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60" r:id="rId2"/>
    <p:sldId id="309" r:id="rId3"/>
    <p:sldId id="358" r:id="rId4"/>
    <p:sldId id="362" r:id="rId5"/>
    <p:sldId id="359" r:id="rId6"/>
    <p:sldId id="356" r:id="rId7"/>
    <p:sldId id="299" r:id="rId8"/>
    <p:sldId id="340" r:id="rId9"/>
    <p:sldId id="341" r:id="rId10"/>
    <p:sldId id="342" r:id="rId11"/>
    <p:sldId id="357" r:id="rId12"/>
    <p:sldId id="344" r:id="rId13"/>
    <p:sldId id="354" r:id="rId14"/>
    <p:sldId id="355" r:id="rId15"/>
    <p:sldId id="361" r:id="rId16"/>
    <p:sldId id="352" r:id="rId17"/>
    <p:sldId id="33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1" userDrawn="1">
          <p15:clr>
            <a:srgbClr val="A4A3A4"/>
          </p15:clr>
        </p15:guide>
        <p15:guide id="2" pos="7512" userDrawn="1">
          <p15:clr>
            <a:srgbClr val="A4A3A4"/>
          </p15:clr>
        </p15:guide>
        <p15:guide id="3" pos="144" userDrawn="1">
          <p15:clr>
            <a:srgbClr val="A4A3A4"/>
          </p15:clr>
        </p15:guide>
        <p15:guide id="4" orient="horz" pos="4152" userDrawn="1">
          <p15:clr>
            <a:srgbClr val="A4A3A4"/>
          </p15:clr>
        </p15:guide>
        <p15:guide id="5" orient="horz" pos="2088" userDrawn="1">
          <p15:clr>
            <a:srgbClr val="A4A3A4"/>
          </p15:clr>
        </p15:guide>
        <p15:guide id="6" orient="horz" pos="5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7132"/>
    <a:srgbClr val="F58D92"/>
    <a:srgbClr val="99A6BE"/>
    <a:srgbClr val="FEE382"/>
    <a:srgbClr val="EF414A"/>
    <a:srgbClr val="00205C"/>
    <a:srgbClr val="FED02F"/>
    <a:srgbClr val="F26829"/>
    <a:srgbClr val="F7A47F"/>
    <a:srgbClr val="F8B7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autoAdjust="0"/>
    <p:restoredTop sz="79436" autoAdjust="0"/>
  </p:normalViewPr>
  <p:slideViewPr>
    <p:cSldViewPr snapToGrid="0">
      <p:cViewPr varScale="1">
        <p:scale>
          <a:sx n="90" d="100"/>
          <a:sy n="90" d="100"/>
        </p:scale>
        <p:origin x="1566" y="66"/>
      </p:cViewPr>
      <p:guideLst>
        <p:guide orient="horz" pos="171"/>
        <p:guide pos="7512"/>
        <p:guide pos="144"/>
        <p:guide orient="horz" pos="4152"/>
        <p:guide orient="horz" pos="2088"/>
        <p:guide orient="horz" pos="5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574D07-4849-48D9-B298-E3C25AFFCA99}"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FB899-AFE7-4BDE-875B-18BFC5E545B0}" type="slidenum">
              <a:rPr lang="en-US" smtClean="0"/>
              <a:t>‹#›</a:t>
            </a:fld>
            <a:endParaRPr lang="en-US"/>
          </a:p>
        </p:txBody>
      </p:sp>
    </p:spTree>
    <p:extLst>
      <p:ext uri="{BB962C8B-B14F-4D97-AF65-F5344CB8AC3E}">
        <p14:creationId xmlns:p14="http://schemas.microsoft.com/office/powerpoint/2010/main" val="3787063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dirty="0">
                <a:solidFill>
                  <a:srgbClr val="000000"/>
                </a:solidFill>
                <a:effectLst/>
                <a:latin typeface="Calibri" panose="020F0502020204030204" pitchFamily="34" charset="0"/>
                <a:ea typeface="PMingLiU" panose="02020500000000000000" pitchFamily="18" charset="-120"/>
              </a:rPr>
              <a:t>Audio:</a:t>
            </a:r>
            <a:r>
              <a:rPr lang="en-US" sz="1800" dirty="0">
                <a:solidFill>
                  <a:srgbClr val="000000"/>
                </a:solidFill>
                <a:effectLst/>
                <a:latin typeface="Calibri" panose="020F0502020204030204" pitchFamily="34" charset="0"/>
                <a:ea typeface="PMingLiU" panose="02020500000000000000" pitchFamily="18" charset="-120"/>
              </a:rPr>
              <a:t> </a:t>
            </a:r>
            <a:r>
              <a:rPr lang="en-GB" sz="1800" dirty="0">
                <a:solidFill>
                  <a:srgbClr val="000000"/>
                </a:solidFill>
                <a:effectLst/>
                <a:latin typeface="Calibri" panose="020F0502020204030204" pitchFamily="34" charset="0"/>
                <a:ea typeface="PMingLiU" panose="02020500000000000000" pitchFamily="18" charset="-120"/>
              </a:rPr>
              <a:t>Hello. My name is Bonifacio </a:t>
            </a:r>
            <a:r>
              <a:rPr lang="en-GB" sz="1800" dirty="0" err="1">
                <a:solidFill>
                  <a:srgbClr val="000000"/>
                </a:solidFill>
                <a:effectLst/>
                <a:latin typeface="Calibri" panose="020F0502020204030204" pitchFamily="34" charset="0"/>
                <a:ea typeface="PMingLiU" panose="02020500000000000000" pitchFamily="18" charset="-120"/>
              </a:rPr>
              <a:t>Magtibay</a:t>
            </a:r>
            <a:r>
              <a:rPr lang="en-GB" sz="1800" dirty="0">
                <a:solidFill>
                  <a:srgbClr val="000000"/>
                </a:solidFill>
                <a:effectLst/>
                <a:latin typeface="Calibri" panose="020F0502020204030204" pitchFamily="34" charset="0"/>
                <a:ea typeface="PMingLiU" panose="02020500000000000000" pitchFamily="18" charset="-120"/>
              </a:rPr>
              <a:t>, and I am a technical officer working on WASH in the Philippines country office. In Module 5, we will discuss how to develop an incremental improvement plan and take action (Step 4).​</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a:t>
            </a:fld>
            <a:endParaRPr lang="en-US"/>
          </a:p>
        </p:txBody>
      </p:sp>
    </p:spTree>
    <p:extLst>
      <p:ext uri="{BB962C8B-B14F-4D97-AF65-F5344CB8AC3E}">
        <p14:creationId xmlns:p14="http://schemas.microsoft.com/office/powerpoint/2010/main" val="657812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 </a:t>
            </a:r>
            <a:r>
              <a:rPr lang="en-GB" sz="1800" dirty="0">
                <a:solidFill>
                  <a:srgbClr val="000000"/>
                </a:solidFill>
                <a:effectLst/>
                <a:latin typeface="Calibri" panose="020F0502020204030204" pitchFamily="34" charset="0"/>
                <a:ea typeface="PMingLiU" panose="02020500000000000000" pitchFamily="18" charset="-120"/>
              </a:rPr>
              <a:t>Medium-term plans include constructing covered waste storage areas and building low-cost incinerators.</a:t>
            </a:r>
            <a:endParaRPr lang="en-US" sz="1000" b="0"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10</a:t>
            </a:fld>
            <a:endParaRPr lang="en-US"/>
          </a:p>
        </p:txBody>
      </p:sp>
    </p:spTree>
    <p:extLst>
      <p:ext uri="{BB962C8B-B14F-4D97-AF65-F5344CB8AC3E}">
        <p14:creationId xmlns:p14="http://schemas.microsoft.com/office/powerpoint/2010/main" val="1077864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Audio: </a:t>
            </a:r>
            <a:r>
              <a:rPr lang="en-GB" sz="1800" b="1" dirty="0">
                <a:solidFill>
                  <a:srgbClr val="000000"/>
                </a:solidFill>
                <a:effectLst/>
                <a:highlight>
                  <a:srgbClr val="FFFF00"/>
                </a:highlight>
                <a:latin typeface="Calibri" panose="020F0502020204030204" pitchFamily="34" charset="0"/>
                <a:ea typeface="PMingLiU" panose="02020500000000000000" pitchFamily="18" charset="-120"/>
              </a:rPr>
              <a:t>Long</a:t>
            </a:r>
            <a:r>
              <a:rPr lang="en-GB" sz="1800" dirty="0">
                <a:solidFill>
                  <a:srgbClr val="000000"/>
                </a:solidFill>
                <a:effectLst/>
                <a:highlight>
                  <a:srgbClr val="FFFF00"/>
                </a:highlight>
                <a:latin typeface="Calibri" panose="020F0502020204030204" pitchFamily="34" charset="0"/>
                <a:ea typeface="PMingLiU" panose="02020500000000000000" pitchFamily="18" charset="-120"/>
              </a:rPr>
              <a:t>-term goals entail establishing a reverse logistics system for safe waste transport to a centralized facility with non-burn technology, </a:t>
            </a:r>
            <a:r>
              <a:rPr lang="en-GB" sz="1800" dirty="0">
                <a:solidFill>
                  <a:srgbClr val="FF0000"/>
                </a:solidFill>
                <a:effectLst/>
                <a:highlight>
                  <a:srgbClr val="FFFF00"/>
                </a:highlight>
                <a:latin typeface="Times New Roman" panose="02020603050405020304" pitchFamily="18" charset="0"/>
                <a:ea typeface="PMingLiU" panose="02020500000000000000" pitchFamily="18" charset="-120"/>
              </a:rPr>
              <a:t>ideally using renewable energy such as solar power.</a:t>
            </a:r>
            <a:r>
              <a:rPr lang="en-GB" sz="1800" dirty="0">
                <a:effectLst/>
                <a:latin typeface="Times New Roman" panose="02020603050405020304" pitchFamily="18" charset="0"/>
                <a:ea typeface="PMingLiU" panose="02020500000000000000" pitchFamily="18" charset="-120"/>
              </a:rPr>
              <a:t> </a:t>
            </a:r>
            <a:endParaRPr lang="en-US" sz="1800" dirty="0">
              <a:effectLst/>
              <a:latin typeface="Times New Roman" panose="02020603050405020304" pitchFamily="18" charset="0"/>
              <a:ea typeface="Times New Roman" panose="02020603050405020304" pitchFamily="18" charset="0"/>
            </a:endParaRPr>
          </a:p>
          <a:p>
            <a:pPr marL="0" marR="0"/>
            <a:endParaRPr lang="en-US" sz="1200" b="0"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11</a:t>
            </a:fld>
            <a:endParaRPr lang="en-US"/>
          </a:p>
        </p:txBody>
      </p:sp>
    </p:spTree>
    <p:extLst>
      <p:ext uri="{BB962C8B-B14F-4D97-AF65-F5344CB8AC3E}">
        <p14:creationId xmlns:p14="http://schemas.microsoft.com/office/powerpoint/2010/main" val="607641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a:t>
            </a:r>
            <a:r>
              <a:rPr lang="en-GB" sz="1800" b="1" dirty="0">
                <a:solidFill>
                  <a:srgbClr val="000000"/>
                </a:solidFill>
                <a:effectLst/>
                <a:latin typeface="Calibri" panose="020F0502020204030204" pitchFamily="34" charset="0"/>
                <a:ea typeface="PMingLiU" panose="02020500000000000000" pitchFamily="18" charset="-120"/>
              </a:rPr>
              <a:t>: </a:t>
            </a:r>
            <a:r>
              <a:rPr lang="en-GB" sz="1800" dirty="0">
                <a:solidFill>
                  <a:srgbClr val="000000"/>
                </a:solidFill>
                <a:effectLst/>
                <a:latin typeface="Calibri" panose="020F0502020204030204" pitchFamily="34" charset="0"/>
                <a:ea typeface="PMingLiU" panose="02020500000000000000" pitchFamily="18" charset="-120"/>
              </a:rPr>
              <a:t>In a rural primary healthcare facility in Chad, where resources are scarce, small-scale improvements were prioritized. These practical, low-cost actions included planting greenery near the entrance for aesthetics, erecting clear signage for gender-segregated latrines to enhance privacy and sensitivity, and displaying hand drawn handwashing posters to promote hygiene practices. Even in resource-constrained settings, meaningful improvements are achievable by focusing on small changes that enhance the healthcare environment and prioritize health and safety.​</a:t>
            </a:r>
            <a:br>
              <a:rPr lang="en-GB" sz="1800" dirty="0">
                <a:solidFill>
                  <a:srgbClr val="000000"/>
                </a:solidFill>
                <a:effectLst/>
                <a:latin typeface="Calibri" panose="020F0502020204030204" pitchFamily="34" charset="0"/>
                <a:ea typeface="PMingLiU" panose="02020500000000000000" pitchFamily="18" charset="-120"/>
              </a:rPr>
            </a:br>
            <a:endParaRPr lang="en-US" sz="1200" b="0"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12</a:t>
            </a:fld>
            <a:endParaRPr lang="en-US"/>
          </a:p>
        </p:txBody>
      </p:sp>
    </p:spTree>
    <p:extLst>
      <p:ext uri="{BB962C8B-B14F-4D97-AF65-F5344CB8AC3E}">
        <p14:creationId xmlns:p14="http://schemas.microsoft.com/office/powerpoint/2010/main" val="1031957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Audio</a:t>
            </a:r>
            <a:r>
              <a:rPr lang="en-GB" sz="1800" b="1" dirty="0">
                <a:solidFill>
                  <a:srgbClr val="000000"/>
                </a:solidFill>
                <a:effectLst/>
                <a:latin typeface="Calibri" panose="020F0502020204030204" pitchFamily="34" charset="0"/>
                <a:ea typeface="PMingLiU" panose="02020500000000000000" pitchFamily="18" charset="-120"/>
              </a:rPr>
              <a:t>: </a:t>
            </a:r>
            <a:r>
              <a:rPr lang="en-US" sz="1800" dirty="0">
                <a:effectLst/>
                <a:latin typeface="Calibri" panose="020F0502020204030204" pitchFamily="34" charset="0"/>
                <a:ea typeface="Times New Roman" panose="02020603050405020304" pitchFamily="18" charset="0"/>
              </a:rPr>
              <a:t>These photos are taken in a rural primary healthcare facility in Tajikistan where resources are also limited. Here, the facility opted for manageable improvements achievable without external assistance and with only minimal funds. They installed water tanks with lids and taps for easy patient access to clean water, adapted sanitation facilities to accommodate patients with physical impairments, and displayed handwashing posters to promote better hygiene practices. </a:t>
            </a:r>
            <a:endParaRPr lang="en-US" sz="1800" dirty="0">
              <a:effectLst/>
              <a:latin typeface="Times New Roman" panose="02020603050405020304" pitchFamily="18" charset="0"/>
              <a:ea typeface="Times New Roman" panose="02020603050405020304" pitchFamily="18" charset="0"/>
            </a:endParaRPr>
          </a:p>
          <a:p>
            <a:pPr marL="0" marR="0"/>
            <a:endParaRPr lang="en-US" sz="1200" b="0"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13</a:t>
            </a:fld>
            <a:endParaRPr lang="en-US"/>
          </a:p>
        </p:txBody>
      </p:sp>
    </p:spTree>
    <p:extLst>
      <p:ext uri="{BB962C8B-B14F-4D97-AF65-F5344CB8AC3E}">
        <p14:creationId xmlns:p14="http://schemas.microsoft.com/office/powerpoint/2010/main" val="4088907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a:t>
            </a:r>
            <a:r>
              <a:rPr lang="en-GB" sz="1800" b="1" dirty="0">
                <a:solidFill>
                  <a:srgbClr val="000000"/>
                </a:solidFill>
                <a:effectLst/>
                <a:latin typeface="Calibri" panose="020F0502020204030204" pitchFamily="34" charset="0"/>
                <a:ea typeface="PMingLiU" panose="02020500000000000000" pitchFamily="18" charset="-120"/>
              </a:rPr>
              <a:t>: </a:t>
            </a:r>
            <a:r>
              <a:rPr lang="en-US" sz="1800" dirty="0">
                <a:effectLst/>
                <a:latin typeface="Calibri" panose="020F0502020204030204" pitchFamily="34" charset="0"/>
                <a:ea typeface="Times New Roman" panose="02020603050405020304" pitchFamily="18" charset="0"/>
              </a:rPr>
              <a:t>This last example comes from Ukraine where WASH FIT has been implemented in nearly 100 facilities, including hospitals and primary care. </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This work is supported by the Ministry of Health, Regional </a:t>
            </a:r>
            <a:r>
              <a:rPr lang="en-US" sz="1800" dirty="0" err="1">
                <a:effectLst/>
                <a:latin typeface="Calibri" panose="020F0502020204030204" pitchFamily="34" charset="0"/>
                <a:ea typeface="Times New Roman" panose="02020603050405020304" pitchFamily="18" charset="0"/>
              </a:rPr>
              <a:t>Centres</a:t>
            </a:r>
            <a:r>
              <a:rPr lang="en-US" sz="1800" dirty="0">
                <a:effectLst/>
                <a:latin typeface="Calibri" panose="020F0502020204030204" pitchFamily="34" charset="0"/>
                <a:ea typeface="Times New Roman" panose="02020603050405020304" pitchFamily="18" charset="0"/>
              </a:rPr>
              <a:t> for Disease Control, WHO and UNICEF.</a:t>
            </a:r>
          </a:p>
          <a:p>
            <a:pPr marL="0" marR="0"/>
            <a:endParaRPr lang="en-US"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PMingLiU" panose="02020500000000000000" pitchFamily="18" charset="-120"/>
              </a:rPr>
              <a:t>WASH FIT </a:t>
            </a:r>
            <a:r>
              <a:rPr lang="en-GB" sz="1800" dirty="0" err="1">
                <a:effectLst/>
                <a:latin typeface="Calibri" panose="020F0502020204030204" pitchFamily="34" charset="0"/>
                <a:ea typeface="PMingLiU" panose="02020500000000000000" pitchFamily="18" charset="-120"/>
              </a:rPr>
              <a:t>catalyzed</a:t>
            </a:r>
            <a:r>
              <a:rPr lang="en-GB" sz="1800" dirty="0">
                <a:effectLst/>
                <a:latin typeface="Calibri" panose="020F0502020204030204" pitchFamily="34" charset="0"/>
                <a:ea typeface="PMingLiU" panose="02020500000000000000" pitchFamily="18" charset="-120"/>
              </a:rPr>
              <a:t> facilities to make positive changes, resulting in all facilities improving upon their baseline score. A combination of in-person training with on-site and virtual support allowed for regular engagement with facility staff. </a:t>
            </a:r>
            <a:r>
              <a:rPr lang="en-GB" sz="1800" b="1" dirty="0">
                <a:solidFill>
                  <a:srgbClr val="FF0000"/>
                </a:solidFill>
                <a:effectLst/>
                <a:highlight>
                  <a:srgbClr val="FFFF00"/>
                </a:highlight>
                <a:latin typeface="Times New Roman" panose="02020603050405020304" pitchFamily="18" charset="0"/>
                <a:ea typeface="PMingLiU" panose="02020500000000000000" pitchFamily="18" charset="-120"/>
              </a:rPr>
              <a:t>Improvements</a:t>
            </a:r>
            <a:r>
              <a:rPr lang="en-GB" sz="1800" dirty="0">
                <a:solidFill>
                  <a:srgbClr val="FF0000"/>
                </a:solidFill>
                <a:effectLst/>
                <a:highlight>
                  <a:srgbClr val="FFFF00"/>
                </a:highlight>
                <a:latin typeface="Times New Roman" panose="02020603050405020304" pitchFamily="18" charset="0"/>
                <a:ea typeface="PMingLiU" panose="02020500000000000000" pitchFamily="18" charset="-120"/>
              </a:rPr>
              <a:t> included providing hygiene supplies such as detergent, disinfectant and paper towels; reviewing water quality data from water suppliers, installing water meters, replacing broken taps, and installing boreholes to serve as a backup water supply; and improving access to toilets for all users. In addition, ineffective waste chlorination practices were replaced with safe segregation and treatment.</a:t>
            </a:r>
            <a:r>
              <a:rPr lang="en-GB" sz="1800" dirty="0">
                <a:effectLst/>
                <a:latin typeface="Calibri" panose="020F0502020204030204" pitchFamily="34" charset="0"/>
                <a:ea typeface="PMingLiU" panose="02020500000000000000" pitchFamily="18" charset="-120"/>
              </a:rPr>
              <a:t> These small, more easily addressed improvements </a:t>
            </a:r>
            <a:r>
              <a:rPr lang="en-GB" sz="1800" dirty="0" err="1">
                <a:effectLst/>
                <a:latin typeface="Calibri" panose="020F0502020204030204" pitchFamily="34" charset="0"/>
                <a:ea typeface="PMingLiU" panose="02020500000000000000" pitchFamily="18" charset="-120"/>
              </a:rPr>
              <a:t>catalyzed</a:t>
            </a:r>
            <a:r>
              <a:rPr lang="en-GB" sz="1800" dirty="0">
                <a:effectLst/>
                <a:latin typeface="Calibri" panose="020F0502020204030204" pitchFamily="34" charset="0"/>
                <a:ea typeface="PMingLiU" panose="02020500000000000000" pitchFamily="18" charset="-120"/>
              </a:rPr>
              <a:t> larger ones.</a:t>
            </a:r>
            <a:endParaRPr lang="en-US" sz="1200" b="0"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14</a:t>
            </a:fld>
            <a:endParaRPr lang="en-US"/>
          </a:p>
        </p:txBody>
      </p:sp>
    </p:spTree>
    <p:extLst>
      <p:ext uri="{BB962C8B-B14F-4D97-AF65-F5344CB8AC3E}">
        <p14:creationId xmlns:p14="http://schemas.microsoft.com/office/powerpoint/2010/main" val="3201963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a:t>
            </a:r>
            <a:r>
              <a:rPr lang="en-GB" sz="1800" b="1" dirty="0">
                <a:solidFill>
                  <a:srgbClr val="000000"/>
                </a:solidFill>
                <a:effectLst/>
                <a:latin typeface="Calibri" panose="020F0502020204030204" pitchFamily="34" charset="0"/>
                <a:ea typeface="PMingLiU" panose="02020500000000000000" pitchFamily="18" charset="-120"/>
              </a:rPr>
              <a:t>: </a:t>
            </a:r>
            <a:r>
              <a:rPr lang="en-US" sz="1800" dirty="0">
                <a:effectLst/>
                <a:latin typeface="Calibri" panose="020F0502020204030204" pitchFamily="34" charset="0"/>
                <a:ea typeface="Times New Roman" panose="02020603050405020304" pitchFamily="18" charset="0"/>
              </a:rPr>
              <a:t>This last example comes from Ukraine where WASH FIT has been implemented in nearly 100 facilities, including hospitals and primary care. </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This work is supported by the Ministry of Health, Regional </a:t>
            </a:r>
            <a:r>
              <a:rPr lang="en-US" sz="1800" dirty="0" err="1">
                <a:effectLst/>
                <a:latin typeface="Calibri" panose="020F0502020204030204" pitchFamily="34" charset="0"/>
                <a:ea typeface="Times New Roman" panose="02020603050405020304" pitchFamily="18" charset="0"/>
              </a:rPr>
              <a:t>Centres</a:t>
            </a:r>
            <a:r>
              <a:rPr lang="en-US" sz="1800" dirty="0">
                <a:effectLst/>
                <a:latin typeface="Calibri" panose="020F0502020204030204" pitchFamily="34" charset="0"/>
                <a:ea typeface="Times New Roman" panose="02020603050405020304" pitchFamily="18" charset="0"/>
              </a:rPr>
              <a:t> for Disease Control, WHO and UNICEF.</a:t>
            </a:r>
          </a:p>
          <a:p>
            <a:pPr marL="0" marR="0"/>
            <a:endParaRPr lang="en-US"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PMingLiU" panose="02020500000000000000" pitchFamily="18" charset="-120"/>
              </a:rPr>
              <a:t>WASH FIT </a:t>
            </a:r>
            <a:r>
              <a:rPr lang="en-GB" sz="1800" dirty="0" err="1">
                <a:effectLst/>
                <a:latin typeface="Calibri" panose="020F0502020204030204" pitchFamily="34" charset="0"/>
                <a:ea typeface="PMingLiU" panose="02020500000000000000" pitchFamily="18" charset="-120"/>
              </a:rPr>
              <a:t>catalyzed</a:t>
            </a:r>
            <a:r>
              <a:rPr lang="en-GB" sz="1800" dirty="0">
                <a:effectLst/>
                <a:latin typeface="Calibri" panose="020F0502020204030204" pitchFamily="34" charset="0"/>
                <a:ea typeface="PMingLiU" panose="02020500000000000000" pitchFamily="18" charset="-120"/>
              </a:rPr>
              <a:t> facilities to make positive changes, resulting in all facilities improving upon their baseline score. A combination of in-person training with on-site and virtual support allowed for regular engagement with facility staff. </a:t>
            </a:r>
            <a:r>
              <a:rPr lang="en-GB" sz="1800" b="1" dirty="0">
                <a:solidFill>
                  <a:srgbClr val="FF0000"/>
                </a:solidFill>
                <a:effectLst/>
                <a:highlight>
                  <a:srgbClr val="FFFF00"/>
                </a:highlight>
                <a:latin typeface="Times New Roman" panose="02020603050405020304" pitchFamily="18" charset="0"/>
                <a:ea typeface="PMingLiU" panose="02020500000000000000" pitchFamily="18" charset="-120"/>
              </a:rPr>
              <a:t>Improvements</a:t>
            </a:r>
            <a:r>
              <a:rPr lang="en-GB" sz="1800" dirty="0">
                <a:solidFill>
                  <a:srgbClr val="FF0000"/>
                </a:solidFill>
                <a:effectLst/>
                <a:highlight>
                  <a:srgbClr val="FFFF00"/>
                </a:highlight>
                <a:latin typeface="Times New Roman" panose="02020603050405020304" pitchFamily="18" charset="0"/>
                <a:ea typeface="PMingLiU" panose="02020500000000000000" pitchFamily="18" charset="-120"/>
              </a:rPr>
              <a:t> included providing hygiene supplies such as detergent, disinfectant and paper towels; reviewing water quality data from water suppliers, installing water meters, replacing broken taps, and installing boreholes to serve as a backup water supply; and improving access to toilets for all users. In addition, ineffective waste chlorination practices were replaced with safe segregation and treatment.</a:t>
            </a:r>
            <a:r>
              <a:rPr lang="en-GB" sz="1800" dirty="0">
                <a:effectLst/>
                <a:latin typeface="Calibri" panose="020F0502020204030204" pitchFamily="34" charset="0"/>
                <a:ea typeface="PMingLiU" panose="02020500000000000000" pitchFamily="18" charset="-120"/>
              </a:rPr>
              <a:t> These small, more easily addressed improvements </a:t>
            </a:r>
            <a:r>
              <a:rPr lang="en-GB" sz="1800" dirty="0" err="1">
                <a:effectLst/>
                <a:latin typeface="Calibri" panose="020F0502020204030204" pitchFamily="34" charset="0"/>
                <a:ea typeface="PMingLiU" panose="02020500000000000000" pitchFamily="18" charset="-120"/>
              </a:rPr>
              <a:t>catalyzed</a:t>
            </a:r>
            <a:r>
              <a:rPr lang="en-GB" sz="1800" dirty="0">
                <a:effectLst/>
                <a:latin typeface="Calibri" panose="020F0502020204030204" pitchFamily="34" charset="0"/>
                <a:ea typeface="PMingLiU" panose="02020500000000000000" pitchFamily="18" charset="-120"/>
              </a:rPr>
              <a:t> larger ones.</a:t>
            </a:r>
            <a:endParaRPr lang="en-US" sz="1200" b="0"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15</a:t>
            </a:fld>
            <a:endParaRPr lang="en-US"/>
          </a:p>
        </p:txBody>
      </p:sp>
    </p:spTree>
    <p:extLst>
      <p:ext uri="{BB962C8B-B14F-4D97-AF65-F5344CB8AC3E}">
        <p14:creationId xmlns:p14="http://schemas.microsoft.com/office/powerpoint/2010/main" val="4117062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a:t>
            </a:r>
            <a:r>
              <a:rPr lang="en-GB" sz="1800" b="1" dirty="0">
                <a:solidFill>
                  <a:srgbClr val="000000"/>
                </a:solidFill>
                <a:effectLst/>
                <a:latin typeface="Calibri" panose="020F0502020204030204" pitchFamily="34" charset="0"/>
                <a:ea typeface="PMingLiU" panose="02020500000000000000" pitchFamily="18" charset="-120"/>
              </a:rPr>
              <a:t>: </a:t>
            </a:r>
            <a:r>
              <a:rPr lang="en-US" sz="1800" dirty="0">
                <a:effectLst/>
                <a:latin typeface="Calibri" panose="020F0502020204030204" pitchFamily="34" charset="0"/>
                <a:ea typeface="Times New Roman" panose="02020603050405020304" pitchFamily="18" charset="0"/>
              </a:rPr>
              <a:t>Technical factsheets are available to support facilities seeking to address specific areas. These factsheets provide practical interventions for enhancing climate resilience, promoting gender equality, ensuring disability and social inclusion, maintaining safe plumbing systems, managing healthcare waste, and promoting effective hand hygiene practices. </a:t>
            </a:r>
          </a:p>
          <a:p>
            <a:pPr marL="0" marR="0"/>
            <a:endParaRPr lang="en-US"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PMingLiU" panose="02020500000000000000" pitchFamily="18" charset="-120"/>
              </a:rPr>
              <a:t>Each factsheet offers comprehensive guidance on how to adapt improvement strategies to the facility's unique circumstances, empowering healthcare professionals to make informed decisions and implement sustainable solutions. This module's resource section has links to these technical fact sheets. </a:t>
            </a:r>
            <a:endParaRPr lang="en-US" sz="1200" b="0"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16</a:t>
            </a:fld>
            <a:endParaRPr lang="en-US"/>
          </a:p>
        </p:txBody>
      </p:sp>
    </p:spTree>
    <p:extLst>
      <p:ext uri="{BB962C8B-B14F-4D97-AF65-F5344CB8AC3E}">
        <p14:creationId xmlns:p14="http://schemas.microsoft.com/office/powerpoint/2010/main" val="2638841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b="1" dirty="0">
                <a:effectLst/>
                <a:latin typeface="Times New Roman" panose="02020603050405020304" pitchFamily="18" charset="0"/>
                <a:ea typeface="Times New Roman" panose="02020603050405020304" pitchFamily="18" charset="0"/>
              </a:rPr>
              <a:t>Audio: </a:t>
            </a:r>
            <a:r>
              <a:rPr lang="en-US" sz="1800" dirty="0">
                <a:effectLst/>
                <a:latin typeface="Calibri" panose="020F0502020204030204" pitchFamily="34" charset="0"/>
                <a:ea typeface="Times New Roman" panose="02020603050405020304" pitchFamily="18" charset="0"/>
              </a:rPr>
              <a:t>Thank you for completing this module. Key takeaways include:​</a:t>
            </a:r>
            <a:endParaRPr lang="en-US" sz="1800" dirty="0">
              <a:effectLst/>
              <a:latin typeface="Times New Roman" panose="02020603050405020304" pitchFamily="18" charset="0"/>
              <a:ea typeface="Times New Roman" panose="02020603050405020304" pitchFamily="18" charset="0"/>
            </a:endParaRPr>
          </a:p>
          <a:p>
            <a:pPr marL="285750" marR="0" lvl="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Identifying necessary improvements for each facility issue.​</a:t>
            </a:r>
            <a:endParaRPr lang="en-US" sz="1800" dirty="0">
              <a:effectLst/>
              <a:latin typeface="Times New Roman" panose="02020603050405020304" pitchFamily="18" charset="0"/>
              <a:ea typeface="Times New Roman" panose="02020603050405020304" pitchFamily="18" charset="0"/>
            </a:endParaRPr>
          </a:p>
          <a:p>
            <a:pPr marL="285750" marR="0" lvl="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Prioritizing quick wins and cost-effective solutions.​</a:t>
            </a:r>
            <a:endParaRPr lang="en-US" sz="1800" dirty="0">
              <a:effectLst/>
              <a:latin typeface="Times New Roman" panose="02020603050405020304" pitchFamily="18" charset="0"/>
              <a:ea typeface="Times New Roman" panose="02020603050405020304" pitchFamily="18" charset="0"/>
            </a:endParaRPr>
          </a:p>
          <a:p>
            <a:pPr marL="285750" marR="0" lvl="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Categorizing improvements into short-term and long-term actions.​</a:t>
            </a:r>
            <a:endParaRPr lang="en-US" sz="1800" dirty="0">
              <a:effectLst/>
              <a:latin typeface="Times New Roman" panose="02020603050405020304" pitchFamily="18" charset="0"/>
              <a:ea typeface="Times New Roman" panose="02020603050405020304" pitchFamily="18" charset="0"/>
            </a:endParaRPr>
          </a:p>
          <a:p>
            <a:pPr marL="285750" marR="0" lvl="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Implementing improvements urgently to enhance facility standards.​</a:t>
            </a:r>
            <a:endParaRPr lang="en-US" sz="1800" dirty="0">
              <a:effectLst/>
              <a:latin typeface="Times New Roman" panose="02020603050405020304" pitchFamily="18" charset="0"/>
              <a:ea typeface="Times New Roman" panose="02020603050405020304" pitchFamily="18" charset="0"/>
            </a:endParaRPr>
          </a:p>
          <a:p>
            <a:pPr marL="285750" marR="0" lvl="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Ensuring that actions align with GEDSI principles and climate resilience.​</a:t>
            </a:r>
            <a:endParaRPr lang="en-US" sz="1800" dirty="0">
              <a:effectLst/>
              <a:latin typeface="Times New Roman" panose="02020603050405020304" pitchFamily="18" charset="0"/>
              <a:ea typeface="Times New Roman" panose="02020603050405020304" pitchFamily="18" charset="0"/>
            </a:endParaRPr>
          </a:p>
          <a:p>
            <a:pPr marL="0" marR="0"/>
            <a:endParaRPr lang="en-US" sz="1800" dirty="0">
              <a:effectLst/>
              <a:latin typeface="Calibri" panose="020F0502020204030204" pitchFamily="34"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Please consult the references mentioned in this module for further information.​</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17</a:t>
            </a:fld>
            <a:endParaRPr lang="en-US"/>
          </a:p>
        </p:txBody>
      </p:sp>
    </p:spTree>
    <p:extLst>
      <p:ext uri="{BB962C8B-B14F-4D97-AF65-F5344CB8AC3E}">
        <p14:creationId xmlns:p14="http://schemas.microsoft.com/office/powerpoint/2010/main" val="3116811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0000"/>
                </a:solidFill>
                <a:effectLst/>
                <a:latin typeface="Calibri" panose="020F0502020204030204" pitchFamily="34" charset="0"/>
                <a:ea typeface="PMingLiU" panose="02020500000000000000" pitchFamily="18" charset="-120"/>
              </a:rPr>
              <a:t>Audio:</a:t>
            </a:r>
            <a:r>
              <a:rPr lang="en-GB" sz="1800" dirty="0">
                <a:solidFill>
                  <a:srgbClr val="000000"/>
                </a:solidFill>
                <a:effectLst/>
                <a:latin typeface="Calibri" panose="020F0502020204030204" pitchFamily="34" charset="0"/>
                <a:ea typeface="PMingLiU" panose="02020500000000000000" pitchFamily="18" charset="-120"/>
              </a:rPr>
              <a:t> By the end of this module, you'll be equipped to develop a comprehensive improvement plan tailored to healthcare facilities. You'll learn to prioritize high-risk issues, ensuring timely and environmentally sustainable actions. Through the exploration of short and long-term strategies, you'll gain insight into balancing immediate needs with future goals. Assessing resource availability will enable you to plan effectively for both present and forthcoming initiatives. Additionally, you'll understand the importance of regularly reviewing and adjusting improvement strategies, ensuring adaptability and efficacy in managing healthcare facilities dynamically.​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a:t>
            </a:fld>
            <a:endParaRPr lang="en-US"/>
          </a:p>
        </p:txBody>
      </p:sp>
    </p:spTree>
    <p:extLst>
      <p:ext uri="{BB962C8B-B14F-4D97-AF65-F5344CB8AC3E}">
        <p14:creationId xmlns:p14="http://schemas.microsoft.com/office/powerpoint/2010/main" val="3736292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sz="1200" b="1" dirty="0"/>
              <a:t>Audio: </a:t>
            </a:r>
            <a:r>
              <a:rPr lang="en-GB" sz="1800" dirty="0">
                <a:solidFill>
                  <a:srgbClr val="000000"/>
                </a:solidFill>
                <a:effectLst/>
                <a:latin typeface="Calibri" panose="020F0502020204030204" pitchFamily="34" charset="0"/>
                <a:ea typeface="PMingLiU" panose="02020500000000000000" pitchFamily="18" charset="-120"/>
              </a:rPr>
              <a:t>Now that you know what risks you are facing in the facility, it’s time to start addressing them in Step 4: Develop an incremental improvement plan and take action. </a:t>
            </a: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3</a:t>
            </a:fld>
            <a:endParaRPr lang="en-US"/>
          </a:p>
        </p:txBody>
      </p:sp>
    </p:spTree>
    <p:extLst>
      <p:ext uri="{BB962C8B-B14F-4D97-AF65-F5344CB8AC3E}">
        <p14:creationId xmlns:p14="http://schemas.microsoft.com/office/powerpoint/2010/main" val="3551656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 </a:t>
            </a:r>
            <a:r>
              <a:rPr lang="en-US" sz="1800" dirty="0">
                <a:solidFill>
                  <a:srgbClr val="000000"/>
                </a:solidFill>
                <a:effectLst/>
                <a:latin typeface="Calibri" panose="020F0502020204030204" pitchFamily="34" charset="0"/>
                <a:ea typeface="PMingLiU" panose="02020500000000000000" pitchFamily="18" charset="-120"/>
              </a:rPr>
              <a:t>In Step 4, you'll focus on crafting and executing an incremental improvement plan tailored to enhance healthcare facility operations and infrastructure maintenance. This plan, shaped by the team and endorsed by senior management, aims for the prompt and efficient implementation of incremental improvements.</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highlight>
                  <a:srgbClr val="FFFF00"/>
                </a:highlight>
                <a:latin typeface="Calibri" panose="020F0502020204030204" pitchFamily="34" charset="0"/>
                <a:ea typeface="PMingLiU" panose="02020500000000000000" pitchFamily="18" charset="-120"/>
              </a:rPr>
              <a:t>Key tasks involve developing a comprehensive plan detailing intended improvements and their timelines, along with assigning costs and a budget to the improvement plan</a:t>
            </a:r>
            <a:r>
              <a:rPr lang="en-US" sz="1800" dirty="0">
                <a:solidFill>
                  <a:srgbClr val="000000"/>
                </a:solidFill>
                <a:effectLst/>
                <a:latin typeface="Calibri" panose="020F0502020204030204" pitchFamily="34" charset="0"/>
                <a:ea typeface="PMingLiU" panose="02020500000000000000" pitchFamily="18" charset="-120"/>
              </a:rPr>
              <a:t>. This plan doesn't just address immediate enhancements but also integrates strategies for managing current and future climate-related risks and fortifying long-term resilience against future challenges.</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b="1" dirty="0">
                <a:solidFill>
                  <a:srgbClr val="000000"/>
                </a:solidFill>
                <a:effectLst/>
                <a:latin typeface="Calibri" panose="020F0502020204030204" pitchFamily="34" charset="0"/>
                <a:ea typeface="PMingLiU" panose="02020500000000000000" pitchFamily="18" charset="-120"/>
              </a:rPr>
              <a:t>To streamline </a:t>
            </a:r>
            <a:r>
              <a:rPr lang="en-US" sz="1800" dirty="0">
                <a:solidFill>
                  <a:srgbClr val="000000"/>
                </a:solidFill>
                <a:effectLst/>
                <a:latin typeface="Calibri" panose="020F0502020204030204" pitchFamily="34" charset="0"/>
                <a:ea typeface="PMingLiU" panose="02020500000000000000" pitchFamily="18" charset="-120"/>
              </a:rPr>
              <a:t>this process, a planning tool, often an Excel spreadsheet, is recommended. This tool assists in organizing improvement activities, setting deadlines, and tracking progress, ensuring each action occurs within a designated timeframe. Using paper-based forms is also ok.</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E6FB899-AFE7-4BDE-875B-18BFC5E545B0}" type="slidenum">
              <a:rPr lang="en-US" smtClean="0"/>
              <a:t>4</a:t>
            </a:fld>
            <a:endParaRPr lang="en-US"/>
          </a:p>
        </p:txBody>
      </p:sp>
    </p:spTree>
    <p:extLst>
      <p:ext uri="{BB962C8B-B14F-4D97-AF65-F5344CB8AC3E}">
        <p14:creationId xmlns:p14="http://schemas.microsoft.com/office/powerpoint/2010/main" val="235797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 </a:t>
            </a:r>
            <a:r>
              <a:rPr lang="en-US" sz="1200" dirty="0">
                <a:solidFill>
                  <a:srgbClr val="000000"/>
                </a:solidFill>
                <a:effectLst/>
                <a:latin typeface="Calibri" panose="020F0502020204030204" pitchFamily="34" charset="0"/>
                <a:ea typeface="PMingLiU" panose="02020500000000000000" pitchFamily="18" charset="-120"/>
              </a:rPr>
              <a:t>In Step 4, you'll focus on crafting and executing an incremental improvement plan tailored to enhance healthcare facility operations and infrastructure maintenance. This plan, shaped by the team and endorsed by senior management, aims for the prompt and efficient implementation of incremental improvements. </a:t>
            </a: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000000"/>
                </a:solidFill>
                <a:effectLst/>
                <a:highlight>
                  <a:srgbClr val="FFFF00"/>
                </a:highlight>
                <a:latin typeface="Calibri" panose="020F0502020204030204" pitchFamily="34" charset="0"/>
                <a:ea typeface="PMingLiU" panose="02020500000000000000" pitchFamily="18" charset="-120"/>
              </a:rPr>
              <a:t>Key tasks involve developing a comprehensive plan detailing intended improvements and their timelines, along with assigning costs and a budget to the improvement plan</a:t>
            </a:r>
            <a:r>
              <a:rPr lang="en-US" sz="1200" dirty="0">
                <a:solidFill>
                  <a:srgbClr val="000000"/>
                </a:solidFill>
                <a:effectLst/>
                <a:latin typeface="Calibri" panose="020F0502020204030204" pitchFamily="34" charset="0"/>
                <a:ea typeface="PMingLiU" panose="02020500000000000000" pitchFamily="18" charset="-120"/>
              </a:rPr>
              <a:t>. This plan doesn't just address immediate enhancements but also integrates strategies for managing current and future climate-related risks and fortifying long-term resilience against future challenges. </a:t>
            </a: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200" b="1" dirty="0">
                <a:solidFill>
                  <a:srgbClr val="000000"/>
                </a:solidFill>
                <a:effectLst/>
                <a:latin typeface="Calibri" panose="020F0502020204030204" pitchFamily="34" charset="0"/>
                <a:ea typeface="PMingLiU" panose="02020500000000000000" pitchFamily="18" charset="-120"/>
              </a:rPr>
              <a:t>To streamline </a:t>
            </a:r>
            <a:r>
              <a:rPr lang="en-US" sz="1200" dirty="0">
                <a:solidFill>
                  <a:srgbClr val="000000"/>
                </a:solidFill>
                <a:effectLst/>
                <a:latin typeface="Calibri" panose="020F0502020204030204" pitchFamily="34" charset="0"/>
                <a:ea typeface="PMingLiU" panose="02020500000000000000" pitchFamily="18" charset="-120"/>
              </a:rPr>
              <a:t>this process, a planning tool, often an Excel spreadsheet, is recommended. This tool assists in organizing improvement activities, setting deadlines, and tracking progress, ensuring each action occurs within a designated timeframe. Using paper-based forms is also ok.</a:t>
            </a: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E6FB899-AFE7-4BDE-875B-18BFC5E545B0}" type="slidenum">
              <a:rPr lang="en-US" smtClean="0"/>
              <a:t>5</a:t>
            </a:fld>
            <a:endParaRPr lang="en-US"/>
          </a:p>
        </p:txBody>
      </p:sp>
    </p:spTree>
    <p:extLst>
      <p:ext uri="{BB962C8B-B14F-4D97-AF65-F5344CB8AC3E}">
        <p14:creationId xmlns:p14="http://schemas.microsoft.com/office/powerpoint/2010/main" val="1788736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Audio: </a:t>
            </a:r>
            <a:r>
              <a:rPr lang="en-US" b="0" dirty="0"/>
              <a:t>Remember, you don't have to do everything at once, so tackling significant risks first to optimize limited resources is a great way to start. This phased strategy involves identifying quick, low-cost actions to promptly mitigate risks while planning comprehensive, long-term measures. The plan's focus is on reducing risk systematically, and targeting limited resources where they are needed most. To improve effectiveness, the planning horizon is limited to 6 months, with shorter-term goals set for 1, 3, and 6 months, followed by periodic reviews for adjustments. Each item in the plan outlines specific actions, estimated budgets, required resources, and clear deadlines, ensuring actionable and adaptable strategies for continual improvement. Make sure activities are specific, measurable and achievable. </a:t>
            </a:r>
          </a:p>
        </p:txBody>
      </p:sp>
      <p:sp>
        <p:nvSpPr>
          <p:cNvPr id="4" name="Slide Number Placeholder 3"/>
          <p:cNvSpPr>
            <a:spLocks noGrp="1"/>
          </p:cNvSpPr>
          <p:nvPr>
            <p:ph type="sldNum" sz="quarter" idx="5"/>
          </p:nvPr>
        </p:nvSpPr>
        <p:spPr/>
        <p:txBody>
          <a:bodyPr/>
          <a:lstStyle/>
          <a:p>
            <a:fld id="{07D41EA3-1EB6-4AA7-96FA-6C6066CC3C28}" type="slidenum">
              <a:rPr lang="en-US" smtClean="0"/>
              <a:t>6</a:t>
            </a:fld>
            <a:endParaRPr lang="en-US"/>
          </a:p>
        </p:txBody>
      </p:sp>
    </p:spTree>
    <p:extLst>
      <p:ext uri="{BB962C8B-B14F-4D97-AF65-F5344CB8AC3E}">
        <p14:creationId xmlns:p14="http://schemas.microsoft.com/office/powerpoint/2010/main" val="2254089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 </a:t>
            </a:r>
            <a:r>
              <a:rPr lang="en-US" sz="1800" dirty="0">
                <a:solidFill>
                  <a:srgbClr val="000000"/>
                </a:solidFill>
                <a:effectLst/>
                <a:latin typeface="Calibri" panose="020F0502020204030204" pitchFamily="34" charset="0"/>
                <a:ea typeface="PMingLiU" panose="02020500000000000000" pitchFamily="18" charset="-120"/>
              </a:rPr>
              <a:t>What sort of improvements might you make? Most facilities require a range of improvements, these might include constructing new infrastructure, updating existing facilities for climate resilience and inclusivity, and aligning with GEDSI principles. Updating protocols and Standard Operating Procedures, alongside staff training, is crucial. Improving management process also enhances facility operations.​</a:t>
            </a:r>
          </a:p>
          <a:p>
            <a:pPr marL="0" marR="0"/>
            <a:endParaRPr lang="en-US" sz="1800" dirty="0">
              <a:effectLst/>
              <a:latin typeface="Times New Roman" panose="02020603050405020304" pitchFamily="18" charset="0"/>
              <a:ea typeface="Times New Roman" panose="02020603050405020304" pitchFamily="18" charset="0"/>
            </a:endParaRPr>
          </a:p>
          <a:p>
            <a:r>
              <a:rPr lang="en-GB" sz="1800" dirty="0">
                <a:solidFill>
                  <a:srgbClr val="000000"/>
                </a:solidFill>
                <a:effectLst/>
                <a:latin typeface="Calibri" panose="020F0502020204030204" pitchFamily="34" charset="0"/>
                <a:ea typeface="PMingLiU" panose="02020500000000000000" pitchFamily="18" charset="-120"/>
              </a:rPr>
              <a:t>​Simple, low-cost interventions significantly impact care quality and safety and improve staff morale and patient satisfaction. Facilities are encouraged to gather ideas from </a:t>
            </a:r>
            <a:r>
              <a:rPr lang="en-GB" sz="1800" dirty="0" err="1">
                <a:solidFill>
                  <a:srgbClr val="000000"/>
                </a:solidFill>
                <a:effectLst/>
                <a:latin typeface="Calibri" panose="020F0502020204030204" pitchFamily="34" charset="0"/>
                <a:ea typeface="PMingLiU" panose="02020500000000000000" pitchFamily="18" charset="-120"/>
              </a:rPr>
              <a:t>neighboring</a:t>
            </a:r>
            <a:r>
              <a:rPr lang="en-GB" sz="1800" dirty="0">
                <a:solidFill>
                  <a:srgbClr val="000000"/>
                </a:solidFill>
                <a:effectLst/>
                <a:latin typeface="Calibri" panose="020F0502020204030204" pitchFamily="34" charset="0"/>
                <a:ea typeface="PMingLiU" panose="02020500000000000000" pitchFamily="18" charset="-120"/>
              </a:rPr>
              <a:t> facilities, local success stories, and consider external expertise if needed. This holistic approach ensures feasible and sustainable improvements, benefiting healthcare facilities in the long term.​</a:t>
            </a:r>
            <a:endParaRPr lang="en-US" sz="1200" b="0"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7</a:t>
            </a:fld>
            <a:endParaRPr lang="en-US"/>
          </a:p>
        </p:txBody>
      </p:sp>
    </p:spTree>
    <p:extLst>
      <p:ext uri="{BB962C8B-B14F-4D97-AF65-F5344CB8AC3E}">
        <p14:creationId xmlns:p14="http://schemas.microsoft.com/office/powerpoint/2010/main" val="1431707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 </a:t>
            </a:r>
            <a:r>
              <a:rPr lang="en-US" sz="1800" dirty="0">
                <a:solidFill>
                  <a:srgbClr val="000000"/>
                </a:solidFill>
                <a:effectLst/>
                <a:latin typeface="Calibri" panose="020F0502020204030204" pitchFamily="34" charset="0"/>
                <a:ea typeface="PMingLiU" panose="02020500000000000000" pitchFamily="18" charset="-120"/>
              </a:rPr>
              <a:t>We will cover this example in more detail in the module on health care waste management but let’s take a quick look now. </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Calibri" panose="020F0502020204030204" pitchFamily="34" charset="0"/>
                <a:ea typeface="PMingLiU" panose="02020500000000000000" pitchFamily="18" charset="-120"/>
              </a:rPr>
              <a:t>An incremental approach is often needed to improve waste management: This structured strategy begins with quicker, low-cost actions, progresses to medium-term infrastructural changes, and longer term systems improvements culminating in a sustainable waste management system. Emphasizing training and reminders enhances daily practices, while infrastructure enhancements ensure a robust and future-proof system. </a:t>
            </a:r>
          </a:p>
          <a:p>
            <a:pPr marL="0" marR="0"/>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8</a:t>
            </a:fld>
            <a:endParaRPr lang="en-US"/>
          </a:p>
        </p:txBody>
      </p:sp>
    </p:spTree>
    <p:extLst>
      <p:ext uri="{BB962C8B-B14F-4D97-AF65-F5344CB8AC3E}">
        <p14:creationId xmlns:p14="http://schemas.microsoft.com/office/powerpoint/2010/main" val="2149518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Audio: </a:t>
            </a:r>
            <a:r>
              <a:rPr lang="en-GB" sz="1800" dirty="0">
                <a:solidFill>
                  <a:srgbClr val="000000"/>
                </a:solidFill>
                <a:effectLst/>
                <a:latin typeface="Calibri" panose="020F0502020204030204" pitchFamily="34" charset="0"/>
                <a:ea typeface="PMingLiU" panose="02020500000000000000" pitchFamily="18" charset="-120"/>
              </a:rPr>
              <a:t>Immediate steps involve training on waste segregation and personal protective equipment use, coupled with reminders at care points. </a:t>
            </a:r>
            <a:r>
              <a:rPr lang="en-GB" sz="1800" b="0" dirty="0">
                <a:solidFill>
                  <a:srgbClr val="000000"/>
                </a:solidFill>
                <a:effectLst/>
                <a:highlight>
                  <a:srgbClr val="FFFF00"/>
                </a:highlight>
                <a:latin typeface="Calibri" panose="020F0502020204030204" pitchFamily="34" charset="0"/>
                <a:ea typeface="PMingLiU" panose="02020500000000000000" pitchFamily="18" charset="-120"/>
              </a:rPr>
              <a:t>Waste minimization and regular cleaning of outside grounds and waste bins are also important incremental improvements.</a:t>
            </a:r>
            <a:r>
              <a:rPr lang="en-GB" sz="1800" b="0" dirty="0">
                <a:solidFill>
                  <a:srgbClr val="000000"/>
                </a:solidFill>
                <a:effectLst/>
                <a:latin typeface="Calibri" panose="020F0502020204030204" pitchFamily="34" charset="0"/>
                <a:ea typeface="PMingLiU" panose="02020500000000000000" pitchFamily="18" charset="-120"/>
              </a:rPr>
              <a:t> </a:t>
            </a:r>
            <a:endParaRPr lang="en-US" sz="1000" b="0"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9</a:t>
            </a:fld>
            <a:endParaRPr lang="en-US"/>
          </a:p>
        </p:txBody>
      </p:sp>
    </p:spTree>
    <p:extLst>
      <p:ext uri="{BB962C8B-B14F-4D97-AF65-F5344CB8AC3E}">
        <p14:creationId xmlns:p14="http://schemas.microsoft.com/office/powerpoint/2010/main" val="2447991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7C43-2177-A815-2A85-5AA135E0FB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9737E6-674D-A818-F941-11D0F4CA26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5DA85-983F-1D16-89EC-A8EB4F62FA1C}"/>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6FFF1418-D5CD-831F-A8E2-24FC3824E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0EC5A-2AC8-3D9E-FD43-205FF051A421}"/>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446713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A286F-3518-BF20-6559-BDAAE19BEA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574960-2B34-26BD-8A31-2AB80CC5AD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E00A8-7B84-C3E7-F067-F68B8FA7B7F3}"/>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62C3DDCC-7C3E-B315-287E-DF39D187E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1CC001-EB77-39DD-E0DB-563E7535C232}"/>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6441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DF892D-C2D0-CC51-8B59-DC890B842E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2AFB5-595C-179A-976B-4D5F23EDF8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35D2A-C263-4B95-3E65-F87427D45F14}"/>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73059887-7773-40B4-9467-0F21ADF65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C3E96-BC4B-6E48-FDFD-F3BFC5B05152}"/>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428589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5406-1653-6E9E-3C19-79D4DFE421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23DE0-32CA-D2FE-5E28-9B25FBF15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B6DF3D-DAD0-CD4C-2B03-87AA9B319036}"/>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EE0A9579-21E4-89CF-9E26-E73183292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BECF3-42A4-A5AC-FEE5-BADA0C295D16}"/>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025676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A540B-9D4C-017B-B96E-68BE81860A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2A4EF-A9B8-31E9-5DF0-601AD4A9DE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69D5D2-4A48-853F-A95B-ADF200EE6683}"/>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790200F0-48DB-B375-7D5C-D9672D1E9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345AD-1105-1F9A-A94F-61FAE4B13489}"/>
              </a:ext>
            </a:extLst>
          </p:cNvPr>
          <p:cNvSpPr>
            <a:spLocks noGrp="1"/>
          </p:cNvSpPr>
          <p:nvPr>
            <p:ph type="sldNum" sz="quarter" idx="12"/>
          </p:nvPr>
        </p:nvSpPr>
        <p:spPr/>
        <p:txBody>
          <a:bodyPr/>
          <a:lstStyle/>
          <a:p>
            <a:fld id="{5713460F-FABA-4EFE-8495-5D5CA08DD59E}" type="slidenum">
              <a:rPr lang="en-US" smtClean="0"/>
              <a:t>‹#›</a:t>
            </a:fld>
            <a:endParaRPr lang="en-US"/>
          </a:p>
        </p:txBody>
      </p:sp>
      <p:sp>
        <p:nvSpPr>
          <p:cNvPr id="7" name="Rectangle: Top Corners Rounded 6">
            <a:extLst>
              <a:ext uri="{FF2B5EF4-FFF2-40B4-BE49-F238E27FC236}">
                <a16:creationId xmlns:a16="http://schemas.microsoft.com/office/drawing/2014/main" id="{352A16EB-2CEE-38BF-6BD9-C22EDE5DED37}"/>
              </a:ext>
            </a:extLst>
          </p:cNvPr>
          <p:cNvSpPr/>
          <p:nvPr userDrawn="1"/>
        </p:nvSpPr>
        <p:spPr>
          <a:xfrm rot="16200000">
            <a:off x="6027737" y="693737"/>
            <a:ext cx="136525" cy="12192000"/>
          </a:xfrm>
          <a:prstGeom prst="round2SameRect">
            <a:avLst>
              <a:gd name="adj1" fmla="val 0"/>
              <a:gd name="adj2" fmla="val 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260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0F62-BF65-5F27-B237-C1C287E399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F1A65D-4F04-8D84-BECF-0CDA2BEFD9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FD605B-5216-D77E-54DE-6AE47C0AA2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4DFEF4-4B4C-975D-0726-54B1C8229169}"/>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6" name="Footer Placeholder 5">
            <a:extLst>
              <a:ext uri="{FF2B5EF4-FFF2-40B4-BE49-F238E27FC236}">
                <a16:creationId xmlns:a16="http://schemas.microsoft.com/office/drawing/2014/main" id="{706C0234-9A13-ACE3-CEFF-A716683659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E50CBF-1912-62A3-BBA9-AE07034B1E7C}"/>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1348529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AD768-3292-0B9C-265F-A7B2C59963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3ABD22-5EC2-5A8B-2789-B441D5ABD0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24E08B-A56E-0961-B541-CDA3F576DF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8C3339-6238-89DE-7516-C865F9F203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0CB331-F3A3-A444-B741-AC25005D3C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09C76A-9B67-2451-935D-96C3EB43ADA2}"/>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8" name="Footer Placeholder 7">
            <a:extLst>
              <a:ext uri="{FF2B5EF4-FFF2-40B4-BE49-F238E27FC236}">
                <a16:creationId xmlns:a16="http://schemas.microsoft.com/office/drawing/2014/main" id="{7CACB60D-6C38-8265-FCE0-244A26BA8E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CDFF90-1A0B-66F7-0EB0-8EA58B835727}"/>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1921957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1805-4463-638B-D42B-76F1AF7C89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3A68C9-E96D-DD3D-F97F-AAE94C69D006}"/>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4" name="Footer Placeholder 3">
            <a:extLst>
              <a:ext uri="{FF2B5EF4-FFF2-40B4-BE49-F238E27FC236}">
                <a16:creationId xmlns:a16="http://schemas.microsoft.com/office/drawing/2014/main" id="{D0D7E647-9912-B992-8FDE-35293B76B8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B73C0D-FAC9-4DF6-5BB3-182B11318F7E}"/>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1859698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118061-877E-F613-CB45-6564E53265B4}"/>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3" name="Footer Placeholder 2">
            <a:extLst>
              <a:ext uri="{FF2B5EF4-FFF2-40B4-BE49-F238E27FC236}">
                <a16:creationId xmlns:a16="http://schemas.microsoft.com/office/drawing/2014/main" id="{FE8F163F-5D7C-F016-B371-2EE0C7B449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9A9A2C-5952-B139-985F-A4160E30763B}"/>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731358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6458-FD33-378B-841B-2333862BC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008525-6F03-7B2D-8A8E-BCCE4AC5AC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FC146B-C795-ED51-3535-6C042B8AF7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8B0AF-B411-AE3F-724A-099DFB995C83}"/>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6" name="Footer Placeholder 5">
            <a:extLst>
              <a:ext uri="{FF2B5EF4-FFF2-40B4-BE49-F238E27FC236}">
                <a16:creationId xmlns:a16="http://schemas.microsoft.com/office/drawing/2014/main" id="{D0DDCFCB-5677-E9B5-29DF-384450F367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0EBD6-6F56-6CC9-1F55-63A5BCF9698C}"/>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4063841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B2E51-57F2-E963-28DE-AE66145DD2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9049A8-A892-DEE9-A83E-0CCA46A412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4C4364-7E65-CA37-BDFF-9BF216DFB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40E7D5-9AF4-DF48-87A7-0A9D2BC61559}"/>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6" name="Footer Placeholder 5">
            <a:extLst>
              <a:ext uri="{FF2B5EF4-FFF2-40B4-BE49-F238E27FC236}">
                <a16:creationId xmlns:a16="http://schemas.microsoft.com/office/drawing/2014/main" id="{343501D3-DA35-82CF-C019-82640FA52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B2AD5-BDF9-FFEC-92B4-FB78781FD9EB}"/>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703872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4C3494-6503-7CCE-0D3C-857BB9DE7C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D0BB44-DB04-2865-1351-FD908C86AF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4B015-F19C-9790-3479-9473BB1183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515FC783-1CE0-23A2-810F-867FB2A2AD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2E8DC51-68DA-75E9-A2B9-D6EE0A757A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13460F-FABA-4EFE-8495-5D5CA08DD59E}" type="slidenum">
              <a:rPr lang="en-US" smtClean="0"/>
              <a:t>‹#›</a:t>
            </a:fld>
            <a:endParaRPr lang="en-US"/>
          </a:p>
        </p:txBody>
      </p:sp>
    </p:spTree>
    <p:extLst>
      <p:ext uri="{BB962C8B-B14F-4D97-AF65-F5344CB8AC3E}">
        <p14:creationId xmlns:p14="http://schemas.microsoft.com/office/powerpoint/2010/main" val="139720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3.xml"/><Relationship Id="rId7" Type="http://schemas.openxmlformats.org/officeDocument/2006/relationships/image" Target="../media/image20.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3.xml"/><Relationship Id="rId7" Type="http://schemas.openxmlformats.org/officeDocument/2006/relationships/image" Target="../media/image20.jpe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3.png"/><Relationship Id="rId11" Type="http://schemas.openxmlformats.org/officeDocument/2006/relationships/image" Target="../media/image4.png"/><Relationship Id="rId5" Type="http://schemas.openxmlformats.org/officeDocument/2006/relationships/image" Target="../media/image22.png"/><Relationship Id="rId10" Type="http://schemas.microsoft.com/office/2007/relationships/hdphoto" Target="../media/hdphoto2.wdp"/><Relationship Id="rId4" Type="http://schemas.openxmlformats.org/officeDocument/2006/relationships/notesSlide" Target="../notesSlides/notesSlide12.xm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3.xml"/><Relationship Id="rId7" Type="http://schemas.openxmlformats.org/officeDocument/2006/relationships/image" Target="../media/image28.jp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3.xml"/><Relationship Id="rId7" Type="http://schemas.openxmlformats.org/officeDocument/2006/relationships/image" Target="../media/image32.jp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3.xml"/><Relationship Id="rId7" Type="http://schemas.openxmlformats.org/officeDocument/2006/relationships/image" Target="../media/image32.jp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notesSlide" Target="../notesSlides/notesSlide15.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3.xml"/><Relationship Id="rId7" Type="http://schemas.openxmlformats.org/officeDocument/2006/relationships/image" Target="../media/image36.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5.png"/><Relationship Id="rId11" Type="http://schemas.openxmlformats.org/officeDocument/2006/relationships/image" Target="../media/image4.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notesSlide" Target="../notesSlides/notesSlide16.xml"/><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4.png"/><Relationship Id="rId2" Type="http://schemas.openxmlformats.org/officeDocument/2006/relationships/audio" Target="../media/media17.mp3"/><Relationship Id="rId16" Type="http://schemas.openxmlformats.org/officeDocument/2006/relationships/image" Target="../media/image50.svg"/><Relationship Id="rId1" Type="http://schemas.microsoft.com/office/2007/relationships/media" Target="../media/media17.mp3"/><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1.jp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notesSlide" Target="../notesSlides/notesSlide17.xml"/><Relationship Id="rId9" Type="http://schemas.openxmlformats.org/officeDocument/2006/relationships/image" Target="../media/image43.svg"/><Relationship Id="rId14" Type="http://schemas.openxmlformats.org/officeDocument/2006/relationships/image" Target="../media/image4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11"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6.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3.xml"/><Relationship Id="rId7" Type="http://schemas.openxmlformats.org/officeDocument/2006/relationships/image" Target="../media/image20.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3.xml"/><Relationship Id="rId7" Type="http://schemas.openxmlformats.org/officeDocument/2006/relationships/image" Target="../media/image20.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59053F4-B982-DBD6-11EE-91A7847D2BD5}"/>
              </a:ext>
            </a:extLst>
          </p:cNvPr>
          <p:cNvGrpSpPr/>
          <p:nvPr/>
        </p:nvGrpSpPr>
        <p:grpSpPr>
          <a:xfrm>
            <a:off x="-22565" y="0"/>
            <a:ext cx="12237131" cy="6858001"/>
            <a:chOff x="-22565" y="0"/>
            <a:chExt cx="12237131" cy="6858001"/>
          </a:xfrm>
        </p:grpSpPr>
        <p:pic>
          <p:nvPicPr>
            <p:cNvPr id="3" name="Picture 2" descr="A person sweeping a room&#10;&#10;Description automatically generated">
              <a:extLst>
                <a:ext uri="{FF2B5EF4-FFF2-40B4-BE49-F238E27FC236}">
                  <a16:creationId xmlns:a16="http://schemas.microsoft.com/office/drawing/2014/main" id="{FDD2B365-17DD-D918-2022-C63739758D85}"/>
                </a:ext>
              </a:extLst>
            </p:cNvPr>
            <p:cNvPicPr>
              <a:picLocks noChangeAspect="1"/>
            </p:cNvPicPr>
            <p:nvPr/>
          </p:nvPicPr>
          <p:blipFill rotWithShape="1">
            <a:blip r:embed="rId5">
              <a:extLst>
                <a:ext uri="{28A0092B-C50C-407E-A947-70E740481C1C}">
                  <a14:useLocalDpi xmlns:a14="http://schemas.microsoft.com/office/drawing/2010/main" val="0"/>
                </a:ext>
              </a:extLst>
            </a:blip>
            <a:srcRect t="7962" b="7962"/>
            <a:stretch/>
          </p:blipFill>
          <p:spPr>
            <a:xfrm>
              <a:off x="-22565" y="0"/>
              <a:ext cx="12237131" cy="6857999"/>
            </a:xfrm>
            <a:prstGeom prst="rect">
              <a:avLst/>
            </a:prstGeom>
          </p:spPr>
        </p:pic>
        <p:sp>
          <p:nvSpPr>
            <p:cNvPr id="53" name="Rectangle 52">
              <a:extLst>
                <a:ext uri="{FF2B5EF4-FFF2-40B4-BE49-F238E27FC236}">
                  <a16:creationId xmlns:a16="http://schemas.microsoft.com/office/drawing/2014/main" id="{378F6664-6E8A-7067-74D2-BD9E5CAEDE12}"/>
                </a:ext>
              </a:extLst>
            </p:cNvPr>
            <p:cNvSpPr/>
            <p:nvPr/>
          </p:nvSpPr>
          <p:spPr>
            <a:xfrm>
              <a:off x="-17318" y="1"/>
              <a:ext cx="12216384"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B9CDA2AE-8B39-4641-87A3-2E383F80AA2D}"/>
                </a:ext>
              </a:extLst>
            </p:cNvPr>
            <p:cNvSpPr/>
            <p:nvPr/>
          </p:nvSpPr>
          <p:spPr>
            <a:xfrm>
              <a:off x="-17318" y="6606001"/>
              <a:ext cx="1506975"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WHO/Neil </a:t>
              </a:r>
              <a:r>
                <a:rPr lang="en-US" sz="1050" dirty="0" err="1">
                  <a:solidFill>
                    <a:schemeClr val="tx1"/>
                  </a:solidFill>
                </a:rPr>
                <a:t>Nuia</a:t>
              </a:r>
              <a:endParaRPr lang="en-US" sz="1050" dirty="0">
                <a:solidFill>
                  <a:schemeClr val="tx1"/>
                </a:solidFill>
              </a:endParaRPr>
            </a:p>
          </p:txBody>
        </p:sp>
      </p:grpSp>
      <p:sp>
        <p:nvSpPr>
          <p:cNvPr id="18" name="TextBox 17">
            <a:extLst>
              <a:ext uri="{FF2B5EF4-FFF2-40B4-BE49-F238E27FC236}">
                <a16:creationId xmlns:a16="http://schemas.microsoft.com/office/drawing/2014/main" id="{868C14E2-FBCB-FFA3-B5B5-44B131D2E87F}"/>
              </a:ext>
            </a:extLst>
          </p:cNvPr>
          <p:cNvSpPr txBox="1"/>
          <p:nvPr/>
        </p:nvSpPr>
        <p:spPr>
          <a:xfrm>
            <a:off x="350910" y="3320741"/>
            <a:ext cx="5432303" cy="1477328"/>
          </a:xfrm>
          <a:prstGeom prst="rect">
            <a:avLst/>
          </a:prstGeom>
          <a:noFill/>
        </p:spPr>
        <p:txBody>
          <a:bodyPr wrap="square">
            <a:spAutoFit/>
          </a:bodyPr>
          <a:lstStyle/>
          <a:p>
            <a:r>
              <a:rPr lang="en-US" sz="3000" dirty="0">
                <a:solidFill>
                  <a:schemeClr val="bg1"/>
                </a:solidFill>
                <a:latin typeface="Atkinson Hyperlegible" pitchFamily="2" charset="0"/>
              </a:rPr>
              <a:t>Develop an </a:t>
            </a:r>
            <a:r>
              <a:rPr lang="en-US" sz="3000" b="1" dirty="0">
                <a:solidFill>
                  <a:schemeClr val="bg1"/>
                </a:solidFill>
                <a:latin typeface="Atkinson Hyperlegible" pitchFamily="2" charset="0"/>
              </a:rPr>
              <a:t>incremental improvement plan </a:t>
            </a:r>
            <a:r>
              <a:rPr lang="en-US" sz="3000" dirty="0">
                <a:solidFill>
                  <a:schemeClr val="bg1"/>
                </a:solidFill>
                <a:latin typeface="Atkinson Hyperlegible" pitchFamily="2" charset="0"/>
              </a:rPr>
              <a:t>and </a:t>
            </a:r>
            <a:r>
              <a:rPr lang="en-US" sz="3000" b="1" dirty="0">
                <a:solidFill>
                  <a:schemeClr val="bg1"/>
                </a:solidFill>
                <a:latin typeface="Atkinson Hyperlegible" pitchFamily="2" charset="0"/>
              </a:rPr>
              <a:t>take action</a:t>
            </a:r>
            <a:r>
              <a:rPr lang="en-US" sz="3000" dirty="0">
                <a:solidFill>
                  <a:schemeClr val="bg1"/>
                </a:solidFill>
                <a:latin typeface="Atkinson Hyperlegible" pitchFamily="2" charset="0"/>
              </a:rPr>
              <a:t> (Step 4) </a:t>
            </a:r>
          </a:p>
        </p:txBody>
      </p:sp>
      <p:sp>
        <p:nvSpPr>
          <p:cNvPr id="57" name="TextBox 56">
            <a:extLst>
              <a:ext uri="{FF2B5EF4-FFF2-40B4-BE49-F238E27FC236}">
                <a16:creationId xmlns:a16="http://schemas.microsoft.com/office/drawing/2014/main" id="{092FD6F2-D501-A917-9F06-6743EC7AC13F}"/>
              </a:ext>
            </a:extLst>
          </p:cNvPr>
          <p:cNvSpPr txBox="1"/>
          <p:nvPr/>
        </p:nvSpPr>
        <p:spPr>
          <a:xfrm>
            <a:off x="350910" y="2660607"/>
            <a:ext cx="2690191" cy="646331"/>
          </a:xfrm>
          <a:prstGeom prst="rect">
            <a:avLst/>
          </a:prstGeom>
          <a:noFill/>
        </p:spPr>
        <p:txBody>
          <a:bodyPr wrap="square">
            <a:spAutoFit/>
          </a:bodyPr>
          <a:lstStyle/>
          <a:p>
            <a:r>
              <a:rPr lang="en-GB" sz="3600" b="1" dirty="0">
                <a:solidFill>
                  <a:schemeClr val="bg1"/>
                </a:solidFill>
                <a:latin typeface="Atkinson Hyperlegible" pitchFamily="2" charset="0"/>
              </a:rPr>
              <a:t>Module 5 </a:t>
            </a:r>
            <a:endParaRPr lang="en-US" sz="3600" b="1" dirty="0">
              <a:solidFill>
                <a:schemeClr val="bg1"/>
              </a:solidFill>
              <a:latin typeface="Atkinson Hyperlegible" pitchFamily="2" charset="0"/>
            </a:endParaRPr>
          </a:p>
        </p:txBody>
      </p:sp>
      <p:sp>
        <p:nvSpPr>
          <p:cNvPr id="103" name="Freeform: Shape 102">
            <a:extLst>
              <a:ext uri="{FF2B5EF4-FFF2-40B4-BE49-F238E27FC236}">
                <a16:creationId xmlns:a16="http://schemas.microsoft.com/office/drawing/2014/main" id="{CEC38106-27E7-5327-F032-A64FC2E960FF}"/>
              </a:ext>
            </a:extLst>
          </p:cNvPr>
          <p:cNvSpPr/>
          <p:nvPr/>
        </p:nvSpPr>
        <p:spPr>
          <a:xfrm>
            <a:off x="3413957" y="4519612"/>
            <a:ext cx="8774996" cy="2338388"/>
          </a:xfrm>
          <a:custGeom>
            <a:avLst/>
            <a:gdLst>
              <a:gd name="connsiteX0" fmla="*/ 8774996 w 8774996"/>
              <a:gd name="connsiteY0" fmla="*/ 0 h 2338388"/>
              <a:gd name="connsiteX1" fmla="*/ 8774996 w 8774996"/>
              <a:gd name="connsiteY1" fmla="*/ 92414 h 2338388"/>
              <a:gd name="connsiteX2" fmla="*/ 8349153 w 8774996"/>
              <a:gd name="connsiteY2" fmla="*/ 105037 h 2338388"/>
              <a:gd name="connsiteX3" fmla="*/ 1629181 w 8774996"/>
              <a:gd name="connsiteY3" fmla="*/ 2219739 h 2338388"/>
              <a:gd name="connsiteX4" fmla="*/ 1478083 w 8774996"/>
              <a:gd name="connsiteY4" fmla="*/ 2338388 h 2338388"/>
              <a:gd name="connsiteX5" fmla="*/ 0 w 8774996"/>
              <a:gd name="connsiteY5" fmla="*/ 2338388 h 2338388"/>
              <a:gd name="connsiteX6" fmla="*/ 181629 w 8774996"/>
              <a:gd name="connsiteY6" fmla="*/ 2214862 h 2338388"/>
              <a:gd name="connsiteX7" fmla="*/ 8259445 w 8774996"/>
              <a:gd name="connsiteY7" fmla="*/ 13237 h 2338388"/>
              <a:gd name="connsiteX8" fmla="*/ 8774996 w 8774996"/>
              <a:gd name="connsiteY8" fmla="*/ 0 h 23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4996" h="2338388">
                <a:moveTo>
                  <a:pt x="8774996" y="0"/>
                </a:moveTo>
                <a:lnTo>
                  <a:pt x="8774996" y="92414"/>
                </a:lnTo>
                <a:lnTo>
                  <a:pt x="8349153" y="105037"/>
                </a:lnTo>
                <a:cubicBezTo>
                  <a:pt x="5649372" y="266034"/>
                  <a:pt x="3265847" y="1055216"/>
                  <a:pt x="1629181" y="2219739"/>
                </a:cubicBezTo>
                <a:lnTo>
                  <a:pt x="1478083" y="2338388"/>
                </a:lnTo>
                <a:lnTo>
                  <a:pt x="0" y="2338388"/>
                </a:lnTo>
                <a:lnTo>
                  <a:pt x="181629" y="2214862"/>
                </a:lnTo>
                <a:cubicBezTo>
                  <a:pt x="2149001" y="1002472"/>
                  <a:pt x="5014143" y="180851"/>
                  <a:pt x="8259445" y="13237"/>
                </a:cubicBezTo>
                <a:lnTo>
                  <a:pt x="8774996" y="0"/>
                </a:lnTo>
                <a:close/>
              </a:path>
            </a:pathLst>
          </a:cu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51AE4922-49AA-21D7-48CA-323091345AE5}"/>
              </a:ext>
            </a:extLst>
          </p:cNvPr>
          <p:cNvSpPr/>
          <p:nvPr/>
        </p:nvSpPr>
        <p:spPr>
          <a:xfrm>
            <a:off x="12188954" y="4611936"/>
            <a:ext cx="3047" cy="2246065"/>
          </a:xfrm>
          <a:custGeom>
            <a:avLst/>
            <a:gdLst>
              <a:gd name="connsiteX0" fmla="*/ 3047 w 3047"/>
              <a:gd name="connsiteY0" fmla="*/ 0 h 2246065"/>
              <a:gd name="connsiteX1" fmla="*/ 3047 w 3047"/>
              <a:gd name="connsiteY1" fmla="*/ 2246065 h 2246065"/>
              <a:gd name="connsiteX2" fmla="*/ 0 w 3047"/>
              <a:gd name="connsiteY2" fmla="*/ 2246065 h 2246065"/>
              <a:gd name="connsiteX3" fmla="*/ 0 w 3047"/>
              <a:gd name="connsiteY3" fmla="*/ 91 h 2246065"/>
              <a:gd name="connsiteX4" fmla="*/ 3047 w 3047"/>
              <a:gd name="connsiteY4" fmla="*/ 0 h 2246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2246065">
                <a:moveTo>
                  <a:pt x="3047" y="0"/>
                </a:moveTo>
                <a:lnTo>
                  <a:pt x="3047" y="2246065"/>
                </a:lnTo>
                <a:lnTo>
                  <a:pt x="0" y="2246065"/>
                </a:lnTo>
                <a:lnTo>
                  <a:pt x="0" y="91"/>
                </a:lnTo>
                <a:lnTo>
                  <a:pt x="3047" y="0"/>
                </a:lnTo>
                <a:close/>
              </a:path>
            </a:pathLst>
          </a:cu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7C4A0321-8A15-4539-BCED-44BB636C10B9}"/>
              </a:ext>
            </a:extLst>
          </p:cNvPr>
          <p:cNvGrpSpPr/>
          <p:nvPr/>
        </p:nvGrpSpPr>
        <p:grpSpPr>
          <a:xfrm>
            <a:off x="7234929" y="408891"/>
            <a:ext cx="3748193" cy="3683881"/>
            <a:chOff x="7234929" y="408891"/>
            <a:chExt cx="3748193" cy="3683881"/>
          </a:xfrm>
        </p:grpSpPr>
        <p:grpSp>
          <p:nvGrpSpPr>
            <p:cNvPr id="51" name="Group 50">
              <a:extLst>
                <a:ext uri="{FF2B5EF4-FFF2-40B4-BE49-F238E27FC236}">
                  <a16:creationId xmlns:a16="http://schemas.microsoft.com/office/drawing/2014/main" id="{EC960087-27B6-4DB3-9C12-6E68F5020CB8}"/>
                </a:ext>
              </a:extLst>
            </p:cNvPr>
            <p:cNvGrpSpPr/>
            <p:nvPr/>
          </p:nvGrpSpPr>
          <p:grpSpPr>
            <a:xfrm>
              <a:off x="7234929" y="408891"/>
              <a:ext cx="3748193" cy="3683881"/>
              <a:chOff x="7234929" y="408891"/>
              <a:chExt cx="3748193" cy="3683881"/>
            </a:xfrm>
          </p:grpSpPr>
          <p:grpSp>
            <p:nvGrpSpPr>
              <p:cNvPr id="52" name="Group 51">
                <a:extLst>
                  <a:ext uri="{FF2B5EF4-FFF2-40B4-BE49-F238E27FC236}">
                    <a16:creationId xmlns:a16="http://schemas.microsoft.com/office/drawing/2014/main" id="{321ACE3A-F1A0-47D0-B0F8-17CAF8C684A6}"/>
                  </a:ext>
                </a:extLst>
              </p:cNvPr>
              <p:cNvGrpSpPr/>
              <p:nvPr/>
            </p:nvGrpSpPr>
            <p:grpSpPr>
              <a:xfrm>
                <a:off x="7234929" y="408891"/>
                <a:ext cx="3659370" cy="3671626"/>
                <a:chOff x="3963213" y="758067"/>
                <a:chExt cx="4599975" cy="4615381"/>
              </a:xfrm>
            </p:grpSpPr>
            <p:sp>
              <p:nvSpPr>
                <p:cNvPr id="58" name="Block Arc 57">
                  <a:extLst>
                    <a:ext uri="{FF2B5EF4-FFF2-40B4-BE49-F238E27FC236}">
                      <a16:creationId xmlns:a16="http://schemas.microsoft.com/office/drawing/2014/main" id="{82FC05FF-C20C-46AB-89AC-FB6ACD838AFB}"/>
                    </a:ext>
                  </a:extLst>
                </p:cNvPr>
                <p:cNvSpPr/>
                <p:nvPr/>
              </p:nvSpPr>
              <p:spPr>
                <a:xfrm rot="16200000">
                  <a:off x="3963213" y="773473"/>
                  <a:ext cx="4599975" cy="4599975"/>
                </a:xfrm>
                <a:prstGeom prst="blockArc">
                  <a:avLst/>
                </a:prstGeom>
                <a:gradFill flip="none" rotWithShape="1">
                  <a:gsLst>
                    <a:gs pos="79000">
                      <a:srgbClr val="27AAE1">
                        <a:alpha val="0"/>
                      </a:srgbClr>
                    </a:gs>
                    <a:gs pos="0">
                      <a:srgbClr val="27AAE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Oval 58">
                  <a:extLst>
                    <a:ext uri="{FF2B5EF4-FFF2-40B4-BE49-F238E27FC236}">
                      <a16:creationId xmlns:a16="http://schemas.microsoft.com/office/drawing/2014/main" id="{060BD8BA-BC0E-4D0C-AE03-028898F85B16}"/>
                    </a:ext>
                  </a:extLst>
                </p:cNvPr>
                <p:cNvSpPr/>
                <p:nvPr/>
              </p:nvSpPr>
              <p:spPr>
                <a:xfrm>
                  <a:off x="5788078" y="758067"/>
                  <a:ext cx="1173554" cy="1173554"/>
                </a:xfrm>
                <a:prstGeom prst="ellipse">
                  <a:avLst/>
                </a:prstGeom>
                <a:solidFill>
                  <a:srgbClr val="1D86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2472213B-C246-468D-926B-F94DD450C85C}"/>
                  </a:ext>
                </a:extLst>
              </p:cNvPr>
              <p:cNvGrpSpPr/>
              <p:nvPr/>
            </p:nvGrpSpPr>
            <p:grpSpPr>
              <a:xfrm rot="10800000">
                <a:off x="7323752" y="421146"/>
                <a:ext cx="3659370" cy="3671626"/>
                <a:chOff x="3963213" y="758067"/>
                <a:chExt cx="4599975" cy="4615381"/>
              </a:xfrm>
            </p:grpSpPr>
            <p:sp>
              <p:nvSpPr>
                <p:cNvPr id="55" name="Block Arc 54">
                  <a:extLst>
                    <a:ext uri="{FF2B5EF4-FFF2-40B4-BE49-F238E27FC236}">
                      <a16:creationId xmlns:a16="http://schemas.microsoft.com/office/drawing/2014/main" id="{C1971D3E-4312-4F18-A3DA-94AFAAF019FB}"/>
                    </a:ext>
                  </a:extLst>
                </p:cNvPr>
                <p:cNvSpPr/>
                <p:nvPr/>
              </p:nvSpPr>
              <p:spPr>
                <a:xfrm rot="16200000">
                  <a:off x="3963213" y="773473"/>
                  <a:ext cx="4599975" cy="4599975"/>
                </a:xfrm>
                <a:prstGeom prst="blockArc">
                  <a:avLst/>
                </a:prstGeom>
                <a:gradFill flip="none" rotWithShape="1">
                  <a:gsLst>
                    <a:gs pos="79000">
                      <a:srgbClr val="67BC6B">
                        <a:alpha val="0"/>
                      </a:srgbClr>
                    </a:gs>
                    <a:gs pos="0">
                      <a:srgbClr val="67BC6B"/>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Oval 55">
                  <a:extLst>
                    <a:ext uri="{FF2B5EF4-FFF2-40B4-BE49-F238E27FC236}">
                      <a16:creationId xmlns:a16="http://schemas.microsoft.com/office/drawing/2014/main" id="{6539C43F-8ED2-4094-8158-B071097CC12D}"/>
                    </a:ext>
                  </a:extLst>
                </p:cNvPr>
                <p:cNvSpPr/>
                <p:nvPr/>
              </p:nvSpPr>
              <p:spPr>
                <a:xfrm>
                  <a:off x="5788078" y="758067"/>
                  <a:ext cx="1173554" cy="1173554"/>
                </a:xfrm>
                <a:prstGeom prst="ellipse">
                  <a:avLst/>
                </a:prstGeom>
                <a:solidFill>
                  <a:srgbClr val="4D9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7">
              <a:extLst>
                <a:ext uri="{FF2B5EF4-FFF2-40B4-BE49-F238E27FC236}">
                  <a16:creationId xmlns:a16="http://schemas.microsoft.com/office/drawing/2014/main" id="{1BCF3B67-017D-4D37-AE72-7B6A340005D1}"/>
                </a:ext>
              </a:extLst>
            </p:cNvPr>
            <p:cNvGrpSpPr/>
            <p:nvPr/>
          </p:nvGrpSpPr>
          <p:grpSpPr>
            <a:xfrm>
              <a:off x="8377505" y="1519311"/>
              <a:ext cx="1463040" cy="1463040"/>
              <a:chOff x="8377505" y="1519311"/>
              <a:chExt cx="1463040" cy="1463040"/>
            </a:xfrm>
          </p:grpSpPr>
          <p:sp>
            <p:nvSpPr>
              <p:cNvPr id="60" name="Oval 59">
                <a:extLst>
                  <a:ext uri="{FF2B5EF4-FFF2-40B4-BE49-F238E27FC236}">
                    <a16:creationId xmlns:a16="http://schemas.microsoft.com/office/drawing/2014/main" id="{5149994A-9B42-403F-8307-890ACD92A48B}"/>
                  </a:ext>
                </a:extLst>
              </p:cNvPr>
              <p:cNvSpPr>
                <a:spLocks noChangeAspect="1"/>
              </p:cNvSpPr>
              <p:nvPr/>
            </p:nvSpPr>
            <p:spPr>
              <a:xfrm>
                <a:off x="8377505" y="1519311"/>
                <a:ext cx="1463040" cy="1463040"/>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9BC59DEC-715F-48A7-A322-115C363FE218}"/>
                  </a:ext>
                </a:extLst>
              </p:cNvPr>
              <p:cNvGrpSpPr/>
              <p:nvPr/>
            </p:nvGrpSpPr>
            <p:grpSpPr>
              <a:xfrm>
                <a:off x="8708380" y="1862832"/>
                <a:ext cx="801291" cy="775998"/>
                <a:chOff x="4823700" y="4950736"/>
                <a:chExt cx="483228" cy="467974"/>
              </a:xfrm>
            </p:grpSpPr>
            <p:grpSp>
              <p:nvGrpSpPr>
                <p:cNvPr id="64" name="Shape 532">
                  <a:extLst>
                    <a:ext uri="{FF2B5EF4-FFF2-40B4-BE49-F238E27FC236}">
                      <a16:creationId xmlns:a16="http://schemas.microsoft.com/office/drawing/2014/main" id="{C6DFDA5F-1270-4DFC-A364-7215E8DEF1BE}"/>
                    </a:ext>
                  </a:extLst>
                </p:cNvPr>
                <p:cNvGrpSpPr/>
                <p:nvPr/>
              </p:nvGrpSpPr>
              <p:grpSpPr>
                <a:xfrm>
                  <a:off x="4823700" y="5064409"/>
                  <a:ext cx="483228" cy="354301"/>
                  <a:chOff x="3936375" y="3703750"/>
                  <a:chExt cx="453050" cy="332175"/>
                </a:xfrm>
                <a:solidFill>
                  <a:schemeClr val="bg1"/>
                </a:solidFill>
              </p:grpSpPr>
              <p:sp>
                <p:nvSpPr>
                  <p:cNvPr id="67" name="Shape 533">
                    <a:extLst>
                      <a:ext uri="{FF2B5EF4-FFF2-40B4-BE49-F238E27FC236}">
                        <a16:creationId xmlns:a16="http://schemas.microsoft.com/office/drawing/2014/main" id="{9EA134DE-D8EE-4ED7-BEC0-382CD99188B3}"/>
                      </a:ext>
                    </a:extLst>
                  </p:cNvPr>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68" name="Shape 534">
                    <a:extLst>
                      <a:ext uri="{FF2B5EF4-FFF2-40B4-BE49-F238E27FC236}">
                        <a16:creationId xmlns:a16="http://schemas.microsoft.com/office/drawing/2014/main" id="{36BAA125-58C8-431F-A592-95FAA0FF16FD}"/>
                      </a:ext>
                    </a:extLst>
                  </p:cNvPr>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69" name="Shape 535">
                    <a:extLst>
                      <a:ext uri="{FF2B5EF4-FFF2-40B4-BE49-F238E27FC236}">
                        <a16:creationId xmlns:a16="http://schemas.microsoft.com/office/drawing/2014/main" id="{A1835039-7036-48C4-8072-A7D2F63AF1A0}"/>
                      </a:ext>
                    </a:extLst>
                  </p:cNvPr>
                  <p:cNvSpPr/>
                  <p:nvPr/>
                </p:nvSpPr>
                <p:spPr>
                  <a:xfrm>
                    <a:off x="4259350" y="3756815"/>
                    <a:ext cx="77575" cy="240634"/>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75" name="Shape 536">
                    <a:extLst>
                      <a:ext uri="{FF2B5EF4-FFF2-40B4-BE49-F238E27FC236}">
                        <a16:creationId xmlns:a16="http://schemas.microsoft.com/office/drawing/2014/main" id="{97D6C7DC-8E90-43E7-A0D0-43BC9763E6C4}"/>
                      </a:ext>
                    </a:extLst>
                  </p:cNvPr>
                  <p:cNvSpPr/>
                  <p:nvPr/>
                </p:nvSpPr>
                <p:spPr>
                  <a:xfrm>
                    <a:off x="4078625" y="3829697"/>
                    <a:ext cx="77575" cy="167753"/>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4" name="Shape 537">
                    <a:extLst>
                      <a:ext uri="{FF2B5EF4-FFF2-40B4-BE49-F238E27FC236}">
                        <a16:creationId xmlns:a16="http://schemas.microsoft.com/office/drawing/2014/main" id="{50137076-711B-45D2-AC90-55362028E597}"/>
                      </a:ext>
                    </a:extLst>
                  </p:cNvPr>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cxnSp>
              <p:nvCxnSpPr>
                <p:cNvPr id="65" name="Straight Arrow Connector 64">
                  <a:extLst>
                    <a:ext uri="{FF2B5EF4-FFF2-40B4-BE49-F238E27FC236}">
                      <a16:creationId xmlns:a16="http://schemas.microsoft.com/office/drawing/2014/main" id="{D8325A74-A21D-4A48-9524-A5E08B14F796}"/>
                    </a:ext>
                  </a:extLst>
                </p:cNvPr>
                <p:cNvCxnSpPr>
                  <a:cxnSpLocks/>
                </p:cNvCxnSpPr>
                <p:nvPr/>
              </p:nvCxnSpPr>
              <p:spPr>
                <a:xfrm flipV="1">
                  <a:off x="4904224" y="5032023"/>
                  <a:ext cx="245627" cy="170478"/>
                </a:xfrm>
                <a:prstGeom prst="straightConnector1">
                  <a:avLst/>
                </a:prstGeom>
                <a:ln w="22225">
                  <a:solidFill>
                    <a:schemeClr val="bg1"/>
                  </a:solidFill>
                  <a:headEnd type="none" w="sm" len="sm"/>
                  <a:tailEnd type="arrow"/>
                </a:ln>
              </p:spPr>
              <p:style>
                <a:lnRef idx="2">
                  <a:schemeClr val="accent1"/>
                </a:lnRef>
                <a:fillRef idx="0">
                  <a:schemeClr val="accent1"/>
                </a:fillRef>
                <a:effectRef idx="1">
                  <a:schemeClr val="accent1"/>
                </a:effectRef>
                <a:fontRef idx="minor">
                  <a:schemeClr val="tx1"/>
                </a:fontRef>
              </p:style>
            </p:cxnSp>
            <p:sp>
              <p:nvSpPr>
                <p:cNvPr id="66" name="Shape 415">
                  <a:extLst>
                    <a:ext uri="{FF2B5EF4-FFF2-40B4-BE49-F238E27FC236}">
                      <a16:creationId xmlns:a16="http://schemas.microsoft.com/office/drawing/2014/main" id="{94DDA21D-4B8D-46A3-A2D5-0D859D689337}"/>
                    </a:ext>
                  </a:extLst>
                </p:cNvPr>
                <p:cNvSpPr/>
                <p:nvPr/>
              </p:nvSpPr>
              <p:spPr>
                <a:xfrm>
                  <a:off x="5149851" y="4950736"/>
                  <a:ext cx="125082" cy="119432"/>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grpSp>
        <p:nvGrpSpPr>
          <p:cNvPr id="6" name="Group 5">
            <a:extLst>
              <a:ext uri="{FF2B5EF4-FFF2-40B4-BE49-F238E27FC236}">
                <a16:creationId xmlns:a16="http://schemas.microsoft.com/office/drawing/2014/main" id="{A90CC8C0-D83C-B368-8AB9-EADE0952AF88}"/>
              </a:ext>
            </a:extLst>
          </p:cNvPr>
          <p:cNvGrpSpPr/>
          <p:nvPr/>
        </p:nvGrpSpPr>
        <p:grpSpPr>
          <a:xfrm>
            <a:off x="0" y="0"/>
            <a:ext cx="4483596" cy="1876962"/>
            <a:chOff x="0" y="0"/>
            <a:chExt cx="4483596" cy="1876962"/>
          </a:xfrm>
        </p:grpSpPr>
        <p:sp>
          <p:nvSpPr>
            <p:cNvPr id="7" name="Freeform: Shape 6">
              <a:extLst>
                <a:ext uri="{FF2B5EF4-FFF2-40B4-BE49-F238E27FC236}">
                  <a16:creationId xmlns:a16="http://schemas.microsoft.com/office/drawing/2014/main" id="{D43EA997-3559-6F18-BC27-B0650C295B5D}"/>
                </a:ext>
              </a:extLst>
            </p:cNvPr>
            <p:cNvSpPr/>
            <p:nvPr/>
          </p:nvSpPr>
          <p:spPr>
            <a:xfrm flipH="1" flipV="1">
              <a:off x="0" y="0"/>
              <a:ext cx="4483596" cy="1876962"/>
            </a:xfrm>
            <a:custGeom>
              <a:avLst/>
              <a:gdLst>
                <a:gd name="connsiteX0" fmla="*/ 1287490 w 1287490"/>
                <a:gd name="connsiteY0" fmla="*/ 0 h 535274"/>
                <a:gd name="connsiteX1" fmla="*/ 1287490 w 1287490"/>
                <a:gd name="connsiteY1" fmla="*/ 535274 h 535274"/>
                <a:gd name="connsiteX2" fmla="*/ 0 w 1287490"/>
                <a:gd name="connsiteY2" fmla="*/ 535274 h 535274"/>
                <a:gd name="connsiteX3" fmla="*/ 26649 w 1287490"/>
                <a:gd name="connsiteY3" fmla="*/ 506998 h 535274"/>
                <a:gd name="connsiteX4" fmla="*/ 1211847 w 1287490"/>
                <a:gd name="connsiteY4" fmla="*/ 3030 h 53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490" h="535274">
                  <a:moveTo>
                    <a:pt x="1287490" y="0"/>
                  </a:moveTo>
                  <a:lnTo>
                    <a:pt x="1287490" y="535274"/>
                  </a:lnTo>
                  <a:lnTo>
                    <a:pt x="0" y="535274"/>
                  </a:lnTo>
                  <a:lnTo>
                    <a:pt x="26649" y="506998"/>
                  </a:lnTo>
                  <a:cubicBezTo>
                    <a:pt x="315307" y="229473"/>
                    <a:pt x="735688" y="41398"/>
                    <a:pt x="1211847" y="30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logo for a health care facility&#10;&#10;Description automatically generated">
              <a:extLst>
                <a:ext uri="{FF2B5EF4-FFF2-40B4-BE49-F238E27FC236}">
                  <a16:creationId xmlns:a16="http://schemas.microsoft.com/office/drawing/2014/main" id="{E76732F8-7897-769B-3D87-9DDE111B7801}"/>
                </a:ext>
              </a:extLst>
            </p:cNvPr>
            <p:cNvPicPr>
              <a:picLocks noChangeAspect="1"/>
            </p:cNvPicPr>
            <p:nvPr/>
          </p:nvPicPr>
          <p:blipFill rotWithShape="1">
            <a:blip r:embed="rId6">
              <a:extLst>
                <a:ext uri="{28A0092B-C50C-407E-A947-70E740481C1C}">
                  <a14:useLocalDpi xmlns:a14="http://schemas.microsoft.com/office/drawing/2010/main" val="0"/>
                </a:ext>
              </a:extLst>
            </a:blip>
            <a:srcRect l="14336" t="23742" r="12757" b="25261"/>
            <a:stretch/>
          </p:blipFill>
          <p:spPr>
            <a:xfrm>
              <a:off x="262899" y="933754"/>
              <a:ext cx="1387348" cy="571503"/>
            </a:xfrm>
            <a:prstGeom prst="rect">
              <a:avLst/>
            </a:prstGeom>
          </p:spPr>
        </p:pic>
        <p:pic>
          <p:nvPicPr>
            <p:cNvPr id="16" name="Picture 15">
              <a:extLst>
                <a:ext uri="{FF2B5EF4-FFF2-40B4-BE49-F238E27FC236}">
                  <a16:creationId xmlns:a16="http://schemas.microsoft.com/office/drawing/2014/main" id="{FB5B192A-0381-2476-71B3-1917DC84F0C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232528" y="134107"/>
              <a:ext cx="1097280" cy="675132"/>
            </a:xfrm>
            <a:prstGeom prst="rect">
              <a:avLst/>
            </a:prstGeom>
          </p:spPr>
        </p:pic>
        <p:grpSp>
          <p:nvGrpSpPr>
            <p:cNvPr id="17" name="Group 16">
              <a:extLst>
                <a:ext uri="{FF2B5EF4-FFF2-40B4-BE49-F238E27FC236}">
                  <a16:creationId xmlns:a16="http://schemas.microsoft.com/office/drawing/2014/main" id="{1F3A164B-346F-5F21-3D9A-0ACB4E5B3273}"/>
                </a:ext>
              </a:extLst>
            </p:cNvPr>
            <p:cNvGrpSpPr>
              <a:grpSpLocks noChangeAspect="1"/>
            </p:cNvGrpSpPr>
            <p:nvPr/>
          </p:nvGrpSpPr>
          <p:grpSpPr>
            <a:xfrm>
              <a:off x="252273" y="239078"/>
              <a:ext cx="1653166" cy="502920"/>
              <a:chOff x="8675516" y="-1747131"/>
              <a:chExt cx="1964441" cy="597615"/>
            </a:xfrm>
            <a:solidFill>
              <a:srgbClr val="00AEEF"/>
            </a:solidFill>
          </p:grpSpPr>
          <p:sp>
            <p:nvSpPr>
              <p:cNvPr id="19" name="Freeform 5">
                <a:extLst>
                  <a:ext uri="{FF2B5EF4-FFF2-40B4-BE49-F238E27FC236}">
                    <a16:creationId xmlns:a16="http://schemas.microsoft.com/office/drawing/2014/main" id="{8A2D93AD-D694-97E5-9755-ED2B5E2E961C}"/>
                  </a:ext>
                </a:extLst>
              </p:cNvPr>
              <p:cNvSpPr>
                <a:spLocks noEditPoints="1"/>
              </p:cNvSpPr>
              <p:nvPr/>
            </p:nvSpPr>
            <p:spPr bwMode="auto">
              <a:xfrm>
                <a:off x="8675516" y="-1697823"/>
                <a:ext cx="703136" cy="548307"/>
              </a:xfrm>
              <a:custGeom>
                <a:avLst/>
                <a:gdLst>
                  <a:gd name="T0" fmla="*/ 350 w 1485"/>
                  <a:gd name="T1" fmla="*/ 721 h 1159"/>
                  <a:gd name="T2" fmla="*/ 967 w 1485"/>
                  <a:gd name="T3" fmla="*/ 341 h 1159"/>
                  <a:gd name="T4" fmla="*/ 987 w 1485"/>
                  <a:gd name="T5" fmla="*/ 131 h 1159"/>
                  <a:gd name="T6" fmla="*/ 398 w 1485"/>
                  <a:gd name="T7" fmla="*/ 160 h 1159"/>
                  <a:gd name="T8" fmla="*/ 298 w 1485"/>
                  <a:gd name="T9" fmla="*/ 636 h 1159"/>
                  <a:gd name="T10" fmla="*/ 337 w 1485"/>
                  <a:gd name="T11" fmla="*/ 652 h 1159"/>
                  <a:gd name="T12" fmla="*/ 403 w 1485"/>
                  <a:gd name="T13" fmla="*/ 697 h 1159"/>
                  <a:gd name="T14" fmla="*/ 413 w 1485"/>
                  <a:gd name="T15" fmla="*/ 602 h 1159"/>
                  <a:gd name="T16" fmla="*/ 536 w 1485"/>
                  <a:gd name="T17" fmla="*/ 298 h 1159"/>
                  <a:gd name="T18" fmla="*/ 545 w 1485"/>
                  <a:gd name="T19" fmla="*/ 414 h 1159"/>
                  <a:gd name="T20" fmla="*/ 609 w 1485"/>
                  <a:gd name="T21" fmla="*/ 541 h 1159"/>
                  <a:gd name="T22" fmla="*/ 643 w 1485"/>
                  <a:gd name="T23" fmla="*/ 552 h 1159"/>
                  <a:gd name="T24" fmla="*/ 540 w 1485"/>
                  <a:gd name="T25" fmla="*/ 456 h 1159"/>
                  <a:gd name="T26" fmla="*/ 478 w 1485"/>
                  <a:gd name="T27" fmla="*/ 523 h 1159"/>
                  <a:gd name="T28" fmla="*/ 489 w 1485"/>
                  <a:gd name="T29" fmla="*/ 530 h 1159"/>
                  <a:gd name="T30" fmla="*/ 519 w 1485"/>
                  <a:gd name="T31" fmla="*/ 545 h 1159"/>
                  <a:gd name="T32" fmla="*/ 541 w 1485"/>
                  <a:gd name="T33" fmla="*/ 503 h 1159"/>
                  <a:gd name="T34" fmla="*/ 1002 w 1485"/>
                  <a:gd name="T35" fmla="*/ 706 h 1159"/>
                  <a:gd name="T36" fmla="*/ 934 w 1485"/>
                  <a:gd name="T37" fmla="*/ 822 h 1159"/>
                  <a:gd name="T38" fmla="*/ 948 w 1485"/>
                  <a:gd name="T39" fmla="*/ 711 h 1159"/>
                  <a:gd name="T40" fmla="*/ 921 w 1485"/>
                  <a:gd name="T41" fmla="*/ 593 h 1159"/>
                  <a:gd name="T42" fmla="*/ 968 w 1485"/>
                  <a:gd name="T43" fmla="*/ 553 h 1159"/>
                  <a:gd name="T44" fmla="*/ 1027 w 1485"/>
                  <a:gd name="T45" fmla="*/ 503 h 1159"/>
                  <a:gd name="T46" fmla="*/ 1002 w 1485"/>
                  <a:gd name="T47" fmla="*/ 376 h 1159"/>
                  <a:gd name="T48" fmla="*/ 993 w 1485"/>
                  <a:gd name="T49" fmla="*/ 415 h 1159"/>
                  <a:gd name="T50" fmla="*/ 949 w 1485"/>
                  <a:gd name="T51" fmla="*/ 403 h 1159"/>
                  <a:gd name="T52" fmla="*/ 894 w 1485"/>
                  <a:gd name="T53" fmla="*/ 357 h 1159"/>
                  <a:gd name="T54" fmla="*/ 872 w 1485"/>
                  <a:gd name="T55" fmla="*/ 401 h 1159"/>
                  <a:gd name="T56" fmla="*/ 887 w 1485"/>
                  <a:gd name="T57" fmla="*/ 399 h 1159"/>
                  <a:gd name="T58" fmla="*/ 1020 w 1485"/>
                  <a:gd name="T59" fmla="*/ 428 h 1159"/>
                  <a:gd name="T60" fmla="*/ 978 w 1485"/>
                  <a:gd name="T61" fmla="*/ 462 h 1159"/>
                  <a:gd name="T62" fmla="*/ 1043 w 1485"/>
                  <a:gd name="T63" fmla="*/ 487 h 1159"/>
                  <a:gd name="T64" fmla="*/ 1015 w 1485"/>
                  <a:gd name="T65" fmla="*/ 320 h 1159"/>
                  <a:gd name="T66" fmla="*/ 1007 w 1485"/>
                  <a:gd name="T67" fmla="*/ 350 h 1159"/>
                  <a:gd name="T68" fmla="*/ 963 w 1485"/>
                  <a:gd name="T69" fmla="*/ 288 h 1159"/>
                  <a:gd name="T70" fmla="*/ 1054 w 1485"/>
                  <a:gd name="T71" fmla="*/ 244 h 1159"/>
                  <a:gd name="T72" fmla="*/ 790 w 1485"/>
                  <a:gd name="T73" fmla="*/ 15 h 1159"/>
                  <a:gd name="T74" fmla="*/ 936 w 1485"/>
                  <a:gd name="T75" fmla="*/ 132 h 1159"/>
                  <a:gd name="T76" fmla="*/ 872 w 1485"/>
                  <a:gd name="T77" fmla="*/ 336 h 1159"/>
                  <a:gd name="T78" fmla="*/ 849 w 1485"/>
                  <a:gd name="T79" fmla="*/ 361 h 1159"/>
                  <a:gd name="T80" fmla="*/ 828 w 1485"/>
                  <a:gd name="T81" fmla="*/ 373 h 1159"/>
                  <a:gd name="T82" fmla="*/ 881 w 1485"/>
                  <a:gd name="T83" fmla="*/ 582 h 1159"/>
                  <a:gd name="T84" fmla="*/ 771 w 1485"/>
                  <a:gd name="T85" fmla="*/ 872 h 1159"/>
                  <a:gd name="T86" fmla="*/ 518 w 1485"/>
                  <a:gd name="T87" fmla="*/ 757 h 1159"/>
                  <a:gd name="T88" fmla="*/ 619 w 1485"/>
                  <a:gd name="T89" fmla="*/ 632 h 1159"/>
                  <a:gd name="T90" fmla="*/ 604 w 1485"/>
                  <a:gd name="T91" fmla="*/ 344 h 1159"/>
                  <a:gd name="T92" fmla="*/ 493 w 1485"/>
                  <a:gd name="T93" fmla="*/ 255 h 1159"/>
                  <a:gd name="T94" fmla="*/ 691 w 1485"/>
                  <a:gd name="T95" fmla="*/ 0 h 1159"/>
                  <a:gd name="T96" fmla="*/ 792 w 1485"/>
                  <a:gd name="T97" fmla="*/ 582 h 1159"/>
                  <a:gd name="T98" fmla="*/ 857 w 1485"/>
                  <a:gd name="T99" fmla="*/ 214 h 1159"/>
                  <a:gd name="T100" fmla="*/ 374 w 1485"/>
                  <a:gd name="T101" fmla="*/ 18 h 1159"/>
                  <a:gd name="T102" fmla="*/ 1262 w 1485"/>
                  <a:gd name="T103" fmla="*/ 829 h 1159"/>
                  <a:gd name="T104" fmla="*/ 108 w 1485"/>
                  <a:gd name="T105" fmla="*/ 217 h 1159"/>
                  <a:gd name="T106" fmla="*/ 615 w 1485"/>
                  <a:gd name="T107" fmla="*/ 1022 h 1159"/>
                  <a:gd name="T108" fmla="*/ 780 w 1485"/>
                  <a:gd name="T109" fmla="*/ 1060 h 1159"/>
                  <a:gd name="T110" fmla="*/ 1167 w 1485"/>
                  <a:gd name="T111" fmla="*/ 821 h 1159"/>
                  <a:gd name="T112" fmla="*/ 185 w 1485"/>
                  <a:gd name="T113" fmla="*/ 766 h 1159"/>
                  <a:gd name="T114" fmla="*/ 205 w 1485"/>
                  <a:gd name="T115" fmla="*/ 99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5" h="1159">
                    <a:moveTo>
                      <a:pt x="682" y="419"/>
                    </a:moveTo>
                    <a:cubicBezTo>
                      <a:pt x="682" y="433"/>
                      <a:pt x="690" y="443"/>
                      <a:pt x="705" y="451"/>
                    </a:cubicBezTo>
                    <a:cubicBezTo>
                      <a:pt x="705" y="451"/>
                      <a:pt x="705" y="449"/>
                      <a:pt x="705" y="445"/>
                    </a:cubicBezTo>
                    <a:lnTo>
                      <a:pt x="696" y="435"/>
                    </a:lnTo>
                    <a:lnTo>
                      <a:pt x="701" y="426"/>
                    </a:lnTo>
                    <a:lnTo>
                      <a:pt x="705" y="425"/>
                    </a:lnTo>
                    <a:cubicBezTo>
                      <a:pt x="704" y="409"/>
                      <a:pt x="704" y="391"/>
                      <a:pt x="704" y="389"/>
                    </a:cubicBezTo>
                    <a:lnTo>
                      <a:pt x="703" y="389"/>
                    </a:lnTo>
                    <a:cubicBezTo>
                      <a:pt x="689" y="397"/>
                      <a:pt x="682" y="406"/>
                      <a:pt x="682" y="419"/>
                    </a:cubicBezTo>
                    <a:close/>
                    <a:moveTo>
                      <a:pt x="349" y="725"/>
                    </a:moveTo>
                    <a:lnTo>
                      <a:pt x="350" y="721"/>
                    </a:lnTo>
                    <a:lnTo>
                      <a:pt x="343" y="705"/>
                    </a:lnTo>
                    <a:lnTo>
                      <a:pt x="334" y="702"/>
                    </a:lnTo>
                    <a:lnTo>
                      <a:pt x="349" y="725"/>
                    </a:lnTo>
                    <a:close/>
                    <a:moveTo>
                      <a:pt x="937" y="360"/>
                    </a:moveTo>
                    <a:lnTo>
                      <a:pt x="938" y="367"/>
                    </a:lnTo>
                    <a:lnTo>
                      <a:pt x="952" y="362"/>
                    </a:lnTo>
                    <a:lnTo>
                      <a:pt x="956" y="354"/>
                    </a:lnTo>
                    <a:lnTo>
                      <a:pt x="946" y="341"/>
                    </a:lnTo>
                    <a:lnTo>
                      <a:pt x="952" y="333"/>
                    </a:lnTo>
                    <a:lnTo>
                      <a:pt x="965" y="343"/>
                    </a:lnTo>
                    <a:lnTo>
                      <a:pt x="967" y="341"/>
                    </a:lnTo>
                    <a:lnTo>
                      <a:pt x="964" y="339"/>
                    </a:lnTo>
                    <a:lnTo>
                      <a:pt x="961" y="333"/>
                    </a:lnTo>
                    <a:lnTo>
                      <a:pt x="967" y="330"/>
                    </a:lnTo>
                    <a:lnTo>
                      <a:pt x="962" y="323"/>
                    </a:lnTo>
                    <a:lnTo>
                      <a:pt x="949" y="329"/>
                    </a:lnTo>
                    <a:lnTo>
                      <a:pt x="945" y="337"/>
                    </a:lnTo>
                    <a:lnTo>
                      <a:pt x="943" y="344"/>
                    </a:lnTo>
                    <a:lnTo>
                      <a:pt x="948" y="353"/>
                    </a:lnTo>
                    <a:lnTo>
                      <a:pt x="946" y="357"/>
                    </a:lnTo>
                    <a:lnTo>
                      <a:pt x="937" y="360"/>
                    </a:lnTo>
                    <a:close/>
                    <a:moveTo>
                      <a:pt x="987" y="131"/>
                    </a:moveTo>
                    <a:lnTo>
                      <a:pt x="982" y="123"/>
                    </a:lnTo>
                    <a:lnTo>
                      <a:pt x="971" y="118"/>
                    </a:lnTo>
                    <a:lnTo>
                      <a:pt x="963" y="124"/>
                    </a:lnTo>
                    <a:lnTo>
                      <a:pt x="973" y="129"/>
                    </a:lnTo>
                    <a:lnTo>
                      <a:pt x="985" y="138"/>
                    </a:lnTo>
                    <a:lnTo>
                      <a:pt x="987" y="131"/>
                    </a:lnTo>
                    <a:close/>
                    <a:moveTo>
                      <a:pt x="398" y="160"/>
                    </a:moveTo>
                    <a:lnTo>
                      <a:pt x="455" y="218"/>
                    </a:lnTo>
                    <a:cubicBezTo>
                      <a:pt x="388" y="288"/>
                      <a:pt x="347" y="383"/>
                      <a:pt x="346" y="487"/>
                    </a:cubicBezTo>
                    <a:lnTo>
                      <a:pt x="264" y="487"/>
                    </a:lnTo>
                    <a:cubicBezTo>
                      <a:pt x="266" y="360"/>
                      <a:pt x="316" y="245"/>
                      <a:pt x="398" y="160"/>
                    </a:cubicBezTo>
                    <a:close/>
                    <a:moveTo>
                      <a:pt x="363" y="608"/>
                    </a:moveTo>
                    <a:lnTo>
                      <a:pt x="358" y="607"/>
                    </a:lnTo>
                    <a:lnTo>
                      <a:pt x="353" y="602"/>
                    </a:lnTo>
                    <a:lnTo>
                      <a:pt x="331" y="600"/>
                    </a:lnTo>
                    <a:lnTo>
                      <a:pt x="338" y="610"/>
                    </a:lnTo>
                    <a:lnTo>
                      <a:pt x="317" y="606"/>
                    </a:lnTo>
                    <a:lnTo>
                      <a:pt x="322" y="601"/>
                    </a:lnTo>
                    <a:lnTo>
                      <a:pt x="317" y="596"/>
                    </a:lnTo>
                    <a:lnTo>
                      <a:pt x="302" y="602"/>
                    </a:lnTo>
                    <a:lnTo>
                      <a:pt x="296" y="612"/>
                    </a:lnTo>
                    <a:lnTo>
                      <a:pt x="298" y="636"/>
                    </a:lnTo>
                    <a:lnTo>
                      <a:pt x="316" y="678"/>
                    </a:lnTo>
                    <a:lnTo>
                      <a:pt x="324" y="691"/>
                    </a:lnTo>
                    <a:lnTo>
                      <a:pt x="329" y="693"/>
                    </a:lnTo>
                    <a:lnTo>
                      <a:pt x="316" y="667"/>
                    </a:lnTo>
                    <a:lnTo>
                      <a:pt x="313" y="655"/>
                    </a:lnTo>
                    <a:lnTo>
                      <a:pt x="316" y="651"/>
                    </a:lnTo>
                    <a:lnTo>
                      <a:pt x="314" y="644"/>
                    </a:lnTo>
                    <a:lnTo>
                      <a:pt x="322" y="645"/>
                    </a:lnTo>
                    <a:lnTo>
                      <a:pt x="334" y="664"/>
                    </a:lnTo>
                    <a:lnTo>
                      <a:pt x="337" y="665"/>
                    </a:lnTo>
                    <a:lnTo>
                      <a:pt x="337" y="652"/>
                    </a:lnTo>
                    <a:lnTo>
                      <a:pt x="342" y="655"/>
                    </a:lnTo>
                    <a:lnTo>
                      <a:pt x="343" y="662"/>
                    </a:lnTo>
                    <a:lnTo>
                      <a:pt x="356" y="665"/>
                    </a:lnTo>
                    <a:lnTo>
                      <a:pt x="361" y="661"/>
                    </a:lnTo>
                    <a:lnTo>
                      <a:pt x="363" y="663"/>
                    </a:lnTo>
                    <a:lnTo>
                      <a:pt x="363" y="673"/>
                    </a:lnTo>
                    <a:lnTo>
                      <a:pt x="369" y="680"/>
                    </a:lnTo>
                    <a:lnTo>
                      <a:pt x="376" y="681"/>
                    </a:lnTo>
                    <a:lnTo>
                      <a:pt x="391" y="707"/>
                    </a:lnTo>
                    <a:lnTo>
                      <a:pt x="400" y="709"/>
                    </a:lnTo>
                    <a:lnTo>
                      <a:pt x="403" y="697"/>
                    </a:lnTo>
                    <a:cubicBezTo>
                      <a:pt x="419" y="724"/>
                      <a:pt x="437" y="748"/>
                      <a:pt x="459" y="770"/>
                    </a:cubicBezTo>
                    <a:lnTo>
                      <a:pt x="401" y="827"/>
                    </a:lnTo>
                    <a:cubicBezTo>
                      <a:pt x="319" y="743"/>
                      <a:pt x="267" y="629"/>
                      <a:pt x="264" y="503"/>
                    </a:cubicBezTo>
                    <a:lnTo>
                      <a:pt x="346" y="503"/>
                    </a:lnTo>
                    <a:cubicBezTo>
                      <a:pt x="347" y="540"/>
                      <a:pt x="353" y="575"/>
                      <a:pt x="363" y="608"/>
                    </a:cubicBezTo>
                    <a:close/>
                    <a:moveTo>
                      <a:pt x="443" y="503"/>
                    </a:moveTo>
                    <a:cubicBezTo>
                      <a:pt x="443" y="511"/>
                      <a:pt x="444" y="519"/>
                      <a:pt x="445" y="527"/>
                    </a:cubicBezTo>
                    <a:lnTo>
                      <a:pt x="435" y="529"/>
                    </a:lnTo>
                    <a:lnTo>
                      <a:pt x="433" y="539"/>
                    </a:lnTo>
                    <a:lnTo>
                      <a:pt x="412" y="565"/>
                    </a:lnTo>
                    <a:lnTo>
                      <a:pt x="413" y="602"/>
                    </a:lnTo>
                    <a:lnTo>
                      <a:pt x="391" y="609"/>
                    </a:lnTo>
                    <a:lnTo>
                      <a:pt x="380" y="609"/>
                    </a:lnTo>
                    <a:cubicBezTo>
                      <a:pt x="369" y="575"/>
                      <a:pt x="363" y="540"/>
                      <a:pt x="362" y="503"/>
                    </a:cubicBezTo>
                    <a:lnTo>
                      <a:pt x="443" y="503"/>
                    </a:lnTo>
                    <a:close/>
                    <a:moveTo>
                      <a:pt x="461" y="732"/>
                    </a:moveTo>
                    <a:lnTo>
                      <a:pt x="480" y="743"/>
                    </a:lnTo>
                    <a:lnTo>
                      <a:pt x="483" y="745"/>
                    </a:lnTo>
                    <a:lnTo>
                      <a:pt x="470" y="758"/>
                    </a:lnTo>
                    <a:cubicBezTo>
                      <a:pt x="464" y="752"/>
                      <a:pt x="458" y="745"/>
                      <a:pt x="452" y="739"/>
                    </a:cubicBezTo>
                    <a:lnTo>
                      <a:pt x="461" y="732"/>
                    </a:lnTo>
                    <a:close/>
                    <a:moveTo>
                      <a:pt x="536" y="298"/>
                    </a:moveTo>
                    <a:lnTo>
                      <a:pt x="593" y="356"/>
                    </a:lnTo>
                    <a:cubicBezTo>
                      <a:pt x="581" y="369"/>
                      <a:pt x="571" y="384"/>
                      <a:pt x="563" y="400"/>
                    </a:cubicBezTo>
                    <a:lnTo>
                      <a:pt x="559" y="399"/>
                    </a:lnTo>
                    <a:lnTo>
                      <a:pt x="550" y="402"/>
                    </a:lnTo>
                    <a:lnTo>
                      <a:pt x="548" y="402"/>
                    </a:lnTo>
                    <a:lnTo>
                      <a:pt x="539" y="410"/>
                    </a:lnTo>
                    <a:lnTo>
                      <a:pt x="550" y="408"/>
                    </a:lnTo>
                    <a:lnTo>
                      <a:pt x="560" y="405"/>
                    </a:lnTo>
                    <a:cubicBezTo>
                      <a:pt x="559" y="407"/>
                      <a:pt x="559" y="408"/>
                      <a:pt x="558" y="409"/>
                    </a:cubicBezTo>
                    <a:lnTo>
                      <a:pt x="549" y="414"/>
                    </a:lnTo>
                    <a:lnTo>
                      <a:pt x="545" y="414"/>
                    </a:lnTo>
                    <a:lnTo>
                      <a:pt x="533" y="424"/>
                    </a:lnTo>
                    <a:lnTo>
                      <a:pt x="521" y="423"/>
                    </a:lnTo>
                    <a:lnTo>
                      <a:pt x="503" y="456"/>
                    </a:lnTo>
                    <a:lnTo>
                      <a:pt x="506" y="463"/>
                    </a:lnTo>
                    <a:lnTo>
                      <a:pt x="497" y="473"/>
                    </a:lnTo>
                    <a:lnTo>
                      <a:pt x="495" y="487"/>
                    </a:lnTo>
                    <a:lnTo>
                      <a:pt x="459" y="487"/>
                    </a:lnTo>
                    <a:cubicBezTo>
                      <a:pt x="460" y="414"/>
                      <a:pt x="489" y="348"/>
                      <a:pt x="536" y="298"/>
                    </a:cubicBezTo>
                    <a:close/>
                    <a:moveTo>
                      <a:pt x="595" y="535"/>
                    </a:moveTo>
                    <a:lnTo>
                      <a:pt x="599" y="533"/>
                    </a:lnTo>
                    <a:lnTo>
                      <a:pt x="609" y="541"/>
                    </a:lnTo>
                    <a:lnTo>
                      <a:pt x="605" y="545"/>
                    </a:lnTo>
                    <a:lnTo>
                      <a:pt x="617" y="553"/>
                    </a:lnTo>
                    <a:lnTo>
                      <a:pt x="616" y="545"/>
                    </a:lnTo>
                    <a:lnTo>
                      <a:pt x="622" y="534"/>
                    </a:lnTo>
                    <a:lnTo>
                      <a:pt x="629" y="541"/>
                    </a:lnTo>
                    <a:lnTo>
                      <a:pt x="636" y="551"/>
                    </a:lnTo>
                    <a:lnTo>
                      <a:pt x="623" y="554"/>
                    </a:lnTo>
                    <a:lnTo>
                      <a:pt x="629" y="565"/>
                    </a:lnTo>
                    <a:lnTo>
                      <a:pt x="638" y="560"/>
                    </a:lnTo>
                    <a:lnTo>
                      <a:pt x="636" y="557"/>
                    </a:lnTo>
                    <a:lnTo>
                      <a:pt x="643" y="552"/>
                    </a:lnTo>
                    <a:lnTo>
                      <a:pt x="647" y="535"/>
                    </a:lnTo>
                    <a:cubicBezTo>
                      <a:pt x="651" y="545"/>
                      <a:pt x="658" y="555"/>
                      <a:pt x="665" y="563"/>
                    </a:cubicBezTo>
                    <a:lnTo>
                      <a:pt x="608" y="621"/>
                    </a:lnTo>
                    <a:cubicBezTo>
                      <a:pt x="580" y="592"/>
                      <a:pt x="562" y="554"/>
                      <a:pt x="557" y="513"/>
                    </a:cubicBezTo>
                    <a:lnTo>
                      <a:pt x="569" y="525"/>
                    </a:lnTo>
                    <a:lnTo>
                      <a:pt x="580" y="525"/>
                    </a:lnTo>
                    <a:lnTo>
                      <a:pt x="595" y="535"/>
                    </a:lnTo>
                    <a:close/>
                    <a:moveTo>
                      <a:pt x="512" y="475"/>
                    </a:moveTo>
                    <a:lnTo>
                      <a:pt x="514" y="458"/>
                    </a:lnTo>
                    <a:lnTo>
                      <a:pt x="523" y="453"/>
                    </a:lnTo>
                    <a:lnTo>
                      <a:pt x="540" y="456"/>
                    </a:lnTo>
                    <a:lnTo>
                      <a:pt x="543" y="459"/>
                    </a:lnTo>
                    <a:cubicBezTo>
                      <a:pt x="541" y="468"/>
                      <a:pt x="541" y="478"/>
                      <a:pt x="540" y="487"/>
                    </a:cubicBezTo>
                    <a:lnTo>
                      <a:pt x="521" y="487"/>
                    </a:lnTo>
                    <a:lnTo>
                      <a:pt x="512" y="475"/>
                    </a:lnTo>
                    <a:close/>
                    <a:moveTo>
                      <a:pt x="485" y="530"/>
                    </a:moveTo>
                    <a:lnTo>
                      <a:pt x="478" y="543"/>
                    </a:lnTo>
                    <a:lnTo>
                      <a:pt x="464" y="543"/>
                    </a:lnTo>
                    <a:lnTo>
                      <a:pt x="463" y="542"/>
                    </a:lnTo>
                    <a:cubicBezTo>
                      <a:pt x="461" y="529"/>
                      <a:pt x="460" y="516"/>
                      <a:pt x="459" y="503"/>
                    </a:cubicBezTo>
                    <a:lnTo>
                      <a:pt x="484" y="503"/>
                    </a:lnTo>
                    <a:lnTo>
                      <a:pt x="478" y="523"/>
                    </a:lnTo>
                    <a:lnTo>
                      <a:pt x="485" y="530"/>
                    </a:lnTo>
                    <a:close/>
                    <a:moveTo>
                      <a:pt x="539" y="689"/>
                    </a:moveTo>
                    <a:cubicBezTo>
                      <a:pt x="533" y="683"/>
                      <a:pt x="527" y="677"/>
                      <a:pt x="522" y="670"/>
                    </a:cubicBezTo>
                    <a:lnTo>
                      <a:pt x="525" y="650"/>
                    </a:lnTo>
                    <a:lnTo>
                      <a:pt x="516" y="630"/>
                    </a:lnTo>
                    <a:lnTo>
                      <a:pt x="514" y="599"/>
                    </a:lnTo>
                    <a:lnTo>
                      <a:pt x="504" y="581"/>
                    </a:lnTo>
                    <a:lnTo>
                      <a:pt x="506" y="569"/>
                    </a:lnTo>
                    <a:lnTo>
                      <a:pt x="495" y="547"/>
                    </a:lnTo>
                    <a:lnTo>
                      <a:pt x="485" y="542"/>
                    </a:lnTo>
                    <a:lnTo>
                      <a:pt x="489" y="530"/>
                    </a:lnTo>
                    <a:lnTo>
                      <a:pt x="485" y="520"/>
                    </a:lnTo>
                    <a:lnTo>
                      <a:pt x="489" y="510"/>
                    </a:lnTo>
                    <a:lnTo>
                      <a:pt x="500" y="510"/>
                    </a:lnTo>
                    <a:lnTo>
                      <a:pt x="504" y="503"/>
                    </a:lnTo>
                    <a:lnTo>
                      <a:pt x="523" y="503"/>
                    </a:lnTo>
                    <a:lnTo>
                      <a:pt x="526" y="509"/>
                    </a:lnTo>
                    <a:lnTo>
                      <a:pt x="522" y="528"/>
                    </a:lnTo>
                    <a:lnTo>
                      <a:pt x="520" y="531"/>
                    </a:lnTo>
                    <a:lnTo>
                      <a:pt x="527" y="547"/>
                    </a:lnTo>
                    <a:lnTo>
                      <a:pt x="522" y="549"/>
                    </a:lnTo>
                    <a:lnTo>
                      <a:pt x="519" y="545"/>
                    </a:lnTo>
                    <a:lnTo>
                      <a:pt x="518" y="547"/>
                    </a:lnTo>
                    <a:lnTo>
                      <a:pt x="521" y="556"/>
                    </a:lnTo>
                    <a:lnTo>
                      <a:pt x="526" y="567"/>
                    </a:lnTo>
                    <a:lnTo>
                      <a:pt x="529" y="567"/>
                    </a:lnTo>
                    <a:lnTo>
                      <a:pt x="531" y="557"/>
                    </a:lnTo>
                    <a:lnTo>
                      <a:pt x="528" y="553"/>
                    </a:lnTo>
                    <a:lnTo>
                      <a:pt x="528" y="547"/>
                    </a:lnTo>
                    <a:lnTo>
                      <a:pt x="527" y="533"/>
                    </a:lnTo>
                    <a:lnTo>
                      <a:pt x="531" y="510"/>
                    </a:lnTo>
                    <a:lnTo>
                      <a:pt x="527" y="503"/>
                    </a:lnTo>
                    <a:lnTo>
                      <a:pt x="541" y="503"/>
                    </a:lnTo>
                    <a:cubicBezTo>
                      <a:pt x="543" y="553"/>
                      <a:pt x="564" y="598"/>
                      <a:pt x="596" y="632"/>
                    </a:cubicBezTo>
                    <a:lnTo>
                      <a:pt x="539" y="689"/>
                    </a:lnTo>
                    <a:close/>
                    <a:moveTo>
                      <a:pt x="1029" y="768"/>
                    </a:moveTo>
                    <a:cubicBezTo>
                      <a:pt x="1095" y="699"/>
                      <a:pt x="1138" y="606"/>
                      <a:pt x="1140" y="503"/>
                    </a:cubicBezTo>
                    <a:lnTo>
                      <a:pt x="1222" y="503"/>
                    </a:lnTo>
                    <a:cubicBezTo>
                      <a:pt x="1219" y="628"/>
                      <a:pt x="1168" y="742"/>
                      <a:pt x="1086" y="826"/>
                    </a:cubicBezTo>
                    <a:lnTo>
                      <a:pt x="1029" y="768"/>
                    </a:lnTo>
                    <a:close/>
                    <a:moveTo>
                      <a:pt x="1006" y="746"/>
                    </a:moveTo>
                    <a:lnTo>
                      <a:pt x="1012" y="739"/>
                    </a:lnTo>
                    <a:lnTo>
                      <a:pt x="1006" y="707"/>
                    </a:lnTo>
                    <a:lnTo>
                      <a:pt x="1002" y="706"/>
                    </a:lnTo>
                    <a:lnTo>
                      <a:pt x="1005" y="700"/>
                    </a:lnTo>
                    <a:lnTo>
                      <a:pt x="991" y="696"/>
                    </a:lnTo>
                    <a:lnTo>
                      <a:pt x="989" y="707"/>
                    </a:lnTo>
                    <a:lnTo>
                      <a:pt x="987" y="722"/>
                    </a:lnTo>
                    <a:lnTo>
                      <a:pt x="984" y="724"/>
                    </a:lnTo>
                    <a:lnTo>
                      <a:pt x="960" y="699"/>
                    </a:lnTo>
                    <a:cubicBezTo>
                      <a:pt x="1009" y="648"/>
                      <a:pt x="1040" y="579"/>
                      <a:pt x="1043" y="503"/>
                    </a:cubicBezTo>
                    <a:lnTo>
                      <a:pt x="1124" y="503"/>
                    </a:lnTo>
                    <a:cubicBezTo>
                      <a:pt x="1121" y="602"/>
                      <a:pt x="1081" y="691"/>
                      <a:pt x="1017" y="757"/>
                    </a:cubicBezTo>
                    <a:lnTo>
                      <a:pt x="1006" y="746"/>
                    </a:lnTo>
                    <a:close/>
                    <a:moveTo>
                      <a:pt x="934" y="822"/>
                    </a:moveTo>
                    <a:lnTo>
                      <a:pt x="942" y="805"/>
                    </a:lnTo>
                    <a:lnTo>
                      <a:pt x="939" y="798"/>
                    </a:lnTo>
                    <a:lnTo>
                      <a:pt x="950" y="788"/>
                    </a:lnTo>
                    <a:lnTo>
                      <a:pt x="950" y="782"/>
                    </a:lnTo>
                    <a:lnTo>
                      <a:pt x="941" y="776"/>
                    </a:lnTo>
                    <a:lnTo>
                      <a:pt x="949" y="760"/>
                    </a:lnTo>
                    <a:lnTo>
                      <a:pt x="961" y="745"/>
                    </a:lnTo>
                    <a:lnTo>
                      <a:pt x="949" y="732"/>
                    </a:lnTo>
                    <a:lnTo>
                      <a:pt x="940" y="732"/>
                    </a:lnTo>
                    <a:lnTo>
                      <a:pt x="934" y="723"/>
                    </a:lnTo>
                    <a:cubicBezTo>
                      <a:pt x="939" y="719"/>
                      <a:pt x="944" y="715"/>
                      <a:pt x="948" y="711"/>
                    </a:cubicBezTo>
                    <a:lnTo>
                      <a:pt x="1006" y="768"/>
                    </a:lnTo>
                    <a:cubicBezTo>
                      <a:pt x="984" y="789"/>
                      <a:pt x="960" y="807"/>
                      <a:pt x="934" y="822"/>
                    </a:cubicBezTo>
                    <a:close/>
                    <a:moveTo>
                      <a:pt x="923" y="663"/>
                    </a:moveTo>
                    <a:lnTo>
                      <a:pt x="916" y="655"/>
                    </a:lnTo>
                    <a:lnTo>
                      <a:pt x="922" y="648"/>
                    </a:lnTo>
                    <a:lnTo>
                      <a:pt x="929" y="632"/>
                    </a:lnTo>
                    <a:lnTo>
                      <a:pt x="926" y="628"/>
                    </a:lnTo>
                    <a:lnTo>
                      <a:pt x="931" y="617"/>
                    </a:lnTo>
                    <a:lnTo>
                      <a:pt x="931" y="607"/>
                    </a:lnTo>
                    <a:lnTo>
                      <a:pt x="928" y="596"/>
                    </a:lnTo>
                    <a:lnTo>
                      <a:pt x="921" y="593"/>
                    </a:lnTo>
                    <a:lnTo>
                      <a:pt x="918" y="599"/>
                    </a:lnTo>
                    <a:lnTo>
                      <a:pt x="914" y="598"/>
                    </a:lnTo>
                    <a:cubicBezTo>
                      <a:pt x="920" y="589"/>
                      <a:pt x="926" y="579"/>
                      <a:pt x="931" y="569"/>
                    </a:cubicBezTo>
                    <a:lnTo>
                      <a:pt x="938" y="565"/>
                    </a:lnTo>
                    <a:lnTo>
                      <a:pt x="942" y="560"/>
                    </a:lnTo>
                    <a:lnTo>
                      <a:pt x="944" y="562"/>
                    </a:lnTo>
                    <a:lnTo>
                      <a:pt x="949" y="556"/>
                    </a:lnTo>
                    <a:lnTo>
                      <a:pt x="945" y="551"/>
                    </a:lnTo>
                    <a:lnTo>
                      <a:pt x="949" y="550"/>
                    </a:lnTo>
                    <a:lnTo>
                      <a:pt x="955" y="553"/>
                    </a:lnTo>
                    <a:lnTo>
                      <a:pt x="968" y="553"/>
                    </a:lnTo>
                    <a:lnTo>
                      <a:pt x="976" y="549"/>
                    </a:lnTo>
                    <a:lnTo>
                      <a:pt x="995" y="544"/>
                    </a:lnTo>
                    <a:lnTo>
                      <a:pt x="992" y="537"/>
                    </a:lnTo>
                    <a:lnTo>
                      <a:pt x="990" y="529"/>
                    </a:lnTo>
                    <a:lnTo>
                      <a:pt x="1001" y="534"/>
                    </a:lnTo>
                    <a:lnTo>
                      <a:pt x="1005" y="532"/>
                    </a:lnTo>
                    <a:lnTo>
                      <a:pt x="1003" y="524"/>
                    </a:lnTo>
                    <a:lnTo>
                      <a:pt x="990" y="528"/>
                    </a:lnTo>
                    <a:lnTo>
                      <a:pt x="976" y="525"/>
                    </a:lnTo>
                    <a:lnTo>
                      <a:pt x="965" y="503"/>
                    </a:lnTo>
                    <a:lnTo>
                      <a:pt x="1027" y="503"/>
                    </a:lnTo>
                    <a:cubicBezTo>
                      <a:pt x="1024" y="575"/>
                      <a:pt x="995" y="640"/>
                      <a:pt x="948" y="688"/>
                    </a:cubicBezTo>
                    <a:lnTo>
                      <a:pt x="940" y="680"/>
                    </a:lnTo>
                    <a:lnTo>
                      <a:pt x="943" y="668"/>
                    </a:lnTo>
                    <a:lnTo>
                      <a:pt x="937" y="643"/>
                    </a:lnTo>
                    <a:lnTo>
                      <a:pt x="923" y="663"/>
                    </a:lnTo>
                    <a:close/>
                    <a:moveTo>
                      <a:pt x="894" y="357"/>
                    </a:moveTo>
                    <a:lnTo>
                      <a:pt x="952" y="300"/>
                    </a:lnTo>
                    <a:cubicBezTo>
                      <a:pt x="965" y="314"/>
                      <a:pt x="977" y="330"/>
                      <a:pt x="987" y="347"/>
                    </a:cubicBezTo>
                    <a:lnTo>
                      <a:pt x="980" y="349"/>
                    </a:lnTo>
                    <a:lnTo>
                      <a:pt x="980" y="362"/>
                    </a:lnTo>
                    <a:lnTo>
                      <a:pt x="1002" y="376"/>
                    </a:lnTo>
                    <a:cubicBezTo>
                      <a:pt x="1007" y="387"/>
                      <a:pt x="1012" y="400"/>
                      <a:pt x="1016" y="412"/>
                    </a:cubicBezTo>
                    <a:lnTo>
                      <a:pt x="1012" y="418"/>
                    </a:lnTo>
                    <a:lnTo>
                      <a:pt x="1004" y="423"/>
                    </a:lnTo>
                    <a:lnTo>
                      <a:pt x="1002" y="435"/>
                    </a:lnTo>
                    <a:lnTo>
                      <a:pt x="997" y="437"/>
                    </a:lnTo>
                    <a:lnTo>
                      <a:pt x="992" y="443"/>
                    </a:lnTo>
                    <a:lnTo>
                      <a:pt x="988" y="441"/>
                    </a:lnTo>
                    <a:lnTo>
                      <a:pt x="980" y="441"/>
                    </a:lnTo>
                    <a:lnTo>
                      <a:pt x="984" y="435"/>
                    </a:lnTo>
                    <a:lnTo>
                      <a:pt x="988" y="418"/>
                    </a:lnTo>
                    <a:lnTo>
                      <a:pt x="993" y="415"/>
                    </a:lnTo>
                    <a:lnTo>
                      <a:pt x="978" y="400"/>
                    </a:lnTo>
                    <a:lnTo>
                      <a:pt x="966" y="404"/>
                    </a:lnTo>
                    <a:lnTo>
                      <a:pt x="963" y="415"/>
                    </a:lnTo>
                    <a:lnTo>
                      <a:pt x="956" y="423"/>
                    </a:lnTo>
                    <a:lnTo>
                      <a:pt x="948" y="417"/>
                    </a:lnTo>
                    <a:lnTo>
                      <a:pt x="946" y="410"/>
                    </a:lnTo>
                    <a:lnTo>
                      <a:pt x="950" y="407"/>
                    </a:lnTo>
                    <a:lnTo>
                      <a:pt x="952" y="412"/>
                    </a:lnTo>
                    <a:lnTo>
                      <a:pt x="956" y="410"/>
                    </a:lnTo>
                    <a:lnTo>
                      <a:pt x="954" y="403"/>
                    </a:lnTo>
                    <a:lnTo>
                      <a:pt x="949" y="403"/>
                    </a:lnTo>
                    <a:lnTo>
                      <a:pt x="949" y="406"/>
                    </a:lnTo>
                    <a:lnTo>
                      <a:pt x="946" y="406"/>
                    </a:lnTo>
                    <a:lnTo>
                      <a:pt x="928" y="386"/>
                    </a:lnTo>
                    <a:lnTo>
                      <a:pt x="922" y="381"/>
                    </a:lnTo>
                    <a:lnTo>
                      <a:pt x="924" y="378"/>
                    </a:lnTo>
                    <a:lnTo>
                      <a:pt x="930" y="376"/>
                    </a:lnTo>
                    <a:lnTo>
                      <a:pt x="925" y="375"/>
                    </a:lnTo>
                    <a:cubicBezTo>
                      <a:pt x="925" y="375"/>
                      <a:pt x="918" y="376"/>
                      <a:pt x="918" y="376"/>
                    </a:cubicBezTo>
                    <a:lnTo>
                      <a:pt x="921" y="380"/>
                    </a:lnTo>
                    <a:lnTo>
                      <a:pt x="912" y="380"/>
                    </a:lnTo>
                    <a:cubicBezTo>
                      <a:pt x="907" y="372"/>
                      <a:pt x="901" y="364"/>
                      <a:pt x="894" y="357"/>
                    </a:cubicBezTo>
                    <a:close/>
                    <a:moveTo>
                      <a:pt x="903" y="671"/>
                    </a:moveTo>
                    <a:lnTo>
                      <a:pt x="886" y="666"/>
                    </a:lnTo>
                    <a:lnTo>
                      <a:pt x="880" y="668"/>
                    </a:lnTo>
                    <a:lnTo>
                      <a:pt x="870" y="660"/>
                    </a:lnTo>
                    <a:lnTo>
                      <a:pt x="861" y="657"/>
                    </a:lnTo>
                    <a:cubicBezTo>
                      <a:pt x="866" y="654"/>
                      <a:pt x="870" y="650"/>
                      <a:pt x="874" y="646"/>
                    </a:cubicBezTo>
                    <a:lnTo>
                      <a:pt x="889" y="657"/>
                    </a:lnTo>
                    <a:lnTo>
                      <a:pt x="900" y="662"/>
                    </a:lnTo>
                    <a:lnTo>
                      <a:pt x="905" y="668"/>
                    </a:lnTo>
                    <a:lnTo>
                      <a:pt x="903" y="671"/>
                    </a:lnTo>
                    <a:close/>
                    <a:moveTo>
                      <a:pt x="872" y="401"/>
                    </a:moveTo>
                    <a:lnTo>
                      <a:pt x="879" y="399"/>
                    </a:lnTo>
                    <a:lnTo>
                      <a:pt x="879" y="397"/>
                    </a:lnTo>
                    <a:lnTo>
                      <a:pt x="872" y="392"/>
                    </a:lnTo>
                    <a:lnTo>
                      <a:pt x="874" y="377"/>
                    </a:lnTo>
                    <a:lnTo>
                      <a:pt x="883" y="368"/>
                    </a:lnTo>
                    <a:cubicBezTo>
                      <a:pt x="888" y="375"/>
                      <a:pt x="893" y="381"/>
                      <a:pt x="898" y="388"/>
                    </a:cubicBezTo>
                    <a:lnTo>
                      <a:pt x="895" y="397"/>
                    </a:lnTo>
                    <a:lnTo>
                      <a:pt x="887" y="392"/>
                    </a:lnTo>
                    <a:lnTo>
                      <a:pt x="881" y="393"/>
                    </a:lnTo>
                    <a:lnTo>
                      <a:pt x="884" y="399"/>
                    </a:lnTo>
                    <a:lnTo>
                      <a:pt x="887" y="399"/>
                    </a:lnTo>
                    <a:lnTo>
                      <a:pt x="884" y="407"/>
                    </a:lnTo>
                    <a:lnTo>
                      <a:pt x="881" y="404"/>
                    </a:lnTo>
                    <a:lnTo>
                      <a:pt x="872" y="401"/>
                    </a:lnTo>
                    <a:close/>
                    <a:moveTo>
                      <a:pt x="970" y="457"/>
                    </a:moveTo>
                    <a:lnTo>
                      <a:pt x="984" y="449"/>
                    </a:lnTo>
                    <a:lnTo>
                      <a:pt x="999" y="446"/>
                    </a:lnTo>
                    <a:lnTo>
                      <a:pt x="1002" y="439"/>
                    </a:lnTo>
                    <a:lnTo>
                      <a:pt x="1011" y="434"/>
                    </a:lnTo>
                    <a:lnTo>
                      <a:pt x="1014" y="427"/>
                    </a:lnTo>
                    <a:lnTo>
                      <a:pt x="1016" y="415"/>
                    </a:lnTo>
                    <a:cubicBezTo>
                      <a:pt x="1018" y="419"/>
                      <a:pt x="1019" y="424"/>
                      <a:pt x="1020" y="428"/>
                    </a:cubicBezTo>
                    <a:lnTo>
                      <a:pt x="1012" y="452"/>
                    </a:lnTo>
                    <a:lnTo>
                      <a:pt x="1011" y="460"/>
                    </a:lnTo>
                    <a:lnTo>
                      <a:pt x="1023" y="444"/>
                    </a:lnTo>
                    <a:cubicBezTo>
                      <a:pt x="1025" y="458"/>
                      <a:pt x="1027" y="472"/>
                      <a:pt x="1027" y="487"/>
                    </a:cubicBezTo>
                    <a:lnTo>
                      <a:pt x="956" y="487"/>
                    </a:lnTo>
                    <a:lnTo>
                      <a:pt x="954" y="481"/>
                    </a:lnTo>
                    <a:lnTo>
                      <a:pt x="962" y="474"/>
                    </a:lnTo>
                    <a:lnTo>
                      <a:pt x="964" y="470"/>
                    </a:lnTo>
                    <a:lnTo>
                      <a:pt x="968" y="468"/>
                    </a:lnTo>
                    <a:lnTo>
                      <a:pt x="977" y="467"/>
                    </a:lnTo>
                    <a:lnTo>
                      <a:pt x="978" y="462"/>
                    </a:lnTo>
                    <a:lnTo>
                      <a:pt x="970" y="457"/>
                    </a:lnTo>
                    <a:close/>
                    <a:moveTo>
                      <a:pt x="986" y="266"/>
                    </a:moveTo>
                    <a:lnTo>
                      <a:pt x="1005" y="267"/>
                    </a:lnTo>
                    <a:lnTo>
                      <a:pt x="1010" y="273"/>
                    </a:lnTo>
                    <a:lnTo>
                      <a:pt x="1008" y="281"/>
                    </a:lnTo>
                    <a:lnTo>
                      <a:pt x="1035" y="298"/>
                    </a:lnTo>
                    <a:lnTo>
                      <a:pt x="1040" y="297"/>
                    </a:lnTo>
                    <a:lnTo>
                      <a:pt x="1075" y="337"/>
                    </a:lnTo>
                    <a:lnTo>
                      <a:pt x="1089" y="332"/>
                    </a:lnTo>
                    <a:cubicBezTo>
                      <a:pt x="1111" y="379"/>
                      <a:pt x="1124" y="432"/>
                      <a:pt x="1124" y="487"/>
                    </a:cubicBezTo>
                    <a:lnTo>
                      <a:pt x="1043" y="487"/>
                    </a:lnTo>
                    <a:cubicBezTo>
                      <a:pt x="1043" y="466"/>
                      <a:pt x="1040" y="445"/>
                      <a:pt x="1035" y="425"/>
                    </a:cubicBezTo>
                    <a:lnTo>
                      <a:pt x="1039" y="420"/>
                    </a:lnTo>
                    <a:lnTo>
                      <a:pt x="1044" y="395"/>
                    </a:lnTo>
                    <a:lnTo>
                      <a:pt x="1040" y="367"/>
                    </a:lnTo>
                    <a:lnTo>
                      <a:pt x="1031" y="336"/>
                    </a:lnTo>
                    <a:lnTo>
                      <a:pt x="1008" y="303"/>
                    </a:lnTo>
                    <a:lnTo>
                      <a:pt x="1013" y="306"/>
                    </a:lnTo>
                    <a:lnTo>
                      <a:pt x="1016" y="303"/>
                    </a:lnTo>
                    <a:lnTo>
                      <a:pt x="998" y="290"/>
                    </a:lnTo>
                    <a:lnTo>
                      <a:pt x="997" y="294"/>
                    </a:lnTo>
                    <a:lnTo>
                      <a:pt x="1015" y="320"/>
                    </a:lnTo>
                    <a:lnTo>
                      <a:pt x="1025" y="342"/>
                    </a:lnTo>
                    <a:lnTo>
                      <a:pt x="1033" y="363"/>
                    </a:lnTo>
                    <a:lnTo>
                      <a:pt x="1035" y="377"/>
                    </a:lnTo>
                    <a:lnTo>
                      <a:pt x="1039" y="401"/>
                    </a:lnTo>
                    <a:lnTo>
                      <a:pt x="1032" y="402"/>
                    </a:lnTo>
                    <a:cubicBezTo>
                      <a:pt x="1032" y="402"/>
                      <a:pt x="1024" y="387"/>
                      <a:pt x="1022" y="381"/>
                    </a:cubicBezTo>
                    <a:lnTo>
                      <a:pt x="1025" y="375"/>
                    </a:lnTo>
                    <a:lnTo>
                      <a:pt x="1018" y="366"/>
                    </a:lnTo>
                    <a:lnTo>
                      <a:pt x="1018" y="356"/>
                    </a:lnTo>
                    <a:lnTo>
                      <a:pt x="1013" y="349"/>
                    </a:lnTo>
                    <a:lnTo>
                      <a:pt x="1007" y="350"/>
                    </a:lnTo>
                    <a:cubicBezTo>
                      <a:pt x="1005" y="346"/>
                      <a:pt x="1003" y="342"/>
                      <a:pt x="1000" y="338"/>
                    </a:cubicBezTo>
                    <a:lnTo>
                      <a:pt x="1005" y="340"/>
                    </a:lnTo>
                    <a:lnTo>
                      <a:pt x="1006" y="339"/>
                    </a:lnTo>
                    <a:lnTo>
                      <a:pt x="1004" y="334"/>
                    </a:lnTo>
                    <a:lnTo>
                      <a:pt x="1009" y="331"/>
                    </a:lnTo>
                    <a:lnTo>
                      <a:pt x="1006" y="328"/>
                    </a:lnTo>
                    <a:lnTo>
                      <a:pt x="999" y="331"/>
                    </a:lnTo>
                    <a:lnTo>
                      <a:pt x="1001" y="319"/>
                    </a:lnTo>
                    <a:lnTo>
                      <a:pt x="997" y="316"/>
                    </a:lnTo>
                    <a:lnTo>
                      <a:pt x="993" y="326"/>
                    </a:lnTo>
                    <a:cubicBezTo>
                      <a:pt x="984" y="312"/>
                      <a:pt x="974" y="300"/>
                      <a:pt x="963" y="288"/>
                    </a:cubicBezTo>
                    <a:lnTo>
                      <a:pt x="986" y="266"/>
                    </a:lnTo>
                    <a:close/>
                    <a:moveTo>
                      <a:pt x="1089" y="162"/>
                    </a:moveTo>
                    <a:cubicBezTo>
                      <a:pt x="1170" y="247"/>
                      <a:pt x="1220" y="361"/>
                      <a:pt x="1222" y="487"/>
                    </a:cubicBezTo>
                    <a:lnTo>
                      <a:pt x="1140" y="487"/>
                    </a:lnTo>
                    <a:cubicBezTo>
                      <a:pt x="1140" y="425"/>
                      <a:pt x="1124" y="366"/>
                      <a:pt x="1098" y="313"/>
                    </a:cubicBezTo>
                    <a:lnTo>
                      <a:pt x="1099" y="312"/>
                    </a:lnTo>
                    <a:lnTo>
                      <a:pt x="1104" y="315"/>
                    </a:lnTo>
                    <a:lnTo>
                      <a:pt x="1106" y="311"/>
                    </a:lnTo>
                    <a:lnTo>
                      <a:pt x="1091" y="285"/>
                    </a:lnTo>
                    <a:lnTo>
                      <a:pt x="1074" y="261"/>
                    </a:lnTo>
                    <a:lnTo>
                      <a:pt x="1054" y="244"/>
                    </a:lnTo>
                    <a:cubicBezTo>
                      <a:pt x="1047" y="236"/>
                      <a:pt x="1040" y="227"/>
                      <a:pt x="1032" y="219"/>
                    </a:cubicBezTo>
                    <a:lnTo>
                      <a:pt x="1089" y="162"/>
                    </a:lnTo>
                    <a:close/>
                    <a:moveTo>
                      <a:pt x="850" y="645"/>
                    </a:moveTo>
                    <a:lnTo>
                      <a:pt x="850" y="645"/>
                    </a:lnTo>
                    <a:lnTo>
                      <a:pt x="850" y="645"/>
                    </a:lnTo>
                    <a:cubicBezTo>
                      <a:pt x="850" y="645"/>
                      <a:pt x="850" y="645"/>
                      <a:pt x="850" y="645"/>
                    </a:cubicBezTo>
                    <a:close/>
                    <a:moveTo>
                      <a:pt x="743" y="987"/>
                    </a:moveTo>
                    <a:cubicBezTo>
                      <a:pt x="1016" y="987"/>
                      <a:pt x="1238" y="765"/>
                      <a:pt x="1238" y="492"/>
                    </a:cubicBezTo>
                    <a:cubicBezTo>
                      <a:pt x="1238" y="236"/>
                      <a:pt x="1043" y="25"/>
                      <a:pt x="793" y="0"/>
                    </a:cubicBezTo>
                    <a:cubicBezTo>
                      <a:pt x="793" y="1"/>
                      <a:pt x="793" y="2"/>
                      <a:pt x="793" y="3"/>
                    </a:cubicBezTo>
                    <a:cubicBezTo>
                      <a:pt x="792" y="7"/>
                      <a:pt x="791" y="12"/>
                      <a:pt x="790" y="15"/>
                    </a:cubicBezTo>
                    <a:cubicBezTo>
                      <a:pt x="902" y="26"/>
                      <a:pt x="1002" y="76"/>
                      <a:pt x="1078" y="150"/>
                    </a:cubicBezTo>
                    <a:lnTo>
                      <a:pt x="1024" y="205"/>
                    </a:lnTo>
                    <a:lnTo>
                      <a:pt x="1026" y="195"/>
                    </a:lnTo>
                    <a:lnTo>
                      <a:pt x="1018" y="192"/>
                    </a:lnTo>
                    <a:lnTo>
                      <a:pt x="1009" y="192"/>
                    </a:lnTo>
                    <a:lnTo>
                      <a:pt x="1011" y="185"/>
                    </a:lnTo>
                    <a:lnTo>
                      <a:pt x="1004" y="163"/>
                    </a:lnTo>
                    <a:lnTo>
                      <a:pt x="991" y="148"/>
                    </a:lnTo>
                    <a:lnTo>
                      <a:pt x="948" y="126"/>
                    </a:lnTo>
                    <a:lnTo>
                      <a:pt x="944" y="129"/>
                    </a:lnTo>
                    <a:lnTo>
                      <a:pt x="936" y="132"/>
                    </a:lnTo>
                    <a:cubicBezTo>
                      <a:pt x="951" y="153"/>
                      <a:pt x="959" y="178"/>
                      <a:pt x="959" y="204"/>
                    </a:cubicBezTo>
                    <a:cubicBezTo>
                      <a:pt x="959" y="207"/>
                      <a:pt x="959" y="210"/>
                      <a:pt x="959" y="213"/>
                    </a:cubicBezTo>
                    <a:lnTo>
                      <a:pt x="980" y="240"/>
                    </a:lnTo>
                    <a:lnTo>
                      <a:pt x="970" y="242"/>
                    </a:lnTo>
                    <a:lnTo>
                      <a:pt x="977" y="252"/>
                    </a:lnTo>
                    <a:lnTo>
                      <a:pt x="958" y="271"/>
                    </a:lnTo>
                    <a:lnTo>
                      <a:pt x="950" y="256"/>
                    </a:lnTo>
                    <a:cubicBezTo>
                      <a:pt x="947" y="266"/>
                      <a:pt x="942" y="276"/>
                      <a:pt x="936" y="284"/>
                    </a:cubicBezTo>
                    <a:cubicBezTo>
                      <a:pt x="938" y="285"/>
                      <a:pt x="939" y="287"/>
                      <a:pt x="940" y="288"/>
                    </a:cubicBezTo>
                    <a:lnTo>
                      <a:pt x="883" y="346"/>
                    </a:lnTo>
                    <a:cubicBezTo>
                      <a:pt x="879" y="342"/>
                      <a:pt x="876" y="339"/>
                      <a:pt x="872" y="336"/>
                    </a:cubicBezTo>
                    <a:cubicBezTo>
                      <a:pt x="867" y="339"/>
                      <a:pt x="861" y="341"/>
                      <a:pt x="855" y="343"/>
                    </a:cubicBezTo>
                    <a:cubicBezTo>
                      <a:pt x="857" y="344"/>
                      <a:pt x="859" y="346"/>
                      <a:pt x="860" y="347"/>
                    </a:cubicBezTo>
                    <a:lnTo>
                      <a:pt x="857" y="350"/>
                    </a:lnTo>
                    <a:lnTo>
                      <a:pt x="851" y="354"/>
                    </a:lnTo>
                    <a:lnTo>
                      <a:pt x="848" y="360"/>
                    </a:lnTo>
                    <a:lnTo>
                      <a:pt x="844" y="356"/>
                    </a:lnTo>
                    <a:lnTo>
                      <a:pt x="832" y="360"/>
                    </a:lnTo>
                    <a:lnTo>
                      <a:pt x="835" y="366"/>
                    </a:lnTo>
                    <a:lnTo>
                      <a:pt x="843" y="363"/>
                    </a:lnTo>
                    <a:lnTo>
                      <a:pt x="849" y="364"/>
                    </a:lnTo>
                    <a:lnTo>
                      <a:pt x="849" y="361"/>
                    </a:lnTo>
                    <a:lnTo>
                      <a:pt x="853" y="359"/>
                    </a:lnTo>
                    <a:lnTo>
                      <a:pt x="855" y="356"/>
                    </a:lnTo>
                    <a:lnTo>
                      <a:pt x="862" y="354"/>
                    </a:lnTo>
                    <a:lnTo>
                      <a:pt x="868" y="354"/>
                    </a:lnTo>
                    <a:cubicBezTo>
                      <a:pt x="869" y="355"/>
                      <a:pt x="871" y="356"/>
                      <a:pt x="872" y="357"/>
                    </a:cubicBezTo>
                    <a:lnTo>
                      <a:pt x="849" y="380"/>
                    </a:lnTo>
                    <a:lnTo>
                      <a:pt x="847" y="377"/>
                    </a:lnTo>
                    <a:lnTo>
                      <a:pt x="823" y="381"/>
                    </a:lnTo>
                    <a:lnTo>
                      <a:pt x="818" y="387"/>
                    </a:lnTo>
                    <a:lnTo>
                      <a:pt x="813" y="387"/>
                    </a:lnTo>
                    <a:lnTo>
                      <a:pt x="828" y="373"/>
                    </a:lnTo>
                    <a:lnTo>
                      <a:pt x="822" y="370"/>
                    </a:lnTo>
                    <a:lnTo>
                      <a:pt x="808" y="389"/>
                    </a:lnTo>
                    <a:lnTo>
                      <a:pt x="813" y="388"/>
                    </a:lnTo>
                    <a:lnTo>
                      <a:pt x="812" y="395"/>
                    </a:lnTo>
                    <a:lnTo>
                      <a:pt x="817" y="397"/>
                    </a:lnTo>
                    <a:lnTo>
                      <a:pt x="818" y="404"/>
                    </a:lnTo>
                    <a:lnTo>
                      <a:pt x="810" y="403"/>
                    </a:lnTo>
                    <a:lnTo>
                      <a:pt x="801" y="404"/>
                    </a:lnTo>
                    <a:lnTo>
                      <a:pt x="780" y="394"/>
                    </a:lnTo>
                    <a:cubicBezTo>
                      <a:pt x="780" y="394"/>
                      <a:pt x="779" y="450"/>
                      <a:pt x="779" y="478"/>
                    </a:cubicBezTo>
                    <a:cubicBezTo>
                      <a:pt x="828" y="495"/>
                      <a:pt x="881" y="519"/>
                      <a:pt x="881" y="582"/>
                    </a:cubicBezTo>
                    <a:cubicBezTo>
                      <a:pt x="881" y="609"/>
                      <a:pt x="869" y="632"/>
                      <a:pt x="845" y="648"/>
                    </a:cubicBezTo>
                    <a:lnTo>
                      <a:pt x="845" y="648"/>
                    </a:lnTo>
                    <a:cubicBezTo>
                      <a:pt x="845" y="648"/>
                      <a:pt x="844" y="649"/>
                      <a:pt x="844" y="649"/>
                    </a:cubicBezTo>
                    <a:lnTo>
                      <a:pt x="844" y="649"/>
                    </a:lnTo>
                    <a:cubicBezTo>
                      <a:pt x="843" y="649"/>
                      <a:pt x="843" y="650"/>
                      <a:pt x="842" y="650"/>
                    </a:cubicBezTo>
                    <a:cubicBezTo>
                      <a:pt x="822" y="663"/>
                      <a:pt x="797" y="670"/>
                      <a:pt x="774" y="677"/>
                    </a:cubicBezTo>
                    <a:cubicBezTo>
                      <a:pt x="774" y="677"/>
                      <a:pt x="774" y="721"/>
                      <a:pt x="774" y="721"/>
                    </a:cubicBezTo>
                    <a:cubicBezTo>
                      <a:pt x="809" y="739"/>
                      <a:pt x="852" y="764"/>
                      <a:pt x="848" y="838"/>
                    </a:cubicBezTo>
                    <a:cubicBezTo>
                      <a:pt x="848" y="856"/>
                      <a:pt x="841" y="861"/>
                      <a:pt x="835" y="862"/>
                    </a:cubicBezTo>
                    <a:lnTo>
                      <a:pt x="835" y="862"/>
                    </a:lnTo>
                    <a:cubicBezTo>
                      <a:pt x="814" y="867"/>
                      <a:pt x="793" y="871"/>
                      <a:pt x="771" y="872"/>
                    </a:cubicBezTo>
                    <a:cubicBezTo>
                      <a:pt x="771" y="878"/>
                      <a:pt x="771" y="884"/>
                      <a:pt x="770" y="889"/>
                    </a:cubicBezTo>
                    <a:cubicBezTo>
                      <a:pt x="866" y="882"/>
                      <a:pt x="952" y="842"/>
                      <a:pt x="1017" y="780"/>
                    </a:cubicBezTo>
                    <a:lnTo>
                      <a:pt x="1075" y="837"/>
                    </a:lnTo>
                    <a:cubicBezTo>
                      <a:pt x="989" y="920"/>
                      <a:pt x="872" y="971"/>
                      <a:pt x="743" y="971"/>
                    </a:cubicBezTo>
                    <a:cubicBezTo>
                      <a:pt x="615" y="971"/>
                      <a:pt x="499" y="920"/>
                      <a:pt x="413" y="838"/>
                    </a:cubicBezTo>
                    <a:lnTo>
                      <a:pt x="470" y="781"/>
                    </a:lnTo>
                    <a:cubicBezTo>
                      <a:pt x="535" y="842"/>
                      <a:pt x="620" y="882"/>
                      <a:pt x="713" y="889"/>
                    </a:cubicBezTo>
                    <a:cubicBezTo>
                      <a:pt x="713" y="884"/>
                      <a:pt x="713" y="878"/>
                      <a:pt x="713" y="872"/>
                    </a:cubicBezTo>
                    <a:cubicBezTo>
                      <a:pt x="624" y="865"/>
                      <a:pt x="543" y="828"/>
                      <a:pt x="482" y="770"/>
                    </a:cubicBezTo>
                    <a:lnTo>
                      <a:pt x="497" y="754"/>
                    </a:lnTo>
                    <a:lnTo>
                      <a:pt x="518" y="757"/>
                    </a:lnTo>
                    <a:lnTo>
                      <a:pt x="529" y="745"/>
                    </a:lnTo>
                    <a:lnTo>
                      <a:pt x="559" y="746"/>
                    </a:lnTo>
                    <a:lnTo>
                      <a:pt x="563" y="735"/>
                    </a:lnTo>
                    <a:lnTo>
                      <a:pt x="562" y="731"/>
                    </a:lnTo>
                    <a:cubicBezTo>
                      <a:pt x="604" y="763"/>
                      <a:pt x="656" y="785"/>
                      <a:pt x="712" y="791"/>
                    </a:cubicBezTo>
                    <a:cubicBezTo>
                      <a:pt x="712" y="784"/>
                      <a:pt x="712" y="779"/>
                      <a:pt x="711" y="774"/>
                    </a:cubicBezTo>
                    <a:cubicBezTo>
                      <a:pt x="650" y="767"/>
                      <a:pt x="594" y="741"/>
                      <a:pt x="550" y="701"/>
                    </a:cubicBezTo>
                    <a:lnTo>
                      <a:pt x="608" y="643"/>
                    </a:lnTo>
                    <a:cubicBezTo>
                      <a:pt x="622" y="656"/>
                      <a:pt x="638" y="666"/>
                      <a:pt x="655" y="674"/>
                    </a:cubicBezTo>
                    <a:cubicBezTo>
                      <a:pt x="656" y="669"/>
                      <a:pt x="658" y="664"/>
                      <a:pt x="660" y="659"/>
                    </a:cubicBezTo>
                    <a:cubicBezTo>
                      <a:pt x="646" y="652"/>
                      <a:pt x="632" y="643"/>
                      <a:pt x="619" y="632"/>
                    </a:cubicBezTo>
                    <a:lnTo>
                      <a:pt x="677" y="574"/>
                    </a:lnTo>
                    <a:cubicBezTo>
                      <a:pt x="686" y="582"/>
                      <a:pt x="697" y="587"/>
                      <a:pt x="708" y="591"/>
                    </a:cubicBezTo>
                    <a:cubicBezTo>
                      <a:pt x="708" y="586"/>
                      <a:pt x="708" y="580"/>
                      <a:pt x="708" y="574"/>
                    </a:cubicBezTo>
                    <a:cubicBezTo>
                      <a:pt x="701" y="571"/>
                      <a:pt x="694" y="567"/>
                      <a:pt x="688" y="563"/>
                    </a:cubicBezTo>
                    <a:lnTo>
                      <a:pt x="705" y="546"/>
                    </a:lnTo>
                    <a:cubicBezTo>
                      <a:pt x="699" y="545"/>
                      <a:pt x="693" y="543"/>
                      <a:pt x="688" y="541"/>
                    </a:cubicBezTo>
                    <a:lnTo>
                      <a:pt x="677" y="552"/>
                    </a:lnTo>
                    <a:cubicBezTo>
                      <a:pt x="671" y="546"/>
                      <a:pt x="667" y="539"/>
                      <a:pt x="663" y="531"/>
                    </a:cubicBezTo>
                    <a:cubicBezTo>
                      <a:pt x="653" y="527"/>
                      <a:pt x="643" y="522"/>
                      <a:pt x="634" y="516"/>
                    </a:cubicBezTo>
                    <a:cubicBezTo>
                      <a:pt x="599" y="493"/>
                      <a:pt x="581" y="460"/>
                      <a:pt x="581" y="418"/>
                    </a:cubicBezTo>
                    <a:cubicBezTo>
                      <a:pt x="581" y="387"/>
                      <a:pt x="590" y="363"/>
                      <a:pt x="604" y="344"/>
                    </a:cubicBezTo>
                    <a:lnTo>
                      <a:pt x="547" y="287"/>
                    </a:lnTo>
                    <a:cubicBezTo>
                      <a:pt x="588" y="247"/>
                      <a:pt x="641" y="220"/>
                      <a:pt x="700" y="211"/>
                    </a:cubicBezTo>
                    <a:cubicBezTo>
                      <a:pt x="700" y="206"/>
                      <a:pt x="700" y="200"/>
                      <a:pt x="700" y="195"/>
                    </a:cubicBezTo>
                    <a:cubicBezTo>
                      <a:pt x="637" y="204"/>
                      <a:pt x="580" y="233"/>
                      <a:pt x="536" y="275"/>
                    </a:cubicBezTo>
                    <a:lnTo>
                      <a:pt x="526" y="266"/>
                    </a:lnTo>
                    <a:cubicBezTo>
                      <a:pt x="524" y="270"/>
                      <a:pt x="521" y="274"/>
                      <a:pt x="518" y="281"/>
                    </a:cubicBezTo>
                    <a:lnTo>
                      <a:pt x="524" y="287"/>
                    </a:lnTo>
                    <a:cubicBezTo>
                      <a:pt x="475" y="339"/>
                      <a:pt x="444" y="410"/>
                      <a:pt x="443" y="487"/>
                    </a:cubicBezTo>
                    <a:lnTo>
                      <a:pt x="362" y="487"/>
                    </a:lnTo>
                    <a:cubicBezTo>
                      <a:pt x="363" y="387"/>
                      <a:pt x="403" y="297"/>
                      <a:pt x="467" y="229"/>
                    </a:cubicBezTo>
                    <a:lnTo>
                      <a:pt x="493" y="255"/>
                    </a:lnTo>
                    <a:cubicBezTo>
                      <a:pt x="494" y="255"/>
                      <a:pt x="495" y="255"/>
                      <a:pt x="496" y="255"/>
                    </a:cubicBezTo>
                    <a:cubicBezTo>
                      <a:pt x="501" y="255"/>
                      <a:pt x="506" y="253"/>
                      <a:pt x="511" y="251"/>
                    </a:cubicBezTo>
                    <a:lnTo>
                      <a:pt x="478" y="218"/>
                    </a:lnTo>
                    <a:cubicBezTo>
                      <a:pt x="495" y="201"/>
                      <a:pt x="514" y="186"/>
                      <a:pt x="535" y="173"/>
                    </a:cubicBezTo>
                    <a:cubicBezTo>
                      <a:pt x="536" y="167"/>
                      <a:pt x="538" y="162"/>
                      <a:pt x="539" y="161"/>
                    </a:cubicBezTo>
                    <a:cubicBezTo>
                      <a:pt x="540" y="159"/>
                      <a:pt x="545" y="152"/>
                      <a:pt x="551" y="144"/>
                    </a:cubicBezTo>
                    <a:cubicBezTo>
                      <a:pt x="520" y="161"/>
                      <a:pt x="492" y="182"/>
                      <a:pt x="467" y="207"/>
                    </a:cubicBezTo>
                    <a:lnTo>
                      <a:pt x="409" y="149"/>
                    </a:lnTo>
                    <a:cubicBezTo>
                      <a:pt x="485" y="76"/>
                      <a:pt x="584" y="27"/>
                      <a:pt x="694" y="16"/>
                    </a:cubicBezTo>
                    <a:cubicBezTo>
                      <a:pt x="694" y="14"/>
                      <a:pt x="694" y="12"/>
                      <a:pt x="694" y="12"/>
                    </a:cubicBezTo>
                    <a:cubicBezTo>
                      <a:pt x="693" y="8"/>
                      <a:pt x="692" y="4"/>
                      <a:pt x="691" y="0"/>
                    </a:cubicBezTo>
                    <a:cubicBezTo>
                      <a:pt x="443" y="26"/>
                      <a:pt x="248" y="237"/>
                      <a:pt x="248" y="492"/>
                    </a:cubicBezTo>
                    <a:cubicBezTo>
                      <a:pt x="248" y="765"/>
                      <a:pt x="470" y="987"/>
                      <a:pt x="743" y="987"/>
                    </a:cubicBezTo>
                    <a:close/>
                    <a:moveTo>
                      <a:pt x="511" y="273"/>
                    </a:moveTo>
                    <a:cubicBezTo>
                      <a:pt x="511" y="270"/>
                      <a:pt x="512" y="267"/>
                      <a:pt x="513" y="264"/>
                    </a:cubicBezTo>
                    <a:cubicBezTo>
                      <a:pt x="510" y="265"/>
                      <a:pt x="506" y="265"/>
                      <a:pt x="503" y="265"/>
                    </a:cubicBezTo>
                    <a:lnTo>
                      <a:pt x="511" y="273"/>
                    </a:lnTo>
                    <a:close/>
                    <a:moveTo>
                      <a:pt x="792" y="582"/>
                    </a:moveTo>
                    <a:cubicBezTo>
                      <a:pt x="792" y="577"/>
                      <a:pt x="786" y="573"/>
                      <a:pt x="778" y="570"/>
                    </a:cubicBezTo>
                    <a:lnTo>
                      <a:pt x="777" y="570"/>
                    </a:lnTo>
                    <a:cubicBezTo>
                      <a:pt x="777" y="573"/>
                      <a:pt x="776" y="589"/>
                      <a:pt x="776" y="597"/>
                    </a:cubicBezTo>
                    <a:cubicBezTo>
                      <a:pt x="786" y="593"/>
                      <a:pt x="792" y="588"/>
                      <a:pt x="792" y="582"/>
                    </a:cubicBezTo>
                    <a:close/>
                    <a:moveTo>
                      <a:pt x="839" y="58"/>
                    </a:moveTo>
                    <a:lnTo>
                      <a:pt x="843" y="54"/>
                    </a:lnTo>
                    <a:lnTo>
                      <a:pt x="834" y="50"/>
                    </a:lnTo>
                    <a:lnTo>
                      <a:pt x="810" y="50"/>
                    </a:lnTo>
                    <a:lnTo>
                      <a:pt x="804" y="54"/>
                    </a:lnTo>
                    <a:lnTo>
                      <a:pt x="789" y="53"/>
                    </a:lnTo>
                    <a:lnTo>
                      <a:pt x="789" y="56"/>
                    </a:lnTo>
                    <a:cubicBezTo>
                      <a:pt x="798" y="57"/>
                      <a:pt x="807" y="58"/>
                      <a:pt x="814" y="59"/>
                    </a:cubicBezTo>
                    <a:lnTo>
                      <a:pt x="826" y="58"/>
                    </a:lnTo>
                    <a:lnTo>
                      <a:pt x="839" y="58"/>
                    </a:lnTo>
                    <a:close/>
                    <a:moveTo>
                      <a:pt x="857" y="214"/>
                    </a:moveTo>
                    <a:cubicBezTo>
                      <a:pt x="834" y="205"/>
                      <a:pt x="810" y="198"/>
                      <a:pt x="785" y="195"/>
                    </a:cubicBezTo>
                    <a:cubicBezTo>
                      <a:pt x="785" y="200"/>
                      <a:pt x="784" y="206"/>
                      <a:pt x="784" y="211"/>
                    </a:cubicBezTo>
                    <a:cubicBezTo>
                      <a:pt x="808" y="214"/>
                      <a:pt x="830" y="221"/>
                      <a:pt x="851" y="229"/>
                    </a:cubicBezTo>
                    <a:cubicBezTo>
                      <a:pt x="854" y="225"/>
                      <a:pt x="856" y="220"/>
                      <a:pt x="857" y="214"/>
                    </a:cubicBezTo>
                    <a:close/>
                    <a:moveTo>
                      <a:pt x="1165" y="143"/>
                    </a:moveTo>
                    <a:cubicBezTo>
                      <a:pt x="1203" y="269"/>
                      <a:pt x="1294" y="241"/>
                      <a:pt x="1355" y="373"/>
                    </a:cubicBezTo>
                    <a:cubicBezTo>
                      <a:pt x="1349" y="329"/>
                      <a:pt x="1399" y="187"/>
                      <a:pt x="1280" y="99"/>
                    </a:cubicBezTo>
                    <a:cubicBezTo>
                      <a:pt x="1320" y="148"/>
                      <a:pt x="1308" y="238"/>
                      <a:pt x="1332" y="297"/>
                    </a:cubicBezTo>
                    <a:cubicBezTo>
                      <a:pt x="1286" y="198"/>
                      <a:pt x="1187" y="182"/>
                      <a:pt x="1165" y="143"/>
                    </a:cubicBezTo>
                    <a:close/>
                    <a:moveTo>
                      <a:pt x="294" y="128"/>
                    </a:moveTo>
                    <a:cubicBezTo>
                      <a:pt x="322" y="95"/>
                      <a:pt x="331" y="51"/>
                      <a:pt x="374" y="18"/>
                    </a:cubicBezTo>
                    <a:cubicBezTo>
                      <a:pt x="286" y="37"/>
                      <a:pt x="211" y="116"/>
                      <a:pt x="191" y="213"/>
                    </a:cubicBezTo>
                    <a:cubicBezTo>
                      <a:pt x="219" y="180"/>
                      <a:pt x="267" y="161"/>
                      <a:pt x="294" y="128"/>
                    </a:cubicBezTo>
                    <a:close/>
                    <a:moveTo>
                      <a:pt x="1276" y="412"/>
                    </a:moveTo>
                    <a:cubicBezTo>
                      <a:pt x="1270" y="540"/>
                      <a:pt x="1341" y="563"/>
                      <a:pt x="1337" y="675"/>
                    </a:cubicBezTo>
                    <a:cubicBezTo>
                      <a:pt x="1367" y="597"/>
                      <a:pt x="1485" y="575"/>
                      <a:pt x="1441" y="388"/>
                    </a:cubicBezTo>
                    <a:cubicBezTo>
                      <a:pt x="1442" y="460"/>
                      <a:pt x="1378" y="501"/>
                      <a:pt x="1351" y="613"/>
                    </a:cubicBezTo>
                    <a:cubicBezTo>
                      <a:pt x="1357" y="487"/>
                      <a:pt x="1307" y="473"/>
                      <a:pt x="1276" y="412"/>
                    </a:cubicBezTo>
                    <a:close/>
                    <a:moveTo>
                      <a:pt x="1458" y="554"/>
                    </a:moveTo>
                    <a:cubicBezTo>
                      <a:pt x="1434" y="624"/>
                      <a:pt x="1353" y="663"/>
                      <a:pt x="1300" y="766"/>
                    </a:cubicBezTo>
                    <a:cubicBezTo>
                      <a:pt x="1330" y="644"/>
                      <a:pt x="1285" y="612"/>
                      <a:pt x="1281" y="545"/>
                    </a:cubicBezTo>
                    <a:cubicBezTo>
                      <a:pt x="1236" y="663"/>
                      <a:pt x="1295" y="706"/>
                      <a:pt x="1262" y="829"/>
                    </a:cubicBezTo>
                    <a:cubicBezTo>
                      <a:pt x="1301" y="775"/>
                      <a:pt x="1456" y="747"/>
                      <a:pt x="1458" y="554"/>
                    </a:cubicBezTo>
                    <a:close/>
                    <a:moveTo>
                      <a:pt x="1365" y="455"/>
                    </a:moveTo>
                    <a:cubicBezTo>
                      <a:pt x="1352" y="391"/>
                      <a:pt x="1320" y="348"/>
                      <a:pt x="1280" y="315"/>
                    </a:cubicBezTo>
                    <a:cubicBezTo>
                      <a:pt x="1250" y="290"/>
                      <a:pt x="1242" y="284"/>
                      <a:pt x="1231" y="268"/>
                    </a:cubicBezTo>
                    <a:cubicBezTo>
                      <a:pt x="1273" y="410"/>
                      <a:pt x="1338" y="411"/>
                      <a:pt x="1366" y="518"/>
                    </a:cubicBezTo>
                    <a:cubicBezTo>
                      <a:pt x="1370" y="462"/>
                      <a:pt x="1485" y="370"/>
                      <a:pt x="1376" y="217"/>
                    </a:cubicBezTo>
                    <a:cubicBezTo>
                      <a:pt x="1405" y="288"/>
                      <a:pt x="1362" y="386"/>
                      <a:pt x="1365" y="455"/>
                    </a:cubicBezTo>
                    <a:close/>
                    <a:moveTo>
                      <a:pt x="254" y="268"/>
                    </a:moveTo>
                    <a:cubicBezTo>
                      <a:pt x="243" y="284"/>
                      <a:pt x="235" y="290"/>
                      <a:pt x="205" y="315"/>
                    </a:cubicBezTo>
                    <a:cubicBezTo>
                      <a:pt x="165" y="348"/>
                      <a:pt x="133" y="391"/>
                      <a:pt x="120" y="455"/>
                    </a:cubicBezTo>
                    <a:cubicBezTo>
                      <a:pt x="123" y="386"/>
                      <a:pt x="80" y="288"/>
                      <a:pt x="108" y="217"/>
                    </a:cubicBezTo>
                    <a:cubicBezTo>
                      <a:pt x="0" y="370"/>
                      <a:pt x="115" y="462"/>
                      <a:pt x="119" y="518"/>
                    </a:cubicBezTo>
                    <a:cubicBezTo>
                      <a:pt x="147" y="411"/>
                      <a:pt x="212" y="410"/>
                      <a:pt x="254" y="268"/>
                    </a:cubicBezTo>
                    <a:close/>
                    <a:moveTo>
                      <a:pt x="209" y="412"/>
                    </a:moveTo>
                    <a:cubicBezTo>
                      <a:pt x="178" y="473"/>
                      <a:pt x="128" y="487"/>
                      <a:pt x="133" y="613"/>
                    </a:cubicBezTo>
                    <a:cubicBezTo>
                      <a:pt x="107" y="501"/>
                      <a:pt x="43" y="460"/>
                      <a:pt x="44" y="388"/>
                    </a:cubicBezTo>
                    <a:cubicBezTo>
                      <a:pt x="0" y="575"/>
                      <a:pt x="118" y="597"/>
                      <a:pt x="148" y="675"/>
                    </a:cubicBezTo>
                    <a:cubicBezTo>
                      <a:pt x="144" y="563"/>
                      <a:pt x="215" y="540"/>
                      <a:pt x="209" y="412"/>
                    </a:cubicBezTo>
                    <a:close/>
                    <a:moveTo>
                      <a:pt x="1010" y="1043"/>
                    </a:moveTo>
                    <a:cubicBezTo>
                      <a:pt x="960" y="1030"/>
                      <a:pt x="909" y="1023"/>
                      <a:pt x="870" y="1022"/>
                    </a:cubicBezTo>
                    <a:cubicBezTo>
                      <a:pt x="822" y="1021"/>
                      <a:pt x="780" y="1030"/>
                      <a:pt x="742" y="1044"/>
                    </a:cubicBezTo>
                    <a:cubicBezTo>
                      <a:pt x="705" y="1030"/>
                      <a:pt x="663" y="1021"/>
                      <a:pt x="615" y="1022"/>
                    </a:cubicBezTo>
                    <a:cubicBezTo>
                      <a:pt x="576" y="1023"/>
                      <a:pt x="525" y="1030"/>
                      <a:pt x="475" y="1043"/>
                    </a:cubicBezTo>
                    <a:cubicBezTo>
                      <a:pt x="398" y="1064"/>
                      <a:pt x="331" y="1080"/>
                      <a:pt x="273" y="1050"/>
                    </a:cubicBezTo>
                    <a:cubicBezTo>
                      <a:pt x="328" y="1100"/>
                      <a:pt x="393" y="1117"/>
                      <a:pt x="487" y="1107"/>
                    </a:cubicBezTo>
                    <a:cubicBezTo>
                      <a:pt x="565" y="1099"/>
                      <a:pt x="628" y="1060"/>
                      <a:pt x="702" y="1060"/>
                    </a:cubicBezTo>
                    <a:cubicBezTo>
                      <a:pt x="703" y="1060"/>
                      <a:pt x="704" y="1060"/>
                      <a:pt x="705" y="1060"/>
                    </a:cubicBezTo>
                    <a:cubicBezTo>
                      <a:pt x="627" y="1099"/>
                      <a:pt x="584" y="1155"/>
                      <a:pt x="584" y="1155"/>
                    </a:cubicBezTo>
                    <a:lnTo>
                      <a:pt x="619" y="1159"/>
                    </a:lnTo>
                    <a:cubicBezTo>
                      <a:pt x="619" y="1159"/>
                      <a:pt x="657" y="1084"/>
                      <a:pt x="742" y="1065"/>
                    </a:cubicBezTo>
                    <a:cubicBezTo>
                      <a:pt x="828" y="1084"/>
                      <a:pt x="866" y="1159"/>
                      <a:pt x="866" y="1159"/>
                    </a:cubicBezTo>
                    <a:lnTo>
                      <a:pt x="901" y="1155"/>
                    </a:lnTo>
                    <a:cubicBezTo>
                      <a:pt x="901" y="1155"/>
                      <a:pt x="858" y="1099"/>
                      <a:pt x="780" y="1060"/>
                    </a:cubicBezTo>
                    <a:cubicBezTo>
                      <a:pt x="781" y="1060"/>
                      <a:pt x="782" y="1060"/>
                      <a:pt x="783" y="1060"/>
                    </a:cubicBezTo>
                    <a:cubicBezTo>
                      <a:pt x="857" y="1060"/>
                      <a:pt x="920" y="1099"/>
                      <a:pt x="998" y="1107"/>
                    </a:cubicBezTo>
                    <a:cubicBezTo>
                      <a:pt x="1092" y="1117"/>
                      <a:pt x="1157" y="1100"/>
                      <a:pt x="1212" y="1050"/>
                    </a:cubicBezTo>
                    <a:cubicBezTo>
                      <a:pt x="1154" y="1080"/>
                      <a:pt x="1087" y="1064"/>
                      <a:pt x="1010" y="1043"/>
                    </a:cubicBezTo>
                    <a:close/>
                    <a:moveTo>
                      <a:pt x="1215" y="887"/>
                    </a:moveTo>
                    <a:cubicBezTo>
                      <a:pt x="1266" y="816"/>
                      <a:pt x="1234" y="742"/>
                      <a:pt x="1245" y="690"/>
                    </a:cubicBezTo>
                    <a:cubicBezTo>
                      <a:pt x="1163" y="814"/>
                      <a:pt x="1208" y="866"/>
                      <a:pt x="1153" y="946"/>
                    </a:cubicBezTo>
                    <a:cubicBezTo>
                      <a:pt x="1220" y="898"/>
                      <a:pt x="1368" y="943"/>
                      <a:pt x="1425" y="723"/>
                    </a:cubicBezTo>
                    <a:cubicBezTo>
                      <a:pt x="1380" y="813"/>
                      <a:pt x="1268" y="828"/>
                      <a:pt x="1215" y="887"/>
                    </a:cubicBezTo>
                    <a:close/>
                    <a:moveTo>
                      <a:pt x="1081" y="997"/>
                    </a:moveTo>
                    <a:cubicBezTo>
                      <a:pt x="1168" y="915"/>
                      <a:pt x="1140" y="863"/>
                      <a:pt x="1167" y="821"/>
                    </a:cubicBezTo>
                    <a:cubicBezTo>
                      <a:pt x="1039" y="936"/>
                      <a:pt x="1070" y="971"/>
                      <a:pt x="1024" y="1034"/>
                    </a:cubicBezTo>
                    <a:cubicBezTo>
                      <a:pt x="1072" y="1011"/>
                      <a:pt x="1242" y="1087"/>
                      <a:pt x="1338" y="902"/>
                    </a:cubicBezTo>
                    <a:cubicBezTo>
                      <a:pt x="1282" y="969"/>
                      <a:pt x="1166" y="947"/>
                      <a:pt x="1081" y="997"/>
                    </a:cubicBezTo>
                    <a:close/>
                    <a:moveTo>
                      <a:pt x="461" y="1034"/>
                    </a:moveTo>
                    <a:cubicBezTo>
                      <a:pt x="415" y="971"/>
                      <a:pt x="446" y="936"/>
                      <a:pt x="318" y="821"/>
                    </a:cubicBezTo>
                    <a:cubicBezTo>
                      <a:pt x="345" y="863"/>
                      <a:pt x="317" y="915"/>
                      <a:pt x="404" y="997"/>
                    </a:cubicBezTo>
                    <a:cubicBezTo>
                      <a:pt x="319" y="947"/>
                      <a:pt x="203" y="969"/>
                      <a:pt x="146" y="902"/>
                    </a:cubicBezTo>
                    <a:cubicBezTo>
                      <a:pt x="243" y="1087"/>
                      <a:pt x="413" y="1011"/>
                      <a:pt x="461" y="1034"/>
                    </a:cubicBezTo>
                    <a:close/>
                    <a:moveTo>
                      <a:pt x="223" y="829"/>
                    </a:moveTo>
                    <a:cubicBezTo>
                      <a:pt x="190" y="706"/>
                      <a:pt x="248" y="663"/>
                      <a:pt x="204" y="545"/>
                    </a:cubicBezTo>
                    <a:cubicBezTo>
                      <a:pt x="200" y="612"/>
                      <a:pt x="155" y="644"/>
                      <a:pt x="185" y="766"/>
                    </a:cubicBezTo>
                    <a:cubicBezTo>
                      <a:pt x="132" y="663"/>
                      <a:pt x="51" y="624"/>
                      <a:pt x="27" y="554"/>
                    </a:cubicBezTo>
                    <a:cubicBezTo>
                      <a:pt x="29" y="747"/>
                      <a:pt x="184" y="775"/>
                      <a:pt x="223" y="829"/>
                    </a:cubicBezTo>
                    <a:close/>
                    <a:moveTo>
                      <a:pt x="240" y="690"/>
                    </a:moveTo>
                    <a:cubicBezTo>
                      <a:pt x="251" y="742"/>
                      <a:pt x="219" y="816"/>
                      <a:pt x="270" y="887"/>
                    </a:cubicBezTo>
                    <a:cubicBezTo>
                      <a:pt x="217" y="828"/>
                      <a:pt x="105" y="813"/>
                      <a:pt x="60" y="723"/>
                    </a:cubicBezTo>
                    <a:cubicBezTo>
                      <a:pt x="117" y="943"/>
                      <a:pt x="265" y="898"/>
                      <a:pt x="332" y="946"/>
                    </a:cubicBezTo>
                    <a:cubicBezTo>
                      <a:pt x="277" y="866"/>
                      <a:pt x="322" y="814"/>
                      <a:pt x="240" y="690"/>
                    </a:cubicBezTo>
                    <a:close/>
                    <a:moveTo>
                      <a:pt x="130" y="373"/>
                    </a:moveTo>
                    <a:cubicBezTo>
                      <a:pt x="191" y="241"/>
                      <a:pt x="282" y="269"/>
                      <a:pt x="320" y="143"/>
                    </a:cubicBezTo>
                    <a:cubicBezTo>
                      <a:pt x="298" y="182"/>
                      <a:pt x="199" y="198"/>
                      <a:pt x="153" y="297"/>
                    </a:cubicBezTo>
                    <a:cubicBezTo>
                      <a:pt x="177" y="238"/>
                      <a:pt x="165" y="148"/>
                      <a:pt x="205" y="99"/>
                    </a:cubicBezTo>
                    <a:cubicBezTo>
                      <a:pt x="86" y="187"/>
                      <a:pt x="136" y="329"/>
                      <a:pt x="130" y="373"/>
                    </a:cubicBezTo>
                    <a:close/>
                    <a:moveTo>
                      <a:pt x="1191" y="128"/>
                    </a:moveTo>
                    <a:cubicBezTo>
                      <a:pt x="1218" y="161"/>
                      <a:pt x="1266" y="180"/>
                      <a:pt x="1294" y="213"/>
                    </a:cubicBezTo>
                    <a:cubicBezTo>
                      <a:pt x="1274" y="116"/>
                      <a:pt x="1199" y="37"/>
                      <a:pt x="1111" y="18"/>
                    </a:cubicBezTo>
                    <a:cubicBezTo>
                      <a:pt x="1154" y="51"/>
                      <a:pt x="1163" y="95"/>
                      <a:pt x="1191" y="1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0" name="Freeform 6">
                <a:extLst>
                  <a:ext uri="{FF2B5EF4-FFF2-40B4-BE49-F238E27FC236}">
                    <a16:creationId xmlns:a16="http://schemas.microsoft.com/office/drawing/2014/main" id="{687D7ACD-FD94-77B4-06D5-F2995D077A1D}"/>
                  </a:ext>
                </a:extLst>
              </p:cNvPr>
              <p:cNvSpPr>
                <a:spLocks/>
              </p:cNvSpPr>
              <p:nvPr/>
            </p:nvSpPr>
            <p:spPr bwMode="auto">
              <a:xfrm>
                <a:off x="9042369" y="-1347735"/>
                <a:ext cx="29585" cy="45364"/>
              </a:xfrm>
              <a:custGeom>
                <a:avLst/>
                <a:gdLst>
                  <a:gd name="T0" fmla="*/ 0 w 63"/>
                  <a:gd name="T1" fmla="*/ 32 h 96"/>
                  <a:gd name="T2" fmla="*/ 59 w 63"/>
                  <a:gd name="T3" fmla="*/ 96 h 96"/>
                  <a:gd name="T4" fmla="*/ 0 w 63"/>
                  <a:gd name="T5" fmla="*/ 0 h 96"/>
                  <a:gd name="T6" fmla="*/ 0 w 63"/>
                  <a:gd name="T7" fmla="*/ 32 h 96"/>
                </a:gdLst>
                <a:ahLst/>
                <a:cxnLst>
                  <a:cxn ang="0">
                    <a:pos x="T0" y="T1"/>
                  </a:cxn>
                  <a:cxn ang="0">
                    <a:pos x="T2" y="T3"/>
                  </a:cxn>
                  <a:cxn ang="0">
                    <a:pos x="T4" y="T5"/>
                  </a:cxn>
                  <a:cxn ang="0">
                    <a:pos x="T6" y="T7"/>
                  </a:cxn>
                </a:cxnLst>
                <a:rect l="0" t="0" r="r" b="b"/>
                <a:pathLst>
                  <a:path w="63" h="96">
                    <a:moveTo>
                      <a:pt x="0" y="32"/>
                    </a:moveTo>
                    <a:cubicBezTo>
                      <a:pt x="25" y="45"/>
                      <a:pt x="49" y="63"/>
                      <a:pt x="59" y="96"/>
                    </a:cubicBezTo>
                    <a:cubicBezTo>
                      <a:pt x="63" y="40"/>
                      <a:pt x="31" y="16"/>
                      <a:pt x="0" y="0"/>
                    </a:cubicBezTo>
                    <a:cubicBezTo>
                      <a:pt x="0" y="0"/>
                      <a:pt x="0" y="32"/>
                      <a:pt x="0"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1" name="Freeform 7">
                <a:extLst>
                  <a:ext uri="{FF2B5EF4-FFF2-40B4-BE49-F238E27FC236}">
                    <a16:creationId xmlns:a16="http://schemas.microsoft.com/office/drawing/2014/main" id="{2227B221-DFA4-6CEC-3E45-4349729E06B1}"/>
                  </a:ext>
                </a:extLst>
              </p:cNvPr>
              <p:cNvSpPr>
                <a:spLocks/>
              </p:cNvSpPr>
              <p:nvPr/>
            </p:nvSpPr>
            <p:spPr bwMode="auto">
              <a:xfrm>
                <a:off x="8958545" y="-1663307"/>
                <a:ext cx="163703" cy="215970"/>
              </a:xfrm>
              <a:custGeom>
                <a:avLst/>
                <a:gdLst>
                  <a:gd name="T0" fmla="*/ 344 w 344"/>
                  <a:gd name="T1" fmla="*/ 131 h 457"/>
                  <a:gd name="T2" fmla="*/ 217 w 344"/>
                  <a:gd name="T3" fmla="*/ 3 h 457"/>
                  <a:gd name="T4" fmla="*/ 189 w 344"/>
                  <a:gd name="T5" fmla="*/ 0 h 457"/>
                  <a:gd name="T6" fmla="*/ 189 w 344"/>
                  <a:gd name="T7" fmla="*/ 25 h 457"/>
                  <a:gd name="T8" fmla="*/ 188 w 344"/>
                  <a:gd name="T9" fmla="*/ 56 h 457"/>
                  <a:gd name="T10" fmla="*/ 205 w 344"/>
                  <a:gd name="T11" fmla="*/ 58 h 457"/>
                  <a:gd name="T12" fmla="*/ 277 w 344"/>
                  <a:gd name="T13" fmla="*/ 131 h 457"/>
                  <a:gd name="T14" fmla="*/ 185 w 344"/>
                  <a:gd name="T15" fmla="*/ 211 h 457"/>
                  <a:gd name="T16" fmla="*/ 168 w 344"/>
                  <a:gd name="T17" fmla="*/ 215 h 457"/>
                  <a:gd name="T18" fmla="*/ 121 w 344"/>
                  <a:gd name="T19" fmla="*/ 227 h 457"/>
                  <a:gd name="T20" fmla="*/ 104 w 344"/>
                  <a:gd name="T21" fmla="*/ 232 h 457"/>
                  <a:gd name="T22" fmla="*/ 104 w 344"/>
                  <a:gd name="T23" fmla="*/ 232 h 457"/>
                  <a:gd name="T24" fmla="*/ 0 w 344"/>
                  <a:gd name="T25" fmla="*/ 345 h 457"/>
                  <a:gd name="T26" fmla="*/ 109 w 344"/>
                  <a:gd name="T27" fmla="*/ 457 h 457"/>
                  <a:gd name="T28" fmla="*/ 108 w 344"/>
                  <a:gd name="T29" fmla="*/ 397 h 457"/>
                  <a:gd name="T30" fmla="*/ 67 w 344"/>
                  <a:gd name="T31" fmla="*/ 346 h 457"/>
                  <a:gd name="T32" fmla="*/ 106 w 344"/>
                  <a:gd name="T33" fmla="*/ 297 h 457"/>
                  <a:gd name="T34" fmla="*/ 122 w 344"/>
                  <a:gd name="T35" fmla="*/ 291 h 457"/>
                  <a:gd name="T36" fmla="*/ 167 w 344"/>
                  <a:gd name="T37" fmla="*/ 278 h 457"/>
                  <a:gd name="T38" fmla="*/ 183 w 344"/>
                  <a:gd name="T39" fmla="*/ 274 h 457"/>
                  <a:gd name="T40" fmla="*/ 183 w 344"/>
                  <a:gd name="T41" fmla="*/ 274 h 457"/>
                  <a:gd name="T42" fmla="*/ 344 w 344"/>
                  <a:gd name="T43" fmla="*/ 13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4" h="457">
                    <a:moveTo>
                      <a:pt x="344" y="131"/>
                    </a:moveTo>
                    <a:cubicBezTo>
                      <a:pt x="344" y="80"/>
                      <a:pt x="307" y="23"/>
                      <a:pt x="217" y="3"/>
                    </a:cubicBezTo>
                    <a:cubicBezTo>
                      <a:pt x="210" y="2"/>
                      <a:pt x="200" y="1"/>
                      <a:pt x="189" y="0"/>
                    </a:cubicBezTo>
                    <a:cubicBezTo>
                      <a:pt x="189" y="8"/>
                      <a:pt x="189" y="25"/>
                      <a:pt x="189" y="25"/>
                    </a:cubicBezTo>
                    <a:cubicBezTo>
                      <a:pt x="189" y="31"/>
                      <a:pt x="188" y="51"/>
                      <a:pt x="188" y="56"/>
                    </a:cubicBezTo>
                    <a:cubicBezTo>
                      <a:pt x="196" y="56"/>
                      <a:pt x="203" y="57"/>
                      <a:pt x="205" y="58"/>
                    </a:cubicBezTo>
                    <a:cubicBezTo>
                      <a:pt x="258" y="71"/>
                      <a:pt x="277" y="101"/>
                      <a:pt x="277" y="131"/>
                    </a:cubicBezTo>
                    <a:cubicBezTo>
                      <a:pt x="277" y="179"/>
                      <a:pt x="235" y="197"/>
                      <a:pt x="185" y="211"/>
                    </a:cubicBezTo>
                    <a:cubicBezTo>
                      <a:pt x="179" y="212"/>
                      <a:pt x="174" y="214"/>
                      <a:pt x="168" y="215"/>
                    </a:cubicBezTo>
                    <a:cubicBezTo>
                      <a:pt x="153" y="219"/>
                      <a:pt x="137" y="223"/>
                      <a:pt x="121" y="227"/>
                    </a:cubicBezTo>
                    <a:cubicBezTo>
                      <a:pt x="115" y="228"/>
                      <a:pt x="110" y="230"/>
                      <a:pt x="104" y="232"/>
                    </a:cubicBezTo>
                    <a:lnTo>
                      <a:pt x="104" y="232"/>
                    </a:lnTo>
                    <a:cubicBezTo>
                      <a:pt x="48" y="249"/>
                      <a:pt x="0" y="276"/>
                      <a:pt x="0" y="345"/>
                    </a:cubicBezTo>
                    <a:cubicBezTo>
                      <a:pt x="0" y="414"/>
                      <a:pt x="55" y="440"/>
                      <a:pt x="109" y="457"/>
                    </a:cubicBezTo>
                    <a:cubicBezTo>
                      <a:pt x="108" y="437"/>
                      <a:pt x="108" y="417"/>
                      <a:pt x="108" y="397"/>
                    </a:cubicBezTo>
                    <a:cubicBezTo>
                      <a:pt x="84" y="386"/>
                      <a:pt x="67" y="371"/>
                      <a:pt x="67" y="346"/>
                    </a:cubicBezTo>
                    <a:cubicBezTo>
                      <a:pt x="67" y="322"/>
                      <a:pt x="82" y="308"/>
                      <a:pt x="106" y="297"/>
                    </a:cubicBezTo>
                    <a:cubicBezTo>
                      <a:pt x="111" y="295"/>
                      <a:pt x="116" y="293"/>
                      <a:pt x="122" y="291"/>
                    </a:cubicBezTo>
                    <a:cubicBezTo>
                      <a:pt x="136" y="286"/>
                      <a:pt x="151" y="282"/>
                      <a:pt x="167" y="278"/>
                    </a:cubicBezTo>
                    <a:cubicBezTo>
                      <a:pt x="172" y="277"/>
                      <a:pt x="178" y="276"/>
                      <a:pt x="183" y="274"/>
                    </a:cubicBezTo>
                    <a:lnTo>
                      <a:pt x="183" y="274"/>
                    </a:lnTo>
                    <a:cubicBezTo>
                      <a:pt x="259" y="256"/>
                      <a:pt x="344" y="232"/>
                      <a:pt x="344" y="131"/>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2" name="Freeform 8">
                <a:extLst>
                  <a:ext uri="{FF2B5EF4-FFF2-40B4-BE49-F238E27FC236}">
                    <a16:creationId xmlns:a16="http://schemas.microsoft.com/office/drawing/2014/main" id="{8666C59B-E7B1-457A-8B0A-FB7C8BD13E36}"/>
                  </a:ext>
                </a:extLst>
              </p:cNvPr>
              <p:cNvSpPr>
                <a:spLocks/>
              </p:cNvSpPr>
              <p:nvPr/>
            </p:nvSpPr>
            <p:spPr bwMode="auto">
              <a:xfrm>
                <a:off x="8993061" y="-1463116"/>
                <a:ext cx="91714" cy="117354"/>
              </a:xfrm>
              <a:custGeom>
                <a:avLst/>
                <a:gdLst>
                  <a:gd name="T0" fmla="*/ 0 w 194"/>
                  <a:gd name="T1" fmla="*/ 193 h 248"/>
                  <a:gd name="T2" fmla="*/ 41 w 194"/>
                  <a:gd name="T3" fmla="*/ 248 h 248"/>
                  <a:gd name="T4" fmla="*/ 40 w 194"/>
                  <a:gd name="T5" fmla="*/ 199 h 248"/>
                  <a:gd name="T6" fmla="*/ 55 w 194"/>
                  <a:gd name="T7" fmla="*/ 182 h 248"/>
                  <a:gd name="T8" fmla="*/ 88 w 194"/>
                  <a:gd name="T9" fmla="*/ 170 h 248"/>
                  <a:gd name="T10" fmla="*/ 105 w 194"/>
                  <a:gd name="T11" fmla="*/ 164 h 248"/>
                  <a:gd name="T12" fmla="*/ 105 w 194"/>
                  <a:gd name="T13" fmla="*/ 164 h 248"/>
                  <a:gd name="T14" fmla="*/ 194 w 194"/>
                  <a:gd name="T15" fmla="*/ 86 h 248"/>
                  <a:gd name="T16" fmla="*/ 108 w 194"/>
                  <a:gd name="T17" fmla="*/ 0 h 248"/>
                  <a:gd name="T18" fmla="*/ 107 w 194"/>
                  <a:gd name="T19" fmla="*/ 55 h 248"/>
                  <a:gd name="T20" fmla="*/ 139 w 194"/>
                  <a:gd name="T21" fmla="*/ 86 h 248"/>
                  <a:gd name="T22" fmla="*/ 106 w 194"/>
                  <a:gd name="T23" fmla="*/ 119 h 248"/>
                  <a:gd name="T24" fmla="*/ 89 w 194"/>
                  <a:gd name="T25" fmla="*/ 125 h 248"/>
                  <a:gd name="T26" fmla="*/ 56 w 194"/>
                  <a:gd name="T27" fmla="*/ 136 h 248"/>
                  <a:gd name="T28" fmla="*/ 39 w 194"/>
                  <a:gd name="T29" fmla="*/ 143 h 248"/>
                  <a:gd name="T30" fmla="*/ 0 w 194"/>
                  <a:gd name="T31" fmla="*/ 19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48">
                    <a:moveTo>
                      <a:pt x="0" y="193"/>
                    </a:moveTo>
                    <a:cubicBezTo>
                      <a:pt x="0" y="221"/>
                      <a:pt x="20" y="236"/>
                      <a:pt x="41" y="248"/>
                    </a:cubicBezTo>
                    <a:cubicBezTo>
                      <a:pt x="41" y="243"/>
                      <a:pt x="40" y="200"/>
                      <a:pt x="40" y="199"/>
                    </a:cubicBezTo>
                    <a:cubicBezTo>
                      <a:pt x="40" y="191"/>
                      <a:pt x="49" y="185"/>
                      <a:pt x="55" y="182"/>
                    </a:cubicBezTo>
                    <a:cubicBezTo>
                      <a:pt x="65" y="178"/>
                      <a:pt x="75" y="174"/>
                      <a:pt x="88" y="170"/>
                    </a:cubicBezTo>
                    <a:cubicBezTo>
                      <a:pt x="94" y="168"/>
                      <a:pt x="99" y="166"/>
                      <a:pt x="105" y="164"/>
                    </a:cubicBezTo>
                    <a:lnTo>
                      <a:pt x="105" y="164"/>
                    </a:lnTo>
                    <a:cubicBezTo>
                      <a:pt x="146" y="151"/>
                      <a:pt x="194" y="136"/>
                      <a:pt x="194" y="86"/>
                    </a:cubicBezTo>
                    <a:cubicBezTo>
                      <a:pt x="194" y="35"/>
                      <a:pt x="153" y="15"/>
                      <a:pt x="108" y="0"/>
                    </a:cubicBezTo>
                    <a:cubicBezTo>
                      <a:pt x="108" y="16"/>
                      <a:pt x="108" y="39"/>
                      <a:pt x="107" y="55"/>
                    </a:cubicBezTo>
                    <a:cubicBezTo>
                      <a:pt x="126" y="62"/>
                      <a:pt x="139" y="71"/>
                      <a:pt x="139" y="86"/>
                    </a:cubicBezTo>
                    <a:cubicBezTo>
                      <a:pt x="139" y="104"/>
                      <a:pt x="119" y="114"/>
                      <a:pt x="106" y="119"/>
                    </a:cubicBezTo>
                    <a:cubicBezTo>
                      <a:pt x="100" y="121"/>
                      <a:pt x="92" y="124"/>
                      <a:pt x="89" y="125"/>
                    </a:cubicBezTo>
                    <a:cubicBezTo>
                      <a:pt x="78" y="128"/>
                      <a:pt x="67" y="132"/>
                      <a:pt x="56" y="136"/>
                    </a:cubicBezTo>
                    <a:cubicBezTo>
                      <a:pt x="50" y="138"/>
                      <a:pt x="44" y="141"/>
                      <a:pt x="39" y="143"/>
                    </a:cubicBezTo>
                    <a:cubicBezTo>
                      <a:pt x="20" y="153"/>
                      <a:pt x="0" y="168"/>
                      <a:pt x="0" y="19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3" name="Freeform 9">
                <a:extLst>
                  <a:ext uri="{FF2B5EF4-FFF2-40B4-BE49-F238E27FC236}">
                    <a16:creationId xmlns:a16="http://schemas.microsoft.com/office/drawing/2014/main" id="{09A36F92-CD7A-B23B-7783-511E29B5960F}"/>
                  </a:ext>
                </a:extLst>
              </p:cNvPr>
              <p:cNvSpPr>
                <a:spLocks noEditPoints="1"/>
              </p:cNvSpPr>
              <p:nvPr/>
            </p:nvSpPr>
            <p:spPr bwMode="auto">
              <a:xfrm>
                <a:off x="8909237" y="-1659363"/>
                <a:ext cx="97631" cy="93686"/>
              </a:xfrm>
              <a:custGeom>
                <a:avLst/>
                <a:gdLst>
                  <a:gd name="T0" fmla="*/ 97 w 206"/>
                  <a:gd name="T1" fmla="*/ 97 h 199"/>
                  <a:gd name="T2" fmla="*/ 84 w 206"/>
                  <a:gd name="T3" fmla="*/ 100 h 199"/>
                  <a:gd name="T4" fmla="*/ 103 w 206"/>
                  <a:gd name="T5" fmla="*/ 71 h 199"/>
                  <a:gd name="T6" fmla="*/ 121 w 206"/>
                  <a:gd name="T7" fmla="*/ 72 h 199"/>
                  <a:gd name="T8" fmla="*/ 97 w 206"/>
                  <a:gd name="T9" fmla="*/ 97 h 199"/>
                  <a:gd name="T10" fmla="*/ 205 w 206"/>
                  <a:gd name="T11" fmla="*/ 0 h 199"/>
                  <a:gd name="T12" fmla="*/ 155 w 206"/>
                  <a:gd name="T13" fmla="*/ 20 h 199"/>
                  <a:gd name="T14" fmla="*/ 86 w 206"/>
                  <a:gd name="T15" fmla="*/ 55 h 199"/>
                  <a:gd name="T16" fmla="*/ 63 w 206"/>
                  <a:gd name="T17" fmla="*/ 86 h 199"/>
                  <a:gd name="T18" fmla="*/ 49 w 206"/>
                  <a:gd name="T19" fmla="*/ 125 h 199"/>
                  <a:gd name="T20" fmla="*/ 43 w 206"/>
                  <a:gd name="T21" fmla="*/ 147 h 199"/>
                  <a:gd name="T22" fmla="*/ 43 w 206"/>
                  <a:gd name="T23" fmla="*/ 147 h 199"/>
                  <a:gd name="T24" fmla="*/ 33 w 206"/>
                  <a:gd name="T25" fmla="*/ 165 h 199"/>
                  <a:gd name="T26" fmla="*/ 0 w 206"/>
                  <a:gd name="T27" fmla="*/ 178 h 199"/>
                  <a:gd name="T28" fmla="*/ 28 w 206"/>
                  <a:gd name="T29" fmla="*/ 175 h 199"/>
                  <a:gd name="T30" fmla="*/ 22 w 206"/>
                  <a:gd name="T31" fmla="*/ 199 h 199"/>
                  <a:gd name="T32" fmla="*/ 51 w 206"/>
                  <a:gd name="T33" fmla="*/ 155 h 199"/>
                  <a:gd name="T34" fmla="*/ 90 w 206"/>
                  <a:gd name="T35" fmla="*/ 143 h 199"/>
                  <a:gd name="T36" fmla="*/ 162 w 206"/>
                  <a:gd name="T37" fmla="*/ 91 h 199"/>
                  <a:gd name="T38" fmla="*/ 206 w 206"/>
                  <a:gd name="T39" fmla="*/ 58 h 199"/>
                  <a:gd name="T40" fmla="*/ 205 w 206"/>
                  <a:gd name="T4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199">
                    <a:moveTo>
                      <a:pt x="97" y="97"/>
                    </a:moveTo>
                    <a:lnTo>
                      <a:pt x="84" y="100"/>
                    </a:lnTo>
                    <a:lnTo>
                      <a:pt x="103" y="71"/>
                    </a:lnTo>
                    <a:lnTo>
                      <a:pt x="121" y="72"/>
                    </a:lnTo>
                    <a:lnTo>
                      <a:pt x="97" y="97"/>
                    </a:lnTo>
                    <a:close/>
                    <a:moveTo>
                      <a:pt x="205" y="0"/>
                    </a:moveTo>
                    <a:cubicBezTo>
                      <a:pt x="177" y="8"/>
                      <a:pt x="161" y="18"/>
                      <a:pt x="155" y="20"/>
                    </a:cubicBezTo>
                    <a:cubicBezTo>
                      <a:pt x="137" y="26"/>
                      <a:pt x="112" y="27"/>
                      <a:pt x="86" y="55"/>
                    </a:cubicBezTo>
                    <a:cubicBezTo>
                      <a:pt x="82" y="60"/>
                      <a:pt x="71" y="74"/>
                      <a:pt x="63" y="86"/>
                    </a:cubicBezTo>
                    <a:cubicBezTo>
                      <a:pt x="55" y="97"/>
                      <a:pt x="55" y="115"/>
                      <a:pt x="49" y="125"/>
                    </a:cubicBezTo>
                    <a:cubicBezTo>
                      <a:pt x="41" y="139"/>
                      <a:pt x="43" y="147"/>
                      <a:pt x="43" y="147"/>
                    </a:cubicBezTo>
                    <a:lnTo>
                      <a:pt x="43" y="147"/>
                    </a:lnTo>
                    <a:cubicBezTo>
                      <a:pt x="42" y="149"/>
                      <a:pt x="41" y="156"/>
                      <a:pt x="33" y="165"/>
                    </a:cubicBezTo>
                    <a:cubicBezTo>
                      <a:pt x="25" y="174"/>
                      <a:pt x="13" y="180"/>
                      <a:pt x="0" y="178"/>
                    </a:cubicBezTo>
                    <a:cubicBezTo>
                      <a:pt x="11" y="184"/>
                      <a:pt x="28" y="175"/>
                      <a:pt x="28" y="175"/>
                    </a:cubicBezTo>
                    <a:cubicBezTo>
                      <a:pt x="28" y="175"/>
                      <a:pt x="25" y="184"/>
                      <a:pt x="22" y="199"/>
                    </a:cubicBezTo>
                    <a:cubicBezTo>
                      <a:pt x="35" y="169"/>
                      <a:pt x="47" y="158"/>
                      <a:pt x="51" y="155"/>
                    </a:cubicBezTo>
                    <a:cubicBezTo>
                      <a:pt x="56" y="156"/>
                      <a:pt x="68" y="156"/>
                      <a:pt x="90" y="143"/>
                    </a:cubicBezTo>
                    <a:cubicBezTo>
                      <a:pt x="115" y="129"/>
                      <a:pt x="152" y="106"/>
                      <a:pt x="162" y="91"/>
                    </a:cubicBezTo>
                    <a:cubicBezTo>
                      <a:pt x="174" y="75"/>
                      <a:pt x="189" y="65"/>
                      <a:pt x="206" y="58"/>
                    </a:cubicBezTo>
                    <a:cubicBezTo>
                      <a:pt x="205" y="36"/>
                      <a:pt x="205" y="17"/>
                      <a:pt x="20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4" name="Freeform 10">
                <a:extLst>
                  <a:ext uri="{FF2B5EF4-FFF2-40B4-BE49-F238E27FC236}">
                    <a16:creationId xmlns:a16="http://schemas.microsoft.com/office/drawing/2014/main" id="{812F7770-9F85-1CC4-9B6E-A821E294E4C4}"/>
                  </a:ext>
                </a:extLst>
              </p:cNvPr>
              <p:cNvSpPr>
                <a:spLocks/>
              </p:cNvSpPr>
              <p:nvPr/>
            </p:nvSpPr>
            <p:spPr bwMode="auto">
              <a:xfrm>
                <a:off x="9019687" y="-1374361"/>
                <a:ext cx="14793" cy="131160"/>
              </a:xfrm>
              <a:custGeom>
                <a:avLst/>
                <a:gdLst>
                  <a:gd name="T0" fmla="*/ 22 w 31"/>
                  <a:gd name="T1" fmla="*/ 3 h 278"/>
                  <a:gd name="T2" fmla="*/ 9 w 31"/>
                  <a:gd name="T3" fmla="*/ 8 h 278"/>
                  <a:gd name="T4" fmla="*/ 0 w 31"/>
                  <a:gd name="T5" fmla="*/ 13 h 278"/>
                  <a:gd name="T6" fmla="*/ 4 w 31"/>
                  <a:gd name="T7" fmla="*/ 233 h 278"/>
                  <a:gd name="T8" fmla="*/ 26 w 31"/>
                  <a:gd name="T9" fmla="*/ 233 h 278"/>
                  <a:gd name="T10" fmla="*/ 31 w 31"/>
                  <a:gd name="T11" fmla="*/ 0 h 278"/>
                  <a:gd name="T12" fmla="*/ 22 w 31"/>
                  <a:gd name="T13" fmla="*/ 3 h 278"/>
                </a:gdLst>
                <a:ahLst/>
                <a:cxnLst>
                  <a:cxn ang="0">
                    <a:pos x="T0" y="T1"/>
                  </a:cxn>
                  <a:cxn ang="0">
                    <a:pos x="T2" y="T3"/>
                  </a:cxn>
                  <a:cxn ang="0">
                    <a:pos x="T4" y="T5"/>
                  </a:cxn>
                  <a:cxn ang="0">
                    <a:pos x="T6" y="T7"/>
                  </a:cxn>
                  <a:cxn ang="0">
                    <a:pos x="T8" y="T9"/>
                  </a:cxn>
                  <a:cxn ang="0">
                    <a:pos x="T10" y="T11"/>
                  </a:cxn>
                  <a:cxn ang="0">
                    <a:pos x="T12" y="T13"/>
                  </a:cxn>
                </a:cxnLst>
                <a:rect l="0" t="0" r="r" b="b"/>
                <a:pathLst>
                  <a:path w="31" h="278">
                    <a:moveTo>
                      <a:pt x="22" y="3"/>
                    </a:moveTo>
                    <a:cubicBezTo>
                      <a:pt x="19" y="4"/>
                      <a:pt x="13" y="6"/>
                      <a:pt x="9" y="8"/>
                    </a:cubicBezTo>
                    <a:cubicBezTo>
                      <a:pt x="5" y="9"/>
                      <a:pt x="0" y="11"/>
                      <a:pt x="0" y="13"/>
                    </a:cubicBezTo>
                    <a:cubicBezTo>
                      <a:pt x="0" y="13"/>
                      <a:pt x="4" y="228"/>
                      <a:pt x="4" y="233"/>
                    </a:cubicBezTo>
                    <a:cubicBezTo>
                      <a:pt x="4" y="277"/>
                      <a:pt x="26" y="278"/>
                      <a:pt x="26" y="233"/>
                    </a:cubicBezTo>
                    <a:cubicBezTo>
                      <a:pt x="26" y="230"/>
                      <a:pt x="31" y="0"/>
                      <a:pt x="31" y="0"/>
                    </a:cubicBezTo>
                    <a:cubicBezTo>
                      <a:pt x="31" y="0"/>
                      <a:pt x="25" y="1"/>
                      <a:pt x="22" y="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5" name="Freeform 11">
                <a:extLst>
                  <a:ext uri="{FF2B5EF4-FFF2-40B4-BE49-F238E27FC236}">
                    <a16:creationId xmlns:a16="http://schemas.microsoft.com/office/drawing/2014/main" id="{565E4C9B-01F1-C7DF-3EB1-1F8BB4BEAB5C}"/>
                  </a:ext>
                </a:extLst>
              </p:cNvPr>
              <p:cNvSpPr>
                <a:spLocks/>
              </p:cNvSpPr>
              <p:nvPr/>
            </p:nvSpPr>
            <p:spPr bwMode="auto">
              <a:xfrm>
                <a:off x="9017715" y="-1523272"/>
                <a:ext cx="19723" cy="116367"/>
              </a:xfrm>
              <a:custGeom>
                <a:avLst/>
                <a:gdLst>
                  <a:gd name="T0" fmla="*/ 4 w 43"/>
                  <a:gd name="T1" fmla="*/ 246 h 246"/>
                  <a:gd name="T2" fmla="*/ 25 w 43"/>
                  <a:gd name="T3" fmla="*/ 239 h 246"/>
                  <a:gd name="T4" fmla="*/ 38 w 43"/>
                  <a:gd name="T5" fmla="*/ 235 h 246"/>
                  <a:gd name="T6" fmla="*/ 43 w 43"/>
                  <a:gd name="T7" fmla="*/ 0 h 246"/>
                  <a:gd name="T8" fmla="*/ 0 w 43"/>
                  <a:gd name="T9" fmla="*/ 12 h 246"/>
                  <a:gd name="T10" fmla="*/ 4 w 43"/>
                  <a:gd name="T11" fmla="*/ 246 h 246"/>
                </a:gdLst>
                <a:ahLst/>
                <a:cxnLst>
                  <a:cxn ang="0">
                    <a:pos x="T0" y="T1"/>
                  </a:cxn>
                  <a:cxn ang="0">
                    <a:pos x="T2" y="T3"/>
                  </a:cxn>
                  <a:cxn ang="0">
                    <a:pos x="T4" y="T5"/>
                  </a:cxn>
                  <a:cxn ang="0">
                    <a:pos x="T6" y="T7"/>
                  </a:cxn>
                  <a:cxn ang="0">
                    <a:pos x="T8" y="T9"/>
                  </a:cxn>
                  <a:cxn ang="0">
                    <a:pos x="T10" y="T11"/>
                  </a:cxn>
                </a:cxnLst>
                <a:rect l="0" t="0" r="r" b="b"/>
                <a:pathLst>
                  <a:path w="43" h="246">
                    <a:moveTo>
                      <a:pt x="4" y="246"/>
                    </a:moveTo>
                    <a:cubicBezTo>
                      <a:pt x="11" y="243"/>
                      <a:pt x="18" y="241"/>
                      <a:pt x="25" y="239"/>
                    </a:cubicBezTo>
                    <a:cubicBezTo>
                      <a:pt x="30" y="238"/>
                      <a:pt x="34" y="236"/>
                      <a:pt x="38" y="235"/>
                    </a:cubicBezTo>
                    <a:cubicBezTo>
                      <a:pt x="39" y="221"/>
                      <a:pt x="43" y="34"/>
                      <a:pt x="43" y="0"/>
                    </a:cubicBezTo>
                    <a:cubicBezTo>
                      <a:pt x="26" y="4"/>
                      <a:pt x="12" y="8"/>
                      <a:pt x="0" y="12"/>
                    </a:cubicBezTo>
                    <a:cubicBezTo>
                      <a:pt x="0" y="38"/>
                      <a:pt x="4" y="225"/>
                      <a:pt x="4" y="2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6" name="Freeform 12">
                <a:extLst>
                  <a:ext uri="{FF2B5EF4-FFF2-40B4-BE49-F238E27FC236}">
                    <a16:creationId xmlns:a16="http://schemas.microsoft.com/office/drawing/2014/main" id="{B344ED8B-BAB2-56F2-4EFF-2842727C5453}"/>
                  </a:ext>
                </a:extLst>
              </p:cNvPr>
              <p:cNvSpPr>
                <a:spLocks/>
              </p:cNvSpPr>
              <p:nvPr/>
            </p:nvSpPr>
            <p:spPr bwMode="auto">
              <a:xfrm>
                <a:off x="8997992" y="-1747131"/>
                <a:ext cx="61142" cy="183427"/>
              </a:xfrm>
              <a:custGeom>
                <a:avLst/>
                <a:gdLst>
                  <a:gd name="T0" fmla="*/ 63 w 128"/>
                  <a:gd name="T1" fmla="*/ 0 h 386"/>
                  <a:gd name="T2" fmla="*/ 32 w 128"/>
                  <a:gd name="T3" fmla="*/ 125 h 386"/>
                  <a:gd name="T4" fmla="*/ 38 w 128"/>
                  <a:gd name="T5" fmla="*/ 386 h 386"/>
                  <a:gd name="T6" fmla="*/ 66 w 128"/>
                  <a:gd name="T7" fmla="*/ 379 h 386"/>
                  <a:gd name="T8" fmla="*/ 85 w 128"/>
                  <a:gd name="T9" fmla="*/ 374 h 386"/>
                  <a:gd name="T10" fmla="*/ 91 w 128"/>
                  <a:gd name="T11" fmla="*/ 124 h 386"/>
                  <a:gd name="T12" fmla="*/ 63 w 128"/>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128" h="386">
                    <a:moveTo>
                      <a:pt x="63" y="0"/>
                    </a:moveTo>
                    <a:cubicBezTo>
                      <a:pt x="0" y="0"/>
                      <a:pt x="27" y="94"/>
                      <a:pt x="32" y="125"/>
                    </a:cubicBezTo>
                    <a:cubicBezTo>
                      <a:pt x="32" y="126"/>
                      <a:pt x="37" y="337"/>
                      <a:pt x="38" y="386"/>
                    </a:cubicBezTo>
                    <a:cubicBezTo>
                      <a:pt x="47" y="383"/>
                      <a:pt x="57" y="381"/>
                      <a:pt x="66" y="379"/>
                    </a:cubicBezTo>
                    <a:cubicBezTo>
                      <a:pt x="73" y="377"/>
                      <a:pt x="79" y="375"/>
                      <a:pt x="85" y="374"/>
                    </a:cubicBezTo>
                    <a:cubicBezTo>
                      <a:pt x="86" y="327"/>
                      <a:pt x="91" y="126"/>
                      <a:pt x="91" y="124"/>
                    </a:cubicBezTo>
                    <a:cubicBezTo>
                      <a:pt x="95" y="92"/>
                      <a:pt x="128" y="0"/>
                      <a:pt x="6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7" name="Freeform 13">
                <a:extLst>
                  <a:ext uri="{FF2B5EF4-FFF2-40B4-BE49-F238E27FC236}">
                    <a16:creationId xmlns:a16="http://schemas.microsoft.com/office/drawing/2014/main" id="{5C39A5A9-0BF9-6A44-A204-800AE3D5D722}"/>
                  </a:ext>
                </a:extLst>
              </p:cNvPr>
              <p:cNvSpPr>
                <a:spLocks/>
              </p:cNvSpPr>
              <p:nvPr/>
            </p:nvSpPr>
            <p:spPr bwMode="auto">
              <a:xfrm>
                <a:off x="9425002" y="-1635695"/>
                <a:ext cx="186386" cy="169620"/>
              </a:xfrm>
              <a:custGeom>
                <a:avLst/>
                <a:gdLst>
                  <a:gd name="T0" fmla="*/ 96 w 189"/>
                  <a:gd name="T1" fmla="*/ 31 h 172"/>
                  <a:gd name="T2" fmla="*/ 95 w 189"/>
                  <a:gd name="T3" fmla="*/ 31 h 172"/>
                  <a:gd name="T4" fmla="*/ 69 w 189"/>
                  <a:gd name="T5" fmla="*/ 172 h 172"/>
                  <a:gd name="T6" fmla="*/ 34 w 189"/>
                  <a:gd name="T7" fmla="*/ 172 h 172"/>
                  <a:gd name="T8" fmla="*/ 0 w 189"/>
                  <a:gd name="T9" fmla="*/ 0 h 172"/>
                  <a:gd name="T10" fmla="*/ 29 w 189"/>
                  <a:gd name="T11" fmla="*/ 0 h 172"/>
                  <a:gd name="T12" fmla="*/ 52 w 189"/>
                  <a:gd name="T13" fmla="*/ 133 h 172"/>
                  <a:gd name="T14" fmla="*/ 52 w 189"/>
                  <a:gd name="T15" fmla="*/ 133 h 172"/>
                  <a:gd name="T16" fmla="*/ 77 w 189"/>
                  <a:gd name="T17" fmla="*/ 0 h 172"/>
                  <a:gd name="T18" fmla="*/ 113 w 189"/>
                  <a:gd name="T19" fmla="*/ 0 h 172"/>
                  <a:gd name="T20" fmla="*/ 138 w 189"/>
                  <a:gd name="T21" fmla="*/ 133 h 172"/>
                  <a:gd name="T22" fmla="*/ 138 w 189"/>
                  <a:gd name="T23" fmla="*/ 133 h 172"/>
                  <a:gd name="T24" fmla="*/ 162 w 189"/>
                  <a:gd name="T25" fmla="*/ 0 h 172"/>
                  <a:gd name="T26" fmla="*/ 189 w 189"/>
                  <a:gd name="T27" fmla="*/ 0 h 172"/>
                  <a:gd name="T28" fmla="*/ 156 w 189"/>
                  <a:gd name="T29" fmla="*/ 172 h 172"/>
                  <a:gd name="T30" fmla="*/ 120 w 189"/>
                  <a:gd name="T31" fmla="*/ 172 h 172"/>
                  <a:gd name="T32" fmla="*/ 96 w 189"/>
                  <a:gd name="T33" fmla="*/ 3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172">
                    <a:moveTo>
                      <a:pt x="96" y="31"/>
                    </a:moveTo>
                    <a:lnTo>
                      <a:pt x="95" y="31"/>
                    </a:lnTo>
                    <a:lnTo>
                      <a:pt x="69" y="172"/>
                    </a:lnTo>
                    <a:lnTo>
                      <a:pt x="34" y="172"/>
                    </a:lnTo>
                    <a:lnTo>
                      <a:pt x="0" y="0"/>
                    </a:lnTo>
                    <a:lnTo>
                      <a:pt x="29" y="0"/>
                    </a:lnTo>
                    <a:lnTo>
                      <a:pt x="52" y="133"/>
                    </a:lnTo>
                    <a:lnTo>
                      <a:pt x="52" y="133"/>
                    </a:lnTo>
                    <a:lnTo>
                      <a:pt x="77" y="0"/>
                    </a:lnTo>
                    <a:lnTo>
                      <a:pt x="113" y="0"/>
                    </a:lnTo>
                    <a:lnTo>
                      <a:pt x="138" y="133"/>
                    </a:lnTo>
                    <a:lnTo>
                      <a:pt x="138" y="133"/>
                    </a:lnTo>
                    <a:lnTo>
                      <a:pt x="162" y="0"/>
                    </a:lnTo>
                    <a:lnTo>
                      <a:pt x="189" y="0"/>
                    </a:lnTo>
                    <a:lnTo>
                      <a:pt x="156" y="172"/>
                    </a:lnTo>
                    <a:lnTo>
                      <a:pt x="120" y="172"/>
                    </a:lnTo>
                    <a:lnTo>
                      <a:pt x="96" y="3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8" name="Freeform 14">
                <a:extLst>
                  <a:ext uri="{FF2B5EF4-FFF2-40B4-BE49-F238E27FC236}">
                    <a16:creationId xmlns:a16="http://schemas.microsoft.com/office/drawing/2014/main" id="{2B23A187-129D-2F1B-F72F-DDAE0F323363}"/>
                  </a:ext>
                </a:extLst>
              </p:cNvPr>
              <p:cNvSpPr>
                <a:spLocks noEditPoints="1"/>
              </p:cNvSpPr>
              <p:nvPr/>
            </p:nvSpPr>
            <p:spPr bwMode="auto">
              <a:xfrm>
                <a:off x="9608428" y="-1593289"/>
                <a:ext cx="104534" cy="129188"/>
              </a:xfrm>
              <a:custGeom>
                <a:avLst/>
                <a:gdLst>
                  <a:gd name="T0" fmla="*/ 110 w 221"/>
                  <a:gd name="T1" fmla="*/ 227 h 272"/>
                  <a:gd name="T2" fmla="*/ 158 w 221"/>
                  <a:gd name="T3" fmla="*/ 136 h 272"/>
                  <a:gd name="T4" fmla="*/ 110 w 221"/>
                  <a:gd name="T5" fmla="*/ 45 h 272"/>
                  <a:gd name="T6" fmla="*/ 62 w 221"/>
                  <a:gd name="T7" fmla="*/ 136 h 272"/>
                  <a:gd name="T8" fmla="*/ 110 w 221"/>
                  <a:gd name="T9" fmla="*/ 227 h 272"/>
                  <a:gd name="T10" fmla="*/ 110 w 221"/>
                  <a:gd name="T11" fmla="*/ 0 h 272"/>
                  <a:gd name="T12" fmla="*/ 221 w 221"/>
                  <a:gd name="T13" fmla="*/ 136 h 272"/>
                  <a:gd name="T14" fmla="*/ 110 w 221"/>
                  <a:gd name="T15" fmla="*/ 272 h 272"/>
                  <a:gd name="T16" fmla="*/ 0 w 221"/>
                  <a:gd name="T17" fmla="*/ 136 h 272"/>
                  <a:gd name="T18" fmla="*/ 110 w 221"/>
                  <a:gd name="T1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2">
                    <a:moveTo>
                      <a:pt x="110" y="227"/>
                    </a:moveTo>
                    <a:cubicBezTo>
                      <a:pt x="150" y="227"/>
                      <a:pt x="158" y="180"/>
                      <a:pt x="158" y="136"/>
                    </a:cubicBezTo>
                    <a:cubicBezTo>
                      <a:pt x="158" y="92"/>
                      <a:pt x="150" y="45"/>
                      <a:pt x="110" y="45"/>
                    </a:cubicBezTo>
                    <a:cubicBezTo>
                      <a:pt x="71" y="45"/>
                      <a:pt x="62" y="92"/>
                      <a:pt x="62" y="136"/>
                    </a:cubicBezTo>
                    <a:cubicBezTo>
                      <a:pt x="62" y="180"/>
                      <a:pt x="71" y="227"/>
                      <a:pt x="110" y="227"/>
                    </a:cubicBezTo>
                    <a:close/>
                    <a:moveTo>
                      <a:pt x="110" y="0"/>
                    </a:moveTo>
                    <a:cubicBezTo>
                      <a:pt x="162" y="0"/>
                      <a:pt x="221" y="28"/>
                      <a:pt x="221" y="136"/>
                    </a:cubicBezTo>
                    <a:cubicBezTo>
                      <a:pt x="221" y="247"/>
                      <a:pt x="162" y="272"/>
                      <a:pt x="110" y="272"/>
                    </a:cubicBezTo>
                    <a:cubicBezTo>
                      <a:pt x="59" y="272"/>
                      <a:pt x="0" y="247"/>
                      <a:pt x="0" y="136"/>
                    </a:cubicBezTo>
                    <a:cubicBezTo>
                      <a:pt x="0" y="28"/>
                      <a:pt x="59" y="0"/>
                      <a:pt x="1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9" name="Freeform 15">
                <a:extLst>
                  <a:ext uri="{FF2B5EF4-FFF2-40B4-BE49-F238E27FC236}">
                    <a16:creationId xmlns:a16="http://schemas.microsoft.com/office/drawing/2014/main" id="{E8317328-BD01-DE4A-0038-7795178F4EEA}"/>
                  </a:ext>
                </a:extLst>
              </p:cNvPr>
              <p:cNvSpPr>
                <a:spLocks/>
              </p:cNvSpPr>
              <p:nvPr/>
            </p:nvSpPr>
            <p:spPr bwMode="auto">
              <a:xfrm>
                <a:off x="9729726" y="-1593289"/>
                <a:ext cx="63115" cy="127216"/>
              </a:xfrm>
              <a:custGeom>
                <a:avLst/>
                <a:gdLst>
                  <a:gd name="T0" fmla="*/ 2 w 132"/>
                  <a:gd name="T1" fmla="*/ 48 h 268"/>
                  <a:gd name="T2" fmla="*/ 0 w 132"/>
                  <a:gd name="T3" fmla="*/ 4 h 268"/>
                  <a:gd name="T4" fmla="*/ 55 w 132"/>
                  <a:gd name="T5" fmla="*/ 4 h 268"/>
                  <a:gd name="T6" fmla="*/ 57 w 132"/>
                  <a:gd name="T7" fmla="*/ 52 h 268"/>
                  <a:gd name="T8" fmla="*/ 58 w 132"/>
                  <a:gd name="T9" fmla="*/ 52 h 268"/>
                  <a:gd name="T10" fmla="*/ 122 w 132"/>
                  <a:gd name="T11" fmla="*/ 0 h 268"/>
                  <a:gd name="T12" fmla="*/ 132 w 132"/>
                  <a:gd name="T13" fmla="*/ 2 h 268"/>
                  <a:gd name="T14" fmla="*/ 132 w 132"/>
                  <a:gd name="T15" fmla="*/ 61 h 268"/>
                  <a:gd name="T16" fmla="*/ 115 w 132"/>
                  <a:gd name="T17" fmla="*/ 58 h 268"/>
                  <a:gd name="T18" fmla="*/ 63 w 132"/>
                  <a:gd name="T19" fmla="*/ 124 h 268"/>
                  <a:gd name="T20" fmla="*/ 63 w 132"/>
                  <a:gd name="T21" fmla="*/ 268 h 268"/>
                  <a:gd name="T22" fmla="*/ 2 w 132"/>
                  <a:gd name="T23" fmla="*/ 268 h 268"/>
                  <a:gd name="T24" fmla="*/ 2 w 132"/>
                  <a:gd name="T25" fmla="*/ 4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8">
                    <a:moveTo>
                      <a:pt x="2" y="48"/>
                    </a:moveTo>
                    <a:cubicBezTo>
                      <a:pt x="2" y="31"/>
                      <a:pt x="2" y="16"/>
                      <a:pt x="0" y="4"/>
                    </a:cubicBezTo>
                    <a:lnTo>
                      <a:pt x="55" y="4"/>
                    </a:lnTo>
                    <a:cubicBezTo>
                      <a:pt x="56" y="20"/>
                      <a:pt x="57" y="36"/>
                      <a:pt x="57" y="52"/>
                    </a:cubicBezTo>
                    <a:lnTo>
                      <a:pt x="58" y="52"/>
                    </a:lnTo>
                    <a:cubicBezTo>
                      <a:pt x="65" y="32"/>
                      <a:pt x="84" y="0"/>
                      <a:pt x="122" y="0"/>
                    </a:cubicBezTo>
                    <a:cubicBezTo>
                      <a:pt x="126" y="0"/>
                      <a:pt x="129" y="1"/>
                      <a:pt x="132" y="2"/>
                    </a:cubicBezTo>
                    <a:lnTo>
                      <a:pt x="132" y="61"/>
                    </a:lnTo>
                    <a:cubicBezTo>
                      <a:pt x="127" y="59"/>
                      <a:pt x="122" y="58"/>
                      <a:pt x="115" y="58"/>
                    </a:cubicBezTo>
                    <a:cubicBezTo>
                      <a:pt x="90" y="58"/>
                      <a:pt x="63" y="74"/>
                      <a:pt x="63" y="124"/>
                    </a:cubicBezTo>
                    <a:lnTo>
                      <a:pt x="63" y="268"/>
                    </a:lnTo>
                    <a:lnTo>
                      <a:pt x="2" y="268"/>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0" name="Rectangle 16">
                <a:extLst>
                  <a:ext uri="{FF2B5EF4-FFF2-40B4-BE49-F238E27FC236}">
                    <a16:creationId xmlns:a16="http://schemas.microsoft.com/office/drawing/2014/main" id="{B8DFFA90-D667-B857-84F7-98A4AF6FFB4F}"/>
                  </a:ext>
                </a:extLst>
              </p:cNvPr>
              <p:cNvSpPr>
                <a:spLocks noChangeArrowheads="1"/>
              </p:cNvSpPr>
              <p:nvPr/>
            </p:nvSpPr>
            <p:spPr bwMode="auto">
              <a:xfrm>
                <a:off x="9810592" y="-1647529"/>
                <a:ext cx="28599"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1" name="Freeform 17">
                <a:extLst>
                  <a:ext uri="{FF2B5EF4-FFF2-40B4-BE49-F238E27FC236}">
                    <a16:creationId xmlns:a16="http://schemas.microsoft.com/office/drawing/2014/main" id="{8DB76B7A-7D93-74B0-4F51-CA319E3F8B80}"/>
                  </a:ext>
                </a:extLst>
              </p:cNvPr>
              <p:cNvSpPr>
                <a:spLocks noEditPoints="1"/>
              </p:cNvSpPr>
              <p:nvPr/>
            </p:nvSpPr>
            <p:spPr bwMode="auto">
              <a:xfrm>
                <a:off x="9857928" y="-1647529"/>
                <a:ext cx="102561" cy="183427"/>
              </a:xfrm>
              <a:custGeom>
                <a:avLst/>
                <a:gdLst>
                  <a:gd name="T0" fmla="*/ 105 w 216"/>
                  <a:gd name="T1" fmla="*/ 342 h 388"/>
                  <a:gd name="T2" fmla="*/ 153 w 216"/>
                  <a:gd name="T3" fmla="*/ 251 h 388"/>
                  <a:gd name="T4" fmla="*/ 106 w 216"/>
                  <a:gd name="T5" fmla="*/ 163 h 388"/>
                  <a:gd name="T6" fmla="*/ 61 w 216"/>
                  <a:gd name="T7" fmla="*/ 250 h 388"/>
                  <a:gd name="T8" fmla="*/ 105 w 216"/>
                  <a:gd name="T9" fmla="*/ 342 h 388"/>
                  <a:gd name="T10" fmla="*/ 214 w 216"/>
                  <a:gd name="T11" fmla="*/ 0 h 388"/>
                  <a:gd name="T12" fmla="*/ 214 w 216"/>
                  <a:gd name="T13" fmla="*/ 339 h 388"/>
                  <a:gd name="T14" fmla="*/ 216 w 216"/>
                  <a:gd name="T15" fmla="*/ 384 h 388"/>
                  <a:gd name="T16" fmla="*/ 159 w 216"/>
                  <a:gd name="T17" fmla="*/ 384 h 388"/>
                  <a:gd name="T18" fmla="*/ 157 w 216"/>
                  <a:gd name="T19" fmla="*/ 343 h 388"/>
                  <a:gd name="T20" fmla="*/ 156 w 216"/>
                  <a:gd name="T21" fmla="*/ 343 h 388"/>
                  <a:gd name="T22" fmla="*/ 89 w 216"/>
                  <a:gd name="T23" fmla="*/ 388 h 388"/>
                  <a:gd name="T24" fmla="*/ 0 w 216"/>
                  <a:gd name="T25" fmla="*/ 252 h 388"/>
                  <a:gd name="T26" fmla="*/ 87 w 216"/>
                  <a:gd name="T27" fmla="*/ 116 h 388"/>
                  <a:gd name="T28" fmla="*/ 152 w 216"/>
                  <a:gd name="T29" fmla="*/ 158 h 388"/>
                  <a:gd name="T30" fmla="*/ 153 w 216"/>
                  <a:gd name="T31" fmla="*/ 158 h 388"/>
                  <a:gd name="T32" fmla="*/ 153 w 216"/>
                  <a:gd name="T33" fmla="*/ 0 h 388"/>
                  <a:gd name="T34" fmla="*/ 214 w 216"/>
                  <a:gd name="T35"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388">
                    <a:moveTo>
                      <a:pt x="105" y="342"/>
                    </a:moveTo>
                    <a:cubicBezTo>
                      <a:pt x="141" y="342"/>
                      <a:pt x="153" y="301"/>
                      <a:pt x="153" y="251"/>
                    </a:cubicBezTo>
                    <a:cubicBezTo>
                      <a:pt x="153" y="200"/>
                      <a:pt x="140" y="163"/>
                      <a:pt x="106" y="163"/>
                    </a:cubicBezTo>
                    <a:cubicBezTo>
                      <a:pt x="73" y="163"/>
                      <a:pt x="61" y="197"/>
                      <a:pt x="61" y="250"/>
                    </a:cubicBezTo>
                    <a:cubicBezTo>
                      <a:pt x="61" y="311"/>
                      <a:pt x="70" y="342"/>
                      <a:pt x="105" y="342"/>
                    </a:cubicBezTo>
                    <a:close/>
                    <a:moveTo>
                      <a:pt x="214" y="0"/>
                    </a:moveTo>
                    <a:lnTo>
                      <a:pt x="214" y="339"/>
                    </a:lnTo>
                    <a:cubicBezTo>
                      <a:pt x="214" y="358"/>
                      <a:pt x="214" y="374"/>
                      <a:pt x="216" y="384"/>
                    </a:cubicBezTo>
                    <a:lnTo>
                      <a:pt x="159" y="384"/>
                    </a:lnTo>
                    <a:cubicBezTo>
                      <a:pt x="158" y="376"/>
                      <a:pt x="157" y="361"/>
                      <a:pt x="157" y="343"/>
                    </a:cubicBezTo>
                    <a:lnTo>
                      <a:pt x="156" y="343"/>
                    </a:lnTo>
                    <a:cubicBezTo>
                      <a:pt x="146" y="366"/>
                      <a:pt x="128" y="388"/>
                      <a:pt x="89" y="388"/>
                    </a:cubicBezTo>
                    <a:cubicBezTo>
                      <a:pt x="26" y="388"/>
                      <a:pt x="0" y="326"/>
                      <a:pt x="0" y="252"/>
                    </a:cubicBezTo>
                    <a:cubicBezTo>
                      <a:pt x="0" y="166"/>
                      <a:pt x="33" y="116"/>
                      <a:pt x="87" y="116"/>
                    </a:cubicBezTo>
                    <a:cubicBezTo>
                      <a:pt x="123" y="116"/>
                      <a:pt x="143" y="138"/>
                      <a:pt x="152" y="158"/>
                    </a:cubicBezTo>
                    <a:lnTo>
                      <a:pt x="153" y="158"/>
                    </a:lnTo>
                    <a:lnTo>
                      <a:pt x="153" y="0"/>
                    </a:lnTo>
                    <a:lnTo>
                      <a:pt x="214" y="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2" name="Freeform 18">
                <a:extLst>
                  <a:ext uri="{FF2B5EF4-FFF2-40B4-BE49-F238E27FC236}">
                    <a16:creationId xmlns:a16="http://schemas.microsoft.com/office/drawing/2014/main" id="{066A9FD8-EE46-6AE9-26AD-1734182A9BC1}"/>
                  </a:ext>
                </a:extLst>
              </p:cNvPr>
              <p:cNvSpPr>
                <a:spLocks/>
              </p:cNvSpPr>
              <p:nvPr/>
            </p:nvSpPr>
            <p:spPr bwMode="auto">
              <a:xfrm>
                <a:off x="10053188" y="-1635695"/>
                <a:ext cx="107492" cy="169620"/>
              </a:xfrm>
              <a:custGeom>
                <a:avLst/>
                <a:gdLst>
                  <a:gd name="T0" fmla="*/ 0 w 109"/>
                  <a:gd name="T1" fmla="*/ 0 h 172"/>
                  <a:gd name="T2" fmla="*/ 30 w 109"/>
                  <a:gd name="T3" fmla="*/ 0 h 172"/>
                  <a:gd name="T4" fmla="*/ 30 w 109"/>
                  <a:gd name="T5" fmla="*/ 70 h 172"/>
                  <a:gd name="T6" fmla="*/ 79 w 109"/>
                  <a:gd name="T7" fmla="*/ 70 h 172"/>
                  <a:gd name="T8" fmla="*/ 79 w 109"/>
                  <a:gd name="T9" fmla="*/ 0 h 172"/>
                  <a:gd name="T10" fmla="*/ 109 w 109"/>
                  <a:gd name="T11" fmla="*/ 0 h 172"/>
                  <a:gd name="T12" fmla="*/ 109 w 109"/>
                  <a:gd name="T13" fmla="*/ 172 h 172"/>
                  <a:gd name="T14" fmla="*/ 79 w 109"/>
                  <a:gd name="T15" fmla="*/ 172 h 172"/>
                  <a:gd name="T16" fmla="*/ 79 w 109"/>
                  <a:gd name="T17" fmla="*/ 96 h 172"/>
                  <a:gd name="T18" fmla="*/ 30 w 109"/>
                  <a:gd name="T19" fmla="*/ 96 h 172"/>
                  <a:gd name="T20" fmla="*/ 30 w 109"/>
                  <a:gd name="T21" fmla="*/ 172 h 172"/>
                  <a:gd name="T22" fmla="*/ 0 w 109"/>
                  <a:gd name="T23" fmla="*/ 172 h 172"/>
                  <a:gd name="T24" fmla="*/ 0 w 109"/>
                  <a:gd name="T2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72">
                    <a:moveTo>
                      <a:pt x="0" y="0"/>
                    </a:moveTo>
                    <a:lnTo>
                      <a:pt x="30" y="0"/>
                    </a:lnTo>
                    <a:lnTo>
                      <a:pt x="30" y="70"/>
                    </a:lnTo>
                    <a:lnTo>
                      <a:pt x="79" y="70"/>
                    </a:lnTo>
                    <a:lnTo>
                      <a:pt x="79" y="0"/>
                    </a:lnTo>
                    <a:lnTo>
                      <a:pt x="109" y="0"/>
                    </a:lnTo>
                    <a:lnTo>
                      <a:pt x="109" y="172"/>
                    </a:lnTo>
                    <a:lnTo>
                      <a:pt x="79" y="172"/>
                    </a:lnTo>
                    <a:lnTo>
                      <a:pt x="79" y="96"/>
                    </a:lnTo>
                    <a:lnTo>
                      <a:pt x="30" y="96"/>
                    </a:lnTo>
                    <a:lnTo>
                      <a:pt x="30" y="172"/>
                    </a:lnTo>
                    <a:lnTo>
                      <a:pt x="0" y="172"/>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3" name="Freeform 19">
                <a:extLst>
                  <a:ext uri="{FF2B5EF4-FFF2-40B4-BE49-F238E27FC236}">
                    <a16:creationId xmlns:a16="http://schemas.microsoft.com/office/drawing/2014/main" id="{97DFCA13-5059-06F8-FE2B-4BE5D3E98304}"/>
                  </a:ext>
                </a:extLst>
              </p:cNvPr>
              <p:cNvSpPr>
                <a:spLocks noEditPoints="1"/>
              </p:cNvSpPr>
              <p:nvPr/>
            </p:nvSpPr>
            <p:spPr bwMode="auto">
              <a:xfrm>
                <a:off x="10179418" y="-1593289"/>
                <a:ext cx="96644" cy="129188"/>
              </a:xfrm>
              <a:custGeom>
                <a:avLst/>
                <a:gdLst>
                  <a:gd name="T0" fmla="*/ 146 w 204"/>
                  <a:gd name="T1" fmla="*/ 113 h 272"/>
                  <a:gd name="T2" fmla="*/ 104 w 204"/>
                  <a:gd name="T3" fmla="*/ 43 h 272"/>
                  <a:gd name="T4" fmla="*/ 59 w 204"/>
                  <a:gd name="T5" fmla="*/ 113 h 272"/>
                  <a:gd name="T6" fmla="*/ 146 w 204"/>
                  <a:gd name="T7" fmla="*/ 113 h 272"/>
                  <a:gd name="T8" fmla="*/ 191 w 204"/>
                  <a:gd name="T9" fmla="*/ 255 h 272"/>
                  <a:gd name="T10" fmla="*/ 116 w 204"/>
                  <a:gd name="T11" fmla="*/ 272 h 272"/>
                  <a:gd name="T12" fmla="*/ 0 w 204"/>
                  <a:gd name="T13" fmla="*/ 140 h 272"/>
                  <a:gd name="T14" fmla="*/ 104 w 204"/>
                  <a:gd name="T15" fmla="*/ 0 h 272"/>
                  <a:gd name="T16" fmla="*/ 204 w 204"/>
                  <a:gd name="T17" fmla="*/ 141 h 272"/>
                  <a:gd name="T18" fmla="*/ 204 w 204"/>
                  <a:gd name="T19" fmla="*/ 153 h 272"/>
                  <a:gd name="T20" fmla="*/ 59 w 204"/>
                  <a:gd name="T21" fmla="*/ 153 h 272"/>
                  <a:gd name="T22" fmla="*/ 123 w 204"/>
                  <a:gd name="T23" fmla="*/ 226 h 272"/>
                  <a:gd name="T24" fmla="*/ 188 w 204"/>
                  <a:gd name="T25" fmla="*/ 205 h 272"/>
                  <a:gd name="T26" fmla="*/ 191 w 204"/>
                  <a:gd name="T27" fmla="*/ 25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272">
                    <a:moveTo>
                      <a:pt x="146" y="113"/>
                    </a:moveTo>
                    <a:cubicBezTo>
                      <a:pt x="146" y="67"/>
                      <a:pt x="131" y="43"/>
                      <a:pt x="104" y="43"/>
                    </a:cubicBezTo>
                    <a:cubicBezTo>
                      <a:pt x="72" y="43"/>
                      <a:pt x="59" y="78"/>
                      <a:pt x="59" y="113"/>
                    </a:cubicBezTo>
                    <a:lnTo>
                      <a:pt x="146" y="113"/>
                    </a:lnTo>
                    <a:close/>
                    <a:moveTo>
                      <a:pt x="191" y="255"/>
                    </a:moveTo>
                    <a:cubicBezTo>
                      <a:pt x="179" y="261"/>
                      <a:pt x="152" y="272"/>
                      <a:pt x="116" y="272"/>
                    </a:cubicBezTo>
                    <a:cubicBezTo>
                      <a:pt x="35" y="272"/>
                      <a:pt x="0" y="211"/>
                      <a:pt x="0" y="140"/>
                    </a:cubicBezTo>
                    <a:cubicBezTo>
                      <a:pt x="0" y="61"/>
                      <a:pt x="40" y="0"/>
                      <a:pt x="104" y="0"/>
                    </a:cubicBezTo>
                    <a:cubicBezTo>
                      <a:pt x="158" y="0"/>
                      <a:pt x="204" y="33"/>
                      <a:pt x="204" y="141"/>
                    </a:cubicBezTo>
                    <a:lnTo>
                      <a:pt x="204" y="153"/>
                    </a:lnTo>
                    <a:lnTo>
                      <a:pt x="59" y="153"/>
                    </a:lnTo>
                    <a:cubicBezTo>
                      <a:pt x="59" y="198"/>
                      <a:pt x="76" y="226"/>
                      <a:pt x="123" y="226"/>
                    </a:cubicBezTo>
                    <a:cubicBezTo>
                      <a:pt x="160" y="226"/>
                      <a:pt x="177" y="214"/>
                      <a:pt x="188" y="205"/>
                    </a:cubicBezTo>
                    <a:lnTo>
                      <a:pt x="191" y="255"/>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4" name="Freeform 20">
                <a:extLst>
                  <a:ext uri="{FF2B5EF4-FFF2-40B4-BE49-F238E27FC236}">
                    <a16:creationId xmlns:a16="http://schemas.microsoft.com/office/drawing/2014/main" id="{AE617D3B-2AB1-E732-BCA2-97D138A37CBF}"/>
                  </a:ext>
                </a:extLst>
              </p:cNvPr>
              <p:cNvSpPr>
                <a:spLocks noEditPoints="1"/>
              </p:cNvSpPr>
              <p:nvPr/>
            </p:nvSpPr>
            <p:spPr bwMode="auto">
              <a:xfrm>
                <a:off x="10289868" y="-1593289"/>
                <a:ext cx="97631" cy="129188"/>
              </a:xfrm>
              <a:custGeom>
                <a:avLst/>
                <a:gdLst>
                  <a:gd name="T0" fmla="*/ 145 w 205"/>
                  <a:gd name="T1" fmla="*/ 139 h 272"/>
                  <a:gd name="T2" fmla="*/ 139 w 205"/>
                  <a:gd name="T3" fmla="*/ 139 h 272"/>
                  <a:gd name="T4" fmla="*/ 57 w 205"/>
                  <a:gd name="T5" fmla="*/ 189 h 272"/>
                  <a:gd name="T6" fmla="*/ 95 w 205"/>
                  <a:gd name="T7" fmla="*/ 229 h 272"/>
                  <a:gd name="T8" fmla="*/ 145 w 205"/>
                  <a:gd name="T9" fmla="*/ 154 h 272"/>
                  <a:gd name="T10" fmla="*/ 145 w 205"/>
                  <a:gd name="T11" fmla="*/ 139 h 272"/>
                  <a:gd name="T12" fmla="*/ 25 w 205"/>
                  <a:gd name="T13" fmla="*/ 19 h 272"/>
                  <a:gd name="T14" fmla="*/ 105 w 205"/>
                  <a:gd name="T15" fmla="*/ 0 h 272"/>
                  <a:gd name="T16" fmla="*/ 201 w 205"/>
                  <a:gd name="T17" fmla="*/ 106 h 272"/>
                  <a:gd name="T18" fmla="*/ 201 w 205"/>
                  <a:gd name="T19" fmla="*/ 222 h 272"/>
                  <a:gd name="T20" fmla="*/ 205 w 205"/>
                  <a:gd name="T21" fmla="*/ 268 h 272"/>
                  <a:gd name="T22" fmla="*/ 150 w 205"/>
                  <a:gd name="T23" fmla="*/ 268 h 272"/>
                  <a:gd name="T24" fmla="*/ 146 w 205"/>
                  <a:gd name="T25" fmla="*/ 232 h 272"/>
                  <a:gd name="T26" fmla="*/ 145 w 205"/>
                  <a:gd name="T27" fmla="*/ 232 h 272"/>
                  <a:gd name="T28" fmla="*/ 75 w 205"/>
                  <a:gd name="T29" fmla="*/ 272 h 272"/>
                  <a:gd name="T30" fmla="*/ 0 w 205"/>
                  <a:gd name="T31" fmla="*/ 195 h 272"/>
                  <a:gd name="T32" fmla="*/ 132 w 205"/>
                  <a:gd name="T33" fmla="*/ 105 h 272"/>
                  <a:gd name="T34" fmla="*/ 145 w 205"/>
                  <a:gd name="T35" fmla="*/ 105 h 272"/>
                  <a:gd name="T36" fmla="*/ 145 w 205"/>
                  <a:gd name="T37" fmla="*/ 95 h 272"/>
                  <a:gd name="T38" fmla="*/ 98 w 205"/>
                  <a:gd name="T39" fmla="*/ 45 h 272"/>
                  <a:gd name="T40" fmla="*/ 29 w 205"/>
                  <a:gd name="T41" fmla="*/ 71 h 272"/>
                  <a:gd name="T42" fmla="*/ 25 w 205"/>
                  <a:gd name="T43" fmla="*/ 1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2">
                    <a:moveTo>
                      <a:pt x="145" y="139"/>
                    </a:moveTo>
                    <a:lnTo>
                      <a:pt x="139" y="139"/>
                    </a:lnTo>
                    <a:cubicBezTo>
                      <a:pt x="87" y="139"/>
                      <a:pt x="57" y="150"/>
                      <a:pt x="57" y="189"/>
                    </a:cubicBezTo>
                    <a:cubicBezTo>
                      <a:pt x="57" y="213"/>
                      <a:pt x="72" y="229"/>
                      <a:pt x="95" y="229"/>
                    </a:cubicBezTo>
                    <a:cubicBezTo>
                      <a:pt x="131" y="229"/>
                      <a:pt x="145" y="201"/>
                      <a:pt x="145" y="154"/>
                    </a:cubicBezTo>
                    <a:lnTo>
                      <a:pt x="145" y="139"/>
                    </a:lnTo>
                    <a:close/>
                    <a:moveTo>
                      <a:pt x="25" y="19"/>
                    </a:moveTo>
                    <a:cubicBezTo>
                      <a:pt x="42" y="11"/>
                      <a:pt x="66" y="0"/>
                      <a:pt x="105" y="0"/>
                    </a:cubicBezTo>
                    <a:cubicBezTo>
                      <a:pt x="183" y="0"/>
                      <a:pt x="201" y="40"/>
                      <a:pt x="201" y="106"/>
                    </a:cubicBezTo>
                    <a:lnTo>
                      <a:pt x="201" y="222"/>
                    </a:lnTo>
                    <a:cubicBezTo>
                      <a:pt x="201" y="240"/>
                      <a:pt x="203" y="258"/>
                      <a:pt x="205" y="268"/>
                    </a:cubicBezTo>
                    <a:lnTo>
                      <a:pt x="150" y="268"/>
                    </a:lnTo>
                    <a:cubicBezTo>
                      <a:pt x="147" y="258"/>
                      <a:pt x="146" y="245"/>
                      <a:pt x="146" y="232"/>
                    </a:cubicBezTo>
                    <a:lnTo>
                      <a:pt x="145" y="232"/>
                    </a:lnTo>
                    <a:cubicBezTo>
                      <a:pt x="130" y="254"/>
                      <a:pt x="111" y="272"/>
                      <a:pt x="75" y="272"/>
                    </a:cubicBezTo>
                    <a:cubicBezTo>
                      <a:pt x="36" y="272"/>
                      <a:pt x="0" y="244"/>
                      <a:pt x="0" y="195"/>
                    </a:cubicBezTo>
                    <a:cubicBezTo>
                      <a:pt x="0" y="123"/>
                      <a:pt x="56" y="105"/>
                      <a:pt x="132" y="105"/>
                    </a:cubicBezTo>
                    <a:lnTo>
                      <a:pt x="145" y="105"/>
                    </a:lnTo>
                    <a:lnTo>
                      <a:pt x="145" y="95"/>
                    </a:lnTo>
                    <a:cubicBezTo>
                      <a:pt x="145" y="69"/>
                      <a:pt x="132" y="45"/>
                      <a:pt x="98" y="45"/>
                    </a:cubicBezTo>
                    <a:cubicBezTo>
                      <a:pt x="67" y="45"/>
                      <a:pt x="40" y="61"/>
                      <a:pt x="29" y="71"/>
                    </a:cubicBezTo>
                    <a:lnTo>
                      <a:pt x="25" y="19"/>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5" name="Rectangle 21">
                <a:extLst>
                  <a:ext uri="{FF2B5EF4-FFF2-40B4-BE49-F238E27FC236}">
                    <a16:creationId xmlns:a16="http://schemas.microsoft.com/office/drawing/2014/main" id="{46A8D62F-C01E-C7FE-A4E2-E52D95B8CC6C}"/>
                  </a:ext>
                </a:extLst>
              </p:cNvPr>
              <p:cNvSpPr>
                <a:spLocks noChangeArrowheads="1"/>
              </p:cNvSpPr>
              <p:nvPr/>
            </p:nvSpPr>
            <p:spPr bwMode="auto">
              <a:xfrm>
                <a:off x="10414125" y="-1647529"/>
                <a:ext cx="27613"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6" name="Freeform 22">
                <a:extLst>
                  <a:ext uri="{FF2B5EF4-FFF2-40B4-BE49-F238E27FC236}">
                    <a16:creationId xmlns:a16="http://schemas.microsoft.com/office/drawing/2014/main" id="{5AF6873A-65F3-CCD2-5081-50531C9F5361}"/>
                  </a:ext>
                </a:extLst>
              </p:cNvPr>
              <p:cNvSpPr>
                <a:spLocks/>
              </p:cNvSpPr>
              <p:nvPr/>
            </p:nvSpPr>
            <p:spPr bwMode="auto">
              <a:xfrm>
                <a:off x="10459488" y="-1625833"/>
                <a:ext cx="71004" cy="161731"/>
              </a:xfrm>
              <a:custGeom>
                <a:avLst/>
                <a:gdLst>
                  <a:gd name="T0" fmla="*/ 40 w 151"/>
                  <a:gd name="T1" fmla="*/ 20 h 342"/>
                  <a:gd name="T2" fmla="*/ 101 w 151"/>
                  <a:gd name="T3" fmla="*/ 0 h 342"/>
                  <a:gd name="T4" fmla="*/ 101 w 151"/>
                  <a:gd name="T5" fmla="*/ 74 h 342"/>
                  <a:gd name="T6" fmla="*/ 151 w 151"/>
                  <a:gd name="T7" fmla="*/ 74 h 342"/>
                  <a:gd name="T8" fmla="*/ 151 w 151"/>
                  <a:gd name="T9" fmla="*/ 121 h 342"/>
                  <a:gd name="T10" fmla="*/ 101 w 151"/>
                  <a:gd name="T11" fmla="*/ 121 h 342"/>
                  <a:gd name="T12" fmla="*/ 101 w 151"/>
                  <a:gd name="T13" fmla="*/ 258 h 342"/>
                  <a:gd name="T14" fmla="*/ 128 w 151"/>
                  <a:gd name="T15" fmla="*/ 294 h 342"/>
                  <a:gd name="T16" fmla="*/ 151 w 151"/>
                  <a:gd name="T17" fmla="*/ 288 h 342"/>
                  <a:gd name="T18" fmla="*/ 151 w 151"/>
                  <a:gd name="T19" fmla="*/ 334 h 342"/>
                  <a:gd name="T20" fmla="*/ 110 w 151"/>
                  <a:gd name="T21" fmla="*/ 342 h 342"/>
                  <a:gd name="T22" fmla="*/ 40 w 151"/>
                  <a:gd name="T23" fmla="*/ 265 h 342"/>
                  <a:gd name="T24" fmla="*/ 40 w 151"/>
                  <a:gd name="T25" fmla="*/ 121 h 342"/>
                  <a:gd name="T26" fmla="*/ 0 w 151"/>
                  <a:gd name="T27" fmla="*/ 121 h 342"/>
                  <a:gd name="T28" fmla="*/ 0 w 151"/>
                  <a:gd name="T29" fmla="*/ 74 h 342"/>
                  <a:gd name="T30" fmla="*/ 40 w 151"/>
                  <a:gd name="T31" fmla="*/ 74 h 342"/>
                  <a:gd name="T32" fmla="*/ 40 w 151"/>
                  <a:gd name="T33" fmla="*/ 2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20"/>
                    </a:moveTo>
                    <a:lnTo>
                      <a:pt x="101" y="0"/>
                    </a:lnTo>
                    <a:lnTo>
                      <a:pt x="101" y="74"/>
                    </a:lnTo>
                    <a:lnTo>
                      <a:pt x="151" y="74"/>
                    </a:lnTo>
                    <a:lnTo>
                      <a:pt x="151" y="121"/>
                    </a:lnTo>
                    <a:lnTo>
                      <a:pt x="101" y="121"/>
                    </a:lnTo>
                    <a:lnTo>
                      <a:pt x="101" y="258"/>
                    </a:lnTo>
                    <a:cubicBezTo>
                      <a:pt x="101" y="286"/>
                      <a:pt x="110" y="294"/>
                      <a:pt x="128" y="294"/>
                    </a:cubicBezTo>
                    <a:cubicBezTo>
                      <a:pt x="139" y="294"/>
                      <a:pt x="146" y="291"/>
                      <a:pt x="151" y="288"/>
                    </a:cubicBezTo>
                    <a:lnTo>
                      <a:pt x="151" y="334"/>
                    </a:lnTo>
                    <a:cubicBezTo>
                      <a:pt x="142" y="338"/>
                      <a:pt x="128" y="342"/>
                      <a:pt x="110" y="342"/>
                    </a:cubicBezTo>
                    <a:cubicBezTo>
                      <a:pt x="65" y="342"/>
                      <a:pt x="40" y="321"/>
                      <a:pt x="40" y="265"/>
                    </a:cubicBezTo>
                    <a:lnTo>
                      <a:pt x="40" y="121"/>
                    </a:lnTo>
                    <a:lnTo>
                      <a:pt x="0" y="121"/>
                    </a:lnTo>
                    <a:lnTo>
                      <a:pt x="0" y="74"/>
                    </a:lnTo>
                    <a:lnTo>
                      <a:pt x="40" y="74"/>
                    </a:lnTo>
                    <a:lnTo>
                      <a:pt x="40"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7" name="Freeform 23">
                <a:extLst>
                  <a:ext uri="{FF2B5EF4-FFF2-40B4-BE49-F238E27FC236}">
                    <a16:creationId xmlns:a16="http://schemas.microsoft.com/office/drawing/2014/main" id="{03FFF886-2A1C-0E51-BC2F-6D7ABF952466}"/>
                  </a:ext>
                </a:extLst>
              </p:cNvPr>
              <p:cNvSpPr>
                <a:spLocks/>
              </p:cNvSpPr>
              <p:nvPr/>
            </p:nvSpPr>
            <p:spPr bwMode="auto">
              <a:xfrm>
                <a:off x="10545285" y="-1647529"/>
                <a:ext cx="94672" cy="181454"/>
              </a:xfrm>
              <a:custGeom>
                <a:avLst/>
                <a:gdLst>
                  <a:gd name="T0" fmla="*/ 0 w 199"/>
                  <a:gd name="T1" fmla="*/ 0 h 384"/>
                  <a:gd name="T2" fmla="*/ 61 w 199"/>
                  <a:gd name="T3" fmla="*/ 0 h 384"/>
                  <a:gd name="T4" fmla="*/ 61 w 199"/>
                  <a:gd name="T5" fmla="*/ 154 h 384"/>
                  <a:gd name="T6" fmla="*/ 62 w 199"/>
                  <a:gd name="T7" fmla="*/ 154 h 384"/>
                  <a:gd name="T8" fmla="*/ 125 w 199"/>
                  <a:gd name="T9" fmla="*/ 116 h 384"/>
                  <a:gd name="T10" fmla="*/ 199 w 199"/>
                  <a:gd name="T11" fmla="*/ 214 h 384"/>
                  <a:gd name="T12" fmla="*/ 199 w 199"/>
                  <a:gd name="T13" fmla="*/ 384 h 384"/>
                  <a:gd name="T14" fmla="*/ 138 w 199"/>
                  <a:gd name="T15" fmla="*/ 384 h 384"/>
                  <a:gd name="T16" fmla="*/ 138 w 199"/>
                  <a:gd name="T17" fmla="*/ 226 h 384"/>
                  <a:gd name="T18" fmla="*/ 104 w 199"/>
                  <a:gd name="T19" fmla="*/ 168 h 384"/>
                  <a:gd name="T20" fmla="*/ 61 w 199"/>
                  <a:gd name="T21" fmla="*/ 230 h 384"/>
                  <a:gd name="T22" fmla="*/ 61 w 199"/>
                  <a:gd name="T23" fmla="*/ 384 h 384"/>
                  <a:gd name="T24" fmla="*/ 0 w 199"/>
                  <a:gd name="T25" fmla="*/ 384 h 384"/>
                  <a:gd name="T26" fmla="*/ 0 w 199"/>
                  <a:gd name="T27"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384">
                    <a:moveTo>
                      <a:pt x="0" y="0"/>
                    </a:moveTo>
                    <a:lnTo>
                      <a:pt x="61" y="0"/>
                    </a:lnTo>
                    <a:lnTo>
                      <a:pt x="61" y="154"/>
                    </a:lnTo>
                    <a:lnTo>
                      <a:pt x="62" y="154"/>
                    </a:lnTo>
                    <a:cubicBezTo>
                      <a:pt x="73" y="138"/>
                      <a:pt x="87" y="116"/>
                      <a:pt x="125" y="116"/>
                    </a:cubicBezTo>
                    <a:cubicBezTo>
                      <a:pt x="182" y="116"/>
                      <a:pt x="199" y="161"/>
                      <a:pt x="199" y="214"/>
                    </a:cubicBezTo>
                    <a:lnTo>
                      <a:pt x="199" y="384"/>
                    </a:lnTo>
                    <a:lnTo>
                      <a:pt x="138" y="384"/>
                    </a:lnTo>
                    <a:lnTo>
                      <a:pt x="138" y="226"/>
                    </a:lnTo>
                    <a:cubicBezTo>
                      <a:pt x="138" y="185"/>
                      <a:pt x="129" y="168"/>
                      <a:pt x="104" y="168"/>
                    </a:cubicBezTo>
                    <a:cubicBezTo>
                      <a:pt x="72" y="168"/>
                      <a:pt x="61" y="196"/>
                      <a:pt x="61" y="230"/>
                    </a:cubicBezTo>
                    <a:lnTo>
                      <a:pt x="61" y="384"/>
                    </a:lnTo>
                    <a:lnTo>
                      <a:pt x="0" y="38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8" name="Freeform 24">
                <a:extLst>
                  <a:ext uri="{FF2B5EF4-FFF2-40B4-BE49-F238E27FC236}">
                    <a16:creationId xmlns:a16="http://schemas.microsoft.com/office/drawing/2014/main" id="{2926410B-953E-2366-D95D-3743A60577A6}"/>
                  </a:ext>
                </a:extLst>
              </p:cNvPr>
              <p:cNvSpPr>
                <a:spLocks noEditPoints="1"/>
              </p:cNvSpPr>
              <p:nvPr/>
            </p:nvSpPr>
            <p:spPr bwMode="auto">
              <a:xfrm>
                <a:off x="9425002" y="-1420711"/>
                <a:ext cx="128201" cy="174551"/>
              </a:xfrm>
              <a:custGeom>
                <a:avLst/>
                <a:gdLst>
                  <a:gd name="T0" fmla="*/ 136 w 271"/>
                  <a:gd name="T1" fmla="*/ 318 h 369"/>
                  <a:gd name="T2" fmla="*/ 207 w 271"/>
                  <a:gd name="T3" fmla="*/ 185 h 369"/>
                  <a:gd name="T4" fmla="*/ 136 w 271"/>
                  <a:gd name="T5" fmla="*/ 51 h 369"/>
                  <a:gd name="T6" fmla="*/ 64 w 271"/>
                  <a:gd name="T7" fmla="*/ 185 h 369"/>
                  <a:gd name="T8" fmla="*/ 136 w 271"/>
                  <a:gd name="T9" fmla="*/ 318 h 369"/>
                  <a:gd name="T10" fmla="*/ 136 w 271"/>
                  <a:gd name="T11" fmla="*/ 0 h 369"/>
                  <a:gd name="T12" fmla="*/ 271 w 271"/>
                  <a:gd name="T13" fmla="*/ 185 h 369"/>
                  <a:gd name="T14" fmla="*/ 136 w 271"/>
                  <a:gd name="T15" fmla="*/ 369 h 369"/>
                  <a:gd name="T16" fmla="*/ 0 w 271"/>
                  <a:gd name="T17" fmla="*/ 185 h 369"/>
                  <a:gd name="T18" fmla="*/ 136 w 271"/>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1" h="369">
                    <a:moveTo>
                      <a:pt x="136" y="318"/>
                    </a:moveTo>
                    <a:cubicBezTo>
                      <a:pt x="175" y="318"/>
                      <a:pt x="207" y="283"/>
                      <a:pt x="207" y="185"/>
                    </a:cubicBezTo>
                    <a:cubicBezTo>
                      <a:pt x="207" y="86"/>
                      <a:pt x="175" y="51"/>
                      <a:pt x="136" y="51"/>
                    </a:cubicBezTo>
                    <a:cubicBezTo>
                      <a:pt x="96" y="51"/>
                      <a:pt x="64" y="86"/>
                      <a:pt x="64" y="185"/>
                    </a:cubicBezTo>
                    <a:cubicBezTo>
                      <a:pt x="64" y="283"/>
                      <a:pt x="96" y="318"/>
                      <a:pt x="136" y="318"/>
                    </a:cubicBezTo>
                    <a:close/>
                    <a:moveTo>
                      <a:pt x="136" y="0"/>
                    </a:moveTo>
                    <a:cubicBezTo>
                      <a:pt x="206" y="0"/>
                      <a:pt x="271" y="56"/>
                      <a:pt x="271" y="185"/>
                    </a:cubicBezTo>
                    <a:cubicBezTo>
                      <a:pt x="271" y="313"/>
                      <a:pt x="206" y="369"/>
                      <a:pt x="136" y="369"/>
                    </a:cubicBezTo>
                    <a:cubicBezTo>
                      <a:pt x="65" y="369"/>
                      <a:pt x="0" y="313"/>
                      <a:pt x="0" y="185"/>
                    </a:cubicBezTo>
                    <a:cubicBezTo>
                      <a:pt x="0" y="56"/>
                      <a:pt x="65" y="0"/>
                      <a:pt x="1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9" name="Freeform 25">
                <a:extLst>
                  <a:ext uri="{FF2B5EF4-FFF2-40B4-BE49-F238E27FC236}">
                    <a16:creationId xmlns:a16="http://schemas.microsoft.com/office/drawing/2014/main" id="{EEBAF26E-2C3D-96DA-71C2-55EFF3D08CE9}"/>
                  </a:ext>
                </a:extLst>
              </p:cNvPr>
              <p:cNvSpPr>
                <a:spLocks/>
              </p:cNvSpPr>
              <p:nvPr/>
            </p:nvSpPr>
            <p:spPr bwMode="auto">
              <a:xfrm>
                <a:off x="9570954" y="-1376333"/>
                <a:ext cx="63115" cy="128201"/>
              </a:xfrm>
              <a:custGeom>
                <a:avLst/>
                <a:gdLst>
                  <a:gd name="T0" fmla="*/ 2 w 132"/>
                  <a:gd name="T1" fmla="*/ 48 h 269"/>
                  <a:gd name="T2" fmla="*/ 0 w 132"/>
                  <a:gd name="T3" fmla="*/ 4 h 269"/>
                  <a:gd name="T4" fmla="*/ 55 w 132"/>
                  <a:gd name="T5" fmla="*/ 4 h 269"/>
                  <a:gd name="T6" fmla="*/ 57 w 132"/>
                  <a:gd name="T7" fmla="*/ 53 h 269"/>
                  <a:gd name="T8" fmla="*/ 58 w 132"/>
                  <a:gd name="T9" fmla="*/ 53 h 269"/>
                  <a:gd name="T10" fmla="*/ 122 w 132"/>
                  <a:gd name="T11" fmla="*/ 0 h 269"/>
                  <a:gd name="T12" fmla="*/ 132 w 132"/>
                  <a:gd name="T13" fmla="*/ 2 h 269"/>
                  <a:gd name="T14" fmla="*/ 132 w 132"/>
                  <a:gd name="T15" fmla="*/ 61 h 269"/>
                  <a:gd name="T16" fmla="*/ 115 w 132"/>
                  <a:gd name="T17" fmla="*/ 59 h 269"/>
                  <a:gd name="T18" fmla="*/ 63 w 132"/>
                  <a:gd name="T19" fmla="*/ 124 h 269"/>
                  <a:gd name="T20" fmla="*/ 63 w 132"/>
                  <a:gd name="T21" fmla="*/ 269 h 269"/>
                  <a:gd name="T22" fmla="*/ 2 w 132"/>
                  <a:gd name="T23" fmla="*/ 269 h 269"/>
                  <a:gd name="T24" fmla="*/ 2 w 132"/>
                  <a:gd name="T25"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9">
                    <a:moveTo>
                      <a:pt x="2" y="48"/>
                    </a:moveTo>
                    <a:cubicBezTo>
                      <a:pt x="2" y="32"/>
                      <a:pt x="2" y="16"/>
                      <a:pt x="0" y="4"/>
                    </a:cubicBezTo>
                    <a:lnTo>
                      <a:pt x="55" y="4"/>
                    </a:lnTo>
                    <a:cubicBezTo>
                      <a:pt x="55" y="20"/>
                      <a:pt x="57" y="37"/>
                      <a:pt x="57" y="53"/>
                    </a:cubicBezTo>
                    <a:lnTo>
                      <a:pt x="58" y="53"/>
                    </a:lnTo>
                    <a:cubicBezTo>
                      <a:pt x="65" y="32"/>
                      <a:pt x="84" y="0"/>
                      <a:pt x="122" y="0"/>
                    </a:cubicBezTo>
                    <a:cubicBezTo>
                      <a:pt x="126" y="0"/>
                      <a:pt x="129" y="1"/>
                      <a:pt x="132" y="2"/>
                    </a:cubicBezTo>
                    <a:lnTo>
                      <a:pt x="132" y="61"/>
                    </a:lnTo>
                    <a:cubicBezTo>
                      <a:pt x="127" y="60"/>
                      <a:pt x="121" y="59"/>
                      <a:pt x="115" y="59"/>
                    </a:cubicBezTo>
                    <a:cubicBezTo>
                      <a:pt x="90" y="59"/>
                      <a:pt x="63" y="75"/>
                      <a:pt x="63" y="124"/>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0" name="Freeform 26">
                <a:extLst>
                  <a:ext uri="{FF2B5EF4-FFF2-40B4-BE49-F238E27FC236}">
                    <a16:creationId xmlns:a16="http://schemas.microsoft.com/office/drawing/2014/main" id="{B9499C07-F63B-DEDA-D308-5D796C675769}"/>
                  </a:ext>
                </a:extLst>
              </p:cNvPr>
              <p:cNvSpPr>
                <a:spLocks noEditPoints="1"/>
              </p:cNvSpPr>
              <p:nvPr/>
            </p:nvSpPr>
            <p:spPr bwMode="auto">
              <a:xfrm>
                <a:off x="9644916" y="-1376333"/>
                <a:ext cx="102561" cy="181454"/>
              </a:xfrm>
              <a:custGeom>
                <a:avLst/>
                <a:gdLst>
                  <a:gd name="T0" fmla="*/ 109 w 216"/>
                  <a:gd name="T1" fmla="*/ 222 h 382"/>
                  <a:gd name="T2" fmla="*/ 162 w 216"/>
                  <a:gd name="T3" fmla="*/ 133 h 382"/>
                  <a:gd name="T4" fmla="*/ 113 w 216"/>
                  <a:gd name="T5" fmla="*/ 49 h 382"/>
                  <a:gd name="T6" fmla="*/ 69 w 216"/>
                  <a:gd name="T7" fmla="*/ 134 h 382"/>
                  <a:gd name="T8" fmla="*/ 109 w 216"/>
                  <a:gd name="T9" fmla="*/ 222 h 382"/>
                  <a:gd name="T10" fmla="*/ 15 w 216"/>
                  <a:gd name="T11" fmla="*/ 310 h 382"/>
                  <a:gd name="T12" fmla="*/ 89 w 216"/>
                  <a:gd name="T13" fmla="*/ 332 h 382"/>
                  <a:gd name="T14" fmla="*/ 155 w 216"/>
                  <a:gd name="T15" fmla="*/ 249 h 382"/>
                  <a:gd name="T16" fmla="*/ 155 w 216"/>
                  <a:gd name="T17" fmla="*/ 224 h 382"/>
                  <a:gd name="T18" fmla="*/ 154 w 216"/>
                  <a:gd name="T19" fmla="*/ 224 h 382"/>
                  <a:gd name="T20" fmla="*/ 88 w 216"/>
                  <a:gd name="T21" fmla="*/ 269 h 382"/>
                  <a:gd name="T22" fmla="*/ 0 w 216"/>
                  <a:gd name="T23" fmla="*/ 137 h 382"/>
                  <a:gd name="T24" fmla="*/ 91 w 216"/>
                  <a:gd name="T25" fmla="*/ 0 h 382"/>
                  <a:gd name="T26" fmla="*/ 157 w 216"/>
                  <a:gd name="T27" fmla="*/ 45 h 382"/>
                  <a:gd name="T28" fmla="*/ 159 w 216"/>
                  <a:gd name="T29" fmla="*/ 45 h 382"/>
                  <a:gd name="T30" fmla="*/ 161 w 216"/>
                  <a:gd name="T31" fmla="*/ 4 h 382"/>
                  <a:gd name="T32" fmla="*/ 216 w 216"/>
                  <a:gd name="T33" fmla="*/ 4 h 382"/>
                  <a:gd name="T34" fmla="*/ 214 w 216"/>
                  <a:gd name="T35" fmla="*/ 46 h 382"/>
                  <a:gd name="T36" fmla="*/ 214 w 216"/>
                  <a:gd name="T37" fmla="*/ 241 h 382"/>
                  <a:gd name="T38" fmla="*/ 98 w 216"/>
                  <a:gd name="T39" fmla="*/ 382 h 382"/>
                  <a:gd name="T40" fmla="*/ 11 w 216"/>
                  <a:gd name="T41" fmla="*/ 366 h 382"/>
                  <a:gd name="T42" fmla="*/ 15 w 216"/>
                  <a:gd name="T43" fmla="*/ 31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382">
                    <a:moveTo>
                      <a:pt x="109" y="222"/>
                    </a:moveTo>
                    <a:cubicBezTo>
                      <a:pt x="147" y="222"/>
                      <a:pt x="162" y="193"/>
                      <a:pt x="162" y="133"/>
                    </a:cubicBezTo>
                    <a:cubicBezTo>
                      <a:pt x="162" y="78"/>
                      <a:pt x="142" y="48"/>
                      <a:pt x="113" y="49"/>
                    </a:cubicBezTo>
                    <a:cubicBezTo>
                      <a:pt x="81" y="49"/>
                      <a:pt x="69" y="80"/>
                      <a:pt x="69" y="134"/>
                    </a:cubicBezTo>
                    <a:cubicBezTo>
                      <a:pt x="69" y="196"/>
                      <a:pt x="88" y="222"/>
                      <a:pt x="109" y="222"/>
                    </a:cubicBezTo>
                    <a:close/>
                    <a:moveTo>
                      <a:pt x="15" y="310"/>
                    </a:moveTo>
                    <a:cubicBezTo>
                      <a:pt x="29" y="318"/>
                      <a:pt x="57" y="332"/>
                      <a:pt x="89" y="332"/>
                    </a:cubicBezTo>
                    <a:cubicBezTo>
                      <a:pt x="146" y="332"/>
                      <a:pt x="155" y="291"/>
                      <a:pt x="155" y="249"/>
                    </a:cubicBezTo>
                    <a:lnTo>
                      <a:pt x="155" y="224"/>
                    </a:lnTo>
                    <a:lnTo>
                      <a:pt x="154" y="224"/>
                    </a:lnTo>
                    <a:cubicBezTo>
                      <a:pt x="145" y="244"/>
                      <a:pt x="127" y="269"/>
                      <a:pt x="88" y="269"/>
                    </a:cubicBezTo>
                    <a:cubicBezTo>
                      <a:pt x="53" y="269"/>
                      <a:pt x="0" y="244"/>
                      <a:pt x="0" y="137"/>
                    </a:cubicBezTo>
                    <a:cubicBezTo>
                      <a:pt x="0" y="64"/>
                      <a:pt x="25" y="0"/>
                      <a:pt x="91" y="0"/>
                    </a:cubicBezTo>
                    <a:cubicBezTo>
                      <a:pt x="127" y="0"/>
                      <a:pt x="145" y="22"/>
                      <a:pt x="157" y="45"/>
                    </a:cubicBezTo>
                    <a:lnTo>
                      <a:pt x="159" y="45"/>
                    </a:lnTo>
                    <a:cubicBezTo>
                      <a:pt x="159" y="32"/>
                      <a:pt x="161" y="18"/>
                      <a:pt x="161" y="4"/>
                    </a:cubicBezTo>
                    <a:lnTo>
                      <a:pt x="216" y="4"/>
                    </a:lnTo>
                    <a:cubicBezTo>
                      <a:pt x="215" y="18"/>
                      <a:pt x="214" y="32"/>
                      <a:pt x="214" y="46"/>
                    </a:cubicBezTo>
                    <a:lnTo>
                      <a:pt x="214" y="241"/>
                    </a:lnTo>
                    <a:cubicBezTo>
                      <a:pt x="214" y="323"/>
                      <a:pt x="190" y="382"/>
                      <a:pt x="98" y="382"/>
                    </a:cubicBezTo>
                    <a:cubicBezTo>
                      <a:pt x="58" y="382"/>
                      <a:pt x="26" y="372"/>
                      <a:pt x="11" y="366"/>
                    </a:cubicBezTo>
                    <a:lnTo>
                      <a:pt x="15" y="31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1" name="Freeform 27">
                <a:extLst>
                  <a:ext uri="{FF2B5EF4-FFF2-40B4-BE49-F238E27FC236}">
                    <a16:creationId xmlns:a16="http://schemas.microsoft.com/office/drawing/2014/main" id="{1B0C7720-2C3D-EA8C-4C1C-6117FC403ED5}"/>
                  </a:ext>
                </a:extLst>
              </p:cNvPr>
              <p:cNvSpPr>
                <a:spLocks noEditPoints="1"/>
              </p:cNvSpPr>
              <p:nvPr/>
            </p:nvSpPr>
            <p:spPr bwMode="auto">
              <a:xfrm>
                <a:off x="9765228" y="-1376333"/>
                <a:ext cx="96644" cy="130174"/>
              </a:xfrm>
              <a:custGeom>
                <a:avLst/>
                <a:gdLst>
                  <a:gd name="T0" fmla="*/ 145 w 205"/>
                  <a:gd name="T1" fmla="*/ 139 h 273"/>
                  <a:gd name="T2" fmla="*/ 139 w 205"/>
                  <a:gd name="T3" fmla="*/ 139 h 273"/>
                  <a:gd name="T4" fmla="*/ 57 w 205"/>
                  <a:gd name="T5" fmla="*/ 189 h 273"/>
                  <a:gd name="T6" fmla="*/ 95 w 205"/>
                  <a:gd name="T7" fmla="*/ 230 h 273"/>
                  <a:gd name="T8" fmla="*/ 145 w 205"/>
                  <a:gd name="T9" fmla="*/ 154 h 273"/>
                  <a:gd name="T10" fmla="*/ 145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7 w 205"/>
                  <a:gd name="T25" fmla="*/ 233 h 273"/>
                  <a:gd name="T26" fmla="*/ 146 w 205"/>
                  <a:gd name="T27" fmla="*/ 233 h 273"/>
                  <a:gd name="T28" fmla="*/ 75 w 205"/>
                  <a:gd name="T29" fmla="*/ 273 h 273"/>
                  <a:gd name="T30" fmla="*/ 0 w 205"/>
                  <a:gd name="T31" fmla="*/ 195 h 273"/>
                  <a:gd name="T32" fmla="*/ 132 w 205"/>
                  <a:gd name="T33" fmla="*/ 105 h 273"/>
                  <a:gd name="T34" fmla="*/ 145 w 205"/>
                  <a:gd name="T35" fmla="*/ 105 h 273"/>
                  <a:gd name="T36" fmla="*/ 145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5" y="139"/>
                    </a:moveTo>
                    <a:lnTo>
                      <a:pt x="139" y="139"/>
                    </a:lnTo>
                    <a:cubicBezTo>
                      <a:pt x="87" y="139"/>
                      <a:pt x="57" y="151"/>
                      <a:pt x="57" y="189"/>
                    </a:cubicBezTo>
                    <a:cubicBezTo>
                      <a:pt x="57" y="213"/>
                      <a:pt x="72" y="230"/>
                      <a:pt x="95" y="230"/>
                    </a:cubicBezTo>
                    <a:cubicBezTo>
                      <a:pt x="131" y="230"/>
                      <a:pt x="145" y="201"/>
                      <a:pt x="145" y="154"/>
                    </a:cubicBezTo>
                    <a:lnTo>
                      <a:pt x="145" y="139"/>
                    </a:lnTo>
                    <a:close/>
                    <a:moveTo>
                      <a:pt x="25" y="20"/>
                    </a:moveTo>
                    <a:cubicBezTo>
                      <a:pt x="43" y="12"/>
                      <a:pt x="66" y="0"/>
                      <a:pt x="105" y="0"/>
                    </a:cubicBezTo>
                    <a:cubicBezTo>
                      <a:pt x="183" y="0"/>
                      <a:pt x="201" y="40"/>
                      <a:pt x="201" y="106"/>
                    </a:cubicBezTo>
                    <a:lnTo>
                      <a:pt x="201" y="222"/>
                    </a:lnTo>
                    <a:cubicBezTo>
                      <a:pt x="201" y="241"/>
                      <a:pt x="203" y="258"/>
                      <a:pt x="205" y="269"/>
                    </a:cubicBezTo>
                    <a:lnTo>
                      <a:pt x="150" y="269"/>
                    </a:lnTo>
                    <a:cubicBezTo>
                      <a:pt x="147" y="258"/>
                      <a:pt x="147" y="245"/>
                      <a:pt x="147" y="233"/>
                    </a:cubicBezTo>
                    <a:lnTo>
                      <a:pt x="146" y="233"/>
                    </a:lnTo>
                    <a:cubicBezTo>
                      <a:pt x="130" y="254"/>
                      <a:pt x="111" y="273"/>
                      <a:pt x="75" y="273"/>
                    </a:cubicBezTo>
                    <a:cubicBezTo>
                      <a:pt x="36" y="273"/>
                      <a:pt x="0" y="244"/>
                      <a:pt x="0" y="195"/>
                    </a:cubicBezTo>
                    <a:cubicBezTo>
                      <a:pt x="0" y="123"/>
                      <a:pt x="56" y="105"/>
                      <a:pt x="132" y="105"/>
                    </a:cubicBezTo>
                    <a:lnTo>
                      <a:pt x="145" y="105"/>
                    </a:lnTo>
                    <a:lnTo>
                      <a:pt x="145" y="96"/>
                    </a:lnTo>
                    <a:cubicBezTo>
                      <a:pt x="145" y="70"/>
                      <a:pt x="132" y="45"/>
                      <a:pt x="98" y="45"/>
                    </a:cubicBezTo>
                    <a:cubicBezTo>
                      <a:pt x="67" y="45"/>
                      <a:pt x="41"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2" name="Freeform 28">
                <a:extLst>
                  <a:ext uri="{FF2B5EF4-FFF2-40B4-BE49-F238E27FC236}">
                    <a16:creationId xmlns:a16="http://schemas.microsoft.com/office/drawing/2014/main" id="{084B9A02-095C-F1A0-5C80-1708D80E48E2}"/>
                  </a:ext>
                </a:extLst>
              </p:cNvPr>
              <p:cNvSpPr>
                <a:spLocks/>
              </p:cNvSpPr>
              <p:nvPr/>
            </p:nvSpPr>
            <p:spPr bwMode="auto">
              <a:xfrm>
                <a:off x="9888499"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7 w 201"/>
                  <a:gd name="T13" fmla="*/ 0 h 269"/>
                  <a:gd name="T14" fmla="*/ 201 w 201"/>
                  <a:gd name="T15" fmla="*/ 98 h 269"/>
                  <a:gd name="T16" fmla="*/ 201 w 201"/>
                  <a:gd name="T17" fmla="*/ 269 h 269"/>
                  <a:gd name="T18" fmla="*/ 141 w 201"/>
                  <a:gd name="T19" fmla="*/ 269 h 269"/>
                  <a:gd name="T20" fmla="*/ 141 w 201"/>
                  <a:gd name="T21" fmla="*/ 110 h 269"/>
                  <a:gd name="T22" fmla="*/ 106 w 201"/>
                  <a:gd name="T23" fmla="*/ 53 h 269"/>
                  <a:gd name="T24" fmla="*/ 63 w 201"/>
                  <a:gd name="T25" fmla="*/ 115 h 269"/>
                  <a:gd name="T26" fmla="*/ 63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2" y="16"/>
                      <a:pt x="0" y="4"/>
                    </a:cubicBezTo>
                    <a:lnTo>
                      <a:pt x="57" y="4"/>
                    </a:lnTo>
                    <a:cubicBezTo>
                      <a:pt x="57" y="18"/>
                      <a:pt x="59" y="32"/>
                      <a:pt x="59" y="45"/>
                    </a:cubicBezTo>
                    <a:lnTo>
                      <a:pt x="60" y="45"/>
                    </a:lnTo>
                    <a:lnTo>
                      <a:pt x="60" y="45"/>
                    </a:lnTo>
                    <a:cubicBezTo>
                      <a:pt x="69" y="29"/>
                      <a:pt x="86" y="0"/>
                      <a:pt x="127" y="0"/>
                    </a:cubicBezTo>
                    <a:cubicBezTo>
                      <a:pt x="184" y="0"/>
                      <a:pt x="201" y="45"/>
                      <a:pt x="201" y="98"/>
                    </a:cubicBezTo>
                    <a:lnTo>
                      <a:pt x="201" y="269"/>
                    </a:lnTo>
                    <a:lnTo>
                      <a:pt x="141" y="269"/>
                    </a:lnTo>
                    <a:lnTo>
                      <a:pt x="141" y="110"/>
                    </a:lnTo>
                    <a:cubicBezTo>
                      <a:pt x="141" y="70"/>
                      <a:pt x="131" y="53"/>
                      <a:pt x="106" y="53"/>
                    </a:cubicBezTo>
                    <a:cubicBezTo>
                      <a:pt x="74" y="53"/>
                      <a:pt x="63" y="81"/>
                      <a:pt x="63" y="115"/>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3" name="Freeform 29">
                <a:extLst>
                  <a:ext uri="{FF2B5EF4-FFF2-40B4-BE49-F238E27FC236}">
                    <a16:creationId xmlns:a16="http://schemas.microsoft.com/office/drawing/2014/main" id="{4DEEA2C1-DC7B-52AC-ACC2-A3877CDE5FC4}"/>
                  </a:ext>
                </a:extLst>
              </p:cNvPr>
              <p:cNvSpPr>
                <a:spLocks noEditPoints="1"/>
              </p:cNvSpPr>
              <p:nvPr/>
            </p:nvSpPr>
            <p:spPr bwMode="auto">
              <a:xfrm>
                <a:off x="10009797" y="-1426628"/>
                <a:ext cx="28599" cy="178496"/>
              </a:xfrm>
              <a:custGeom>
                <a:avLst/>
                <a:gdLst>
                  <a:gd name="T0" fmla="*/ 1 w 62"/>
                  <a:gd name="T1" fmla="*/ 112 h 377"/>
                  <a:gd name="T2" fmla="*/ 61 w 62"/>
                  <a:gd name="T3" fmla="*/ 112 h 377"/>
                  <a:gd name="T4" fmla="*/ 61 w 62"/>
                  <a:gd name="T5" fmla="*/ 377 h 377"/>
                  <a:gd name="T6" fmla="*/ 1 w 62"/>
                  <a:gd name="T7" fmla="*/ 377 h 377"/>
                  <a:gd name="T8" fmla="*/ 1 w 62"/>
                  <a:gd name="T9" fmla="*/ 112 h 377"/>
                  <a:gd name="T10" fmla="*/ 0 w 62"/>
                  <a:gd name="T11" fmla="*/ 0 h 377"/>
                  <a:gd name="T12" fmla="*/ 62 w 62"/>
                  <a:gd name="T13" fmla="*/ 0 h 377"/>
                  <a:gd name="T14" fmla="*/ 62 w 62"/>
                  <a:gd name="T15" fmla="*/ 63 h 377"/>
                  <a:gd name="T16" fmla="*/ 0 w 62"/>
                  <a:gd name="T17" fmla="*/ 63 h 377"/>
                  <a:gd name="T18" fmla="*/ 0 w 62"/>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377">
                    <a:moveTo>
                      <a:pt x="1" y="112"/>
                    </a:moveTo>
                    <a:lnTo>
                      <a:pt x="61" y="112"/>
                    </a:lnTo>
                    <a:lnTo>
                      <a:pt x="61" y="377"/>
                    </a:lnTo>
                    <a:lnTo>
                      <a:pt x="1" y="377"/>
                    </a:lnTo>
                    <a:lnTo>
                      <a:pt x="1" y="112"/>
                    </a:lnTo>
                    <a:close/>
                    <a:moveTo>
                      <a:pt x="0" y="0"/>
                    </a:moveTo>
                    <a:lnTo>
                      <a:pt x="62" y="0"/>
                    </a:lnTo>
                    <a:lnTo>
                      <a:pt x="62"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4" name="Freeform 30">
                <a:extLst>
                  <a:ext uri="{FF2B5EF4-FFF2-40B4-BE49-F238E27FC236}">
                    <a16:creationId xmlns:a16="http://schemas.microsoft.com/office/drawing/2014/main" id="{17942669-7F14-9E6F-9918-5F6B6F61B645}"/>
                  </a:ext>
                </a:extLst>
              </p:cNvPr>
              <p:cNvSpPr>
                <a:spLocks/>
              </p:cNvSpPr>
              <p:nvPr/>
            </p:nvSpPr>
            <p:spPr bwMode="auto">
              <a:xfrm>
                <a:off x="10065022" y="-1374361"/>
                <a:ext cx="80866" cy="126229"/>
              </a:xfrm>
              <a:custGeom>
                <a:avLst/>
                <a:gdLst>
                  <a:gd name="T0" fmla="*/ 0 w 82"/>
                  <a:gd name="T1" fmla="*/ 101 h 128"/>
                  <a:gd name="T2" fmla="*/ 52 w 82"/>
                  <a:gd name="T3" fmla="*/ 24 h 128"/>
                  <a:gd name="T4" fmla="*/ 2 w 82"/>
                  <a:gd name="T5" fmla="*/ 24 h 128"/>
                  <a:gd name="T6" fmla="*/ 2 w 82"/>
                  <a:gd name="T7" fmla="*/ 0 h 128"/>
                  <a:gd name="T8" fmla="*/ 81 w 82"/>
                  <a:gd name="T9" fmla="*/ 0 h 128"/>
                  <a:gd name="T10" fmla="*/ 81 w 82"/>
                  <a:gd name="T11" fmla="*/ 27 h 128"/>
                  <a:gd name="T12" fmla="*/ 30 w 82"/>
                  <a:gd name="T13" fmla="*/ 104 h 128"/>
                  <a:gd name="T14" fmla="*/ 82 w 82"/>
                  <a:gd name="T15" fmla="*/ 104 h 128"/>
                  <a:gd name="T16" fmla="*/ 82 w 82"/>
                  <a:gd name="T17" fmla="*/ 128 h 128"/>
                  <a:gd name="T18" fmla="*/ 0 w 82"/>
                  <a:gd name="T19" fmla="*/ 128 h 128"/>
                  <a:gd name="T20" fmla="*/ 0 w 82"/>
                  <a:gd name="T21"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28">
                    <a:moveTo>
                      <a:pt x="0" y="101"/>
                    </a:moveTo>
                    <a:lnTo>
                      <a:pt x="52" y="24"/>
                    </a:lnTo>
                    <a:lnTo>
                      <a:pt x="2" y="24"/>
                    </a:lnTo>
                    <a:lnTo>
                      <a:pt x="2" y="0"/>
                    </a:lnTo>
                    <a:lnTo>
                      <a:pt x="81" y="0"/>
                    </a:lnTo>
                    <a:lnTo>
                      <a:pt x="81" y="27"/>
                    </a:lnTo>
                    <a:lnTo>
                      <a:pt x="30" y="104"/>
                    </a:lnTo>
                    <a:lnTo>
                      <a:pt x="82" y="104"/>
                    </a:lnTo>
                    <a:lnTo>
                      <a:pt x="82" y="128"/>
                    </a:lnTo>
                    <a:lnTo>
                      <a:pt x="0" y="128"/>
                    </a:lnTo>
                    <a:lnTo>
                      <a:pt x="0" y="10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5" name="Freeform 31">
                <a:extLst>
                  <a:ext uri="{FF2B5EF4-FFF2-40B4-BE49-F238E27FC236}">
                    <a16:creationId xmlns:a16="http://schemas.microsoft.com/office/drawing/2014/main" id="{7075CB1D-0EF8-DD7C-E3C5-BA6A95998361}"/>
                  </a:ext>
                </a:extLst>
              </p:cNvPr>
              <p:cNvSpPr>
                <a:spLocks noEditPoints="1"/>
              </p:cNvSpPr>
              <p:nvPr/>
            </p:nvSpPr>
            <p:spPr bwMode="auto">
              <a:xfrm>
                <a:off x="10161667" y="-1376333"/>
                <a:ext cx="96644" cy="130174"/>
              </a:xfrm>
              <a:custGeom>
                <a:avLst/>
                <a:gdLst>
                  <a:gd name="T0" fmla="*/ 144 w 205"/>
                  <a:gd name="T1" fmla="*/ 139 h 273"/>
                  <a:gd name="T2" fmla="*/ 139 w 205"/>
                  <a:gd name="T3" fmla="*/ 139 h 273"/>
                  <a:gd name="T4" fmla="*/ 57 w 205"/>
                  <a:gd name="T5" fmla="*/ 189 h 273"/>
                  <a:gd name="T6" fmla="*/ 95 w 205"/>
                  <a:gd name="T7" fmla="*/ 230 h 273"/>
                  <a:gd name="T8" fmla="*/ 144 w 205"/>
                  <a:gd name="T9" fmla="*/ 154 h 273"/>
                  <a:gd name="T10" fmla="*/ 144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6 w 205"/>
                  <a:gd name="T25" fmla="*/ 233 h 273"/>
                  <a:gd name="T26" fmla="*/ 145 w 205"/>
                  <a:gd name="T27" fmla="*/ 233 h 273"/>
                  <a:gd name="T28" fmla="*/ 75 w 205"/>
                  <a:gd name="T29" fmla="*/ 273 h 273"/>
                  <a:gd name="T30" fmla="*/ 0 w 205"/>
                  <a:gd name="T31" fmla="*/ 195 h 273"/>
                  <a:gd name="T32" fmla="*/ 132 w 205"/>
                  <a:gd name="T33" fmla="*/ 105 h 273"/>
                  <a:gd name="T34" fmla="*/ 144 w 205"/>
                  <a:gd name="T35" fmla="*/ 105 h 273"/>
                  <a:gd name="T36" fmla="*/ 144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4" y="139"/>
                    </a:moveTo>
                    <a:lnTo>
                      <a:pt x="139" y="139"/>
                    </a:lnTo>
                    <a:cubicBezTo>
                      <a:pt x="87" y="139"/>
                      <a:pt x="57" y="151"/>
                      <a:pt x="57" y="189"/>
                    </a:cubicBezTo>
                    <a:cubicBezTo>
                      <a:pt x="57" y="213"/>
                      <a:pt x="72" y="230"/>
                      <a:pt x="95" y="230"/>
                    </a:cubicBezTo>
                    <a:cubicBezTo>
                      <a:pt x="131" y="230"/>
                      <a:pt x="144" y="201"/>
                      <a:pt x="144" y="154"/>
                    </a:cubicBezTo>
                    <a:lnTo>
                      <a:pt x="144" y="139"/>
                    </a:lnTo>
                    <a:close/>
                    <a:moveTo>
                      <a:pt x="25" y="20"/>
                    </a:moveTo>
                    <a:cubicBezTo>
                      <a:pt x="42" y="12"/>
                      <a:pt x="66" y="0"/>
                      <a:pt x="105" y="0"/>
                    </a:cubicBezTo>
                    <a:cubicBezTo>
                      <a:pt x="183" y="0"/>
                      <a:pt x="201" y="40"/>
                      <a:pt x="201" y="106"/>
                    </a:cubicBezTo>
                    <a:lnTo>
                      <a:pt x="201" y="222"/>
                    </a:lnTo>
                    <a:cubicBezTo>
                      <a:pt x="201" y="241"/>
                      <a:pt x="203" y="258"/>
                      <a:pt x="205" y="269"/>
                    </a:cubicBezTo>
                    <a:lnTo>
                      <a:pt x="150" y="269"/>
                    </a:lnTo>
                    <a:cubicBezTo>
                      <a:pt x="147" y="258"/>
                      <a:pt x="146" y="245"/>
                      <a:pt x="146" y="233"/>
                    </a:cubicBezTo>
                    <a:lnTo>
                      <a:pt x="145" y="233"/>
                    </a:lnTo>
                    <a:cubicBezTo>
                      <a:pt x="130" y="254"/>
                      <a:pt x="111" y="273"/>
                      <a:pt x="75" y="273"/>
                    </a:cubicBezTo>
                    <a:cubicBezTo>
                      <a:pt x="36" y="273"/>
                      <a:pt x="0" y="244"/>
                      <a:pt x="0" y="195"/>
                    </a:cubicBezTo>
                    <a:cubicBezTo>
                      <a:pt x="0" y="123"/>
                      <a:pt x="56" y="105"/>
                      <a:pt x="132" y="105"/>
                    </a:cubicBezTo>
                    <a:lnTo>
                      <a:pt x="144" y="105"/>
                    </a:lnTo>
                    <a:lnTo>
                      <a:pt x="144" y="96"/>
                    </a:lnTo>
                    <a:cubicBezTo>
                      <a:pt x="144" y="70"/>
                      <a:pt x="132" y="45"/>
                      <a:pt x="98" y="45"/>
                    </a:cubicBezTo>
                    <a:cubicBezTo>
                      <a:pt x="67" y="45"/>
                      <a:pt x="40"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6" name="Freeform 32">
                <a:extLst>
                  <a:ext uri="{FF2B5EF4-FFF2-40B4-BE49-F238E27FC236}">
                    <a16:creationId xmlns:a16="http://schemas.microsoft.com/office/drawing/2014/main" id="{0A00EA58-C2BB-B5FC-AB13-C67C07DA2AFE}"/>
                  </a:ext>
                </a:extLst>
              </p:cNvPr>
              <p:cNvSpPr>
                <a:spLocks/>
              </p:cNvSpPr>
              <p:nvPr/>
            </p:nvSpPr>
            <p:spPr bwMode="auto">
              <a:xfrm>
                <a:off x="10271131" y="-1408877"/>
                <a:ext cx="71004" cy="162717"/>
              </a:xfrm>
              <a:custGeom>
                <a:avLst/>
                <a:gdLst>
                  <a:gd name="T0" fmla="*/ 40 w 151"/>
                  <a:gd name="T1" fmla="*/ 19 h 342"/>
                  <a:gd name="T2" fmla="*/ 100 w 151"/>
                  <a:gd name="T3" fmla="*/ 0 h 342"/>
                  <a:gd name="T4" fmla="*/ 100 w 151"/>
                  <a:gd name="T5" fmla="*/ 73 h 342"/>
                  <a:gd name="T6" fmla="*/ 151 w 151"/>
                  <a:gd name="T7" fmla="*/ 73 h 342"/>
                  <a:gd name="T8" fmla="*/ 151 w 151"/>
                  <a:gd name="T9" fmla="*/ 120 h 342"/>
                  <a:gd name="T10" fmla="*/ 100 w 151"/>
                  <a:gd name="T11" fmla="*/ 120 h 342"/>
                  <a:gd name="T12" fmla="*/ 100 w 151"/>
                  <a:gd name="T13" fmla="*/ 257 h 342"/>
                  <a:gd name="T14" fmla="*/ 128 w 151"/>
                  <a:gd name="T15" fmla="*/ 293 h 342"/>
                  <a:gd name="T16" fmla="*/ 151 w 151"/>
                  <a:gd name="T17" fmla="*/ 288 h 342"/>
                  <a:gd name="T18" fmla="*/ 151 w 151"/>
                  <a:gd name="T19" fmla="*/ 333 h 342"/>
                  <a:gd name="T20" fmla="*/ 110 w 151"/>
                  <a:gd name="T21" fmla="*/ 342 h 342"/>
                  <a:gd name="T22" fmla="*/ 40 w 151"/>
                  <a:gd name="T23" fmla="*/ 265 h 342"/>
                  <a:gd name="T24" fmla="*/ 40 w 151"/>
                  <a:gd name="T25" fmla="*/ 120 h 342"/>
                  <a:gd name="T26" fmla="*/ 0 w 151"/>
                  <a:gd name="T27" fmla="*/ 120 h 342"/>
                  <a:gd name="T28" fmla="*/ 0 w 151"/>
                  <a:gd name="T29" fmla="*/ 73 h 342"/>
                  <a:gd name="T30" fmla="*/ 40 w 151"/>
                  <a:gd name="T31" fmla="*/ 73 h 342"/>
                  <a:gd name="T32" fmla="*/ 40 w 151"/>
                  <a:gd name="T33" fmla="*/ 1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19"/>
                    </a:moveTo>
                    <a:lnTo>
                      <a:pt x="100" y="0"/>
                    </a:lnTo>
                    <a:lnTo>
                      <a:pt x="100" y="73"/>
                    </a:lnTo>
                    <a:lnTo>
                      <a:pt x="151" y="73"/>
                    </a:lnTo>
                    <a:lnTo>
                      <a:pt x="151" y="120"/>
                    </a:lnTo>
                    <a:lnTo>
                      <a:pt x="100" y="120"/>
                    </a:lnTo>
                    <a:lnTo>
                      <a:pt x="100" y="257"/>
                    </a:lnTo>
                    <a:cubicBezTo>
                      <a:pt x="100" y="285"/>
                      <a:pt x="110" y="293"/>
                      <a:pt x="128" y="293"/>
                    </a:cubicBezTo>
                    <a:cubicBezTo>
                      <a:pt x="138" y="293"/>
                      <a:pt x="146" y="290"/>
                      <a:pt x="151" y="288"/>
                    </a:cubicBezTo>
                    <a:lnTo>
                      <a:pt x="151" y="333"/>
                    </a:lnTo>
                    <a:cubicBezTo>
                      <a:pt x="141" y="338"/>
                      <a:pt x="128" y="342"/>
                      <a:pt x="110" y="342"/>
                    </a:cubicBezTo>
                    <a:cubicBezTo>
                      <a:pt x="65" y="342"/>
                      <a:pt x="40" y="320"/>
                      <a:pt x="40" y="265"/>
                    </a:cubicBezTo>
                    <a:lnTo>
                      <a:pt x="40" y="120"/>
                    </a:lnTo>
                    <a:lnTo>
                      <a:pt x="0" y="120"/>
                    </a:lnTo>
                    <a:lnTo>
                      <a:pt x="0" y="73"/>
                    </a:lnTo>
                    <a:lnTo>
                      <a:pt x="40" y="73"/>
                    </a:lnTo>
                    <a:lnTo>
                      <a:pt x="40" y="19"/>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7" name="Freeform 33">
                <a:extLst>
                  <a:ext uri="{FF2B5EF4-FFF2-40B4-BE49-F238E27FC236}">
                    <a16:creationId xmlns:a16="http://schemas.microsoft.com/office/drawing/2014/main" id="{5D55B6CB-0231-5912-60D7-EA15605A2976}"/>
                  </a:ext>
                </a:extLst>
              </p:cNvPr>
              <p:cNvSpPr>
                <a:spLocks noEditPoints="1"/>
              </p:cNvSpPr>
              <p:nvPr/>
            </p:nvSpPr>
            <p:spPr bwMode="auto">
              <a:xfrm>
                <a:off x="10361858" y="-1426628"/>
                <a:ext cx="32544" cy="178496"/>
              </a:xfrm>
              <a:custGeom>
                <a:avLst/>
                <a:gdLst>
                  <a:gd name="T0" fmla="*/ 8 w 69"/>
                  <a:gd name="T1" fmla="*/ 112 h 377"/>
                  <a:gd name="T2" fmla="*/ 69 w 69"/>
                  <a:gd name="T3" fmla="*/ 112 h 377"/>
                  <a:gd name="T4" fmla="*/ 69 w 69"/>
                  <a:gd name="T5" fmla="*/ 377 h 377"/>
                  <a:gd name="T6" fmla="*/ 8 w 69"/>
                  <a:gd name="T7" fmla="*/ 377 h 377"/>
                  <a:gd name="T8" fmla="*/ 8 w 69"/>
                  <a:gd name="T9" fmla="*/ 112 h 377"/>
                  <a:gd name="T10" fmla="*/ 0 w 69"/>
                  <a:gd name="T11" fmla="*/ 0 h 377"/>
                  <a:gd name="T12" fmla="*/ 63 w 69"/>
                  <a:gd name="T13" fmla="*/ 0 h 377"/>
                  <a:gd name="T14" fmla="*/ 63 w 69"/>
                  <a:gd name="T15" fmla="*/ 63 h 377"/>
                  <a:gd name="T16" fmla="*/ 0 w 69"/>
                  <a:gd name="T17" fmla="*/ 63 h 377"/>
                  <a:gd name="T18" fmla="*/ 0 w 69"/>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77">
                    <a:moveTo>
                      <a:pt x="8" y="112"/>
                    </a:moveTo>
                    <a:lnTo>
                      <a:pt x="69" y="112"/>
                    </a:lnTo>
                    <a:lnTo>
                      <a:pt x="69" y="377"/>
                    </a:lnTo>
                    <a:lnTo>
                      <a:pt x="8" y="377"/>
                    </a:lnTo>
                    <a:lnTo>
                      <a:pt x="8" y="112"/>
                    </a:lnTo>
                    <a:close/>
                    <a:moveTo>
                      <a:pt x="0" y="0"/>
                    </a:moveTo>
                    <a:lnTo>
                      <a:pt x="63" y="0"/>
                    </a:lnTo>
                    <a:lnTo>
                      <a:pt x="63"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8" name="Freeform 34">
                <a:extLst>
                  <a:ext uri="{FF2B5EF4-FFF2-40B4-BE49-F238E27FC236}">
                    <a16:creationId xmlns:a16="http://schemas.microsoft.com/office/drawing/2014/main" id="{F7D99C0B-6C57-F694-E590-0B8FE8DB71CA}"/>
                  </a:ext>
                </a:extLst>
              </p:cNvPr>
              <p:cNvSpPr>
                <a:spLocks noEditPoints="1"/>
              </p:cNvSpPr>
              <p:nvPr/>
            </p:nvSpPr>
            <p:spPr bwMode="auto">
              <a:xfrm>
                <a:off x="10416097" y="-1376333"/>
                <a:ext cx="104534" cy="130174"/>
              </a:xfrm>
              <a:custGeom>
                <a:avLst/>
                <a:gdLst>
                  <a:gd name="T0" fmla="*/ 111 w 221"/>
                  <a:gd name="T1" fmla="*/ 227 h 273"/>
                  <a:gd name="T2" fmla="*/ 159 w 221"/>
                  <a:gd name="T3" fmla="*/ 136 h 273"/>
                  <a:gd name="T4" fmla="*/ 111 w 221"/>
                  <a:gd name="T5" fmla="*/ 45 h 273"/>
                  <a:gd name="T6" fmla="*/ 62 w 221"/>
                  <a:gd name="T7" fmla="*/ 136 h 273"/>
                  <a:gd name="T8" fmla="*/ 111 w 221"/>
                  <a:gd name="T9" fmla="*/ 227 h 273"/>
                  <a:gd name="T10" fmla="*/ 111 w 221"/>
                  <a:gd name="T11" fmla="*/ 0 h 273"/>
                  <a:gd name="T12" fmla="*/ 221 w 221"/>
                  <a:gd name="T13" fmla="*/ 136 h 273"/>
                  <a:gd name="T14" fmla="*/ 111 w 221"/>
                  <a:gd name="T15" fmla="*/ 273 h 273"/>
                  <a:gd name="T16" fmla="*/ 0 w 221"/>
                  <a:gd name="T17" fmla="*/ 136 h 273"/>
                  <a:gd name="T18" fmla="*/ 111 w 221"/>
                  <a:gd name="T1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3">
                    <a:moveTo>
                      <a:pt x="111" y="227"/>
                    </a:moveTo>
                    <a:cubicBezTo>
                      <a:pt x="150" y="227"/>
                      <a:pt x="159" y="180"/>
                      <a:pt x="159" y="136"/>
                    </a:cubicBezTo>
                    <a:cubicBezTo>
                      <a:pt x="159" y="92"/>
                      <a:pt x="150" y="45"/>
                      <a:pt x="111" y="45"/>
                    </a:cubicBezTo>
                    <a:cubicBezTo>
                      <a:pt x="72" y="45"/>
                      <a:pt x="62" y="92"/>
                      <a:pt x="62" y="136"/>
                    </a:cubicBezTo>
                    <a:cubicBezTo>
                      <a:pt x="62" y="180"/>
                      <a:pt x="72" y="227"/>
                      <a:pt x="111" y="227"/>
                    </a:cubicBezTo>
                    <a:close/>
                    <a:moveTo>
                      <a:pt x="111" y="0"/>
                    </a:moveTo>
                    <a:cubicBezTo>
                      <a:pt x="162" y="0"/>
                      <a:pt x="221" y="29"/>
                      <a:pt x="221" y="136"/>
                    </a:cubicBezTo>
                    <a:cubicBezTo>
                      <a:pt x="221" y="247"/>
                      <a:pt x="162" y="273"/>
                      <a:pt x="111" y="273"/>
                    </a:cubicBezTo>
                    <a:cubicBezTo>
                      <a:pt x="59" y="273"/>
                      <a:pt x="0" y="247"/>
                      <a:pt x="0" y="136"/>
                    </a:cubicBezTo>
                    <a:cubicBezTo>
                      <a:pt x="0" y="29"/>
                      <a:pt x="59" y="0"/>
                      <a:pt x="11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9" name="Freeform 35">
                <a:extLst>
                  <a:ext uri="{FF2B5EF4-FFF2-40B4-BE49-F238E27FC236}">
                    <a16:creationId xmlns:a16="http://schemas.microsoft.com/office/drawing/2014/main" id="{55E9D23B-CCDA-98E8-21C4-38B7214F688D}"/>
                  </a:ext>
                </a:extLst>
              </p:cNvPr>
              <p:cNvSpPr>
                <a:spLocks/>
              </p:cNvSpPr>
              <p:nvPr/>
            </p:nvSpPr>
            <p:spPr bwMode="auto">
              <a:xfrm>
                <a:off x="10545285"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6 w 201"/>
                  <a:gd name="T13" fmla="*/ 0 h 269"/>
                  <a:gd name="T14" fmla="*/ 201 w 201"/>
                  <a:gd name="T15" fmla="*/ 98 h 269"/>
                  <a:gd name="T16" fmla="*/ 201 w 201"/>
                  <a:gd name="T17" fmla="*/ 269 h 269"/>
                  <a:gd name="T18" fmla="*/ 140 w 201"/>
                  <a:gd name="T19" fmla="*/ 269 h 269"/>
                  <a:gd name="T20" fmla="*/ 140 w 201"/>
                  <a:gd name="T21" fmla="*/ 110 h 269"/>
                  <a:gd name="T22" fmla="*/ 105 w 201"/>
                  <a:gd name="T23" fmla="*/ 53 h 269"/>
                  <a:gd name="T24" fmla="*/ 62 w 201"/>
                  <a:gd name="T25" fmla="*/ 115 h 269"/>
                  <a:gd name="T26" fmla="*/ 62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1" y="16"/>
                      <a:pt x="0" y="4"/>
                    </a:cubicBezTo>
                    <a:lnTo>
                      <a:pt x="57" y="4"/>
                    </a:lnTo>
                    <a:cubicBezTo>
                      <a:pt x="57" y="18"/>
                      <a:pt x="59" y="32"/>
                      <a:pt x="59" y="45"/>
                    </a:cubicBezTo>
                    <a:lnTo>
                      <a:pt x="60" y="45"/>
                    </a:lnTo>
                    <a:lnTo>
                      <a:pt x="60" y="45"/>
                    </a:lnTo>
                    <a:cubicBezTo>
                      <a:pt x="68" y="29"/>
                      <a:pt x="85" y="0"/>
                      <a:pt x="126" y="0"/>
                    </a:cubicBezTo>
                    <a:cubicBezTo>
                      <a:pt x="184" y="0"/>
                      <a:pt x="201" y="45"/>
                      <a:pt x="201" y="98"/>
                    </a:cubicBezTo>
                    <a:lnTo>
                      <a:pt x="201" y="269"/>
                    </a:lnTo>
                    <a:lnTo>
                      <a:pt x="140" y="269"/>
                    </a:lnTo>
                    <a:lnTo>
                      <a:pt x="140" y="110"/>
                    </a:lnTo>
                    <a:cubicBezTo>
                      <a:pt x="140" y="70"/>
                      <a:pt x="130" y="53"/>
                      <a:pt x="105" y="53"/>
                    </a:cubicBezTo>
                    <a:cubicBezTo>
                      <a:pt x="74" y="53"/>
                      <a:pt x="62" y="81"/>
                      <a:pt x="62" y="115"/>
                    </a:cubicBezTo>
                    <a:lnTo>
                      <a:pt x="62"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grpSp>
      </p:grpSp>
      <p:pic>
        <p:nvPicPr>
          <p:cNvPr id="2" name="01">
            <a:hlinkClick r:id="" action="ppaction://media"/>
            <a:extLst>
              <a:ext uri="{FF2B5EF4-FFF2-40B4-BE49-F238E27FC236}">
                <a16:creationId xmlns:a16="http://schemas.microsoft.com/office/drawing/2014/main" id="{8C84D4E4-122D-3134-C3BD-42DB3E899C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955" y="6914564"/>
            <a:ext cx="609600" cy="609600"/>
          </a:xfrm>
          <a:prstGeom prst="rect">
            <a:avLst/>
          </a:prstGeom>
        </p:spPr>
      </p:pic>
    </p:spTree>
    <p:extLst>
      <p:ext uri="{BB962C8B-B14F-4D97-AF65-F5344CB8AC3E}">
        <p14:creationId xmlns:p14="http://schemas.microsoft.com/office/powerpoint/2010/main" val="626111164"/>
      </p:ext>
    </p:extLst>
  </p:cSld>
  <p:clrMapOvr>
    <a:masterClrMapping/>
  </p:clrMapOvr>
  <mc:AlternateContent xmlns:mc="http://schemas.openxmlformats.org/markup-compatibility/2006" xmlns:p14="http://schemas.microsoft.com/office/powerpoint/2010/main">
    <mc:Choice Requires="p14">
      <p:transition spd="slow" p14:dur="2000" advClick="0" advTm="15050"/>
    </mc:Choice>
    <mc:Fallback xmlns="">
      <p:transition spd="slow" advClick="0" advTm="15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48" fill="hold"/>
                                        <p:tgtEl>
                                          <p:spTgt spid="2"/>
                                        </p:tgtEl>
                                      </p:cBhvr>
                                    </p:cmd>
                                  </p:childTnLst>
                                </p:cTn>
                              </p:par>
                              <p:par>
                                <p:cTn id="7" presetID="14" presetClass="entr" presetSubtype="1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randombar(horizontal)">
                                      <p:cBhvr>
                                        <p:cTn id="9" dur="500"/>
                                        <p:tgtEl>
                                          <p:spTgt spid="12"/>
                                        </p:tgtEl>
                                      </p:cBhvr>
                                    </p:animEffect>
                                  </p:childTnLst>
                                </p:cTn>
                              </p:par>
                              <p:par>
                                <p:cTn id="10" presetID="2" presetClass="entr" presetSubtype="9"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par>
                                <p:cTn id="14" presetID="22" presetClass="entr" presetSubtype="8" fill="hold" grpId="0" nodeType="withEffect">
                                  <p:stCondLst>
                                    <p:cond delay="1000"/>
                                  </p:stCondLst>
                                  <p:childTnLst>
                                    <p:set>
                                      <p:cBhvr>
                                        <p:cTn id="15" dur="1" fill="hold">
                                          <p:stCondLst>
                                            <p:cond delay="0"/>
                                          </p:stCondLst>
                                        </p:cTn>
                                        <p:tgtEl>
                                          <p:spTgt spid="103"/>
                                        </p:tgtEl>
                                        <p:attrNameLst>
                                          <p:attrName>style.visibility</p:attrName>
                                        </p:attrNameLst>
                                      </p:cBhvr>
                                      <p:to>
                                        <p:strVal val="visible"/>
                                      </p:to>
                                    </p:set>
                                    <p:animEffect transition="in" filter="wipe(left)">
                                      <p:cBhvr>
                                        <p:cTn id="16" dur="500"/>
                                        <p:tgtEl>
                                          <p:spTgt spid="103"/>
                                        </p:tgtEl>
                                      </p:cBhvr>
                                    </p:animEffect>
                                  </p:childTnLst>
                                </p:cTn>
                              </p:par>
                              <p:par>
                                <p:cTn id="17" presetID="31" presetClass="entr" presetSubtype="0" fill="hold" nodeType="withEffect">
                                  <p:stCondLst>
                                    <p:cond delay="15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 calcmode="lin" valueType="num">
                                      <p:cBhvr>
                                        <p:cTn id="21" dur="500" fill="hold"/>
                                        <p:tgtEl>
                                          <p:spTgt spid="13"/>
                                        </p:tgtEl>
                                        <p:attrNameLst>
                                          <p:attrName>style.rotation</p:attrName>
                                        </p:attrNameLst>
                                      </p:cBhvr>
                                      <p:tavLst>
                                        <p:tav tm="0">
                                          <p:val>
                                            <p:fltVal val="90"/>
                                          </p:val>
                                        </p:tav>
                                        <p:tav tm="100000">
                                          <p:val>
                                            <p:fltVal val="0"/>
                                          </p:val>
                                        </p:tav>
                                      </p:tavLst>
                                    </p:anim>
                                    <p:animEffect transition="in" filter="fade">
                                      <p:cBhvr>
                                        <p:cTn id="22" dur="500"/>
                                        <p:tgtEl>
                                          <p:spTgt spid="13"/>
                                        </p:tgtEl>
                                      </p:cBhvr>
                                    </p:animEffect>
                                  </p:childTnLst>
                                </p:cTn>
                              </p:par>
                              <p:par>
                                <p:cTn id="23" presetID="22" presetClass="entr" presetSubtype="8" fill="hold" grpId="0" nodeType="withEffect">
                                  <p:stCondLst>
                                    <p:cond delay="200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500"/>
                                        <p:tgtEl>
                                          <p:spTgt spid="57"/>
                                        </p:tgtEl>
                                      </p:cBhvr>
                                    </p:animEffect>
                                  </p:childTnLst>
                                </p:cTn>
                              </p:par>
                              <p:par>
                                <p:cTn id="26" presetID="22" presetClass="entr" presetSubtype="8" fill="hold" grpId="0" nodeType="withEffect">
                                  <p:stCondLst>
                                    <p:cond delay="250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 presetClass="exit" presetSubtype="8" fill="hold" grpId="1" nodeType="withEffect">
                                  <p:stCondLst>
                                    <p:cond delay="15050"/>
                                  </p:stCondLst>
                                  <p:childTnLst>
                                    <p:anim calcmode="lin" valueType="num">
                                      <p:cBhvr additive="base">
                                        <p:cTn id="30" dur="500"/>
                                        <p:tgtEl>
                                          <p:spTgt spid="57"/>
                                        </p:tgtEl>
                                        <p:attrNameLst>
                                          <p:attrName>ppt_x</p:attrName>
                                        </p:attrNameLst>
                                      </p:cBhvr>
                                      <p:tavLst>
                                        <p:tav tm="0">
                                          <p:val>
                                            <p:strVal val="ppt_x"/>
                                          </p:val>
                                        </p:tav>
                                        <p:tav tm="100000">
                                          <p:val>
                                            <p:strVal val="0-ppt_w/2"/>
                                          </p:val>
                                        </p:tav>
                                      </p:tavLst>
                                    </p:anim>
                                    <p:anim calcmode="lin" valueType="num">
                                      <p:cBhvr additive="base">
                                        <p:cTn id="31" dur="500"/>
                                        <p:tgtEl>
                                          <p:spTgt spid="57"/>
                                        </p:tgtEl>
                                        <p:attrNameLst>
                                          <p:attrName>ppt_y</p:attrName>
                                        </p:attrNameLst>
                                      </p:cBhvr>
                                      <p:tavLst>
                                        <p:tav tm="0">
                                          <p:val>
                                            <p:strVal val="ppt_y"/>
                                          </p:val>
                                        </p:tav>
                                        <p:tav tm="100000">
                                          <p:val>
                                            <p:strVal val="ppt_y"/>
                                          </p:val>
                                        </p:tav>
                                      </p:tavLst>
                                    </p:anim>
                                    <p:set>
                                      <p:cBhvr>
                                        <p:cTn id="32" dur="1" fill="hold">
                                          <p:stCondLst>
                                            <p:cond delay="499"/>
                                          </p:stCondLst>
                                        </p:cTn>
                                        <p:tgtEl>
                                          <p:spTgt spid="57"/>
                                        </p:tgtEl>
                                        <p:attrNameLst>
                                          <p:attrName>style.visibility</p:attrName>
                                        </p:attrNameLst>
                                      </p:cBhvr>
                                      <p:to>
                                        <p:strVal val="hidden"/>
                                      </p:to>
                                    </p:set>
                                  </p:childTnLst>
                                </p:cTn>
                              </p:par>
                              <p:par>
                                <p:cTn id="33" presetID="2" presetClass="exit" presetSubtype="2" fill="hold" nodeType="withEffect">
                                  <p:stCondLst>
                                    <p:cond delay="15050"/>
                                  </p:stCondLst>
                                  <p:childTnLst>
                                    <p:anim calcmode="lin" valueType="num">
                                      <p:cBhvr additive="base">
                                        <p:cTn id="34" dur="500"/>
                                        <p:tgtEl>
                                          <p:spTgt spid="13"/>
                                        </p:tgtEl>
                                        <p:attrNameLst>
                                          <p:attrName>ppt_x</p:attrName>
                                        </p:attrNameLst>
                                      </p:cBhvr>
                                      <p:tavLst>
                                        <p:tav tm="0">
                                          <p:val>
                                            <p:strVal val="ppt_x"/>
                                          </p:val>
                                        </p:tav>
                                        <p:tav tm="100000">
                                          <p:val>
                                            <p:strVal val="1+ppt_w/2"/>
                                          </p:val>
                                        </p:tav>
                                      </p:tavLst>
                                    </p:anim>
                                    <p:anim calcmode="lin" valueType="num">
                                      <p:cBhvr additive="base">
                                        <p:cTn id="35" dur="500"/>
                                        <p:tgtEl>
                                          <p:spTgt spid="13"/>
                                        </p:tgtEl>
                                        <p:attrNameLst>
                                          <p:attrName>ppt_y</p:attrName>
                                        </p:attrNameLst>
                                      </p:cBhvr>
                                      <p:tavLst>
                                        <p:tav tm="0">
                                          <p:val>
                                            <p:strVal val="ppt_y"/>
                                          </p:val>
                                        </p:tav>
                                        <p:tav tm="100000">
                                          <p:val>
                                            <p:strVal val="ppt_y"/>
                                          </p:val>
                                        </p:tav>
                                      </p:tavLst>
                                    </p:anim>
                                    <p:set>
                                      <p:cBhvr>
                                        <p:cTn id="36" dur="1" fill="hold">
                                          <p:stCondLst>
                                            <p:cond delay="499"/>
                                          </p:stCondLst>
                                        </p:cTn>
                                        <p:tgtEl>
                                          <p:spTgt spid="13"/>
                                        </p:tgtEl>
                                        <p:attrNameLst>
                                          <p:attrName>style.visibility</p:attrName>
                                        </p:attrNameLst>
                                      </p:cBhvr>
                                      <p:to>
                                        <p:strVal val="hidden"/>
                                      </p:to>
                                    </p:set>
                                  </p:childTnLst>
                                </p:cTn>
                              </p:par>
                              <p:par>
                                <p:cTn id="37" presetID="2" presetClass="exit" presetSubtype="2" fill="hold" grpId="1" nodeType="withEffect">
                                  <p:stCondLst>
                                    <p:cond delay="15050"/>
                                  </p:stCondLst>
                                  <p:childTnLst>
                                    <p:anim calcmode="lin" valueType="num">
                                      <p:cBhvr additive="base">
                                        <p:cTn id="38" dur="500"/>
                                        <p:tgtEl>
                                          <p:spTgt spid="103"/>
                                        </p:tgtEl>
                                        <p:attrNameLst>
                                          <p:attrName>ppt_x</p:attrName>
                                        </p:attrNameLst>
                                      </p:cBhvr>
                                      <p:tavLst>
                                        <p:tav tm="0">
                                          <p:val>
                                            <p:strVal val="ppt_x"/>
                                          </p:val>
                                        </p:tav>
                                        <p:tav tm="100000">
                                          <p:val>
                                            <p:strVal val="1+ppt_w/2"/>
                                          </p:val>
                                        </p:tav>
                                      </p:tavLst>
                                    </p:anim>
                                    <p:anim calcmode="lin" valueType="num">
                                      <p:cBhvr additive="base">
                                        <p:cTn id="39" dur="500"/>
                                        <p:tgtEl>
                                          <p:spTgt spid="103"/>
                                        </p:tgtEl>
                                        <p:attrNameLst>
                                          <p:attrName>ppt_y</p:attrName>
                                        </p:attrNameLst>
                                      </p:cBhvr>
                                      <p:tavLst>
                                        <p:tav tm="0">
                                          <p:val>
                                            <p:strVal val="ppt_y"/>
                                          </p:val>
                                        </p:tav>
                                        <p:tav tm="100000">
                                          <p:val>
                                            <p:strVal val="ppt_y"/>
                                          </p:val>
                                        </p:tav>
                                      </p:tavLst>
                                    </p:anim>
                                    <p:set>
                                      <p:cBhvr>
                                        <p:cTn id="40" dur="1" fill="hold">
                                          <p:stCondLst>
                                            <p:cond delay="499"/>
                                          </p:stCondLst>
                                        </p:cTn>
                                        <p:tgtEl>
                                          <p:spTgt spid="103"/>
                                        </p:tgtEl>
                                        <p:attrNameLst>
                                          <p:attrName>style.visibility</p:attrName>
                                        </p:attrNameLst>
                                      </p:cBhvr>
                                      <p:to>
                                        <p:strVal val="hidden"/>
                                      </p:to>
                                    </p:set>
                                  </p:childTnLst>
                                </p:cTn>
                              </p:par>
                              <p:par>
                                <p:cTn id="41" presetID="2" presetClass="exit" presetSubtype="8" fill="hold" grpId="1" nodeType="withEffect">
                                  <p:stCondLst>
                                    <p:cond delay="15050"/>
                                  </p:stCondLst>
                                  <p:childTnLst>
                                    <p:anim calcmode="lin" valueType="num">
                                      <p:cBhvr additive="base">
                                        <p:cTn id="42" dur="500"/>
                                        <p:tgtEl>
                                          <p:spTgt spid="18"/>
                                        </p:tgtEl>
                                        <p:attrNameLst>
                                          <p:attrName>ppt_x</p:attrName>
                                        </p:attrNameLst>
                                      </p:cBhvr>
                                      <p:tavLst>
                                        <p:tav tm="0">
                                          <p:val>
                                            <p:strVal val="ppt_x"/>
                                          </p:val>
                                        </p:tav>
                                        <p:tav tm="100000">
                                          <p:val>
                                            <p:strVal val="0-ppt_w/2"/>
                                          </p:val>
                                        </p:tav>
                                      </p:tavLst>
                                    </p:anim>
                                    <p:anim calcmode="lin" valueType="num">
                                      <p:cBhvr additive="base">
                                        <p:cTn id="43" dur="500"/>
                                        <p:tgtEl>
                                          <p:spTgt spid="18"/>
                                        </p:tgtEl>
                                        <p:attrNameLst>
                                          <p:attrName>ppt_y</p:attrName>
                                        </p:attrNameLst>
                                      </p:cBhvr>
                                      <p:tavLst>
                                        <p:tav tm="0">
                                          <p:val>
                                            <p:strVal val="ppt_y"/>
                                          </p:val>
                                        </p:tav>
                                        <p:tav tm="100000">
                                          <p:val>
                                            <p:strVal val="ppt_y"/>
                                          </p:val>
                                        </p:tav>
                                      </p:tavLst>
                                    </p:anim>
                                    <p:set>
                                      <p:cBhvr>
                                        <p:cTn id="44" dur="1" fill="hold">
                                          <p:stCondLst>
                                            <p:cond delay="499"/>
                                          </p:stCondLst>
                                        </p:cTn>
                                        <p:tgtEl>
                                          <p:spTgt spid="18"/>
                                        </p:tgtEl>
                                        <p:attrNameLst>
                                          <p:attrName>style.visibility</p:attrName>
                                        </p:attrNameLst>
                                      </p:cBhvr>
                                      <p:to>
                                        <p:strVal val="hidden"/>
                                      </p:to>
                                    </p:set>
                                  </p:childTnLst>
                                </p:cTn>
                              </p:par>
                              <p:par>
                                <p:cTn id="45" presetID="2" presetClass="exit" presetSubtype="8" fill="hold" nodeType="withEffect">
                                  <p:stCondLst>
                                    <p:cond delay="15050"/>
                                  </p:stCondLst>
                                  <p:childTnLst>
                                    <p:anim calcmode="lin" valueType="num">
                                      <p:cBhvr additive="base">
                                        <p:cTn id="46" dur="500"/>
                                        <p:tgtEl>
                                          <p:spTgt spid="6"/>
                                        </p:tgtEl>
                                        <p:attrNameLst>
                                          <p:attrName>ppt_x</p:attrName>
                                        </p:attrNameLst>
                                      </p:cBhvr>
                                      <p:tavLst>
                                        <p:tav tm="0">
                                          <p:val>
                                            <p:strVal val="ppt_x"/>
                                          </p:val>
                                        </p:tav>
                                        <p:tav tm="100000">
                                          <p:val>
                                            <p:strVal val="0-ppt_w/2"/>
                                          </p:val>
                                        </p:tav>
                                      </p:tavLst>
                                    </p:anim>
                                    <p:anim calcmode="lin" valueType="num">
                                      <p:cBhvr additive="base">
                                        <p:cTn id="47" dur="500"/>
                                        <p:tgtEl>
                                          <p:spTgt spid="6"/>
                                        </p:tgtEl>
                                        <p:attrNameLst>
                                          <p:attrName>ppt_y</p:attrName>
                                        </p:attrNameLst>
                                      </p:cBhvr>
                                      <p:tavLst>
                                        <p:tav tm="0">
                                          <p:val>
                                            <p:strVal val="ppt_y"/>
                                          </p:val>
                                        </p:tav>
                                        <p:tav tm="100000">
                                          <p:val>
                                            <p:strVal val="ppt_y"/>
                                          </p:val>
                                        </p:tav>
                                      </p:tavLst>
                                    </p:anim>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nodeType="withEffect">
                                  <p:stCondLst>
                                    <p:cond delay="1505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bldLst>
      <p:bldP spid="18" grpId="0"/>
      <p:bldP spid="18" grpId="1"/>
      <p:bldP spid="57" grpId="0"/>
      <p:bldP spid="57" grpId="1"/>
      <p:bldP spid="103" grpId="0" animBg="1"/>
      <p:bldP spid="10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9901E-57DE-4682-7B91-17CB22EC4401}"/>
              </a:ext>
            </a:extLst>
          </p:cNvPr>
          <p:cNvSpPr txBox="1"/>
          <p:nvPr/>
        </p:nvSpPr>
        <p:spPr>
          <a:xfrm>
            <a:off x="128016" y="96886"/>
            <a:ext cx="11602561" cy="584775"/>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US" sz="3200" dirty="0">
                <a:solidFill>
                  <a:srgbClr val="F26829"/>
                </a:solidFill>
                <a:latin typeface="Atkinson Hyperlegible"/>
                <a:ea typeface="ＭＳ Ｐゴシック" pitchFamily="34" charset="-128"/>
              </a:rPr>
              <a:t>Making incremental improvements</a:t>
            </a:r>
          </a:p>
        </p:txBody>
      </p:sp>
      <p:sp>
        <p:nvSpPr>
          <p:cNvPr id="30" name="Rectangle 29">
            <a:extLst>
              <a:ext uri="{FF2B5EF4-FFF2-40B4-BE49-F238E27FC236}">
                <a16:creationId xmlns:a16="http://schemas.microsoft.com/office/drawing/2014/main" id="{4888DD0F-DE9D-CD7A-136E-810A7E88979A}"/>
              </a:ext>
            </a:extLst>
          </p:cNvPr>
          <p:cNvSpPr/>
          <p:nvPr/>
        </p:nvSpPr>
        <p:spPr>
          <a:xfrm>
            <a:off x="711898" y="5064723"/>
            <a:ext cx="10768203" cy="1555151"/>
          </a:xfrm>
          <a:prstGeom prst="rect">
            <a:avLst/>
          </a:prstGeom>
          <a:solidFill>
            <a:schemeClr val="bg1"/>
          </a:solidFill>
          <a:ln>
            <a:solidFill>
              <a:srgbClr val="99A6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E8A6473-00DD-7BC2-9FAF-FC2EA3951F1E}"/>
              </a:ext>
            </a:extLst>
          </p:cNvPr>
          <p:cNvSpPr txBox="1"/>
          <p:nvPr/>
        </p:nvSpPr>
        <p:spPr>
          <a:xfrm>
            <a:off x="847710" y="5494904"/>
            <a:ext cx="10267979"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228600" lvl="0" indent="-228600">
              <a:buFont typeface="Arial" panose="020B0604020202020204" pitchFamily="34" charset="0"/>
              <a:buChar char="•"/>
            </a:pPr>
            <a:r>
              <a:rPr lang="en-US" sz="2000" b="0" dirty="0">
                <a:solidFill>
                  <a:schemeClr val="tx1"/>
                </a:solidFill>
                <a:cs typeface="Arial" panose="020B0604020202020204" pitchFamily="34" charset="0"/>
              </a:rPr>
              <a:t>Build lockable, covered storage areas.</a:t>
            </a:r>
          </a:p>
          <a:p>
            <a:pPr marL="228600" lvl="0" indent="-228600">
              <a:buFont typeface="Arial" panose="020B0604020202020204" pitchFamily="34" charset="0"/>
              <a:buChar char="•"/>
            </a:pPr>
            <a:r>
              <a:rPr lang="en-US" sz="2000" b="0" dirty="0">
                <a:solidFill>
                  <a:schemeClr val="tx1"/>
                </a:solidFill>
                <a:cs typeface="Arial" panose="020B0604020202020204" pitchFamily="34" charset="0"/>
              </a:rPr>
              <a:t>Build low-cost incinerator as interim solution. </a:t>
            </a:r>
            <a:endParaRPr lang="en-US" sz="1200" b="0" dirty="0">
              <a:solidFill>
                <a:schemeClr val="tx1"/>
              </a:solidFill>
            </a:endParaRPr>
          </a:p>
        </p:txBody>
      </p:sp>
      <p:grpSp>
        <p:nvGrpSpPr>
          <p:cNvPr id="6" name="Group 5">
            <a:extLst>
              <a:ext uri="{FF2B5EF4-FFF2-40B4-BE49-F238E27FC236}">
                <a16:creationId xmlns:a16="http://schemas.microsoft.com/office/drawing/2014/main" id="{476983CA-316C-4289-A00A-0C4B3D5159CF}"/>
              </a:ext>
            </a:extLst>
          </p:cNvPr>
          <p:cNvGrpSpPr/>
          <p:nvPr/>
        </p:nvGrpSpPr>
        <p:grpSpPr>
          <a:xfrm>
            <a:off x="711899" y="782686"/>
            <a:ext cx="4111859" cy="3694064"/>
            <a:chOff x="711899" y="804911"/>
            <a:chExt cx="4111859" cy="3694064"/>
          </a:xfrm>
        </p:grpSpPr>
        <p:sp>
          <p:nvSpPr>
            <p:cNvPr id="32" name="Rectangle 31">
              <a:extLst>
                <a:ext uri="{FF2B5EF4-FFF2-40B4-BE49-F238E27FC236}">
                  <a16:creationId xmlns:a16="http://schemas.microsoft.com/office/drawing/2014/main" id="{38D7CDCE-0EF3-4CF5-9EEF-054A20EFBA0E}"/>
                </a:ext>
              </a:extLst>
            </p:cNvPr>
            <p:cNvSpPr/>
            <p:nvPr/>
          </p:nvSpPr>
          <p:spPr>
            <a:xfrm>
              <a:off x="711899" y="804911"/>
              <a:ext cx="4108452" cy="3694063"/>
            </a:xfrm>
            <a:prstGeom prst="rect">
              <a:avLst/>
            </a:prstGeom>
            <a:solidFill>
              <a:srgbClr val="EF414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tkinson Hyperlegible" pitchFamily="2" charset="0"/>
              </a:endParaRPr>
            </a:p>
          </p:txBody>
        </p:sp>
        <p:sp>
          <p:nvSpPr>
            <p:cNvPr id="33" name="TextBox 32">
              <a:extLst>
                <a:ext uri="{FF2B5EF4-FFF2-40B4-BE49-F238E27FC236}">
                  <a16:creationId xmlns:a16="http://schemas.microsoft.com/office/drawing/2014/main" id="{43D5E168-368B-4D67-A99A-884E0F90258E}"/>
                </a:ext>
              </a:extLst>
            </p:cNvPr>
            <p:cNvSpPr txBox="1"/>
            <p:nvPr/>
          </p:nvSpPr>
          <p:spPr>
            <a:xfrm>
              <a:off x="981222" y="900161"/>
              <a:ext cx="3569806"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cs typeface="Arial" panose="020B0604020202020204" pitchFamily="34" charset="0"/>
                </a:rPr>
                <a:t>Immediate improvements, minimal cost </a:t>
              </a:r>
            </a:p>
          </p:txBody>
        </p:sp>
        <p:pic>
          <p:nvPicPr>
            <p:cNvPr id="40" name="Picture 39" descr="A picture containing text, indoor, green, cluttered&#10;&#10;Description automatically generated">
              <a:extLst>
                <a:ext uri="{FF2B5EF4-FFF2-40B4-BE49-F238E27FC236}">
                  <a16:creationId xmlns:a16="http://schemas.microsoft.com/office/drawing/2014/main" id="{FCF58E5C-74A1-4A97-82A1-FB43492F827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303019" y="2096605"/>
              <a:ext cx="2811250" cy="1993490"/>
            </a:xfrm>
            <a:prstGeom prst="rect">
              <a:avLst/>
            </a:prstGeom>
          </p:spPr>
        </p:pic>
        <p:pic>
          <p:nvPicPr>
            <p:cNvPr id="41" name="Picture 40">
              <a:extLst>
                <a:ext uri="{FF2B5EF4-FFF2-40B4-BE49-F238E27FC236}">
                  <a16:creationId xmlns:a16="http://schemas.microsoft.com/office/drawing/2014/main" id="{F88C2905-427B-44AC-A6FC-032B657A0678}"/>
                </a:ext>
              </a:extLst>
            </p:cNvPr>
            <p:cNvPicPr>
              <a:picLocks noChangeAspect="1"/>
            </p:cNvPicPr>
            <p:nvPr/>
          </p:nvPicPr>
          <p:blipFill rotWithShape="1">
            <a:blip r:embed="rId6"/>
            <a:srcRect b="496"/>
            <a:stretch/>
          </p:blipFill>
          <p:spPr>
            <a:xfrm>
              <a:off x="2705389" y="1687725"/>
              <a:ext cx="2118369" cy="2811249"/>
            </a:xfrm>
            <a:prstGeom prst="rect">
              <a:avLst/>
            </a:prstGeom>
          </p:spPr>
        </p:pic>
        <p:sp>
          <p:nvSpPr>
            <p:cNvPr id="42" name="Rectangle 41">
              <a:extLst>
                <a:ext uri="{FF2B5EF4-FFF2-40B4-BE49-F238E27FC236}">
                  <a16:creationId xmlns:a16="http://schemas.microsoft.com/office/drawing/2014/main" id="{2C9E2E4C-0EF6-4C61-BE54-CD2B510795DD}"/>
                </a:ext>
              </a:extLst>
            </p:cNvPr>
            <p:cNvSpPr/>
            <p:nvPr/>
          </p:nvSpPr>
          <p:spPr>
            <a:xfrm>
              <a:off x="1826710" y="4246975"/>
              <a:ext cx="188971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WHO/Arabella Hayter</a:t>
              </a:r>
            </a:p>
          </p:txBody>
        </p:sp>
      </p:grpSp>
      <p:grpSp>
        <p:nvGrpSpPr>
          <p:cNvPr id="7" name="Group 6">
            <a:extLst>
              <a:ext uri="{FF2B5EF4-FFF2-40B4-BE49-F238E27FC236}">
                <a16:creationId xmlns:a16="http://schemas.microsoft.com/office/drawing/2014/main" id="{60A53A27-A908-4EE0-AC05-0F454C3E5FBC}"/>
              </a:ext>
            </a:extLst>
          </p:cNvPr>
          <p:cNvGrpSpPr/>
          <p:nvPr/>
        </p:nvGrpSpPr>
        <p:grpSpPr>
          <a:xfrm>
            <a:off x="4921948" y="782686"/>
            <a:ext cx="4108453" cy="3694064"/>
            <a:chOff x="4921948" y="804911"/>
            <a:chExt cx="4108453" cy="3694064"/>
          </a:xfrm>
        </p:grpSpPr>
        <p:sp>
          <p:nvSpPr>
            <p:cNvPr id="29" name="Rectangle 28">
              <a:extLst>
                <a:ext uri="{FF2B5EF4-FFF2-40B4-BE49-F238E27FC236}">
                  <a16:creationId xmlns:a16="http://schemas.microsoft.com/office/drawing/2014/main" id="{6F6F4A2B-2F60-49CD-B551-B9CA0DA3C8DD}"/>
                </a:ext>
              </a:extLst>
            </p:cNvPr>
            <p:cNvSpPr/>
            <p:nvPr/>
          </p:nvSpPr>
          <p:spPr>
            <a:xfrm>
              <a:off x="4921949" y="804911"/>
              <a:ext cx="4108452" cy="3694063"/>
            </a:xfrm>
            <a:prstGeom prst="rect">
              <a:avLst/>
            </a:prstGeom>
            <a:solidFill>
              <a:srgbClr val="00205C">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tkinson Hyperlegible" pitchFamily="2" charset="0"/>
              </a:endParaRPr>
            </a:p>
          </p:txBody>
        </p:sp>
        <p:pic>
          <p:nvPicPr>
            <p:cNvPr id="31" name="Picture 30" descr="A picture containing person, building, standing, gate&#10;&#10;Description automatically generated">
              <a:extLst>
                <a:ext uri="{FF2B5EF4-FFF2-40B4-BE49-F238E27FC236}">
                  <a16:creationId xmlns:a16="http://schemas.microsoft.com/office/drawing/2014/main" id="{5ACDC3BD-EB47-49D8-BB64-BC7958296C7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2708"/>
            <a:stretch/>
          </p:blipFill>
          <p:spPr>
            <a:xfrm>
              <a:off x="4921948" y="1687725"/>
              <a:ext cx="4108451" cy="2811249"/>
            </a:xfrm>
            <a:prstGeom prst="rect">
              <a:avLst/>
            </a:prstGeom>
          </p:spPr>
        </p:pic>
        <p:sp>
          <p:nvSpPr>
            <p:cNvPr id="43" name="TextBox 42">
              <a:extLst>
                <a:ext uri="{FF2B5EF4-FFF2-40B4-BE49-F238E27FC236}">
                  <a16:creationId xmlns:a16="http://schemas.microsoft.com/office/drawing/2014/main" id="{62CD0B5D-D9AC-4CF7-B1C5-9BB3304510D0}"/>
                </a:ext>
              </a:extLst>
            </p:cNvPr>
            <p:cNvSpPr txBox="1"/>
            <p:nvPr/>
          </p:nvSpPr>
          <p:spPr>
            <a:xfrm>
              <a:off x="5191272" y="1071611"/>
              <a:ext cx="3569806" cy="40011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cs typeface="Arial" panose="020B0604020202020204" pitchFamily="34" charset="0"/>
                </a:rPr>
                <a:t>Medium term</a:t>
              </a:r>
            </a:p>
          </p:txBody>
        </p:sp>
        <p:sp>
          <p:nvSpPr>
            <p:cNvPr id="44" name="Rectangle 43">
              <a:extLst>
                <a:ext uri="{FF2B5EF4-FFF2-40B4-BE49-F238E27FC236}">
                  <a16:creationId xmlns:a16="http://schemas.microsoft.com/office/drawing/2014/main" id="{5ED544B2-51BC-442A-B8AF-A7E322943801}"/>
                </a:ext>
              </a:extLst>
            </p:cNvPr>
            <p:cNvSpPr/>
            <p:nvPr/>
          </p:nvSpPr>
          <p:spPr>
            <a:xfrm>
              <a:off x="6036760" y="4246975"/>
              <a:ext cx="188971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WHO/Arabella Hayter</a:t>
              </a:r>
            </a:p>
          </p:txBody>
        </p:sp>
      </p:grpSp>
      <p:grpSp>
        <p:nvGrpSpPr>
          <p:cNvPr id="8" name="Group 7">
            <a:extLst>
              <a:ext uri="{FF2B5EF4-FFF2-40B4-BE49-F238E27FC236}">
                <a16:creationId xmlns:a16="http://schemas.microsoft.com/office/drawing/2014/main" id="{B5304E0A-2551-4DB6-A123-4558D7C3B0A4}"/>
              </a:ext>
            </a:extLst>
          </p:cNvPr>
          <p:cNvGrpSpPr/>
          <p:nvPr/>
        </p:nvGrpSpPr>
        <p:grpSpPr>
          <a:xfrm>
            <a:off x="9128590" y="782686"/>
            <a:ext cx="2351512" cy="3694064"/>
            <a:chOff x="9128590" y="804911"/>
            <a:chExt cx="2351512" cy="3694064"/>
          </a:xfrm>
        </p:grpSpPr>
        <p:sp>
          <p:nvSpPr>
            <p:cNvPr id="45" name="Rectangle 44">
              <a:extLst>
                <a:ext uri="{FF2B5EF4-FFF2-40B4-BE49-F238E27FC236}">
                  <a16:creationId xmlns:a16="http://schemas.microsoft.com/office/drawing/2014/main" id="{A5F4ADF7-6052-4F8E-A29C-C338EE3A26A8}"/>
                </a:ext>
              </a:extLst>
            </p:cNvPr>
            <p:cNvSpPr/>
            <p:nvPr/>
          </p:nvSpPr>
          <p:spPr>
            <a:xfrm>
              <a:off x="9128591" y="804911"/>
              <a:ext cx="2351511" cy="3694063"/>
            </a:xfrm>
            <a:prstGeom prst="rect">
              <a:avLst/>
            </a:prstGeom>
            <a:solidFill>
              <a:srgbClr val="FED02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tkinson Hyperlegible" pitchFamily="2" charset="0"/>
              </a:endParaRPr>
            </a:p>
          </p:txBody>
        </p:sp>
        <p:sp>
          <p:nvSpPr>
            <p:cNvPr id="46" name="TextBox 45">
              <a:extLst>
                <a:ext uri="{FF2B5EF4-FFF2-40B4-BE49-F238E27FC236}">
                  <a16:creationId xmlns:a16="http://schemas.microsoft.com/office/drawing/2014/main" id="{487CF2F0-6986-4A8D-BC4D-F42201CF8023}"/>
                </a:ext>
              </a:extLst>
            </p:cNvPr>
            <p:cNvSpPr txBox="1"/>
            <p:nvPr/>
          </p:nvSpPr>
          <p:spPr>
            <a:xfrm>
              <a:off x="9212030" y="900161"/>
              <a:ext cx="2184632"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cs typeface="Arial" panose="020B0604020202020204" pitchFamily="34" charset="0"/>
                </a:rPr>
                <a:t>Long term, most expensive </a:t>
              </a:r>
            </a:p>
          </p:txBody>
        </p:sp>
        <p:pic>
          <p:nvPicPr>
            <p:cNvPr id="47" name="Picture 46" descr="A picture containing indoor, wall, tiled, kitchen appliance&#10;&#10;Description automatically generated">
              <a:extLst>
                <a:ext uri="{FF2B5EF4-FFF2-40B4-BE49-F238E27FC236}">
                  <a16:creationId xmlns:a16="http://schemas.microsoft.com/office/drawing/2014/main" id="{70486E77-238F-4CD3-AA26-20515D37D64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400000">
              <a:off x="8898721" y="1917593"/>
              <a:ext cx="2811249" cy="2351512"/>
            </a:xfrm>
            <a:prstGeom prst="rect">
              <a:avLst/>
            </a:prstGeom>
          </p:spPr>
        </p:pic>
        <p:sp>
          <p:nvSpPr>
            <p:cNvPr id="48" name="Rectangle 47">
              <a:extLst>
                <a:ext uri="{FF2B5EF4-FFF2-40B4-BE49-F238E27FC236}">
                  <a16:creationId xmlns:a16="http://schemas.microsoft.com/office/drawing/2014/main" id="{337328D5-C6E0-449A-A388-A6C32CB9DE79}"/>
                </a:ext>
              </a:extLst>
            </p:cNvPr>
            <p:cNvSpPr/>
            <p:nvPr/>
          </p:nvSpPr>
          <p:spPr>
            <a:xfrm>
              <a:off x="9359489" y="4246975"/>
              <a:ext cx="188971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WHO/Arabella Hayter</a:t>
              </a:r>
            </a:p>
          </p:txBody>
        </p:sp>
      </p:grpSp>
      <p:grpSp>
        <p:nvGrpSpPr>
          <p:cNvPr id="4" name="Group 3">
            <a:extLst>
              <a:ext uri="{FF2B5EF4-FFF2-40B4-BE49-F238E27FC236}">
                <a16:creationId xmlns:a16="http://schemas.microsoft.com/office/drawing/2014/main" id="{36C62342-38AE-486D-A14C-4BD328380350}"/>
              </a:ext>
            </a:extLst>
          </p:cNvPr>
          <p:cNvGrpSpPr/>
          <p:nvPr/>
        </p:nvGrpSpPr>
        <p:grpSpPr>
          <a:xfrm>
            <a:off x="711898" y="4638675"/>
            <a:ext cx="10768204" cy="274320"/>
            <a:chOff x="711898" y="4638675"/>
            <a:chExt cx="10768204" cy="274320"/>
          </a:xfrm>
        </p:grpSpPr>
        <p:sp>
          <p:nvSpPr>
            <p:cNvPr id="50" name="Arrow: Right 49">
              <a:extLst>
                <a:ext uri="{FF2B5EF4-FFF2-40B4-BE49-F238E27FC236}">
                  <a16:creationId xmlns:a16="http://schemas.microsoft.com/office/drawing/2014/main" id="{5F99D967-8E65-46C8-8F66-A4BA06D564BA}"/>
                </a:ext>
              </a:extLst>
            </p:cNvPr>
            <p:cNvSpPr/>
            <p:nvPr/>
          </p:nvSpPr>
          <p:spPr>
            <a:xfrm>
              <a:off x="711898" y="4697198"/>
              <a:ext cx="10768204" cy="157274"/>
            </a:xfrm>
            <a:prstGeom prst="rightArrow">
              <a:avLst>
                <a:gd name="adj1" fmla="val 50000"/>
                <a:gd name="adj2" fmla="val 78263"/>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6ACEE0C-1236-4FF5-A40A-8C9A927D2683}"/>
                </a:ext>
              </a:extLst>
            </p:cNvPr>
            <p:cNvSpPr/>
            <p:nvPr/>
          </p:nvSpPr>
          <p:spPr>
            <a:xfrm>
              <a:off x="2628965" y="4638675"/>
              <a:ext cx="274320" cy="274320"/>
            </a:xfrm>
            <a:prstGeom prst="ellipse">
              <a:avLst/>
            </a:prstGeom>
            <a:solidFill>
              <a:schemeClr val="bg1"/>
            </a:solidFill>
            <a:ln>
              <a:solidFill>
                <a:srgbClr val="EF4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AB5CCEE-F505-42AC-9B53-808F4E24A621}"/>
                </a:ext>
              </a:extLst>
            </p:cNvPr>
            <p:cNvSpPr/>
            <p:nvPr/>
          </p:nvSpPr>
          <p:spPr>
            <a:xfrm>
              <a:off x="6839015" y="4638675"/>
              <a:ext cx="274320" cy="274320"/>
            </a:xfrm>
            <a:prstGeom prst="ellipse">
              <a:avLst/>
            </a:prstGeom>
            <a:solidFill>
              <a:schemeClr val="bg1"/>
            </a:solid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292634E2-D2AA-4A0C-8838-F675A38A9B32}"/>
                </a:ext>
              </a:extLst>
            </p:cNvPr>
            <p:cNvSpPr/>
            <p:nvPr/>
          </p:nvSpPr>
          <p:spPr>
            <a:xfrm>
              <a:off x="10167186" y="4638675"/>
              <a:ext cx="274320" cy="274320"/>
            </a:xfrm>
            <a:prstGeom prst="ellipse">
              <a:avLst/>
            </a:prstGeom>
            <a:solidFill>
              <a:schemeClr val="bg1"/>
            </a:solidFill>
            <a:ln>
              <a:solidFill>
                <a:srgbClr val="FED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Oval 53">
            <a:extLst>
              <a:ext uri="{FF2B5EF4-FFF2-40B4-BE49-F238E27FC236}">
                <a16:creationId xmlns:a16="http://schemas.microsoft.com/office/drawing/2014/main" id="{A03DC4D5-38AD-4D17-A620-CD65DA3183AB}"/>
              </a:ext>
            </a:extLst>
          </p:cNvPr>
          <p:cNvSpPr/>
          <p:nvPr/>
        </p:nvSpPr>
        <p:spPr>
          <a:xfrm>
            <a:off x="6907595" y="4707255"/>
            <a:ext cx="137160" cy="137160"/>
          </a:xfrm>
          <a:prstGeom prst="ellipse">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11">
            <a:hlinkClick r:id="" action="ppaction://media"/>
            <a:extLst>
              <a:ext uri="{FF2B5EF4-FFF2-40B4-BE49-F238E27FC236}">
                <a16:creationId xmlns:a16="http://schemas.microsoft.com/office/drawing/2014/main" id="{671BAC99-5E14-B8A3-F108-0BD77C29458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6858000"/>
            <a:ext cx="609600" cy="609600"/>
          </a:xfrm>
          <a:prstGeom prst="rect">
            <a:avLst/>
          </a:prstGeom>
        </p:spPr>
      </p:pic>
    </p:spTree>
    <p:extLst>
      <p:ext uri="{BB962C8B-B14F-4D97-AF65-F5344CB8AC3E}">
        <p14:creationId xmlns:p14="http://schemas.microsoft.com/office/powerpoint/2010/main" val="1388506679"/>
      </p:ext>
    </p:extLst>
  </p:cSld>
  <p:clrMapOvr>
    <a:masterClrMapping/>
  </p:clrMapOvr>
  <mc:AlternateContent xmlns:mc="http://schemas.openxmlformats.org/markup-compatibility/2006" xmlns:p14="http://schemas.microsoft.com/office/powerpoint/2010/main">
    <mc:Choice Requires="p14">
      <p:transition spd="slow" p14:dur="2000" advClick="0" advTm="8980"/>
    </mc:Choice>
    <mc:Fallback xmlns="">
      <p:transition spd="slow" advClick="0" advTm="8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72"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anim calcmode="lin" valueType="num">
                                      <p:cBhvr>
                                        <p:cTn id="9" dur="500" fill="hold"/>
                                        <p:tgtEl>
                                          <p:spTgt spid="54"/>
                                        </p:tgtEl>
                                        <p:attrNameLst>
                                          <p:attrName>ppt_w</p:attrName>
                                        </p:attrNameLst>
                                      </p:cBhvr>
                                      <p:tavLst>
                                        <p:tav tm="0">
                                          <p:val>
                                            <p:fltVal val="0"/>
                                          </p:val>
                                        </p:tav>
                                        <p:tav tm="100000">
                                          <p:val>
                                            <p:strVal val="#ppt_w"/>
                                          </p:val>
                                        </p:tav>
                                      </p:tavLst>
                                    </p:anim>
                                    <p:anim calcmode="lin" valueType="num">
                                      <p:cBhvr>
                                        <p:cTn id="10" dur="500" fill="hold"/>
                                        <p:tgtEl>
                                          <p:spTgt spid="54"/>
                                        </p:tgtEl>
                                        <p:attrNameLst>
                                          <p:attrName>ppt_h</p:attrName>
                                        </p:attrNameLst>
                                      </p:cBhvr>
                                      <p:tavLst>
                                        <p:tav tm="0">
                                          <p:val>
                                            <p:fltVal val="0"/>
                                          </p:val>
                                        </p:tav>
                                        <p:tav tm="100000">
                                          <p:val>
                                            <p:strVal val="#ppt_h"/>
                                          </p:val>
                                        </p:tav>
                                      </p:tavLst>
                                    </p:anim>
                                    <p:animEffect transition="in" filter="fade">
                                      <p:cBhvr>
                                        <p:cTn id="11" dur="500"/>
                                        <p:tgtEl>
                                          <p:spTgt spid="54"/>
                                        </p:tgtEl>
                                      </p:cBhvr>
                                    </p:animEffect>
                                  </p:childTnLst>
                                </p:cTn>
                              </p:par>
                              <p:par>
                                <p:cTn id="12" presetID="22" presetClass="entr" presetSubtype="8" fill="hold" grpId="0" nodeType="withEffect">
                                  <p:stCondLst>
                                    <p:cond delay="25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wipe(left)">
                                      <p:cBhvr>
                                        <p:cTn id="17" dur="500"/>
                                        <p:tgtEl>
                                          <p:spTgt spid="38">
                                            <p:txEl>
                                              <p:pRg st="0" end="0"/>
                                            </p:txEl>
                                          </p:spTgt>
                                        </p:tgtEl>
                                      </p:cBhvr>
                                    </p:animEffect>
                                  </p:childTnLst>
                                </p:cTn>
                              </p:par>
                              <p:par>
                                <p:cTn id="18" presetID="22" presetClass="entr" presetSubtype="8" fill="hold" grpId="0" nodeType="withEffect">
                                  <p:stCondLst>
                                    <p:cond delay="570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wipe(left)">
                                      <p:cBhvr>
                                        <p:cTn id="20" dur="500"/>
                                        <p:tgtEl>
                                          <p:spTgt spid="38">
                                            <p:txEl>
                                              <p:pRg st="1" end="1"/>
                                            </p:txEl>
                                          </p:spTgt>
                                        </p:tgtEl>
                                      </p:cBhvr>
                                    </p:animEffect>
                                  </p:childTnLst>
                                </p:cTn>
                              </p:par>
                              <p:par>
                                <p:cTn id="21" presetID="53" presetClass="exit" presetSubtype="32" fill="hold" grpId="1" nodeType="withEffect">
                                  <p:stCondLst>
                                    <p:cond delay="8470"/>
                                  </p:stCondLst>
                                  <p:childTnLst>
                                    <p:anim calcmode="lin" valueType="num">
                                      <p:cBhvr>
                                        <p:cTn id="22" dur="500"/>
                                        <p:tgtEl>
                                          <p:spTgt spid="54"/>
                                        </p:tgtEl>
                                        <p:attrNameLst>
                                          <p:attrName>ppt_w</p:attrName>
                                        </p:attrNameLst>
                                      </p:cBhvr>
                                      <p:tavLst>
                                        <p:tav tm="0">
                                          <p:val>
                                            <p:strVal val="ppt_w"/>
                                          </p:val>
                                        </p:tav>
                                        <p:tav tm="100000">
                                          <p:val>
                                            <p:fltVal val="0"/>
                                          </p:val>
                                        </p:tav>
                                      </p:tavLst>
                                    </p:anim>
                                    <p:anim calcmode="lin" valueType="num">
                                      <p:cBhvr>
                                        <p:cTn id="23" dur="500"/>
                                        <p:tgtEl>
                                          <p:spTgt spid="54"/>
                                        </p:tgtEl>
                                        <p:attrNameLst>
                                          <p:attrName>ppt_h</p:attrName>
                                        </p:attrNameLst>
                                      </p:cBhvr>
                                      <p:tavLst>
                                        <p:tav tm="0">
                                          <p:val>
                                            <p:strVal val="ppt_h"/>
                                          </p:val>
                                        </p:tav>
                                        <p:tav tm="100000">
                                          <p:val>
                                            <p:fltVal val="0"/>
                                          </p:val>
                                        </p:tav>
                                      </p:tavLst>
                                    </p:anim>
                                    <p:animEffect transition="out" filter="fade">
                                      <p:cBhvr>
                                        <p:cTn id="24" dur="500"/>
                                        <p:tgtEl>
                                          <p:spTgt spid="54"/>
                                        </p:tgtEl>
                                      </p:cBhvr>
                                    </p:animEffect>
                                    <p:set>
                                      <p:cBhvr>
                                        <p:cTn id="25" dur="1" fill="hold">
                                          <p:stCondLst>
                                            <p:cond delay="499"/>
                                          </p:stCondLst>
                                        </p:cTn>
                                        <p:tgtEl>
                                          <p:spTgt spid="54"/>
                                        </p:tgtEl>
                                        <p:attrNameLst>
                                          <p:attrName>style.visibility</p:attrName>
                                        </p:attrNameLst>
                                      </p:cBhvr>
                                      <p:to>
                                        <p:strVal val="hidden"/>
                                      </p:to>
                                    </p:set>
                                  </p:childTnLst>
                                </p:cTn>
                              </p:par>
                              <p:par>
                                <p:cTn id="26" presetID="2" presetClass="exit" presetSubtype="2" fill="hold" grpId="1" nodeType="withEffect">
                                  <p:stCondLst>
                                    <p:cond delay="8470"/>
                                  </p:stCondLst>
                                  <p:childTnLst>
                                    <p:anim calcmode="lin" valueType="num">
                                      <p:cBhvr additive="base">
                                        <p:cTn id="27" dur="500"/>
                                        <p:tgtEl>
                                          <p:spTgt spid="30"/>
                                        </p:tgtEl>
                                        <p:attrNameLst>
                                          <p:attrName>ppt_x</p:attrName>
                                        </p:attrNameLst>
                                      </p:cBhvr>
                                      <p:tavLst>
                                        <p:tav tm="0">
                                          <p:val>
                                            <p:strVal val="ppt_x"/>
                                          </p:val>
                                        </p:tav>
                                        <p:tav tm="100000">
                                          <p:val>
                                            <p:strVal val="1+ppt_w/2"/>
                                          </p:val>
                                        </p:tav>
                                      </p:tavLst>
                                    </p:anim>
                                    <p:anim calcmode="lin" valueType="num">
                                      <p:cBhvr additive="base">
                                        <p:cTn id="28" dur="500"/>
                                        <p:tgtEl>
                                          <p:spTgt spid="30"/>
                                        </p:tgtEl>
                                        <p:attrNameLst>
                                          <p:attrName>ppt_y</p:attrName>
                                        </p:attrNameLst>
                                      </p:cBhvr>
                                      <p:tavLst>
                                        <p:tav tm="0">
                                          <p:val>
                                            <p:strVal val="ppt_y"/>
                                          </p:val>
                                        </p:tav>
                                        <p:tav tm="100000">
                                          <p:val>
                                            <p:strVal val="ppt_y"/>
                                          </p:val>
                                        </p:tav>
                                      </p:tavLst>
                                    </p:anim>
                                    <p:set>
                                      <p:cBhvr>
                                        <p:cTn id="29" dur="1" fill="hold">
                                          <p:stCondLst>
                                            <p:cond delay="499"/>
                                          </p:stCondLst>
                                        </p:cTn>
                                        <p:tgtEl>
                                          <p:spTgt spid="30"/>
                                        </p:tgtEl>
                                        <p:attrNameLst>
                                          <p:attrName>style.visibility</p:attrName>
                                        </p:attrNameLst>
                                      </p:cBhvr>
                                      <p:to>
                                        <p:strVal val="hidden"/>
                                      </p:to>
                                    </p:set>
                                  </p:childTnLst>
                                </p:cTn>
                              </p:par>
                              <p:par>
                                <p:cTn id="30" presetID="2" presetClass="exit" presetSubtype="2" fill="hold" grpId="1" nodeType="withEffect">
                                  <p:stCondLst>
                                    <p:cond delay="8470"/>
                                  </p:stCondLst>
                                  <p:childTnLst>
                                    <p:anim calcmode="lin" valueType="num">
                                      <p:cBhvr additive="base">
                                        <p:cTn id="31" dur="500"/>
                                        <p:tgtEl>
                                          <p:spTgt spid="38">
                                            <p:txEl>
                                              <p:pRg st="0" end="0"/>
                                            </p:txEl>
                                          </p:spTgt>
                                        </p:tgtEl>
                                        <p:attrNameLst>
                                          <p:attrName>ppt_x</p:attrName>
                                        </p:attrNameLst>
                                      </p:cBhvr>
                                      <p:tavLst>
                                        <p:tav tm="0">
                                          <p:val>
                                            <p:strVal val="ppt_x"/>
                                          </p:val>
                                        </p:tav>
                                        <p:tav tm="100000">
                                          <p:val>
                                            <p:strVal val="1+ppt_w/2"/>
                                          </p:val>
                                        </p:tav>
                                      </p:tavLst>
                                    </p:anim>
                                    <p:anim calcmode="lin" valueType="num">
                                      <p:cBhvr additive="base">
                                        <p:cTn id="32" dur="500"/>
                                        <p:tgtEl>
                                          <p:spTgt spid="38">
                                            <p:txEl>
                                              <p:pRg st="0" end="0"/>
                                            </p:txEl>
                                          </p:spTgt>
                                        </p:tgtEl>
                                        <p:attrNameLst>
                                          <p:attrName>ppt_y</p:attrName>
                                        </p:attrNameLst>
                                      </p:cBhvr>
                                      <p:tavLst>
                                        <p:tav tm="0">
                                          <p:val>
                                            <p:strVal val="ppt_y"/>
                                          </p:val>
                                        </p:tav>
                                        <p:tav tm="100000">
                                          <p:val>
                                            <p:strVal val="ppt_y"/>
                                          </p:val>
                                        </p:tav>
                                      </p:tavLst>
                                    </p:anim>
                                    <p:set>
                                      <p:cBhvr>
                                        <p:cTn id="33" dur="1" fill="hold">
                                          <p:stCondLst>
                                            <p:cond delay="499"/>
                                          </p:stCondLst>
                                        </p:cTn>
                                        <p:tgtEl>
                                          <p:spTgt spid="38">
                                            <p:txEl>
                                              <p:pRg st="0" end="0"/>
                                            </p:txEl>
                                          </p:spTgt>
                                        </p:tgtEl>
                                        <p:attrNameLst>
                                          <p:attrName>style.visibility</p:attrName>
                                        </p:attrNameLst>
                                      </p:cBhvr>
                                      <p:to>
                                        <p:strVal val="hidden"/>
                                      </p:to>
                                    </p:set>
                                  </p:childTnLst>
                                </p:cTn>
                              </p:par>
                              <p:par>
                                <p:cTn id="34" presetID="2" presetClass="exit" presetSubtype="2" fill="hold" grpId="1" nodeType="withEffect">
                                  <p:stCondLst>
                                    <p:cond delay="8470"/>
                                  </p:stCondLst>
                                  <p:childTnLst>
                                    <p:anim calcmode="lin" valueType="num">
                                      <p:cBhvr additive="base">
                                        <p:cTn id="35" dur="500"/>
                                        <p:tgtEl>
                                          <p:spTgt spid="38">
                                            <p:txEl>
                                              <p:pRg st="1" end="1"/>
                                            </p:txEl>
                                          </p:spTgt>
                                        </p:tgtEl>
                                        <p:attrNameLst>
                                          <p:attrName>ppt_x</p:attrName>
                                        </p:attrNameLst>
                                      </p:cBhvr>
                                      <p:tavLst>
                                        <p:tav tm="0">
                                          <p:val>
                                            <p:strVal val="ppt_x"/>
                                          </p:val>
                                        </p:tav>
                                        <p:tav tm="100000">
                                          <p:val>
                                            <p:strVal val="1+ppt_w/2"/>
                                          </p:val>
                                        </p:tav>
                                      </p:tavLst>
                                    </p:anim>
                                    <p:anim calcmode="lin" valueType="num">
                                      <p:cBhvr additive="base">
                                        <p:cTn id="36" dur="500"/>
                                        <p:tgtEl>
                                          <p:spTgt spid="38">
                                            <p:txEl>
                                              <p:pRg st="1" end="1"/>
                                            </p:txEl>
                                          </p:spTgt>
                                        </p:tgtEl>
                                        <p:attrNameLst>
                                          <p:attrName>ppt_y</p:attrName>
                                        </p:attrNameLst>
                                      </p:cBhvr>
                                      <p:tavLst>
                                        <p:tav tm="0">
                                          <p:val>
                                            <p:strVal val="ppt_y"/>
                                          </p:val>
                                        </p:tav>
                                        <p:tav tm="100000">
                                          <p:val>
                                            <p:strVal val="ppt_y"/>
                                          </p:val>
                                        </p:tav>
                                      </p:tavLst>
                                    </p:anim>
                                    <p:set>
                                      <p:cBhvr>
                                        <p:cTn id="37" dur="1" fill="hold">
                                          <p:stCondLst>
                                            <p:cond delay="499"/>
                                          </p:stCondLst>
                                        </p:cTn>
                                        <p:tgtEl>
                                          <p:spTgt spid="38">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
                </p:tgtEl>
              </p:cMediaNode>
            </p:audio>
          </p:childTnLst>
        </p:cTn>
      </p:par>
    </p:tnLst>
    <p:bldLst>
      <p:bldP spid="30" grpId="0" animBg="1"/>
      <p:bldP spid="30" grpId="1" animBg="1"/>
      <p:bldP spid="38" grpId="0" uiExpand="1" build="p"/>
      <p:bldP spid="38" grpId="1" build="allAtOnce"/>
      <p:bldP spid="54" grpId="0" animBg="1"/>
      <p:bldP spid="5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9901E-57DE-4682-7B91-17CB22EC4401}"/>
              </a:ext>
            </a:extLst>
          </p:cNvPr>
          <p:cNvSpPr txBox="1"/>
          <p:nvPr/>
        </p:nvSpPr>
        <p:spPr>
          <a:xfrm>
            <a:off x="128016" y="96886"/>
            <a:ext cx="11602561" cy="584775"/>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US" sz="3200" dirty="0">
                <a:solidFill>
                  <a:srgbClr val="F26829"/>
                </a:solidFill>
                <a:latin typeface="Atkinson Hyperlegible"/>
                <a:ea typeface="ＭＳ Ｐゴシック" pitchFamily="34" charset="-128"/>
              </a:rPr>
              <a:t>Making incremental improvements</a:t>
            </a:r>
          </a:p>
        </p:txBody>
      </p:sp>
      <p:sp>
        <p:nvSpPr>
          <p:cNvPr id="30" name="Rectangle 29">
            <a:extLst>
              <a:ext uri="{FF2B5EF4-FFF2-40B4-BE49-F238E27FC236}">
                <a16:creationId xmlns:a16="http://schemas.microsoft.com/office/drawing/2014/main" id="{4888DD0F-DE9D-CD7A-136E-810A7E88979A}"/>
              </a:ext>
            </a:extLst>
          </p:cNvPr>
          <p:cNvSpPr/>
          <p:nvPr/>
        </p:nvSpPr>
        <p:spPr>
          <a:xfrm>
            <a:off x="711898" y="5064723"/>
            <a:ext cx="10768203" cy="1555151"/>
          </a:xfrm>
          <a:prstGeom prst="rect">
            <a:avLst/>
          </a:prstGeom>
          <a:solidFill>
            <a:schemeClr val="bg1"/>
          </a:solidFill>
          <a:ln>
            <a:solidFill>
              <a:srgbClr val="FEE3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E8A6473-00DD-7BC2-9FAF-FC2EA3951F1E}"/>
              </a:ext>
            </a:extLst>
          </p:cNvPr>
          <p:cNvSpPr txBox="1"/>
          <p:nvPr/>
        </p:nvSpPr>
        <p:spPr>
          <a:xfrm>
            <a:off x="847710" y="5334467"/>
            <a:ext cx="10267979" cy="1015663"/>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228600" lvl="0" indent="-228600">
              <a:buFont typeface="Arial" panose="020B0604020202020204" pitchFamily="34" charset="0"/>
              <a:buChar char="•"/>
            </a:pPr>
            <a:r>
              <a:rPr lang="en-US" sz="2000" b="0" dirty="0">
                <a:solidFill>
                  <a:schemeClr val="tx1"/>
                </a:solidFill>
                <a:cs typeface="Arial" panose="020B0604020202020204" pitchFamily="34" charset="0"/>
              </a:rPr>
              <a:t>Reverse logistics system.</a:t>
            </a:r>
          </a:p>
          <a:p>
            <a:pPr marL="228600" lvl="0" indent="-228600">
              <a:buFont typeface="Arial" panose="020B0604020202020204" pitchFamily="34" charset="0"/>
              <a:buChar char="•"/>
            </a:pPr>
            <a:r>
              <a:rPr lang="en-US" sz="2000" b="0" dirty="0">
                <a:solidFill>
                  <a:schemeClr val="tx1"/>
                </a:solidFill>
                <a:cs typeface="Arial" panose="020B0604020202020204" pitchFamily="34" charset="0"/>
              </a:rPr>
              <a:t>Waste is regularly &amp; safely transported to centralized plan with non-burn technology. </a:t>
            </a:r>
          </a:p>
          <a:p>
            <a:pPr marL="228600" lvl="0" indent="-228600">
              <a:buFont typeface="Arial" panose="020B0604020202020204" pitchFamily="34" charset="0"/>
              <a:buChar char="•"/>
            </a:pPr>
            <a:r>
              <a:rPr lang="en-US" sz="2000" b="0" dirty="0">
                <a:solidFill>
                  <a:schemeClr val="tx1"/>
                </a:solidFill>
                <a:cs typeface="Arial" panose="020B0604020202020204" pitchFamily="34" charset="0"/>
              </a:rPr>
              <a:t>Solar power.</a:t>
            </a:r>
            <a:endParaRPr lang="en-US" sz="1200" b="0" dirty="0">
              <a:solidFill>
                <a:schemeClr val="tx1"/>
              </a:solidFill>
            </a:endParaRPr>
          </a:p>
        </p:txBody>
      </p:sp>
      <p:grpSp>
        <p:nvGrpSpPr>
          <p:cNvPr id="7" name="Group 6">
            <a:extLst>
              <a:ext uri="{FF2B5EF4-FFF2-40B4-BE49-F238E27FC236}">
                <a16:creationId xmlns:a16="http://schemas.microsoft.com/office/drawing/2014/main" id="{AEBA0CBE-F4EA-4E8D-9178-07DEFDFF8FE7}"/>
              </a:ext>
            </a:extLst>
          </p:cNvPr>
          <p:cNvGrpSpPr/>
          <p:nvPr/>
        </p:nvGrpSpPr>
        <p:grpSpPr>
          <a:xfrm>
            <a:off x="711899" y="782686"/>
            <a:ext cx="4111859" cy="3694064"/>
            <a:chOff x="711899" y="792211"/>
            <a:chExt cx="4111859" cy="3694064"/>
          </a:xfrm>
        </p:grpSpPr>
        <p:sp>
          <p:nvSpPr>
            <p:cNvPr id="15" name="Rectangle 14">
              <a:extLst>
                <a:ext uri="{FF2B5EF4-FFF2-40B4-BE49-F238E27FC236}">
                  <a16:creationId xmlns:a16="http://schemas.microsoft.com/office/drawing/2014/main" id="{62CD56E5-46FE-BBBD-7F1F-5179F684BC98}"/>
                </a:ext>
              </a:extLst>
            </p:cNvPr>
            <p:cNvSpPr/>
            <p:nvPr/>
          </p:nvSpPr>
          <p:spPr>
            <a:xfrm>
              <a:off x="711899" y="792211"/>
              <a:ext cx="4108452" cy="3694063"/>
            </a:xfrm>
            <a:prstGeom prst="rect">
              <a:avLst/>
            </a:prstGeom>
            <a:solidFill>
              <a:srgbClr val="EF414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tkinson Hyperlegible" pitchFamily="2" charset="0"/>
              </a:endParaRPr>
            </a:p>
          </p:txBody>
        </p:sp>
        <p:sp>
          <p:nvSpPr>
            <p:cNvPr id="11" name="TextBox 10">
              <a:extLst>
                <a:ext uri="{FF2B5EF4-FFF2-40B4-BE49-F238E27FC236}">
                  <a16:creationId xmlns:a16="http://schemas.microsoft.com/office/drawing/2014/main" id="{C9374529-3C71-CBB5-4385-138B7F6D20BB}"/>
                </a:ext>
              </a:extLst>
            </p:cNvPr>
            <p:cNvSpPr txBox="1"/>
            <p:nvPr/>
          </p:nvSpPr>
          <p:spPr>
            <a:xfrm>
              <a:off x="981222" y="887461"/>
              <a:ext cx="3569806"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cs typeface="Arial" panose="020B0604020202020204" pitchFamily="34" charset="0"/>
                </a:rPr>
                <a:t>Immediate improvements, minimal cost </a:t>
              </a:r>
            </a:p>
          </p:txBody>
        </p:sp>
        <p:pic>
          <p:nvPicPr>
            <p:cNvPr id="12" name="Picture 11" descr="A picture containing text, indoor, green, cluttered&#10;&#10;Description automatically generated">
              <a:extLst>
                <a:ext uri="{FF2B5EF4-FFF2-40B4-BE49-F238E27FC236}">
                  <a16:creationId xmlns:a16="http://schemas.microsoft.com/office/drawing/2014/main" id="{8B89821A-04C9-91B8-BB97-C35BCDC8C84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303019" y="2083905"/>
              <a:ext cx="2811250" cy="1993490"/>
            </a:xfrm>
            <a:prstGeom prst="rect">
              <a:avLst/>
            </a:prstGeom>
          </p:spPr>
        </p:pic>
        <p:pic>
          <p:nvPicPr>
            <p:cNvPr id="13" name="Picture 12">
              <a:extLst>
                <a:ext uri="{FF2B5EF4-FFF2-40B4-BE49-F238E27FC236}">
                  <a16:creationId xmlns:a16="http://schemas.microsoft.com/office/drawing/2014/main" id="{B346FC16-6671-F766-5C89-D150FD8632CB}"/>
                </a:ext>
              </a:extLst>
            </p:cNvPr>
            <p:cNvPicPr>
              <a:picLocks noChangeAspect="1"/>
            </p:cNvPicPr>
            <p:nvPr/>
          </p:nvPicPr>
          <p:blipFill rotWithShape="1">
            <a:blip r:embed="rId6"/>
            <a:srcRect b="496"/>
            <a:stretch/>
          </p:blipFill>
          <p:spPr>
            <a:xfrm>
              <a:off x="2705389" y="1675025"/>
              <a:ext cx="2118369" cy="2811249"/>
            </a:xfrm>
            <a:prstGeom prst="rect">
              <a:avLst/>
            </a:prstGeom>
          </p:spPr>
        </p:pic>
        <p:sp>
          <p:nvSpPr>
            <p:cNvPr id="6" name="Rectangle 5">
              <a:extLst>
                <a:ext uri="{FF2B5EF4-FFF2-40B4-BE49-F238E27FC236}">
                  <a16:creationId xmlns:a16="http://schemas.microsoft.com/office/drawing/2014/main" id="{CB6FA15C-9E37-8BA5-6D31-334B73157813}"/>
                </a:ext>
              </a:extLst>
            </p:cNvPr>
            <p:cNvSpPr/>
            <p:nvPr/>
          </p:nvSpPr>
          <p:spPr>
            <a:xfrm>
              <a:off x="1826710" y="4234275"/>
              <a:ext cx="188971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WHO/Arabella Hayter</a:t>
              </a:r>
            </a:p>
          </p:txBody>
        </p:sp>
      </p:grpSp>
      <p:grpSp>
        <p:nvGrpSpPr>
          <p:cNvPr id="8" name="Group 7">
            <a:extLst>
              <a:ext uri="{FF2B5EF4-FFF2-40B4-BE49-F238E27FC236}">
                <a16:creationId xmlns:a16="http://schemas.microsoft.com/office/drawing/2014/main" id="{5F14F388-B06F-4A86-AC26-B50041038F2F}"/>
              </a:ext>
            </a:extLst>
          </p:cNvPr>
          <p:cNvGrpSpPr/>
          <p:nvPr/>
        </p:nvGrpSpPr>
        <p:grpSpPr>
          <a:xfrm>
            <a:off x="4921948" y="782686"/>
            <a:ext cx="4108453" cy="3694064"/>
            <a:chOff x="4921948" y="792211"/>
            <a:chExt cx="4108453" cy="3694064"/>
          </a:xfrm>
        </p:grpSpPr>
        <p:sp>
          <p:nvSpPr>
            <p:cNvPr id="16" name="Rectangle 15">
              <a:extLst>
                <a:ext uri="{FF2B5EF4-FFF2-40B4-BE49-F238E27FC236}">
                  <a16:creationId xmlns:a16="http://schemas.microsoft.com/office/drawing/2014/main" id="{10B4A1B8-FB26-2904-FEC4-FF8B81BE0B09}"/>
                </a:ext>
              </a:extLst>
            </p:cNvPr>
            <p:cNvSpPr/>
            <p:nvPr/>
          </p:nvSpPr>
          <p:spPr>
            <a:xfrm>
              <a:off x="4921949" y="792211"/>
              <a:ext cx="4108452" cy="3694063"/>
            </a:xfrm>
            <a:prstGeom prst="rect">
              <a:avLst/>
            </a:prstGeom>
            <a:solidFill>
              <a:srgbClr val="00205C">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tkinson Hyperlegible" pitchFamily="2" charset="0"/>
              </a:endParaRPr>
            </a:p>
          </p:txBody>
        </p:sp>
        <p:pic>
          <p:nvPicPr>
            <p:cNvPr id="23" name="Picture 22" descr="A picture containing person, building, standing, gate&#10;&#10;Description automatically generated">
              <a:extLst>
                <a:ext uri="{FF2B5EF4-FFF2-40B4-BE49-F238E27FC236}">
                  <a16:creationId xmlns:a16="http://schemas.microsoft.com/office/drawing/2014/main" id="{0B1B3A52-8D66-4F54-4868-E8040AB71AB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2708"/>
            <a:stretch/>
          </p:blipFill>
          <p:spPr>
            <a:xfrm>
              <a:off x="4921948" y="1675025"/>
              <a:ext cx="4108451" cy="2811249"/>
            </a:xfrm>
            <a:prstGeom prst="rect">
              <a:avLst/>
            </a:prstGeom>
          </p:spPr>
        </p:pic>
        <p:sp>
          <p:nvSpPr>
            <p:cNvPr id="17" name="TextBox 16">
              <a:extLst>
                <a:ext uri="{FF2B5EF4-FFF2-40B4-BE49-F238E27FC236}">
                  <a16:creationId xmlns:a16="http://schemas.microsoft.com/office/drawing/2014/main" id="{FBFC7859-A9B4-75E6-485F-D2E651F7214A}"/>
                </a:ext>
              </a:extLst>
            </p:cNvPr>
            <p:cNvSpPr txBox="1"/>
            <p:nvPr/>
          </p:nvSpPr>
          <p:spPr>
            <a:xfrm>
              <a:off x="5191272" y="1058911"/>
              <a:ext cx="3569806" cy="40011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cs typeface="Arial" panose="020B0604020202020204" pitchFamily="34" charset="0"/>
                </a:rPr>
                <a:t>Medium term</a:t>
              </a:r>
            </a:p>
          </p:txBody>
        </p:sp>
        <p:sp>
          <p:nvSpPr>
            <p:cNvPr id="21" name="Rectangle 20">
              <a:extLst>
                <a:ext uri="{FF2B5EF4-FFF2-40B4-BE49-F238E27FC236}">
                  <a16:creationId xmlns:a16="http://schemas.microsoft.com/office/drawing/2014/main" id="{83CB6626-9211-A028-C616-80D863B10CD3}"/>
                </a:ext>
              </a:extLst>
            </p:cNvPr>
            <p:cNvSpPr/>
            <p:nvPr/>
          </p:nvSpPr>
          <p:spPr>
            <a:xfrm>
              <a:off x="6036760" y="4234275"/>
              <a:ext cx="188971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WHO/Arabella Hayter</a:t>
              </a:r>
            </a:p>
          </p:txBody>
        </p:sp>
      </p:grpSp>
      <p:grpSp>
        <p:nvGrpSpPr>
          <p:cNvPr id="9" name="Group 8">
            <a:extLst>
              <a:ext uri="{FF2B5EF4-FFF2-40B4-BE49-F238E27FC236}">
                <a16:creationId xmlns:a16="http://schemas.microsoft.com/office/drawing/2014/main" id="{3A94440B-0A31-43F4-9BC5-075E2D441710}"/>
              </a:ext>
            </a:extLst>
          </p:cNvPr>
          <p:cNvGrpSpPr/>
          <p:nvPr/>
        </p:nvGrpSpPr>
        <p:grpSpPr>
          <a:xfrm>
            <a:off x="9128590" y="782686"/>
            <a:ext cx="2351512" cy="3694064"/>
            <a:chOff x="9128590" y="792211"/>
            <a:chExt cx="2351512" cy="3694064"/>
          </a:xfrm>
        </p:grpSpPr>
        <p:sp>
          <p:nvSpPr>
            <p:cNvPr id="24" name="Rectangle 23">
              <a:extLst>
                <a:ext uri="{FF2B5EF4-FFF2-40B4-BE49-F238E27FC236}">
                  <a16:creationId xmlns:a16="http://schemas.microsoft.com/office/drawing/2014/main" id="{ED192CC1-F82B-A78B-33B3-9789D6C027FE}"/>
                </a:ext>
              </a:extLst>
            </p:cNvPr>
            <p:cNvSpPr/>
            <p:nvPr/>
          </p:nvSpPr>
          <p:spPr>
            <a:xfrm>
              <a:off x="9128591" y="792211"/>
              <a:ext cx="2351511" cy="3694063"/>
            </a:xfrm>
            <a:prstGeom prst="rect">
              <a:avLst/>
            </a:prstGeom>
            <a:solidFill>
              <a:srgbClr val="FED02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tkinson Hyperlegible" pitchFamily="2" charset="0"/>
              </a:endParaRPr>
            </a:p>
          </p:txBody>
        </p:sp>
        <p:sp>
          <p:nvSpPr>
            <p:cNvPr id="26" name="TextBox 25">
              <a:extLst>
                <a:ext uri="{FF2B5EF4-FFF2-40B4-BE49-F238E27FC236}">
                  <a16:creationId xmlns:a16="http://schemas.microsoft.com/office/drawing/2014/main" id="{65346528-6C91-97D2-BAC7-3A088EC09E24}"/>
                </a:ext>
              </a:extLst>
            </p:cNvPr>
            <p:cNvSpPr txBox="1"/>
            <p:nvPr/>
          </p:nvSpPr>
          <p:spPr>
            <a:xfrm>
              <a:off x="9212030" y="887461"/>
              <a:ext cx="2184632"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cs typeface="Arial" panose="020B0604020202020204" pitchFamily="34" charset="0"/>
                </a:rPr>
                <a:t>Long term, most expensive </a:t>
              </a:r>
            </a:p>
          </p:txBody>
        </p:sp>
        <p:pic>
          <p:nvPicPr>
            <p:cNvPr id="28" name="Picture 27" descr="A picture containing indoor, wall, tiled, kitchen appliance&#10;&#10;Description automatically generated">
              <a:extLst>
                <a:ext uri="{FF2B5EF4-FFF2-40B4-BE49-F238E27FC236}">
                  <a16:creationId xmlns:a16="http://schemas.microsoft.com/office/drawing/2014/main" id="{89594A50-5395-2D77-BBAB-073074FDE8F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400000">
              <a:off x="8898721" y="1904893"/>
              <a:ext cx="2811249" cy="2351512"/>
            </a:xfrm>
            <a:prstGeom prst="rect">
              <a:avLst/>
            </a:prstGeom>
          </p:spPr>
        </p:pic>
        <p:sp>
          <p:nvSpPr>
            <p:cNvPr id="27" name="Rectangle 26">
              <a:extLst>
                <a:ext uri="{FF2B5EF4-FFF2-40B4-BE49-F238E27FC236}">
                  <a16:creationId xmlns:a16="http://schemas.microsoft.com/office/drawing/2014/main" id="{75FD2142-F26F-123B-2287-74508E20190C}"/>
                </a:ext>
              </a:extLst>
            </p:cNvPr>
            <p:cNvSpPr/>
            <p:nvPr/>
          </p:nvSpPr>
          <p:spPr>
            <a:xfrm>
              <a:off x="9359489" y="4234275"/>
              <a:ext cx="188971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WHO/Arabella Hayter</a:t>
              </a:r>
            </a:p>
          </p:txBody>
        </p:sp>
      </p:grpSp>
      <p:grpSp>
        <p:nvGrpSpPr>
          <p:cNvPr id="10" name="Group 9">
            <a:extLst>
              <a:ext uri="{FF2B5EF4-FFF2-40B4-BE49-F238E27FC236}">
                <a16:creationId xmlns:a16="http://schemas.microsoft.com/office/drawing/2014/main" id="{370DBD9C-E3C8-4DAF-9B26-192BE4D6D4F4}"/>
              </a:ext>
            </a:extLst>
          </p:cNvPr>
          <p:cNvGrpSpPr/>
          <p:nvPr/>
        </p:nvGrpSpPr>
        <p:grpSpPr>
          <a:xfrm>
            <a:off x="711898" y="4638675"/>
            <a:ext cx="10768204" cy="274320"/>
            <a:chOff x="711898" y="4638675"/>
            <a:chExt cx="10768204" cy="274320"/>
          </a:xfrm>
        </p:grpSpPr>
        <p:sp>
          <p:nvSpPr>
            <p:cNvPr id="34" name="Arrow: Right 33">
              <a:extLst>
                <a:ext uri="{FF2B5EF4-FFF2-40B4-BE49-F238E27FC236}">
                  <a16:creationId xmlns:a16="http://schemas.microsoft.com/office/drawing/2014/main" id="{5B0A092E-6548-2073-661A-5D57D3A409C2}"/>
                </a:ext>
              </a:extLst>
            </p:cNvPr>
            <p:cNvSpPr/>
            <p:nvPr/>
          </p:nvSpPr>
          <p:spPr>
            <a:xfrm>
              <a:off x="711898" y="4697198"/>
              <a:ext cx="10768204" cy="157274"/>
            </a:xfrm>
            <a:prstGeom prst="rightArrow">
              <a:avLst>
                <a:gd name="adj1" fmla="val 50000"/>
                <a:gd name="adj2" fmla="val 78263"/>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5D0FB90-C204-1CF1-2D6E-1BB4726C4207}"/>
                </a:ext>
              </a:extLst>
            </p:cNvPr>
            <p:cNvSpPr/>
            <p:nvPr/>
          </p:nvSpPr>
          <p:spPr>
            <a:xfrm>
              <a:off x="2628965" y="4638675"/>
              <a:ext cx="274320" cy="274320"/>
            </a:xfrm>
            <a:prstGeom prst="ellipse">
              <a:avLst/>
            </a:prstGeom>
            <a:solidFill>
              <a:schemeClr val="bg1"/>
            </a:solidFill>
            <a:ln>
              <a:solidFill>
                <a:srgbClr val="EF4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A5DB0B4-206B-D6E7-042C-66DC71E1E81E}"/>
                </a:ext>
              </a:extLst>
            </p:cNvPr>
            <p:cNvSpPr/>
            <p:nvPr/>
          </p:nvSpPr>
          <p:spPr>
            <a:xfrm>
              <a:off x="6839015" y="4638675"/>
              <a:ext cx="274320" cy="274320"/>
            </a:xfrm>
            <a:prstGeom prst="ellipse">
              <a:avLst/>
            </a:prstGeom>
            <a:solidFill>
              <a:schemeClr val="bg1"/>
            </a:solid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C6B1ECD-6AA0-1422-1673-86881829FEEC}"/>
                </a:ext>
              </a:extLst>
            </p:cNvPr>
            <p:cNvSpPr/>
            <p:nvPr/>
          </p:nvSpPr>
          <p:spPr>
            <a:xfrm>
              <a:off x="10167186" y="4638675"/>
              <a:ext cx="274320" cy="274320"/>
            </a:xfrm>
            <a:prstGeom prst="ellipse">
              <a:avLst/>
            </a:prstGeom>
            <a:solidFill>
              <a:schemeClr val="bg1"/>
            </a:solidFill>
            <a:ln>
              <a:solidFill>
                <a:srgbClr val="FED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id="{2203E04B-BF10-AED3-726E-3F6051079219}"/>
              </a:ext>
            </a:extLst>
          </p:cNvPr>
          <p:cNvSpPr/>
          <p:nvPr/>
        </p:nvSpPr>
        <p:spPr>
          <a:xfrm>
            <a:off x="10235766" y="4707255"/>
            <a:ext cx="137160" cy="137160"/>
          </a:xfrm>
          <a:prstGeom prst="ellipse">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12">
            <a:hlinkClick r:id="" action="ppaction://media"/>
            <a:extLst>
              <a:ext uri="{FF2B5EF4-FFF2-40B4-BE49-F238E27FC236}">
                <a16:creationId xmlns:a16="http://schemas.microsoft.com/office/drawing/2014/main" id="{C12FBFB4-01C1-44FD-3B87-B1801281929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6858000"/>
            <a:ext cx="609600" cy="609600"/>
          </a:xfrm>
          <a:prstGeom prst="rect">
            <a:avLst/>
          </a:prstGeom>
        </p:spPr>
      </p:pic>
    </p:spTree>
    <p:extLst>
      <p:ext uri="{BB962C8B-B14F-4D97-AF65-F5344CB8AC3E}">
        <p14:creationId xmlns:p14="http://schemas.microsoft.com/office/powerpoint/2010/main" val="630082571"/>
      </p:ext>
    </p:extLst>
  </p:cSld>
  <p:clrMapOvr>
    <a:masterClrMapping/>
  </p:clrMapOvr>
  <mc:AlternateContent xmlns:mc="http://schemas.openxmlformats.org/markup-compatibility/2006" xmlns:p14="http://schemas.microsoft.com/office/powerpoint/2010/main">
    <mc:Choice Requires="p14">
      <p:transition spd="slow" p14:dur="2000" advClick="0" advTm="16440"/>
    </mc:Choice>
    <mc:Fallback xmlns="">
      <p:transition spd="slow" advClick="0" advTm="16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40"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animEffect transition="in" filter="fade">
                                      <p:cBhvr>
                                        <p:cTn id="11" dur="500"/>
                                        <p:tgtEl>
                                          <p:spTgt spid="2"/>
                                        </p:tgtEl>
                                      </p:cBhvr>
                                    </p:animEffect>
                                  </p:childTnLst>
                                </p:cTn>
                              </p:par>
                              <p:par>
                                <p:cTn id="12" presetID="22" presetClass="entr" presetSubtype="8" fill="hold" grpId="0" nodeType="withEffect">
                                  <p:stCondLst>
                                    <p:cond delay="25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wipe(left)">
                                      <p:cBhvr>
                                        <p:cTn id="17" dur="500"/>
                                        <p:tgtEl>
                                          <p:spTgt spid="38">
                                            <p:txEl>
                                              <p:pRg st="0" end="0"/>
                                            </p:txEl>
                                          </p:spTgt>
                                        </p:tgtEl>
                                      </p:cBhvr>
                                    </p:animEffect>
                                  </p:childTnLst>
                                </p:cTn>
                              </p:par>
                              <p:par>
                                <p:cTn id="18" presetID="22" presetClass="entr" presetSubtype="8" fill="hold" grpId="0" nodeType="withEffect">
                                  <p:stCondLst>
                                    <p:cond delay="500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wipe(left)">
                                      <p:cBhvr>
                                        <p:cTn id="20" dur="500"/>
                                        <p:tgtEl>
                                          <p:spTgt spid="38">
                                            <p:txEl>
                                              <p:pRg st="1" end="1"/>
                                            </p:txEl>
                                          </p:spTgt>
                                        </p:tgtEl>
                                      </p:cBhvr>
                                    </p:animEffect>
                                  </p:childTnLst>
                                </p:cTn>
                              </p:par>
                              <p:par>
                                <p:cTn id="21" presetID="22" presetClass="entr" presetSubtype="8" fill="hold" grpId="0" nodeType="withEffect">
                                  <p:stCondLst>
                                    <p:cond delay="14750"/>
                                  </p:stCondLst>
                                  <p:childTnLst>
                                    <p:set>
                                      <p:cBhvr>
                                        <p:cTn id="22" dur="1" fill="hold">
                                          <p:stCondLst>
                                            <p:cond delay="0"/>
                                          </p:stCondLst>
                                        </p:cTn>
                                        <p:tgtEl>
                                          <p:spTgt spid="38">
                                            <p:txEl>
                                              <p:pRg st="2" end="2"/>
                                            </p:txEl>
                                          </p:spTgt>
                                        </p:tgtEl>
                                        <p:attrNameLst>
                                          <p:attrName>style.visibility</p:attrName>
                                        </p:attrNameLst>
                                      </p:cBhvr>
                                      <p:to>
                                        <p:strVal val="visible"/>
                                      </p:to>
                                    </p:set>
                                    <p:animEffect transition="in" filter="wipe(left)">
                                      <p:cBhvr>
                                        <p:cTn id="23" dur="500"/>
                                        <p:tgtEl>
                                          <p:spTgt spid="38">
                                            <p:txEl>
                                              <p:pRg st="2" end="2"/>
                                            </p:txEl>
                                          </p:spTgt>
                                        </p:tgtEl>
                                      </p:cBhvr>
                                    </p:animEffect>
                                  </p:childTnLst>
                                </p:cTn>
                              </p:par>
                              <p:par>
                                <p:cTn id="24" presetID="2" presetClass="exit" presetSubtype="8" fill="hold" grpId="0" nodeType="withEffect">
                                  <p:stCondLst>
                                    <p:cond delay="16440"/>
                                  </p:stCondLst>
                                  <p:childTnLst>
                                    <p:anim calcmode="lin" valueType="num">
                                      <p:cBhvr additive="base">
                                        <p:cTn id="25" dur="500"/>
                                        <p:tgtEl>
                                          <p:spTgt spid="5"/>
                                        </p:tgtEl>
                                        <p:attrNameLst>
                                          <p:attrName>ppt_x</p:attrName>
                                        </p:attrNameLst>
                                      </p:cBhvr>
                                      <p:tavLst>
                                        <p:tav tm="0">
                                          <p:val>
                                            <p:strVal val="ppt_x"/>
                                          </p:val>
                                        </p:tav>
                                        <p:tav tm="100000">
                                          <p:val>
                                            <p:strVal val="0-ppt_w/2"/>
                                          </p:val>
                                        </p:tav>
                                      </p:tavLst>
                                    </p:anim>
                                    <p:anim calcmode="lin" valueType="num">
                                      <p:cBhvr additive="base">
                                        <p:cTn id="26" dur="500"/>
                                        <p:tgtEl>
                                          <p:spTgt spid="5"/>
                                        </p:tgtEl>
                                        <p:attrNameLst>
                                          <p:attrName>ppt_y</p:attrName>
                                        </p:attrNameLst>
                                      </p:cBhvr>
                                      <p:tavLst>
                                        <p:tav tm="0">
                                          <p:val>
                                            <p:strVal val="ppt_y"/>
                                          </p:val>
                                        </p:tav>
                                        <p:tav tm="100000">
                                          <p:val>
                                            <p:strVal val="ppt_y"/>
                                          </p:val>
                                        </p:tav>
                                      </p:tavLst>
                                    </p:anim>
                                    <p:set>
                                      <p:cBhvr>
                                        <p:cTn id="27" dur="1" fill="hold">
                                          <p:stCondLst>
                                            <p:cond delay="499"/>
                                          </p:stCondLst>
                                        </p:cTn>
                                        <p:tgtEl>
                                          <p:spTgt spid="5"/>
                                        </p:tgtEl>
                                        <p:attrNameLst>
                                          <p:attrName>style.visibility</p:attrName>
                                        </p:attrNameLst>
                                      </p:cBhvr>
                                      <p:to>
                                        <p:strVal val="hidden"/>
                                      </p:to>
                                    </p:set>
                                  </p:childTnLst>
                                </p:cTn>
                              </p:par>
                              <p:par>
                                <p:cTn id="28" presetID="2" presetClass="exit" presetSubtype="2" fill="hold" grpId="1" nodeType="withEffect">
                                  <p:stCondLst>
                                    <p:cond delay="16440"/>
                                  </p:stCondLst>
                                  <p:childTnLst>
                                    <p:anim calcmode="lin" valueType="num">
                                      <p:cBhvr additive="base">
                                        <p:cTn id="29" dur="500"/>
                                        <p:tgtEl>
                                          <p:spTgt spid="2"/>
                                        </p:tgtEl>
                                        <p:attrNameLst>
                                          <p:attrName>ppt_x</p:attrName>
                                        </p:attrNameLst>
                                      </p:cBhvr>
                                      <p:tavLst>
                                        <p:tav tm="0">
                                          <p:val>
                                            <p:strVal val="ppt_x"/>
                                          </p:val>
                                        </p:tav>
                                        <p:tav tm="100000">
                                          <p:val>
                                            <p:strVal val="1+ppt_w/2"/>
                                          </p:val>
                                        </p:tav>
                                      </p:tavLst>
                                    </p:anim>
                                    <p:anim calcmode="lin" valueType="num">
                                      <p:cBhvr additive="base">
                                        <p:cTn id="30" dur="500"/>
                                        <p:tgtEl>
                                          <p:spTgt spid="2"/>
                                        </p:tgtEl>
                                        <p:attrNameLst>
                                          <p:attrName>ppt_y</p:attrName>
                                        </p:attrNameLst>
                                      </p:cBhvr>
                                      <p:tavLst>
                                        <p:tav tm="0">
                                          <p:val>
                                            <p:strVal val="ppt_y"/>
                                          </p:val>
                                        </p:tav>
                                        <p:tav tm="100000">
                                          <p:val>
                                            <p:strVal val="ppt_y"/>
                                          </p:val>
                                        </p:tav>
                                      </p:tavLst>
                                    </p:anim>
                                    <p:set>
                                      <p:cBhvr>
                                        <p:cTn id="31" dur="1" fill="hold">
                                          <p:stCondLst>
                                            <p:cond delay="499"/>
                                          </p:stCondLst>
                                        </p:cTn>
                                        <p:tgtEl>
                                          <p:spTgt spid="2"/>
                                        </p:tgtEl>
                                        <p:attrNameLst>
                                          <p:attrName>style.visibility</p:attrName>
                                        </p:attrNameLst>
                                      </p:cBhvr>
                                      <p:to>
                                        <p:strVal val="hidden"/>
                                      </p:to>
                                    </p:set>
                                  </p:childTnLst>
                                </p:cTn>
                              </p:par>
                              <p:par>
                                <p:cTn id="32" presetID="2" presetClass="exit" presetSubtype="2" fill="hold" nodeType="withEffect">
                                  <p:stCondLst>
                                    <p:cond delay="16440"/>
                                  </p:stCondLst>
                                  <p:childTnLst>
                                    <p:anim calcmode="lin" valueType="num">
                                      <p:cBhvr additive="base">
                                        <p:cTn id="33" dur="500"/>
                                        <p:tgtEl>
                                          <p:spTgt spid="10"/>
                                        </p:tgtEl>
                                        <p:attrNameLst>
                                          <p:attrName>ppt_x</p:attrName>
                                        </p:attrNameLst>
                                      </p:cBhvr>
                                      <p:tavLst>
                                        <p:tav tm="0">
                                          <p:val>
                                            <p:strVal val="ppt_x"/>
                                          </p:val>
                                        </p:tav>
                                        <p:tav tm="100000">
                                          <p:val>
                                            <p:strVal val="1+ppt_w/2"/>
                                          </p:val>
                                        </p:tav>
                                      </p:tavLst>
                                    </p:anim>
                                    <p:anim calcmode="lin" valueType="num">
                                      <p:cBhvr additive="base">
                                        <p:cTn id="34" dur="500"/>
                                        <p:tgtEl>
                                          <p:spTgt spid="10"/>
                                        </p:tgtEl>
                                        <p:attrNameLst>
                                          <p:attrName>ppt_y</p:attrName>
                                        </p:attrNameLst>
                                      </p:cBhvr>
                                      <p:tavLst>
                                        <p:tav tm="0">
                                          <p:val>
                                            <p:strVal val="ppt_y"/>
                                          </p:val>
                                        </p:tav>
                                        <p:tav tm="100000">
                                          <p:val>
                                            <p:strVal val="ppt_y"/>
                                          </p:val>
                                        </p:tav>
                                      </p:tavLst>
                                    </p:anim>
                                    <p:set>
                                      <p:cBhvr>
                                        <p:cTn id="35" dur="1" fill="hold">
                                          <p:stCondLst>
                                            <p:cond delay="499"/>
                                          </p:stCondLst>
                                        </p:cTn>
                                        <p:tgtEl>
                                          <p:spTgt spid="10"/>
                                        </p:tgtEl>
                                        <p:attrNameLst>
                                          <p:attrName>style.visibility</p:attrName>
                                        </p:attrNameLst>
                                      </p:cBhvr>
                                      <p:to>
                                        <p:strVal val="hidden"/>
                                      </p:to>
                                    </p:set>
                                  </p:childTnLst>
                                </p:cTn>
                              </p:par>
                              <p:par>
                                <p:cTn id="36" presetID="2" presetClass="exit" presetSubtype="8" fill="hold" nodeType="withEffect">
                                  <p:stCondLst>
                                    <p:cond delay="16440"/>
                                  </p:stCondLst>
                                  <p:childTnLst>
                                    <p:anim calcmode="lin" valueType="num">
                                      <p:cBhvr additive="base">
                                        <p:cTn id="37" dur="500"/>
                                        <p:tgtEl>
                                          <p:spTgt spid="8"/>
                                        </p:tgtEl>
                                        <p:attrNameLst>
                                          <p:attrName>ppt_x</p:attrName>
                                        </p:attrNameLst>
                                      </p:cBhvr>
                                      <p:tavLst>
                                        <p:tav tm="0">
                                          <p:val>
                                            <p:strVal val="ppt_x"/>
                                          </p:val>
                                        </p:tav>
                                        <p:tav tm="100000">
                                          <p:val>
                                            <p:strVal val="0-ppt_w/2"/>
                                          </p:val>
                                        </p:tav>
                                      </p:tavLst>
                                    </p:anim>
                                    <p:anim calcmode="lin" valueType="num">
                                      <p:cBhvr additive="base">
                                        <p:cTn id="38" dur="500"/>
                                        <p:tgtEl>
                                          <p:spTgt spid="8"/>
                                        </p:tgtEl>
                                        <p:attrNameLst>
                                          <p:attrName>ppt_y</p:attrName>
                                        </p:attrNameLst>
                                      </p:cBhvr>
                                      <p:tavLst>
                                        <p:tav tm="0">
                                          <p:val>
                                            <p:strVal val="ppt_y"/>
                                          </p:val>
                                        </p:tav>
                                        <p:tav tm="100000">
                                          <p:val>
                                            <p:strVal val="ppt_y"/>
                                          </p:val>
                                        </p:tav>
                                      </p:tavLst>
                                    </p:anim>
                                    <p:set>
                                      <p:cBhvr>
                                        <p:cTn id="39" dur="1" fill="hold">
                                          <p:stCondLst>
                                            <p:cond delay="499"/>
                                          </p:stCondLst>
                                        </p:cTn>
                                        <p:tgtEl>
                                          <p:spTgt spid="8"/>
                                        </p:tgtEl>
                                        <p:attrNameLst>
                                          <p:attrName>style.visibility</p:attrName>
                                        </p:attrNameLst>
                                      </p:cBhvr>
                                      <p:to>
                                        <p:strVal val="hidden"/>
                                      </p:to>
                                    </p:set>
                                  </p:childTnLst>
                                </p:cTn>
                              </p:par>
                              <p:par>
                                <p:cTn id="40" presetID="2" presetClass="exit" presetSubtype="8" fill="hold" nodeType="withEffect">
                                  <p:stCondLst>
                                    <p:cond delay="16440"/>
                                  </p:stCondLst>
                                  <p:childTnLst>
                                    <p:anim calcmode="lin" valueType="num">
                                      <p:cBhvr additive="base">
                                        <p:cTn id="41" dur="500"/>
                                        <p:tgtEl>
                                          <p:spTgt spid="9"/>
                                        </p:tgtEl>
                                        <p:attrNameLst>
                                          <p:attrName>ppt_x</p:attrName>
                                        </p:attrNameLst>
                                      </p:cBhvr>
                                      <p:tavLst>
                                        <p:tav tm="0">
                                          <p:val>
                                            <p:strVal val="ppt_x"/>
                                          </p:val>
                                        </p:tav>
                                        <p:tav tm="100000">
                                          <p:val>
                                            <p:strVal val="0-ppt_w/2"/>
                                          </p:val>
                                        </p:tav>
                                      </p:tavLst>
                                    </p:anim>
                                    <p:anim calcmode="lin" valueType="num">
                                      <p:cBhvr additive="base">
                                        <p:cTn id="42" dur="500"/>
                                        <p:tgtEl>
                                          <p:spTgt spid="9"/>
                                        </p:tgtEl>
                                        <p:attrNameLst>
                                          <p:attrName>ppt_y</p:attrName>
                                        </p:attrNameLst>
                                      </p:cBhvr>
                                      <p:tavLst>
                                        <p:tav tm="0">
                                          <p:val>
                                            <p:strVal val="ppt_y"/>
                                          </p:val>
                                        </p:tav>
                                        <p:tav tm="100000">
                                          <p:val>
                                            <p:strVal val="ppt_y"/>
                                          </p:val>
                                        </p:tav>
                                      </p:tavLst>
                                    </p:anim>
                                    <p:set>
                                      <p:cBhvr>
                                        <p:cTn id="43" dur="1" fill="hold">
                                          <p:stCondLst>
                                            <p:cond delay="499"/>
                                          </p:stCondLst>
                                        </p:cTn>
                                        <p:tgtEl>
                                          <p:spTgt spid="9"/>
                                        </p:tgtEl>
                                        <p:attrNameLst>
                                          <p:attrName>style.visibility</p:attrName>
                                        </p:attrNameLst>
                                      </p:cBhvr>
                                      <p:to>
                                        <p:strVal val="hidden"/>
                                      </p:to>
                                    </p:set>
                                  </p:childTnLst>
                                </p:cTn>
                              </p:par>
                              <p:par>
                                <p:cTn id="44" presetID="2" presetClass="exit" presetSubtype="8" fill="hold" nodeType="withEffect">
                                  <p:stCondLst>
                                    <p:cond delay="16440"/>
                                  </p:stCondLst>
                                  <p:childTnLst>
                                    <p:anim calcmode="lin" valueType="num">
                                      <p:cBhvr additive="base">
                                        <p:cTn id="45" dur="500"/>
                                        <p:tgtEl>
                                          <p:spTgt spid="7"/>
                                        </p:tgtEl>
                                        <p:attrNameLst>
                                          <p:attrName>ppt_x</p:attrName>
                                        </p:attrNameLst>
                                      </p:cBhvr>
                                      <p:tavLst>
                                        <p:tav tm="0">
                                          <p:val>
                                            <p:strVal val="ppt_x"/>
                                          </p:val>
                                        </p:tav>
                                        <p:tav tm="100000">
                                          <p:val>
                                            <p:strVal val="0-ppt_w/2"/>
                                          </p:val>
                                        </p:tav>
                                      </p:tavLst>
                                    </p:anim>
                                    <p:anim calcmode="lin" valueType="num">
                                      <p:cBhvr additive="base">
                                        <p:cTn id="46" dur="500"/>
                                        <p:tgtEl>
                                          <p:spTgt spid="7"/>
                                        </p:tgtEl>
                                        <p:attrNameLst>
                                          <p:attrName>ppt_y</p:attrName>
                                        </p:attrNameLst>
                                      </p:cBhvr>
                                      <p:tavLst>
                                        <p:tav tm="0">
                                          <p:val>
                                            <p:strVal val="ppt_y"/>
                                          </p:val>
                                        </p:tav>
                                        <p:tav tm="100000">
                                          <p:val>
                                            <p:strVal val="ppt_y"/>
                                          </p:val>
                                        </p:tav>
                                      </p:tavLst>
                                    </p:anim>
                                    <p:set>
                                      <p:cBhvr>
                                        <p:cTn id="47" dur="1" fill="hold">
                                          <p:stCondLst>
                                            <p:cond delay="499"/>
                                          </p:stCondLst>
                                        </p:cTn>
                                        <p:tgtEl>
                                          <p:spTgt spid="7"/>
                                        </p:tgtEl>
                                        <p:attrNameLst>
                                          <p:attrName>style.visibility</p:attrName>
                                        </p:attrNameLst>
                                      </p:cBhvr>
                                      <p:to>
                                        <p:strVal val="hidden"/>
                                      </p:to>
                                    </p:set>
                                  </p:childTnLst>
                                </p:cTn>
                              </p:par>
                              <p:par>
                                <p:cTn id="48" presetID="2" presetClass="exit" presetSubtype="2" fill="hold" grpId="1" nodeType="withEffect">
                                  <p:stCondLst>
                                    <p:cond delay="16440"/>
                                  </p:stCondLst>
                                  <p:childTnLst>
                                    <p:anim calcmode="lin" valueType="num">
                                      <p:cBhvr additive="base">
                                        <p:cTn id="49" dur="500"/>
                                        <p:tgtEl>
                                          <p:spTgt spid="30"/>
                                        </p:tgtEl>
                                        <p:attrNameLst>
                                          <p:attrName>ppt_x</p:attrName>
                                        </p:attrNameLst>
                                      </p:cBhvr>
                                      <p:tavLst>
                                        <p:tav tm="0">
                                          <p:val>
                                            <p:strVal val="ppt_x"/>
                                          </p:val>
                                        </p:tav>
                                        <p:tav tm="100000">
                                          <p:val>
                                            <p:strVal val="1+ppt_w/2"/>
                                          </p:val>
                                        </p:tav>
                                      </p:tavLst>
                                    </p:anim>
                                    <p:anim calcmode="lin" valueType="num">
                                      <p:cBhvr additive="base">
                                        <p:cTn id="50" dur="500"/>
                                        <p:tgtEl>
                                          <p:spTgt spid="30"/>
                                        </p:tgtEl>
                                        <p:attrNameLst>
                                          <p:attrName>ppt_y</p:attrName>
                                        </p:attrNameLst>
                                      </p:cBhvr>
                                      <p:tavLst>
                                        <p:tav tm="0">
                                          <p:val>
                                            <p:strVal val="ppt_y"/>
                                          </p:val>
                                        </p:tav>
                                        <p:tav tm="100000">
                                          <p:val>
                                            <p:strVal val="ppt_y"/>
                                          </p:val>
                                        </p:tav>
                                      </p:tavLst>
                                    </p:anim>
                                    <p:set>
                                      <p:cBhvr>
                                        <p:cTn id="51" dur="1" fill="hold">
                                          <p:stCondLst>
                                            <p:cond delay="499"/>
                                          </p:stCondLst>
                                        </p:cTn>
                                        <p:tgtEl>
                                          <p:spTgt spid="30"/>
                                        </p:tgtEl>
                                        <p:attrNameLst>
                                          <p:attrName>style.visibility</p:attrName>
                                        </p:attrNameLst>
                                      </p:cBhvr>
                                      <p:to>
                                        <p:strVal val="hidden"/>
                                      </p:to>
                                    </p:set>
                                  </p:childTnLst>
                                </p:cTn>
                              </p:par>
                              <p:par>
                                <p:cTn id="52" presetID="2" presetClass="exit" presetSubtype="2" fill="hold" grpId="1" nodeType="withEffect">
                                  <p:stCondLst>
                                    <p:cond delay="16440"/>
                                  </p:stCondLst>
                                  <p:childTnLst>
                                    <p:anim calcmode="lin" valueType="num">
                                      <p:cBhvr additive="base">
                                        <p:cTn id="53" dur="500"/>
                                        <p:tgtEl>
                                          <p:spTgt spid="38">
                                            <p:txEl>
                                              <p:pRg st="0" end="0"/>
                                            </p:txEl>
                                          </p:spTgt>
                                        </p:tgtEl>
                                        <p:attrNameLst>
                                          <p:attrName>ppt_x</p:attrName>
                                        </p:attrNameLst>
                                      </p:cBhvr>
                                      <p:tavLst>
                                        <p:tav tm="0">
                                          <p:val>
                                            <p:strVal val="ppt_x"/>
                                          </p:val>
                                        </p:tav>
                                        <p:tav tm="100000">
                                          <p:val>
                                            <p:strVal val="1+ppt_w/2"/>
                                          </p:val>
                                        </p:tav>
                                      </p:tavLst>
                                    </p:anim>
                                    <p:anim calcmode="lin" valueType="num">
                                      <p:cBhvr additive="base">
                                        <p:cTn id="54" dur="500"/>
                                        <p:tgtEl>
                                          <p:spTgt spid="38">
                                            <p:txEl>
                                              <p:pRg st="0" end="0"/>
                                            </p:txEl>
                                          </p:spTgt>
                                        </p:tgtEl>
                                        <p:attrNameLst>
                                          <p:attrName>ppt_y</p:attrName>
                                        </p:attrNameLst>
                                      </p:cBhvr>
                                      <p:tavLst>
                                        <p:tav tm="0">
                                          <p:val>
                                            <p:strVal val="ppt_y"/>
                                          </p:val>
                                        </p:tav>
                                        <p:tav tm="100000">
                                          <p:val>
                                            <p:strVal val="ppt_y"/>
                                          </p:val>
                                        </p:tav>
                                      </p:tavLst>
                                    </p:anim>
                                    <p:set>
                                      <p:cBhvr>
                                        <p:cTn id="55" dur="1" fill="hold">
                                          <p:stCondLst>
                                            <p:cond delay="499"/>
                                          </p:stCondLst>
                                        </p:cTn>
                                        <p:tgtEl>
                                          <p:spTgt spid="38">
                                            <p:txEl>
                                              <p:pRg st="0" end="0"/>
                                            </p:txEl>
                                          </p:spTgt>
                                        </p:tgtEl>
                                        <p:attrNameLst>
                                          <p:attrName>style.visibility</p:attrName>
                                        </p:attrNameLst>
                                      </p:cBhvr>
                                      <p:to>
                                        <p:strVal val="hidden"/>
                                      </p:to>
                                    </p:set>
                                  </p:childTnLst>
                                </p:cTn>
                              </p:par>
                              <p:par>
                                <p:cTn id="56" presetID="2" presetClass="exit" presetSubtype="2" fill="hold" grpId="1" nodeType="withEffect">
                                  <p:stCondLst>
                                    <p:cond delay="16440"/>
                                  </p:stCondLst>
                                  <p:childTnLst>
                                    <p:anim calcmode="lin" valueType="num">
                                      <p:cBhvr additive="base">
                                        <p:cTn id="57" dur="500"/>
                                        <p:tgtEl>
                                          <p:spTgt spid="38">
                                            <p:txEl>
                                              <p:pRg st="1" end="1"/>
                                            </p:txEl>
                                          </p:spTgt>
                                        </p:tgtEl>
                                        <p:attrNameLst>
                                          <p:attrName>ppt_x</p:attrName>
                                        </p:attrNameLst>
                                      </p:cBhvr>
                                      <p:tavLst>
                                        <p:tav tm="0">
                                          <p:val>
                                            <p:strVal val="ppt_x"/>
                                          </p:val>
                                        </p:tav>
                                        <p:tav tm="100000">
                                          <p:val>
                                            <p:strVal val="1+ppt_w/2"/>
                                          </p:val>
                                        </p:tav>
                                      </p:tavLst>
                                    </p:anim>
                                    <p:anim calcmode="lin" valueType="num">
                                      <p:cBhvr additive="base">
                                        <p:cTn id="58" dur="500"/>
                                        <p:tgtEl>
                                          <p:spTgt spid="38">
                                            <p:txEl>
                                              <p:pRg st="1" end="1"/>
                                            </p:txEl>
                                          </p:spTgt>
                                        </p:tgtEl>
                                        <p:attrNameLst>
                                          <p:attrName>ppt_y</p:attrName>
                                        </p:attrNameLst>
                                      </p:cBhvr>
                                      <p:tavLst>
                                        <p:tav tm="0">
                                          <p:val>
                                            <p:strVal val="ppt_y"/>
                                          </p:val>
                                        </p:tav>
                                        <p:tav tm="100000">
                                          <p:val>
                                            <p:strVal val="ppt_y"/>
                                          </p:val>
                                        </p:tav>
                                      </p:tavLst>
                                    </p:anim>
                                    <p:set>
                                      <p:cBhvr>
                                        <p:cTn id="59" dur="1" fill="hold">
                                          <p:stCondLst>
                                            <p:cond delay="499"/>
                                          </p:stCondLst>
                                        </p:cTn>
                                        <p:tgtEl>
                                          <p:spTgt spid="38">
                                            <p:txEl>
                                              <p:pRg st="1" end="1"/>
                                            </p:txEl>
                                          </p:spTgt>
                                        </p:tgtEl>
                                        <p:attrNameLst>
                                          <p:attrName>style.visibility</p:attrName>
                                        </p:attrNameLst>
                                      </p:cBhvr>
                                      <p:to>
                                        <p:strVal val="hidden"/>
                                      </p:to>
                                    </p:set>
                                  </p:childTnLst>
                                </p:cTn>
                              </p:par>
                              <p:par>
                                <p:cTn id="60" presetID="2" presetClass="exit" presetSubtype="2" fill="hold" grpId="1" nodeType="withEffect">
                                  <p:stCondLst>
                                    <p:cond delay="16440"/>
                                  </p:stCondLst>
                                  <p:childTnLst>
                                    <p:anim calcmode="lin" valueType="num">
                                      <p:cBhvr additive="base">
                                        <p:cTn id="61" dur="500"/>
                                        <p:tgtEl>
                                          <p:spTgt spid="38">
                                            <p:txEl>
                                              <p:pRg st="2" end="2"/>
                                            </p:txEl>
                                          </p:spTgt>
                                        </p:tgtEl>
                                        <p:attrNameLst>
                                          <p:attrName>ppt_x</p:attrName>
                                        </p:attrNameLst>
                                      </p:cBhvr>
                                      <p:tavLst>
                                        <p:tav tm="0">
                                          <p:val>
                                            <p:strVal val="ppt_x"/>
                                          </p:val>
                                        </p:tav>
                                        <p:tav tm="100000">
                                          <p:val>
                                            <p:strVal val="1+ppt_w/2"/>
                                          </p:val>
                                        </p:tav>
                                      </p:tavLst>
                                    </p:anim>
                                    <p:anim calcmode="lin" valueType="num">
                                      <p:cBhvr additive="base">
                                        <p:cTn id="62" dur="500"/>
                                        <p:tgtEl>
                                          <p:spTgt spid="38">
                                            <p:txEl>
                                              <p:pRg st="2" end="2"/>
                                            </p:txEl>
                                          </p:spTgt>
                                        </p:tgtEl>
                                        <p:attrNameLst>
                                          <p:attrName>ppt_y</p:attrName>
                                        </p:attrNameLst>
                                      </p:cBhvr>
                                      <p:tavLst>
                                        <p:tav tm="0">
                                          <p:val>
                                            <p:strVal val="ppt_y"/>
                                          </p:val>
                                        </p:tav>
                                        <p:tav tm="100000">
                                          <p:val>
                                            <p:strVal val="ppt_y"/>
                                          </p:val>
                                        </p:tav>
                                      </p:tavLst>
                                    </p:anim>
                                    <p:set>
                                      <p:cBhvr>
                                        <p:cTn id="63" dur="1" fill="hold">
                                          <p:stCondLst>
                                            <p:cond delay="499"/>
                                          </p:stCondLst>
                                        </p:cTn>
                                        <p:tgtEl>
                                          <p:spTgt spid="38">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3"/>
                </p:tgtEl>
              </p:cMediaNode>
            </p:audio>
          </p:childTnLst>
        </p:cTn>
      </p:par>
    </p:tnLst>
    <p:bldLst>
      <p:bldP spid="5" grpId="0"/>
      <p:bldP spid="30" grpId="0" animBg="1"/>
      <p:bldP spid="30" grpId="1" animBg="1"/>
      <p:bldP spid="38" grpId="0" uiExpand="1" build="p"/>
      <p:bldP spid="38" grpId="1" build="allAtOnce"/>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83017E-799D-831D-DBB2-E739F67C0F0D}"/>
              </a:ext>
            </a:extLst>
          </p:cNvPr>
          <p:cNvSpPr/>
          <p:nvPr/>
        </p:nvSpPr>
        <p:spPr>
          <a:xfrm>
            <a:off x="0" y="1176915"/>
            <a:ext cx="12192000" cy="5547735"/>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B79901E-57DE-4682-7B91-17CB22EC4401}"/>
              </a:ext>
            </a:extLst>
          </p:cNvPr>
          <p:cNvSpPr txBox="1"/>
          <p:nvPr/>
        </p:nvSpPr>
        <p:spPr>
          <a:xfrm>
            <a:off x="128016" y="96886"/>
            <a:ext cx="11602561" cy="584775"/>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US" sz="3200" dirty="0">
                <a:solidFill>
                  <a:srgbClr val="F26829"/>
                </a:solidFill>
                <a:latin typeface="Atkinson Hyperlegible"/>
                <a:ea typeface="ＭＳ Ｐゴシック" pitchFamily="34" charset="-128"/>
              </a:rPr>
              <a:t>Improvements in a low-resource setting</a:t>
            </a:r>
          </a:p>
        </p:txBody>
      </p:sp>
      <p:grpSp>
        <p:nvGrpSpPr>
          <p:cNvPr id="15" name="Group 14">
            <a:extLst>
              <a:ext uri="{FF2B5EF4-FFF2-40B4-BE49-F238E27FC236}">
                <a16:creationId xmlns:a16="http://schemas.microsoft.com/office/drawing/2014/main" id="{EB59AEE4-7425-4728-A4A7-4CCECA667C7E}"/>
              </a:ext>
            </a:extLst>
          </p:cNvPr>
          <p:cNvGrpSpPr/>
          <p:nvPr/>
        </p:nvGrpSpPr>
        <p:grpSpPr>
          <a:xfrm>
            <a:off x="10576941" y="280256"/>
            <a:ext cx="1348359" cy="1315046"/>
            <a:chOff x="10576941" y="280256"/>
            <a:chExt cx="1348359" cy="1315046"/>
          </a:xfrm>
        </p:grpSpPr>
        <p:pic>
          <p:nvPicPr>
            <p:cNvPr id="4" name="Picture 4" descr="upload.wikimedia.org/wikipedia/commons/4/4b/Flag_o...">
              <a:extLst>
                <a:ext uri="{FF2B5EF4-FFF2-40B4-BE49-F238E27FC236}">
                  <a16:creationId xmlns:a16="http://schemas.microsoft.com/office/drawing/2014/main" id="{F5D7AE9D-75C5-BC39-D0C5-6F61A000A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6941" y="280256"/>
              <a:ext cx="1348359" cy="8966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B5274E4-5828-828D-F253-8DFAAFFE2C6A}"/>
                </a:ext>
              </a:extLst>
            </p:cNvPr>
            <p:cNvSpPr txBox="1"/>
            <p:nvPr/>
          </p:nvSpPr>
          <p:spPr>
            <a:xfrm>
              <a:off x="10788419" y="1195192"/>
              <a:ext cx="925401" cy="40011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algn="ctr"/>
              <a:r>
                <a:rPr kumimoji="0" lang="en-US" sz="2000" b="1" i="0" u="none" strike="noStrike" kern="1200" cap="none" spc="0" normalizeH="0" baseline="0" noProof="0" dirty="0">
                  <a:ln>
                    <a:noFill/>
                  </a:ln>
                  <a:solidFill>
                    <a:schemeClr val="tx1"/>
                  </a:solidFill>
                  <a:effectLst/>
                  <a:uLnTx/>
                  <a:uFillTx/>
                  <a:latin typeface="+mj-lt"/>
                  <a:ea typeface="+mj-ea"/>
                </a:rPr>
                <a:t>Chad </a:t>
              </a:r>
              <a:endParaRPr lang="en-US" sz="1400" dirty="0">
                <a:solidFill>
                  <a:schemeClr val="tx1"/>
                </a:solidFill>
                <a:latin typeface="+mj-lt"/>
              </a:endParaRPr>
            </a:p>
          </p:txBody>
        </p:sp>
      </p:grpSp>
      <p:grpSp>
        <p:nvGrpSpPr>
          <p:cNvPr id="14" name="Group 13">
            <a:extLst>
              <a:ext uri="{FF2B5EF4-FFF2-40B4-BE49-F238E27FC236}">
                <a16:creationId xmlns:a16="http://schemas.microsoft.com/office/drawing/2014/main" id="{9A160BF6-6E61-434B-87AC-9149F4279B03}"/>
              </a:ext>
            </a:extLst>
          </p:cNvPr>
          <p:cNvGrpSpPr/>
          <p:nvPr/>
        </p:nvGrpSpPr>
        <p:grpSpPr>
          <a:xfrm>
            <a:off x="8394037" y="2565119"/>
            <a:ext cx="2771327" cy="2771327"/>
            <a:chOff x="8394037" y="1971675"/>
            <a:chExt cx="2771327" cy="2771327"/>
          </a:xfrm>
        </p:grpSpPr>
        <p:sp>
          <p:nvSpPr>
            <p:cNvPr id="9" name="Oval 8">
              <a:extLst>
                <a:ext uri="{FF2B5EF4-FFF2-40B4-BE49-F238E27FC236}">
                  <a16:creationId xmlns:a16="http://schemas.microsoft.com/office/drawing/2014/main" id="{455B5A3C-6B69-D835-2889-EFAFAC0621CB}"/>
                </a:ext>
              </a:extLst>
            </p:cNvPr>
            <p:cNvSpPr/>
            <p:nvPr/>
          </p:nvSpPr>
          <p:spPr>
            <a:xfrm>
              <a:off x="8394037" y="1971675"/>
              <a:ext cx="2771327" cy="2771327"/>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1ECAF6FE-CAC0-B817-8265-9334E525DB88}"/>
                </a:ext>
              </a:extLst>
            </p:cNvPr>
            <p:cNvGrpSpPr>
              <a:grpSpLocks noChangeAspect="1"/>
            </p:cNvGrpSpPr>
            <p:nvPr/>
          </p:nvGrpSpPr>
          <p:grpSpPr>
            <a:xfrm>
              <a:off x="8592559" y="2162266"/>
              <a:ext cx="2377440" cy="2377440"/>
              <a:chOff x="8237330" y="1952625"/>
              <a:chExt cx="3081908" cy="3081908"/>
            </a:xfrm>
          </p:grpSpPr>
          <p:sp>
            <p:nvSpPr>
              <p:cNvPr id="40" name="Oval 39">
                <a:extLst>
                  <a:ext uri="{FF2B5EF4-FFF2-40B4-BE49-F238E27FC236}">
                    <a16:creationId xmlns:a16="http://schemas.microsoft.com/office/drawing/2014/main" id="{F61DF178-2AF1-2370-F7D1-B59677495B9F}"/>
                  </a:ext>
                </a:extLst>
              </p:cNvPr>
              <p:cNvSpPr/>
              <p:nvPr/>
            </p:nvSpPr>
            <p:spPr>
              <a:xfrm>
                <a:off x="8237330" y="1952625"/>
                <a:ext cx="3081908" cy="3081908"/>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059BC3D2-1CA4-0198-20F7-8FAFC33DC16E}"/>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l="13283" t="1080" r="10092"/>
              <a:stretch/>
            </p:blipFill>
            <p:spPr bwMode="auto">
              <a:xfrm>
                <a:off x="8437727" y="2154912"/>
                <a:ext cx="2681118" cy="2681118"/>
              </a:xfrm>
              <a:custGeom>
                <a:avLst/>
                <a:gdLst>
                  <a:gd name="connsiteX0" fmla="*/ 1340559 w 2681118"/>
                  <a:gd name="connsiteY0" fmla="*/ 0 h 2681118"/>
                  <a:gd name="connsiteX1" fmla="*/ 2681118 w 2681118"/>
                  <a:gd name="connsiteY1" fmla="*/ 1340559 h 2681118"/>
                  <a:gd name="connsiteX2" fmla="*/ 1340559 w 2681118"/>
                  <a:gd name="connsiteY2" fmla="*/ 2681118 h 2681118"/>
                  <a:gd name="connsiteX3" fmla="*/ 0 w 2681118"/>
                  <a:gd name="connsiteY3" fmla="*/ 1340559 h 2681118"/>
                  <a:gd name="connsiteX4" fmla="*/ 1340559 w 2681118"/>
                  <a:gd name="connsiteY4" fmla="*/ 0 h 268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18" h="2681118">
                    <a:moveTo>
                      <a:pt x="1340559" y="0"/>
                    </a:moveTo>
                    <a:cubicBezTo>
                      <a:pt x="2080929" y="0"/>
                      <a:pt x="2681118" y="600189"/>
                      <a:pt x="2681118" y="1340559"/>
                    </a:cubicBezTo>
                    <a:cubicBezTo>
                      <a:pt x="2681118" y="2080929"/>
                      <a:pt x="2080929" y="2681118"/>
                      <a:pt x="1340559" y="2681118"/>
                    </a:cubicBezTo>
                    <a:cubicBezTo>
                      <a:pt x="600189" y="2681118"/>
                      <a:pt x="0" y="2080929"/>
                      <a:pt x="0" y="1340559"/>
                    </a:cubicBezTo>
                    <a:cubicBezTo>
                      <a:pt x="0" y="600189"/>
                      <a:pt x="600189" y="0"/>
                      <a:pt x="1340559" y="0"/>
                    </a:cubicBezTo>
                    <a:close/>
                  </a:path>
                </a:pathLst>
              </a:custGeom>
              <a:ln w="2857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grpSp>
      </p:grpSp>
      <p:grpSp>
        <p:nvGrpSpPr>
          <p:cNvPr id="12" name="Group 11">
            <a:extLst>
              <a:ext uri="{FF2B5EF4-FFF2-40B4-BE49-F238E27FC236}">
                <a16:creationId xmlns:a16="http://schemas.microsoft.com/office/drawing/2014/main" id="{28E676B1-F7A3-4267-B877-C6E8C0A45E91}"/>
              </a:ext>
            </a:extLst>
          </p:cNvPr>
          <p:cNvGrpSpPr/>
          <p:nvPr/>
        </p:nvGrpSpPr>
        <p:grpSpPr>
          <a:xfrm>
            <a:off x="1029148" y="2565119"/>
            <a:ext cx="2771327" cy="2771327"/>
            <a:chOff x="1029148" y="1971675"/>
            <a:chExt cx="2771327" cy="2771327"/>
          </a:xfrm>
        </p:grpSpPr>
        <p:sp>
          <p:nvSpPr>
            <p:cNvPr id="6" name="Oval 5">
              <a:extLst>
                <a:ext uri="{FF2B5EF4-FFF2-40B4-BE49-F238E27FC236}">
                  <a16:creationId xmlns:a16="http://schemas.microsoft.com/office/drawing/2014/main" id="{6776B958-82F5-B90F-E52E-45CEF4DDA1C2}"/>
                </a:ext>
              </a:extLst>
            </p:cNvPr>
            <p:cNvSpPr/>
            <p:nvPr/>
          </p:nvSpPr>
          <p:spPr>
            <a:xfrm>
              <a:off x="1029148" y="1971675"/>
              <a:ext cx="2771327" cy="2771327"/>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1C3B2CD-F364-6648-5620-3FA2B1EEA693}"/>
                </a:ext>
              </a:extLst>
            </p:cNvPr>
            <p:cNvSpPr/>
            <p:nvPr/>
          </p:nvSpPr>
          <p:spPr>
            <a:xfrm>
              <a:off x="1222002" y="2162266"/>
              <a:ext cx="2377440" cy="2377440"/>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8E8ADE57-1D1E-D292-3EFF-99D69C22106E}"/>
                </a:ext>
              </a:extLst>
            </p:cNvPr>
            <p:cNvPicPr>
              <a:picLocks noChangeAspect="1"/>
            </p:cNvPicPr>
            <p:nvPr/>
          </p:nvPicPr>
          <p:blipFill>
            <a:blip r:embed="rId8">
              <a:extLst>
                <a:ext uri="{28A0092B-C50C-407E-A947-70E740481C1C}">
                  <a14:useLocalDpi xmlns:a14="http://schemas.microsoft.com/office/drawing/2010/main"/>
                </a:ext>
              </a:extLst>
            </a:blip>
            <a:srcRect l="19045" t="613" r="19045" b="613"/>
            <a:stretch>
              <a:fillRect/>
            </a:stretch>
          </p:blipFill>
          <p:spPr bwMode="auto">
            <a:xfrm>
              <a:off x="1381207" y="2318314"/>
              <a:ext cx="2068263" cy="2068263"/>
            </a:xfrm>
            <a:custGeom>
              <a:avLst/>
              <a:gdLst>
                <a:gd name="connsiteX0" fmla="*/ 1340559 w 2681118"/>
                <a:gd name="connsiteY0" fmla="*/ 0 h 2681118"/>
                <a:gd name="connsiteX1" fmla="*/ 2681118 w 2681118"/>
                <a:gd name="connsiteY1" fmla="*/ 1340559 h 2681118"/>
                <a:gd name="connsiteX2" fmla="*/ 1340559 w 2681118"/>
                <a:gd name="connsiteY2" fmla="*/ 2681118 h 2681118"/>
                <a:gd name="connsiteX3" fmla="*/ 0 w 2681118"/>
                <a:gd name="connsiteY3" fmla="*/ 1340559 h 2681118"/>
                <a:gd name="connsiteX4" fmla="*/ 1340559 w 2681118"/>
                <a:gd name="connsiteY4" fmla="*/ 0 h 268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18" h="2681118">
                  <a:moveTo>
                    <a:pt x="1340559" y="0"/>
                  </a:moveTo>
                  <a:cubicBezTo>
                    <a:pt x="2080929" y="0"/>
                    <a:pt x="2681118" y="600189"/>
                    <a:pt x="2681118" y="1340559"/>
                  </a:cubicBezTo>
                  <a:cubicBezTo>
                    <a:pt x="2681118" y="2080929"/>
                    <a:pt x="2080929" y="2681118"/>
                    <a:pt x="1340559" y="2681118"/>
                  </a:cubicBezTo>
                  <a:cubicBezTo>
                    <a:pt x="600189" y="2681118"/>
                    <a:pt x="0" y="2080929"/>
                    <a:pt x="0" y="1340559"/>
                  </a:cubicBezTo>
                  <a:cubicBezTo>
                    <a:pt x="0" y="600189"/>
                    <a:pt x="600189" y="0"/>
                    <a:pt x="1340559" y="0"/>
                  </a:cubicBezTo>
                  <a:close/>
                </a:path>
              </a:pathLst>
            </a:custGeom>
            <a:ln w="2857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A29E509B-4C6C-400C-AE4F-148C7CAA56AB}"/>
              </a:ext>
            </a:extLst>
          </p:cNvPr>
          <p:cNvGrpSpPr/>
          <p:nvPr/>
        </p:nvGrpSpPr>
        <p:grpSpPr>
          <a:xfrm>
            <a:off x="4710336" y="2565119"/>
            <a:ext cx="2771327" cy="2771327"/>
            <a:chOff x="4710336" y="1971675"/>
            <a:chExt cx="2771327" cy="2771327"/>
          </a:xfrm>
        </p:grpSpPr>
        <p:sp>
          <p:nvSpPr>
            <p:cNvPr id="8" name="Oval 7">
              <a:extLst>
                <a:ext uri="{FF2B5EF4-FFF2-40B4-BE49-F238E27FC236}">
                  <a16:creationId xmlns:a16="http://schemas.microsoft.com/office/drawing/2014/main" id="{C502D5AB-5639-75D8-BAB8-FE1A5C7E34E2}"/>
                </a:ext>
              </a:extLst>
            </p:cNvPr>
            <p:cNvSpPr/>
            <p:nvPr/>
          </p:nvSpPr>
          <p:spPr>
            <a:xfrm>
              <a:off x="4710336" y="1971675"/>
              <a:ext cx="2771327" cy="2771327"/>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859EB9D-F6D4-4AB9-8024-420B0C7B990F}"/>
                </a:ext>
              </a:extLst>
            </p:cNvPr>
            <p:cNvSpPr/>
            <p:nvPr/>
          </p:nvSpPr>
          <p:spPr>
            <a:xfrm>
              <a:off x="4907281" y="2162266"/>
              <a:ext cx="2377440" cy="2377440"/>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8E161A64-CFF6-400B-FBD1-8EF02701C410}"/>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rcRect l="3124" t="3337" r="3124" b="13518"/>
            <a:stretch/>
          </p:blipFill>
          <p:spPr bwMode="auto">
            <a:xfrm>
              <a:off x="5061871" y="2318314"/>
              <a:ext cx="2068263" cy="2068263"/>
            </a:xfrm>
            <a:custGeom>
              <a:avLst/>
              <a:gdLst>
                <a:gd name="connsiteX0" fmla="*/ 1340559 w 2681118"/>
                <a:gd name="connsiteY0" fmla="*/ 0 h 2681118"/>
                <a:gd name="connsiteX1" fmla="*/ 2681118 w 2681118"/>
                <a:gd name="connsiteY1" fmla="*/ 1340559 h 2681118"/>
                <a:gd name="connsiteX2" fmla="*/ 1340559 w 2681118"/>
                <a:gd name="connsiteY2" fmla="*/ 2681118 h 2681118"/>
                <a:gd name="connsiteX3" fmla="*/ 0 w 2681118"/>
                <a:gd name="connsiteY3" fmla="*/ 1340559 h 2681118"/>
                <a:gd name="connsiteX4" fmla="*/ 1340559 w 2681118"/>
                <a:gd name="connsiteY4" fmla="*/ 0 h 268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18" h="2681118">
                  <a:moveTo>
                    <a:pt x="1340559" y="0"/>
                  </a:moveTo>
                  <a:cubicBezTo>
                    <a:pt x="2080929" y="0"/>
                    <a:pt x="2681118" y="600189"/>
                    <a:pt x="2681118" y="1340559"/>
                  </a:cubicBezTo>
                  <a:cubicBezTo>
                    <a:pt x="2681118" y="2080929"/>
                    <a:pt x="2080929" y="2681118"/>
                    <a:pt x="1340559" y="2681118"/>
                  </a:cubicBezTo>
                  <a:cubicBezTo>
                    <a:pt x="600189" y="2681118"/>
                    <a:pt x="0" y="2080929"/>
                    <a:pt x="0" y="1340559"/>
                  </a:cubicBezTo>
                  <a:cubicBezTo>
                    <a:pt x="0" y="600189"/>
                    <a:pt x="600189" y="0"/>
                    <a:pt x="1340559" y="0"/>
                  </a:cubicBezTo>
                  <a:close/>
                </a:path>
              </a:pathLst>
            </a:custGeom>
            <a:ln w="2857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grpSp>
      <p:sp>
        <p:nvSpPr>
          <p:cNvPr id="42" name="TextBox 1">
            <a:extLst>
              <a:ext uri="{FF2B5EF4-FFF2-40B4-BE49-F238E27FC236}">
                <a16:creationId xmlns:a16="http://schemas.microsoft.com/office/drawing/2014/main" id="{47424B2B-6033-A4CD-4176-57BD30AA13BC}"/>
              </a:ext>
            </a:extLst>
          </p:cNvPr>
          <p:cNvSpPr txBox="1">
            <a:spLocks noChangeArrowheads="1"/>
          </p:cNvSpPr>
          <p:nvPr/>
        </p:nvSpPr>
        <p:spPr bwMode="auto">
          <a:xfrm>
            <a:off x="1186087" y="5113356"/>
            <a:ext cx="2455254" cy="111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550" tIns="47274" rIns="94550" bIns="47274" anchor="t">
            <a:spAutoFit/>
          </a:bodyPr>
          <a:lstStyle>
            <a:defPPr>
              <a:defRPr lang="en-US"/>
            </a:defPPr>
            <a:lvl1pPr algn="ctr">
              <a:defRPr sz="2200">
                <a:latin typeface="+mj-lt"/>
                <a:ea typeface="ＭＳ Ｐゴシック"/>
                <a:cs typeface="Arial"/>
              </a:defRPr>
            </a:lvl1pPr>
            <a:lvl2pPr marL="742950" indent="-285750">
              <a:defRPr>
                <a:latin typeface="Calibri" pitchFamily="34" charset="0"/>
                <a:ea typeface="ＭＳ Ｐゴシック" pitchFamily="34" charset="-128"/>
              </a:defRPr>
            </a:lvl2pPr>
            <a:lvl3pPr marL="1143000" indent="-228600">
              <a:defRPr sz="1500">
                <a:latin typeface="Calibri" pitchFamily="34" charset="0"/>
                <a:ea typeface="ＭＳ Ｐゴシック" pitchFamily="34" charset="-128"/>
              </a:defRPr>
            </a:lvl3pPr>
            <a:lvl4pPr marL="1600200" indent="-228600">
              <a:defRPr sz="1300">
                <a:latin typeface="Calibri" pitchFamily="34" charset="0"/>
                <a:ea typeface="ＭＳ Ｐゴシック" pitchFamily="34" charset="-128"/>
              </a:defRPr>
            </a:lvl4pPr>
            <a:lvl5pPr marL="2057400" indent="-228600">
              <a:defRPr sz="1300">
                <a:latin typeface="Calibri" pitchFamily="34" charset="0"/>
                <a:ea typeface="ＭＳ Ｐゴシック" pitchFamily="34" charset="-128"/>
              </a:defRPr>
            </a:lvl5pPr>
            <a:lvl6pPr marL="2514600" indent="-228600" eaLnBrk="0" fontAlgn="base" hangingPunct="0">
              <a:spcAft>
                <a:spcPct val="0"/>
              </a:spcAft>
              <a:defRPr sz="1300">
                <a:latin typeface="Calibri" pitchFamily="34" charset="0"/>
                <a:ea typeface="ＭＳ Ｐゴシック" pitchFamily="34" charset="-128"/>
              </a:defRPr>
            </a:lvl6pPr>
            <a:lvl7pPr marL="2971800" indent="-228600" eaLnBrk="0" fontAlgn="base" hangingPunct="0">
              <a:spcAft>
                <a:spcPct val="0"/>
              </a:spcAft>
              <a:defRPr sz="1300">
                <a:latin typeface="Calibri" pitchFamily="34" charset="0"/>
                <a:ea typeface="ＭＳ Ｐゴシック" pitchFamily="34" charset="-128"/>
              </a:defRPr>
            </a:lvl7pPr>
            <a:lvl8pPr marL="3429000" indent="-228600" eaLnBrk="0" fontAlgn="base" hangingPunct="0">
              <a:spcAft>
                <a:spcPct val="0"/>
              </a:spcAft>
              <a:defRPr sz="1300">
                <a:latin typeface="Calibri" pitchFamily="34" charset="0"/>
                <a:ea typeface="ＭＳ Ｐゴシック" pitchFamily="34" charset="-128"/>
              </a:defRPr>
            </a:lvl8pPr>
            <a:lvl9pPr marL="3886200" indent="-228600" eaLnBrk="0" fontAlgn="base" hangingPunct="0">
              <a:spcAft>
                <a:spcPct val="0"/>
              </a:spcAft>
              <a:defRPr sz="1300">
                <a:latin typeface="Calibri" pitchFamily="34" charset="0"/>
                <a:ea typeface="ＭＳ Ｐゴシック" pitchFamily="34" charset="-128"/>
              </a:defRPr>
            </a:lvl9pPr>
          </a:lstStyle>
          <a:p>
            <a:r>
              <a:rPr lang="en-US" altLang="en-US" dirty="0">
                <a:latin typeface="Atkinson Hyperlegible" pitchFamily="2" charset="0"/>
              </a:rPr>
              <a:t>Planting greenery by entrance for aesthetics.</a:t>
            </a:r>
          </a:p>
        </p:txBody>
      </p:sp>
      <p:sp>
        <p:nvSpPr>
          <p:cNvPr id="43" name="TextBox 2">
            <a:extLst>
              <a:ext uri="{FF2B5EF4-FFF2-40B4-BE49-F238E27FC236}">
                <a16:creationId xmlns:a16="http://schemas.microsoft.com/office/drawing/2014/main" id="{2913B57E-BDAE-B043-A2D3-15F96918CF50}"/>
              </a:ext>
            </a:extLst>
          </p:cNvPr>
          <p:cNvSpPr txBox="1">
            <a:spLocks noChangeArrowheads="1"/>
          </p:cNvSpPr>
          <p:nvPr/>
        </p:nvSpPr>
        <p:spPr bwMode="auto">
          <a:xfrm>
            <a:off x="4558390" y="5113356"/>
            <a:ext cx="3081909" cy="111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550" tIns="47274" rIns="94550" bIns="47274" anchor="t">
            <a:spAutoFit/>
          </a:bodyPr>
          <a:lstStyle>
            <a:lvl1pPr>
              <a:defRPr sz="2100">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sz="1500">
                <a:solidFill>
                  <a:schemeClr val="tx1"/>
                </a:solidFill>
                <a:latin typeface="Calibri" pitchFamily="34" charset="0"/>
                <a:ea typeface="ＭＳ Ｐゴシック" pitchFamily="34" charset="-128"/>
              </a:defRPr>
            </a:lvl3pPr>
            <a:lvl4pPr marL="1600200" indent="-228600">
              <a:defRPr sz="1300">
                <a:solidFill>
                  <a:schemeClr val="tx1"/>
                </a:solidFill>
                <a:latin typeface="Calibri" pitchFamily="34" charset="0"/>
                <a:ea typeface="ＭＳ Ｐゴシック" pitchFamily="34" charset="-128"/>
              </a:defRPr>
            </a:lvl4pPr>
            <a:lvl5pPr marL="2057400" indent="-228600">
              <a:defRPr sz="1300">
                <a:solidFill>
                  <a:schemeClr val="tx1"/>
                </a:solidFill>
                <a:latin typeface="Calibri" pitchFamily="34" charset="0"/>
                <a:ea typeface="ＭＳ Ｐゴシック" pitchFamily="34" charset="-128"/>
              </a:defRPr>
            </a:lvl5pPr>
            <a:lvl6pPr marL="2514600" indent="-228600" eaLnBrk="0" fontAlgn="base" hangingPunct="0">
              <a:spcAft>
                <a:spcPct val="0"/>
              </a:spcAft>
              <a:defRPr sz="1300">
                <a:solidFill>
                  <a:schemeClr val="tx1"/>
                </a:solidFill>
                <a:latin typeface="Calibri" pitchFamily="34" charset="0"/>
                <a:ea typeface="ＭＳ Ｐゴシック" pitchFamily="34" charset="-128"/>
              </a:defRPr>
            </a:lvl6pPr>
            <a:lvl7pPr marL="2971800" indent="-228600" eaLnBrk="0" fontAlgn="base" hangingPunct="0">
              <a:spcAft>
                <a:spcPct val="0"/>
              </a:spcAft>
              <a:defRPr sz="1300">
                <a:solidFill>
                  <a:schemeClr val="tx1"/>
                </a:solidFill>
                <a:latin typeface="Calibri" pitchFamily="34" charset="0"/>
                <a:ea typeface="ＭＳ Ｐゴシック" pitchFamily="34" charset="-128"/>
              </a:defRPr>
            </a:lvl7pPr>
            <a:lvl8pPr marL="3429000" indent="-228600" eaLnBrk="0" fontAlgn="base" hangingPunct="0">
              <a:spcAft>
                <a:spcPct val="0"/>
              </a:spcAft>
              <a:defRPr sz="1300">
                <a:solidFill>
                  <a:schemeClr val="tx1"/>
                </a:solidFill>
                <a:latin typeface="Calibri" pitchFamily="34" charset="0"/>
                <a:ea typeface="ＭＳ Ｐゴシック" pitchFamily="34" charset="-128"/>
              </a:defRPr>
            </a:lvl8pPr>
            <a:lvl9pPr marL="3886200" indent="-228600" eaLnBrk="0" fontAlgn="base" hangingPunct="0">
              <a:spcAft>
                <a:spcPct val="0"/>
              </a:spcAft>
              <a:defRPr sz="1300">
                <a:solidFill>
                  <a:schemeClr val="tx1"/>
                </a:solidFill>
                <a:latin typeface="Calibri" pitchFamily="34" charset="0"/>
                <a:ea typeface="ＭＳ Ｐゴシック" pitchFamily="34" charset="-128"/>
              </a:defRPr>
            </a:lvl9pPr>
          </a:lstStyle>
          <a:p>
            <a:pPr algn="ctr">
              <a:defRPr/>
            </a:pPr>
            <a:r>
              <a:rPr lang="en-US" altLang="en-US" sz="2200" dirty="0">
                <a:latin typeface="Atkinson Hyperlegible" pitchFamily="2" charset="0"/>
                <a:ea typeface="ＭＳ Ｐゴシック"/>
                <a:cs typeface="Arial"/>
              </a:rPr>
              <a:t>Clear signs demonstrating gender separation of latrines. </a:t>
            </a:r>
            <a:endParaRPr lang="en-US" altLang="en-US" sz="2200" dirty="0">
              <a:latin typeface="Atkinson Hyperlegible" pitchFamily="2" charset="0"/>
              <a:cs typeface="Arial" pitchFamily="34" charset="0"/>
            </a:endParaRPr>
          </a:p>
        </p:txBody>
      </p:sp>
      <p:sp>
        <p:nvSpPr>
          <p:cNvPr id="44" name="TextBox 9">
            <a:extLst>
              <a:ext uri="{FF2B5EF4-FFF2-40B4-BE49-F238E27FC236}">
                <a16:creationId xmlns:a16="http://schemas.microsoft.com/office/drawing/2014/main" id="{6FE859D4-28F5-E028-22A5-835DA8E5AE0D}"/>
              </a:ext>
            </a:extLst>
          </p:cNvPr>
          <p:cNvSpPr txBox="1">
            <a:spLocks noChangeArrowheads="1"/>
          </p:cNvSpPr>
          <p:nvPr/>
        </p:nvSpPr>
        <p:spPr bwMode="auto">
          <a:xfrm>
            <a:off x="7789844" y="5113356"/>
            <a:ext cx="3979715" cy="77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550" tIns="47274" rIns="94550" bIns="47274" anchor="t">
            <a:spAutoFit/>
          </a:bodyPr>
          <a:lstStyle>
            <a:lvl1pPr>
              <a:defRPr sz="2100">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sz="1500">
                <a:solidFill>
                  <a:schemeClr val="tx1"/>
                </a:solidFill>
                <a:latin typeface="Calibri" pitchFamily="34" charset="0"/>
                <a:ea typeface="ＭＳ Ｐゴシック" pitchFamily="34" charset="-128"/>
              </a:defRPr>
            </a:lvl3pPr>
            <a:lvl4pPr marL="1600200" indent="-228600">
              <a:defRPr sz="1300">
                <a:solidFill>
                  <a:schemeClr val="tx1"/>
                </a:solidFill>
                <a:latin typeface="Calibri" pitchFamily="34" charset="0"/>
                <a:ea typeface="ＭＳ Ｐゴシック" pitchFamily="34" charset="-128"/>
              </a:defRPr>
            </a:lvl4pPr>
            <a:lvl5pPr marL="2057400" indent="-228600">
              <a:defRPr sz="1300">
                <a:solidFill>
                  <a:schemeClr val="tx1"/>
                </a:solidFill>
                <a:latin typeface="Calibri" pitchFamily="34" charset="0"/>
                <a:ea typeface="ＭＳ Ｐゴシック" pitchFamily="34" charset="-128"/>
              </a:defRPr>
            </a:lvl5pPr>
            <a:lvl6pPr marL="2514600" indent="-228600" eaLnBrk="0" fontAlgn="base" hangingPunct="0">
              <a:spcAft>
                <a:spcPct val="0"/>
              </a:spcAft>
              <a:defRPr sz="1300">
                <a:solidFill>
                  <a:schemeClr val="tx1"/>
                </a:solidFill>
                <a:latin typeface="Calibri" pitchFamily="34" charset="0"/>
                <a:ea typeface="ＭＳ Ｐゴシック" pitchFamily="34" charset="-128"/>
              </a:defRPr>
            </a:lvl6pPr>
            <a:lvl7pPr marL="2971800" indent="-228600" eaLnBrk="0" fontAlgn="base" hangingPunct="0">
              <a:spcAft>
                <a:spcPct val="0"/>
              </a:spcAft>
              <a:defRPr sz="1300">
                <a:solidFill>
                  <a:schemeClr val="tx1"/>
                </a:solidFill>
                <a:latin typeface="Calibri" pitchFamily="34" charset="0"/>
                <a:ea typeface="ＭＳ Ｐゴシック" pitchFamily="34" charset="-128"/>
              </a:defRPr>
            </a:lvl7pPr>
            <a:lvl8pPr marL="3429000" indent="-228600" eaLnBrk="0" fontAlgn="base" hangingPunct="0">
              <a:spcAft>
                <a:spcPct val="0"/>
              </a:spcAft>
              <a:defRPr sz="1300">
                <a:solidFill>
                  <a:schemeClr val="tx1"/>
                </a:solidFill>
                <a:latin typeface="Calibri" pitchFamily="34" charset="0"/>
                <a:ea typeface="ＭＳ Ｐゴシック" pitchFamily="34" charset="-128"/>
              </a:defRPr>
            </a:lvl8pPr>
            <a:lvl9pPr marL="3886200" indent="-228600" eaLnBrk="0" fontAlgn="base" hangingPunct="0">
              <a:spcAft>
                <a:spcPct val="0"/>
              </a:spcAft>
              <a:defRPr sz="1300">
                <a:solidFill>
                  <a:schemeClr val="tx1"/>
                </a:solidFill>
                <a:latin typeface="Calibri" pitchFamily="34" charset="0"/>
                <a:ea typeface="ＭＳ Ｐゴシック" pitchFamily="34" charset="-128"/>
              </a:defRPr>
            </a:lvl9pPr>
          </a:lstStyle>
          <a:p>
            <a:pPr algn="ctr">
              <a:defRPr/>
            </a:pPr>
            <a:r>
              <a:rPr lang="en-US" altLang="en-US" sz="2200" dirty="0">
                <a:latin typeface="Atkinson Hyperlegible" pitchFamily="2" charset="0"/>
                <a:cs typeface="Arial" pitchFamily="34" charset="0"/>
              </a:rPr>
              <a:t>Hand washing poster </a:t>
            </a:r>
            <a:br>
              <a:rPr lang="en-US" altLang="en-US" sz="2200" dirty="0">
                <a:latin typeface="Atkinson Hyperlegible" pitchFamily="2" charset="0"/>
                <a:cs typeface="Arial" pitchFamily="34" charset="0"/>
              </a:rPr>
            </a:br>
            <a:r>
              <a:rPr lang="en-US" altLang="en-US" sz="2200" dirty="0">
                <a:latin typeface="Atkinson Hyperlegible" pitchFamily="2" charset="0"/>
                <a:cs typeface="Arial" pitchFamily="34" charset="0"/>
              </a:rPr>
              <a:t>drawn by </a:t>
            </a:r>
            <a:r>
              <a:rPr lang="en-US" altLang="en-US" sz="2200" dirty="0">
                <a:latin typeface="Atkinson Hyperlegible" pitchFamily="2" charset="0"/>
                <a:ea typeface="ＭＳ Ｐゴシック"/>
                <a:cs typeface="Arial"/>
              </a:rPr>
              <a:t>head of facility.</a:t>
            </a:r>
            <a:endParaRPr lang="en-US" altLang="en-US" sz="2200" dirty="0">
              <a:latin typeface="Atkinson Hyperlegible" pitchFamily="2" charset="0"/>
              <a:cs typeface="Arial" pitchFamily="34" charset="0"/>
            </a:endParaRPr>
          </a:p>
        </p:txBody>
      </p:sp>
      <p:cxnSp>
        <p:nvCxnSpPr>
          <p:cNvPr id="50" name="Straight Connector 49">
            <a:extLst>
              <a:ext uri="{FF2B5EF4-FFF2-40B4-BE49-F238E27FC236}">
                <a16:creationId xmlns:a16="http://schemas.microsoft.com/office/drawing/2014/main" id="{A2DE5906-D78D-BE4E-1A4B-DDA95588719F}"/>
              </a:ext>
            </a:extLst>
          </p:cNvPr>
          <p:cNvCxnSpPr/>
          <p:nvPr/>
        </p:nvCxnSpPr>
        <p:spPr>
          <a:xfrm>
            <a:off x="1076774" y="5007765"/>
            <a:ext cx="2667897" cy="0"/>
          </a:xfrm>
          <a:prstGeom prst="line">
            <a:avLst/>
          </a:prstGeom>
          <a:ln w="28575">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6B03CC0F-8263-52B5-4145-16DF964F74C1}"/>
              </a:ext>
            </a:extLst>
          </p:cNvPr>
          <p:cNvCxnSpPr>
            <a:cxnSpLocks/>
          </p:cNvCxnSpPr>
          <p:nvPr/>
        </p:nvCxnSpPr>
        <p:spPr>
          <a:xfrm rot="5400000">
            <a:off x="2148322" y="4740113"/>
            <a:ext cx="524800" cy="0"/>
          </a:xfrm>
          <a:prstGeom prst="line">
            <a:avLst/>
          </a:prstGeom>
          <a:ln w="28575">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F41B885A-FB96-BE4B-E115-103EB1E64B84}"/>
              </a:ext>
            </a:extLst>
          </p:cNvPr>
          <p:cNvCxnSpPr/>
          <p:nvPr/>
        </p:nvCxnSpPr>
        <p:spPr>
          <a:xfrm>
            <a:off x="4762052" y="5007765"/>
            <a:ext cx="2667897" cy="0"/>
          </a:xfrm>
          <a:prstGeom prst="line">
            <a:avLst/>
          </a:prstGeom>
          <a:ln w="28575">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9CB897B8-29CC-B3E5-7523-94926420092D}"/>
              </a:ext>
            </a:extLst>
          </p:cNvPr>
          <p:cNvCxnSpPr/>
          <p:nvPr/>
        </p:nvCxnSpPr>
        <p:spPr>
          <a:xfrm>
            <a:off x="8447330" y="5007765"/>
            <a:ext cx="2667897" cy="0"/>
          </a:xfrm>
          <a:prstGeom prst="line">
            <a:avLst/>
          </a:prstGeom>
          <a:ln w="28575">
            <a:solidFill>
              <a:srgbClr val="F26829"/>
            </a:solidFill>
          </a:ln>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9FBB1511-A83A-9A08-7444-83BE1100C4E1}"/>
              </a:ext>
            </a:extLst>
          </p:cNvPr>
          <p:cNvSpPr/>
          <p:nvPr/>
        </p:nvSpPr>
        <p:spPr>
          <a:xfrm>
            <a:off x="10302288" y="6459950"/>
            <a:ext cx="188971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WHO/Arabella Hayter</a:t>
            </a:r>
          </a:p>
        </p:txBody>
      </p:sp>
      <p:cxnSp>
        <p:nvCxnSpPr>
          <p:cNvPr id="10" name="Straight Connector 9">
            <a:extLst>
              <a:ext uri="{FF2B5EF4-FFF2-40B4-BE49-F238E27FC236}">
                <a16:creationId xmlns:a16="http://schemas.microsoft.com/office/drawing/2014/main" id="{2AE7B1FA-AE78-0F19-5EDF-7CFD35041015}"/>
              </a:ext>
            </a:extLst>
          </p:cNvPr>
          <p:cNvCxnSpPr>
            <a:cxnSpLocks/>
          </p:cNvCxnSpPr>
          <p:nvPr/>
        </p:nvCxnSpPr>
        <p:spPr>
          <a:xfrm rot="5400000">
            <a:off x="5833601" y="4740113"/>
            <a:ext cx="524800" cy="0"/>
          </a:xfrm>
          <a:prstGeom prst="line">
            <a:avLst/>
          </a:prstGeom>
          <a:ln w="28575">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9DBA609-4439-F0CA-9138-DFCBE03F04B2}"/>
              </a:ext>
            </a:extLst>
          </p:cNvPr>
          <p:cNvCxnSpPr>
            <a:cxnSpLocks/>
          </p:cNvCxnSpPr>
          <p:nvPr/>
        </p:nvCxnSpPr>
        <p:spPr>
          <a:xfrm rot="5400000">
            <a:off x="9518879" y="4740113"/>
            <a:ext cx="524800" cy="0"/>
          </a:xfrm>
          <a:prstGeom prst="line">
            <a:avLst/>
          </a:prstGeom>
          <a:ln w="28575">
            <a:solidFill>
              <a:srgbClr val="F26829"/>
            </a:solidFill>
          </a:ln>
        </p:spPr>
        <p:style>
          <a:lnRef idx="2">
            <a:schemeClr val="accent1"/>
          </a:lnRef>
          <a:fillRef idx="0">
            <a:schemeClr val="accent1"/>
          </a:fillRef>
          <a:effectRef idx="1">
            <a:schemeClr val="accent1"/>
          </a:effectRef>
          <a:fontRef idx="minor">
            <a:schemeClr val="tx1"/>
          </a:fontRef>
        </p:style>
      </p:cxnSp>
      <p:pic>
        <p:nvPicPr>
          <p:cNvPr id="17" name="13">
            <a:hlinkClick r:id="" action="ppaction://media"/>
            <a:extLst>
              <a:ext uri="{FF2B5EF4-FFF2-40B4-BE49-F238E27FC236}">
                <a16:creationId xmlns:a16="http://schemas.microsoft.com/office/drawing/2014/main" id="{F7ADE266-98E6-C869-2B89-F89D2787AD1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6858000"/>
            <a:ext cx="609600" cy="609600"/>
          </a:xfrm>
          <a:prstGeom prst="rect">
            <a:avLst/>
          </a:prstGeom>
        </p:spPr>
      </p:pic>
    </p:spTree>
    <p:extLst>
      <p:ext uri="{BB962C8B-B14F-4D97-AF65-F5344CB8AC3E}">
        <p14:creationId xmlns:p14="http://schemas.microsoft.com/office/powerpoint/2010/main" val="1750596959"/>
      </p:ext>
    </p:extLst>
  </p:cSld>
  <p:clrMapOvr>
    <a:masterClrMapping/>
  </p:clrMapOvr>
  <mc:AlternateContent xmlns:mc="http://schemas.openxmlformats.org/markup-compatibility/2006" xmlns:p14="http://schemas.microsoft.com/office/powerpoint/2010/main">
    <mc:Choice Requires="p14">
      <p:transition spd="slow" p14:dur="2000" advClick="0" advTm="46150"/>
    </mc:Choice>
    <mc:Fallback xmlns="">
      <p:transition spd="slow" advClick="0" advTm="46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152" fill="hold"/>
                                        <p:tgtEl>
                                          <p:spTgt spid="17"/>
                                        </p:tgtEl>
                                      </p:cBhvr>
                                    </p:cmd>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par>
                                <p:cTn id="15" presetID="16" presetClass="entr" presetSubtype="37" fill="hold" grpId="0" nodeType="withEffect">
                                  <p:stCondLst>
                                    <p:cond delay="100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par>
                                <p:cTn id="18" presetID="53" presetClass="entr" presetSubtype="16" fill="hold" nodeType="withEffect">
                                  <p:stCondLst>
                                    <p:cond delay="150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53" presetClass="entr" presetSubtype="16" fill="hold" nodeType="withEffect">
                                  <p:stCondLst>
                                    <p:cond delay="20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53" presetClass="entr" presetSubtype="16" fill="hold" nodeType="withEffect">
                                  <p:stCondLst>
                                    <p:cond delay="250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par>
                                <p:cTn id="33" presetID="10" presetClass="entr" presetSubtype="0" fill="hold" grpId="0" nodeType="withEffect">
                                  <p:stCondLst>
                                    <p:cond delay="300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par>
                                <p:cTn id="36" presetID="64" presetClass="path" presetSubtype="0" accel="50000" decel="50000" fill="hold" nodeType="withEffect">
                                  <p:stCondLst>
                                    <p:cond delay="12000"/>
                                  </p:stCondLst>
                                  <p:childTnLst>
                                    <p:animMotion origin="layout" path="M 3.125E-6 2.59259E-6 L 3.125E-6 -0.09653 " pathEditMode="relative" rAng="0" ptsTypes="AA">
                                      <p:cBhvr>
                                        <p:cTn id="37" dur="500" fill="hold"/>
                                        <p:tgtEl>
                                          <p:spTgt spid="12"/>
                                        </p:tgtEl>
                                        <p:attrNameLst>
                                          <p:attrName>ppt_x</p:attrName>
                                          <p:attrName>ppt_y</p:attrName>
                                        </p:attrNameLst>
                                      </p:cBhvr>
                                      <p:rCtr x="0" y="-4838"/>
                                    </p:animMotion>
                                  </p:childTnLst>
                                </p:cTn>
                              </p:par>
                              <p:par>
                                <p:cTn id="38" presetID="64" presetClass="path" presetSubtype="0" accel="50000" decel="50000" fill="hold" nodeType="withEffect">
                                  <p:stCondLst>
                                    <p:cond delay="12000"/>
                                  </p:stCondLst>
                                  <p:childTnLst>
                                    <p:animMotion origin="layout" path="M 0 2.59259E-6 L 0 -0.09468 " pathEditMode="relative" rAng="0" ptsTypes="AA">
                                      <p:cBhvr>
                                        <p:cTn id="39" dur="500" fill="hold"/>
                                        <p:tgtEl>
                                          <p:spTgt spid="13"/>
                                        </p:tgtEl>
                                        <p:attrNameLst>
                                          <p:attrName>ppt_x</p:attrName>
                                          <p:attrName>ppt_y</p:attrName>
                                        </p:attrNameLst>
                                      </p:cBhvr>
                                      <p:rCtr x="0" y="-4745"/>
                                    </p:animMotion>
                                  </p:childTnLst>
                                </p:cTn>
                              </p:par>
                              <p:par>
                                <p:cTn id="40" presetID="64" presetClass="path" presetSubtype="0" accel="50000" decel="50000" fill="hold" nodeType="withEffect">
                                  <p:stCondLst>
                                    <p:cond delay="12000"/>
                                  </p:stCondLst>
                                  <p:childTnLst>
                                    <p:animMotion origin="layout" path="M -3.33333E-6 2.59259E-6 L -3.33333E-6 -0.09468 " pathEditMode="relative" rAng="0" ptsTypes="AA">
                                      <p:cBhvr>
                                        <p:cTn id="41" dur="500" fill="hold"/>
                                        <p:tgtEl>
                                          <p:spTgt spid="14"/>
                                        </p:tgtEl>
                                        <p:attrNameLst>
                                          <p:attrName>ppt_x</p:attrName>
                                          <p:attrName>ppt_y</p:attrName>
                                        </p:attrNameLst>
                                      </p:cBhvr>
                                      <p:rCtr x="0" y="-4745"/>
                                    </p:animMotion>
                                  </p:childTnLst>
                                </p:cTn>
                              </p:par>
                              <p:par>
                                <p:cTn id="42" presetID="22" presetClass="entr" presetSubtype="1" fill="hold" nodeType="withEffect">
                                  <p:stCondLst>
                                    <p:cond delay="12250"/>
                                  </p:stCondLst>
                                  <p:childTnLst>
                                    <p:set>
                                      <p:cBhvr>
                                        <p:cTn id="43" dur="1" fill="hold">
                                          <p:stCondLst>
                                            <p:cond delay="0"/>
                                          </p:stCondLst>
                                        </p:cTn>
                                        <p:tgtEl>
                                          <p:spTgt spid="51"/>
                                        </p:tgtEl>
                                        <p:attrNameLst>
                                          <p:attrName>style.visibility</p:attrName>
                                        </p:attrNameLst>
                                      </p:cBhvr>
                                      <p:to>
                                        <p:strVal val="visible"/>
                                      </p:to>
                                    </p:set>
                                    <p:animEffect transition="in" filter="wipe(up)">
                                      <p:cBhvr>
                                        <p:cTn id="44" dur="500"/>
                                        <p:tgtEl>
                                          <p:spTgt spid="51"/>
                                        </p:tgtEl>
                                      </p:cBhvr>
                                    </p:animEffect>
                                  </p:childTnLst>
                                </p:cTn>
                              </p:par>
                              <p:par>
                                <p:cTn id="45" presetID="16" presetClass="entr" presetSubtype="37" fill="hold" nodeType="withEffect">
                                  <p:stCondLst>
                                    <p:cond delay="12500"/>
                                  </p:stCondLst>
                                  <p:childTnLst>
                                    <p:set>
                                      <p:cBhvr>
                                        <p:cTn id="46" dur="1" fill="hold">
                                          <p:stCondLst>
                                            <p:cond delay="0"/>
                                          </p:stCondLst>
                                        </p:cTn>
                                        <p:tgtEl>
                                          <p:spTgt spid="50"/>
                                        </p:tgtEl>
                                        <p:attrNameLst>
                                          <p:attrName>style.visibility</p:attrName>
                                        </p:attrNameLst>
                                      </p:cBhvr>
                                      <p:to>
                                        <p:strVal val="visible"/>
                                      </p:to>
                                    </p:set>
                                    <p:animEffect transition="in" filter="barn(outVertical)">
                                      <p:cBhvr>
                                        <p:cTn id="47" dur="500"/>
                                        <p:tgtEl>
                                          <p:spTgt spid="50"/>
                                        </p:tgtEl>
                                      </p:cBhvr>
                                    </p:animEffect>
                                  </p:childTnLst>
                                </p:cTn>
                              </p:par>
                              <p:par>
                                <p:cTn id="48" presetID="22" presetClass="entr" presetSubtype="1" fill="hold" grpId="0" nodeType="withEffect">
                                  <p:stCondLst>
                                    <p:cond delay="12750"/>
                                  </p:stCondLst>
                                  <p:childTnLst>
                                    <p:set>
                                      <p:cBhvr>
                                        <p:cTn id="49" dur="1" fill="hold">
                                          <p:stCondLst>
                                            <p:cond delay="0"/>
                                          </p:stCondLst>
                                        </p:cTn>
                                        <p:tgtEl>
                                          <p:spTgt spid="42"/>
                                        </p:tgtEl>
                                        <p:attrNameLst>
                                          <p:attrName>style.visibility</p:attrName>
                                        </p:attrNameLst>
                                      </p:cBhvr>
                                      <p:to>
                                        <p:strVal val="visible"/>
                                      </p:to>
                                    </p:set>
                                    <p:animEffect transition="in" filter="wipe(up)">
                                      <p:cBhvr>
                                        <p:cTn id="50" dur="500"/>
                                        <p:tgtEl>
                                          <p:spTgt spid="42"/>
                                        </p:tgtEl>
                                      </p:cBhvr>
                                    </p:animEffect>
                                  </p:childTnLst>
                                </p:cTn>
                              </p:par>
                              <p:par>
                                <p:cTn id="51" presetID="22" presetClass="entr" presetSubtype="1" fill="hold" nodeType="withEffect">
                                  <p:stCondLst>
                                    <p:cond delay="1700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par>
                                <p:cTn id="54" presetID="16" presetClass="entr" presetSubtype="37" fill="hold" nodeType="withEffect">
                                  <p:stCondLst>
                                    <p:cond delay="17250"/>
                                  </p:stCondLst>
                                  <p:childTnLst>
                                    <p:set>
                                      <p:cBhvr>
                                        <p:cTn id="55" dur="1" fill="hold">
                                          <p:stCondLst>
                                            <p:cond delay="0"/>
                                          </p:stCondLst>
                                        </p:cTn>
                                        <p:tgtEl>
                                          <p:spTgt spid="52"/>
                                        </p:tgtEl>
                                        <p:attrNameLst>
                                          <p:attrName>style.visibility</p:attrName>
                                        </p:attrNameLst>
                                      </p:cBhvr>
                                      <p:to>
                                        <p:strVal val="visible"/>
                                      </p:to>
                                    </p:set>
                                    <p:animEffect transition="in" filter="barn(outVertical)">
                                      <p:cBhvr>
                                        <p:cTn id="56" dur="500"/>
                                        <p:tgtEl>
                                          <p:spTgt spid="52"/>
                                        </p:tgtEl>
                                      </p:cBhvr>
                                    </p:animEffect>
                                  </p:childTnLst>
                                </p:cTn>
                              </p:par>
                              <p:par>
                                <p:cTn id="57" presetID="22" presetClass="entr" presetSubtype="1" fill="hold" grpId="0" nodeType="withEffect">
                                  <p:stCondLst>
                                    <p:cond delay="17500"/>
                                  </p:stCondLst>
                                  <p:childTnLst>
                                    <p:set>
                                      <p:cBhvr>
                                        <p:cTn id="58" dur="1" fill="hold">
                                          <p:stCondLst>
                                            <p:cond delay="0"/>
                                          </p:stCondLst>
                                        </p:cTn>
                                        <p:tgtEl>
                                          <p:spTgt spid="43"/>
                                        </p:tgtEl>
                                        <p:attrNameLst>
                                          <p:attrName>style.visibility</p:attrName>
                                        </p:attrNameLst>
                                      </p:cBhvr>
                                      <p:to>
                                        <p:strVal val="visible"/>
                                      </p:to>
                                    </p:set>
                                    <p:animEffect transition="in" filter="wipe(up)">
                                      <p:cBhvr>
                                        <p:cTn id="59" dur="500"/>
                                        <p:tgtEl>
                                          <p:spTgt spid="43"/>
                                        </p:tgtEl>
                                      </p:cBhvr>
                                    </p:animEffect>
                                  </p:childTnLst>
                                </p:cTn>
                              </p:par>
                              <p:par>
                                <p:cTn id="60" presetID="22" presetClass="entr" presetSubtype="1" fill="hold" nodeType="withEffect">
                                  <p:stCondLst>
                                    <p:cond delay="25000"/>
                                  </p:stCondLst>
                                  <p:childTnLst>
                                    <p:set>
                                      <p:cBhvr>
                                        <p:cTn id="61" dur="1" fill="hold">
                                          <p:stCondLst>
                                            <p:cond delay="0"/>
                                          </p:stCondLst>
                                        </p:cTn>
                                        <p:tgtEl>
                                          <p:spTgt spid="11"/>
                                        </p:tgtEl>
                                        <p:attrNameLst>
                                          <p:attrName>style.visibility</p:attrName>
                                        </p:attrNameLst>
                                      </p:cBhvr>
                                      <p:to>
                                        <p:strVal val="visible"/>
                                      </p:to>
                                    </p:set>
                                    <p:animEffect transition="in" filter="wipe(up)">
                                      <p:cBhvr>
                                        <p:cTn id="62" dur="500"/>
                                        <p:tgtEl>
                                          <p:spTgt spid="11"/>
                                        </p:tgtEl>
                                      </p:cBhvr>
                                    </p:animEffect>
                                  </p:childTnLst>
                                </p:cTn>
                              </p:par>
                              <p:par>
                                <p:cTn id="63" presetID="16" presetClass="entr" presetSubtype="37" fill="hold" nodeType="withEffect">
                                  <p:stCondLst>
                                    <p:cond delay="25250"/>
                                  </p:stCondLst>
                                  <p:childTnLst>
                                    <p:set>
                                      <p:cBhvr>
                                        <p:cTn id="64" dur="1" fill="hold">
                                          <p:stCondLst>
                                            <p:cond delay="0"/>
                                          </p:stCondLst>
                                        </p:cTn>
                                        <p:tgtEl>
                                          <p:spTgt spid="54"/>
                                        </p:tgtEl>
                                        <p:attrNameLst>
                                          <p:attrName>style.visibility</p:attrName>
                                        </p:attrNameLst>
                                      </p:cBhvr>
                                      <p:to>
                                        <p:strVal val="visible"/>
                                      </p:to>
                                    </p:set>
                                    <p:animEffect transition="in" filter="barn(outVertical)">
                                      <p:cBhvr>
                                        <p:cTn id="65" dur="500"/>
                                        <p:tgtEl>
                                          <p:spTgt spid="54"/>
                                        </p:tgtEl>
                                      </p:cBhvr>
                                    </p:animEffect>
                                  </p:childTnLst>
                                </p:cTn>
                              </p:par>
                              <p:par>
                                <p:cTn id="66" presetID="22" presetClass="entr" presetSubtype="1" fill="hold" grpId="0" nodeType="withEffect">
                                  <p:stCondLst>
                                    <p:cond delay="25500"/>
                                  </p:stCondLst>
                                  <p:childTnLst>
                                    <p:set>
                                      <p:cBhvr>
                                        <p:cTn id="67" dur="1" fill="hold">
                                          <p:stCondLst>
                                            <p:cond delay="0"/>
                                          </p:stCondLst>
                                        </p:cTn>
                                        <p:tgtEl>
                                          <p:spTgt spid="44"/>
                                        </p:tgtEl>
                                        <p:attrNameLst>
                                          <p:attrName>style.visibility</p:attrName>
                                        </p:attrNameLst>
                                      </p:cBhvr>
                                      <p:to>
                                        <p:strVal val="visible"/>
                                      </p:to>
                                    </p:set>
                                    <p:animEffect transition="in" filter="wipe(up)">
                                      <p:cBhvr>
                                        <p:cTn id="68" dur="500"/>
                                        <p:tgtEl>
                                          <p:spTgt spid="44"/>
                                        </p:tgtEl>
                                      </p:cBhvr>
                                    </p:animEffect>
                                  </p:childTnLst>
                                </p:cTn>
                              </p:par>
                              <p:par>
                                <p:cTn id="69" presetID="2" presetClass="exit" presetSubtype="8" fill="hold" grpId="1" nodeType="withEffect">
                                  <p:stCondLst>
                                    <p:cond delay="46150"/>
                                  </p:stCondLst>
                                  <p:childTnLst>
                                    <p:anim calcmode="lin" valueType="num">
                                      <p:cBhvr additive="base">
                                        <p:cTn id="70" dur="500"/>
                                        <p:tgtEl>
                                          <p:spTgt spid="5"/>
                                        </p:tgtEl>
                                        <p:attrNameLst>
                                          <p:attrName>ppt_x</p:attrName>
                                        </p:attrNameLst>
                                      </p:cBhvr>
                                      <p:tavLst>
                                        <p:tav tm="0">
                                          <p:val>
                                            <p:strVal val="ppt_x"/>
                                          </p:val>
                                        </p:tav>
                                        <p:tav tm="100000">
                                          <p:val>
                                            <p:strVal val="0-ppt_w/2"/>
                                          </p:val>
                                        </p:tav>
                                      </p:tavLst>
                                    </p:anim>
                                    <p:anim calcmode="lin" valueType="num">
                                      <p:cBhvr additive="base">
                                        <p:cTn id="71" dur="500"/>
                                        <p:tgtEl>
                                          <p:spTgt spid="5"/>
                                        </p:tgtEl>
                                        <p:attrNameLst>
                                          <p:attrName>ppt_y</p:attrName>
                                        </p:attrNameLst>
                                      </p:cBhvr>
                                      <p:tavLst>
                                        <p:tav tm="0">
                                          <p:val>
                                            <p:strVal val="ppt_y"/>
                                          </p:val>
                                        </p:tav>
                                        <p:tav tm="100000">
                                          <p:val>
                                            <p:strVal val="ppt_y"/>
                                          </p:val>
                                        </p:tav>
                                      </p:tavLst>
                                    </p:anim>
                                    <p:set>
                                      <p:cBhvr>
                                        <p:cTn id="72" dur="1" fill="hold">
                                          <p:stCondLst>
                                            <p:cond delay="499"/>
                                          </p:stCondLst>
                                        </p:cTn>
                                        <p:tgtEl>
                                          <p:spTgt spid="5"/>
                                        </p:tgtEl>
                                        <p:attrNameLst>
                                          <p:attrName>style.visibility</p:attrName>
                                        </p:attrNameLst>
                                      </p:cBhvr>
                                      <p:to>
                                        <p:strVal val="hidden"/>
                                      </p:to>
                                    </p:set>
                                  </p:childTnLst>
                                </p:cTn>
                              </p:par>
                              <p:par>
                                <p:cTn id="73" presetID="2" presetClass="exit" presetSubtype="2" fill="hold" nodeType="withEffect">
                                  <p:stCondLst>
                                    <p:cond delay="46150"/>
                                  </p:stCondLst>
                                  <p:childTnLst>
                                    <p:anim calcmode="lin" valueType="num">
                                      <p:cBhvr additive="base">
                                        <p:cTn id="74" dur="500"/>
                                        <p:tgtEl>
                                          <p:spTgt spid="15"/>
                                        </p:tgtEl>
                                        <p:attrNameLst>
                                          <p:attrName>ppt_x</p:attrName>
                                        </p:attrNameLst>
                                      </p:cBhvr>
                                      <p:tavLst>
                                        <p:tav tm="0">
                                          <p:val>
                                            <p:strVal val="ppt_x"/>
                                          </p:val>
                                        </p:tav>
                                        <p:tav tm="100000">
                                          <p:val>
                                            <p:strVal val="1+ppt_w/2"/>
                                          </p:val>
                                        </p:tav>
                                      </p:tavLst>
                                    </p:anim>
                                    <p:anim calcmode="lin" valueType="num">
                                      <p:cBhvr additive="base">
                                        <p:cTn id="75" dur="500"/>
                                        <p:tgtEl>
                                          <p:spTgt spid="15"/>
                                        </p:tgtEl>
                                        <p:attrNameLst>
                                          <p:attrName>ppt_y</p:attrName>
                                        </p:attrNameLst>
                                      </p:cBhvr>
                                      <p:tavLst>
                                        <p:tav tm="0">
                                          <p:val>
                                            <p:strVal val="ppt_y"/>
                                          </p:val>
                                        </p:tav>
                                        <p:tav tm="100000">
                                          <p:val>
                                            <p:strVal val="ppt_y"/>
                                          </p:val>
                                        </p:tav>
                                      </p:tavLst>
                                    </p:anim>
                                    <p:set>
                                      <p:cBhvr>
                                        <p:cTn id="76" dur="1" fill="hold">
                                          <p:stCondLst>
                                            <p:cond delay="499"/>
                                          </p:stCondLst>
                                        </p:cTn>
                                        <p:tgtEl>
                                          <p:spTgt spid="15"/>
                                        </p:tgtEl>
                                        <p:attrNameLst>
                                          <p:attrName>style.visibility</p:attrName>
                                        </p:attrNameLst>
                                      </p:cBhvr>
                                      <p:to>
                                        <p:strVal val="hidden"/>
                                      </p:to>
                                    </p:set>
                                  </p:childTnLst>
                                </p:cTn>
                              </p:par>
                              <p:par>
                                <p:cTn id="77" presetID="22" presetClass="exit" presetSubtype="4" fill="hold" nodeType="withEffect">
                                  <p:stCondLst>
                                    <p:cond delay="46150"/>
                                  </p:stCondLst>
                                  <p:childTnLst>
                                    <p:animEffect transition="out" filter="wipe(down)">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cTn>
                              </p:par>
                              <p:par>
                                <p:cTn id="80" presetID="22" presetClass="exit" presetSubtype="4" fill="hold" nodeType="withEffect">
                                  <p:stCondLst>
                                    <p:cond delay="46150"/>
                                  </p:stCondLst>
                                  <p:childTnLst>
                                    <p:animEffect transition="out" filter="wipe(down)">
                                      <p:cBhvr>
                                        <p:cTn id="81" dur="500"/>
                                        <p:tgtEl>
                                          <p:spTgt spid="50"/>
                                        </p:tgtEl>
                                      </p:cBhvr>
                                    </p:animEffect>
                                    <p:set>
                                      <p:cBhvr>
                                        <p:cTn id="82" dur="1" fill="hold">
                                          <p:stCondLst>
                                            <p:cond delay="499"/>
                                          </p:stCondLst>
                                        </p:cTn>
                                        <p:tgtEl>
                                          <p:spTgt spid="50"/>
                                        </p:tgtEl>
                                        <p:attrNameLst>
                                          <p:attrName>style.visibility</p:attrName>
                                        </p:attrNameLst>
                                      </p:cBhvr>
                                      <p:to>
                                        <p:strVal val="hidden"/>
                                      </p:to>
                                    </p:set>
                                  </p:childTnLst>
                                </p:cTn>
                              </p:par>
                              <p:par>
                                <p:cTn id="83" presetID="22" presetClass="exit" presetSubtype="4" fill="hold" grpId="1" nodeType="withEffect">
                                  <p:stCondLst>
                                    <p:cond delay="46150"/>
                                  </p:stCondLst>
                                  <p:childTnLst>
                                    <p:animEffect transition="out" filter="wipe(down)">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par>
                                <p:cTn id="86" presetID="22" presetClass="exit" presetSubtype="4" fill="hold" nodeType="withEffect">
                                  <p:stCondLst>
                                    <p:cond delay="46150"/>
                                  </p:stCondLst>
                                  <p:childTnLst>
                                    <p:animEffect transition="out" filter="wipe(down)">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par>
                                <p:cTn id="89" presetID="22" presetClass="exit" presetSubtype="4" fill="hold" nodeType="withEffect">
                                  <p:stCondLst>
                                    <p:cond delay="46150"/>
                                  </p:stCondLst>
                                  <p:childTnLst>
                                    <p:animEffect transition="out" filter="wipe(down)">
                                      <p:cBhvr>
                                        <p:cTn id="90" dur="500"/>
                                        <p:tgtEl>
                                          <p:spTgt spid="52"/>
                                        </p:tgtEl>
                                      </p:cBhvr>
                                    </p:animEffect>
                                    <p:set>
                                      <p:cBhvr>
                                        <p:cTn id="91" dur="1" fill="hold">
                                          <p:stCondLst>
                                            <p:cond delay="499"/>
                                          </p:stCondLst>
                                        </p:cTn>
                                        <p:tgtEl>
                                          <p:spTgt spid="52"/>
                                        </p:tgtEl>
                                        <p:attrNameLst>
                                          <p:attrName>style.visibility</p:attrName>
                                        </p:attrNameLst>
                                      </p:cBhvr>
                                      <p:to>
                                        <p:strVal val="hidden"/>
                                      </p:to>
                                    </p:set>
                                  </p:childTnLst>
                                </p:cTn>
                              </p:par>
                              <p:par>
                                <p:cTn id="92" presetID="22" presetClass="exit" presetSubtype="4" fill="hold" grpId="1" nodeType="withEffect">
                                  <p:stCondLst>
                                    <p:cond delay="46150"/>
                                  </p:stCondLst>
                                  <p:childTnLst>
                                    <p:animEffect transition="out" filter="wipe(down)">
                                      <p:cBhvr>
                                        <p:cTn id="93" dur="500"/>
                                        <p:tgtEl>
                                          <p:spTgt spid="43"/>
                                        </p:tgtEl>
                                      </p:cBhvr>
                                    </p:animEffect>
                                    <p:set>
                                      <p:cBhvr>
                                        <p:cTn id="94" dur="1" fill="hold">
                                          <p:stCondLst>
                                            <p:cond delay="499"/>
                                          </p:stCondLst>
                                        </p:cTn>
                                        <p:tgtEl>
                                          <p:spTgt spid="43"/>
                                        </p:tgtEl>
                                        <p:attrNameLst>
                                          <p:attrName>style.visibility</p:attrName>
                                        </p:attrNameLst>
                                      </p:cBhvr>
                                      <p:to>
                                        <p:strVal val="hidden"/>
                                      </p:to>
                                    </p:set>
                                  </p:childTnLst>
                                </p:cTn>
                              </p:par>
                              <p:par>
                                <p:cTn id="95" presetID="22" presetClass="exit" presetSubtype="4" fill="hold" nodeType="withEffect">
                                  <p:stCondLst>
                                    <p:cond delay="46150"/>
                                  </p:stCondLst>
                                  <p:childTnLst>
                                    <p:animEffect transition="out" filter="wipe(down)">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par>
                                <p:cTn id="98" presetID="22" presetClass="exit" presetSubtype="4" fill="hold" nodeType="withEffect">
                                  <p:stCondLst>
                                    <p:cond delay="46150"/>
                                  </p:stCondLst>
                                  <p:childTnLst>
                                    <p:animEffect transition="out" filter="wipe(down)">
                                      <p:cBhvr>
                                        <p:cTn id="99" dur="500"/>
                                        <p:tgtEl>
                                          <p:spTgt spid="54"/>
                                        </p:tgtEl>
                                      </p:cBhvr>
                                    </p:animEffect>
                                    <p:set>
                                      <p:cBhvr>
                                        <p:cTn id="100" dur="1" fill="hold">
                                          <p:stCondLst>
                                            <p:cond delay="499"/>
                                          </p:stCondLst>
                                        </p:cTn>
                                        <p:tgtEl>
                                          <p:spTgt spid="54"/>
                                        </p:tgtEl>
                                        <p:attrNameLst>
                                          <p:attrName>style.visibility</p:attrName>
                                        </p:attrNameLst>
                                      </p:cBhvr>
                                      <p:to>
                                        <p:strVal val="hidden"/>
                                      </p:to>
                                    </p:set>
                                  </p:childTnLst>
                                </p:cTn>
                              </p:par>
                              <p:par>
                                <p:cTn id="101" presetID="22" presetClass="exit" presetSubtype="4" fill="hold" grpId="1" nodeType="withEffect">
                                  <p:stCondLst>
                                    <p:cond delay="46150"/>
                                  </p:stCondLst>
                                  <p:childTnLst>
                                    <p:animEffect transition="out" filter="wipe(down)">
                                      <p:cBhvr>
                                        <p:cTn id="102" dur="500"/>
                                        <p:tgtEl>
                                          <p:spTgt spid="44"/>
                                        </p:tgtEl>
                                      </p:cBhvr>
                                    </p:animEffect>
                                    <p:set>
                                      <p:cBhvr>
                                        <p:cTn id="103" dur="1" fill="hold">
                                          <p:stCondLst>
                                            <p:cond delay="499"/>
                                          </p:stCondLst>
                                        </p:cTn>
                                        <p:tgtEl>
                                          <p:spTgt spid="44"/>
                                        </p:tgtEl>
                                        <p:attrNameLst>
                                          <p:attrName>style.visibility</p:attrName>
                                        </p:attrNameLst>
                                      </p:cBhvr>
                                      <p:to>
                                        <p:strVal val="hidden"/>
                                      </p:to>
                                    </p:set>
                                  </p:childTnLst>
                                </p:cTn>
                              </p:par>
                              <p:par>
                                <p:cTn id="104" presetID="10" presetClass="exit" presetSubtype="0" fill="hold" grpId="1" nodeType="withEffect">
                                  <p:stCondLst>
                                    <p:cond delay="46150"/>
                                  </p:stCondLst>
                                  <p:childTnLst>
                                    <p:animEffect transition="out" filter="fade">
                                      <p:cBhvr>
                                        <p:cTn id="105" dur="500"/>
                                        <p:tgtEl>
                                          <p:spTgt spid="56"/>
                                        </p:tgtEl>
                                      </p:cBhvr>
                                    </p:animEffect>
                                    <p:set>
                                      <p:cBhvr>
                                        <p:cTn id="106" dur="1" fill="hold">
                                          <p:stCondLst>
                                            <p:cond delay="499"/>
                                          </p:stCondLst>
                                        </p:cTn>
                                        <p:tgtEl>
                                          <p:spTgt spid="56"/>
                                        </p:tgtEl>
                                        <p:attrNameLst>
                                          <p:attrName>style.visibility</p:attrName>
                                        </p:attrNameLst>
                                      </p:cBhvr>
                                      <p:to>
                                        <p:strVal val="hidden"/>
                                      </p:to>
                                    </p:set>
                                  </p:childTnLst>
                                </p:cTn>
                              </p:par>
                              <p:par>
                                <p:cTn id="107" presetID="10" presetClass="exit" presetSubtype="0" fill="hold" grpId="1" nodeType="withEffect">
                                  <p:stCondLst>
                                    <p:cond delay="46150"/>
                                  </p:stCondLst>
                                  <p:childTnLst>
                                    <p:animEffect transition="out" filter="fade">
                                      <p:cBhvr>
                                        <p:cTn id="108" dur="500"/>
                                        <p:tgtEl>
                                          <p:spTgt spid="3"/>
                                        </p:tgtEl>
                                      </p:cBhvr>
                                    </p:animEffect>
                                    <p:set>
                                      <p:cBhvr>
                                        <p:cTn id="109" dur="1" fill="hold">
                                          <p:stCondLst>
                                            <p:cond delay="499"/>
                                          </p:stCondLst>
                                        </p:cTn>
                                        <p:tgtEl>
                                          <p:spTgt spid="3"/>
                                        </p:tgtEl>
                                        <p:attrNameLst>
                                          <p:attrName>style.visibility</p:attrName>
                                        </p:attrNameLst>
                                      </p:cBhvr>
                                      <p:to>
                                        <p:strVal val="hidden"/>
                                      </p:to>
                                    </p:set>
                                  </p:childTnLst>
                                </p:cTn>
                              </p:par>
                              <p:par>
                                <p:cTn id="110" presetID="53" presetClass="exit" presetSubtype="32" fill="hold" nodeType="withEffect">
                                  <p:stCondLst>
                                    <p:cond delay="46150"/>
                                  </p:stCondLst>
                                  <p:childTnLst>
                                    <p:anim calcmode="lin" valueType="num">
                                      <p:cBhvr>
                                        <p:cTn id="111" dur="500"/>
                                        <p:tgtEl>
                                          <p:spTgt spid="12"/>
                                        </p:tgtEl>
                                        <p:attrNameLst>
                                          <p:attrName>ppt_w</p:attrName>
                                        </p:attrNameLst>
                                      </p:cBhvr>
                                      <p:tavLst>
                                        <p:tav tm="0">
                                          <p:val>
                                            <p:strVal val="ppt_w"/>
                                          </p:val>
                                        </p:tav>
                                        <p:tav tm="100000">
                                          <p:val>
                                            <p:fltVal val="0"/>
                                          </p:val>
                                        </p:tav>
                                      </p:tavLst>
                                    </p:anim>
                                    <p:anim calcmode="lin" valueType="num">
                                      <p:cBhvr>
                                        <p:cTn id="112" dur="500"/>
                                        <p:tgtEl>
                                          <p:spTgt spid="12"/>
                                        </p:tgtEl>
                                        <p:attrNameLst>
                                          <p:attrName>ppt_h</p:attrName>
                                        </p:attrNameLst>
                                      </p:cBhvr>
                                      <p:tavLst>
                                        <p:tav tm="0">
                                          <p:val>
                                            <p:strVal val="ppt_h"/>
                                          </p:val>
                                        </p:tav>
                                        <p:tav tm="100000">
                                          <p:val>
                                            <p:fltVal val="0"/>
                                          </p:val>
                                        </p:tav>
                                      </p:tavLst>
                                    </p:anim>
                                    <p:animEffect transition="out" filter="fade">
                                      <p:cBhvr>
                                        <p:cTn id="113" dur="500"/>
                                        <p:tgtEl>
                                          <p:spTgt spid="12"/>
                                        </p:tgtEl>
                                      </p:cBhvr>
                                    </p:animEffect>
                                    <p:set>
                                      <p:cBhvr>
                                        <p:cTn id="114" dur="1" fill="hold">
                                          <p:stCondLst>
                                            <p:cond delay="499"/>
                                          </p:stCondLst>
                                        </p:cTn>
                                        <p:tgtEl>
                                          <p:spTgt spid="12"/>
                                        </p:tgtEl>
                                        <p:attrNameLst>
                                          <p:attrName>style.visibility</p:attrName>
                                        </p:attrNameLst>
                                      </p:cBhvr>
                                      <p:to>
                                        <p:strVal val="hidden"/>
                                      </p:to>
                                    </p:set>
                                  </p:childTnLst>
                                </p:cTn>
                              </p:par>
                              <p:par>
                                <p:cTn id="115" presetID="53" presetClass="exit" presetSubtype="32" fill="hold" nodeType="withEffect">
                                  <p:stCondLst>
                                    <p:cond delay="46150"/>
                                  </p:stCondLst>
                                  <p:childTnLst>
                                    <p:anim calcmode="lin" valueType="num">
                                      <p:cBhvr>
                                        <p:cTn id="116" dur="500"/>
                                        <p:tgtEl>
                                          <p:spTgt spid="13"/>
                                        </p:tgtEl>
                                        <p:attrNameLst>
                                          <p:attrName>ppt_w</p:attrName>
                                        </p:attrNameLst>
                                      </p:cBhvr>
                                      <p:tavLst>
                                        <p:tav tm="0">
                                          <p:val>
                                            <p:strVal val="ppt_w"/>
                                          </p:val>
                                        </p:tav>
                                        <p:tav tm="100000">
                                          <p:val>
                                            <p:fltVal val="0"/>
                                          </p:val>
                                        </p:tav>
                                      </p:tavLst>
                                    </p:anim>
                                    <p:anim calcmode="lin" valueType="num">
                                      <p:cBhvr>
                                        <p:cTn id="117" dur="500"/>
                                        <p:tgtEl>
                                          <p:spTgt spid="13"/>
                                        </p:tgtEl>
                                        <p:attrNameLst>
                                          <p:attrName>ppt_h</p:attrName>
                                        </p:attrNameLst>
                                      </p:cBhvr>
                                      <p:tavLst>
                                        <p:tav tm="0">
                                          <p:val>
                                            <p:strVal val="ppt_h"/>
                                          </p:val>
                                        </p:tav>
                                        <p:tav tm="100000">
                                          <p:val>
                                            <p:fltVal val="0"/>
                                          </p:val>
                                        </p:tav>
                                      </p:tavLst>
                                    </p:anim>
                                    <p:animEffect transition="out" filter="fade">
                                      <p:cBhvr>
                                        <p:cTn id="118" dur="500"/>
                                        <p:tgtEl>
                                          <p:spTgt spid="13"/>
                                        </p:tgtEl>
                                      </p:cBhvr>
                                    </p:animEffect>
                                    <p:set>
                                      <p:cBhvr>
                                        <p:cTn id="119" dur="1" fill="hold">
                                          <p:stCondLst>
                                            <p:cond delay="499"/>
                                          </p:stCondLst>
                                        </p:cTn>
                                        <p:tgtEl>
                                          <p:spTgt spid="13"/>
                                        </p:tgtEl>
                                        <p:attrNameLst>
                                          <p:attrName>style.visibility</p:attrName>
                                        </p:attrNameLst>
                                      </p:cBhvr>
                                      <p:to>
                                        <p:strVal val="hidden"/>
                                      </p:to>
                                    </p:set>
                                  </p:childTnLst>
                                </p:cTn>
                              </p:par>
                              <p:par>
                                <p:cTn id="120" presetID="53" presetClass="exit" presetSubtype="32" fill="hold" nodeType="withEffect">
                                  <p:stCondLst>
                                    <p:cond delay="46150"/>
                                  </p:stCondLst>
                                  <p:childTnLst>
                                    <p:anim calcmode="lin" valueType="num">
                                      <p:cBhvr>
                                        <p:cTn id="121" dur="500"/>
                                        <p:tgtEl>
                                          <p:spTgt spid="14"/>
                                        </p:tgtEl>
                                        <p:attrNameLst>
                                          <p:attrName>ppt_w</p:attrName>
                                        </p:attrNameLst>
                                      </p:cBhvr>
                                      <p:tavLst>
                                        <p:tav tm="0">
                                          <p:val>
                                            <p:strVal val="ppt_w"/>
                                          </p:val>
                                        </p:tav>
                                        <p:tav tm="100000">
                                          <p:val>
                                            <p:fltVal val="0"/>
                                          </p:val>
                                        </p:tav>
                                      </p:tavLst>
                                    </p:anim>
                                    <p:anim calcmode="lin" valueType="num">
                                      <p:cBhvr>
                                        <p:cTn id="122" dur="500"/>
                                        <p:tgtEl>
                                          <p:spTgt spid="14"/>
                                        </p:tgtEl>
                                        <p:attrNameLst>
                                          <p:attrName>ppt_h</p:attrName>
                                        </p:attrNameLst>
                                      </p:cBhvr>
                                      <p:tavLst>
                                        <p:tav tm="0">
                                          <p:val>
                                            <p:strVal val="ppt_h"/>
                                          </p:val>
                                        </p:tav>
                                        <p:tav tm="100000">
                                          <p:val>
                                            <p:fltVal val="0"/>
                                          </p:val>
                                        </p:tav>
                                      </p:tavLst>
                                    </p:anim>
                                    <p:animEffect transition="out" filter="fade">
                                      <p:cBhvr>
                                        <p:cTn id="123" dur="500"/>
                                        <p:tgtEl>
                                          <p:spTgt spid="14"/>
                                        </p:tgtEl>
                                      </p:cBhvr>
                                    </p:animEffect>
                                    <p:set>
                                      <p:cBhvr>
                                        <p:cTn id="12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5" fill="hold" display="0">
                  <p:stCondLst>
                    <p:cond delay="indefinite"/>
                  </p:stCondLst>
                  <p:endCondLst>
                    <p:cond evt="onStopAudio" delay="0">
                      <p:tgtEl>
                        <p:sldTgt/>
                      </p:tgtEl>
                    </p:cond>
                  </p:endCondLst>
                </p:cTn>
                <p:tgtEl>
                  <p:spTgt spid="17"/>
                </p:tgtEl>
              </p:cMediaNode>
            </p:audio>
          </p:childTnLst>
        </p:cTn>
      </p:par>
    </p:tnLst>
    <p:bldLst>
      <p:bldP spid="3" grpId="0" animBg="1"/>
      <p:bldP spid="3" grpId="1" animBg="1"/>
      <p:bldP spid="5" grpId="0"/>
      <p:bldP spid="5" grpId="1"/>
      <p:bldP spid="42" grpId="0"/>
      <p:bldP spid="42" grpId="1"/>
      <p:bldP spid="43" grpId="0"/>
      <p:bldP spid="43" grpId="1"/>
      <p:bldP spid="44" grpId="0"/>
      <p:bldP spid="44" grpId="1"/>
      <p:bldP spid="56" grpId="0" animBg="1"/>
      <p:bldP spid="5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E956E35-727C-046B-9F06-394B7D06933D}"/>
              </a:ext>
            </a:extLst>
          </p:cNvPr>
          <p:cNvSpPr/>
          <p:nvPr/>
        </p:nvSpPr>
        <p:spPr>
          <a:xfrm>
            <a:off x="0" y="1176915"/>
            <a:ext cx="12192000" cy="5547735"/>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B79901E-57DE-4682-7B91-17CB22EC4401}"/>
              </a:ext>
            </a:extLst>
          </p:cNvPr>
          <p:cNvSpPr txBox="1"/>
          <p:nvPr/>
        </p:nvSpPr>
        <p:spPr>
          <a:xfrm>
            <a:off x="128016" y="96886"/>
            <a:ext cx="11602561" cy="584775"/>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US" sz="3200" dirty="0">
                <a:solidFill>
                  <a:srgbClr val="F26829"/>
                </a:solidFill>
                <a:latin typeface="Atkinson Hyperlegible"/>
                <a:ea typeface="ＭＳ Ｐゴシック" pitchFamily="34" charset="-128"/>
              </a:rPr>
              <a:t>Improvements in a lower-middle income setting</a:t>
            </a:r>
          </a:p>
        </p:txBody>
      </p:sp>
      <p:grpSp>
        <p:nvGrpSpPr>
          <p:cNvPr id="7" name="Group 6">
            <a:extLst>
              <a:ext uri="{FF2B5EF4-FFF2-40B4-BE49-F238E27FC236}">
                <a16:creationId xmlns:a16="http://schemas.microsoft.com/office/drawing/2014/main" id="{26F66F6E-5290-4B72-8453-651293C9E579}"/>
              </a:ext>
            </a:extLst>
          </p:cNvPr>
          <p:cNvGrpSpPr/>
          <p:nvPr/>
        </p:nvGrpSpPr>
        <p:grpSpPr>
          <a:xfrm>
            <a:off x="8394037" y="2565119"/>
            <a:ext cx="2771327" cy="2771327"/>
            <a:chOff x="8394037" y="1971675"/>
            <a:chExt cx="2771327" cy="2771327"/>
          </a:xfrm>
        </p:grpSpPr>
        <p:sp>
          <p:nvSpPr>
            <p:cNvPr id="9" name="Oval 8">
              <a:extLst>
                <a:ext uri="{FF2B5EF4-FFF2-40B4-BE49-F238E27FC236}">
                  <a16:creationId xmlns:a16="http://schemas.microsoft.com/office/drawing/2014/main" id="{455B5A3C-6B69-D835-2889-EFAFAC0621CB}"/>
                </a:ext>
              </a:extLst>
            </p:cNvPr>
            <p:cNvSpPr/>
            <p:nvPr/>
          </p:nvSpPr>
          <p:spPr>
            <a:xfrm>
              <a:off x="8394037" y="1971675"/>
              <a:ext cx="2771327" cy="2771327"/>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1ECAF6FE-CAC0-B817-8265-9334E525DB88}"/>
                </a:ext>
              </a:extLst>
            </p:cNvPr>
            <p:cNvGrpSpPr>
              <a:grpSpLocks noChangeAspect="1"/>
            </p:cNvGrpSpPr>
            <p:nvPr/>
          </p:nvGrpSpPr>
          <p:grpSpPr>
            <a:xfrm>
              <a:off x="8592559" y="2162266"/>
              <a:ext cx="2377440" cy="2377440"/>
              <a:chOff x="8237330" y="1952625"/>
              <a:chExt cx="3081908" cy="3081908"/>
            </a:xfrm>
          </p:grpSpPr>
          <p:sp>
            <p:nvSpPr>
              <p:cNvPr id="40" name="Oval 39">
                <a:extLst>
                  <a:ext uri="{FF2B5EF4-FFF2-40B4-BE49-F238E27FC236}">
                    <a16:creationId xmlns:a16="http://schemas.microsoft.com/office/drawing/2014/main" id="{F61DF178-2AF1-2370-F7D1-B59677495B9F}"/>
                  </a:ext>
                </a:extLst>
              </p:cNvPr>
              <p:cNvSpPr/>
              <p:nvPr/>
            </p:nvSpPr>
            <p:spPr>
              <a:xfrm>
                <a:off x="8237330" y="1952625"/>
                <a:ext cx="3081908" cy="3081908"/>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059BC3D2-1CA4-0198-20F7-8FAFC33DC16E}"/>
                  </a:ext>
                </a:extLst>
              </p:cNvPr>
              <p:cNvPicPr>
                <a:picLocks noChangeAspect="1"/>
              </p:cNvPicPr>
              <p:nvPr/>
            </p:nvPicPr>
            <p:blipFill rotWithShape="1">
              <a:blip r:embed="rId5">
                <a:extLst>
                  <a:ext uri="{28A0092B-C50C-407E-A947-70E740481C1C}">
                    <a14:useLocalDpi xmlns:a14="http://schemas.microsoft.com/office/drawing/2010/main" val="0"/>
                  </a:ext>
                </a:extLst>
              </a:blip>
              <a:srcRect l="223" t="9401" r="-223" b="29771"/>
              <a:stretch/>
            </p:blipFill>
            <p:spPr bwMode="auto">
              <a:xfrm>
                <a:off x="8437727" y="2154912"/>
                <a:ext cx="2681118" cy="2681118"/>
              </a:xfrm>
              <a:custGeom>
                <a:avLst/>
                <a:gdLst>
                  <a:gd name="connsiteX0" fmla="*/ 1340559 w 2681118"/>
                  <a:gd name="connsiteY0" fmla="*/ 0 h 2681118"/>
                  <a:gd name="connsiteX1" fmla="*/ 2681118 w 2681118"/>
                  <a:gd name="connsiteY1" fmla="*/ 1340559 h 2681118"/>
                  <a:gd name="connsiteX2" fmla="*/ 1340559 w 2681118"/>
                  <a:gd name="connsiteY2" fmla="*/ 2681118 h 2681118"/>
                  <a:gd name="connsiteX3" fmla="*/ 0 w 2681118"/>
                  <a:gd name="connsiteY3" fmla="*/ 1340559 h 2681118"/>
                  <a:gd name="connsiteX4" fmla="*/ 1340559 w 2681118"/>
                  <a:gd name="connsiteY4" fmla="*/ 0 h 268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18" h="2681118">
                    <a:moveTo>
                      <a:pt x="1340559" y="0"/>
                    </a:moveTo>
                    <a:cubicBezTo>
                      <a:pt x="2080929" y="0"/>
                      <a:pt x="2681118" y="600189"/>
                      <a:pt x="2681118" y="1340559"/>
                    </a:cubicBezTo>
                    <a:cubicBezTo>
                      <a:pt x="2681118" y="2080929"/>
                      <a:pt x="2080929" y="2681118"/>
                      <a:pt x="1340559" y="2681118"/>
                    </a:cubicBezTo>
                    <a:cubicBezTo>
                      <a:pt x="600189" y="2681118"/>
                      <a:pt x="0" y="2080929"/>
                      <a:pt x="0" y="1340559"/>
                    </a:cubicBezTo>
                    <a:cubicBezTo>
                      <a:pt x="0" y="600189"/>
                      <a:pt x="600189" y="0"/>
                      <a:pt x="1340559" y="0"/>
                    </a:cubicBezTo>
                    <a:close/>
                  </a:path>
                </a:pathLst>
              </a:custGeom>
              <a:ln w="2857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grpSp>
      </p:grpSp>
      <p:grpSp>
        <p:nvGrpSpPr>
          <p:cNvPr id="3" name="Group 2">
            <a:extLst>
              <a:ext uri="{FF2B5EF4-FFF2-40B4-BE49-F238E27FC236}">
                <a16:creationId xmlns:a16="http://schemas.microsoft.com/office/drawing/2014/main" id="{C8C77A58-91AA-44D4-9CBF-CA3EC7307D10}"/>
              </a:ext>
            </a:extLst>
          </p:cNvPr>
          <p:cNvGrpSpPr/>
          <p:nvPr/>
        </p:nvGrpSpPr>
        <p:grpSpPr>
          <a:xfrm>
            <a:off x="1029148" y="2565119"/>
            <a:ext cx="2771327" cy="2771327"/>
            <a:chOff x="1029148" y="1971675"/>
            <a:chExt cx="2771327" cy="2771327"/>
          </a:xfrm>
        </p:grpSpPr>
        <p:sp>
          <p:nvSpPr>
            <p:cNvPr id="6" name="Oval 5">
              <a:extLst>
                <a:ext uri="{FF2B5EF4-FFF2-40B4-BE49-F238E27FC236}">
                  <a16:creationId xmlns:a16="http://schemas.microsoft.com/office/drawing/2014/main" id="{6776B958-82F5-B90F-E52E-45CEF4DDA1C2}"/>
                </a:ext>
              </a:extLst>
            </p:cNvPr>
            <p:cNvSpPr/>
            <p:nvPr/>
          </p:nvSpPr>
          <p:spPr>
            <a:xfrm>
              <a:off x="1029148" y="1971675"/>
              <a:ext cx="2771327" cy="2771327"/>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1C3B2CD-F364-6648-5620-3FA2B1EEA693}"/>
                </a:ext>
              </a:extLst>
            </p:cNvPr>
            <p:cNvSpPr/>
            <p:nvPr/>
          </p:nvSpPr>
          <p:spPr>
            <a:xfrm>
              <a:off x="1222002" y="2162266"/>
              <a:ext cx="2377440" cy="2377440"/>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8E8ADE57-1D1E-D292-3EFF-99D69C22106E}"/>
                </a:ext>
              </a:extLst>
            </p:cNvPr>
            <p:cNvPicPr>
              <a:picLocks noChangeAspect="1"/>
            </p:cNvPicPr>
            <p:nvPr/>
          </p:nvPicPr>
          <p:blipFill>
            <a:blip r:embed="rId6">
              <a:extLst>
                <a:ext uri="{28A0092B-C50C-407E-A947-70E740481C1C}">
                  <a14:useLocalDpi xmlns:a14="http://schemas.microsoft.com/office/drawing/2010/main" val="0"/>
                </a:ext>
              </a:extLst>
            </a:blip>
            <a:srcRect l="373" r="373"/>
            <a:stretch/>
          </p:blipFill>
          <p:spPr bwMode="auto">
            <a:xfrm>
              <a:off x="1381207" y="2318314"/>
              <a:ext cx="2068263" cy="2068263"/>
            </a:xfrm>
            <a:custGeom>
              <a:avLst/>
              <a:gdLst>
                <a:gd name="connsiteX0" fmla="*/ 1340559 w 2681118"/>
                <a:gd name="connsiteY0" fmla="*/ 0 h 2681118"/>
                <a:gd name="connsiteX1" fmla="*/ 2681118 w 2681118"/>
                <a:gd name="connsiteY1" fmla="*/ 1340559 h 2681118"/>
                <a:gd name="connsiteX2" fmla="*/ 1340559 w 2681118"/>
                <a:gd name="connsiteY2" fmla="*/ 2681118 h 2681118"/>
                <a:gd name="connsiteX3" fmla="*/ 0 w 2681118"/>
                <a:gd name="connsiteY3" fmla="*/ 1340559 h 2681118"/>
                <a:gd name="connsiteX4" fmla="*/ 1340559 w 2681118"/>
                <a:gd name="connsiteY4" fmla="*/ 0 h 268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18" h="2681118">
                  <a:moveTo>
                    <a:pt x="1340559" y="0"/>
                  </a:moveTo>
                  <a:cubicBezTo>
                    <a:pt x="2080929" y="0"/>
                    <a:pt x="2681118" y="600189"/>
                    <a:pt x="2681118" y="1340559"/>
                  </a:cubicBezTo>
                  <a:cubicBezTo>
                    <a:pt x="2681118" y="2080929"/>
                    <a:pt x="2080929" y="2681118"/>
                    <a:pt x="1340559" y="2681118"/>
                  </a:cubicBezTo>
                  <a:cubicBezTo>
                    <a:pt x="600189" y="2681118"/>
                    <a:pt x="0" y="2080929"/>
                    <a:pt x="0" y="1340559"/>
                  </a:cubicBezTo>
                  <a:cubicBezTo>
                    <a:pt x="0" y="600189"/>
                    <a:pt x="600189" y="0"/>
                    <a:pt x="1340559" y="0"/>
                  </a:cubicBezTo>
                  <a:close/>
                </a:path>
              </a:pathLst>
            </a:custGeom>
            <a:ln w="2857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3A5CAFC8-686B-4AA6-BD77-5109D8EBA503}"/>
              </a:ext>
            </a:extLst>
          </p:cNvPr>
          <p:cNvGrpSpPr/>
          <p:nvPr/>
        </p:nvGrpSpPr>
        <p:grpSpPr>
          <a:xfrm>
            <a:off x="4710336" y="2565119"/>
            <a:ext cx="2771327" cy="2771327"/>
            <a:chOff x="4710336" y="1971675"/>
            <a:chExt cx="2771327" cy="2771327"/>
          </a:xfrm>
        </p:grpSpPr>
        <p:sp>
          <p:nvSpPr>
            <p:cNvPr id="8" name="Oval 7">
              <a:extLst>
                <a:ext uri="{FF2B5EF4-FFF2-40B4-BE49-F238E27FC236}">
                  <a16:creationId xmlns:a16="http://schemas.microsoft.com/office/drawing/2014/main" id="{C502D5AB-5639-75D8-BAB8-FE1A5C7E34E2}"/>
                </a:ext>
              </a:extLst>
            </p:cNvPr>
            <p:cNvSpPr/>
            <p:nvPr/>
          </p:nvSpPr>
          <p:spPr>
            <a:xfrm>
              <a:off x="4710336" y="1971675"/>
              <a:ext cx="2771327" cy="2771327"/>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859EB9D-F6D4-4AB9-8024-420B0C7B990F}"/>
                </a:ext>
              </a:extLst>
            </p:cNvPr>
            <p:cNvSpPr/>
            <p:nvPr/>
          </p:nvSpPr>
          <p:spPr>
            <a:xfrm>
              <a:off x="4907281" y="2162266"/>
              <a:ext cx="2377440" cy="2377440"/>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8E161A64-CFF6-400B-FBD1-8EF02701C410}"/>
                </a:ext>
              </a:extLst>
            </p:cNvPr>
            <p:cNvPicPr>
              <a:picLocks noChangeAspect="1"/>
            </p:cNvPicPr>
            <p:nvPr/>
          </p:nvPicPr>
          <p:blipFill>
            <a:blip r:embed="rId7">
              <a:extLst>
                <a:ext uri="{28A0092B-C50C-407E-A947-70E740481C1C}">
                  <a14:useLocalDpi xmlns:a14="http://schemas.microsoft.com/office/drawing/2010/main" val="0"/>
                </a:ext>
              </a:extLst>
            </a:blip>
            <a:srcRect l="3856" r="3856"/>
            <a:stretch/>
          </p:blipFill>
          <p:spPr bwMode="auto">
            <a:xfrm>
              <a:off x="5061871" y="2318314"/>
              <a:ext cx="2068263" cy="2068263"/>
            </a:xfrm>
            <a:custGeom>
              <a:avLst/>
              <a:gdLst>
                <a:gd name="connsiteX0" fmla="*/ 1340559 w 2681118"/>
                <a:gd name="connsiteY0" fmla="*/ 0 h 2681118"/>
                <a:gd name="connsiteX1" fmla="*/ 2681118 w 2681118"/>
                <a:gd name="connsiteY1" fmla="*/ 1340559 h 2681118"/>
                <a:gd name="connsiteX2" fmla="*/ 1340559 w 2681118"/>
                <a:gd name="connsiteY2" fmla="*/ 2681118 h 2681118"/>
                <a:gd name="connsiteX3" fmla="*/ 0 w 2681118"/>
                <a:gd name="connsiteY3" fmla="*/ 1340559 h 2681118"/>
                <a:gd name="connsiteX4" fmla="*/ 1340559 w 2681118"/>
                <a:gd name="connsiteY4" fmla="*/ 0 h 268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18" h="2681118">
                  <a:moveTo>
                    <a:pt x="1340559" y="0"/>
                  </a:moveTo>
                  <a:cubicBezTo>
                    <a:pt x="2080929" y="0"/>
                    <a:pt x="2681118" y="600189"/>
                    <a:pt x="2681118" y="1340559"/>
                  </a:cubicBezTo>
                  <a:cubicBezTo>
                    <a:pt x="2681118" y="2080929"/>
                    <a:pt x="2080929" y="2681118"/>
                    <a:pt x="1340559" y="2681118"/>
                  </a:cubicBezTo>
                  <a:cubicBezTo>
                    <a:pt x="600189" y="2681118"/>
                    <a:pt x="0" y="2080929"/>
                    <a:pt x="0" y="1340559"/>
                  </a:cubicBezTo>
                  <a:cubicBezTo>
                    <a:pt x="0" y="600189"/>
                    <a:pt x="600189" y="0"/>
                    <a:pt x="1340559" y="0"/>
                  </a:cubicBezTo>
                  <a:close/>
                </a:path>
              </a:pathLst>
            </a:custGeom>
            <a:ln w="2857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8D67059F-CB58-4096-B520-EC9760E4A762}"/>
              </a:ext>
            </a:extLst>
          </p:cNvPr>
          <p:cNvGrpSpPr/>
          <p:nvPr/>
        </p:nvGrpSpPr>
        <p:grpSpPr>
          <a:xfrm>
            <a:off x="10136696" y="276993"/>
            <a:ext cx="1788604" cy="1305521"/>
            <a:chOff x="10136696" y="276993"/>
            <a:chExt cx="1788604" cy="1305521"/>
          </a:xfrm>
        </p:grpSpPr>
        <p:sp>
          <p:nvSpPr>
            <p:cNvPr id="2" name="TextBox 1">
              <a:extLst>
                <a:ext uri="{FF2B5EF4-FFF2-40B4-BE49-F238E27FC236}">
                  <a16:creationId xmlns:a16="http://schemas.microsoft.com/office/drawing/2014/main" id="{674A54DB-EDB8-85EC-A827-DA0E1BBEC620}"/>
                </a:ext>
              </a:extLst>
            </p:cNvPr>
            <p:cNvSpPr txBox="1"/>
            <p:nvPr/>
          </p:nvSpPr>
          <p:spPr>
            <a:xfrm>
              <a:off x="10314126" y="1182404"/>
              <a:ext cx="1433743" cy="40011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algn="ctr"/>
              <a:r>
                <a:rPr lang="en-US" sz="2000" b="1" dirty="0">
                  <a:solidFill>
                    <a:schemeClr val="tx1"/>
                  </a:solidFill>
                  <a:latin typeface="+mj-lt"/>
                  <a:ea typeface="+mj-ea"/>
                </a:rPr>
                <a:t>Tajikistan</a:t>
              </a:r>
              <a:r>
                <a:rPr kumimoji="0" lang="en-US" sz="2000" b="1" i="0" u="none" strike="noStrike" kern="1200" cap="none" spc="0" normalizeH="0" baseline="0" noProof="0" dirty="0">
                  <a:ln>
                    <a:noFill/>
                  </a:ln>
                  <a:solidFill>
                    <a:schemeClr val="tx1"/>
                  </a:solidFill>
                  <a:effectLst/>
                  <a:uLnTx/>
                  <a:uFillTx/>
                  <a:latin typeface="+mj-lt"/>
                  <a:ea typeface="+mj-ea"/>
                </a:rPr>
                <a:t> </a:t>
              </a:r>
              <a:endParaRPr lang="en-US" sz="1200" dirty="0">
                <a:solidFill>
                  <a:schemeClr val="tx1"/>
                </a:solidFill>
                <a:latin typeface="+mj-lt"/>
              </a:endParaRPr>
            </a:p>
          </p:txBody>
        </p:sp>
        <p:pic>
          <p:nvPicPr>
            <p:cNvPr id="12" name="Picture 11">
              <a:extLst>
                <a:ext uri="{FF2B5EF4-FFF2-40B4-BE49-F238E27FC236}">
                  <a16:creationId xmlns:a16="http://schemas.microsoft.com/office/drawing/2014/main" id="{086995E1-9765-6F18-D6FA-165CF8CB09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6696" y="276993"/>
              <a:ext cx="1788604" cy="894302"/>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43">
            <a:extLst>
              <a:ext uri="{FF2B5EF4-FFF2-40B4-BE49-F238E27FC236}">
                <a16:creationId xmlns:a16="http://schemas.microsoft.com/office/drawing/2014/main" id="{9EBE38E9-8FEC-4DEE-9CCA-17F5F40C638A}"/>
              </a:ext>
            </a:extLst>
          </p:cNvPr>
          <p:cNvSpPr/>
          <p:nvPr/>
        </p:nvSpPr>
        <p:spPr>
          <a:xfrm>
            <a:off x="11165364" y="6459950"/>
            <a:ext cx="1026636"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sp>
        <p:nvSpPr>
          <p:cNvPr id="45" name="TextBox 1">
            <a:extLst>
              <a:ext uri="{FF2B5EF4-FFF2-40B4-BE49-F238E27FC236}">
                <a16:creationId xmlns:a16="http://schemas.microsoft.com/office/drawing/2014/main" id="{D1EC74D5-3AFD-414F-87B2-52F1A6D50CAE}"/>
              </a:ext>
            </a:extLst>
          </p:cNvPr>
          <p:cNvSpPr txBox="1">
            <a:spLocks noChangeArrowheads="1"/>
          </p:cNvSpPr>
          <p:nvPr/>
        </p:nvSpPr>
        <p:spPr bwMode="auto">
          <a:xfrm>
            <a:off x="1102836" y="5113356"/>
            <a:ext cx="2614705" cy="111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550" tIns="47274" rIns="94550" bIns="47274" anchor="t">
            <a:spAutoFit/>
          </a:bodyPr>
          <a:lstStyle>
            <a:lvl1pPr>
              <a:defRPr sz="2100">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sz="1500">
                <a:solidFill>
                  <a:schemeClr val="tx1"/>
                </a:solidFill>
                <a:latin typeface="Calibri" pitchFamily="34" charset="0"/>
                <a:ea typeface="ＭＳ Ｐゴシック" pitchFamily="34" charset="-128"/>
              </a:defRPr>
            </a:lvl3pPr>
            <a:lvl4pPr marL="1600200" indent="-228600">
              <a:defRPr sz="1300">
                <a:solidFill>
                  <a:schemeClr val="tx1"/>
                </a:solidFill>
                <a:latin typeface="Calibri" pitchFamily="34" charset="0"/>
                <a:ea typeface="ＭＳ Ｐゴシック" pitchFamily="34" charset="-128"/>
              </a:defRPr>
            </a:lvl4pPr>
            <a:lvl5pPr marL="2057400" indent="-228600">
              <a:defRPr sz="1300">
                <a:solidFill>
                  <a:schemeClr val="tx1"/>
                </a:solidFill>
                <a:latin typeface="Calibri" pitchFamily="34" charset="0"/>
                <a:ea typeface="ＭＳ Ｐゴシック" pitchFamily="34" charset="-128"/>
              </a:defRPr>
            </a:lvl5pPr>
            <a:lvl6pPr marL="2514600" indent="-228600" eaLnBrk="0" fontAlgn="base" hangingPunct="0">
              <a:spcAft>
                <a:spcPct val="0"/>
              </a:spcAft>
              <a:defRPr sz="1300">
                <a:solidFill>
                  <a:schemeClr val="tx1"/>
                </a:solidFill>
                <a:latin typeface="Calibri" pitchFamily="34" charset="0"/>
                <a:ea typeface="ＭＳ Ｐゴシック" pitchFamily="34" charset="-128"/>
              </a:defRPr>
            </a:lvl6pPr>
            <a:lvl7pPr marL="2971800" indent="-228600" eaLnBrk="0" fontAlgn="base" hangingPunct="0">
              <a:spcAft>
                <a:spcPct val="0"/>
              </a:spcAft>
              <a:defRPr sz="1300">
                <a:solidFill>
                  <a:schemeClr val="tx1"/>
                </a:solidFill>
                <a:latin typeface="Calibri" pitchFamily="34" charset="0"/>
                <a:ea typeface="ＭＳ Ｐゴシック" pitchFamily="34" charset="-128"/>
              </a:defRPr>
            </a:lvl7pPr>
            <a:lvl8pPr marL="3429000" indent="-228600" eaLnBrk="0" fontAlgn="base" hangingPunct="0">
              <a:spcAft>
                <a:spcPct val="0"/>
              </a:spcAft>
              <a:defRPr sz="1300">
                <a:solidFill>
                  <a:schemeClr val="tx1"/>
                </a:solidFill>
                <a:latin typeface="Calibri" pitchFamily="34" charset="0"/>
                <a:ea typeface="ＭＳ Ｐゴシック" pitchFamily="34" charset="-128"/>
              </a:defRPr>
            </a:lvl8pPr>
            <a:lvl9pPr marL="3886200" indent="-228600" eaLnBrk="0" fontAlgn="base" hangingPunct="0">
              <a:spcAft>
                <a:spcPct val="0"/>
              </a:spcAft>
              <a:defRPr sz="1300">
                <a:solidFill>
                  <a:schemeClr val="tx1"/>
                </a:solidFill>
                <a:latin typeface="Calibri" pitchFamily="34" charset="0"/>
                <a:ea typeface="ＭＳ Ｐゴシック" pitchFamily="34" charset="-128"/>
              </a:defRPr>
            </a:lvl9pPr>
          </a:lstStyle>
          <a:p>
            <a:pPr algn="ctr">
              <a:defRPr/>
            </a:pPr>
            <a:r>
              <a:rPr lang="en-US" altLang="en-US" sz="2200" dirty="0">
                <a:latin typeface="Atkinson Hyperlegible" pitchFamily="2" charset="0"/>
                <a:ea typeface="ＭＳ Ｐゴシック"/>
              </a:rPr>
              <a:t>Water tanks with lid and tap accessible for patients.</a:t>
            </a:r>
            <a:endParaRPr lang="en-US" altLang="en-US" sz="2200" dirty="0">
              <a:latin typeface="Atkinson Hyperlegible" pitchFamily="2" charset="0"/>
            </a:endParaRPr>
          </a:p>
        </p:txBody>
      </p:sp>
      <p:sp>
        <p:nvSpPr>
          <p:cNvPr id="46" name="TextBox 2">
            <a:extLst>
              <a:ext uri="{FF2B5EF4-FFF2-40B4-BE49-F238E27FC236}">
                <a16:creationId xmlns:a16="http://schemas.microsoft.com/office/drawing/2014/main" id="{CE7EA25D-9D45-4CD9-9E60-00906D8EE425}"/>
              </a:ext>
            </a:extLst>
          </p:cNvPr>
          <p:cNvSpPr txBox="1">
            <a:spLocks noChangeArrowheads="1"/>
          </p:cNvSpPr>
          <p:nvPr/>
        </p:nvSpPr>
        <p:spPr bwMode="auto">
          <a:xfrm>
            <a:off x="4432300" y="5113356"/>
            <a:ext cx="3322299" cy="111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550" tIns="47274" rIns="94550" bIns="47274" anchor="t">
            <a:spAutoFit/>
          </a:bodyPr>
          <a:lstStyle>
            <a:lvl1pPr>
              <a:defRPr sz="2100">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sz="1500">
                <a:solidFill>
                  <a:schemeClr val="tx1"/>
                </a:solidFill>
                <a:latin typeface="Calibri" pitchFamily="34" charset="0"/>
                <a:ea typeface="ＭＳ Ｐゴシック" pitchFamily="34" charset="-128"/>
              </a:defRPr>
            </a:lvl3pPr>
            <a:lvl4pPr marL="1600200" indent="-228600">
              <a:defRPr sz="1300">
                <a:solidFill>
                  <a:schemeClr val="tx1"/>
                </a:solidFill>
                <a:latin typeface="Calibri" pitchFamily="34" charset="0"/>
                <a:ea typeface="ＭＳ Ｐゴシック" pitchFamily="34" charset="-128"/>
              </a:defRPr>
            </a:lvl4pPr>
            <a:lvl5pPr marL="2057400" indent="-228600">
              <a:defRPr sz="1300">
                <a:solidFill>
                  <a:schemeClr val="tx1"/>
                </a:solidFill>
                <a:latin typeface="Calibri" pitchFamily="34" charset="0"/>
                <a:ea typeface="ＭＳ Ｐゴシック" pitchFamily="34" charset="-128"/>
              </a:defRPr>
            </a:lvl5pPr>
            <a:lvl6pPr marL="2514600" indent="-228600" eaLnBrk="0" fontAlgn="base" hangingPunct="0">
              <a:spcAft>
                <a:spcPct val="0"/>
              </a:spcAft>
              <a:defRPr sz="1300">
                <a:solidFill>
                  <a:schemeClr val="tx1"/>
                </a:solidFill>
                <a:latin typeface="Calibri" pitchFamily="34" charset="0"/>
                <a:ea typeface="ＭＳ Ｐゴシック" pitchFamily="34" charset="-128"/>
              </a:defRPr>
            </a:lvl6pPr>
            <a:lvl7pPr marL="2971800" indent="-228600" eaLnBrk="0" fontAlgn="base" hangingPunct="0">
              <a:spcAft>
                <a:spcPct val="0"/>
              </a:spcAft>
              <a:defRPr sz="1300">
                <a:solidFill>
                  <a:schemeClr val="tx1"/>
                </a:solidFill>
                <a:latin typeface="Calibri" pitchFamily="34" charset="0"/>
                <a:ea typeface="ＭＳ Ｐゴシック" pitchFamily="34" charset="-128"/>
              </a:defRPr>
            </a:lvl7pPr>
            <a:lvl8pPr marL="3429000" indent="-228600" eaLnBrk="0" fontAlgn="base" hangingPunct="0">
              <a:spcAft>
                <a:spcPct val="0"/>
              </a:spcAft>
              <a:defRPr sz="1300">
                <a:solidFill>
                  <a:schemeClr val="tx1"/>
                </a:solidFill>
                <a:latin typeface="Calibri" pitchFamily="34" charset="0"/>
                <a:ea typeface="ＭＳ Ｐゴシック" pitchFamily="34" charset="-128"/>
              </a:defRPr>
            </a:lvl8pPr>
            <a:lvl9pPr marL="3886200" indent="-228600" eaLnBrk="0" fontAlgn="base" hangingPunct="0">
              <a:spcAft>
                <a:spcPct val="0"/>
              </a:spcAft>
              <a:defRPr sz="1300">
                <a:solidFill>
                  <a:schemeClr val="tx1"/>
                </a:solidFill>
                <a:latin typeface="Calibri" pitchFamily="34" charset="0"/>
                <a:ea typeface="ＭＳ Ｐゴシック" pitchFamily="34" charset="-128"/>
              </a:defRPr>
            </a:lvl9pPr>
          </a:lstStyle>
          <a:p>
            <a:pPr algn="ctr">
              <a:defRPr/>
            </a:pPr>
            <a:r>
              <a:rPr lang="en-US" altLang="en-US" sz="2200" dirty="0">
                <a:latin typeface="Atkinson Hyperlegible" pitchFamily="2" charset="0"/>
                <a:ea typeface="ＭＳ Ｐゴシック"/>
              </a:rPr>
              <a:t>Sanitation facility adapted for patients with physical impairment.</a:t>
            </a:r>
            <a:endParaRPr lang="en-US" altLang="en-US" sz="2200" dirty="0">
              <a:latin typeface="Atkinson Hyperlegible" pitchFamily="2" charset="0"/>
            </a:endParaRPr>
          </a:p>
        </p:txBody>
      </p:sp>
      <p:sp>
        <p:nvSpPr>
          <p:cNvPr id="48" name="TextBox 9">
            <a:extLst>
              <a:ext uri="{FF2B5EF4-FFF2-40B4-BE49-F238E27FC236}">
                <a16:creationId xmlns:a16="http://schemas.microsoft.com/office/drawing/2014/main" id="{6254C8CB-0D02-44B4-8E92-2F3D5F0DEAA4}"/>
              </a:ext>
            </a:extLst>
          </p:cNvPr>
          <p:cNvSpPr txBox="1">
            <a:spLocks noChangeArrowheads="1"/>
          </p:cNvSpPr>
          <p:nvPr/>
        </p:nvSpPr>
        <p:spPr bwMode="auto">
          <a:xfrm>
            <a:off x="8526445" y="5113356"/>
            <a:ext cx="2524282" cy="77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550" tIns="47274" rIns="94550" bIns="47274" anchor="t">
            <a:spAutoFit/>
          </a:bodyPr>
          <a:lstStyle>
            <a:lvl1pPr>
              <a:defRPr sz="2100">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sz="1500">
                <a:solidFill>
                  <a:schemeClr val="tx1"/>
                </a:solidFill>
                <a:latin typeface="Calibri" pitchFamily="34" charset="0"/>
                <a:ea typeface="ＭＳ Ｐゴシック" pitchFamily="34" charset="-128"/>
              </a:defRPr>
            </a:lvl3pPr>
            <a:lvl4pPr marL="1600200" indent="-228600">
              <a:defRPr sz="1300">
                <a:solidFill>
                  <a:schemeClr val="tx1"/>
                </a:solidFill>
                <a:latin typeface="Calibri" pitchFamily="34" charset="0"/>
                <a:ea typeface="ＭＳ Ｐゴシック" pitchFamily="34" charset="-128"/>
              </a:defRPr>
            </a:lvl4pPr>
            <a:lvl5pPr marL="2057400" indent="-228600">
              <a:defRPr sz="1300">
                <a:solidFill>
                  <a:schemeClr val="tx1"/>
                </a:solidFill>
                <a:latin typeface="Calibri" pitchFamily="34" charset="0"/>
                <a:ea typeface="ＭＳ Ｐゴシック" pitchFamily="34" charset="-128"/>
              </a:defRPr>
            </a:lvl5pPr>
            <a:lvl6pPr marL="2514600" indent="-228600" eaLnBrk="0" fontAlgn="base" hangingPunct="0">
              <a:spcAft>
                <a:spcPct val="0"/>
              </a:spcAft>
              <a:defRPr sz="1300">
                <a:solidFill>
                  <a:schemeClr val="tx1"/>
                </a:solidFill>
                <a:latin typeface="Calibri" pitchFamily="34" charset="0"/>
                <a:ea typeface="ＭＳ Ｐゴシック" pitchFamily="34" charset="-128"/>
              </a:defRPr>
            </a:lvl6pPr>
            <a:lvl7pPr marL="2971800" indent="-228600" eaLnBrk="0" fontAlgn="base" hangingPunct="0">
              <a:spcAft>
                <a:spcPct val="0"/>
              </a:spcAft>
              <a:defRPr sz="1300">
                <a:solidFill>
                  <a:schemeClr val="tx1"/>
                </a:solidFill>
                <a:latin typeface="Calibri" pitchFamily="34" charset="0"/>
                <a:ea typeface="ＭＳ Ｐゴシック" pitchFamily="34" charset="-128"/>
              </a:defRPr>
            </a:lvl7pPr>
            <a:lvl8pPr marL="3429000" indent="-228600" eaLnBrk="0" fontAlgn="base" hangingPunct="0">
              <a:spcAft>
                <a:spcPct val="0"/>
              </a:spcAft>
              <a:defRPr sz="1300">
                <a:solidFill>
                  <a:schemeClr val="tx1"/>
                </a:solidFill>
                <a:latin typeface="Calibri" pitchFamily="34" charset="0"/>
                <a:ea typeface="ＭＳ Ｐゴシック" pitchFamily="34" charset="-128"/>
              </a:defRPr>
            </a:lvl8pPr>
            <a:lvl9pPr marL="3886200" indent="-228600" eaLnBrk="0" fontAlgn="base" hangingPunct="0">
              <a:spcAft>
                <a:spcPct val="0"/>
              </a:spcAft>
              <a:defRPr sz="1300">
                <a:solidFill>
                  <a:schemeClr val="tx1"/>
                </a:solidFill>
                <a:latin typeface="Calibri" pitchFamily="34" charset="0"/>
                <a:ea typeface="ＭＳ Ｐゴシック" pitchFamily="34" charset="-128"/>
              </a:defRPr>
            </a:lvl9pPr>
          </a:lstStyle>
          <a:p>
            <a:pPr algn="ctr">
              <a:defRPr/>
            </a:pPr>
            <a:r>
              <a:rPr lang="en-US" altLang="en-US" sz="2200" dirty="0">
                <a:latin typeface="Atkinson Hyperlegible" pitchFamily="2" charset="0"/>
                <a:ea typeface="ＭＳ Ｐゴシック"/>
              </a:rPr>
              <a:t>Hand washing posters.</a:t>
            </a:r>
            <a:endParaRPr lang="en-US" altLang="en-US" sz="2200" dirty="0">
              <a:latin typeface="Atkinson Hyperlegible" pitchFamily="2" charset="0"/>
            </a:endParaRPr>
          </a:p>
        </p:txBody>
      </p:sp>
      <p:cxnSp>
        <p:nvCxnSpPr>
          <p:cNvPr id="49" name="Straight Connector 48">
            <a:extLst>
              <a:ext uri="{FF2B5EF4-FFF2-40B4-BE49-F238E27FC236}">
                <a16:creationId xmlns:a16="http://schemas.microsoft.com/office/drawing/2014/main" id="{FAE2D232-CC50-4E16-9823-56844C1ACEB8}"/>
              </a:ext>
            </a:extLst>
          </p:cNvPr>
          <p:cNvCxnSpPr/>
          <p:nvPr/>
        </p:nvCxnSpPr>
        <p:spPr>
          <a:xfrm>
            <a:off x="1076774" y="5007765"/>
            <a:ext cx="2667897" cy="0"/>
          </a:xfrm>
          <a:prstGeom prst="line">
            <a:avLst/>
          </a:prstGeom>
          <a:ln w="28575">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802ED624-5879-4D8A-8274-9D32FBE8DF99}"/>
              </a:ext>
            </a:extLst>
          </p:cNvPr>
          <p:cNvCxnSpPr>
            <a:cxnSpLocks/>
          </p:cNvCxnSpPr>
          <p:nvPr/>
        </p:nvCxnSpPr>
        <p:spPr>
          <a:xfrm rot="5400000">
            <a:off x="2148322" y="4740113"/>
            <a:ext cx="524800" cy="0"/>
          </a:xfrm>
          <a:prstGeom prst="line">
            <a:avLst/>
          </a:prstGeom>
          <a:ln w="28575">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361A6141-5323-407A-82F2-C685C6435457}"/>
              </a:ext>
            </a:extLst>
          </p:cNvPr>
          <p:cNvCxnSpPr/>
          <p:nvPr/>
        </p:nvCxnSpPr>
        <p:spPr>
          <a:xfrm>
            <a:off x="4762052" y="5007765"/>
            <a:ext cx="2667897" cy="0"/>
          </a:xfrm>
          <a:prstGeom prst="line">
            <a:avLst/>
          </a:prstGeom>
          <a:ln w="28575">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D03F981-E9F8-4E49-996A-527A4B5B389D}"/>
              </a:ext>
            </a:extLst>
          </p:cNvPr>
          <p:cNvCxnSpPr/>
          <p:nvPr/>
        </p:nvCxnSpPr>
        <p:spPr>
          <a:xfrm>
            <a:off x="8447330" y="5007765"/>
            <a:ext cx="2667897" cy="0"/>
          </a:xfrm>
          <a:prstGeom prst="line">
            <a:avLst/>
          </a:prstGeom>
          <a:ln w="28575">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53199F69-A111-41DF-B359-C14188FDC422}"/>
              </a:ext>
            </a:extLst>
          </p:cNvPr>
          <p:cNvCxnSpPr>
            <a:cxnSpLocks/>
          </p:cNvCxnSpPr>
          <p:nvPr/>
        </p:nvCxnSpPr>
        <p:spPr>
          <a:xfrm rot="5400000">
            <a:off x="5833601" y="4740113"/>
            <a:ext cx="524800" cy="0"/>
          </a:xfrm>
          <a:prstGeom prst="line">
            <a:avLst/>
          </a:prstGeom>
          <a:ln w="28575">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1B8A7F4E-F329-42C3-A6EE-17BB40D62F6F}"/>
              </a:ext>
            </a:extLst>
          </p:cNvPr>
          <p:cNvCxnSpPr>
            <a:cxnSpLocks/>
          </p:cNvCxnSpPr>
          <p:nvPr/>
        </p:nvCxnSpPr>
        <p:spPr>
          <a:xfrm rot="5400000">
            <a:off x="9518879" y="4740113"/>
            <a:ext cx="524800" cy="0"/>
          </a:xfrm>
          <a:prstGeom prst="line">
            <a:avLst/>
          </a:prstGeom>
          <a:ln w="28575">
            <a:solidFill>
              <a:srgbClr val="F26829"/>
            </a:solidFill>
          </a:ln>
        </p:spPr>
        <p:style>
          <a:lnRef idx="2">
            <a:schemeClr val="accent1"/>
          </a:lnRef>
          <a:fillRef idx="0">
            <a:schemeClr val="accent1"/>
          </a:fillRef>
          <a:effectRef idx="1">
            <a:schemeClr val="accent1"/>
          </a:effectRef>
          <a:fontRef idx="minor">
            <a:schemeClr val="tx1"/>
          </a:fontRef>
        </p:style>
      </p:cxnSp>
      <p:pic>
        <p:nvPicPr>
          <p:cNvPr id="10" name="14">
            <a:hlinkClick r:id="" action="ppaction://media"/>
            <a:extLst>
              <a:ext uri="{FF2B5EF4-FFF2-40B4-BE49-F238E27FC236}">
                <a16:creationId xmlns:a16="http://schemas.microsoft.com/office/drawing/2014/main" id="{A7696C6B-778F-34C6-8DB1-E9F6F416603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6915104"/>
            <a:ext cx="609600" cy="609600"/>
          </a:xfrm>
          <a:prstGeom prst="rect">
            <a:avLst/>
          </a:prstGeom>
        </p:spPr>
      </p:pic>
    </p:spTree>
    <p:extLst>
      <p:ext uri="{BB962C8B-B14F-4D97-AF65-F5344CB8AC3E}">
        <p14:creationId xmlns:p14="http://schemas.microsoft.com/office/powerpoint/2010/main" val="2547200236"/>
      </p:ext>
    </p:extLst>
  </p:cSld>
  <p:clrMapOvr>
    <a:masterClrMapping/>
  </p:clrMapOvr>
  <mc:AlternateContent xmlns:mc="http://schemas.openxmlformats.org/markup-compatibility/2006" xmlns:p14="http://schemas.microsoft.com/office/powerpoint/2010/main">
    <mc:Choice Requires="p14">
      <p:transition spd="slow" p14:dur="2000" advClick="0" advTm="38350"/>
    </mc:Choice>
    <mc:Fallback xmlns="">
      <p:transition spd="slow" advClick="0" advTm="38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352" fill="hold"/>
                                        <p:tgtEl>
                                          <p:spTgt spid="10"/>
                                        </p:tgtEl>
                                      </p:cBhvr>
                                    </p:cmd>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par>
                                <p:cTn id="15" presetID="16" presetClass="entr" presetSubtype="37" fill="hold" grpId="0" nodeType="withEffect">
                                  <p:stCondLst>
                                    <p:cond delay="1000"/>
                                  </p:stCondLst>
                                  <p:childTnLst>
                                    <p:set>
                                      <p:cBhvr>
                                        <p:cTn id="16" dur="1" fill="hold">
                                          <p:stCondLst>
                                            <p:cond delay="0"/>
                                          </p:stCondLst>
                                        </p:cTn>
                                        <p:tgtEl>
                                          <p:spTgt spid="19"/>
                                        </p:tgtEl>
                                        <p:attrNameLst>
                                          <p:attrName>style.visibility</p:attrName>
                                        </p:attrNameLst>
                                      </p:cBhvr>
                                      <p:to>
                                        <p:strVal val="visible"/>
                                      </p:to>
                                    </p:set>
                                    <p:animEffect transition="in" filter="barn(outVertical)">
                                      <p:cBhvr>
                                        <p:cTn id="17" dur="500"/>
                                        <p:tgtEl>
                                          <p:spTgt spid="19"/>
                                        </p:tgtEl>
                                      </p:cBhvr>
                                    </p:animEffect>
                                  </p:childTnLst>
                                </p:cTn>
                              </p:par>
                              <p:par>
                                <p:cTn id="18" presetID="53" presetClass="entr" presetSubtype="16" fill="hold" nodeType="withEffect">
                                  <p:stCondLst>
                                    <p:cond delay="150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20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nodeType="withEffect">
                                  <p:stCondLst>
                                    <p:cond delay="25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10" presetClass="entr" presetSubtype="0" fill="hold" grpId="0" nodeType="withEffect">
                                  <p:stCondLst>
                                    <p:cond delay="300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64" presetClass="path" presetSubtype="0" accel="50000" decel="50000" fill="hold" nodeType="withEffect">
                                  <p:stCondLst>
                                    <p:cond delay="19500"/>
                                  </p:stCondLst>
                                  <p:childTnLst>
                                    <p:animMotion origin="layout" path="M 3.125E-6 2.59259E-6 L 3.125E-6 -0.09653 " pathEditMode="relative" rAng="0" ptsTypes="AA">
                                      <p:cBhvr>
                                        <p:cTn id="37" dur="500" fill="hold"/>
                                        <p:tgtEl>
                                          <p:spTgt spid="3"/>
                                        </p:tgtEl>
                                        <p:attrNameLst>
                                          <p:attrName>ppt_x</p:attrName>
                                          <p:attrName>ppt_y</p:attrName>
                                        </p:attrNameLst>
                                      </p:cBhvr>
                                      <p:rCtr x="0" y="-4838"/>
                                    </p:animMotion>
                                  </p:childTnLst>
                                </p:cTn>
                              </p:par>
                              <p:par>
                                <p:cTn id="38" presetID="64" presetClass="path" presetSubtype="0" accel="50000" decel="50000" fill="hold" nodeType="withEffect">
                                  <p:stCondLst>
                                    <p:cond delay="19500"/>
                                  </p:stCondLst>
                                  <p:childTnLst>
                                    <p:animMotion origin="layout" path="M 3.125E-6 2.59259E-6 L 3.125E-6 -0.09653 " pathEditMode="relative" rAng="0" ptsTypes="AA">
                                      <p:cBhvr>
                                        <p:cTn id="39" dur="500" fill="hold"/>
                                        <p:tgtEl>
                                          <p:spTgt spid="4"/>
                                        </p:tgtEl>
                                        <p:attrNameLst>
                                          <p:attrName>ppt_x</p:attrName>
                                          <p:attrName>ppt_y</p:attrName>
                                        </p:attrNameLst>
                                      </p:cBhvr>
                                      <p:rCtr x="0" y="-4838"/>
                                    </p:animMotion>
                                  </p:childTnLst>
                                </p:cTn>
                              </p:par>
                              <p:par>
                                <p:cTn id="40" presetID="64" presetClass="path" presetSubtype="0" accel="50000" decel="50000" fill="hold" nodeType="withEffect">
                                  <p:stCondLst>
                                    <p:cond delay="19500"/>
                                  </p:stCondLst>
                                  <p:childTnLst>
                                    <p:animMotion origin="layout" path="M 3.125E-6 2.59259E-6 L 3.125E-6 -0.09653 " pathEditMode="relative" rAng="0" ptsTypes="AA">
                                      <p:cBhvr>
                                        <p:cTn id="41" dur="500" fill="hold"/>
                                        <p:tgtEl>
                                          <p:spTgt spid="7"/>
                                        </p:tgtEl>
                                        <p:attrNameLst>
                                          <p:attrName>ppt_x</p:attrName>
                                          <p:attrName>ppt_y</p:attrName>
                                        </p:attrNameLst>
                                      </p:cBhvr>
                                      <p:rCtr x="0" y="-4838"/>
                                    </p:animMotion>
                                  </p:childTnLst>
                                </p:cTn>
                              </p:par>
                              <p:par>
                                <p:cTn id="42" presetID="22" presetClass="entr" presetSubtype="1" fill="hold" nodeType="withEffect">
                                  <p:stCondLst>
                                    <p:cond delay="20000"/>
                                  </p:stCondLst>
                                  <p:childTnLst>
                                    <p:set>
                                      <p:cBhvr>
                                        <p:cTn id="43" dur="1" fill="hold">
                                          <p:stCondLst>
                                            <p:cond delay="0"/>
                                          </p:stCondLst>
                                        </p:cTn>
                                        <p:tgtEl>
                                          <p:spTgt spid="53"/>
                                        </p:tgtEl>
                                        <p:attrNameLst>
                                          <p:attrName>style.visibility</p:attrName>
                                        </p:attrNameLst>
                                      </p:cBhvr>
                                      <p:to>
                                        <p:strVal val="visible"/>
                                      </p:to>
                                    </p:set>
                                    <p:animEffect transition="in" filter="wipe(up)">
                                      <p:cBhvr>
                                        <p:cTn id="44" dur="500"/>
                                        <p:tgtEl>
                                          <p:spTgt spid="53"/>
                                        </p:tgtEl>
                                      </p:cBhvr>
                                    </p:animEffect>
                                  </p:childTnLst>
                                </p:cTn>
                              </p:par>
                              <p:par>
                                <p:cTn id="45" presetID="16" presetClass="entr" presetSubtype="37" fill="hold" nodeType="withEffect">
                                  <p:stCondLst>
                                    <p:cond delay="20250"/>
                                  </p:stCondLst>
                                  <p:childTnLst>
                                    <p:set>
                                      <p:cBhvr>
                                        <p:cTn id="46" dur="1" fill="hold">
                                          <p:stCondLst>
                                            <p:cond delay="0"/>
                                          </p:stCondLst>
                                        </p:cTn>
                                        <p:tgtEl>
                                          <p:spTgt spid="49"/>
                                        </p:tgtEl>
                                        <p:attrNameLst>
                                          <p:attrName>style.visibility</p:attrName>
                                        </p:attrNameLst>
                                      </p:cBhvr>
                                      <p:to>
                                        <p:strVal val="visible"/>
                                      </p:to>
                                    </p:set>
                                    <p:animEffect transition="in" filter="barn(outVertical)">
                                      <p:cBhvr>
                                        <p:cTn id="47" dur="500"/>
                                        <p:tgtEl>
                                          <p:spTgt spid="49"/>
                                        </p:tgtEl>
                                      </p:cBhvr>
                                    </p:animEffect>
                                  </p:childTnLst>
                                </p:cTn>
                              </p:par>
                              <p:par>
                                <p:cTn id="48" presetID="22" presetClass="entr" presetSubtype="1" fill="hold" grpId="0" nodeType="withEffect">
                                  <p:stCondLst>
                                    <p:cond delay="20500"/>
                                  </p:stCondLst>
                                  <p:childTnLst>
                                    <p:set>
                                      <p:cBhvr>
                                        <p:cTn id="49" dur="1" fill="hold">
                                          <p:stCondLst>
                                            <p:cond delay="0"/>
                                          </p:stCondLst>
                                        </p:cTn>
                                        <p:tgtEl>
                                          <p:spTgt spid="45"/>
                                        </p:tgtEl>
                                        <p:attrNameLst>
                                          <p:attrName>style.visibility</p:attrName>
                                        </p:attrNameLst>
                                      </p:cBhvr>
                                      <p:to>
                                        <p:strVal val="visible"/>
                                      </p:to>
                                    </p:set>
                                    <p:animEffect transition="in" filter="wipe(up)">
                                      <p:cBhvr>
                                        <p:cTn id="50" dur="500"/>
                                        <p:tgtEl>
                                          <p:spTgt spid="45"/>
                                        </p:tgtEl>
                                      </p:cBhvr>
                                    </p:animEffect>
                                  </p:childTnLst>
                                </p:cTn>
                              </p:par>
                              <p:par>
                                <p:cTn id="51" presetID="22" presetClass="entr" presetSubtype="1" fill="hold" nodeType="withEffect">
                                  <p:stCondLst>
                                    <p:cond delay="26500"/>
                                  </p:stCondLst>
                                  <p:childTnLst>
                                    <p:set>
                                      <p:cBhvr>
                                        <p:cTn id="52" dur="1" fill="hold">
                                          <p:stCondLst>
                                            <p:cond delay="0"/>
                                          </p:stCondLst>
                                        </p:cTn>
                                        <p:tgtEl>
                                          <p:spTgt spid="58"/>
                                        </p:tgtEl>
                                        <p:attrNameLst>
                                          <p:attrName>style.visibility</p:attrName>
                                        </p:attrNameLst>
                                      </p:cBhvr>
                                      <p:to>
                                        <p:strVal val="visible"/>
                                      </p:to>
                                    </p:set>
                                    <p:animEffect transition="in" filter="wipe(up)">
                                      <p:cBhvr>
                                        <p:cTn id="53" dur="500"/>
                                        <p:tgtEl>
                                          <p:spTgt spid="58"/>
                                        </p:tgtEl>
                                      </p:cBhvr>
                                    </p:animEffect>
                                  </p:childTnLst>
                                </p:cTn>
                              </p:par>
                              <p:par>
                                <p:cTn id="54" presetID="16" presetClass="entr" presetSubtype="37" fill="hold" nodeType="withEffect">
                                  <p:stCondLst>
                                    <p:cond delay="26750"/>
                                  </p:stCondLst>
                                  <p:childTnLst>
                                    <p:set>
                                      <p:cBhvr>
                                        <p:cTn id="55" dur="1" fill="hold">
                                          <p:stCondLst>
                                            <p:cond delay="0"/>
                                          </p:stCondLst>
                                        </p:cTn>
                                        <p:tgtEl>
                                          <p:spTgt spid="55"/>
                                        </p:tgtEl>
                                        <p:attrNameLst>
                                          <p:attrName>style.visibility</p:attrName>
                                        </p:attrNameLst>
                                      </p:cBhvr>
                                      <p:to>
                                        <p:strVal val="visible"/>
                                      </p:to>
                                    </p:set>
                                    <p:animEffect transition="in" filter="barn(outVertical)">
                                      <p:cBhvr>
                                        <p:cTn id="56" dur="500"/>
                                        <p:tgtEl>
                                          <p:spTgt spid="55"/>
                                        </p:tgtEl>
                                      </p:cBhvr>
                                    </p:animEffect>
                                  </p:childTnLst>
                                </p:cTn>
                              </p:par>
                              <p:par>
                                <p:cTn id="57" presetID="22" presetClass="entr" presetSubtype="1" fill="hold" grpId="0" nodeType="withEffect">
                                  <p:stCondLst>
                                    <p:cond delay="27000"/>
                                  </p:stCondLst>
                                  <p:childTnLst>
                                    <p:set>
                                      <p:cBhvr>
                                        <p:cTn id="58" dur="1" fill="hold">
                                          <p:stCondLst>
                                            <p:cond delay="0"/>
                                          </p:stCondLst>
                                        </p:cTn>
                                        <p:tgtEl>
                                          <p:spTgt spid="46"/>
                                        </p:tgtEl>
                                        <p:attrNameLst>
                                          <p:attrName>style.visibility</p:attrName>
                                        </p:attrNameLst>
                                      </p:cBhvr>
                                      <p:to>
                                        <p:strVal val="visible"/>
                                      </p:to>
                                    </p:set>
                                    <p:animEffect transition="in" filter="wipe(up)">
                                      <p:cBhvr>
                                        <p:cTn id="59" dur="500"/>
                                        <p:tgtEl>
                                          <p:spTgt spid="46"/>
                                        </p:tgtEl>
                                      </p:cBhvr>
                                    </p:animEffect>
                                  </p:childTnLst>
                                </p:cTn>
                              </p:par>
                              <p:par>
                                <p:cTn id="60" presetID="22" presetClass="entr" presetSubtype="1" fill="hold" nodeType="withEffect">
                                  <p:stCondLst>
                                    <p:cond delay="32500"/>
                                  </p:stCondLst>
                                  <p:childTnLst>
                                    <p:set>
                                      <p:cBhvr>
                                        <p:cTn id="61" dur="1" fill="hold">
                                          <p:stCondLst>
                                            <p:cond delay="0"/>
                                          </p:stCondLst>
                                        </p:cTn>
                                        <p:tgtEl>
                                          <p:spTgt spid="59"/>
                                        </p:tgtEl>
                                        <p:attrNameLst>
                                          <p:attrName>style.visibility</p:attrName>
                                        </p:attrNameLst>
                                      </p:cBhvr>
                                      <p:to>
                                        <p:strVal val="visible"/>
                                      </p:to>
                                    </p:set>
                                    <p:animEffect transition="in" filter="wipe(up)">
                                      <p:cBhvr>
                                        <p:cTn id="62" dur="500"/>
                                        <p:tgtEl>
                                          <p:spTgt spid="59"/>
                                        </p:tgtEl>
                                      </p:cBhvr>
                                    </p:animEffect>
                                  </p:childTnLst>
                                </p:cTn>
                              </p:par>
                              <p:par>
                                <p:cTn id="63" presetID="16" presetClass="entr" presetSubtype="37" fill="hold" nodeType="withEffect">
                                  <p:stCondLst>
                                    <p:cond delay="32750"/>
                                  </p:stCondLst>
                                  <p:childTnLst>
                                    <p:set>
                                      <p:cBhvr>
                                        <p:cTn id="64" dur="1" fill="hold">
                                          <p:stCondLst>
                                            <p:cond delay="0"/>
                                          </p:stCondLst>
                                        </p:cTn>
                                        <p:tgtEl>
                                          <p:spTgt spid="57"/>
                                        </p:tgtEl>
                                        <p:attrNameLst>
                                          <p:attrName>style.visibility</p:attrName>
                                        </p:attrNameLst>
                                      </p:cBhvr>
                                      <p:to>
                                        <p:strVal val="visible"/>
                                      </p:to>
                                    </p:set>
                                    <p:animEffect transition="in" filter="barn(outVertical)">
                                      <p:cBhvr>
                                        <p:cTn id="65" dur="500"/>
                                        <p:tgtEl>
                                          <p:spTgt spid="57"/>
                                        </p:tgtEl>
                                      </p:cBhvr>
                                    </p:animEffect>
                                  </p:childTnLst>
                                </p:cTn>
                              </p:par>
                              <p:par>
                                <p:cTn id="66" presetID="22" presetClass="entr" presetSubtype="1" fill="hold" grpId="0" nodeType="withEffect">
                                  <p:stCondLst>
                                    <p:cond delay="33000"/>
                                  </p:stCondLst>
                                  <p:childTnLst>
                                    <p:set>
                                      <p:cBhvr>
                                        <p:cTn id="67" dur="1" fill="hold">
                                          <p:stCondLst>
                                            <p:cond delay="0"/>
                                          </p:stCondLst>
                                        </p:cTn>
                                        <p:tgtEl>
                                          <p:spTgt spid="48"/>
                                        </p:tgtEl>
                                        <p:attrNameLst>
                                          <p:attrName>style.visibility</p:attrName>
                                        </p:attrNameLst>
                                      </p:cBhvr>
                                      <p:to>
                                        <p:strVal val="visible"/>
                                      </p:to>
                                    </p:set>
                                    <p:animEffect transition="in" filter="wipe(up)">
                                      <p:cBhvr>
                                        <p:cTn id="68" dur="500"/>
                                        <p:tgtEl>
                                          <p:spTgt spid="48"/>
                                        </p:tgtEl>
                                      </p:cBhvr>
                                    </p:animEffect>
                                  </p:childTnLst>
                                </p:cTn>
                              </p:par>
                              <p:par>
                                <p:cTn id="69" presetID="53" presetClass="exit" presetSubtype="32" fill="hold" nodeType="withEffect">
                                  <p:stCondLst>
                                    <p:cond delay="38350"/>
                                  </p:stCondLst>
                                  <p:childTnLst>
                                    <p:anim calcmode="lin" valueType="num">
                                      <p:cBhvr>
                                        <p:cTn id="70" dur="500"/>
                                        <p:tgtEl>
                                          <p:spTgt spid="3"/>
                                        </p:tgtEl>
                                        <p:attrNameLst>
                                          <p:attrName>ppt_w</p:attrName>
                                        </p:attrNameLst>
                                      </p:cBhvr>
                                      <p:tavLst>
                                        <p:tav tm="0">
                                          <p:val>
                                            <p:strVal val="ppt_w"/>
                                          </p:val>
                                        </p:tav>
                                        <p:tav tm="100000">
                                          <p:val>
                                            <p:fltVal val="0"/>
                                          </p:val>
                                        </p:tav>
                                      </p:tavLst>
                                    </p:anim>
                                    <p:anim calcmode="lin" valueType="num">
                                      <p:cBhvr>
                                        <p:cTn id="71" dur="500"/>
                                        <p:tgtEl>
                                          <p:spTgt spid="3"/>
                                        </p:tgtEl>
                                        <p:attrNameLst>
                                          <p:attrName>ppt_h</p:attrName>
                                        </p:attrNameLst>
                                      </p:cBhvr>
                                      <p:tavLst>
                                        <p:tav tm="0">
                                          <p:val>
                                            <p:strVal val="ppt_h"/>
                                          </p:val>
                                        </p:tav>
                                        <p:tav tm="100000">
                                          <p:val>
                                            <p:fltVal val="0"/>
                                          </p:val>
                                        </p:tav>
                                      </p:tavLst>
                                    </p:anim>
                                    <p:animEffect transition="out" filter="fade">
                                      <p:cBhvr>
                                        <p:cTn id="72" dur="500"/>
                                        <p:tgtEl>
                                          <p:spTgt spid="3"/>
                                        </p:tgtEl>
                                      </p:cBhvr>
                                    </p:animEffect>
                                    <p:set>
                                      <p:cBhvr>
                                        <p:cTn id="73" dur="1" fill="hold">
                                          <p:stCondLst>
                                            <p:cond delay="499"/>
                                          </p:stCondLst>
                                        </p:cTn>
                                        <p:tgtEl>
                                          <p:spTgt spid="3"/>
                                        </p:tgtEl>
                                        <p:attrNameLst>
                                          <p:attrName>style.visibility</p:attrName>
                                        </p:attrNameLst>
                                      </p:cBhvr>
                                      <p:to>
                                        <p:strVal val="hidden"/>
                                      </p:to>
                                    </p:set>
                                  </p:childTnLst>
                                </p:cTn>
                              </p:par>
                              <p:par>
                                <p:cTn id="74" presetID="53" presetClass="exit" presetSubtype="32" fill="hold" nodeType="withEffect">
                                  <p:stCondLst>
                                    <p:cond delay="38350"/>
                                  </p:stCondLst>
                                  <p:childTnLst>
                                    <p:anim calcmode="lin" valueType="num">
                                      <p:cBhvr>
                                        <p:cTn id="75" dur="500"/>
                                        <p:tgtEl>
                                          <p:spTgt spid="4"/>
                                        </p:tgtEl>
                                        <p:attrNameLst>
                                          <p:attrName>ppt_w</p:attrName>
                                        </p:attrNameLst>
                                      </p:cBhvr>
                                      <p:tavLst>
                                        <p:tav tm="0">
                                          <p:val>
                                            <p:strVal val="ppt_w"/>
                                          </p:val>
                                        </p:tav>
                                        <p:tav tm="100000">
                                          <p:val>
                                            <p:fltVal val="0"/>
                                          </p:val>
                                        </p:tav>
                                      </p:tavLst>
                                    </p:anim>
                                    <p:anim calcmode="lin" valueType="num">
                                      <p:cBhvr>
                                        <p:cTn id="76" dur="500"/>
                                        <p:tgtEl>
                                          <p:spTgt spid="4"/>
                                        </p:tgtEl>
                                        <p:attrNameLst>
                                          <p:attrName>ppt_h</p:attrName>
                                        </p:attrNameLst>
                                      </p:cBhvr>
                                      <p:tavLst>
                                        <p:tav tm="0">
                                          <p:val>
                                            <p:strVal val="ppt_h"/>
                                          </p:val>
                                        </p:tav>
                                        <p:tav tm="100000">
                                          <p:val>
                                            <p:fltVal val="0"/>
                                          </p:val>
                                        </p:tav>
                                      </p:tavLst>
                                    </p:anim>
                                    <p:animEffect transition="out" filter="fade">
                                      <p:cBhvr>
                                        <p:cTn id="77" dur="500"/>
                                        <p:tgtEl>
                                          <p:spTgt spid="4"/>
                                        </p:tgtEl>
                                      </p:cBhvr>
                                    </p:animEffect>
                                    <p:set>
                                      <p:cBhvr>
                                        <p:cTn id="78" dur="1" fill="hold">
                                          <p:stCondLst>
                                            <p:cond delay="499"/>
                                          </p:stCondLst>
                                        </p:cTn>
                                        <p:tgtEl>
                                          <p:spTgt spid="4"/>
                                        </p:tgtEl>
                                        <p:attrNameLst>
                                          <p:attrName>style.visibility</p:attrName>
                                        </p:attrNameLst>
                                      </p:cBhvr>
                                      <p:to>
                                        <p:strVal val="hidden"/>
                                      </p:to>
                                    </p:set>
                                  </p:childTnLst>
                                </p:cTn>
                              </p:par>
                              <p:par>
                                <p:cTn id="79" presetID="53" presetClass="exit" presetSubtype="32" fill="hold" nodeType="withEffect">
                                  <p:stCondLst>
                                    <p:cond delay="38350"/>
                                  </p:stCondLst>
                                  <p:childTnLst>
                                    <p:anim calcmode="lin" valueType="num">
                                      <p:cBhvr>
                                        <p:cTn id="80" dur="500"/>
                                        <p:tgtEl>
                                          <p:spTgt spid="7"/>
                                        </p:tgtEl>
                                        <p:attrNameLst>
                                          <p:attrName>ppt_w</p:attrName>
                                        </p:attrNameLst>
                                      </p:cBhvr>
                                      <p:tavLst>
                                        <p:tav tm="0">
                                          <p:val>
                                            <p:strVal val="ppt_w"/>
                                          </p:val>
                                        </p:tav>
                                        <p:tav tm="100000">
                                          <p:val>
                                            <p:fltVal val="0"/>
                                          </p:val>
                                        </p:tav>
                                      </p:tavLst>
                                    </p:anim>
                                    <p:anim calcmode="lin" valueType="num">
                                      <p:cBhvr>
                                        <p:cTn id="81" dur="500"/>
                                        <p:tgtEl>
                                          <p:spTgt spid="7"/>
                                        </p:tgtEl>
                                        <p:attrNameLst>
                                          <p:attrName>ppt_h</p:attrName>
                                        </p:attrNameLst>
                                      </p:cBhvr>
                                      <p:tavLst>
                                        <p:tav tm="0">
                                          <p:val>
                                            <p:strVal val="ppt_h"/>
                                          </p:val>
                                        </p:tav>
                                        <p:tav tm="100000">
                                          <p:val>
                                            <p:fltVal val="0"/>
                                          </p:val>
                                        </p:tav>
                                      </p:tavLst>
                                    </p:anim>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10" presetClass="exit" presetSubtype="0" fill="hold" grpId="1" nodeType="withEffect">
                                  <p:stCondLst>
                                    <p:cond delay="38000"/>
                                  </p:stCondLst>
                                  <p:childTnLst>
                                    <p:animEffect transition="out" filter="fade">
                                      <p:cBhvr>
                                        <p:cTn id="85" dur="500"/>
                                        <p:tgtEl>
                                          <p:spTgt spid="44"/>
                                        </p:tgtEl>
                                      </p:cBhvr>
                                    </p:animEffect>
                                    <p:set>
                                      <p:cBhvr>
                                        <p:cTn id="86" dur="1" fill="hold">
                                          <p:stCondLst>
                                            <p:cond delay="499"/>
                                          </p:stCondLst>
                                        </p:cTn>
                                        <p:tgtEl>
                                          <p:spTgt spid="44"/>
                                        </p:tgtEl>
                                        <p:attrNameLst>
                                          <p:attrName>style.visibility</p:attrName>
                                        </p:attrNameLst>
                                      </p:cBhvr>
                                      <p:to>
                                        <p:strVal val="hidden"/>
                                      </p:to>
                                    </p:set>
                                  </p:childTnLst>
                                </p:cTn>
                              </p:par>
                              <p:par>
                                <p:cTn id="87" presetID="22" presetClass="exit" presetSubtype="4" fill="hold" nodeType="withEffect">
                                  <p:stCondLst>
                                    <p:cond delay="38000"/>
                                  </p:stCondLst>
                                  <p:childTnLst>
                                    <p:animEffect transition="out" filter="wipe(down)">
                                      <p:cBhvr>
                                        <p:cTn id="88" dur="500"/>
                                        <p:tgtEl>
                                          <p:spTgt spid="53"/>
                                        </p:tgtEl>
                                      </p:cBhvr>
                                    </p:animEffect>
                                    <p:set>
                                      <p:cBhvr>
                                        <p:cTn id="89" dur="1" fill="hold">
                                          <p:stCondLst>
                                            <p:cond delay="499"/>
                                          </p:stCondLst>
                                        </p:cTn>
                                        <p:tgtEl>
                                          <p:spTgt spid="53"/>
                                        </p:tgtEl>
                                        <p:attrNameLst>
                                          <p:attrName>style.visibility</p:attrName>
                                        </p:attrNameLst>
                                      </p:cBhvr>
                                      <p:to>
                                        <p:strVal val="hidden"/>
                                      </p:to>
                                    </p:set>
                                  </p:childTnLst>
                                </p:cTn>
                              </p:par>
                              <p:par>
                                <p:cTn id="90" presetID="22" presetClass="exit" presetSubtype="4" fill="hold" nodeType="withEffect">
                                  <p:stCondLst>
                                    <p:cond delay="38000"/>
                                  </p:stCondLst>
                                  <p:childTnLst>
                                    <p:animEffect transition="out" filter="wipe(down)">
                                      <p:cBhvr>
                                        <p:cTn id="91" dur="500"/>
                                        <p:tgtEl>
                                          <p:spTgt spid="49"/>
                                        </p:tgtEl>
                                      </p:cBhvr>
                                    </p:animEffect>
                                    <p:set>
                                      <p:cBhvr>
                                        <p:cTn id="92" dur="1" fill="hold">
                                          <p:stCondLst>
                                            <p:cond delay="499"/>
                                          </p:stCondLst>
                                        </p:cTn>
                                        <p:tgtEl>
                                          <p:spTgt spid="49"/>
                                        </p:tgtEl>
                                        <p:attrNameLst>
                                          <p:attrName>style.visibility</p:attrName>
                                        </p:attrNameLst>
                                      </p:cBhvr>
                                      <p:to>
                                        <p:strVal val="hidden"/>
                                      </p:to>
                                    </p:set>
                                  </p:childTnLst>
                                </p:cTn>
                              </p:par>
                              <p:par>
                                <p:cTn id="93" presetID="22" presetClass="exit" presetSubtype="4" fill="hold" grpId="1" nodeType="withEffect">
                                  <p:stCondLst>
                                    <p:cond delay="38000"/>
                                  </p:stCondLst>
                                  <p:childTnLst>
                                    <p:animEffect transition="out" filter="wipe(down)">
                                      <p:cBhvr>
                                        <p:cTn id="94" dur="500"/>
                                        <p:tgtEl>
                                          <p:spTgt spid="45"/>
                                        </p:tgtEl>
                                      </p:cBhvr>
                                    </p:animEffect>
                                    <p:set>
                                      <p:cBhvr>
                                        <p:cTn id="95" dur="1" fill="hold">
                                          <p:stCondLst>
                                            <p:cond delay="499"/>
                                          </p:stCondLst>
                                        </p:cTn>
                                        <p:tgtEl>
                                          <p:spTgt spid="45"/>
                                        </p:tgtEl>
                                        <p:attrNameLst>
                                          <p:attrName>style.visibility</p:attrName>
                                        </p:attrNameLst>
                                      </p:cBhvr>
                                      <p:to>
                                        <p:strVal val="hidden"/>
                                      </p:to>
                                    </p:set>
                                  </p:childTnLst>
                                </p:cTn>
                              </p:par>
                              <p:par>
                                <p:cTn id="96" presetID="22" presetClass="exit" presetSubtype="4" fill="hold" nodeType="withEffect">
                                  <p:stCondLst>
                                    <p:cond delay="38000"/>
                                  </p:stCondLst>
                                  <p:childTnLst>
                                    <p:animEffect transition="out" filter="wipe(down)">
                                      <p:cBhvr>
                                        <p:cTn id="97" dur="500"/>
                                        <p:tgtEl>
                                          <p:spTgt spid="58"/>
                                        </p:tgtEl>
                                      </p:cBhvr>
                                    </p:animEffect>
                                    <p:set>
                                      <p:cBhvr>
                                        <p:cTn id="98" dur="1" fill="hold">
                                          <p:stCondLst>
                                            <p:cond delay="499"/>
                                          </p:stCondLst>
                                        </p:cTn>
                                        <p:tgtEl>
                                          <p:spTgt spid="58"/>
                                        </p:tgtEl>
                                        <p:attrNameLst>
                                          <p:attrName>style.visibility</p:attrName>
                                        </p:attrNameLst>
                                      </p:cBhvr>
                                      <p:to>
                                        <p:strVal val="hidden"/>
                                      </p:to>
                                    </p:set>
                                  </p:childTnLst>
                                </p:cTn>
                              </p:par>
                              <p:par>
                                <p:cTn id="99" presetID="22" presetClass="exit" presetSubtype="4" fill="hold" nodeType="withEffect">
                                  <p:stCondLst>
                                    <p:cond delay="38000"/>
                                  </p:stCondLst>
                                  <p:childTnLst>
                                    <p:animEffect transition="out" filter="wipe(down)">
                                      <p:cBhvr>
                                        <p:cTn id="100" dur="500"/>
                                        <p:tgtEl>
                                          <p:spTgt spid="55"/>
                                        </p:tgtEl>
                                      </p:cBhvr>
                                    </p:animEffect>
                                    <p:set>
                                      <p:cBhvr>
                                        <p:cTn id="101" dur="1" fill="hold">
                                          <p:stCondLst>
                                            <p:cond delay="499"/>
                                          </p:stCondLst>
                                        </p:cTn>
                                        <p:tgtEl>
                                          <p:spTgt spid="55"/>
                                        </p:tgtEl>
                                        <p:attrNameLst>
                                          <p:attrName>style.visibility</p:attrName>
                                        </p:attrNameLst>
                                      </p:cBhvr>
                                      <p:to>
                                        <p:strVal val="hidden"/>
                                      </p:to>
                                    </p:set>
                                  </p:childTnLst>
                                </p:cTn>
                              </p:par>
                              <p:par>
                                <p:cTn id="102" presetID="22" presetClass="exit" presetSubtype="4" fill="hold" grpId="1" nodeType="withEffect">
                                  <p:stCondLst>
                                    <p:cond delay="38000"/>
                                  </p:stCondLst>
                                  <p:childTnLst>
                                    <p:animEffect transition="out" filter="wipe(down)">
                                      <p:cBhvr>
                                        <p:cTn id="103" dur="500"/>
                                        <p:tgtEl>
                                          <p:spTgt spid="46"/>
                                        </p:tgtEl>
                                      </p:cBhvr>
                                    </p:animEffect>
                                    <p:set>
                                      <p:cBhvr>
                                        <p:cTn id="104" dur="1" fill="hold">
                                          <p:stCondLst>
                                            <p:cond delay="499"/>
                                          </p:stCondLst>
                                        </p:cTn>
                                        <p:tgtEl>
                                          <p:spTgt spid="46"/>
                                        </p:tgtEl>
                                        <p:attrNameLst>
                                          <p:attrName>style.visibility</p:attrName>
                                        </p:attrNameLst>
                                      </p:cBhvr>
                                      <p:to>
                                        <p:strVal val="hidden"/>
                                      </p:to>
                                    </p:set>
                                  </p:childTnLst>
                                </p:cTn>
                              </p:par>
                              <p:par>
                                <p:cTn id="105" presetID="22" presetClass="exit" presetSubtype="4" fill="hold" nodeType="withEffect">
                                  <p:stCondLst>
                                    <p:cond delay="38000"/>
                                  </p:stCondLst>
                                  <p:childTnLst>
                                    <p:animEffect transition="out" filter="wipe(down)">
                                      <p:cBhvr>
                                        <p:cTn id="106" dur="500"/>
                                        <p:tgtEl>
                                          <p:spTgt spid="59"/>
                                        </p:tgtEl>
                                      </p:cBhvr>
                                    </p:animEffect>
                                    <p:set>
                                      <p:cBhvr>
                                        <p:cTn id="107" dur="1" fill="hold">
                                          <p:stCondLst>
                                            <p:cond delay="499"/>
                                          </p:stCondLst>
                                        </p:cTn>
                                        <p:tgtEl>
                                          <p:spTgt spid="59"/>
                                        </p:tgtEl>
                                        <p:attrNameLst>
                                          <p:attrName>style.visibility</p:attrName>
                                        </p:attrNameLst>
                                      </p:cBhvr>
                                      <p:to>
                                        <p:strVal val="hidden"/>
                                      </p:to>
                                    </p:set>
                                  </p:childTnLst>
                                </p:cTn>
                              </p:par>
                              <p:par>
                                <p:cTn id="108" presetID="22" presetClass="exit" presetSubtype="4" fill="hold" nodeType="withEffect">
                                  <p:stCondLst>
                                    <p:cond delay="38000"/>
                                  </p:stCondLst>
                                  <p:childTnLst>
                                    <p:animEffect transition="out" filter="wipe(down)">
                                      <p:cBhvr>
                                        <p:cTn id="109" dur="500"/>
                                        <p:tgtEl>
                                          <p:spTgt spid="57"/>
                                        </p:tgtEl>
                                      </p:cBhvr>
                                    </p:animEffect>
                                    <p:set>
                                      <p:cBhvr>
                                        <p:cTn id="110" dur="1" fill="hold">
                                          <p:stCondLst>
                                            <p:cond delay="499"/>
                                          </p:stCondLst>
                                        </p:cTn>
                                        <p:tgtEl>
                                          <p:spTgt spid="57"/>
                                        </p:tgtEl>
                                        <p:attrNameLst>
                                          <p:attrName>style.visibility</p:attrName>
                                        </p:attrNameLst>
                                      </p:cBhvr>
                                      <p:to>
                                        <p:strVal val="hidden"/>
                                      </p:to>
                                    </p:set>
                                  </p:childTnLst>
                                </p:cTn>
                              </p:par>
                              <p:par>
                                <p:cTn id="111" presetID="22" presetClass="exit" presetSubtype="4" fill="hold" grpId="1" nodeType="withEffect">
                                  <p:stCondLst>
                                    <p:cond delay="38000"/>
                                  </p:stCondLst>
                                  <p:childTnLst>
                                    <p:animEffect transition="out" filter="wipe(down)">
                                      <p:cBhvr>
                                        <p:cTn id="112" dur="500"/>
                                        <p:tgtEl>
                                          <p:spTgt spid="48"/>
                                        </p:tgtEl>
                                      </p:cBhvr>
                                    </p:animEffect>
                                    <p:set>
                                      <p:cBhvr>
                                        <p:cTn id="113" dur="1" fill="hold">
                                          <p:stCondLst>
                                            <p:cond delay="499"/>
                                          </p:stCondLst>
                                        </p:cTn>
                                        <p:tgtEl>
                                          <p:spTgt spid="48"/>
                                        </p:tgtEl>
                                        <p:attrNameLst>
                                          <p:attrName>style.visibility</p:attrName>
                                        </p:attrNameLst>
                                      </p:cBhvr>
                                      <p:to>
                                        <p:strVal val="hidden"/>
                                      </p:to>
                                    </p:set>
                                  </p:childTnLst>
                                </p:cTn>
                              </p:par>
                              <p:par>
                                <p:cTn id="114" presetID="2" presetClass="exit" presetSubtype="2" fill="hold" nodeType="withEffect">
                                  <p:stCondLst>
                                    <p:cond delay="38000"/>
                                  </p:stCondLst>
                                  <p:childTnLst>
                                    <p:anim calcmode="lin" valueType="num">
                                      <p:cBhvr additive="base">
                                        <p:cTn id="115" dur="500"/>
                                        <p:tgtEl>
                                          <p:spTgt spid="13"/>
                                        </p:tgtEl>
                                        <p:attrNameLst>
                                          <p:attrName>ppt_x</p:attrName>
                                        </p:attrNameLst>
                                      </p:cBhvr>
                                      <p:tavLst>
                                        <p:tav tm="0">
                                          <p:val>
                                            <p:strVal val="ppt_x"/>
                                          </p:val>
                                        </p:tav>
                                        <p:tav tm="100000">
                                          <p:val>
                                            <p:strVal val="1+ppt_w/2"/>
                                          </p:val>
                                        </p:tav>
                                      </p:tavLst>
                                    </p:anim>
                                    <p:anim calcmode="lin" valueType="num">
                                      <p:cBhvr additive="base">
                                        <p:cTn id="116" dur="500"/>
                                        <p:tgtEl>
                                          <p:spTgt spid="13"/>
                                        </p:tgtEl>
                                        <p:attrNameLst>
                                          <p:attrName>ppt_y</p:attrName>
                                        </p:attrNameLst>
                                      </p:cBhvr>
                                      <p:tavLst>
                                        <p:tav tm="0">
                                          <p:val>
                                            <p:strVal val="ppt_y"/>
                                          </p:val>
                                        </p:tav>
                                        <p:tav tm="100000">
                                          <p:val>
                                            <p:strVal val="ppt_y"/>
                                          </p:val>
                                        </p:tav>
                                      </p:tavLst>
                                    </p:anim>
                                    <p:set>
                                      <p:cBhvr>
                                        <p:cTn id="117" dur="1" fill="hold">
                                          <p:stCondLst>
                                            <p:cond delay="499"/>
                                          </p:stCondLst>
                                        </p:cTn>
                                        <p:tgtEl>
                                          <p:spTgt spid="13"/>
                                        </p:tgtEl>
                                        <p:attrNameLst>
                                          <p:attrName>style.visibility</p:attrName>
                                        </p:attrNameLst>
                                      </p:cBhvr>
                                      <p:to>
                                        <p:strVal val="hidden"/>
                                      </p:to>
                                    </p:set>
                                  </p:childTnLst>
                                </p:cTn>
                              </p:par>
                              <p:par>
                                <p:cTn id="118" presetID="2" presetClass="exit" presetSubtype="8" fill="hold" grpId="1" nodeType="withEffect">
                                  <p:stCondLst>
                                    <p:cond delay="38000"/>
                                  </p:stCondLst>
                                  <p:childTnLst>
                                    <p:anim calcmode="lin" valueType="num">
                                      <p:cBhvr additive="base">
                                        <p:cTn id="119" dur="500"/>
                                        <p:tgtEl>
                                          <p:spTgt spid="5"/>
                                        </p:tgtEl>
                                        <p:attrNameLst>
                                          <p:attrName>ppt_x</p:attrName>
                                        </p:attrNameLst>
                                      </p:cBhvr>
                                      <p:tavLst>
                                        <p:tav tm="0">
                                          <p:val>
                                            <p:strVal val="ppt_x"/>
                                          </p:val>
                                        </p:tav>
                                        <p:tav tm="100000">
                                          <p:val>
                                            <p:strVal val="0-ppt_w/2"/>
                                          </p:val>
                                        </p:tav>
                                      </p:tavLst>
                                    </p:anim>
                                    <p:anim calcmode="lin" valueType="num">
                                      <p:cBhvr additive="base">
                                        <p:cTn id="120" dur="500"/>
                                        <p:tgtEl>
                                          <p:spTgt spid="5"/>
                                        </p:tgtEl>
                                        <p:attrNameLst>
                                          <p:attrName>ppt_y</p:attrName>
                                        </p:attrNameLst>
                                      </p:cBhvr>
                                      <p:tavLst>
                                        <p:tav tm="0">
                                          <p:val>
                                            <p:strVal val="ppt_y"/>
                                          </p:val>
                                        </p:tav>
                                        <p:tav tm="100000">
                                          <p:val>
                                            <p:strVal val="ppt_y"/>
                                          </p:val>
                                        </p:tav>
                                      </p:tavLst>
                                    </p:anim>
                                    <p:set>
                                      <p:cBhvr>
                                        <p:cTn id="121" dur="1" fill="hold">
                                          <p:stCondLst>
                                            <p:cond delay="499"/>
                                          </p:stCondLst>
                                        </p:cTn>
                                        <p:tgtEl>
                                          <p:spTgt spid="5"/>
                                        </p:tgtEl>
                                        <p:attrNameLst>
                                          <p:attrName>style.visibility</p:attrName>
                                        </p:attrNameLst>
                                      </p:cBhvr>
                                      <p:to>
                                        <p:strVal val="hidden"/>
                                      </p:to>
                                    </p:set>
                                  </p:childTnLst>
                                </p:cTn>
                              </p:par>
                              <p:par>
                                <p:cTn id="122" presetID="10" presetClass="exit" presetSubtype="0" fill="hold" grpId="1" nodeType="withEffect">
                                  <p:stCondLst>
                                    <p:cond delay="38000"/>
                                  </p:stCondLst>
                                  <p:childTnLst>
                                    <p:animEffect transition="out" filter="fade">
                                      <p:cBhvr>
                                        <p:cTn id="123" dur="500"/>
                                        <p:tgtEl>
                                          <p:spTgt spid="19"/>
                                        </p:tgtEl>
                                      </p:cBhvr>
                                    </p:animEffect>
                                    <p:set>
                                      <p:cBhvr>
                                        <p:cTn id="12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5" fill="hold" display="0">
                  <p:stCondLst>
                    <p:cond delay="indefinite"/>
                  </p:stCondLst>
                  <p:endCondLst>
                    <p:cond evt="onStopAudio" delay="0">
                      <p:tgtEl>
                        <p:sldTgt/>
                      </p:tgtEl>
                    </p:cond>
                  </p:endCondLst>
                </p:cTn>
                <p:tgtEl>
                  <p:spTgt spid="10"/>
                </p:tgtEl>
              </p:cMediaNode>
            </p:audio>
          </p:childTnLst>
        </p:cTn>
      </p:par>
    </p:tnLst>
    <p:bldLst>
      <p:bldP spid="19" grpId="0" animBg="1"/>
      <p:bldP spid="19" grpId="1" animBg="1"/>
      <p:bldP spid="5" grpId="0"/>
      <p:bldP spid="5" grpId="1"/>
      <p:bldP spid="44" grpId="0" animBg="1"/>
      <p:bldP spid="44" grpId="1" animBg="1"/>
      <p:bldP spid="45" grpId="0"/>
      <p:bldP spid="45" grpId="1"/>
      <p:bldP spid="46" grpId="0"/>
      <p:bldP spid="46" grpId="1"/>
      <p:bldP spid="48" grpId="0"/>
      <p:bldP spid="4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434DD6C-B1D5-0BC6-F528-9A7D83905425}"/>
              </a:ext>
            </a:extLst>
          </p:cNvPr>
          <p:cNvSpPr/>
          <p:nvPr/>
        </p:nvSpPr>
        <p:spPr>
          <a:xfrm>
            <a:off x="0" y="1176915"/>
            <a:ext cx="12192000" cy="5547735"/>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B79901E-57DE-4682-7B91-17CB22EC4401}"/>
              </a:ext>
            </a:extLst>
          </p:cNvPr>
          <p:cNvSpPr txBox="1"/>
          <p:nvPr/>
        </p:nvSpPr>
        <p:spPr>
          <a:xfrm>
            <a:off x="128016" y="96886"/>
            <a:ext cx="11602561" cy="584775"/>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US" sz="3200" dirty="0">
                <a:solidFill>
                  <a:srgbClr val="F26829"/>
                </a:solidFill>
                <a:ea typeface="ＭＳ Ｐゴシック" pitchFamily="34" charset="-128"/>
              </a:rPr>
              <a:t>Improvements</a:t>
            </a:r>
            <a:r>
              <a:rPr lang="en-US" sz="3200" dirty="0">
                <a:solidFill>
                  <a:srgbClr val="F26829"/>
                </a:solidFill>
                <a:latin typeface="Atkinson Hyperlegible"/>
                <a:ea typeface="ＭＳ Ｐゴシック" pitchFamily="34" charset="-128"/>
              </a:rPr>
              <a:t> in a middle income setting</a:t>
            </a:r>
          </a:p>
        </p:txBody>
      </p:sp>
      <p:grpSp>
        <p:nvGrpSpPr>
          <p:cNvPr id="7" name="Group 6">
            <a:extLst>
              <a:ext uri="{FF2B5EF4-FFF2-40B4-BE49-F238E27FC236}">
                <a16:creationId xmlns:a16="http://schemas.microsoft.com/office/drawing/2014/main" id="{D92D9F1B-7AAB-4D6D-881A-A5FC64B92B14}"/>
              </a:ext>
            </a:extLst>
          </p:cNvPr>
          <p:cNvGrpSpPr/>
          <p:nvPr/>
        </p:nvGrpSpPr>
        <p:grpSpPr>
          <a:xfrm>
            <a:off x="8394037" y="2565119"/>
            <a:ext cx="2771327" cy="2771327"/>
            <a:chOff x="8394037" y="1971675"/>
            <a:chExt cx="2771327" cy="2771327"/>
          </a:xfrm>
        </p:grpSpPr>
        <p:sp>
          <p:nvSpPr>
            <p:cNvPr id="9" name="Oval 8">
              <a:extLst>
                <a:ext uri="{FF2B5EF4-FFF2-40B4-BE49-F238E27FC236}">
                  <a16:creationId xmlns:a16="http://schemas.microsoft.com/office/drawing/2014/main" id="{455B5A3C-6B69-D835-2889-EFAFAC0621CB}"/>
                </a:ext>
              </a:extLst>
            </p:cNvPr>
            <p:cNvSpPr/>
            <p:nvPr/>
          </p:nvSpPr>
          <p:spPr>
            <a:xfrm>
              <a:off x="8394037" y="1971675"/>
              <a:ext cx="2771327" cy="2771327"/>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1ECAF6FE-CAC0-B817-8265-9334E525DB88}"/>
                </a:ext>
              </a:extLst>
            </p:cNvPr>
            <p:cNvGrpSpPr>
              <a:grpSpLocks noChangeAspect="1"/>
            </p:cNvGrpSpPr>
            <p:nvPr/>
          </p:nvGrpSpPr>
          <p:grpSpPr>
            <a:xfrm>
              <a:off x="8592559" y="2162266"/>
              <a:ext cx="2377440" cy="2377440"/>
              <a:chOff x="8237330" y="1952625"/>
              <a:chExt cx="3081908" cy="3081908"/>
            </a:xfrm>
          </p:grpSpPr>
          <p:sp>
            <p:nvSpPr>
              <p:cNvPr id="40" name="Oval 39">
                <a:extLst>
                  <a:ext uri="{FF2B5EF4-FFF2-40B4-BE49-F238E27FC236}">
                    <a16:creationId xmlns:a16="http://schemas.microsoft.com/office/drawing/2014/main" id="{F61DF178-2AF1-2370-F7D1-B59677495B9F}"/>
                  </a:ext>
                </a:extLst>
              </p:cNvPr>
              <p:cNvSpPr/>
              <p:nvPr/>
            </p:nvSpPr>
            <p:spPr>
              <a:xfrm>
                <a:off x="8237330" y="1952625"/>
                <a:ext cx="3081908" cy="3081908"/>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059BC3D2-1CA4-0198-20F7-8FAFC33DC16E}"/>
                  </a:ext>
                </a:extLst>
              </p:cNvPr>
              <p:cNvPicPr>
                <a:picLocks noChangeAspect="1"/>
              </p:cNvPicPr>
              <p:nvPr/>
            </p:nvPicPr>
            <p:blipFill>
              <a:blip r:embed="rId5">
                <a:extLst>
                  <a:ext uri="{28A0092B-C50C-407E-A947-70E740481C1C}">
                    <a14:useLocalDpi xmlns:a14="http://schemas.microsoft.com/office/drawing/2010/main" val="0"/>
                  </a:ext>
                </a:extLst>
              </a:blip>
              <a:srcRect l="16585" r="16585"/>
              <a:stretch/>
            </p:blipFill>
            <p:spPr bwMode="auto">
              <a:xfrm>
                <a:off x="8437727" y="2154912"/>
                <a:ext cx="2681118" cy="2681118"/>
              </a:xfrm>
              <a:custGeom>
                <a:avLst/>
                <a:gdLst>
                  <a:gd name="connsiteX0" fmla="*/ 1340559 w 2681118"/>
                  <a:gd name="connsiteY0" fmla="*/ 0 h 2681118"/>
                  <a:gd name="connsiteX1" fmla="*/ 2681118 w 2681118"/>
                  <a:gd name="connsiteY1" fmla="*/ 1340559 h 2681118"/>
                  <a:gd name="connsiteX2" fmla="*/ 1340559 w 2681118"/>
                  <a:gd name="connsiteY2" fmla="*/ 2681118 h 2681118"/>
                  <a:gd name="connsiteX3" fmla="*/ 0 w 2681118"/>
                  <a:gd name="connsiteY3" fmla="*/ 1340559 h 2681118"/>
                  <a:gd name="connsiteX4" fmla="*/ 1340559 w 2681118"/>
                  <a:gd name="connsiteY4" fmla="*/ 0 h 268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18" h="2681118">
                    <a:moveTo>
                      <a:pt x="1340559" y="0"/>
                    </a:moveTo>
                    <a:cubicBezTo>
                      <a:pt x="2080929" y="0"/>
                      <a:pt x="2681118" y="600189"/>
                      <a:pt x="2681118" y="1340559"/>
                    </a:cubicBezTo>
                    <a:cubicBezTo>
                      <a:pt x="2681118" y="2080929"/>
                      <a:pt x="2080929" y="2681118"/>
                      <a:pt x="1340559" y="2681118"/>
                    </a:cubicBezTo>
                    <a:cubicBezTo>
                      <a:pt x="600189" y="2681118"/>
                      <a:pt x="0" y="2080929"/>
                      <a:pt x="0" y="1340559"/>
                    </a:cubicBezTo>
                    <a:cubicBezTo>
                      <a:pt x="0" y="600189"/>
                      <a:pt x="600189" y="0"/>
                      <a:pt x="1340559" y="0"/>
                    </a:cubicBezTo>
                    <a:close/>
                  </a:path>
                </a:pathLst>
              </a:custGeom>
              <a:ln w="2857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grpSp>
      </p:grpSp>
      <p:grpSp>
        <p:nvGrpSpPr>
          <p:cNvPr id="3" name="Group 2">
            <a:extLst>
              <a:ext uri="{FF2B5EF4-FFF2-40B4-BE49-F238E27FC236}">
                <a16:creationId xmlns:a16="http://schemas.microsoft.com/office/drawing/2014/main" id="{CA7EDE1F-BA2E-4592-8792-838D9FE1E08D}"/>
              </a:ext>
            </a:extLst>
          </p:cNvPr>
          <p:cNvGrpSpPr/>
          <p:nvPr/>
        </p:nvGrpSpPr>
        <p:grpSpPr>
          <a:xfrm>
            <a:off x="1029148" y="2565119"/>
            <a:ext cx="2771327" cy="2771327"/>
            <a:chOff x="1029148" y="1971675"/>
            <a:chExt cx="2771327" cy="2771327"/>
          </a:xfrm>
        </p:grpSpPr>
        <p:sp>
          <p:nvSpPr>
            <p:cNvPr id="6" name="Oval 5">
              <a:extLst>
                <a:ext uri="{FF2B5EF4-FFF2-40B4-BE49-F238E27FC236}">
                  <a16:creationId xmlns:a16="http://schemas.microsoft.com/office/drawing/2014/main" id="{6776B958-82F5-B90F-E52E-45CEF4DDA1C2}"/>
                </a:ext>
              </a:extLst>
            </p:cNvPr>
            <p:cNvSpPr/>
            <p:nvPr/>
          </p:nvSpPr>
          <p:spPr>
            <a:xfrm>
              <a:off x="1029148" y="1971675"/>
              <a:ext cx="2771327" cy="2771327"/>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1C3B2CD-F364-6648-5620-3FA2B1EEA693}"/>
                </a:ext>
              </a:extLst>
            </p:cNvPr>
            <p:cNvSpPr/>
            <p:nvPr/>
          </p:nvSpPr>
          <p:spPr>
            <a:xfrm>
              <a:off x="1222002" y="2162266"/>
              <a:ext cx="2377440" cy="2377440"/>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8E8ADE57-1D1E-D292-3EFF-99D69C22106E}"/>
                </a:ext>
              </a:extLst>
            </p:cNvPr>
            <p:cNvPicPr>
              <a:picLocks noChangeAspect="1"/>
            </p:cNvPicPr>
            <p:nvPr/>
          </p:nvPicPr>
          <p:blipFill>
            <a:blip r:embed="rId6">
              <a:extLst>
                <a:ext uri="{28A0092B-C50C-407E-A947-70E740481C1C}">
                  <a14:useLocalDpi xmlns:a14="http://schemas.microsoft.com/office/drawing/2010/main" val="0"/>
                </a:ext>
              </a:extLst>
            </a:blip>
            <a:srcRect l="24627" r="24627"/>
            <a:stretch/>
          </p:blipFill>
          <p:spPr bwMode="auto">
            <a:xfrm>
              <a:off x="1381207" y="2318314"/>
              <a:ext cx="2068263" cy="2068263"/>
            </a:xfrm>
            <a:custGeom>
              <a:avLst/>
              <a:gdLst>
                <a:gd name="connsiteX0" fmla="*/ 1340559 w 2681118"/>
                <a:gd name="connsiteY0" fmla="*/ 0 h 2681118"/>
                <a:gd name="connsiteX1" fmla="*/ 2681118 w 2681118"/>
                <a:gd name="connsiteY1" fmla="*/ 1340559 h 2681118"/>
                <a:gd name="connsiteX2" fmla="*/ 1340559 w 2681118"/>
                <a:gd name="connsiteY2" fmla="*/ 2681118 h 2681118"/>
                <a:gd name="connsiteX3" fmla="*/ 0 w 2681118"/>
                <a:gd name="connsiteY3" fmla="*/ 1340559 h 2681118"/>
                <a:gd name="connsiteX4" fmla="*/ 1340559 w 2681118"/>
                <a:gd name="connsiteY4" fmla="*/ 0 h 268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18" h="2681118">
                  <a:moveTo>
                    <a:pt x="1340559" y="0"/>
                  </a:moveTo>
                  <a:cubicBezTo>
                    <a:pt x="2080929" y="0"/>
                    <a:pt x="2681118" y="600189"/>
                    <a:pt x="2681118" y="1340559"/>
                  </a:cubicBezTo>
                  <a:cubicBezTo>
                    <a:pt x="2681118" y="2080929"/>
                    <a:pt x="2080929" y="2681118"/>
                    <a:pt x="1340559" y="2681118"/>
                  </a:cubicBezTo>
                  <a:cubicBezTo>
                    <a:pt x="600189" y="2681118"/>
                    <a:pt x="0" y="2080929"/>
                    <a:pt x="0" y="1340559"/>
                  </a:cubicBezTo>
                  <a:cubicBezTo>
                    <a:pt x="0" y="600189"/>
                    <a:pt x="600189" y="0"/>
                    <a:pt x="1340559" y="0"/>
                  </a:cubicBezTo>
                  <a:close/>
                </a:path>
              </a:pathLst>
            </a:custGeom>
            <a:ln w="2857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209EAF5A-0362-437F-8371-40E09BDE664E}"/>
              </a:ext>
            </a:extLst>
          </p:cNvPr>
          <p:cNvGrpSpPr/>
          <p:nvPr/>
        </p:nvGrpSpPr>
        <p:grpSpPr>
          <a:xfrm>
            <a:off x="4710336" y="2565119"/>
            <a:ext cx="2771327" cy="2771327"/>
            <a:chOff x="4710336" y="1971675"/>
            <a:chExt cx="2771327" cy="2771327"/>
          </a:xfrm>
        </p:grpSpPr>
        <p:sp>
          <p:nvSpPr>
            <p:cNvPr id="8" name="Oval 7">
              <a:extLst>
                <a:ext uri="{FF2B5EF4-FFF2-40B4-BE49-F238E27FC236}">
                  <a16:creationId xmlns:a16="http://schemas.microsoft.com/office/drawing/2014/main" id="{C502D5AB-5639-75D8-BAB8-FE1A5C7E34E2}"/>
                </a:ext>
              </a:extLst>
            </p:cNvPr>
            <p:cNvSpPr/>
            <p:nvPr/>
          </p:nvSpPr>
          <p:spPr>
            <a:xfrm>
              <a:off x="4710336" y="1971675"/>
              <a:ext cx="2771327" cy="2771327"/>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859EB9D-F6D4-4AB9-8024-420B0C7B990F}"/>
                </a:ext>
              </a:extLst>
            </p:cNvPr>
            <p:cNvSpPr/>
            <p:nvPr/>
          </p:nvSpPr>
          <p:spPr>
            <a:xfrm>
              <a:off x="4907281" y="2162266"/>
              <a:ext cx="2377440" cy="2377440"/>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8E161A64-CFF6-400B-FBD1-8EF02701C410}"/>
                </a:ext>
              </a:extLst>
            </p:cNvPr>
            <p:cNvPicPr>
              <a:picLocks noChangeAspect="1"/>
            </p:cNvPicPr>
            <p:nvPr/>
          </p:nvPicPr>
          <p:blipFill>
            <a:blip r:embed="rId7">
              <a:extLst>
                <a:ext uri="{28A0092B-C50C-407E-A947-70E740481C1C}">
                  <a14:useLocalDpi xmlns:a14="http://schemas.microsoft.com/office/drawing/2010/main" val="0"/>
                </a:ext>
              </a:extLst>
            </a:blip>
            <a:srcRect t="12475" b="12475"/>
            <a:stretch/>
          </p:blipFill>
          <p:spPr bwMode="auto">
            <a:xfrm>
              <a:off x="5061871" y="2318314"/>
              <a:ext cx="2068263" cy="2068263"/>
            </a:xfrm>
            <a:custGeom>
              <a:avLst/>
              <a:gdLst>
                <a:gd name="connsiteX0" fmla="*/ 1340559 w 2681118"/>
                <a:gd name="connsiteY0" fmla="*/ 0 h 2681118"/>
                <a:gd name="connsiteX1" fmla="*/ 2681118 w 2681118"/>
                <a:gd name="connsiteY1" fmla="*/ 1340559 h 2681118"/>
                <a:gd name="connsiteX2" fmla="*/ 1340559 w 2681118"/>
                <a:gd name="connsiteY2" fmla="*/ 2681118 h 2681118"/>
                <a:gd name="connsiteX3" fmla="*/ 0 w 2681118"/>
                <a:gd name="connsiteY3" fmla="*/ 1340559 h 2681118"/>
                <a:gd name="connsiteX4" fmla="*/ 1340559 w 2681118"/>
                <a:gd name="connsiteY4" fmla="*/ 0 h 268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18" h="2681118">
                  <a:moveTo>
                    <a:pt x="1340559" y="0"/>
                  </a:moveTo>
                  <a:cubicBezTo>
                    <a:pt x="2080929" y="0"/>
                    <a:pt x="2681118" y="600189"/>
                    <a:pt x="2681118" y="1340559"/>
                  </a:cubicBezTo>
                  <a:cubicBezTo>
                    <a:pt x="2681118" y="2080929"/>
                    <a:pt x="2080929" y="2681118"/>
                    <a:pt x="1340559" y="2681118"/>
                  </a:cubicBezTo>
                  <a:cubicBezTo>
                    <a:pt x="600189" y="2681118"/>
                    <a:pt x="0" y="2080929"/>
                    <a:pt x="0" y="1340559"/>
                  </a:cubicBezTo>
                  <a:cubicBezTo>
                    <a:pt x="0" y="600189"/>
                    <a:pt x="600189" y="0"/>
                    <a:pt x="1340559" y="0"/>
                  </a:cubicBezTo>
                  <a:close/>
                </a:path>
              </a:pathLst>
            </a:custGeom>
            <a:ln w="2857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grpSp>
      <p:sp>
        <p:nvSpPr>
          <p:cNvPr id="56" name="Rectangle 55">
            <a:extLst>
              <a:ext uri="{FF2B5EF4-FFF2-40B4-BE49-F238E27FC236}">
                <a16:creationId xmlns:a16="http://schemas.microsoft.com/office/drawing/2014/main" id="{9FBB1511-A83A-9A08-7444-83BE1100C4E1}"/>
              </a:ext>
            </a:extLst>
          </p:cNvPr>
          <p:cNvSpPr/>
          <p:nvPr/>
        </p:nvSpPr>
        <p:spPr>
          <a:xfrm>
            <a:off x="9858375" y="6459950"/>
            <a:ext cx="2333625"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Credits: WHO/Maggie Montgomery</a:t>
            </a:r>
          </a:p>
        </p:txBody>
      </p:sp>
      <p:grpSp>
        <p:nvGrpSpPr>
          <p:cNvPr id="12" name="Group 11">
            <a:extLst>
              <a:ext uri="{FF2B5EF4-FFF2-40B4-BE49-F238E27FC236}">
                <a16:creationId xmlns:a16="http://schemas.microsoft.com/office/drawing/2014/main" id="{4DBE4E98-82AA-4A3D-96C3-BCB9D32BF27C}"/>
              </a:ext>
            </a:extLst>
          </p:cNvPr>
          <p:cNvGrpSpPr/>
          <p:nvPr/>
        </p:nvGrpSpPr>
        <p:grpSpPr>
          <a:xfrm>
            <a:off x="10591800" y="286518"/>
            <a:ext cx="1333500" cy="1295996"/>
            <a:chOff x="10591800" y="286518"/>
            <a:chExt cx="1333500" cy="1295996"/>
          </a:xfrm>
        </p:grpSpPr>
        <p:sp>
          <p:nvSpPr>
            <p:cNvPr id="2" name="TextBox 1">
              <a:extLst>
                <a:ext uri="{FF2B5EF4-FFF2-40B4-BE49-F238E27FC236}">
                  <a16:creationId xmlns:a16="http://schemas.microsoft.com/office/drawing/2014/main" id="{674A54DB-EDB8-85EC-A827-DA0E1BBEC620}"/>
                </a:ext>
              </a:extLst>
            </p:cNvPr>
            <p:cNvSpPr txBox="1"/>
            <p:nvPr/>
          </p:nvSpPr>
          <p:spPr>
            <a:xfrm>
              <a:off x="10680516" y="1182404"/>
              <a:ext cx="1156069" cy="40011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algn="ctr"/>
              <a:r>
                <a:rPr lang="en-US" sz="2000" dirty="0">
                  <a:solidFill>
                    <a:schemeClr val="tx1"/>
                  </a:solidFill>
                  <a:latin typeface="+mj-lt"/>
                  <a:ea typeface="+mj-ea"/>
                </a:rPr>
                <a:t>Ukraine</a:t>
              </a:r>
            </a:p>
          </p:txBody>
        </p:sp>
        <p:pic>
          <p:nvPicPr>
            <p:cNvPr id="20" name="Picture 2">
              <a:extLst>
                <a:ext uri="{FF2B5EF4-FFF2-40B4-BE49-F238E27FC236}">
                  <a16:creationId xmlns:a16="http://schemas.microsoft.com/office/drawing/2014/main" id="{E82ACF9A-1E96-88D0-835F-12421ECE13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91800" y="286518"/>
              <a:ext cx="1333500" cy="887383"/>
            </a:xfrm>
            <a:prstGeom prst="rect">
              <a:avLst/>
            </a:prstGeom>
            <a:ln>
              <a:noFill/>
            </a:ln>
            <a:effectLst/>
            <a:extLst>
              <a:ext uri="{909E8E84-426E-40DD-AFC4-6F175D3DCCD1}">
                <a14:hiddenFill xmlns:a14="http://schemas.microsoft.com/office/drawing/2010/main">
                  <a:solidFill>
                    <a:srgbClr val="FFFFFF"/>
                  </a:solidFill>
                </a14:hiddenFill>
              </a:ext>
            </a:extLst>
          </p:spPr>
        </p:pic>
      </p:grpSp>
      <p:pic>
        <p:nvPicPr>
          <p:cNvPr id="13" name="15">
            <a:hlinkClick r:id="" action="ppaction://media"/>
            <a:extLst>
              <a:ext uri="{FF2B5EF4-FFF2-40B4-BE49-F238E27FC236}">
                <a16:creationId xmlns:a16="http://schemas.microsoft.com/office/drawing/2014/main" id="{454B1F1E-31A0-C3BD-AB53-9FA4968093E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6915104"/>
            <a:ext cx="609600" cy="609600"/>
          </a:xfrm>
          <a:prstGeom prst="rect">
            <a:avLst/>
          </a:prstGeom>
        </p:spPr>
      </p:pic>
    </p:spTree>
    <p:extLst>
      <p:ext uri="{BB962C8B-B14F-4D97-AF65-F5344CB8AC3E}">
        <p14:creationId xmlns:p14="http://schemas.microsoft.com/office/powerpoint/2010/main" val="91662122"/>
      </p:ext>
    </p:extLst>
  </p:cSld>
  <p:clrMapOvr>
    <a:masterClrMapping/>
  </p:clrMapOvr>
  <mc:AlternateContent xmlns:mc="http://schemas.openxmlformats.org/markup-compatibility/2006" xmlns:p14="http://schemas.microsoft.com/office/powerpoint/2010/main">
    <mc:Choice Requires="p14">
      <p:transition spd="slow" p14:dur="2000" advClick="0" advTm="37010"/>
    </mc:Choice>
    <mc:Fallback xmlns="">
      <p:transition spd="slow" advClick="0" advTm="37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008" fill="hold"/>
                                        <p:tgtEl>
                                          <p:spTgt spid="13"/>
                                        </p:tgtEl>
                                      </p:cBhvr>
                                    </p:cmd>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16" presetClass="entr" presetSubtype="37" fill="hold" grpId="0" nodeType="withEffect">
                                  <p:stCondLst>
                                    <p:cond delay="100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par>
                                <p:cTn id="18" presetID="53" presetClass="entr" presetSubtype="16" fill="hold" nodeType="withEffect">
                                  <p:stCondLst>
                                    <p:cond delay="150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20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nodeType="withEffect">
                                  <p:stCondLst>
                                    <p:cond delay="25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10" presetClass="entr" presetSubtype="0" fill="hold" grpId="0" nodeType="withEffect">
                                  <p:stCondLst>
                                    <p:cond delay="300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3"/>
                </p:tgtEl>
              </p:cMediaNode>
            </p:audio>
          </p:childTnLst>
        </p:cTn>
      </p:par>
    </p:tnLst>
    <p:bldLst>
      <p:bldP spid="23" grpId="0" animBg="1"/>
      <p:bldP spid="5" grpId="0"/>
      <p:bldP spid="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434DD6C-B1D5-0BC6-F528-9A7D83905425}"/>
              </a:ext>
            </a:extLst>
          </p:cNvPr>
          <p:cNvSpPr/>
          <p:nvPr/>
        </p:nvSpPr>
        <p:spPr>
          <a:xfrm>
            <a:off x="0" y="1176915"/>
            <a:ext cx="12192000" cy="5547735"/>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B79901E-57DE-4682-7B91-17CB22EC4401}"/>
              </a:ext>
            </a:extLst>
          </p:cNvPr>
          <p:cNvSpPr txBox="1"/>
          <p:nvPr/>
        </p:nvSpPr>
        <p:spPr>
          <a:xfrm>
            <a:off x="128016" y="96886"/>
            <a:ext cx="11602561" cy="584775"/>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US" sz="3200" dirty="0">
                <a:solidFill>
                  <a:srgbClr val="F26829"/>
                </a:solidFill>
                <a:ea typeface="ＭＳ Ｐゴシック" pitchFamily="34" charset="-128"/>
              </a:rPr>
              <a:t>Improvements</a:t>
            </a:r>
            <a:r>
              <a:rPr lang="en-US" sz="3200" dirty="0">
                <a:solidFill>
                  <a:srgbClr val="F26829"/>
                </a:solidFill>
                <a:latin typeface="Atkinson Hyperlegible"/>
                <a:ea typeface="ＭＳ Ｐゴシック" pitchFamily="34" charset="-128"/>
              </a:rPr>
              <a:t> in a middle income setting</a:t>
            </a:r>
          </a:p>
        </p:txBody>
      </p:sp>
      <p:grpSp>
        <p:nvGrpSpPr>
          <p:cNvPr id="7" name="Group 6">
            <a:extLst>
              <a:ext uri="{FF2B5EF4-FFF2-40B4-BE49-F238E27FC236}">
                <a16:creationId xmlns:a16="http://schemas.microsoft.com/office/drawing/2014/main" id="{D92D9F1B-7AAB-4D6D-881A-A5FC64B92B14}"/>
              </a:ext>
            </a:extLst>
          </p:cNvPr>
          <p:cNvGrpSpPr/>
          <p:nvPr/>
        </p:nvGrpSpPr>
        <p:grpSpPr>
          <a:xfrm>
            <a:off x="8394037" y="2565119"/>
            <a:ext cx="2771327" cy="2771327"/>
            <a:chOff x="8394037" y="1971675"/>
            <a:chExt cx="2771327" cy="2771327"/>
          </a:xfrm>
        </p:grpSpPr>
        <p:sp>
          <p:nvSpPr>
            <p:cNvPr id="9" name="Oval 8">
              <a:extLst>
                <a:ext uri="{FF2B5EF4-FFF2-40B4-BE49-F238E27FC236}">
                  <a16:creationId xmlns:a16="http://schemas.microsoft.com/office/drawing/2014/main" id="{455B5A3C-6B69-D835-2889-EFAFAC0621CB}"/>
                </a:ext>
              </a:extLst>
            </p:cNvPr>
            <p:cNvSpPr/>
            <p:nvPr/>
          </p:nvSpPr>
          <p:spPr>
            <a:xfrm>
              <a:off x="8394037" y="1971675"/>
              <a:ext cx="2771327" cy="2771327"/>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1ECAF6FE-CAC0-B817-8265-9334E525DB88}"/>
                </a:ext>
              </a:extLst>
            </p:cNvPr>
            <p:cNvGrpSpPr>
              <a:grpSpLocks noChangeAspect="1"/>
            </p:cNvGrpSpPr>
            <p:nvPr/>
          </p:nvGrpSpPr>
          <p:grpSpPr>
            <a:xfrm>
              <a:off x="8592559" y="2162266"/>
              <a:ext cx="2377440" cy="2377440"/>
              <a:chOff x="8237330" y="1952625"/>
              <a:chExt cx="3081908" cy="3081908"/>
            </a:xfrm>
          </p:grpSpPr>
          <p:sp>
            <p:nvSpPr>
              <p:cNvPr id="40" name="Oval 39">
                <a:extLst>
                  <a:ext uri="{FF2B5EF4-FFF2-40B4-BE49-F238E27FC236}">
                    <a16:creationId xmlns:a16="http://schemas.microsoft.com/office/drawing/2014/main" id="{F61DF178-2AF1-2370-F7D1-B59677495B9F}"/>
                  </a:ext>
                </a:extLst>
              </p:cNvPr>
              <p:cNvSpPr/>
              <p:nvPr/>
            </p:nvSpPr>
            <p:spPr>
              <a:xfrm>
                <a:off x="8237330" y="1952625"/>
                <a:ext cx="3081908" cy="3081908"/>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059BC3D2-1CA4-0198-20F7-8FAFC33DC16E}"/>
                  </a:ext>
                </a:extLst>
              </p:cNvPr>
              <p:cNvPicPr>
                <a:picLocks noChangeAspect="1"/>
              </p:cNvPicPr>
              <p:nvPr/>
            </p:nvPicPr>
            <p:blipFill>
              <a:blip r:embed="rId5">
                <a:extLst>
                  <a:ext uri="{28A0092B-C50C-407E-A947-70E740481C1C}">
                    <a14:useLocalDpi xmlns:a14="http://schemas.microsoft.com/office/drawing/2010/main" val="0"/>
                  </a:ext>
                </a:extLst>
              </a:blip>
              <a:srcRect l="16585" r="16585"/>
              <a:stretch/>
            </p:blipFill>
            <p:spPr bwMode="auto">
              <a:xfrm>
                <a:off x="8437727" y="2154912"/>
                <a:ext cx="2681118" cy="2681118"/>
              </a:xfrm>
              <a:custGeom>
                <a:avLst/>
                <a:gdLst>
                  <a:gd name="connsiteX0" fmla="*/ 1340559 w 2681118"/>
                  <a:gd name="connsiteY0" fmla="*/ 0 h 2681118"/>
                  <a:gd name="connsiteX1" fmla="*/ 2681118 w 2681118"/>
                  <a:gd name="connsiteY1" fmla="*/ 1340559 h 2681118"/>
                  <a:gd name="connsiteX2" fmla="*/ 1340559 w 2681118"/>
                  <a:gd name="connsiteY2" fmla="*/ 2681118 h 2681118"/>
                  <a:gd name="connsiteX3" fmla="*/ 0 w 2681118"/>
                  <a:gd name="connsiteY3" fmla="*/ 1340559 h 2681118"/>
                  <a:gd name="connsiteX4" fmla="*/ 1340559 w 2681118"/>
                  <a:gd name="connsiteY4" fmla="*/ 0 h 268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18" h="2681118">
                    <a:moveTo>
                      <a:pt x="1340559" y="0"/>
                    </a:moveTo>
                    <a:cubicBezTo>
                      <a:pt x="2080929" y="0"/>
                      <a:pt x="2681118" y="600189"/>
                      <a:pt x="2681118" y="1340559"/>
                    </a:cubicBezTo>
                    <a:cubicBezTo>
                      <a:pt x="2681118" y="2080929"/>
                      <a:pt x="2080929" y="2681118"/>
                      <a:pt x="1340559" y="2681118"/>
                    </a:cubicBezTo>
                    <a:cubicBezTo>
                      <a:pt x="600189" y="2681118"/>
                      <a:pt x="0" y="2080929"/>
                      <a:pt x="0" y="1340559"/>
                    </a:cubicBezTo>
                    <a:cubicBezTo>
                      <a:pt x="0" y="600189"/>
                      <a:pt x="600189" y="0"/>
                      <a:pt x="1340559" y="0"/>
                    </a:cubicBezTo>
                    <a:close/>
                  </a:path>
                </a:pathLst>
              </a:custGeom>
              <a:ln w="2857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grpSp>
      </p:grpSp>
      <p:grpSp>
        <p:nvGrpSpPr>
          <p:cNvPr id="3" name="Group 2">
            <a:extLst>
              <a:ext uri="{FF2B5EF4-FFF2-40B4-BE49-F238E27FC236}">
                <a16:creationId xmlns:a16="http://schemas.microsoft.com/office/drawing/2014/main" id="{CA7EDE1F-BA2E-4592-8792-838D9FE1E08D}"/>
              </a:ext>
            </a:extLst>
          </p:cNvPr>
          <p:cNvGrpSpPr/>
          <p:nvPr/>
        </p:nvGrpSpPr>
        <p:grpSpPr>
          <a:xfrm>
            <a:off x="1029148" y="2565119"/>
            <a:ext cx="2771327" cy="2771327"/>
            <a:chOff x="1029148" y="1971675"/>
            <a:chExt cx="2771327" cy="2771327"/>
          </a:xfrm>
        </p:grpSpPr>
        <p:sp>
          <p:nvSpPr>
            <p:cNvPr id="6" name="Oval 5">
              <a:extLst>
                <a:ext uri="{FF2B5EF4-FFF2-40B4-BE49-F238E27FC236}">
                  <a16:creationId xmlns:a16="http://schemas.microsoft.com/office/drawing/2014/main" id="{6776B958-82F5-B90F-E52E-45CEF4DDA1C2}"/>
                </a:ext>
              </a:extLst>
            </p:cNvPr>
            <p:cNvSpPr/>
            <p:nvPr/>
          </p:nvSpPr>
          <p:spPr>
            <a:xfrm>
              <a:off x="1029148" y="1971675"/>
              <a:ext cx="2771327" cy="2771327"/>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1C3B2CD-F364-6648-5620-3FA2B1EEA693}"/>
                </a:ext>
              </a:extLst>
            </p:cNvPr>
            <p:cNvSpPr/>
            <p:nvPr/>
          </p:nvSpPr>
          <p:spPr>
            <a:xfrm>
              <a:off x="1222002" y="2162266"/>
              <a:ext cx="2377440" cy="2377440"/>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8E8ADE57-1D1E-D292-3EFF-99D69C22106E}"/>
                </a:ext>
              </a:extLst>
            </p:cNvPr>
            <p:cNvPicPr>
              <a:picLocks noChangeAspect="1"/>
            </p:cNvPicPr>
            <p:nvPr/>
          </p:nvPicPr>
          <p:blipFill>
            <a:blip r:embed="rId6">
              <a:extLst>
                <a:ext uri="{28A0092B-C50C-407E-A947-70E740481C1C}">
                  <a14:useLocalDpi xmlns:a14="http://schemas.microsoft.com/office/drawing/2010/main" val="0"/>
                </a:ext>
              </a:extLst>
            </a:blip>
            <a:srcRect l="24627" r="24627"/>
            <a:stretch/>
          </p:blipFill>
          <p:spPr bwMode="auto">
            <a:xfrm>
              <a:off x="1381207" y="2318314"/>
              <a:ext cx="2068263" cy="2068263"/>
            </a:xfrm>
            <a:custGeom>
              <a:avLst/>
              <a:gdLst>
                <a:gd name="connsiteX0" fmla="*/ 1340559 w 2681118"/>
                <a:gd name="connsiteY0" fmla="*/ 0 h 2681118"/>
                <a:gd name="connsiteX1" fmla="*/ 2681118 w 2681118"/>
                <a:gd name="connsiteY1" fmla="*/ 1340559 h 2681118"/>
                <a:gd name="connsiteX2" fmla="*/ 1340559 w 2681118"/>
                <a:gd name="connsiteY2" fmla="*/ 2681118 h 2681118"/>
                <a:gd name="connsiteX3" fmla="*/ 0 w 2681118"/>
                <a:gd name="connsiteY3" fmla="*/ 1340559 h 2681118"/>
                <a:gd name="connsiteX4" fmla="*/ 1340559 w 2681118"/>
                <a:gd name="connsiteY4" fmla="*/ 0 h 268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18" h="2681118">
                  <a:moveTo>
                    <a:pt x="1340559" y="0"/>
                  </a:moveTo>
                  <a:cubicBezTo>
                    <a:pt x="2080929" y="0"/>
                    <a:pt x="2681118" y="600189"/>
                    <a:pt x="2681118" y="1340559"/>
                  </a:cubicBezTo>
                  <a:cubicBezTo>
                    <a:pt x="2681118" y="2080929"/>
                    <a:pt x="2080929" y="2681118"/>
                    <a:pt x="1340559" y="2681118"/>
                  </a:cubicBezTo>
                  <a:cubicBezTo>
                    <a:pt x="600189" y="2681118"/>
                    <a:pt x="0" y="2080929"/>
                    <a:pt x="0" y="1340559"/>
                  </a:cubicBezTo>
                  <a:cubicBezTo>
                    <a:pt x="0" y="600189"/>
                    <a:pt x="600189" y="0"/>
                    <a:pt x="1340559" y="0"/>
                  </a:cubicBezTo>
                  <a:close/>
                </a:path>
              </a:pathLst>
            </a:custGeom>
            <a:ln w="2857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209EAF5A-0362-437F-8371-40E09BDE664E}"/>
              </a:ext>
            </a:extLst>
          </p:cNvPr>
          <p:cNvGrpSpPr/>
          <p:nvPr/>
        </p:nvGrpSpPr>
        <p:grpSpPr>
          <a:xfrm>
            <a:off x="4710336" y="2565119"/>
            <a:ext cx="2771327" cy="2771327"/>
            <a:chOff x="4710336" y="1971675"/>
            <a:chExt cx="2771327" cy="2771327"/>
          </a:xfrm>
        </p:grpSpPr>
        <p:sp>
          <p:nvSpPr>
            <p:cNvPr id="8" name="Oval 7">
              <a:extLst>
                <a:ext uri="{FF2B5EF4-FFF2-40B4-BE49-F238E27FC236}">
                  <a16:creationId xmlns:a16="http://schemas.microsoft.com/office/drawing/2014/main" id="{C502D5AB-5639-75D8-BAB8-FE1A5C7E34E2}"/>
                </a:ext>
              </a:extLst>
            </p:cNvPr>
            <p:cNvSpPr/>
            <p:nvPr/>
          </p:nvSpPr>
          <p:spPr>
            <a:xfrm>
              <a:off x="4710336" y="1971675"/>
              <a:ext cx="2771327" cy="2771327"/>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859EB9D-F6D4-4AB9-8024-420B0C7B990F}"/>
                </a:ext>
              </a:extLst>
            </p:cNvPr>
            <p:cNvSpPr/>
            <p:nvPr/>
          </p:nvSpPr>
          <p:spPr>
            <a:xfrm>
              <a:off x="4907281" y="2162266"/>
              <a:ext cx="2377440" cy="2377440"/>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8E161A64-CFF6-400B-FBD1-8EF02701C410}"/>
                </a:ext>
              </a:extLst>
            </p:cNvPr>
            <p:cNvPicPr>
              <a:picLocks noChangeAspect="1"/>
            </p:cNvPicPr>
            <p:nvPr/>
          </p:nvPicPr>
          <p:blipFill>
            <a:blip r:embed="rId7">
              <a:extLst>
                <a:ext uri="{28A0092B-C50C-407E-A947-70E740481C1C}">
                  <a14:useLocalDpi xmlns:a14="http://schemas.microsoft.com/office/drawing/2010/main" val="0"/>
                </a:ext>
              </a:extLst>
            </a:blip>
            <a:srcRect t="12475" b="12475"/>
            <a:stretch/>
          </p:blipFill>
          <p:spPr bwMode="auto">
            <a:xfrm>
              <a:off x="5061871" y="2318314"/>
              <a:ext cx="2068263" cy="2068263"/>
            </a:xfrm>
            <a:custGeom>
              <a:avLst/>
              <a:gdLst>
                <a:gd name="connsiteX0" fmla="*/ 1340559 w 2681118"/>
                <a:gd name="connsiteY0" fmla="*/ 0 h 2681118"/>
                <a:gd name="connsiteX1" fmla="*/ 2681118 w 2681118"/>
                <a:gd name="connsiteY1" fmla="*/ 1340559 h 2681118"/>
                <a:gd name="connsiteX2" fmla="*/ 1340559 w 2681118"/>
                <a:gd name="connsiteY2" fmla="*/ 2681118 h 2681118"/>
                <a:gd name="connsiteX3" fmla="*/ 0 w 2681118"/>
                <a:gd name="connsiteY3" fmla="*/ 1340559 h 2681118"/>
                <a:gd name="connsiteX4" fmla="*/ 1340559 w 2681118"/>
                <a:gd name="connsiteY4" fmla="*/ 0 h 268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18" h="2681118">
                  <a:moveTo>
                    <a:pt x="1340559" y="0"/>
                  </a:moveTo>
                  <a:cubicBezTo>
                    <a:pt x="2080929" y="0"/>
                    <a:pt x="2681118" y="600189"/>
                    <a:pt x="2681118" y="1340559"/>
                  </a:cubicBezTo>
                  <a:cubicBezTo>
                    <a:pt x="2681118" y="2080929"/>
                    <a:pt x="2080929" y="2681118"/>
                    <a:pt x="1340559" y="2681118"/>
                  </a:cubicBezTo>
                  <a:cubicBezTo>
                    <a:pt x="600189" y="2681118"/>
                    <a:pt x="0" y="2080929"/>
                    <a:pt x="0" y="1340559"/>
                  </a:cubicBezTo>
                  <a:cubicBezTo>
                    <a:pt x="0" y="600189"/>
                    <a:pt x="600189" y="0"/>
                    <a:pt x="1340559" y="0"/>
                  </a:cubicBezTo>
                  <a:close/>
                </a:path>
              </a:pathLst>
            </a:custGeom>
            <a:ln w="2857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grpSp>
      <p:sp>
        <p:nvSpPr>
          <p:cNvPr id="56" name="Rectangle 55">
            <a:extLst>
              <a:ext uri="{FF2B5EF4-FFF2-40B4-BE49-F238E27FC236}">
                <a16:creationId xmlns:a16="http://schemas.microsoft.com/office/drawing/2014/main" id="{9FBB1511-A83A-9A08-7444-83BE1100C4E1}"/>
              </a:ext>
            </a:extLst>
          </p:cNvPr>
          <p:cNvSpPr/>
          <p:nvPr/>
        </p:nvSpPr>
        <p:spPr>
          <a:xfrm>
            <a:off x="9858375" y="6459950"/>
            <a:ext cx="2333625"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Credits: WHO/Maggie Montgomery</a:t>
            </a:r>
          </a:p>
        </p:txBody>
      </p:sp>
      <p:grpSp>
        <p:nvGrpSpPr>
          <p:cNvPr id="12" name="Group 11">
            <a:extLst>
              <a:ext uri="{FF2B5EF4-FFF2-40B4-BE49-F238E27FC236}">
                <a16:creationId xmlns:a16="http://schemas.microsoft.com/office/drawing/2014/main" id="{4DBE4E98-82AA-4A3D-96C3-BCB9D32BF27C}"/>
              </a:ext>
            </a:extLst>
          </p:cNvPr>
          <p:cNvGrpSpPr/>
          <p:nvPr/>
        </p:nvGrpSpPr>
        <p:grpSpPr>
          <a:xfrm>
            <a:off x="10591800" y="286518"/>
            <a:ext cx="1333500" cy="1295996"/>
            <a:chOff x="10591800" y="286518"/>
            <a:chExt cx="1333500" cy="1295996"/>
          </a:xfrm>
        </p:grpSpPr>
        <p:sp>
          <p:nvSpPr>
            <p:cNvPr id="2" name="TextBox 1">
              <a:extLst>
                <a:ext uri="{FF2B5EF4-FFF2-40B4-BE49-F238E27FC236}">
                  <a16:creationId xmlns:a16="http://schemas.microsoft.com/office/drawing/2014/main" id="{674A54DB-EDB8-85EC-A827-DA0E1BBEC620}"/>
                </a:ext>
              </a:extLst>
            </p:cNvPr>
            <p:cNvSpPr txBox="1"/>
            <p:nvPr/>
          </p:nvSpPr>
          <p:spPr>
            <a:xfrm>
              <a:off x="10680516" y="1182404"/>
              <a:ext cx="1156069" cy="40011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algn="ctr"/>
              <a:r>
                <a:rPr lang="en-US" sz="2000" dirty="0">
                  <a:solidFill>
                    <a:schemeClr val="tx1"/>
                  </a:solidFill>
                  <a:latin typeface="+mj-lt"/>
                  <a:ea typeface="+mj-ea"/>
                </a:rPr>
                <a:t>Ukraine</a:t>
              </a:r>
            </a:p>
          </p:txBody>
        </p:sp>
        <p:pic>
          <p:nvPicPr>
            <p:cNvPr id="20" name="Picture 2">
              <a:extLst>
                <a:ext uri="{FF2B5EF4-FFF2-40B4-BE49-F238E27FC236}">
                  <a16:creationId xmlns:a16="http://schemas.microsoft.com/office/drawing/2014/main" id="{E82ACF9A-1E96-88D0-835F-12421ECE13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91800" y="286518"/>
              <a:ext cx="1333500" cy="887383"/>
            </a:xfrm>
            <a:prstGeom prst="rect">
              <a:avLst/>
            </a:prstGeom>
            <a:ln>
              <a:noFill/>
            </a:ln>
            <a:effectLst/>
            <a:extLst>
              <a:ext uri="{909E8E84-426E-40DD-AFC4-6F175D3DCCD1}">
                <a14:hiddenFill xmlns:a14="http://schemas.microsoft.com/office/drawing/2010/main">
                  <a:solidFill>
                    <a:srgbClr val="FFFFFF"/>
                  </a:solidFill>
                </a14:hiddenFill>
              </a:ext>
            </a:extLst>
          </p:spPr>
        </p:pic>
      </p:grpSp>
      <p:sp>
        <p:nvSpPr>
          <p:cNvPr id="30" name="TextBox 1">
            <a:extLst>
              <a:ext uri="{FF2B5EF4-FFF2-40B4-BE49-F238E27FC236}">
                <a16:creationId xmlns:a16="http://schemas.microsoft.com/office/drawing/2014/main" id="{3A33788D-AB1D-4D4C-A7A1-941681C4D0E4}"/>
              </a:ext>
            </a:extLst>
          </p:cNvPr>
          <p:cNvSpPr txBox="1">
            <a:spLocks noChangeArrowheads="1"/>
          </p:cNvSpPr>
          <p:nvPr/>
        </p:nvSpPr>
        <p:spPr bwMode="auto">
          <a:xfrm>
            <a:off x="775716" y="5113356"/>
            <a:ext cx="3199384" cy="43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550" tIns="47274" rIns="94550" bIns="47274" anchor="t">
            <a:spAutoFit/>
          </a:bodyPr>
          <a:lstStyle>
            <a:lvl1pPr>
              <a:defRPr sz="2100">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sz="1500">
                <a:solidFill>
                  <a:schemeClr val="tx1"/>
                </a:solidFill>
                <a:latin typeface="Calibri" pitchFamily="34" charset="0"/>
                <a:ea typeface="ＭＳ Ｐゴシック" pitchFamily="34" charset="-128"/>
              </a:defRPr>
            </a:lvl3pPr>
            <a:lvl4pPr marL="1600200" indent="-228600">
              <a:defRPr sz="1300">
                <a:solidFill>
                  <a:schemeClr val="tx1"/>
                </a:solidFill>
                <a:latin typeface="Calibri" pitchFamily="34" charset="0"/>
                <a:ea typeface="ＭＳ Ｐゴシック" pitchFamily="34" charset="-128"/>
              </a:defRPr>
            </a:lvl4pPr>
            <a:lvl5pPr marL="2057400" indent="-228600">
              <a:defRPr sz="1300">
                <a:solidFill>
                  <a:schemeClr val="tx1"/>
                </a:solidFill>
                <a:latin typeface="Calibri" pitchFamily="34" charset="0"/>
                <a:ea typeface="ＭＳ Ｐゴシック" pitchFamily="34" charset="-128"/>
              </a:defRPr>
            </a:lvl5pPr>
            <a:lvl6pPr marL="2514600" indent="-228600" eaLnBrk="0" fontAlgn="base" hangingPunct="0">
              <a:spcAft>
                <a:spcPct val="0"/>
              </a:spcAft>
              <a:defRPr sz="1300">
                <a:solidFill>
                  <a:schemeClr val="tx1"/>
                </a:solidFill>
                <a:latin typeface="Calibri" pitchFamily="34" charset="0"/>
                <a:ea typeface="ＭＳ Ｐゴシック" pitchFamily="34" charset="-128"/>
              </a:defRPr>
            </a:lvl6pPr>
            <a:lvl7pPr marL="2971800" indent="-228600" eaLnBrk="0" fontAlgn="base" hangingPunct="0">
              <a:spcAft>
                <a:spcPct val="0"/>
              </a:spcAft>
              <a:defRPr sz="1300">
                <a:solidFill>
                  <a:schemeClr val="tx1"/>
                </a:solidFill>
                <a:latin typeface="Calibri" pitchFamily="34" charset="0"/>
                <a:ea typeface="ＭＳ Ｐゴシック" pitchFamily="34" charset="-128"/>
              </a:defRPr>
            </a:lvl7pPr>
            <a:lvl8pPr marL="3429000" indent="-228600" eaLnBrk="0" fontAlgn="base" hangingPunct="0">
              <a:spcAft>
                <a:spcPct val="0"/>
              </a:spcAft>
              <a:defRPr sz="1300">
                <a:solidFill>
                  <a:schemeClr val="tx1"/>
                </a:solidFill>
                <a:latin typeface="Calibri" pitchFamily="34" charset="0"/>
                <a:ea typeface="ＭＳ Ｐゴシック" pitchFamily="34" charset="-128"/>
              </a:defRPr>
            </a:lvl8pPr>
            <a:lvl9pPr marL="3886200" indent="-228600" eaLnBrk="0" fontAlgn="base" hangingPunct="0">
              <a:spcAft>
                <a:spcPct val="0"/>
              </a:spcAft>
              <a:defRPr sz="1300">
                <a:solidFill>
                  <a:schemeClr val="tx1"/>
                </a:solidFill>
                <a:latin typeface="Calibri" pitchFamily="34" charset="0"/>
                <a:ea typeface="ＭＳ Ｐゴシック" pitchFamily="34" charset="-128"/>
              </a:defRPr>
            </a:lvl9pPr>
          </a:lstStyle>
          <a:p>
            <a:pPr algn="ctr">
              <a:defRPr/>
            </a:pPr>
            <a:r>
              <a:rPr lang="en-US" altLang="en-US" sz="2200" dirty="0">
                <a:latin typeface="Atkinson Hyperlegible" pitchFamily="2" charset="0"/>
                <a:ea typeface="ＭＳ Ｐゴシック"/>
              </a:rPr>
              <a:t>Hygiene supplies</a:t>
            </a:r>
            <a:endParaRPr lang="en-US" altLang="en-US" sz="2200" dirty="0">
              <a:latin typeface="Atkinson Hyperlegible" pitchFamily="2" charset="0"/>
            </a:endParaRPr>
          </a:p>
        </p:txBody>
      </p:sp>
      <p:sp>
        <p:nvSpPr>
          <p:cNvPr id="31" name="TextBox 2">
            <a:extLst>
              <a:ext uri="{FF2B5EF4-FFF2-40B4-BE49-F238E27FC236}">
                <a16:creationId xmlns:a16="http://schemas.microsoft.com/office/drawing/2014/main" id="{A4436468-ED3B-4C9A-9280-2E06ADA4246D}"/>
              </a:ext>
            </a:extLst>
          </p:cNvPr>
          <p:cNvSpPr txBox="1">
            <a:spLocks noChangeArrowheads="1"/>
          </p:cNvSpPr>
          <p:nvPr/>
        </p:nvSpPr>
        <p:spPr bwMode="auto">
          <a:xfrm>
            <a:off x="4762052" y="5113356"/>
            <a:ext cx="2667897" cy="77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550" tIns="47274" rIns="94550" bIns="47274" anchor="t">
            <a:spAutoFit/>
          </a:bodyPr>
          <a:lstStyle>
            <a:lvl1pPr>
              <a:defRPr sz="2100">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sz="1500">
                <a:solidFill>
                  <a:schemeClr val="tx1"/>
                </a:solidFill>
                <a:latin typeface="Calibri" pitchFamily="34" charset="0"/>
                <a:ea typeface="ＭＳ Ｐゴシック" pitchFamily="34" charset="-128"/>
              </a:defRPr>
            </a:lvl3pPr>
            <a:lvl4pPr marL="1600200" indent="-228600">
              <a:defRPr sz="1300">
                <a:solidFill>
                  <a:schemeClr val="tx1"/>
                </a:solidFill>
                <a:latin typeface="Calibri" pitchFamily="34" charset="0"/>
                <a:ea typeface="ＭＳ Ｐゴシック" pitchFamily="34" charset="-128"/>
              </a:defRPr>
            </a:lvl4pPr>
            <a:lvl5pPr marL="2057400" indent="-228600">
              <a:defRPr sz="1300">
                <a:solidFill>
                  <a:schemeClr val="tx1"/>
                </a:solidFill>
                <a:latin typeface="Calibri" pitchFamily="34" charset="0"/>
                <a:ea typeface="ＭＳ Ｐゴシック" pitchFamily="34" charset="-128"/>
              </a:defRPr>
            </a:lvl5pPr>
            <a:lvl6pPr marL="2514600" indent="-228600" eaLnBrk="0" fontAlgn="base" hangingPunct="0">
              <a:spcAft>
                <a:spcPct val="0"/>
              </a:spcAft>
              <a:defRPr sz="1300">
                <a:solidFill>
                  <a:schemeClr val="tx1"/>
                </a:solidFill>
                <a:latin typeface="Calibri" pitchFamily="34" charset="0"/>
                <a:ea typeface="ＭＳ Ｐゴシック" pitchFamily="34" charset="-128"/>
              </a:defRPr>
            </a:lvl6pPr>
            <a:lvl7pPr marL="2971800" indent="-228600" eaLnBrk="0" fontAlgn="base" hangingPunct="0">
              <a:spcAft>
                <a:spcPct val="0"/>
              </a:spcAft>
              <a:defRPr sz="1300">
                <a:solidFill>
                  <a:schemeClr val="tx1"/>
                </a:solidFill>
                <a:latin typeface="Calibri" pitchFamily="34" charset="0"/>
                <a:ea typeface="ＭＳ Ｐゴシック" pitchFamily="34" charset="-128"/>
              </a:defRPr>
            </a:lvl7pPr>
            <a:lvl8pPr marL="3429000" indent="-228600" eaLnBrk="0" fontAlgn="base" hangingPunct="0">
              <a:spcAft>
                <a:spcPct val="0"/>
              </a:spcAft>
              <a:defRPr sz="1300">
                <a:solidFill>
                  <a:schemeClr val="tx1"/>
                </a:solidFill>
                <a:latin typeface="Calibri" pitchFamily="34" charset="0"/>
                <a:ea typeface="ＭＳ Ｐゴシック" pitchFamily="34" charset="-128"/>
              </a:defRPr>
            </a:lvl8pPr>
            <a:lvl9pPr marL="3886200" indent="-228600" eaLnBrk="0" fontAlgn="base" hangingPunct="0">
              <a:spcAft>
                <a:spcPct val="0"/>
              </a:spcAft>
              <a:defRPr sz="1300">
                <a:solidFill>
                  <a:schemeClr val="tx1"/>
                </a:solidFill>
                <a:latin typeface="Calibri" pitchFamily="34" charset="0"/>
                <a:ea typeface="ＭＳ Ｐゴシック" pitchFamily="34" charset="-128"/>
              </a:defRPr>
            </a:lvl9pPr>
          </a:lstStyle>
          <a:p>
            <a:pPr algn="ctr">
              <a:defRPr/>
            </a:pPr>
            <a:r>
              <a:rPr lang="en-US" altLang="en-US" sz="2200" dirty="0">
                <a:latin typeface="Atkinson Hyperlegible" pitchFamily="2" charset="0"/>
                <a:ea typeface="ＭＳ Ｐゴシック"/>
              </a:rPr>
              <a:t>Water supply and quality</a:t>
            </a:r>
            <a:endParaRPr lang="en-US" altLang="en-US" sz="2200" dirty="0">
              <a:latin typeface="Atkinson Hyperlegible" pitchFamily="2" charset="0"/>
            </a:endParaRPr>
          </a:p>
        </p:txBody>
      </p:sp>
      <p:sp>
        <p:nvSpPr>
          <p:cNvPr id="34" name="TextBox 9">
            <a:extLst>
              <a:ext uri="{FF2B5EF4-FFF2-40B4-BE49-F238E27FC236}">
                <a16:creationId xmlns:a16="http://schemas.microsoft.com/office/drawing/2014/main" id="{DDFDF74F-4B64-4EC3-83C8-2AE3561D6E62}"/>
              </a:ext>
            </a:extLst>
          </p:cNvPr>
          <p:cNvSpPr txBox="1">
            <a:spLocks noChangeArrowheads="1"/>
          </p:cNvSpPr>
          <p:nvPr/>
        </p:nvSpPr>
        <p:spPr bwMode="auto">
          <a:xfrm>
            <a:off x="8540087" y="5113356"/>
            <a:ext cx="2482382" cy="77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550" tIns="47274" rIns="94550" bIns="47274" anchor="t">
            <a:spAutoFit/>
          </a:bodyPr>
          <a:lstStyle>
            <a:lvl1pPr>
              <a:defRPr sz="2100">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sz="1500">
                <a:solidFill>
                  <a:schemeClr val="tx1"/>
                </a:solidFill>
                <a:latin typeface="Calibri" pitchFamily="34" charset="0"/>
                <a:ea typeface="ＭＳ Ｐゴシック" pitchFamily="34" charset="-128"/>
              </a:defRPr>
            </a:lvl3pPr>
            <a:lvl4pPr marL="1600200" indent="-228600">
              <a:defRPr sz="1300">
                <a:solidFill>
                  <a:schemeClr val="tx1"/>
                </a:solidFill>
                <a:latin typeface="Calibri" pitchFamily="34" charset="0"/>
                <a:ea typeface="ＭＳ Ｐゴシック" pitchFamily="34" charset="-128"/>
              </a:defRPr>
            </a:lvl4pPr>
            <a:lvl5pPr marL="2057400" indent="-228600">
              <a:defRPr sz="1300">
                <a:solidFill>
                  <a:schemeClr val="tx1"/>
                </a:solidFill>
                <a:latin typeface="Calibri" pitchFamily="34" charset="0"/>
                <a:ea typeface="ＭＳ Ｐゴシック" pitchFamily="34" charset="-128"/>
              </a:defRPr>
            </a:lvl5pPr>
            <a:lvl6pPr marL="2514600" indent="-228600" eaLnBrk="0" fontAlgn="base" hangingPunct="0">
              <a:spcAft>
                <a:spcPct val="0"/>
              </a:spcAft>
              <a:defRPr sz="1300">
                <a:solidFill>
                  <a:schemeClr val="tx1"/>
                </a:solidFill>
                <a:latin typeface="Calibri" pitchFamily="34" charset="0"/>
                <a:ea typeface="ＭＳ Ｐゴシック" pitchFamily="34" charset="-128"/>
              </a:defRPr>
            </a:lvl6pPr>
            <a:lvl7pPr marL="2971800" indent="-228600" eaLnBrk="0" fontAlgn="base" hangingPunct="0">
              <a:spcAft>
                <a:spcPct val="0"/>
              </a:spcAft>
              <a:defRPr sz="1300">
                <a:solidFill>
                  <a:schemeClr val="tx1"/>
                </a:solidFill>
                <a:latin typeface="Calibri" pitchFamily="34" charset="0"/>
                <a:ea typeface="ＭＳ Ｐゴシック" pitchFamily="34" charset="-128"/>
              </a:defRPr>
            </a:lvl7pPr>
            <a:lvl8pPr marL="3429000" indent="-228600" eaLnBrk="0" fontAlgn="base" hangingPunct="0">
              <a:spcAft>
                <a:spcPct val="0"/>
              </a:spcAft>
              <a:defRPr sz="1300">
                <a:solidFill>
                  <a:schemeClr val="tx1"/>
                </a:solidFill>
                <a:latin typeface="Calibri" pitchFamily="34" charset="0"/>
                <a:ea typeface="ＭＳ Ｐゴシック" pitchFamily="34" charset="-128"/>
              </a:defRPr>
            </a:lvl8pPr>
            <a:lvl9pPr marL="3886200" indent="-228600" eaLnBrk="0" fontAlgn="base" hangingPunct="0">
              <a:spcAft>
                <a:spcPct val="0"/>
              </a:spcAft>
              <a:defRPr sz="1300">
                <a:solidFill>
                  <a:schemeClr val="tx1"/>
                </a:solidFill>
                <a:latin typeface="Calibri" pitchFamily="34" charset="0"/>
                <a:ea typeface="ＭＳ Ｐゴシック" pitchFamily="34" charset="-128"/>
              </a:defRPr>
            </a:lvl9pPr>
          </a:lstStyle>
          <a:p>
            <a:pPr algn="ctr">
              <a:defRPr/>
            </a:pPr>
            <a:r>
              <a:rPr lang="en-US" altLang="en-US" sz="2200" dirty="0">
                <a:latin typeface="Atkinson Hyperlegible" pitchFamily="2" charset="0"/>
                <a:ea typeface="ＭＳ Ｐゴシック"/>
              </a:rPr>
              <a:t>Sanitation and waste segregation</a:t>
            </a:r>
            <a:endParaRPr lang="en-US" altLang="en-US" sz="2200" dirty="0">
              <a:latin typeface="Atkinson Hyperlegible" pitchFamily="2" charset="0"/>
            </a:endParaRPr>
          </a:p>
        </p:txBody>
      </p:sp>
      <p:cxnSp>
        <p:nvCxnSpPr>
          <p:cNvPr id="35" name="Straight Connector 34">
            <a:extLst>
              <a:ext uri="{FF2B5EF4-FFF2-40B4-BE49-F238E27FC236}">
                <a16:creationId xmlns:a16="http://schemas.microsoft.com/office/drawing/2014/main" id="{DDE8A859-3502-4C10-A17B-508E88325E52}"/>
              </a:ext>
            </a:extLst>
          </p:cNvPr>
          <p:cNvCxnSpPr/>
          <p:nvPr/>
        </p:nvCxnSpPr>
        <p:spPr>
          <a:xfrm>
            <a:off x="1076774" y="5007765"/>
            <a:ext cx="2667897" cy="0"/>
          </a:xfrm>
          <a:prstGeom prst="line">
            <a:avLst/>
          </a:prstGeom>
          <a:ln w="28575">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5AB474DD-073C-4F53-88E9-4B9E35A650E7}"/>
              </a:ext>
            </a:extLst>
          </p:cNvPr>
          <p:cNvCxnSpPr>
            <a:cxnSpLocks/>
          </p:cNvCxnSpPr>
          <p:nvPr/>
        </p:nvCxnSpPr>
        <p:spPr>
          <a:xfrm rot="5400000">
            <a:off x="2148322" y="4740113"/>
            <a:ext cx="524800" cy="0"/>
          </a:xfrm>
          <a:prstGeom prst="line">
            <a:avLst/>
          </a:prstGeom>
          <a:ln w="28575">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8BAAF1B-A674-47DC-A9D8-2FC9064DAB19}"/>
              </a:ext>
            </a:extLst>
          </p:cNvPr>
          <p:cNvCxnSpPr/>
          <p:nvPr/>
        </p:nvCxnSpPr>
        <p:spPr>
          <a:xfrm>
            <a:off x="4762052" y="5007765"/>
            <a:ext cx="2667897" cy="0"/>
          </a:xfrm>
          <a:prstGeom prst="line">
            <a:avLst/>
          </a:prstGeom>
          <a:ln w="28575">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F3DAEA8D-D747-4973-B9A7-B4C5089767D1}"/>
              </a:ext>
            </a:extLst>
          </p:cNvPr>
          <p:cNvCxnSpPr/>
          <p:nvPr/>
        </p:nvCxnSpPr>
        <p:spPr>
          <a:xfrm>
            <a:off x="8447330" y="5007765"/>
            <a:ext cx="2667897" cy="0"/>
          </a:xfrm>
          <a:prstGeom prst="line">
            <a:avLst/>
          </a:prstGeom>
          <a:ln w="28575">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908EF980-9600-4990-81BF-688DFE250F06}"/>
              </a:ext>
            </a:extLst>
          </p:cNvPr>
          <p:cNvCxnSpPr>
            <a:cxnSpLocks/>
          </p:cNvCxnSpPr>
          <p:nvPr/>
        </p:nvCxnSpPr>
        <p:spPr>
          <a:xfrm rot="5400000">
            <a:off x="5833601" y="4740113"/>
            <a:ext cx="524800" cy="0"/>
          </a:xfrm>
          <a:prstGeom prst="line">
            <a:avLst/>
          </a:prstGeom>
          <a:ln w="28575">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8F6BB818-69AB-4E95-8A11-13CEF9A1B704}"/>
              </a:ext>
            </a:extLst>
          </p:cNvPr>
          <p:cNvCxnSpPr>
            <a:cxnSpLocks/>
          </p:cNvCxnSpPr>
          <p:nvPr/>
        </p:nvCxnSpPr>
        <p:spPr>
          <a:xfrm rot="5400000">
            <a:off x="9518879" y="4740113"/>
            <a:ext cx="524800" cy="0"/>
          </a:xfrm>
          <a:prstGeom prst="line">
            <a:avLst/>
          </a:prstGeom>
          <a:ln w="28575">
            <a:solidFill>
              <a:srgbClr val="F26829"/>
            </a:solidFill>
          </a:ln>
        </p:spPr>
        <p:style>
          <a:lnRef idx="2">
            <a:schemeClr val="accent1"/>
          </a:lnRef>
          <a:fillRef idx="0">
            <a:schemeClr val="accent1"/>
          </a:fillRef>
          <a:effectRef idx="1">
            <a:schemeClr val="accent1"/>
          </a:effectRef>
          <a:fontRef idx="minor">
            <a:schemeClr val="tx1"/>
          </a:fontRef>
        </p:style>
      </p:cxnSp>
      <p:pic>
        <p:nvPicPr>
          <p:cNvPr id="11" name="16">
            <a:hlinkClick r:id="" action="ppaction://media"/>
            <a:extLst>
              <a:ext uri="{FF2B5EF4-FFF2-40B4-BE49-F238E27FC236}">
                <a16:creationId xmlns:a16="http://schemas.microsoft.com/office/drawing/2014/main" id="{0300B1ED-59DF-5B21-F733-8EACF118E4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6915104"/>
            <a:ext cx="609600" cy="609600"/>
          </a:xfrm>
          <a:prstGeom prst="rect">
            <a:avLst/>
          </a:prstGeom>
        </p:spPr>
      </p:pic>
    </p:spTree>
    <p:extLst>
      <p:ext uri="{BB962C8B-B14F-4D97-AF65-F5344CB8AC3E}">
        <p14:creationId xmlns:p14="http://schemas.microsoft.com/office/powerpoint/2010/main" val="1245323232"/>
      </p:ext>
    </p:extLst>
  </p:cSld>
  <p:clrMapOvr>
    <a:masterClrMapping/>
  </p:clrMapOvr>
  <mc:AlternateContent xmlns:mc="http://schemas.openxmlformats.org/markup-compatibility/2006" xmlns:p14="http://schemas.microsoft.com/office/powerpoint/2010/main">
    <mc:Choice Requires="p14">
      <p:transition spd="slow" p14:dur="2000" advClick="0" advTm="38330"/>
    </mc:Choice>
    <mc:Fallback xmlns="">
      <p:transition spd="slow" advClick="0" advTm="38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328" fill="hold"/>
                                        <p:tgtEl>
                                          <p:spTgt spid="11"/>
                                        </p:tgtEl>
                                      </p:cBhvr>
                                    </p:cmd>
                                  </p:childTnLst>
                                </p:cTn>
                              </p:par>
                              <p:par>
                                <p:cTn id="7" presetID="64" presetClass="path" presetSubtype="0" accel="50000" decel="50000" fill="hold" nodeType="withEffect">
                                  <p:stCondLst>
                                    <p:cond delay="1000"/>
                                  </p:stCondLst>
                                  <p:childTnLst>
                                    <p:animMotion origin="layout" path="M 3.125E-6 2.59259E-6 L 3.125E-6 -0.09653 " pathEditMode="relative" rAng="0" ptsTypes="AA">
                                      <p:cBhvr>
                                        <p:cTn id="8" dur="500" fill="hold"/>
                                        <p:tgtEl>
                                          <p:spTgt spid="3"/>
                                        </p:tgtEl>
                                        <p:attrNameLst>
                                          <p:attrName>ppt_x</p:attrName>
                                          <p:attrName>ppt_y</p:attrName>
                                        </p:attrNameLst>
                                      </p:cBhvr>
                                      <p:rCtr x="0" y="-4838"/>
                                    </p:animMotion>
                                  </p:childTnLst>
                                </p:cTn>
                              </p:par>
                              <p:par>
                                <p:cTn id="9" presetID="64" presetClass="path" presetSubtype="0" accel="50000" decel="50000" fill="hold" nodeType="withEffect">
                                  <p:stCondLst>
                                    <p:cond delay="1000"/>
                                  </p:stCondLst>
                                  <p:childTnLst>
                                    <p:animMotion origin="layout" path="M 3.125E-6 2.59259E-6 L 3.125E-6 -0.09653 " pathEditMode="relative" rAng="0" ptsTypes="AA">
                                      <p:cBhvr>
                                        <p:cTn id="10" dur="500" fill="hold"/>
                                        <p:tgtEl>
                                          <p:spTgt spid="4"/>
                                        </p:tgtEl>
                                        <p:attrNameLst>
                                          <p:attrName>ppt_x</p:attrName>
                                          <p:attrName>ppt_y</p:attrName>
                                        </p:attrNameLst>
                                      </p:cBhvr>
                                      <p:rCtr x="0" y="-4838"/>
                                    </p:animMotion>
                                  </p:childTnLst>
                                </p:cTn>
                              </p:par>
                              <p:par>
                                <p:cTn id="11" presetID="64" presetClass="path" presetSubtype="0" accel="50000" decel="50000" fill="hold" nodeType="withEffect">
                                  <p:stCondLst>
                                    <p:cond delay="1000"/>
                                  </p:stCondLst>
                                  <p:childTnLst>
                                    <p:animMotion origin="layout" path="M 3.125E-6 2.59259E-6 L 3.125E-6 -0.09653 " pathEditMode="relative" rAng="0" ptsTypes="AA">
                                      <p:cBhvr>
                                        <p:cTn id="12" dur="500" fill="hold"/>
                                        <p:tgtEl>
                                          <p:spTgt spid="7"/>
                                        </p:tgtEl>
                                        <p:attrNameLst>
                                          <p:attrName>ppt_x</p:attrName>
                                          <p:attrName>ppt_y</p:attrName>
                                        </p:attrNameLst>
                                      </p:cBhvr>
                                      <p:rCtr x="0" y="-4838"/>
                                    </p:animMotion>
                                  </p:childTnLst>
                                </p:cTn>
                              </p:par>
                              <p:par>
                                <p:cTn id="13" presetID="22" presetClass="entr" presetSubtype="1" fill="hold" nodeType="withEffect">
                                  <p:stCondLst>
                                    <p:cond delay="150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500"/>
                                        <p:tgtEl>
                                          <p:spTgt spid="36"/>
                                        </p:tgtEl>
                                      </p:cBhvr>
                                    </p:animEffect>
                                  </p:childTnLst>
                                </p:cTn>
                              </p:par>
                              <p:par>
                                <p:cTn id="16" presetID="16" presetClass="entr" presetSubtype="37" fill="hold" nodeType="withEffect">
                                  <p:stCondLst>
                                    <p:cond delay="1750"/>
                                  </p:stCondLst>
                                  <p:childTnLst>
                                    <p:set>
                                      <p:cBhvr>
                                        <p:cTn id="17" dur="1" fill="hold">
                                          <p:stCondLst>
                                            <p:cond delay="0"/>
                                          </p:stCondLst>
                                        </p:cTn>
                                        <p:tgtEl>
                                          <p:spTgt spid="35"/>
                                        </p:tgtEl>
                                        <p:attrNameLst>
                                          <p:attrName>style.visibility</p:attrName>
                                        </p:attrNameLst>
                                      </p:cBhvr>
                                      <p:to>
                                        <p:strVal val="visible"/>
                                      </p:to>
                                    </p:set>
                                    <p:animEffect transition="in" filter="barn(outVertical)">
                                      <p:cBhvr>
                                        <p:cTn id="18" dur="500"/>
                                        <p:tgtEl>
                                          <p:spTgt spid="35"/>
                                        </p:tgtEl>
                                      </p:cBhvr>
                                    </p:animEffect>
                                  </p:childTnLst>
                                </p:cTn>
                              </p:par>
                              <p:par>
                                <p:cTn id="19" presetID="22" presetClass="entr" presetSubtype="1" fill="hold" grpId="0" nodeType="withEffect">
                                  <p:stCondLst>
                                    <p:cond delay="2000"/>
                                  </p:stCondLst>
                                  <p:childTnLst>
                                    <p:set>
                                      <p:cBhvr>
                                        <p:cTn id="20" dur="1" fill="hold">
                                          <p:stCondLst>
                                            <p:cond delay="0"/>
                                          </p:stCondLst>
                                        </p:cTn>
                                        <p:tgtEl>
                                          <p:spTgt spid="30"/>
                                        </p:tgtEl>
                                        <p:attrNameLst>
                                          <p:attrName>style.visibility</p:attrName>
                                        </p:attrNameLst>
                                      </p:cBhvr>
                                      <p:to>
                                        <p:strVal val="visible"/>
                                      </p:to>
                                    </p:set>
                                    <p:animEffect transition="in" filter="wipe(up)">
                                      <p:cBhvr>
                                        <p:cTn id="21" dur="500"/>
                                        <p:tgtEl>
                                          <p:spTgt spid="30"/>
                                        </p:tgtEl>
                                      </p:cBhvr>
                                    </p:animEffect>
                                  </p:childTnLst>
                                </p:cTn>
                              </p:par>
                              <p:par>
                                <p:cTn id="22" presetID="22" presetClass="entr" presetSubtype="1" fill="hold" nodeType="withEffect">
                                  <p:stCondLst>
                                    <p:cond delay="7500"/>
                                  </p:stCondLst>
                                  <p:childTnLst>
                                    <p:set>
                                      <p:cBhvr>
                                        <p:cTn id="23" dur="1" fill="hold">
                                          <p:stCondLst>
                                            <p:cond delay="0"/>
                                          </p:stCondLst>
                                        </p:cTn>
                                        <p:tgtEl>
                                          <p:spTgt spid="39"/>
                                        </p:tgtEl>
                                        <p:attrNameLst>
                                          <p:attrName>style.visibility</p:attrName>
                                        </p:attrNameLst>
                                      </p:cBhvr>
                                      <p:to>
                                        <p:strVal val="visible"/>
                                      </p:to>
                                    </p:set>
                                    <p:animEffect transition="in" filter="wipe(up)">
                                      <p:cBhvr>
                                        <p:cTn id="24" dur="500"/>
                                        <p:tgtEl>
                                          <p:spTgt spid="39"/>
                                        </p:tgtEl>
                                      </p:cBhvr>
                                    </p:animEffect>
                                  </p:childTnLst>
                                </p:cTn>
                              </p:par>
                              <p:par>
                                <p:cTn id="25" presetID="16" presetClass="entr" presetSubtype="37" fill="hold" nodeType="withEffect">
                                  <p:stCondLst>
                                    <p:cond delay="7750"/>
                                  </p:stCondLst>
                                  <p:childTnLst>
                                    <p:set>
                                      <p:cBhvr>
                                        <p:cTn id="26" dur="1" fill="hold">
                                          <p:stCondLst>
                                            <p:cond delay="0"/>
                                          </p:stCondLst>
                                        </p:cTn>
                                        <p:tgtEl>
                                          <p:spTgt spid="37"/>
                                        </p:tgtEl>
                                        <p:attrNameLst>
                                          <p:attrName>style.visibility</p:attrName>
                                        </p:attrNameLst>
                                      </p:cBhvr>
                                      <p:to>
                                        <p:strVal val="visible"/>
                                      </p:to>
                                    </p:set>
                                    <p:animEffect transition="in" filter="barn(outVertical)">
                                      <p:cBhvr>
                                        <p:cTn id="27" dur="500"/>
                                        <p:tgtEl>
                                          <p:spTgt spid="37"/>
                                        </p:tgtEl>
                                      </p:cBhvr>
                                    </p:animEffect>
                                  </p:childTnLst>
                                </p:cTn>
                              </p:par>
                              <p:par>
                                <p:cTn id="28" presetID="22" presetClass="entr" presetSubtype="1" fill="hold" grpId="0" nodeType="withEffect">
                                  <p:stCondLst>
                                    <p:cond delay="8000"/>
                                  </p:stCondLst>
                                  <p:childTnLst>
                                    <p:set>
                                      <p:cBhvr>
                                        <p:cTn id="29" dur="1" fill="hold">
                                          <p:stCondLst>
                                            <p:cond delay="0"/>
                                          </p:stCondLst>
                                        </p:cTn>
                                        <p:tgtEl>
                                          <p:spTgt spid="31"/>
                                        </p:tgtEl>
                                        <p:attrNameLst>
                                          <p:attrName>style.visibility</p:attrName>
                                        </p:attrNameLst>
                                      </p:cBhvr>
                                      <p:to>
                                        <p:strVal val="visible"/>
                                      </p:to>
                                    </p:set>
                                    <p:animEffect transition="in" filter="wipe(up)">
                                      <p:cBhvr>
                                        <p:cTn id="30" dur="500"/>
                                        <p:tgtEl>
                                          <p:spTgt spid="31"/>
                                        </p:tgtEl>
                                      </p:cBhvr>
                                    </p:animEffect>
                                  </p:childTnLst>
                                </p:cTn>
                              </p:par>
                              <p:par>
                                <p:cTn id="31" presetID="22" presetClass="entr" presetSubtype="1" fill="hold" nodeType="withEffect">
                                  <p:stCondLst>
                                    <p:cond delay="20250"/>
                                  </p:stCondLst>
                                  <p:childTnLst>
                                    <p:set>
                                      <p:cBhvr>
                                        <p:cTn id="32" dur="1" fill="hold">
                                          <p:stCondLst>
                                            <p:cond delay="0"/>
                                          </p:stCondLst>
                                        </p:cTn>
                                        <p:tgtEl>
                                          <p:spTgt spid="41"/>
                                        </p:tgtEl>
                                        <p:attrNameLst>
                                          <p:attrName>style.visibility</p:attrName>
                                        </p:attrNameLst>
                                      </p:cBhvr>
                                      <p:to>
                                        <p:strVal val="visible"/>
                                      </p:to>
                                    </p:set>
                                    <p:animEffect transition="in" filter="wipe(up)">
                                      <p:cBhvr>
                                        <p:cTn id="33" dur="500"/>
                                        <p:tgtEl>
                                          <p:spTgt spid="41"/>
                                        </p:tgtEl>
                                      </p:cBhvr>
                                    </p:animEffect>
                                  </p:childTnLst>
                                </p:cTn>
                              </p:par>
                              <p:par>
                                <p:cTn id="34" presetID="16" presetClass="entr" presetSubtype="37" fill="hold" nodeType="withEffect">
                                  <p:stCondLst>
                                    <p:cond delay="20500"/>
                                  </p:stCondLst>
                                  <p:childTnLst>
                                    <p:set>
                                      <p:cBhvr>
                                        <p:cTn id="35" dur="1" fill="hold">
                                          <p:stCondLst>
                                            <p:cond delay="0"/>
                                          </p:stCondLst>
                                        </p:cTn>
                                        <p:tgtEl>
                                          <p:spTgt spid="38"/>
                                        </p:tgtEl>
                                        <p:attrNameLst>
                                          <p:attrName>style.visibility</p:attrName>
                                        </p:attrNameLst>
                                      </p:cBhvr>
                                      <p:to>
                                        <p:strVal val="visible"/>
                                      </p:to>
                                    </p:set>
                                    <p:animEffect transition="in" filter="barn(outVertical)">
                                      <p:cBhvr>
                                        <p:cTn id="36" dur="500"/>
                                        <p:tgtEl>
                                          <p:spTgt spid="38"/>
                                        </p:tgtEl>
                                      </p:cBhvr>
                                    </p:animEffect>
                                  </p:childTnLst>
                                </p:cTn>
                              </p:par>
                              <p:par>
                                <p:cTn id="37" presetID="22" presetClass="entr" presetSubtype="1" fill="hold" grpId="0" nodeType="withEffect">
                                  <p:stCondLst>
                                    <p:cond delay="20750"/>
                                  </p:stCondLst>
                                  <p:childTnLst>
                                    <p:set>
                                      <p:cBhvr>
                                        <p:cTn id="38" dur="1" fill="hold">
                                          <p:stCondLst>
                                            <p:cond delay="0"/>
                                          </p:stCondLst>
                                        </p:cTn>
                                        <p:tgtEl>
                                          <p:spTgt spid="34"/>
                                        </p:tgtEl>
                                        <p:attrNameLst>
                                          <p:attrName>style.visibility</p:attrName>
                                        </p:attrNameLst>
                                      </p:cBhvr>
                                      <p:to>
                                        <p:strVal val="visible"/>
                                      </p:to>
                                    </p:set>
                                    <p:animEffect transition="in" filter="wipe(up)">
                                      <p:cBhvr>
                                        <p:cTn id="39" dur="500"/>
                                        <p:tgtEl>
                                          <p:spTgt spid="34"/>
                                        </p:tgtEl>
                                      </p:cBhvr>
                                    </p:animEffect>
                                  </p:childTnLst>
                                </p:cTn>
                              </p:par>
                              <p:par>
                                <p:cTn id="40" presetID="53" presetClass="exit" presetSubtype="32" fill="hold" nodeType="withEffect">
                                  <p:stCondLst>
                                    <p:cond delay="38330"/>
                                  </p:stCondLst>
                                  <p:childTnLst>
                                    <p:anim calcmode="lin" valueType="num">
                                      <p:cBhvr>
                                        <p:cTn id="41" dur="500"/>
                                        <p:tgtEl>
                                          <p:spTgt spid="3"/>
                                        </p:tgtEl>
                                        <p:attrNameLst>
                                          <p:attrName>ppt_w</p:attrName>
                                        </p:attrNameLst>
                                      </p:cBhvr>
                                      <p:tavLst>
                                        <p:tav tm="0">
                                          <p:val>
                                            <p:strVal val="ppt_w"/>
                                          </p:val>
                                        </p:tav>
                                        <p:tav tm="100000">
                                          <p:val>
                                            <p:fltVal val="0"/>
                                          </p:val>
                                        </p:tav>
                                      </p:tavLst>
                                    </p:anim>
                                    <p:anim calcmode="lin" valueType="num">
                                      <p:cBhvr>
                                        <p:cTn id="42" dur="500"/>
                                        <p:tgtEl>
                                          <p:spTgt spid="3"/>
                                        </p:tgtEl>
                                        <p:attrNameLst>
                                          <p:attrName>ppt_h</p:attrName>
                                        </p:attrNameLst>
                                      </p:cBhvr>
                                      <p:tavLst>
                                        <p:tav tm="0">
                                          <p:val>
                                            <p:strVal val="ppt_h"/>
                                          </p:val>
                                        </p:tav>
                                        <p:tav tm="100000">
                                          <p:val>
                                            <p:fltVal val="0"/>
                                          </p:val>
                                        </p:tav>
                                      </p:tavLst>
                                    </p:anim>
                                    <p:animEffect transition="out" filter="fade">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par>
                                <p:cTn id="45" presetID="53" presetClass="exit" presetSubtype="32" fill="hold" nodeType="withEffect">
                                  <p:stCondLst>
                                    <p:cond delay="38330"/>
                                  </p:stCondLst>
                                  <p:childTnLst>
                                    <p:anim calcmode="lin" valueType="num">
                                      <p:cBhvr>
                                        <p:cTn id="46" dur="500"/>
                                        <p:tgtEl>
                                          <p:spTgt spid="4"/>
                                        </p:tgtEl>
                                        <p:attrNameLst>
                                          <p:attrName>ppt_w</p:attrName>
                                        </p:attrNameLst>
                                      </p:cBhvr>
                                      <p:tavLst>
                                        <p:tav tm="0">
                                          <p:val>
                                            <p:strVal val="ppt_w"/>
                                          </p:val>
                                        </p:tav>
                                        <p:tav tm="100000">
                                          <p:val>
                                            <p:fltVal val="0"/>
                                          </p:val>
                                        </p:tav>
                                      </p:tavLst>
                                    </p:anim>
                                    <p:anim calcmode="lin" valueType="num">
                                      <p:cBhvr>
                                        <p:cTn id="47" dur="500"/>
                                        <p:tgtEl>
                                          <p:spTgt spid="4"/>
                                        </p:tgtEl>
                                        <p:attrNameLst>
                                          <p:attrName>ppt_h</p:attrName>
                                        </p:attrNameLst>
                                      </p:cBhvr>
                                      <p:tavLst>
                                        <p:tav tm="0">
                                          <p:val>
                                            <p:strVal val="ppt_h"/>
                                          </p:val>
                                        </p:tav>
                                        <p:tav tm="100000">
                                          <p:val>
                                            <p:fltVal val="0"/>
                                          </p:val>
                                        </p:tav>
                                      </p:tavLst>
                                    </p:anim>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53" presetClass="exit" presetSubtype="32" fill="hold" nodeType="withEffect">
                                  <p:stCondLst>
                                    <p:cond delay="38330"/>
                                  </p:stCondLst>
                                  <p:childTnLst>
                                    <p:anim calcmode="lin" valueType="num">
                                      <p:cBhvr>
                                        <p:cTn id="51" dur="500"/>
                                        <p:tgtEl>
                                          <p:spTgt spid="7"/>
                                        </p:tgtEl>
                                        <p:attrNameLst>
                                          <p:attrName>ppt_w</p:attrName>
                                        </p:attrNameLst>
                                      </p:cBhvr>
                                      <p:tavLst>
                                        <p:tav tm="0">
                                          <p:val>
                                            <p:strVal val="ppt_w"/>
                                          </p:val>
                                        </p:tav>
                                        <p:tav tm="100000">
                                          <p:val>
                                            <p:fltVal val="0"/>
                                          </p:val>
                                        </p:tav>
                                      </p:tavLst>
                                    </p:anim>
                                    <p:anim calcmode="lin" valueType="num">
                                      <p:cBhvr>
                                        <p:cTn id="52" dur="500"/>
                                        <p:tgtEl>
                                          <p:spTgt spid="7"/>
                                        </p:tgtEl>
                                        <p:attrNameLst>
                                          <p:attrName>ppt_h</p:attrName>
                                        </p:attrNameLst>
                                      </p:cBhvr>
                                      <p:tavLst>
                                        <p:tav tm="0">
                                          <p:val>
                                            <p:strVal val="ppt_h"/>
                                          </p:val>
                                        </p:tav>
                                        <p:tav tm="100000">
                                          <p:val>
                                            <p:fltVal val="0"/>
                                          </p:val>
                                        </p:tav>
                                      </p:tavLst>
                                    </p:anim>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22" presetClass="exit" presetSubtype="4" fill="hold" nodeType="withEffect">
                                  <p:stCondLst>
                                    <p:cond delay="38000"/>
                                  </p:stCondLst>
                                  <p:childTnLst>
                                    <p:animEffect transition="out" filter="wipe(down)">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par>
                                <p:cTn id="58" presetID="22" presetClass="exit" presetSubtype="4" fill="hold" nodeType="withEffect">
                                  <p:stCondLst>
                                    <p:cond delay="38000"/>
                                  </p:stCondLst>
                                  <p:childTnLst>
                                    <p:animEffect transition="out" filter="wipe(down)">
                                      <p:cBhvr>
                                        <p:cTn id="59" dur="500"/>
                                        <p:tgtEl>
                                          <p:spTgt spid="35"/>
                                        </p:tgtEl>
                                      </p:cBhvr>
                                    </p:animEffect>
                                    <p:set>
                                      <p:cBhvr>
                                        <p:cTn id="60" dur="1" fill="hold">
                                          <p:stCondLst>
                                            <p:cond delay="499"/>
                                          </p:stCondLst>
                                        </p:cTn>
                                        <p:tgtEl>
                                          <p:spTgt spid="35"/>
                                        </p:tgtEl>
                                        <p:attrNameLst>
                                          <p:attrName>style.visibility</p:attrName>
                                        </p:attrNameLst>
                                      </p:cBhvr>
                                      <p:to>
                                        <p:strVal val="hidden"/>
                                      </p:to>
                                    </p:set>
                                  </p:childTnLst>
                                </p:cTn>
                              </p:par>
                              <p:par>
                                <p:cTn id="61" presetID="22" presetClass="exit" presetSubtype="4" fill="hold" grpId="1" nodeType="withEffect">
                                  <p:stCondLst>
                                    <p:cond delay="38000"/>
                                  </p:stCondLst>
                                  <p:childTnLst>
                                    <p:animEffect transition="out" filter="wipe(down)">
                                      <p:cBhvr>
                                        <p:cTn id="62" dur="500"/>
                                        <p:tgtEl>
                                          <p:spTgt spid="30"/>
                                        </p:tgtEl>
                                      </p:cBhvr>
                                    </p:animEffect>
                                    <p:set>
                                      <p:cBhvr>
                                        <p:cTn id="63" dur="1" fill="hold">
                                          <p:stCondLst>
                                            <p:cond delay="499"/>
                                          </p:stCondLst>
                                        </p:cTn>
                                        <p:tgtEl>
                                          <p:spTgt spid="30"/>
                                        </p:tgtEl>
                                        <p:attrNameLst>
                                          <p:attrName>style.visibility</p:attrName>
                                        </p:attrNameLst>
                                      </p:cBhvr>
                                      <p:to>
                                        <p:strVal val="hidden"/>
                                      </p:to>
                                    </p:set>
                                  </p:childTnLst>
                                </p:cTn>
                              </p:par>
                              <p:par>
                                <p:cTn id="64" presetID="22" presetClass="exit" presetSubtype="4" fill="hold" nodeType="withEffect">
                                  <p:stCondLst>
                                    <p:cond delay="38000"/>
                                  </p:stCondLst>
                                  <p:childTnLst>
                                    <p:animEffect transition="out" filter="wipe(down)">
                                      <p:cBhvr>
                                        <p:cTn id="65" dur="500"/>
                                        <p:tgtEl>
                                          <p:spTgt spid="39"/>
                                        </p:tgtEl>
                                      </p:cBhvr>
                                    </p:animEffect>
                                    <p:set>
                                      <p:cBhvr>
                                        <p:cTn id="66" dur="1" fill="hold">
                                          <p:stCondLst>
                                            <p:cond delay="499"/>
                                          </p:stCondLst>
                                        </p:cTn>
                                        <p:tgtEl>
                                          <p:spTgt spid="39"/>
                                        </p:tgtEl>
                                        <p:attrNameLst>
                                          <p:attrName>style.visibility</p:attrName>
                                        </p:attrNameLst>
                                      </p:cBhvr>
                                      <p:to>
                                        <p:strVal val="hidden"/>
                                      </p:to>
                                    </p:set>
                                  </p:childTnLst>
                                </p:cTn>
                              </p:par>
                              <p:par>
                                <p:cTn id="67" presetID="22" presetClass="exit" presetSubtype="4" fill="hold" nodeType="withEffect">
                                  <p:stCondLst>
                                    <p:cond delay="38000"/>
                                  </p:stCondLst>
                                  <p:childTnLst>
                                    <p:animEffect transition="out" filter="wipe(down)">
                                      <p:cBhvr>
                                        <p:cTn id="68" dur="500"/>
                                        <p:tgtEl>
                                          <p:spTgt spid="37"/>
                                        </p:tgtEl>
                                      </p:cBhvr>
                                    </p:animEffect>
                                    <p:set>
                                      <p:cBhvr>
                                        <p:cTn id="69" dur="1" fill="hold">
                                          <p:stCondLst>
                                            <p:cond delay="499"/>
                                          </p:stCondLst>
                                        </p:cTn>
                                        <p:tgtEl>
                                          <p:spTgt spid="37"/>
                                        </p:tgtEl>
                                        <p:attrNameLst>
                                          <p:attrName>style.visibility</p:attrName>
                                        </p:attrNameLst>
                                      </p:cBhvr>
                                      <p:to>
                                        <p:strVal val="hidden"/>
                                      </p:to>
                                    </p:set>
                                  </p:childTnLst>
                                </p:cTn>
                              </p:par>
                              <p:par>
                                <p:cTn id="70" presetID="22" presetClass="exit" presetSubtype="4" fill="hold" grpId="1" nodeType="withEffect">
                                  <p:stCondLst>
                                    <p:cond delay="38000"/>
                                  </p:stCondLst>
                                  <p:childTnLst>
                                    <p:animEffect transition="out" filter="wipe(down)">
                                      <p:cBhvr>
                                        <p:cTn id="71" dur="500"/>
                                        <p:tgtEl>
                                          <p:spTgt spid="31"/>
                                        </p:tgtEl>
                                      </p:cBhvr>
                                    </p:animEffect>
                                    <p:set>
                                      <p:cBhvr>
                                        <p:cTn id="72" dur="1" fill="hold">
                                          <p:stCondLst>
                                            <p:cond delay="499"/>
                                          </p:stCondLst>
                                        </p:cTn>
                                        <p:tgtEl>
                                          <p:spTgt spid="31"/>
                                        </p:tgtEl>
                                        <p:attrNameLst>
                                          <p:attrName>style.visibility</p:attrName>
                                        </p:attrNameLst>
                                      </p:cBhvr>
                                      <p:to>
                                        <p:strVal val="hidden"/>
                                      </p:to>
                                    </p:set>
                                  </p:childTnLst>
                                </p:cTn>
                              </p:par>
                              <p:par>
                                <p:cTn id="73" presetID="22" presetClass="exit" presetSubtype="4" fill="hold" nodeType="withEffect">
                                  <p:stCondLst>
                                    <p:cond delay="38000"/>
                                  </p:stCondLst>
                                  <p:childTnLst>
                                    <p:animEffect transition="out" filter="wipe(down)">
                                      <p:cBhvr>
                                        <p:cTn id="74" dur="500"/>
                                        <p:tgtEl>
                                          <p:spTgt spid="41"/>
                                        </p:tgtEl>
                                      </p:cBhvr>
                                    </p:animEffect>
                                    <p:set>
                                      <p:cBhvr>
                                        <p:cTn id="75" dur="1" fill="hold">
                                          <p:stCondLst>
                                            <p:cond delay="499"/>
                                          </p:stCondLst>
                                        </p:cTn>
                                        <p:tgtEl>
                                          <p:spTgt spid="41"/>
                                        </p:tgtEl>
                                        <p:attrNameLst>
                                          <p:attrName>style.visibility</p:attrName>
                                        </p:attrNameLst>
                                      </p:cBhvr>
                                      <p:to>
                                        <p:strVal val="hidden"/>
                                      </p:to>
                                    </p:set>
                                  </p:childTnLst>
                                </p:cTn>
                              </p:par>
                              <p:par>
                                <p:cTn id="76" presetID="22" presetClass="exit" presetSubtype="4" fill="hold" nodeType="withEffect">
                                  <p:stCondLst>
                                    <p:cond delay="38000"/>
                                  </p:stCondLst>
                                  <p:childTnLst>
                                    <p:animEffect transition="out" filter="wipe(down)">
                                      <p:cBhvr>
                                        <p:cTn id="77" dur="500"/>
                                        <p:tgtEl>
                                          <p:spTgt spid="38"/>
                                        </p:tgtEl>
                                      </p:cBhvr>
                                    </p:animEffect>
                                    <p:set>
                                      <p:cBhvr>
                                        <p:cTn id="78" dur="1" fill="hold">
                                          <p:stCondLst>
                                            <p:cond delay="499"/>
                                          </p:stCondLst>
                                        </p:cTn>
                                        <p:tgtEl>
                                          <p:spTgt spid="38"/>
                                        </p:tgtEl>
                                        <p:attrNameLst>
                                          <p:attrName>style.visibility</p:attrName>
                                        </p:attrNameLst>
                                      </p:cBhvr>
                                      <p:to>
                                        <p:strVal val="hidden"/>
                                      </p:to>
                                    </p:set>
                                  </p:childTnLst>
                                </p:cTn>
                              </p:par>
                              <p:par>
                                <p:cTn id="79" presetID="22" presetClass="exit" presetSubtype="4" fill="hold" grpId="1" nodeType="withEffect">
                                  <p:stCondLst>
                                    <p:cond delay="38000"/>
                                  </p:stCondLst>
                                  <p:childTnLst>
                                    <p:animEffect transition="out" filter="wipe(down)">
                                      <p:cBhvr>
                                        <p:cTn id="80" dur="500"/>
                                        <p:tgtEl>
                                          <p:spTgt spid="34"/>
                                        </p:tgtEl>
                                      </p:cBhvr>
                                    </p:animEffect>
                                    <p:set>
                                      <p:cBhvr>
                                        <p:cTn id="81" dur="1" fill="hold">
                                          <p:stCondLst>
                                            <p:cond delay="499"/>
                                          </p:stCondLst>
                                        </p:cTn>
                                        <p:tgtEl>
                                          <p:spTgt spid="34"/>
                                        </p:tgtEl>
                                        <p:attrNameLst>
                                          <p:attrName>style.visibility</p:attrName>
                                        </p:attrNameLst>
                                      </p:cBhvr>
                                      <p:to>
                                        <p:strVal val="hidden"/>
                                      </p:to>
                                    </p:set>
                                  </p:childTnLst>
                                </p:cTn>
                              </p:par>
                              <p:par>
                                <p:cTn id="82" presetID="2" presetClass="exit" presetSubtype="8" fill="hold" grpId="1" nodeType="withEffect">
                                  <p:stCondLst>
                                    <p:cond delay="38000"/>
                                  </p:stCondLst>
                                  <p:childTnLst>
                                    <p:anim calcmode="lin" valueType="num">
                                      <p:cBhvr additive="base">
                                        <p:cTn id="83" dur="500"/>
                                        <p:tgtEl>
                                          <p:spTgt spid="5"/>
                                        </p:tgtEl>
                                        <p:attrNameLst>
                                          <p:attrName>ppt_x</p:attrName>
                                        </p:attrNameLst>
                                      </p:cBhvr>
                                      <p:tavLst>
                                        <p:tav tm="0">
                                          <p:val>
                                            <p:strVal val="ppt_x"/>
                                          </p:val>
                                        </p:tav>
                                        <p:tav tm="100000">
                                          <p:val>
                                            <p:strVal val="0-ppt_w/2"/>
                                          </p:val>
                                        </p:tav>
                                      </p:tavLst>
                                    </p:anim>
                                    <p:anim calcmode="lin" valueType="num">
                                      <p:cBhvr additive="base">
                                        <p:cTn id="84" dur="500"/>
                                        <p:tgtEl>
                                          <p:spTgt spid="5"/>
                                        </p:tgtEl>
                                        <p:attrNameLst>
                                          <p:attrName>ppt_y</p:attrName>
                                        </p:attrNameLst>
                                      </p:cBhvr>
                                      <p:tavLst>
                                        <p:tav tm="0">
                                          <p:val>
                                            <p:strVal val="ppt_y"/>
                                          </p:val>
                                        </p:tav>
                                        <p:tav tm="100000">
                                          <p:val>
                                            <p:strVal val="ppt_y"/>
                                          </p:val>
                                        </p:tav>
                                      </p:tavLst>
                                    </p:anim>
                                    <p:set>
                                      <p:cBhvr>
                                        <p:cTn id="85" dur="1" fill="hold">
                                          <p:stCondLst>
                                            <p:cond delay="499"/>
                                          </p:stCondLst>
                                        </p:cTn>
                                        <p:tgtEl>
                                          <p:spTgt spid="5"/>
                                        </p:tgtEl>
                                        <p:attrNameLst>
                                          <p:attrName>style.visibility</p:attrName>
                                        </p:attrNameLst>
                                      </p:cBhvr>
                                      <p:to>
                                        <p:strVal val="hidden"/>
                                      </p:to>
                                    </p:set>
                                  </p:childTnLst>
                                </p:cTn>
                              </p:par>
                              <p:par>
                                <p:cTn id="86" presetID="2" presetClass="exit" presetSubtype="2" fill="hold" nodeType="withEffect">
                                  <p:stCondLst>
                                    <p:cond delay="38000"/>
                                  </p:stCondLst>
                                  <p:childTnLst>
                                    <p:anim calcmode="lin" valueType="num">
                                      <p:cBhvr additive="base">
                                        <p:cTn id="87" dur="500"/>
                                        <p:tgtEl>
                                          <p:spTgt spid="12"/>
                                        </p:tgtEl>
                                        <p:attrNameLst>
                                          <p:attrName>ppt_x</p:attrName>
                                        </p:attrNameLst>
                                      </p:cBhvr>
                                      <p:tavLst>
                                        <p:tav tm="0">
                                          <p:val>
                                            <p:strVal val="ppt_x"/>
                                          </p:val>
                                        </p:tav>
                                        <p:tav tm="100000">
                                          <p:val>
                                            <p:strVal val="1+ppt_w/2"/>
                                          </p:val>
                                        </p:tav>
                                      </p:tavLst>
                                    </p:anim>
                                    <p:anim calcmode="lin" valueType="num">
                                      <p:cBhvr additive="base">
                                        <p:cTn id="88" dur="500"/>
                                        <p:tgtEl>
                                          <p:spTgt spid="12"/>
                                        </p:tgtEl>
                                        <p:attrNameLst>
                                          <p:attrName>ppt_y</p:attrName>
                                        </p:attrNameLst>
                                      </p:cBhvr>
                                      <p:tavLst>
                                        <p:tav tm="0">
                                          <p:val>
                                            <p:strVal val="ppt_y"/>
                                          </p:val>
                                        </p:tav>
                                        <p:tav tm="100000">
                                          <p:val>
                                            <p:strVal val="ppt_y"/>
                                          </p:val>
                                        </p:tav>
                                      </p:tavLst>
                                    </p:anim>
                                    <p:set>
                                      <p:cBhvr>
                                        <p:cTn id="89" dur="1" fill="hold">
                                          <p:stCondLst>
                                            <p:cond delay="499"/>
                                          </p:stCondLst>
                                        </p:cTn>
                                        <p:tgtEl>
                                          <p:spTgt spid="12"/>
                                        </p:tgtEl>
                                        <p:attrNameLst>
                                          <p:attrName>style.visibility</p:attrName>
                                        </p:attrNameLst>
                                      </p:cBhvr>
                                      <p:to>
                                        <p:strVal val="hidden"/>
                                      </p:to>
                                    </p:set>
                                  </p:childTnLst>
                                </p:cTn>
                              </p:par>
                              <p:par>
                                <p:cTn id="90" presetID="10" presetClass="exit" presetSubtype="0" fill="hold" grpId="1" nodeType="withEffect">
                                  <p:stCondLst>
                                    <p:cond delay="3800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xit" presetSubtype="0" fill="hold" grpId="1" nodeType="withEffect">
                                  <p:stCondLst>
                                    <p:cond delay="38000"/>
                                  </p:stCondLst>
                                  <p:childTnLst>
                                    <p:animEffect transition="out" filter="fade">
                                      <p:cBhvr>
                                        <p:cTn id="94" dur="500"/>
                                        <p:tgtEl>
                                          <p:spTgt spid="56"/>
                                        </p:tgtEl>
                                      </p:cBhvr>
                                    </p:animEffect>
                                    <p:set>
                                      <p:cBhvr>
                                        <p:cTn id="95" dur="1" fill="hold">
                                          <p:stCondLst>
                                            <p:cond delay="499"/>
                                          </p:stCondLst>
                                        </p:cTn>
                                        <p:tgtEl>
                                          <p:spTgt spid="56"/>
                                        </p:tgtEl>
                                        <p:attrNameLst>
                                          <p:attrName>style.visibility</p:attrName>
                                        </p:attrNameLst>
                                      </p:cBhvr>
                                      <p:to>
                                        <p:strVal val="hidden"/>
                                      </p:to>
                                    </p:set>
                                  </p:childTnLst>
                                </p:cTn>
                              </p:par>
                              <p:par>
                                <p:cTn id="96" presetID="10" presetClass="exit" presetSubtype="0" fill="hold" grpId="2" nodeType="withEffect">
                                  <p:stCondLst>
                                    <p:cond delay="3800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11"/>
                </p:tgtEl>
              </p:cMediaNode>
            </p:audio>
          </p:childTnLst>
        </p:cTn>
      </p:par>
    </p:tnLst>
    <p:bldLst>
      <p:bldP spid="23" grpId="1" animBg="1"/>
      <p:bldP spid="23" grpId="2" animBg="1"/>
      <p:bldP spid="5" grpId="1"/>
      <p:bldP spid="56" grpId="1" animBg="1"/>
      <p:bldP spid="30" grpId="0"/>
      <p:bldP spid="30" grpId="1"/>
      <p:bldP spid="31" grpId="0"/>
      <p:bldP spid="31" grpId="1"/>
      <p:bldP spid="34" grpId="0"/>
      <p:bldP spid="3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9901E-57DE-4682-7B91-17CB22EC4401}"/>
              </a:ext>
            </a:extLst>
          </p:cNvPr>
          <p:cNvSpPr txBox="1"/>
          <p:nvPr/>
        </p:nvSpPr>
        <p:spPr>
          <a:xfrm>
            <a:off x="128017" y="96886"/>
            <a:ext cx="9587484" cy="1077218"/>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US" sz="3200" dirty="0">
                <a:solidFill>
                  <a:srgbClr val="F26829"/>
                </a:solidFill>
                <a:latin typeface="Atkinson Hyperlegible"/>
                <a:ea typeface="ＭＳ Ｐゴシック" pitchFamily="34" charset="-128"/>
              </a:rPr>
              <a:t>Technical fact sheets provide example actions and improvements</a:t>
            </a:r>
          </a:p>
        </p:txBody>
      </p:sp>
      <p:sp>
        <p:nvSpPr>
          <p:cNvPr id="26" name="Rectangle 25">
            <a:extLst>
              <a:ext uri="{FF2B5EF4-FFF2-40B4-BE49-F238E27FC236}">
                <a16:creationId xmlns:a16="http://schemas.microsoft.com/office/drawing/2014/main" id="{C8C61249-09B0-B85E-3A85-7F1D26BFE784}"/>
              </a:ext>
            </a:extLst>
          </p:cNvPr>
          <p:cNvSpPr/>
          <p:nvPr/>
        </p:nvSpPr>
        <p:spPr>
          <a:xfrm>
            <a:off x="4762500" y="1452689"/>
            <a:ext cx="7162800" cy="483200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479E3AD9-710D-4C69-89E0-07565160C1A0}"/>
              </a:ext>
            </a:extLst>
          </p:cNvPr>
          <p:cNvGrpSpPr/>
          <p:nvPr/>
        </p:nvGrpSpPr>
        <p:grpSpPr>
          <a:xfrm>
            <a:off x="5275516" y="1505677"/>
            <a:ext cx="1758688" cy="2223261"/>
            <a:chOff x="5275516" y="1410427"/>
            <a:chExt cx="1758688" cy="2223261"/>
          </a:xfrm>
        </p:grpSpPr>
        <p:grpSp>
          <p:nvGrpSpPr>
            <p:cNvPr id="2" name="Group 1">
              <a:extLst>
                <a:ext uri="{FF2B5EF4-FFF2-40B4-BE49-F238E27FC236}">
                  <a16:creationId xmlns:a16="http://schemas.microsoft.com/office/drawing/2014/main" id="{9E36240E-C0AD-909C-E934-C79E9D8D15D1}"/>
                </a:ext>
              </a:extLst>
            </p:cNvPr>
            <p:cNvGrpSpPr>
              <a:grpSpLocks noChangeAspect="1"/>
            </p:cNvGrpSpPr>
            <p:nvPr/>
          </p:nvGrpSpPr>
          <p:grpSpPr>
            <a:xfrm>
              <a:off x="5275516" y="1622008"/>
              <a:ext cx="1758688" cy="2011680"/>
              <a:chOff x="5475220" y="1366964"/>
              <a:chExt cx="4125980" cy="4719512"/>
            </a:xfrm>
          </p:grpSpPr>
          <p:sp>
            <p:nvSpPr>
              <p:cNvPr id="3" name="Rectangle 38">
                <a:extLst>
                  <a:ext uri="{FF2B5EF4-FFF2-40B4-BE49-F238E27FC236}">
                    <a16:creationId xmlns:a16="http://schemas.microsoft.com/office/drawing/2014/main" id="{A86508D1-368D-A58E-5971-EDA89F23337B}"/>
                  </a:ext>
                </a:extLst>
              </p:cNvPr>
              <p:cNvSpPr/>
              <p:nvPr/>
            </p:nvSpPr>
            <p:spPr>
              <a:xfrm>
                <a:off x="5486400" y="1386566"/>
                <a:ext cx="4114800" cy="4699910"/>
              </a:xfrm>
              <a:custGeom>
                <a:avLst/>
                <a:gdLst>
                  <a:gd name="connsiteX0" fmla="*/ 0 w 2743200"/>
                  <a:gd name="connsiteY0" fmla="*/ 0 h 3337835"/>
                  <a:gd name="connsiteX1" fmla="*/ 2743200 w 2743200"/>
                  <a:gd name="connsiteY1" fmla="*/ 0 h 3337835"/>
                  <a:gd name="connsiteX2" fmla="*/ 2743200 w 2743200"/>
                  <a:gd name="connsiteY2" fmla="*/ 3337835 h 3337835"/>
                  <a:gd name="connsiteX3" fmla="*/ 0 w 2743200"/>
                  <a:gd name="connsiteY3" fmla="*/ 3337835 h 3337835"/>
                  <a:gd name="connsiteX4" fmla="*/ 0 w 2743200"/>
                  <a:gd name="connsiteY4" fmla="*/ 0 h 3337835"/>
                  <a:gd name="connsiteX0" fmla="*/ 0 w 2743200"/>
                  <a:gd name="connsiteY0" fmla="*/ 1362075 h 4699910"/>
                  <a:gd name="connsiteX1" fmla="*/ 2667000 w 2743200"/>
                  <a:gd name="connsiteY1" fmla="*/ 0 h 4699910"/>
                  <a:gd name="connsiteX2" fmla="*/ 2743200 w 2743200"/>
                  <a:gd name="connsiteY2" fmla="*/ 4699910 h 4699910"/>
                  <a:gd name="connsiteX3" fmla="*/ 0 w 2743200"/>
                  <a:gd name="connsiteY3" fmla="*/ 4699910 h 4699910"/>
                  <a:gd name="connsiteX4" fmla="*/ 0 w 2743200"/>
                  <a:gd name="connsiteY4" fmla="*/ 1362075 h 4699910"/>
                  <a:gd name="connsiteX0" fmla="*/ 1371600 w 4114800"/>
                  <a:gd name="connsiteY0" fmla="*/ 1362075 h 4699910"/>
                  <a:gd name="connsiteX1" fmla="*/ 4038600 w 4114800"/>
                  <a:gd name="connsiteY1" fmla="*/ 0 h 4699910"/>
                  <a:gd name="connsiteX2" fmla="*/ 4114800 w 4114800"/>
                  <a:gd name="connsiteY2" fmla="*/ 4699910 h 4699910"/>
                  <a:gd name="connsiteX3" fmla="*/ 0 w 4114800"/>
                  <a:gd name="connsiteY3" fmla="*/ 4614185 h 4699910"/>
                  <a:gd name="connsiteX4" fmla="*/ 1371600 w 4114800"/>
                  <a:gd name="connsiteY4" fmla="*/ 1362075 h 469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4699910">
                    <a:moveTo>
                      <a:pt x="1371600" y="1362075"/>
                    </a:moveTo>
                    <a:lnTo>
                      <a:pt x="4038600" y="0"/>
                    </a:lnTo>
                    <a:lnTo>
                      <a:pt x="4114800" y="4699910"/>
                    </a:lnTo>
                    <a:lnTo>
                      <a:pt x="0" y="4614185"/>
                    </a:lnTo>
                    <a:lnTo>
                      <a:pt x="1371600" y="1362075"/>
                    </a:ln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3A1C506-1192-EC78-00DE-C050A9768E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75220" y="1366964"/>
                <a:ext cx="4060961" cy="4633847"/>
              </a:xfrm>
              <a:prstGeom prst="rect">
                <a:avLst/>
              </a:prstGeom>
              <a:ln w="6350">
                <a:solidFill>
                  <a:srgbClr val="F26829"/>
                </a:solidFill>
              </a:ln>
            </p:spPr>
          </p:pic>
        </p:grpSp>
        <p:pic>
          <p:nvPicPr>
            <p:cNvPr id="25" name="Picture 24" descr="A red thumbtack on a black background&#10;&#10;Description automatically generated">
              <a:extLst>
                <a:ext uri="{FF2B5EF4-FFF2-40B4-BE49-F238E27FC236}">
                  <a16:creationId xmlns:a16="http://schemas.microsoft.com/office/drawing/2014/main" id="{86850359-B61A-D4A2-4700-6A7171804F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5132" y="1410427"/>
              <a:ext cx="219456" cy="280967"/>
            </a:xfrm>
            <a:prstGeom prst="rect">
              <a:avLst/>
            </a:prstGeom>
          </p:spPr>
        </p:pic>
      </p:grpSp>
      <p:grpSp>
        <p:nvGrpSpPr>
          <p:cNvPr id="23" name="Group 22">
            <a:extLst>
              <a:ext uri="{FF2B5EF4-FFF2-40B4-BE49-F238E27FC236}">
                <a16:creationId xmlns:a16="http://schemas.microsoft.com/office/drawing/2014/main" id="{AEEB8394-B0D0-42BC-A55D-2AB11CC30C14}"/>
              </a:ext>
            </a:extLst>
          </p:cNvPr>
          <p:cNvGrpSpPr/>
          <p:nvPr/>
        </p:nvGrpSpPr>
        <p:grpSpPr>
          <a:xfrm>
            <a:off x="7470606" y="1505677"/>
            <a:ext cx="1758688" cy="2223261"/>
            <a:chOff x="7470606" y="1410427"/>
            <a:chExt cx="1758688" cy="2223261"/>
          </a:xfrm>
        </p:grpSpPr>
        <p:grpSp>
          <p:nvGrpSpPr>
            <p:cNvPr id="27" name="Group 26">
              <a:extLst>
                <a:ext uri="{FF2B5EF4-FFF2-40B4-BE49-F238E27FC236}">
                  <a16:creationId xmlns:a16="http://schemas.microsoft.com/office/drawing/2014/main" id="{CD696560-4C38-AEEE-E6B1-DBAD9A1120DD}"/>
                </a:ext>
              </a:extLst>
            </p:cNvPr>
            <p:cNvGrpSpPr>
              <a:grpSpLocks noChangeAspect="1"/>
            </p:cNvGrpSpPr>
            <p:nvPr/>
          </p:nvGrpSpPr>
          <p:grpSpPr>
            <a:xfrm>
              <a:off x="7470606" y="1622008"/>
              <a:ext cx="1758688" cy="2011680"/>
              <a:chOff x="5475220" y="1366964"/>
              <a:chExt cx="4125980" cy="4719512"/>
            </a:xfrm>
          </p:grpSpPr>
          <p:sp>
            <p:nvSpPr>
              <p:cNvPr id="28" name="Rectangle 38">
                <a:extLst>
                  <a:ext uri="{FF2B5EF4-FFF2-40B4-BE49-F238E27FC236}">
                    <a16:creationId xmlns:a16="http://schemas.microsoft.com/office/drawing/2014/main" id="{74B78C80-5B95-2540-8A47-ABEA74853B2F}"/>
                  </a:ext>
                </a:extLst>
              </p:cNvPr>
              <p:cNvSpPr/>
              <p:nvPr/>
            </p:nvSpPr>
            <p:spPr>
              <a:xfrm>
                <a:off x="5486400" y="1386566"/>
                <a:ext cx="4114800" cy="4699910"/>
              </a:xfrm>
              <a:custGeom>
                <a:avLst/>
                <a:gdLst>
                  <a:gd name="connsiteX0" fmla="*/ 0 w 2743200"/>
                  <a:gd name="connsiteY0" fmla="*/ 0 h 3337835"/>
                  <a:gd name="connsiteX1" fmla="*/ 2743200 w 2743200"/>
                  <a:gd name="connsiteY1" fmla="*/ 0 h 3337835"/>
                  <a:gd name="connsiteX2" fmla="*/ 2743200 w 2743200"/>
                  <a:gd name="connsiteY2" fmla="*/ 3337835 h 3337835"/>
                  <a:gd name="connsiteX3" fmla="*/ 0 w 2743200"/>
                  <a:gd name="connsiteY3" fmla="*/ 3337835 h 3337835"/>
                  <a:gd name="connsiteX4" fmla="*/ 0 w 2743200"/>
                  <a:gd name="connsiteY4" fmla="*/ 0 h 3337835"/>
                  <a:gd name="connsiteX0" fmla="*/ 0 w 2743200"/>
                  <a:gd name="connsiteY0" fmla="*/ 1362075 h 4699910"/>
                  <a:gd name="connsiteX1" fmla="*/ 2667000 w 2743200"/>
                  <a:gd name="connsiteY1" fmla="*/ 0 h 4699910"/>
                  <a:gd name="connsiteX2" fmla="*/ 2743200 w 2743200"/>
                  <a:gd name="connsiteY2" fmla="*/ 4699910 h 4699910"/>
                  <a:gd name="connsiteX3" fmla="*/ 0 w 2743200"/>
                  <a:gd name="connsiteY3" fmla="*/ 4699910 h 4699910"/>
                  <a:gd name="connsiteX4" fmla="*/ 0 w 2743200"/>
                  <a:gd name="connsiteY4" fmla="*/ 1362075 h 4699910"/>
                  <a:gd name="connsiteX0" fmla="*/ 1371600 w 4114800"/>
                  <a:gd name="connsiteY0" fmla="*/ 1362075 h 4699910"/>
                  <a:gd name="connsiteX1" fmla="*/ 4038600 w 4114800"/>
                  <a:gd name="connsiteY1" fmla="*/ 0 h 4699910"/>
                  <a:gd name="connsiteX2" fmla="*/ 4114800 w 4114800"/>
                  <a:gd name="connsiteY2" fmla="*/ 4699910 h 4699910"/>
                  <a:gd name="connsiteX3" fmla="*/ 0 w 4114800"/>
                  <a:gd name="connsiteY3" fmla="*/ 4614185 h 4699910"/>
                  <a:gd name="connsiteX4" fmla="*/ 1371600 w 4114800"/>
                  <a:gd name="connsiteY4" fmla="*/ 1362075 h 469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4699910">
                    <a:moveTo>
                      <a:pt x="1371600" y="1362075"/>
                    </a:moveTo>
                    <a:lnTo>
                      <a:pt x="4038600" y="0"/>
                    </a:lnTo>
                    <a:lnTo>
                      <a:pt x="4114800" y="4699910"/>
                    </a:lnTo>
                    <a:lnTo>
                      <a:pt x="0" y="4614185"/>
                    </a:lnTo>
                    <a:lnTo>
                      <a:pt x="1371600" y="1362075"/>
                    </a:ln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730048C-9EFB-DCE1-499A-39F5C5AD428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475220" y="1366964"/>
                <a:ext cx="4060959" cy="4633846"/>
              </a:xfrm>
              <a:prstGeom prst="rect">
                <a:avLst/>
              </a:prstGeom>
              <a:ln w="6350">
                <a:solidFill>
                  <a:srgbClr val="F26829"/>
                </a:solidFill>
              </a:ln>
            </p:spPr>
          </p:pic>
        </p:grpSp>
        <p:pic>
          <p:nvPicPr>
            <p:cNvPr id="31" name="Picture 30" descr="A red thumbtack on a black background&#10;&#10;Description automatically generated">
              <a:extLst>
                <a:ext uri="{FF2B5EF4-FFF2-40B4-BE49-F238E27FC236}">
                  <a16:creationId xmlns:a16="http://schemas.microsoft.com/office/drawing/2014/main" id="{15B1AB14-1098-5DF7-636C-B14C4B433F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0222" y="1410427"/>
              <a:ext cx="219456" cy="280967"/>
            </a:xfrm>
            <a:prstGeom prst="rect">
              <a:avLst/>
            </a:prstGeom>
          </p:spPr>
        </p:pic>
      </p:grpSp>
      <p:grpSp>
        <p:nvGrpSpPr>
          <p:cNvPr id="24" name="Group 23">
            <a:extLst>
              <a:ext uri="{FF2B5EF4-FFF2-40B4-BE49-F238E27FC236}">
                <a16:creationId xmlns:a16="http://schemas.microsoft.com/office/drawing/2014/main" id="{60162AE4-B267-4D21-9544-C6DBC016E423}"/>
              </a:ext>
            </a:extLst>
          </p:cNvPr>
          <p:cNvGrpSpPr/>
          <p:nvPr/>
        </p:nvGrpSpPr>
        <p:grpSpPr>
          <a:xfrm>
            <a:off x="9665697" y="1505677"/>
            <a:ext cx="1758688" cy="2223261"/>
            <a:chOff x="9665697" y="1410427"/>
            <a:chExt cx="1758688" cy="2223261"/>
          </a:xfrm>
        </p:grpSpPr>
        <p:grpSp>
          <p:nvGrpSpPr>
            <p:cNvPr id="32" name="Group 31">
              <a:extLst>
                <a:ext uri="{FF2B5EF4-FFF2-40B4-BE49-F238E27FC236}">
                  <a16:creationId xmlns:a16="http://schemas.microsoft.com/office/drawing/2014/main" id="{1E753100-640D-95FE-BCF0-3EB95BF09AA7}"/>
                </a:ext>
              </a:extLst>
            </p:cNvPr>
            <p:cNvGrpSpPr>
              <a:grpSpLocks noChangeAspect="1"/>
            </p:cNvGrpSpPr>
            <p:nvPr/>
          </p:nvGrpSpPr>
          <p:grpSpPr>
            <a:xfrm>
              <a:off x="9665697" y="1622008"/>
              <a:ext cx="1758688" cy="2011680"/>
              <a:chOff x="5475220" y="1366964"/>
              <a:chExt cx="4125980" cy="4719512"/>
            </a:xfrm>
          </p:grpSpPr>
          <p:sp>
            <p:nvSpPr>
              <p:cNvPr id="33" name="Rectangle 38">
                <a:extLst>
                  <a:ext uri="{FF2B5EF4-FFF2-40B4-BE49-F238E27FC236}">
                    <a16:creationId xmlns:a16="http://schemas.microsoft.com/office/drawing/2014/main" id="{C5E6591F-0B14-C68F-037C-93387703BD5C}"/>
                  </a:ext>
                </a:extLst>
              </p:cNvPr>
              <p:cNvSpPr/>
              <p:nvPr/>
            </p:nvSpPr>
            <p:spPr>
              <a:xfrm>
                <a:off x="5486400" y="1386566"/>
                <a:ext cx="4114800" cy="4699910"/>
              </a:xfrm>
              <a:custGeom>
                <a:avLst/>
                <a:gdLst>
                  <a:gd name="connsiteX0" fmla="*/ 0 w 2743200"/>
                  <a:gd name="connsiteY0" fmla="*/ 0 h 3337835"/>
                  <a:gd name="connsiteX1" fmla="*/ 2743200 w 2743200"/>
                  <a:gd name="connsiteY1" fmla="*/ 0 h 3337835"/>
                  <a:gd name="connsiteX2" fmla="*/ 2743200 w 2743200"/>
                  <a:gd name="connsiteY2" fmla="*/ 3337835 h 3337835"/>
                  <a:gd name="connsiteX3" fmla="*/ 0 w 2743200"/>
                  <a:gd name="connsiteY3" fmla="*/ 3337835 h 3337835"/>
                  <a:gd name="connsiteX4" fmla="*/ 0 w 2743200"/>
                  <a:gd name="connsiteY4" fmla="*/ 0 h 3337835"/>
                  <a:gd name="connsiteX0" fmla="*/ 0 w 2743200"/>
                  <a:gd name="connsiteY0" fmla="*/ 1362075 h 4699910"/>
                  <a:gd name="connsiteX1" fmla="*/ 2667000 w 2743200"/>
                  <a:gd name="connsiteY1" fmla="*/ 0 h 4699910"/>
                  <a:gd name="connsiteX2" fmla="*/ 2743200 w 2743200"/>
                  <a:gd name="connsiteY2" fmla="*/ 4699910 h 4699910"/>
                  <a:gd name="connsiteX3" fmla="*/ 0 w 2743200"/>
                  <a:gd name="connsiteY3" fmla="*/ 4699910 h 4699910"/>
                  <a:gd name="connsiteX4" fmla="*/ 0 w 2743200"/>
                  <a:gd name="connsiteY4" fmla="*/ 1362075 h 4699910"/>
                  <a:gd name="connsiteX0" fmla="*/ 1371600 w 4114800"/>
                  <a:gd name="connsiteY0" fmla="*/ 1362075 h 4699910"/>
                  <a:gd name="connsiteX1" fmla="*/ 4038600 w 4114800"/>
                  <a:gd name="connsiteY1" fmla="*/ 0 h 4699910"/>
                  <a:gd name="connsiteX2" fmla="*/ 4114800 w 4114800"/>
                  <a:gd name="connsiteY2" fmla="*/ 4699910 h 4699910"/>
                  <a:gd name="connsiteX3" fmla="*/ 0 w 4114800"/>
                  <a:gd name="connsiteY3" fmla="*/ 4614185 h 4699910"/>
                  <a:gd name="connsiteX4" fmla="*/ 1371600 w 4114800"/>
                  <a:gd name="connsiteY4" fmla="*/ 1362075 h 469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4699910">
                    <a:moveTo>
                      <a:pt x="1371600" y="1362075"/>
                    </a:moveTo>
                    <a:lnTo>
                      <a:pt x="4038600" y="0"/>
                    </a:lnTo>
                    <a:lnTo>
                      <a:pt x="4114800" y="4699910"/>
                    </a:lnTo>
                    <a:lnTo>
                      <a:pt x="0" y="4614185"/>
                    </a:lnTo>
                    <a:lnTo>
                      <a:pt x="1371600" y="1362075"/>
                    </a:ln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DC4AED1A-34A9-F965-8242-A0121391424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475220" y="1366964"/>
                <a:ext cx="4060959" cy="4633846"/>
              </a:xfrm>
              <a:prstGeom prst="rect">
                <a:avLst/>
              </a:prstGeom>
              <a:ln w="6350">
                <a:solidFill>
                  <a:srgbClr val="F26829"/>
                </a:solidFill>
              </a:ln>
            </p:spPr>
          </p:pic>
        </p:grpSp>
        <p:pic>
          <p:nvPicPr>
            <p:cNvPr id="35" name="Picture 34" descr="A red thumbtack on a black background&#10;&#10;Description automatically generated">
              <a:extLst>
                <a:ext uri="{FF2B5EF4-FFF2-40B4-BE49-F238E27FC236}">
                  <a16:creationId xmlns:a16="http://schemas.microsoft.com/office/drawing/2014/main" id="{25606EA5-6BB7-6B3B-00AB-37A47C3211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5313" y="1410427"/>
              <a:ext cx="219456" cy="280967"/>
            </a:xfrm>
            <a:prstGeom prst="rect">
              <a:avLst/>
            </a:prstGeom>
          </p:spPr>
        </p:pic>
      </p:grpSp>
      <p:grpSp>
        <p:nvGrpSpPr>
          <p:cNvPr id="56" name="Group 55">
            <a:extLst>
              <a:ext uri="{FF2B5EF4-FFF2-40B4-BE49-F238E27FC236}">
                <a16:creationId xmlns:a16="http://schemas.microsoft.com/office/drawing/2014/main" id="{12FCFABD-7470-4325-B70E-3FA71A49AB3A}"/>
              </a:ext>
            </a:extLst>
          </p:cNvPr>
          <p:cNvGrpSpPr/>
          <p:nvPr/>
        </p:nvGrpSpPr>
        <p:grpSpPr>
          <a:xfrm>
            <a:off x="6338853" y="3932941"/>
            <a:ext cx="1758688" cy="2205116"/>
            <a:chOff x="6338853" y="3837691"/>
            <a:chExt cx="1758688" cy="2205116"/>
          </a:xfrm>
        </p:grpSpPr>
        <p:grpSp>
          <p:nvGrpSpPr>
            <p:cNvPr id="36" name="Group 35">
              <a:extLst>
                <a:ext uri="{FF2B5EF4-FFF2-40B4-BE49-F238E27FC236}">
                  <a16:creationId xmlns:a16="http://schemas.microsoft.com/office/drawing/2014/main" id="{0F303AE6-84A6-D723-F20A-C3033634D5BF}"/>
                </a:ext>
              </a:extLst>
            </p:cNvPr>
            <p:cNvGrpSpPr>
              <a:grpSpLocks noChangeAspect="1"/>
            </p:cNvGrpSpPr>
            <p:nvPr/>
          </p:nvGrpSpPr>
          <p:grpSpPr>
            <a:xfrm>
              <a:off x="6338853" y="4031127"/>
              <a:ext cx="1758688" cy="2011680"/>
              <a:chOff x="5475220" y="1366964"/>
              <a:chExt cx="4125980" cy="4719512"/>
            </a:xfrm>
          </p:grpSpPr>
          <p:sp>
            <p:nvSpPr>
              <p:cNvPr id="37" name="Rectangle 38">
                <a:extLst>
                  <a:ext uri="{FF2B5EF4-FFF2-40B4-BE49-F238E27FC236}">
                    <a16:creationId xmlns:a16="http://schemas.microsoft.com/office/drawing/2014/main" id="{A7C0D72E-3CB9-9ABA-180C-B3C79BDCAC64}"/>
                  </a:ext>
                </a:extLst>
              </p:cNvPr>
              <p:cNvSpPr/>
              <p:nvPr/>
            </p:nvSpPr>
            <p:spPr>
              <a:xfrm>
                <a:off x="5486400" y="1386566"/>
                <a:ext cx="4114800" cy="4699910"/>
              </a:xfrm>
              <a:custGeom>
                <a:avLst/>
                <a:gdLst>
                  <a:gd name="connsiteX0" fmla="*/ 0 w 2743200"/>
                  <a:gd name="connsiteY0" fmla="*/ 0 h 3337835"/>
                  <a:gd name="connsiteX1" fmla="*/ 2743200 w 2743200"/>
                  <a:gd name="connsiteY1" fmla="*/ 0 h 3337835"/>
                  <a:gd name="connsiteX2" fmla="*/ 2743200 w 2743200"/>
                  <a:gd name="connsiteY2" fmla="*/ 3337835 h 3337835"/>
                  <a:gd name="connsiteX3" fmla="*/ 0 w 2743200"/>
                  <a:gd name="connsiteY3" fmla="*/ 3337835 h 3337835"/>
                  <a:gd name="connsiteX4" fmla="*/ 0 w 2743200"/>
                  <a:gd name="connsiteY4" fmla="*/ 0 h 3337835"/>
                  <a:gd name="connsiteX0" fmla="*/ 0 w 2743200"/>
                  <a:gd name="connsiteY0" fmla="*/ 1362075 h 4699910"/>
                  <a:gd name="connsiteX1" fmla="*/ 2667000 w 2743200"/>
                  <a:gd name="connsiteY1" fmla="*/ 0 h 4699910"/>
                  <a:gd name="connsiteX2" fmla="*/ 2743200 w 2743200"/>
                  <a:gd name="connsiteY2" fmla="*/ 4699910 h 4699910"/>
                  <a:gd name="connsiteX3" fmla="*/ 0 w 2743200"/>
                  <a:gd name="connsiteY3" fmla="*/ 4699910 h 4699910"/>
                  <a:gd name="connsiteX4" fmla="*/ 0 w 2743200"/>
                  <a:gd name="connsiteY4" fmla="*/ 1362075 h 4699910"/>
                  <a:gd name="connsiteX0" fmla="*/ 1371600 w 4114800"/>
                  <a:gd name="connsiteY0" fmla="*/ 1362075 h 4699910"/>
                  <a:gd name="connsiteX1" fmla="*/ 4038600 w 4114800"/>
                  <a:gd name="connsiteY1" fmla="*/ 0 h 4699910"/>
                  <a:gd name="connsiteX2" fmla="*/ 4114800 w 4114800"/>
                  <a:gd name="connsiteY2" fmla="*/ 4699910 h 4699910"/>
                  <a:gd name="connsiteX3" fmla="*/ 0 w 4114800"/>
                  <a:gd name="connsiteY3" fmla="*/ 4614185 h 4699910"/>
                  <a:gd name="connsiteX4" fmla="*/ 1371600 w 4114800"/>
                  <a:gd name="connsiteY4" fmla="*/ 1362075 h 469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4699910">
                    <a:moveTo>
                      <a:pt x="1371600" y="1362075"/>
                    </a:moveTo>
                    <a:lnTo>
                      <a:pt x="4038600" y="0"/>
                    </a:lnTo>
                    <a:lnTo>
                      <a:pt x="4114800" y="4699910"/>
                    </a:lnTo>
                    <a:lnTo>
                      <a:pt x="0" y="4614185"/>
                    </a:lnTo>
                    <a:lnTo>
                      <a:pt x="1371600" y="1362075"/>
                    </a:ln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FB8C766F-B5C5-C70B-0A8D-26223021CE2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475220" y="1366964"/>
                <a:ext cx="4060959" cy="4633846"/>
              </a:xfrm>
              <a:prstGeom prst="rect">
                <a:avLst/>
              </a:prstGeom>
              <a:ln w="6350">
                <a:solidFill>
                  <a:srgbClr val="F26829"/>
                </a:solidFill>
              </a:ln>
            </p:spPr>
          </p:pic>
        </p:grpSp>
        <p:pic>
          <p:nvPicPr>
            <p:cNvPr id="47" name="Picture 46" descr="A red thumbtack on a black background&#10;&#10;Description automatically generated">
              <a:extLst>
                <a:ext uri="{FF2B5EF4-FFF2-40B4-BE49-F238E27FC236}">
                  <a16:creationId xmlns:a16="http://schemas.microsoft.com/office/drawing/2014/main" id="{E1627232-C458-ED63-3650-6C0A23746D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8469" y="3837691"/>
              <a:ext cx="219456" cy="280967"/>
            </a:xfrm>
            <a:prstGeom prst="rect">
              <a:avLst/>
            </a:prstGeom>
          </p:spPr>
        </p:pic>
      </p:grpSp>
      <p:grpSp>
        <p:nvGrpSpPr>
          <p:cNvPr id="55" name="Group 54">
            <a:extLst>
              <a:ext uri="{FF2B5EF4-FFF2-40B4-BE49-F238E27FC236}">
                <a16:creationId xmlns:a16="http://schemas.microsoft.com/office/drawing/2014/main" id="{25367BCE-BAD9-419A-B900-B821775B959D}"/>
              </a:ext>
            </a:extLst>
          </p:cNvPr>
          <p:cNvGrpSpPr/>
          <p:nvPr/>
        </p:nvGrpSpPr>
        <p:grpSpPr>
          <a:xfrm>
            <a:off x="8578033" y="3932941"/>
            <a:ext cx="1758688" cy="2205116"/>
            <a:chOff x="8578033" y="3837691"/>
            <a:chExt cx="1758688" cy="2205116"/>
          </a:xfrm>
        </p:grpSpPr>
        <p:grpSp>
          <p:nvGrpSpPr>
            <p:cNvPr id="48" name="Group 47">
              <a:extLst>
                <a:ext uri="{FF2B5EF4-FFF2-40B4-BE49-F238E27FC236}">
                  <a16:creationId xmlns:a16="http://schemas.microsoft.com/office/drawing/2014/main" id="{A262BA25-8D51-A970-5EAF-B1F9D55BE5E7}"/>
                </a:ext>
              </a:extLst>
            </p:cNvPr>
            <p:cNvGrpSpPr>
              <a:grpSpLocks noChangeAspect="1"/>
            </p:cNvGrpSpPr>
            <p:nvPr/>
          </p:nvGrpSpPr>
          <p:grpSpPr>
            <a:xfrm>
              <a:off x="8578033" y="4031127"/>
              <a:ext cx="1758688" cy="2011680"/>
              <a:chOff x="5475220" y="1366964"/>
              <a:chExt cx="4125980" cy="4719512"/>
            </a:xfrm>
          </p:grpSpPr>
          <p:sp>
            <p:nvSpPr>
              <p:cNvPr id="49" name="Rectangle 38">
                <a:extLst>
                  <a:ext uri="{FF2B5EF4-FFF2-40B4-BE49-F238E27FC236}">
                    <a16:creationId xmlns:a16="http://schemas.microsoft.com/office/drawing/2014/main" id="{B363F404-7E4E-BDE2-3BE3-6A1BBE5E07FB}"/>
                  </a:ext>
                </a:extLst>
              </p:cNvPr>
              <p:cNvSpPr/>
              <p:nvPr/>
            </p:nvSpPr>
            <p:spPr>
              <a:xfrm>
                <a:off x="5486400" y="1386566"/>
                <a:ext cx="4114800" cy="4699910"/>
              </a:xfrm>
              <a:custGeom>
                <a:avLst/>
                <a:gdLst>
                  <a:gd name="connsiteX0" fmla="*/ 0 w 2743200"/>
                  <a:gd name="connsiteY0" fmla="*/ 0 h 3337835"/>
                  <a:gd name="connsiteX1" fmla="*/ 2743200 w 2743200"/>
                  <a:gd name="connsiteY1" fmla="*/ 0 h 3337835"/>
                  <a:gd name="connsiteX2" fmla="*/ 2743200 w 2743200"/>
                  <a:gd name="connsiteY2" fmla="*/ 3337835 h 3337835"/>
                  <a:gd name="connsiteX3" fmla="*/ 0 w 2743200"/>
                  <a:gd name="connsiteY3" fmla="*/ 3337835 h 3337835"/>
                  <a:gd name="connsiteX4" fmla="*/ 0 w 2743200"/>
                  <a:gd name="connsiteY4" fmla="*/ 0 h 3337835"/>
                  <a:gd name="connsiteX0" fmla="*/ 0 w 2743200"/>
                  <a:gd name="connsiteY0" fmla="*/ 1362075 h 4699910"/>
                  <a:gd name="connsiteX1" fmla="*/ 2667000 w 2743200"/>
                  <a:gd name="connsiteY1" fmla="*/ 0 h 4699910"/>
                  <a:gd name="connsiteX2" fmla="*/ 2743200 w 2743200"/>
                  <a:gd name="connsiteY2" fmla="*/ 4699910 h 4699910"/>
                  <a:gd name="connsiteX3" fmla="*/ 0 w 2743200"/>
                  <a:gd name="connsiteY3" fmla="*/ 4699910 h 4699910"/>
                  <a:gd name="connsiteX4" fmla="*/ 0 w 2743200"/>
                  <a:gd name="connsiteY4" fmla="*/ 1362075 h 4699910"/>
                  <a:gd name="connsiteX0" fmla="*/ 1371600 w 4114800"/>
                  <a:gd name="connsiteY0" fmla="*/ 1362075 h 4699910"/>
                  <a:gd name="connsiteX1" fmla="*/ 4038600 w 4114800"/>
                  <a:gd name="connsiteY1" fmla="*/ 0 h 4699910"/>
                  <a:gd name="connsiteX2" fmla="*/ 4114800 w 4114800"/>
                  <a:gd name="connsiteY2" fmla="*/ 4699910 h 4699910"/>
                  <a:gd name="connsiteX3" fmla="*/ 0 w 4114800"/>
                  <a:gd name="connsiteY3" fmla="*/ 4614185 h 4699910"/>
                  <a:gd name="connsiteX4" fmla="*/ 1371600 w 4114800"/>
                  <a:gd name="connsiteY4" fmla="*/ 1362075 h 469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4699910">
                    <a:moveTo>
                      <a:pt x="1371600" y="1362075"/>
                    </a:moveTo>
                    <a:lnTo>
                      <a:pt x="4038600" y="0"/>
                    </a:lnTo>
                    <a:lnTo>
                      <a:pt x="4114800" y="4699910"/>
                    </a:lnTo>
                    <a:lnTo>
                      <a:pt x="0" y="4614185"/>
                    </a:lnTo>
                    <a:lnTo>
                      <a:pt x="1371600" y="1362075"/>
                    </a:ln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B6D32CDC-F2EF-0BE5-269C-D3BDFEEFCEA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475220" y="1366964"/>
                <a:ext cx="4060959" cy="4633843"/>
              </a:xfrm>
              <a:prstGeom prst="rect">
                <a:avLst/>
              </a:prstGeom>
              <a:ln w="6350">
                <a:solidFill>
                  <a:srgbClr val="F26829"/>
                </a:solidFill>
              </a:ln>
            </p:spPr>
          </p:pic>
        </p:grpSp>
        <p:pic>
          <p:nvPicPr>
            <p:cNvPr id="51" name="Picture 50" descr="A red thumbtack on a black background&#10;&#10;Description automatically generated">
              <a:extLst>
                <a:ext uri="{FF2B5EF4-FFF2-40B4-BE49-F238E27FC236}">
                  <a16:creationId xmlns:a16="http://schemas.microsoft.com/office/drawing/2014/main" id="{35CE6BDC-45B0-E03A-C2D2-EF07155463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7649" y="3837691"/>
              <a:ext cx="219456" cy="280967"/>
            </a:xfrm>
            <a:prstGeom prst="rect">
              <a:avLst/>
            </a:prstGeom>
          </p:spPr>
        </p:pic>
      </p:grpSp>
      <p:grpSp>
        <p:nvGrpSpPr>
          <p:cNvPr id="42" name="Group 41">
            <a:extLst>
              <a:ext uri="{FF2B5EF4-FFF2-40B4-BE49-F238E27FC236}">
                <a16:creationId xmlns:a16="http://schemas.microsoft.com/office/drawing/2014/main" id="{26642ED6-0F11-4D03-B115-4D2E793A76AE}"/>
              </a:ext>
            </a:extLst>
          </p:cNvPr>
          <p:cNvGrpSpPr/>
          <p:nvPr/>
        </p:nvGrpSpPr>
        <p:grpSpPr>
          <a:xfrm>
            <a:off x="228600" y="5467350"/>
            <a:ext cx="4333875" cy="817342"/>
            <a:chOff x="228600" y="5372100"/>
            <a:chExt cx="4333875" cy="817342"/>
          </a:xfrm>
        </p:grpSpPr>
        <p:sp>
          <p:nvSpPr>
            <p:cNvPr id="18" name="Rectangle 17">
              <a:extLst>
                <a:ext uri="{FF2B5EF4-FFF2-40B4-BE49-F238E27FC236}">
                  <a16:creationId xmlns:a16="http://schemas.microsoft.com/office/drawing/2014/main" id="{C17F7D6A-FB04-6A2A-9018-57463F474B37}"/>
                </a:ext>
              </a:extLst>
            </p:cNvPr>
            <p:cNvSpPr/>
            <p:nvPr/>
          </p:nvSpPr>
          <p:spPr>
            <a:xfrm>
              <a:off x="1104899" y="5372100"/>
              <a:ext cx="3457576" cy="817342"/>
            </a:xfrm>
            <a:prstGeom prst="rect">
              <a:avLst/>
            </a:prstGeom>
            <a:solidFill>
              <a:schemeClr val="accent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solidFill>
              </a:endParaRPr>
            </a:p>
          </p:txBody>
        </p:sp>
        <p:sp>
          <p:nvSpPr>
            <p:cNvPr id="19" name="Rectangle 18">
              <a:extLst>
                <a:ext uri="{FF2B5EF4-FFF2-40B4-BE49-F238E27FC236}">
                  <a16:creationId xmlns:a16="http://schemas.microsoft.com/office/drawing/2014/main" id="{C1F0EEC5-F184-F273-0ECC-BBDB65DEB618}"/>
                </a:ext>
              </a:extLst>
            </p:cNvPr>
            <p:cNvSpPr/>
            <p:nvPr/>
          </p:nvSpPr>
          <p:spPr>
            <a:xfrm>
              <a:off x="228600" y="5372100"/>
              <a:ext cx="876300" cy="81734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solidFill>
              </a:endParaRPr>
            </a:p>
          </p:txBody>
        </p:sp>
        <p:sp>
          <p:nvSpPr>
            <p:cNvPr id="20" name="TextBox 19">
              <a:extLst>
                <a:ext uri="{FF2B5EF4-FFF2-40B4-BE49-F238E27FC236}">
                  <a16:creationId xmlns:a16="http://schemas.microsoft.com/office/drawing/2014/main" id="{B50678F7-5169-487F-96BC-CEB70FFE287D}"/>
                </a:ext>
              </a:extLst>
            </p:cNvPr>
            <p:cNvSpPr txBox="1"/>
            <p:nvPr/>
          </p:nvSpPr>
          <p:spPr>
            <a:xfrm>
              <a:off x="1128142" y="5580716"/>
              <a:ext cx="3434333" cy="40011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a:lnSpc>
                  <a:spcPct val="100000"/>
                </a:lnSpc>
                <a:spcBef>
                  <a:spcPts val="0"/>
                </a:spcBef>
              </a:pPr>
              <a:r>
                <a:rPr lang="en-US" sz="2000" b="0" dirty="0">
                  <a:solidFill>
                    <a:schemeClr val="tx1"/>
                  </a:solidFill>
                </a:rPr>
                <a:t>Hand hygiene </a:t>
              </a:r>
            </a:p>
          </p:txBody>
        </p:sp>
        <p:grpSp>
          <p:nvGrpSpPr>
            <p:cNvPr id="74" name="Group 73">
              <a:extLst>
                <a:ext uri="{FF2B5EF4-FFF2-40B4-BE49-F238E27FC236}">
                  <a16:creationId xmlns:a16="http://schemas.microsoft.com/office/drawing/2014/main" id="{5ED55147-AB18-4D62-A498-7A2C09103101}"/>
                </a:ext>
              </a:extLst>
            </p:cNvPr>
            <p:cNvGrpSpPr/>
            <p:nvPr/>
          </p:nvGrpSpPr>
          <p:grpSpPr>
            <a:xfrm>
              <a:off x="496510" y="5557569"/>
              <a:ext cx="340480" cy="446405"/>
              <a:chOff x="5741427" y="2150339"/>
              <a:chExt cx="418798" cy="549088"/>
            </a:xfrm>
            <a:solidFill>
              <a:schemeClr val="bg1"/>
            </a:solidFill>
          </p:grpSpPr>
          <p:sp>
            <p:nvSpPr>
              <p:cNvPr id="75" name="Freeform 135">
                <a:extLst>
                  <a:ext uri="{FF2B5EF4-FFF2-40B4-BE49-F238E27FC236}">
                    <a16:creationId xmlns:a16="http://schemas.microsoft.com/office/drawing/2014/main" id="{E6DE991C-D1EE-4198-B9CD-483AE29CFE31}"/>
                  </a:ext>
                </a:extLst>
              </p:cNvPr>
              <p:cNvSpPr>
                <a:spLocks/>
              </p:cNvSpPr>
              <p:nvPr/>
            </p:nvSpPr>
            <p:spPr bwMode="auto">
              <a:xfrm>
                <a:off x="5741427" y="2271415"/>
                <a:ext cx="418798" cy="428012"/>
              </a:xfrm>
              <a:custGeom>
                <a:avLst/>
                <a:gdLst>
                  <a:gd name="T0" fmla="*/ 24750 w 25100"/>
                  <a:gd name="T1" fmla="*/ 11008 h 25652"/>
                  <a:gd name="T2" fmla="*/ 24941 w 25100"/>
                  <a:gd name="T3" fmla="*/ 10675 h 25652"/>
                  <a:gd name="T4" fmla="*/ 24942 w 25100"/>
                  <a:gd name="T5" fmla="*/ 10674 h 25652"/>
                  <a:gd name="T6" fmla="*/ 25056 w 25100"/>
                  <a:gd name="T7" fmla="*/ 10269 h 25652"/>
                  <a:gd name="T8" fmla="*/ 24599 w 25100"/>
                  <a:gd name="T9" fmla="*/ 9212 h 25652"/>
                  <a:gd name="T10" fmla="*/ 24489 w 25100"/>
                  <a:gd name="T11" fmla="*/ 9129 h 25652"/>
                  <a:gd name="T12" fmla="*/ 23687 w 25100"/>
                  <a:gd name="T13" fmla="*/ 8859 h 25652"/>
                  <a:gd name="T14" fmla="*/ 22639 w 25100"/>
                  <a:gd name="T15" fmla="*/ 9364 h 25652"/>
                  <a:gd name="T16" fmla="*/ 18735 w 25100"/>
                  <a:gd name="T17" fmla="*/ 14495 h 25652"/>
                  <a:gd name="T18" fmla="*/ 18284 w 25100"/>
                  <a:gd name="T19" fmla="*/ 14557 h 25652"/>
                  <a:gd name="T20" fmla="*/ 18222 w 25100"/>
                  <a:gd name="T21" fmla="*/ 14105 h 25652"/>
                  <a:gd name="T22" fmla="*/ 23741 w 25100"/>
                  <a:gd name="T23" fmla="*/ 6851 h 25652"/>
                  <a:gd name="T24" fmla="*/ 23487 w 25100"/>
                  <a:gd name="T25" fmla="*/ 4989 h 25652"/>
                  <a:gd name="T26" fmla="*/ 23378 w 25100"/>
                  <a:gd name="T27" fmla="*/ 4907 h 25652"/>
                  <a:gd name="T28" fmla="*/ 22575 w 25100"/>
                  <a:gd name="T29" fmla="*/ 4636 h 25652"/>
                  <a:gd name="T30" fmla="*/ 22321 w 25100"/>
                  <a:gd name="T31" fmla="*/ 4662 h 25652"/>
                  <a:gd name="T32" fmla="*/ 21754 w 25100"/>
                  <a:gd name="T33" fmla="*/ 4918 h 25652"/>
                  <a:gd name="T34" fmla="*/ 21515 w 25100"/>
                  <a:gd name="T35" fmla="*/ 5159 h 25652"/>
                  <a:gd name="T36" fmla="*/ 16365 w 25100"/>
                  <a:gd name="T37" fmla="*/ 11929 h 25652"/>
                  <a:gd name="T38" fmla="*/ 15913 w 25100"/>
                  <a:gd name="T39" fmla="*/ 11990 h 25652"/>
                  <a:gd name="T40" fmla="*/ 15852 w 25100"/>
                  <a:gd name="T41" fmla="*/ 11539 h 25652"/>
                  <a:gd name="T42" fmla="*/ 22367 w 25100"/>
                  <a:gd name="T43" fmla="*/ 2974 h 25652"/>
                  <a:gd name="T44" fmla="*/ 22624 w 25100"/>
                  <a:gd name="T45" fmla="*/ 1990 h 25652"/>
                  <a:gd name="T46" fmla="*/ 22114 w 25100"/>
                  <a:gd name="T47" fmla="*/ 1112 h 25652"/>
                  <a:gd name="T48" fmla="*/ 22004 w 25100"/>
                  <a:gd name="T49" fmla="*/ 1028 h 25652"/>
                  <a:gd name="T50" fmla="*/ 22002 w 25100"/>
                  <a:gd name="T51" fmla="*/ 1027 h 25652"/>
                  <a:gd name="T52" fmla="*/ 21661 w 25100"/>
                  <a:gd name="T53" fmla="*/ 826 h 25652"/>
                  <a:gd name="T54" fmla="*/ 21135 w 25100"/>
                  <a:gd name="T55" fmla="*/ 710 h 25652"/>
                  <a:gd name="T56" fmla="*/ 20326 w 25100"/>
                  <a:gd name="T57" fmla="*/ 1074 h 25652"/>
                  <a:gd name="T58" fmla="*/ 20141 w 25100"/>
                  <a:gd name="T59" fmla="*/ 1282 h 25652"/>
                  <a:gd name="T60" fmla="*/ 13594 w 25100"/>
                  <a:gd name="T61" fmla="*/ 9891 h 25652"/>
                  <a:gd name="T62" fmla="*/ 13142 w 25100"/>
                  <a:gd name="T63" fmla="*/ 9952 h 25652"/>
                  <a:gd name="T64" fmla="*/ 13081 w 25100"/>
                  <a:gd name="T65" fmla="*/ 9501 h 25652"/>
                  <a:gd name="T66" fmla="*/ 18609 w 25100"/>
                  <a:gd name="T67" fmla="*/ 2200 h 25652"/>
                  <a:gd name="T68" fmla="*/ 18805 w 25100"/>
                  <a:gd name="T69" fmla="*/ 1759 h 25652"/>
                  <a:gd name="T70" fmla="*/ 18368 w 25100"/>
                  <a:gd name="T71" fmla="*/ 354 h 25652"/>
                  <a:gd name="T72" fmla="*/ 18258 w 25100"/>
                  <a:gd name="T73" fmla="*/ 268 h 25652"/>
                  <a:gd name="T74" fmla="*/ 17457 w 25100"/>
                  <a:gd name="T75" fmla="*/ 0 h 25652"/>
                  <a:gd name="T76" fmla="*/ 16395 w 25100"/>
                  <a:gd name="T77" fmla="*/ 523 h 25652"/>
                  <a:gd name="T78" fmla="*/ 5616 w 25100"/>
                  <a:gd name="T79" fmla="*/ 14662 h 25652"/>
                  <a:gd name="T80" fmla="*/ 5297 w 25100"/>
                  <a:gd name="T81" fmla="*/ 14783 h 25652"/>
                  <a:gd name="T82" fmla="*/ 5048 w 25100"/>
                  <a:gd name="T83" fmla="*/ 14550 h 25652"/>
                  <a:gd name="T84" fmla="*/ 3236 w 25100"/>
                  <a:gd name="T85" fmla="*/ 7782 h 25652"/>
                  <a:gd name="T86" fmla="*/ 3041 w 25100"/>
                  <a:gd name="T87" fmla="*/ 7225 h 25652"/>
                  <a:gd name="T88" fmla="*/ 1717 w 25100"/>
                  <a:gd name="T89" fmla="*/ 6316 h 25652"/>
                  <a:gd name="T90" fmla="*/ 1336 w 25100"/>
                  <a:gd name="T91" fmla="*/ 6347 h 25652"/>
                  <a:gd name="T92" fmla="*/ 12 w 25100"/>
                  <a:gd name="T93" fmla="*/ 8267 h 25652"/>
                  <a:gd name="T94" fmla="*/ 1097 w 25100"/>
                  <a:gd name="T95" fmla="*/ 15428 h 25652"/>
                  <a:gd name="T96" fmla="*/ 1143 w 25100"/>
                  <a:gd name="T97" fmla="*/ 15643 h 25652"/>
                  <a:gd name="T98" fmla="*/ 6213 w 25100"/>
                  <a:gd name="T99" fmla="*/ 24186 h 25652"/>
                  <a:gd name="T100" fmla="*/ 10243 w 25100"/>
                  <a:gd name="T101" fmla="*/ 25652 h 25652"/>
                  <a:gd name="T102" fmla="*/ 14339 w 25100"/>
                  <a:gd name="T103" fmla="*/ 24177 h 25652"/>
                  <a:gd name="T104" fmla="*/ 17912 w 25100"/>
                  <a:gd name="T105" fmla="*/ 20386 h 25652"/>
                  <a:gd name="T106" fmla="*/ 24750 w 25100"/>
                  <a:gd name="T107" fmla="*/ 11008 h 25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100" h="25652">
                    <a:moveTo>
                      <a:pt x="24750" y="11008"/>
                    </a:moveTo>
                    <a:cubicBezTo>
                      <a:pt x="24832" y="10900"/>
                      <a:pt x="24891" y="10788"/>
                      <a:pt x="24941" y="10675"/>
                    </a:cubicBezTo>
                    <a:cubicBezTo>
                      <a:pt x="24941" y="10675"/>
                      <a:pt x="24942" y="10675"/>
                      <a:pt x="24942" y="10674"/>
                    </a:cubicBezTo>
                    <a:cubicBezTo>
                      <a:pt x="25000" y="10540"/>
                      <a:pt x="25042" y="10404"/>
                      <a:pt x="25056" y="10269"/>
                    </a:cubicBezTo>
                    <a:cubicBezTo>
                      <a:pt x="25100" y="9863"/>
                      <a:pt x="24944" y="9474"/>
                      <a:pt x="24599" y="9212"/>
                    </a:cubicBezTo>
                    <a:lnTo>
                      <a:pt x="24489" y="9129"/>
                    </a:lnTo>
                    <a:cubicBezTo>
                      <a:pt x="24257" y="8952"/>
                      <a:pt x="23979" y="8859"/>
                      <a:pt x="23687" y="8859"/>
                    </a:cubicBezTo>
                    <a:cubicBezTo>
                      <a:pt x="23274" y="8859"/>
                      <a:pt x="22892" y="9043"/>
                      <a:pt x="22639" y="9364"/>
                    </a:cubicBezTo>
                    <a:lnTo>
                      <a:pt x="18735" y="14495"/>
                    </a:lnTo>
                    <a:cubicBezTo>
                      <a:pt x="18627" y="14637"/>
                      <a:pt x="18425" y="14665"/>
                      <a:pt x="18284" y="14557"/>
                    </a:cubicBezTo>
                    <a:cubicBezTo>
                      <a:pt x="18142" y="14449"/>
                      <a:pt x="18115" y="14247"/>
                      <a:pt x="18222" y="14105"/>
                    </a:cubicBezTo>
                    <a:lnTo>
                      <a:pt x="23741" y="6851"/>
                    </a:lnTo>
                    <a:cubicBezTo>
                      <a:pt x="24184" y="6268"/>
                      <a:pt x="24070" y="5433"/>
                      <a:pt x="23487" y="4989"/>
                    </a:cubicBezTo>
                    <a:lnTo>
                      <a:pt x="23378" y="4907"/>
                    </a:lnTo>
                    <a:cubicBezTo>
                      <a:pt x="23145" y="4730"/>
                      <a:pt x="22868" y="4636"/>
                      <a:pt x="22575" y="4636"/>
                    </a:cubicBezTo>
                    <a:cubicBezTo>
                      <a:pt x="22488" y="4636"/>
                      <a:pt x="22404" y="4646"/>
                      <a:pt x="22321" y="4662"/>
                    </a:cubicBezTo>
                    <a:cubicBezTo>
                      <a:pt x="22112" y="4701"/>
                      <a:pt x="21919" y="4789"/>
                      <a:pt x="21754" y="4918"/>
                    </a:cubicBezTo>
                    <a:cubicBezTo>
                      <a:pt x="21666" y="4987"/>
                      <a:pt x="21585" y="5067"/>
                      <a:pt x="21515" y="5159"/>
                    </a:cubicBezTo>
                    <a:lnTo>
                      <a:pt x="16365" y="11929"/>
                    </a:lnTo>
                    <a:cubicBezTo>
                      <a:pt x="16257" y="12070"/>
                      <a:pt x="16055" y="12098"/>
                      <a:pt x="15913" y="11990"/>
                    </a:cubicBezTo>
                    <a:cubicBezTo>
                      <a:pt x="15772" y="11883"/>
                      <a:pt x="15744" y="11680"/>
                      <a:pt x="15852" y="11539"/>
                    </a:cubicBezTo>
                    <a:lnTo>
                      <a:pt x="22367" y="2974"/>
                    </a:lnTo>
                    <a:cubicBezTo>
                      <a:pt x="22581" y="2693"/>
                      <a:pt x="22672" y="2343"/>
                      <a:pt x="22624" y="1990"/>
                    </a:cubicBezTo>
                    <a:cubicBezTo>
                      <a:pt x="22576" y="1637"/>
                      <a:pt x="22395" y="1326"/>
                      <a:pt x="22114" y="1112"/>
                    </a:cubicBezTo>
                    <a:lnTo>
                      <a:pt x="22004" y="1028"/>
                    </a:lnTo>
                    <a:cubicBezTo>
                      <a:pt x="22003" y="1028"/>
                      <a:pt x="22002" y="1027"/>
                      <a:pt x="22002" y="1027"/>
                    </a:cubicBezTo>
                    <a:cubicBezTo>
                      <a:pt x="21888" y="941"/>
                      <a:pt x="21774" y="878"/>
                      <a:pt x="21661" y="826"/>
                    </a:cubicBezTo>
                    <a:cubicBezTo>
                      <a:pt x="21484" y="746"/>
                      <a:pt x="21308" y="707"/>
                      <a:pt x="21135" y="710"/>
                    </a:cubicBezTo>
                    <a:cubicBezTo>
                      <a:pt x="20848" y="715"/>
                      <a:pt x="20573" y="832"/>
                      <a:pt x="20326" y="1074"/>
                    </a:cubicBezTo>
                    <a:cubicBezTo>
                      <a:pt x="20263" y="1136"/>
                      <a:pt x="20201" y="1204"/>
                      <a:pt x="20141" y="1282"/>
                    </a:cubicBezTo>
                    <a:lnTo>
                      <a:pt x="13594" y="9891"/>
                    </a:lnTo>
                    <a:cubicBezTo>
                      <a:pt x="13486" y="10032"/>
                      <a:pt x="13284" y="10060"/>
                      <a:pt x="13142" y="9952"/>
                    </a:cubicBezTo>
                    <a:cubicBezTo>
                      <a:pt x="13001" y="9845"/>
                      <a:pt x="12973" y="9642"/>
                      <a:pt x="13081" y="9501"/>
                    </a:cubicBezTo>
                    <a:cubicBezTo>
                      <a:pt x="13081" y="9501"/>
                      <a:pt x="18577" y="2255"/>
                      <a:pt x="18609" y="2200"/>
                    </a:cubicBezTo>
                    <a:cubicBezTo>
                      <a:pt x="18697" y="2055"/>
                      <a:pt x="18763" y="1907"/>
                      <a:pt x="18805" y="1759"/>
                    </a:cubicBezTo>
                    <a:cubicBezTo>
                      <a:pt x="18956" y="1219"/>
                      <a:pt x="18810" y="689"/>
                      <a:pt x="18368" y="354"/>
                    </a:cubicBezTo>
                    <a:lnTo>
                      <a:pt x="18258" y="268"/>
                    </a:lnTo>
                    <a:cubicBezTo>
                      <a:pt x="18027" y="94"/>
                      <a:pt x="17750" y="0"/>
                      <a:pt x="17457" y="0"/>
                    </a:cubicBezTo>
                    <a:cubicBezTo>
                      <a:pt x="17036" y="0"/>
                      <a:pt x="16649" y="191"/>
                      <a:pt x="16395" y="523"/>
                    </a:cubicBezTo>
                    <a:lnTo>
                      <a:pt x="5616" y="14662"/>
                    </a:lnTo>
                    <a:cubicBezTo>
                      <a:pt x="5541" y="14760"/>
                      <a:pt x="5418" y="14807"/>
                      <a:pt x="5297" y="14783"/>
                    </a:cubicBezTo>
                    <a:cubicBezTo>
                      <a:pt x="5177" y="14759"/>
                      <a:pt x="5080" y="14669"/>
                      <a:pt x="5048" y="14550"/>
                    </a:cubicBezTo>
                    <a:cubicBezTo>
                      <a:pt x="5048" y="14550"/>
                      <a:pt x="3242" y="7803"/>
                      <a:pt x="3236" y="7782"/>
                    </a:cubicBezTo>
                    <a:cubicBezTo>
                      <a:pt x="3180" y="7572"/>
                      <a:pt x="3114" y="7387"/>
                      <a:pt x="3041" y="7225"/>
                    </a:cubicBezTo>
                    <a:cubicBezTo>
                      <a:pt x="2757" y="6597"/>
                      <a:pt x="2342" y="6316"/>
                      <a:pt x="1717" y="6316"/>
                    </a:cubicBezTo>
                    <a:cubicBezTo>
                      <a:pt x="1599" y="6316"/>
                      <a:pt x="1471" y="6327"/>
                      <a:pt x="1336" y="6347"/>
                    </a:cubicBezTo>
                    <a:cubicBezTo>
                      <a:pt x="445" y="6480"/>
                      <a:pt x="0" y="7126"/>
                      <a:pt x="12" y="8267"/>
                    </a:cubicBezTo>
                    <a:cubicBezTo>
                      <a:pt x="14" y="8279"/>
                      <a:pt x="274" y="11641"/>
                      <a:pt x="1097" y="15428"/>
                    </a:cubicBezTo>
                    <a:lnTo>
                      <a:pt x="1143" y="15643"/>
                    </a:lnTo>
                    <a:cubicBezTo>
                      <a:pt x="1786" y="18604"/>
                      <a:pt x="2392" y="21400"/>
                      <a:pt x="6213" y="24186"/>
                    </a:cubicBezTo>
                    <a:cubicBezTo>
                      <a:pt x="7546" y="25159"/>
                      <a:pt x="8902" y="25652"/>
                      <a:pt x="10243" y="25652"/>
                    </a:cubicBezTo>
                    <a:cubicBezTo>
                      <a:pt x="11590" y="25652"/>
                      <a:pt x="12930" y="25169"/>
                      <a:pt x="14339" y="24177"/>
                    </a:cubicBezTo>
                    <a:cubicBezTo>
                      <a:pt x="16102" y="22867"/>
                      <a:pt x="17022" y="21605"/>
                      <a:pt x="17912" y="20386"/>
                    </a:cubicBezTo>
                    <a:cubicBezTo>
                      <a:pt x="18102" y="20125"/>
                      <a:pt x="24746" y="11014"/>
                      <a:pt x="24750" y="110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36">
                <a:extLst>
                  <a:ext uri="{FF2B5EF4-FFF2-40B4-BE49-F238E27FC236}">
                    <a16:creationId xmlns:a16="http://schemas.microsoft.com/office/drawing/2014/main" id="{F8425C79-4357-4ED1-890D-F44E4B81176F}"/>
                  </a:ext>
                </a:extLst>
              </p:cNvPr>
              <p:cNvSpPr>
                <a:spLocks/>
              </p:cNvSpPr>
              <p:nvPr/>
            </p:nvSpPr>
            <p:spPr bwMode="auto">
              <a:xfrm>
                <a:off x="5961541" y="2150339"/>
                <a:ext cx="67343" cy="105202"/>
              </a:xfrm>
              <a:custGeom>
                <a:avLst/>
                <a:gdLst>
                  <a:gd name="T0" fmla="*/ 2019 w 4037"/>
                  <a:gd name="T1" fmla="*/ 6302 h 6302"/>
                  <a:gd name="T2" fmla="*/ 4037 w 4037"/>
                  <a:gd name="T3" fmla="*/ 4227 h 6302"/>
                  <a:gd name="T4" fmla="*/ 2019 w 4037"/>
                  <a:gd name="T5" fmla="*/ 0 h 6302"/>
                  <a:gd name="T6" fmla="*/ 0 w 4037"/>
                  <a:gd name="T7" fmla="*/ 4227 h 6302"/>
                  <a:gd name="T8" fmla="*/ 2019 w 4037"/>
                  <a:gd name="T9" fmla="*/ 6302 h 6302"/>
                </a:gdLst>
                <a:ahLst/>
                <a:cxnLst>
                  <a:cxn ang="0">
                    <a:pos x="T0" y="T1"/>
                  </a:cxn>
                  <a:cxn ang="0">
                    <a:pos x="T2" y="T3"/>
                  </a:cxn>
                  <a:cxn ang="0">
                    <a:pos x="T4" y="T5"/>
                  </a:cxn>
                  <a:cxn ang="0">
                    <a:pos x="T6" y="T7"/>
                  </a:cxn>
                  <a:cxn ang="0">
                    <a:pos x="T8" y="T9"/>
                  </a:cxn>
                </a:cxnLst>
                <a:rect l="0" t="0" r="r" b="b"/>
                <a:pathLst>
                  <a:path w="4037" h="6302">
                    <a:moveTo>
                      <a:pt x="2019" y="6302"/>
                    </a:moveTo>
                    <a:cubicBezTo>
                      <a:pt x="3134" y="6302"/>
                      <a:pt x="4037" y="5373"/>
                      <a:pt x="4037" y="4227"/>
                    </a:cubicBezTo>
                    <a:cubicBezTo>
                      <a:pt x="4037" y="2679"/>
                      <a:pt x="2424" y="1068"/>
                      <a:pt x="2019" y="0"/>
                    </a:cubicBezTo>
                    <a:cubicBezTo>
                      <a:pt x="1598" y="1088"/>
                      <a:pt x="0" y="2679"/>
                      <a:pt x="0" y="4227"/>
                    </a:cubicBezTo>
                    <a:cubicBezTo>
                      <a:pt x="0" y="5373"/>
                      <a:pt x="904" y="6302"/>
                      <a:pt x="2019" y="6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37">
                <a:extLst>
                  <a:ext uri="{FF2B5EF4-FFF2-40B4-BE49-F238E27FC236}">
                    <a16:creationId xmlns:a16="http://schemas.microsoft.com/office/drawing/2014/main" id="{7D909FED-0D07-4C32-9F17-F3D75CB1A226}"/>
                  </a:ext>
                </a:extLst>
              </p:cNvPr>
              <p:cNvSpPr>
                <a:spLocks/>
              </p:cNvSpPr>
              <p:nvPr/>
            </p:nvSpPr>
            <p:spPr bwMode="auto">
              <a:xfrm>
                <a:off x="5871583" y="2193392"/>
                <a:ext cx="67510" cy="105202"/>
              </a:xfrm>
              <a:custGeom>
                <a:avLst/>
                <a:gdLst>
                  <a:gd name="T0" fmla="*/ 2018 w 4037"/>
                  <a:gd name="T1" fmla="*/ 6302 h 6302"/>
                  <a:gd name="T2" fmla="*/ 4037 w 4037"/>
                  <a:gd name="T3" fmla="*/ 4226 h 6302"/>
                  <a:gd name="T4" fmla="*/ 2018 w 4037"/>
                  <a:gd name="T5" fmla="*/ 0 h 6302"/>
                  <a:gd name="T6" fmla="*/ 0 w 4037"/>
                  <a:gd name="T7" fmla="*/ 4226 h 6302"/>
                  <a:gd name="T8" fmla="*/ 2018 w 4037"/>
                  <a:gd name="T9" fmla="*/ 6302 h 6302"/>
                </a:gdLst>
                <a:ahLst/>
                <a:cxnLst>
                  <a:cxn ang="0">
                    <a:pos x="T0" y="T1"/>
                  </a:cxn>
                  <a:cxn ang="0">
                    <a:pos x="T2" y="T3"/>
                  </a:cxn>
                  <a:cxn ang="0">
                    <a:pos x="T4" y="T5"/>
                  </a:cxn>
                  <a:cxn ang="0">
                    <a:pos x="T6" y="T7"/>
                  </a:cxn>
                  <a:cxn ang="0">
                    <a:pos x="T8" y="T9"/>
                  </a:cxn>
                </a:cxnLst>
                <a:rect l="0" t="0" r="r" b="b"/>
                <a:pathLst>
                  <a:path w="4037" h="6302">
                    <a:moveTo>
                      <a:pt x="2018" y="6302"/>
                    </a:moveTo>
                    <a:cubicBezTo>
                      <a:pt x="3133" y="6302"/>
                      <a:pt x="4037" y="5372"/>
                      <a:pt x="4037" y="4226"/>
                    </a:cubicBezTo>
                    <a:cubicBezTo>
                      <a:pt x="4037" y="2678"/>
                      <a:pt x="2423" y="1067"/>
                      <a:pt x="2018" y="0"/>
                    </a:cubicBezTo>
                    <a:cubicBezTo>
                      <a:pt x="1597" y="1087"/>
                      <a:pt x="0" y="2678"/>
                      <a:pt x="0" y="4226"/>
                    </a:cubicBezTo>
                    <a:cubicBezTo>
                      <a:pt x="0" y="5372"/>
                      <a:pt x="903" y="6302"/>
                      <a:pt x="2018" y="63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38">
                <a:extLst>
                  <a:ext uri="{FF2B5EF4-FFF2-40B4-BE49-F238E27FC236}">
                    <a16:creationId xmlns:a16="http://schemas.microsoft.com/office/drawing/2014/main" id="{1A9533CC-41A3-4732-A4A8-74949B254A50}"/>
                  </a:ext>
                </a:extLst>
              </p:cNvPr>
              <p:cNvSpPr>
                <a:spLocks/>
              </p:cNvSpPr>
              <p:nvPr/>
            </p:nvSpPr>
            <p:spPr bwMode="auto">
              <a:xfrm>
                <a:off x="5781792" y="2150339"/>
                <a:ext cx="67343" cy="105202"/>
              </a:xfrm>
              <a:custGeom>
                <a:avLst/>
                <a:gdLst>
                  <a:gd name="T0" fmla="*/ 2019 w 4037"/>
                  <a:gd name="T1" fmla="*/ 6302 h 6302"/>
                  <a:gd name="T2" fmla="*/ 4037 w 4037"/>
                  <a:gd name="T3" fmla="*/ 4227 h 6302"/>
                  <a:gd name="T4" fmla="*/ 2019 w 4037"/>
                  <a:gd name="T5" fmla="*/ 0 h 6302"/>
                  <a:gd name="T6" fmla="*/ 0 w 4037"/>
                  <a:gd name="T7" fmla="*/ 4227 h 6302"/>
                  <a:gd name="T8" fmla="*/ 2019 w 4037"/>
                  <a:gd name="T9" fmla="*/ 6302 h 6302"/>
                </a:gdLst>
                <a:ahLst/>
                <a:cxnLst>
                  <a:cxn ang="0">
                    <a:pos x="T0" y="T1"/>
                  </a:cxn>
                  <a:cxn ang="0">
                    <a:pos x="T2" y="T3"/>
                  </a:cxn>
                  <a:cxn ang="0">
                    <a:pos x="T4" y="T5"/>
                  </a:cxn>
                  <a:cxn ang="0">
                    <a:pos x="T6" y="T7"/>
                  </a:cxn>
                  <a:cxn ang="0">
                    <a:pos x="T8" y="T9"/>
                  </a:cxn>
                </a:cxnLst>
                <a:rect l="0" t="0" r="r" b="b"/>
                <a:pathLst>
                  <a:path w="4037" h="6302">
                    <a:moveTo>
                      <a:pt x="2019" y="6302"/>
                    </a:moveTo>
                    <a:cubicBezTo>
                      <a:pt x="3134" y="6302"/>
                      <a:pt x="4037" y="5373"/>
                      <a:pt x="4037" y="4227"/>
                    </a:cubicBezTo>
                    <a:cubicBezTo>
                      <a:pt x="4037" y="2679"/>
                      <a:pt x="2423" y="1068"/>
                      <a:pt x="2019" y="0"/>
                    </a:cubicBezTo>
                    <a:cubicBezTo>
                      <a:pt x="1597" y="1088"/>
                      <a:pt x="0" y="2679"/>
                      <a:pt x="0" y="4227"/>
                    </a:cubicBezTo>
                    <a:cubicBezTo>
                      <a:pt x="0" y="5373"/>
                      <a:pt x="903" y="6302"/>
                      <a:pt x="2019" y="6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9" name="Group 38">
            <a:extLst>
              <a:ext uri="{FF2B5EF4-FFF2-40B4-BE49-F238E27FC236}">
                <a16:creationId xmlns:a16="http://schemas.microsoft.com/office/drawing/2014/main" id="{EB04C52B-C17D-4037-ABBA-F62E1EDEFC37}"/>
              </a:ext>
            </a:extLst>
          </p:cNvPr>
          <p:cNvGrpSpPr/>
          <p:nvPr/>
        </p:nvGrpSpPr>
        <p:grpSpPr>
          <a:xfrm>
            <a:off x="228600" y="2453366"/>
            <a:ext cx="4333875" cy="817342"/>
            <a:chOff x="228600" y="2358116"/>
            <a:chExt cx="4333875" cy="817342"/>
          </a:xfrm>
        </p:grpSpPr>
        <p:sp>
          <p:nvSpPr>
            <p:cNvPr id="9" name="Rectangle 8">
              <a:extLst>
                <a:ext uri="{FF2B5EF4-FFF2-40B4-BE49-F238E27FC236}">
                  <a16:creationId xmlns:a16="http://schemas.microsoft.com/office/drawing/2014/main" id="{1165891C-A693-52AB-3F65-71C2B2223B40}"/>
                </a:ext>
              </a:extLst>
            </p:cNvPr>
            <p:cNvSpPr/>
            <p:nvPr/>
          </p:nvSpPr>
          <p:spPr>
            <a:xfrm>
              <a:off x="1104899" y="2358116"/>
              <a:ext cx="3457576" cy="817342"/>
            </a:xfrm>
            <a:prstGeom prst="rect">
              <a:avLst/>
            </a:prstGeom>
            <a:solidFill>
              <a:schemeClr val="accent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solidFill>
              </a:endParaRPr>
            </a:p>
          </p:txBody>
        </p:sp>
        <p:sp>
          <p:nvSpPr>
            <p:cNvPr id="10" name="Rectangle 9">
              <a:extLst>
                <a:ext uri="{FF2B5EF4-FFF2-40B4-BE49-F238E27FC236}">
                  <a16:creationId xmlns:a16="http://schemas.microsoft.com/office/drawing/2014/main" id="{3EB0B8F8-DDA3-ECE0-E4D1-D1171DBC1780}"/>
                </a:ext>
              </a:extLst>
            </p:cNvPr>
            <p:cNvSpPr/>
            <p:nvPr/>
          </p:nvSpPr>
          <p:spPr>
            <a:xfrm>
              <a:off x="228600" y="2358116"/>
              <a:ext cx="876300" cy="81734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solidFill>
              </a:endParaRPr>
            </a:p>
          </p:txBody>
        </p:sp>
        <p:sp>
          <p:nvSpPr>
            <p:cNvPr id="11" name="TextBox 10">
              <a:extLst>
                <a:ext uri="{FF2B5EF4-FFF2-40B4-BE49-F238E27FC236}">
                  <a16:creationId xmlns:a16="http://schemas.microsoft.com/office/drawing/2014/main" id="{B0831F14-247F-4E02-A222-D6FEDCBC89D0}"/>
                </a:ext>
              </a:extLst>
            </p:cNvPr>
            <p:cNvSpPr txBox="1"/>
            <p:nvPr/>
          </p:nvSpPr>
          <p:spPr>
            <a:xfrm>
              <a:off x="1128142" y="2412844"/>
              <a:ext cx="3434333"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a:lnSpc>
                  <a:spcPct val="100000"/>
                </a:lnSpc>
                <a:spcBef>
                  <a:spcPts val="0"/>
                </a:spcBef>
              </a:pPr>
              <a:r>
                <a:rPr lang="en-US" sz="2000" b="0" dirty="0">
                  <a:solidFill>
                    <a:schemeClr val="tx1"/>
                  </a:solidFill>
                </a:rPr>
                <a:t>Gender equality, disability and social inclusion (GEDSI) </a:t>
              </a:r>
            </a:p>
          </p:txBody>
        </p:sp>
        <p:grpSp>
          <p:nvGrpSpPr>
            <p:cNvPr id="81" name="Group 80">
              <a:extLst>
                <a:ext uri="{FF2B5EF4-FFF2-40B4-BE49-F238E27FC236}">
                  <a16:creationId xmlns:a16="http://schemas.microsoft.com/office/drawing/2014/main" id="{C30297C1-05AF-4CEF-97AD-C0672E1604AF}"/>
                </a:ext>
              </a:extLst>
            </p:cNvPr>
            <p:cNvGrpSpPr/>
            <p:nvPr/>
          </p:nvGrpSpPr>
          <p:grpSpPr>
            <a:xfrm>
              <a:off x="409935" y="2504227"/>
              <a:ext cx="513630" cy="525120"/>
              <a:chOff x="10288606" y="1488571"/>
              <a:chExt cx="803452" cy="821425"/>
            </a:xfrm>
          </p:grpSpPr>
          <p:grpSp>
            <p:nvGrpSpPr>
              <p:cNvPr id="82" name="Group 81">
                <a:extLst>
                  <a:ext uri="{FF2B5EF4-FFF2-40B4-BE49-F238E27FC236}">
                    <a16:creationId xmlns:a16="http://schemas.microsoft.com/office/drawing/2014/main" id="{3BBA8A0F-AEB0-4A98-9883-7D50E622D144}"/>
                  </a:ext>
                </a:extLst>
              </p:cNvPr>
              <p:cNvGrpSpPr/>
              <p:nvPr/>
            </p:nvGrpSpPr>
            <p:grpSpPr>
              <a:xfrm>
                <a:off x="10651954" y="1514669"/>
                <a:ext cx="440104" cy="575321"/>
                <a:chOff x="37760275" y="-82550"/>
                <a:chExt cx="831850" cy="1087438"/>
              </a:xfrm>
              <a:solidFill>
                <a:schemeClr val="bg1"/>
              </a:solidFill>
            </p:grpSpPr>
            <p:sp>
              <p:nvSpPr>
                <p:cNvPr id="89" name="Oval 46">
                  <a:extLst>
                    <a:ext uri="{FF2B5EF4-FFF2-40B4-BE49-F238E27FC236}">
                      <a16:creationId xmlns:a16="http://schemas.microsoft.com/office/drawing/2014/main" id="{49739FAB-B7A4-48AB-84DD-464E4757D0FE}"/>
                    </a:ext>
                  </a:extLst>
                </p:cNvPr>
                <p:cNvSpPr>
                  <a:spLocks noChangeArrowheads="1"/>
                </p:cNvSpPr>
                <p:nvPr/>
              </p:nvSpPr>
              <p:spPr bwMode="auto">
                <a:xfrm>
                  <a:off x="37944425" y="-82550"/>
                  <a:ext cx="188912" cy="19208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47">
                  <a:extLst>
                    <a:ext uri="{FF2B5EF4-FFF2-40B4-BE49-F238E27FC236}">
                      <a16:creationId xmlns:a16="http://schemas.microsoft.com/office/drawing/2014/main" id="{DC76A7A4-EBDD-493D-9C5A-1A80A7BE26CE}"/>
                    </a:ext>
                  </a:extLst>
                </p:cNvPr>
                <p:cNvSpPr>
                  <a:spLocks/>
                </p:cNvSpPr>
                <p:nvPr/>
              </p:nvSpPr>
              <p:spPr bwMode="auto">
                <a:xfrm>
                  <a:off x="37955538" y="112713"/>
                  <a:ext cx="636587" cy="758825"/>
                </a:xfrm>
                <a:custGeom>
                  <a:avLst/>
                  <a:gdLst>
                    <a:gd name="T0" fmla="*/ 3032 w 3092"/>
                    <a:gd name="T1" fmla="*/ 3326 h 3687"/>
                    <a:gd name="T2" fmla="*/ 2325 w 3092"/>
                    <a:gd name="T3" fmla="*/ 1865 h 3687"/>
                    <a:gd name="T4" fmla="*/ 2299 w 3092"/>
                    <a:gd name="T5" fmla="*/ 1815 h 3687"/>
                    <a:gd name="T6" fmla="*/ 2124 w 3092"/>
                    <a:gd name="T7" fmla="*/ 1724 h 3687"/>
                    <a:gd name="T8" fmla="*/ 2123 w 3092"/>
                    <a:gd name="T9" fmla="*/ 1724 h 3687"/>
                    <a:gd name="T10" fmla="*/ 2123 w 3092"/>
                    <a:gd name="T11" fmla="*/ 1723 h 3687"/>
                    <a:gd name="T12" fmla="*/ 1146 w 3092"/>
                    <a:gd name="T13" fmla="*/ 1817 h 3687"/>
                    <a:gd name="T14" fmla="*/ 1074 w 3092"/>
                    <a:gd name="T15" fmla="*/ 1386 h 3687"/>
                    <a:gd name="T16" fmla="*/ 1893 w 3092"/>
                    <a:gd name="T17" fmla="*/ 1306 h 3687"/>
                    <a:gd name="T18" fmla="*/ 2086 w 3092"/>
                    <a:gd name="T19" fmla="*/ 1116 h 3687"/>
                    <a:gd name="T20" fmla="*/ 1899 w 3092"/>
                    <a:gd name="T21" fmla="*/ 913 h 3687"/>
                    <a:gd name="T22" fmla="*/ 1008 w 3092"/>
                    <a:gd name="T23" fmla="*/ 991 h 3687"/>
                    <a:gd name="T24" fmla="*/ 910 w 3092"/>
                    <a:gd name="T25" fmla="*/ 407 h 3687"/>
                    <a:gd name="T26" fmla="*/ 402 w 3092"/>
                    <a:gd name="T27" fmla="*/ 41 h 3687"/>
                    <a:gd name="T28" fmla="*/ 40 w 3092"/>
                    <a:gd name="T29" fmla="*/ 556 h 3687"/>
                    <a:gd name="T30" fmla="*/ 285 w 3092"/>
                    <a:gd name="T31" fmla="*/ 2022 h 3687"/>
                    <a:gd name="T32" fmla="*/ 929 w 3092"/>
                    <a:gd name="T33" fmla="*/ 2341 h 3687"/>
                    <a:gd name="T34" fmla="*/ 1957 w 3092"/>
                    <a:gd name="T35" fmla="*/ 2242 h 3687"/>
                    <a:gd name="T36" fmla="*/ 2588 w 3092"/>
                    <a:gd name="T37" fmla="*/ 3547 h 3687"/>
                    <a:gd name="T38" fmla="*/ 2810 w 3092"/>
                    <a:gd name="T39" fmla="*/ 3687 h 3687"/>
                    <a:gd name="T40" fmla="*/ 2919 w 3092"/>
                    <a:gd name="T41" fmla="*/ 3661 h 3687"/>
                    <a:gd name="T42" fmla="*/ 3032 w 3092"/>
                    <a:gd name="T43" fmla="*/ 3326 h 3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2" h="3687">
                      <a:moveTo>
                        <a:pt x="3032" y="3326"/>
                      </a:moveTo>
                      <a:lnTo>
                        <a:pt x="2325" y="1865"/>
                      </a:lnTo>
                      <a:cubicBezTo>
                        <a:pt x="2320" y="1851"/>
                        <a:pt x="2300" y="1815"/>
                        <a:pt x="2299" y="1815"/>
                      </a:cubicBezTo>
                      <a:cubicBezTo>
                        <a:pt x="2260" y="1760"/>
                        <a:pt x="2197" y="1724"/>
                        <a:pt x="2124" y="1724"/>
                      </a:cubicBezTo>
                      <a:lnTo>
                        <a:pt x="2123" y="1724"/>
                      </a:lnTo>
                      <a:lnTo>
                        <a:pt x="2123" y="1723"/>
                      </a:lnTo>
                      <a:lnTo>
                        <a:pt x="1146" y="1817"/>
                      </a:lnTo>
                      <a:lnTo>
                        <a:pt x="1074" y="1386"/>
                      </a:lnTo>
                      <a:cubicBezTo>
                        <a:pt x="1074" y="1386"/>
                        <a:pt x="1890" y="1307"/>
                        <a:pt x="1893" y="1306"/>
                      </a:cubicBezTo>
                      <a:cubicBezTo>
                        <a:pt x="2036" y="1289"/>
                        <a:pt x="2083" y="1222"/>
                        <a:pt x="2086" y="1116"/>
                      </a:cubicBezTo>
                      <a:cubicBezTo>
                        <a:pt x="2090" y="1007"/>
                        <a:pt x="2006" y="917"/>
                        <a:pt x="1899" y="913"/>
                      </a:cubicBezTo>
                      <a:lnTo>
                        <a:pt x="1008" y="991"/>
                      </a:lnTo>
                      <a:lnTo>
                        <a:pt x="910" y="407"/>
                      </a:lnTo>
                      <a:cubicBezTo>
                        <a:pt x="870" y="164"/>
                        <a:pt x="642" y="0"/>
                        <a:pt x="402" y="41"/>
                      </a:cubicBezTo>
                      <a:cubicBezTo>
                        <a:pt x="162" y="82"/>
                        <a:pt x="0" y="313"/>
                        <a:pt x="40" y="556"/>
                      </a:cubicBezTo>
                      <a:lnTo>
                        <a:pt x="285" y="2022"/>
                      </a:lnTo>
                      <a:cubicBezTo>
                        <a:pt x="363" y="2285"/>
                        <a:pt x="540" y="2369"/>
                        <a:pt x="929" y="2341"/>
                      </a:cubicBezTo>
                      <a:lnTo>
                        <a:pt x="1957" y="2242"/>
                      </a:lnTo>
                      <a:lnTo>
                        <a:pt x="2588" y="3547"/>
                      </a:lnTo>
                      <a:cubicBezTo>
                        <a:pt x="2631" y="3635"/>
                        <a:pt x="2719" y="3687"/>
                        <a:pt x="2810" y="3687"/>
                      </a:cubicBezTo>
                      <a:cubicBezTo>
                        <a:pt x="2847" y="3687"/>
                        <a:pt x="2884" y="3678"/>
                        <a:pt x="2919" y="3661"/>
                      </a:cubicBezTo>
                      <a:cubicBezTo>
                        <a:pt x="3041" y="3600"/>
                        <a:pt x="3092" y="3451"/>
                        <a:pt x="3032" y="3326"/>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91" name="Freeform 48">
                  <a:extLst>
                    <a:ext uri="{FF2B5EF4-FFF2-40B4-BE49-F238E27FC236}">
                      <a16:creationId xmlns:a16="http://schemas.microsoft.com/office/drawing/2014/main" id="{AF3ABF71-41AB-4679-B971-2642E6976230}"/>
                    </a:ext>
                  </a:extLst>
                </p:cNvPr>
                <p:cNvSpPr>
                  <a:spLocks/>
                </p:cNvSpPr>
                <p:nvPr/>
              </p:nvSpPr>
              <p:spPr bwMode="auto">
                <a:xfrm>
                  <a:off x="37760275" y="309563"/>
                  <a:ext cx="682625" cy="695325"/>
                </a:xfrm>
                <a:custGeom>
                  <a:avLst/>
                  <a:gdLst>
                    <a:gd name="T0" fmla="*/ 1776 w 3321"/>
                    <a:gd name="T1" fmla="*/ 2985 h 3378"/>
                    <a:gd name="T2" fmla="*/ 388 w 3321"/>
                    <a:gd name="T3" fmla="*/ 1579 h 3378"/>
                    <a:gd name="T4" fmla="*/ 995 w 3321"/>
                    <a:gd name="T5" fmla="*/ 418 h 3378"/>
                    <a:gd name="T6" fmla="*/ 926 w 3321"/>
                    <a:gd name="T7" fmla="*/ 0 h 3378"/>
                    <a:gd name="T8" fmla="*/ 0 w 3321"/>
                    <a:gd name="T9" fmla="*/ 1579 h 3378"/>
                    <a:gd name="T10" fmla="*/ 1776 w 3321"/>
                    <a:gd name="T11" fmla="*/ 3378 h 3378"/>
                    <a:gd name="T12" fmla="*/ 3321 w 3321"/>
                    <a:gd name="T13" fmla="*/ 2463 h 3378"/>
                    <a:gd name="T14" fmla="*/ 3099 w 3321"/>
                    <a:gd name="T15" fmla="*/ 2001 h 3378"/>
                    <a:gd name="T16" fmla="*/ 1776 w 3321"/>
                    <a:gd name="T17" fmla="*/ 2985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1" h="3378">
                      <a:moveTo>
                        <a:pt x="1776" y="2985"/>
                      </a:moveTo>
                      <a:cubicBezTo>
                        <a:pt x="1010" y="2985"/>
                        <a:pt x="388" y="2354"/>
                        <a:pt x="388" y="1579"/>
                      </a:cubicBezTo>
                      <a:cubicBezTo>
                        <a:pt x="388" y="1097"/>
                        <a:pt x="629" y="671"/>
                        <a:pt x="995" y="418"/>
                      </a:cubicBezTo>
                      <a:lnTo>
                        <a:pt x="926" y="0"/>
                      </a:lnTo>
                      <a:cubicBezTo>
                        <a:pt x="375" y="306"/>
                        <a:pt x="0" y="899"/>
                        <a:pt x="0" y="1579"/>
                      </a:cubicBezTo>
                      <a:cubicBezTo>
                        <a:pt x="0" y="2571"/>
                        <a:pt x="796" y="3378"/>
                        <a:pt x="1776" y="3378"/>
                      </a:cubicBezTo>
                      <a:cubicBezTo>
                        <a:pt x="2438" y="3378"/>
                        <a:pt x="3016" y="3009"/>
                        <a:pt x="3321" y="2463"/>
                      </a:cubicBezTo>
                      <a:lnTo>
                        <a:pt x="3099" y="2001"/>
                      </a:lnTo>
                      <a:cubicBezTo>
                        <a:pt x="2922" y="2570"/>
                        <a:pt x="2396" y="2985"/>
                        <a:pt x="1776" y="298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3" name="Group 82">
                <a:extLst>
                  <a:ext uri="{FF2B5EF4-FFF2-40B4-BE49-F238E27FC236}">
                    <a16:creationId xmlns:a16="http://schemas.microsoft.com/office/drawing/2014/main" id="{3A014F52-EF88-4031-A258-16D2083BEEAA}"/>
                  </a:ext>
                </a:extLst>
              </p:cNvPr>
              <p:cNvGrpSpPr/>
              <p:nvPr/>
            </p:nvGrpSpPr>
            <p:grpSpPr>
              <a:xfrm>
                <a:off x="10288606" y="1488571"/>
                <a:ext cx="414448" cy="442293"/>
                <a:chOff x="28949650" y="-877888"/>
                <a:chExt cx="3048000" cy="3252788"/>
              </a:xfrm>
              <a:solidFill>
                <a:schemeClr val="bg1"/>
              </a:solidFill>
            </p:grpSpPr>
            <p:sp>
              <p:nvSpPr>
                <p:cNvPr id="87" name="Freeform 66">
                  <a:extLst>
                    <a:ext uri="{FF2B5EF4-FFF2-40B4-BE49-F238E27FC236}">
                      <a16:creationId xmlns:a16="http://schemas.microsoft.com/office/drawing/2014/main" id="{A54E41C7-4AF7-4246-AD96-6120A71B35BB}"/>
                    </a:ext>
                  </a:extLst>
                </p:cNvPr>
                <p:cNvSpPr>
                  <a:spLocks/>
                </p:cNvSpPr>
                <p:nvPr/>
              </p:nvSpPr>
              <p:spPr bwMode="auto">
                <a:xfrm>
                  <a:off x="28949650" y="-215900"/>
                  <a:ext cx="1930400" cy="2590800"/>
                </a:xfrm>
                <a:custGeom>
                  <a:avLst/>
                  <a:gdLst>
                    <a:gd name="T0" fmla="*/ 2533 w 2533"/>
                    <a:gd name="T1" fmla="*/ 1265 h 3398"/>
                    <a:gd name="T2" fmla="*/ 1918 w 2533"/>
                    <a:gd name="T3" fmla="*/ 179 h 3398"/>
                    <a:gd name="T4" fmla="*/ 1699 w 2533"/>
                    <a:gd name="T5" fmla="*/ 514 h 3398"/>
                    <a:gd name="T6" fmla="*/ 2133 w 2533"/>
                    <a:gd name="T7" fmla="*/ 1265 h 3398"/>
                    <a:gd name="T8" fmla="*/ 1266 w 2533"/>
                    <a:gd name="T9" fmla="*/ 2131 h 3398"/>
                    <a:gd name="T10" fmla="*/ 400 w 2533"/>
                    <a:gd name="T11" fmla="*/ 1265 h 3398"/>
                    <a:gd name="T12" fmla="*/ 1033 w 2533"/>
                    <a:gd name="T13" fmla="*/ 430 h 3398"/>
                    <a:gd name="T14" fmla="*/ 1207 w 2533"/>
                    <a:gd name="T15" fmla="*/ 0 h 3398"/>
                    <a:gd name="T16" fmla="*/ 0 w 2533"/>
                    <a:gd name="T17" fmla="*/ 1265 h 3398"/>
                    <a:gd name="T18" fmla="*/ 1066 w 2533"/>
                    <a:gd name="T19" fmla="*/ 2515 h 3398"/>
                    <a:gd name="T20" fmla="*/ 1066 w 2533"/>
                    <a:gd name="T21" fmla="*/ 2731 h 3398"/>
                    <a:gd name="T22" fmla="*/ 866 w 2533"/>
                    <a:gd name="T23" fmla="*/ 2731 h 3398"/>
                    <a:gd name="T24" fmla="*/ 800 w 2533"/>
                    <a:gd name="T25" fmla="*/ 2798 h 3398"/>
                    <a:gd name="T26" fmla="*/ 800 w 2533"/>
                    <a:gd name="T27" fmla="*/ 3065 h 3398"/>
                    <a:gd name="T28" fmla="*/ 866 w 2533"/>
                    <a:gd name="T29" fmla="*/ 3131 h 3398"/>
                    <a:gd name="T30" fmla="*/ 1066 w 2533"/>
                    <a:gd name="T31" fmla="*/ 3131 h 3398"/>
                    <a:gd name="T32" fmla="*/ 1066 w 2533"/>
                    <a:gd name="T33" fmla="*/ 3331 h 3398"/>
                    <a:gd name="T34" fmla="*/ 1133 w 2533"/>
                    <a:gd name="T35" fmla="*/ 3398 h 3398"/>
                    <a:gd name="T36" fmla="*/ 1400 w 2533"/>
                    <a:gd name="T37" fmla="*/ 3398 h 3398"/>
                    <a:gd name="T38" fmla="*/ 1466 w 2533"/>
                    <a:gd name="T39" fmla="*/ 3331 h 3398"/>
                    <a:gd name="T40" fmla="*/ 1466 w 2533"/>
                    <a:gd name="T41" fmla="*/ 3131 h 3398"/>
                    <a:gd name="T42" fmla="*/ 1666 w 2533"/>
                    <a:gd name="T43" fmla="*/ 3131 h 3398"/>
                    <a:gd name="T44" fmla="*/ 1733 w 2533"/>
                    <a:gd name="T45" fmla="*/ 3065 h 3398"/>
                    <a:gd name="T46" fmla="*/ 1733 w 2533"/>
                    <a:gd name="T47" fmla="*/ 2798 h 3398"/>
                    <a:gd name="T48" fmla="*/ 1666 w 2533"/>
                    <a:gd name="T49" fmla="*/ 2731 h 3398"/>
                    <a:gd name="T50" fmla="*/ 1466 w 2533"/>
                    <a:gd name="T51" fmla="*/ 2731 h 3398"/>
                    <a:gd name="T52" fmla="*/ 1466 w 2533"/>
                    <a:gd name="T53" fmla="*/ 2515 h 3398"/>
                    <a:gd name="T54" fmla="*/ 2533 w 2533"/>
                    <a:gd name="T55" fmla="*/ 1265 h 3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3" h="3398">
                      <a:moveTo>
                        <a:pt x="2533" y="1265"/>
                      </a:moveTo>
                      <a:cubicBezTo>
                        <a:pt x="2533" y="804"/>
                        <a:pt x="2286" y="401"/>
                        <a:pt x="1918" y="179"/>
                      </a:cubicBezTo>
                      <a:cubicBezTo>
                        <a:pt x="1817" y="267"/>
                        <a:pt x="1740" y="383"/>
                        <a:pt x="1699" y="514"/>
                      </a:cubicBezTo>
                      <a:cubicBezTo>
                        <a:pt x="1958" y="664"/>
                        <a:pt x="2133" y="944"/>
                        <a:pt x="2133" y="1265"/>
                      </a:cubicBezTo>
                      <a:cubicBezTo>
                        <a:pt x="2133" y="1743"/>
                        <a:pt x="1744" y="2131"/>
                        <a:pt x="1266" y="2131"/>
                      </a:cubicBezTo>
                      <a:cubicBezTo>
                        <a:pt x="788" y="2131"/>
                        <a:pt x="400" y="1743"/>
                        <a:pt x="400" y="1265"/>
                      </a:cubicBezTo>
                      <a:cubicBezTo>
                        <a:pt x="400" y="868"/>
                        <a:pt x="668" y="533"/>
                        <a:pt x="1033" y="430"/>
                      </a:cubicBezTo>
                      <a:cubicBezTo>
                        <a:pt x="1067" y="276"/>
                        <a:pt x="1126" y="130"/>
                        <a:pt x="1207" y="0"/>
                      </a:cubicBezTo>
                      <a:cubicBezTo>
                        <a:pt x="536" y="31"/>
                        <a:pt x="0" y="586"/>
                        <a:pt x="0" y="1265"/>
                      </a:cubicBezTo>
                      <a:cubicBezTo>
                        <a:pt x="0" y="1891"/>
                        <a:pt x="454" y="2419"/>
                        <a:pt x="1066" y="2515"/>
                      </a:cubicBezTo>
                      <a:lnTo>
                        <a:pt x="1066" y="2731"/>
                      </a:lnTo>
                      <a:lnTo>
                        <a:pt x="866" y="2731"/>
                      </a:lnTo>
                      <a:cubicBezTo>
                        <a:pt x="830" y="2731"/>
                        <a:pt x="800" y="2761"/>
                        <a:pt x="800" y="2798"/>
                      </a:cubicBezTo>
                      <a:lnTo>
                        <a:pt x="800" y="3065"/>
                      </a:lnTo>
                      <a:cubicBezTo>
                        <a:pt x="800" y="3101"/>
                        <a:pt x="830" y="3131"/>
                        <a:pt x="866" y="3131"/>
                      </a:cubicBezTo>
                      <a:lnTo>
                        <a:pt x="1066" y="3131"/>
                      </a:lnTo>
                      <a:lnTo>
                        <a:pt x="1066" y="3331"/>
                      </a:lnTo>
                      <a:cubicBezTo>
                        <a:pt x="1066" y="3368"/>
                        <a:pt x="1096" y="3398"/>
                        <a:pt x="1133" y="3398"/>
                      </a:cubicBezTo>
                      <a:lnTo>
                        <a:pt x="1400" y="3398"/>
                      </a:lnTo>
                      <a:cubicBezTo>
                        <a:pt x="1436" y="3398"/>
                        <a:pt x="1466" y="3368"/>
                        <a:pt x="1466" y="3331"/>
                      </a:cubicBezTo>
                      <a:lnTo>
                        <a:pt x="1466" y="3131"/>
                      </a:lnTo>
                      <a:lnTo>
                        <a:pt x="1666" y="3131"/>
                      </a:lnTo>
                      <a:cubicBezTo>
                        <a:pt x="1703" y="3131"/>
                        <a:pt x="1733" y="3101"/>
                        <a:pt x="1733" y="3065"/>
                      </a:cubicBezTo>
                      <a:lnTo>
                        <a:pt x="1733" y="2798"/>
                      </a:lnTo>
                      <a:cubicBezTo>
                        <a:pt x="1733" y="2761"/>
                        <a:pt x="1703" y="2731"/>
                        <a:pt x="1666" y="2731"/>
                      </a:cubicBezTo>
                      <a:lnTo>
                        <a:pt x="1466" y="2731"/>
                      </a:lnTo>
                      <a:lnTo>
                        <a:pt x="1466" y="2515"/>
                      </a:lnTo>
                      <a:cubicBezTo>
                        <a:pt x="2078" y="2419"/>
                        <a:pt x="2533" y="1891"/>
                        <a:pt x="2533" y="1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67">
                  <a:extLst>
                    <a:ext uri="{FF2B5EF4-FFF2-40B4-BE49-F238E27FC236}">
                      <a16:creationId xmlns:a16="http://schemas.microsoft.com/office/drawing/2014/main" id="{9AA04487-B708-439A-9E2C-E81180435905}"/>
                    </a:ext>
                  </a:extLst>
                </p:cNvPr>
                <p:cNvSpPr>
                  <a:spLocks noEditPoints="1"/>
                </p:cNvSpPr>
                <p:nvPr/>
              </p:nvSpPr>
              <p:spPr bwMode="auto">
                <a:xfrm>
                  <a:off x="29813250" y="-877888"/>
                  <a:ext cx="2184400" cy="2182813"/>
                </a:xfrm>
                <a:custGeom>
                  <a:avLst/>
                  <a:gdLst>
                    <a:gd name="T0" fmla="*/ 2600 w 2867"/>
                    <a:gd name="T1" fmla="*/ 734 h 2865"/>
                    <a:gd name="T2" fmla="*/ 2600 w 2867"/>
                    <a:gd name="T3" fmla="*/ 600 h 2865"/>
                    <a:gd name="T4" fmla="*/ 2602 w 2867"/>
                    <a:gd name="T5" fmla="*/ 734 h 2865"/>
                    <a:gd name="T6" fmla="*/ 2600 w 2867"/>
                    <a:gd name="T7" fmla="*/ 734 h 2865"/>
                    <a:gd name="T8" fmla="*/ 2800 w 2867"/>
                    <a:gd name="T9" fmla="*/ 0 h 2865"/>
                    <a:gd name="T10" fmla="*/ 2067 w 2867"/>
                    <a:gd name="T11" fmla="*/ 0 h 2865"/>
                    <a:gd name="T12" fmla="*/ 2000 w 2867"/>
                    <a:gd name="T13" fmla="*/ 67 h 2865"/>
                    <a:gd name="T14" fmla="*/ 2000 w 2867"/>
                    <a:gd name="T15" fmla="*/ 334 h 2865"/>
                    <a:gd name="T16" fmla="*/ 2067 w 2867"/>
                    <a:gd name="T17" fmla="*/ 400 h 2865"/>
                    <a:gd name="T18" fmla="*/ 2184 w 2867"/>
                    <a:gd name="T19" fmla="*/ 400 h 2865"/>
                    <a:gd name="T20" fmla="*/ 2010 w 2867"/>
                    <a:gd name="T21" fmla="*/ 575 h 2865"/>
                    <a:gd name="T22" fmla="*/ 1267 w 2867"/>
                    <a:gd name="T23" fmla="*/ 334 h 2865"/>
                    <a:gd name="T24" fmla="*/ 0 w 2867"/>
                    <a:gd name="T25" fmla="*/ 1600 h 2865"/>
                    <a:gd name="T26" fmla="*/ 615 w 2867"/>
                    <a:gd name="T27" fmla="*/ 2686 h 2865"/>
                    <a:gd name="T28" fmla="*/ 834 w 2867"/>
                    <a:gd name="T29" fmla="*/ 2351 h 2865"/>
                    <a:gd name="T30" fmla="*/ 400 w 2867"/>
                    <a:gd name="T31" fmla="*/ 1600 h 2865"/>
                    <a:gd name="T32" fmla="*/ 1267 w 2867"/>
                    <a:gd name="T33" fmla="*/ 734 h 2865"/>
                    <a:gd name="T34" fmla="*/ 2133 w 2867"/>
                    <a:gd name="T35" fmla="*/ 1600 h 2865"/>
                    <a:gd name="T36" fmla="*/ 1501 w 2867"/>
                    <a:gd name="T37" fmla="*/ 2435 h 2865"/>
                    <a:gd name="T38" fmla="*/ 1327 w 2867"/>
                    <a:gd name="T39" fmla="*/ 2865 h 2865"/>
                    <a:gd name="T40" fmla="*/ 2533 w 2867"/>
                    <a:gd name="T41" fmla="*/ 1600 h 2865"/>
                    <a:gd name="T42" fmla="*/ 2292 w 2867"/>
                    <a:gd name="T43" fmla="*/ 857 h 2865"/>
                    <a:gd name="T44" fmla="*/ 2467 w 2867"/>
                    <a:gd name="T45" fmla="*/ 683 h 2865"/>
                    <a:gd name="T46" fmla="*/ 2467 w 2867"/>
                    <a:gd name="T47" fmla="*/ 800 h 2865"/>
                    <a:gd name="T48" fmla="*/ 2533 w 2867"/>
                    <a:gd name="T49" fmla="*/ 867 h 2865"/>
                    <a:gd name="T50" fmla="*/ 2800 w 2867"/>
                    <a:gd name="T51" fmla="*/ 867 h 2865"/>
                    <a:gd name="T52" fmla="*/ 2867 w 2867"/>
                    <a:gd name="T53" fmla="*/ 800 h 2865"/>
                    <a:gd name="T54" fmla="*/ 2867 w 2867"/>
                    <a:gd name="T55" fmla="*/ 67 h 2865"/>
                    <a:gd name="T56" fmla="*/ 2800 w 2867"/>
                    <a:gd name="T57" fmla="*/ 0 h 2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7" h="2865">
                      <a:moveTo>
                        <a:pt x="2600" y="734"/>
                      </a:moveTo>
                      <a:lnTo>
                        <a:pt x="2600" y="600"/>
                      </a:lnTo>
                      <a:cubicBezTo>
                        <a:pt x="2600" y="600"/>
                        <a:pt x="2602" y="675"/>
                        <a:pt x="2602" y="734"/>
                      </a:cubicBezTo>
                      <a:lnTo>
                        <a:pt x="2600" y="734"/>
                      </a:lnTo>
                      <a:close/>
                      <a:moveTo>
                        <a:pt x="2800" y="0"/>
                      </a:moveTo>
                      <a:lnTo>
                        <a:pt x="2067" y="0"/>
                      </a:lnTo>
                      <a:cubicBezTo>
                        <a:pt x="2030" y="0"/>
                        <a:pt x="2000" y="30"/>
                        <a:pt x="2000" y="67"/>
                      </a:cubicBezTo>
                      <a:lnTo>
                        <a:pt x="2000" y="334"/>
                      </a:lnTo>
                      <a:cubicBezTo>
                        <a:pt x="2000" y="370"/>
                        <a:pt x="2030" y="400"/>
                        <a:pt x="2067" y="400"/>
                      </a:cubicBezTo>
                      <a:lnTo>
                        <a:pt x="2184" y="400"/>
                      </a:lnTo>
                      <a:lnTo>
                        <a:pt x="2010" y="575"/>
                      </a:lnTo>
                      <a:cubicBezTo>
                        <a:pt x="1793" y="417"/>
                        <a:pt x="1537" y="334"/>
                        <a:pt x="1267" y="334"/>
                      </a:cubicBezTo>
                      <a:cubicBezTo>
                        <a:pt x="568" y="334"/>
                        <a:pt x="0" y="902"/>
                        <a:pt x="0" y="1600"/>
                      </a:cubicBezTo>
                      <a:cubicBezTo>
                        <a:pt x="0" y="2061"/>
                        <a:pt x="247" y="2464"/>
                        <a:pt x="615" y="2686"/>
                      </a:cubicBezTo>
                      <a:cubicBezTo>
                        <a:pt x="716" y="2598"/>
                        <a:pt x="793" y="2482"/>
                        <a:pt x="834" y="2351"/>
                      </a:cubicBezTo>
                      <a:cubicBezTo>
                        <a:pt x="575" y="2201"/>
                        <a:pt x="400" y="1921"/>
                        <a:pt x="400" y="1600"/>
                      </a:cubicBezTo>
                      <a:cubicBezTo>
                        <a:pt x="400" y="1122"/>
                        <a:pt x="789" y="734"/>
                        <a:pt x="1267" y="734"/>
                      </a:cubicBezTo>
                      <a:cubicBezTo>
                        <a:pt x="1745" y="734"/>
                        <a:pt x="2133" y="1122"/>
                        <a:pt x="2133" y="1600"/>
                      </a:cubicBezTo>
                      <a:cubicBezTo>
                        <a:pt x="2133" y="1997"/>
                        <a:pt x="1865" y="2332"/>
                        <a:pt x="1501" y="2435"/>
                      </a:cubicBezTo>
                      <a:cubicBezTo>
                        <a:pt x="1467" y="2587"/>
                        <a:pt x="1408" y="2732"/>
                        <a:pt x="1327" y="2865"/>
                      </a:cubicBezTo>
                      <a:cubicBezTo>
                        <a:pt x="1998" y="2834"/>
                        <a:pt x="2533" y="2279"/>
                        <a:pt x="2533" y="1600"/>
                      </a:cubicBezTo>
                      <a:cubicBezTo>
                        <a:pt x="2533" y="1330"/>
                        <a:pt x="2450" y="1074"/>
                        <a:pt x="2292" y="857"/>
                      </a:cubicBezTo>
                      <a:lnTo>
                        <a:pt x="2467" y="683"/>
                      </a:lnTo>
                      <a:lnTo>
                        <a:pt x="2467" y="800"/>
                      </a:lnTo>
                      <a:cubicBezTo>
                        <a:pt x="2467" y="837"/>
                        <a:pt x="2497" y="867"/>
                        <a:pt x="2533" y="867"/>
                      </a:cubicBezTo>
                      <a:lnTo>
                        <a:pt x="2800" y="867"/>
                      </a:lnTo>
                      <a:cubicBezTo>
                        <a:pt x="2837" y="867"/>
                        <a:pt x="2867" y="837"/>
                        <a:pt x="2867" y="800"/>
                      </a:cubicBezTo>
                      <a:lnTo>
                        <a:pt x="2867" y="67"/>
                      </a:lnTo>
                      <a:cubicBezTo>
                        <a:pt x="2867" y="30"/>
                        <a:pt x="2837" y="0"/>
                        <a:pt x="28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 name="Group 83">
                <a:extLst>
                  <a:ext uri="{FF2B5EF4-FFF2-40B4-BE49-F238E27FC236}">
                    <a16:creationId xmlns:a16="http://schemas.microsoft.com/office/drawing/2014/main" id="{43D410BF-F13D-40F6-8E01-CD64F47B0E87}"/>
                  </a:ext>
                </a:extLst>
              </p:cNvPr>
              <p:cNvGrpSpPr/>
              <p:nvPr/>
            </p:nvGrpSpPr>
            <p:grpSpPr>
              <a:xfrm>
                <a:off x="10462380" y="1845143"/>
                <a:ext cx="273486" cy="464853"/>
                <a:chOff x="17599025" y="-147638"/>
                <a:chExt cx="2976563" cy="5059363"/>
              </a:xfrm>
              <a:solidFill>
                <a:schemeClr val="bg1"/>
              </a:solidFill>
            </p:grpSpPr>
            <p:sp>
              <p:nvSpPr>
                <p:cNvPr id="85" name="Freeform 72">
                  <a:extLst>
                    <a:ext uri="{FF2B5EF4-FFF2-40B4-BE49-F238E27FC236}">
                      <a16:creationId xmlns:a16="http://schemas.microsoft.com/office/drawing/2014/main" id="{77EDCADE-CB99-445D-B5AC-000C0F45722F}"/>
                    </a:ext>
                  </a:extLst>
                </p:cNvPr>
                <p:cNvSpPr>
                  <a:spLocks noEditPoints="1"/>
                </p:cNvSpPr>
                <p:nvPr/>
              </p:nvSpPr>
              <p:spPr bwMode="auto">
                <a:xfrm>
                  <a:off x="17599025" y="-147638"/>
                  <a:ext cx="2298700" cy="5059363"/>
                </a:xfrm>
                <a:custGeom>
                  <a:avLst/>
                  <a:gdLst>
                    <a:gd name="T0" fmla="*/ 1676 w 3342"/>
                    <a:gd name="T1" fmla="*/ 1338 h 7354"/>
                    <a:gd name="T2" fmla="*/ 1676 w 3342"/>
                    <a:gd name="T3" fmla="*/ 1338 h 7354"/>
                    <a:gd name="T4" fmla="*/ 1306 w 3342"/>
                    <a:gd name="T5" fmla="*/ 1515 h 7354"/>
                    <a:gd name="T6" fmla="*/ 525 w 3342"/>
                    <a:gd name="T7" fmla="*/ 2551 h 7354"/>
                    <a:gd name="T8" fmla="*/ 496 w 3342"/>
                    <a:gd name="T9" fmla="*/ 2602 h 7354"/>
                    <a:gd name="T10" fmla="*/ 490 w 3342"/>
                    <a:gd name="T11" fmla="*/ 2615 h 7354"/>
                    <a:gd name="T12" fmla="*/ 43 w 3342"/>
                    <a:gd name="T13" fmla="*/ 3834 h 7354"/>
                    <a:gd name="T14" fmla="*/ 176 w 3342"/>
                    <a:gd name="T15" fmla="*/ 4122 h 7354"/>
                    <a:gd name="T16" fmla="*/ 176 w 3342"/>
                    <a:gd name="T17" fmla="*/ 4122 h 7354"/>
                    <a:gd name="T18" fmla="*/ 464 w 3342"/>
                    <a:gd name="T19" fmla="*/ 3989 h 7354"/>
                    <a:gd name="T20" fmla="*/ 902 w 3342"/>
                    <a:gd name="T21" fmla="*/ 2796 h 7354"/>
                    <a:gd name="T22" fmla="*/ 1202 w 3342"/>
                    <a:gd name="T23" fmla="*/ 2399 h 7354"/>
                    <a:gd name="T24" fmla="*/ 1202 w 3342"/>
                    <a:gd name="T25" fmla="*/ 3862 h 7354"/>
                    <a:gd name="T26" fmla="*/ 1195 w 3342"/>
                    <a:gd name="T27" fmla="*/ 3891 h 7354"/>
                    <a:gd name="T28" fmla="*/ 895 w 3342"/>
                    <a:gd name="T29" fmla="*/ 5633 h 7354"/>
                    <a:gd name="T30" fmla="*/ 130 w 3342"/>
                    <a:gd name="T31" fmla="*/ 6784 h 7354"/>
                    <a:gd name="T32" fmla="*/ 221 w 3342"/>
                    <a:gd name="T33" fmla="*/ 7254 h 7354"/>
                    <a:gd name="T34" fmla="*/ 692 w 3342"/>
                    <a:gd name="T35" fmla="*/ 7162 h 7354"/>
                    <a:gd name="T36" fmla="*/ 1491 w 3342"/>
                    <a:gd name="T37" fmla="*/ 5943 h 7354"/>
                    <a:gd name="T38" fmla="*/ 1547 w 3342"/>
                    <a:gd name="T39" fmla="*/ 5825 h 7354"/>
                    <a:gd name="T40" fmla="*/ 1736 w 3342"/>
                    <a:gd name="T41" fmla="*/ 4774 h 7354"/>
                    <a:gd name="T42" fmla="*/ 2128 w 3342"/>
                    <a:gd name="T43" fmla="*/ 5729 h 7354"/>
                    <a:gd name="T44" fmla="*/ 2423 w 3342"/>
                    <a:gd name="T45" fmla="*/ 7030 h 7354"/>
                    <a:gd name="T46" fmla="*/ 2826 w 3342"/>
                    <a:gd name="T47" fmla="*/ 7288 h 7354"/>
                    <a:gd name="T48" fmla="*/ 3084 w 3342"/>
                    <a:gd name="T49" fmla="*/ 6884 h 7354"/>
                    <a:gd name="T50" fmla="*/ 2779 w 3342"/>
                    <a:gd name="T51" fmla="*/ 5536 h 7354"/>
                    <a:gd name="T52" fmla="*/ 2735 w 3342"/>
                    <a:gd name="T53" fmla="*/ 5429 h 7354"/>
                    <a:gd name="T54" fmla="*/ 2165 w 3342"/>
                    <a:gd name="T55" fmla="*/ 3958 h 7354"/>
                    <a:gd name="T56" fmla="*/ 2150 w 3342"/>
                    <a:gd name="T57" fmla="*/ 3929 h 7354"/>
                    <a:gd name="T58" fmla="*/ 2150 w 3342"/>
                    <a:gd name="T59" fmla="*/ 2597 h 7354"/>
                    <a:gd name="T60" fmla="*/ 2891 w 3342"/>
                    <a:gd name="T61" fmla="*/ 3901 h 7354"/>
                    <a:gd name="T62" fmla="*/ 3197 w 3342"/>
                    <a:gd name="T63" fmla="*/ 3986 h 7354"/>
                    <a:gd name="T64" fmla="*/ 3197 w 3342"/>
                    <a:gd name="T65" fmla="*/ 3986 h 7354"/>
                    <a:gd name="T66" fmla="*/ 3281 w 3342"/>
                    <a:gd name="T67" fmla="*/ 3680 h 7354"/>
                    <a:gd name="T68" fmla="*/ 2097 w 3342"/>
                    <a:gd name="T69" fmla="*/ 1594 h 7354"/>
                    <a:gd name="T70" fmla="*/ 1676 w 3342"/>
                    <a:gd name="T71" fmla="*/ 1338 h 7354"/>
                    <a:gd name="T72" fmla="*/ 1676 w 3342"/>
                    <a:gd name="T73" fmla="*/ 0 h 7354"/>
                    <a:gd name="T74" fmla="*/ 1081 w 3342"/>
                    <a:gd name="T75" fmla="*/ 596 h 7354"/>
                    <a:gd name="T76" fmla="*/ 1676 w 3342"/>
                    <a:gd name="T77" fmla="*/ 1191 h 7354"/>
                    <a:gd name="T78" fmla="*/ 2272 w 3342"/>
                    <a:gd name="T79" fmla="*/ 596 h 7354"/>
                    <a:gd name="T80" fmla="*/ 1676 w 3342"/>
                    <a:gd name="T81" fmla="*/ 0 h 7354"/>
                    <a:gd name="T82" fmla="*/ 1676 w 3342"/>
                    <a:gd name="T83" fmla="*/ 0 h 7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42" h="7354">
                      <a:moveTo>
                        <a:pt x="1676" y="1338"/>
                      </a:moveTo>
                      <a:lnTo>
                        <a:pt x="1676" y="1338"/>
                      </a:lnTo>
                      <a:cubicBezTo>
                        <a:pt x="1539" y="1338"/>
                        <a:pt x="1390" y="1404"/>
                        <a:pt x="1306" y="1515"/>
                      </a:cubicBezTo>
                      <a:lnTo>
                        <a:pt x="525" y="2551"/>
                      </a:lnTo>
                      <a:cubicBezTo>
                        <a:pt x="513" y="2567"/>
                        <a:pt x="503" y="2584"/>
                        <a:pt x="496" y="2602"/>
                      </a:cubicBezTo>
                      <a:cubicBezTo>
                        <a:pt x="494" y="2606"/>
                        <a:pt x="492" y="2611"/>
                        <a:pt x="490" y="2615"/>
                      </a:cubicBezTo>
                      <a:lnTo>
                        <a:pt x="43" y="3834"/>
                      </a:lnTo>
                      <a:cubicBezTo>
                        <a:pt x="0" y="3950"/>
                        <a:pt x="60" y="4080"/>
                        <a:pt x="176" y="4122"/>
                      </a:cubicBezTo>
                      <a:lnTo>
                        <a:pt x="176" y="4122"/>
                      </a:lnTo>
                      <a:cubicBezTo>
                        <a:pt x="292" y="4165"/>
                        <a:pt x="422" y="4105"/>
                        <a:pt x="464" y="3989"/>
                      </a:cubicBezTo>
                      <a:lnTo>
                        <a:pt x="902" y="2796"/>
                      </a:lnTo>
                      <a:lnTo>
                        <a:pt x="1202" y="2399"/>
                      </a:lnTo>
                      <a:lnTo>
                        <a:pt x="1202" y="3862"/>
                      </a:lnTo>
                      <a:cubicBezTo>
                        <a:pt x="1199" y="3872"/>
                        <a:pt x="1196" y="3881"/>
                        <a:pt x="1195" y="3891"/>
                      </a:cubicBezTo>
                      <a:lnTo>
                        <a:pt x="895" y="5633"/>
                      </a:lnTo>
                      <a:lnTo>
                        <a:pt x="130" y="6784"/>
                      </a:lnTo>
                      <a:cubicBezTo>
                        <a:pt x="26" y="6939"/>
                        <a:pt x="69" y="7146"/>
                        <a:pt x="221" y="7254"/>
                      </a:cubicBezTo>
                      <a:cubicBezTo>
                        <a:pt x="364" y="7354"/>
                        <a:pt x="607" y="7291"/>
                        <a:pt x="692" y="7162"/>
                      </a:cubicBezTo>
                      <a:lnTo>
                        <a:pt x="1491" y="5943"/>
                      </a:lnTo>
                      <a:cubicBezTo>
                        <a:pt x="1522" y="5895"/>
                        <a:pt x="1541" y="5863"/>
                        <a:pt x="1547" y="5825"/>
                      </a:cubicBezTo>
                      <a:lnTo>
                        <a:pt x="1736" y="4774"/>
                      </a:lnTo>
                      <a:lnTo>
                        <a:pt x="2128" y="5729"/>
                      </a:lnTo>
                      <a:lnTo>
                        <a:pt x="2423" y="7030"/>
                      </a:lnTo>
                      <a:cubicBezTo>
                        <a:pt x="2464" y="7211"/>
                        <a:pt x="2643" y="7324"/>
                        <a:pt x="2826" y="7288"/>
                      </a:cubicBezTo>
                      <a:cubicBezTo>
                        <a:pt x="2997" y="7253"/>
                        <a:pt x="3118" y="7034"/>
                        <a:pt x="3084" y="6884"/>
                      </a:cubicBezTo>
                      <a:lnTo>
                        <a:pt x="2779" y="5536"/>
                      </a:lnTo>
                      <a:cubicBezTo>
                        <a:pt x="2770" y="5499"/>
                        <a:pt x="2755" y="5463"/>
                        <a:pt x="2735" y="5429"/>
                      </a:cubicBezTo>
                      <a:lnTo>
                        <a:pt x="2165" y="3958"/>
                      </a:lnTo>
                      <a:cubicBezTo>
                        <a:pt x="2161" y="3948"/>
                        <a:pt x="2156" y="3938"/>
                        <a:pt x="2150" y="3929"/>
                      </a:cubicBezTo>
                      <a:lnTo>
                        <a:pt x="2150" y="2597"/>
                      </a:lnTo>
                      <a:lnTo>
                        <a:pt x="2891" y="3901"/>
                      </a:lnTo>
                      <a:cubicBezTo>
                        <a:pt x="2952" y="4009"/>
                        <a:pt x="3090" y="4047"/>
                        <a:pt x="3197" y="3986"/>
                      </a:cubicBezTo>
                      <a:lnTo>
                        <a:pt x="3197" y="3986"/>
                      </a:lnTo>
                      <a:cubicBezTo>
                        <a:pt x="3304" y="3925"/>
                        <a:pt x="3342" y="3787"/>
                        <a:pt x="3281" y="3680"/>
                      </a:cubicBezTo>
                      <a:lnTo>
                        <a:pt x="2097" y="1594"/>
                      </a:lnTo>
                      <a:cubicBezTo>
                        <a:pt x="2017" y="1442"/>
                        <a:pt x="1858" y="1338"/>
                        <a:pt x="1676" y="1338"/>
                      </a:cubicBezTo>
                      <a:close/>
                      <a:moveTo>
                        <a:pt x="1676" y="0"/>
                      </a:moveTo>
                      <a:cubicBezTo>
                        <a:pt x="1347" y="0"/>
                        <a:pt x="1081" y="267"/>
                        <a:pt x="1081" y="596"/>
                      </a:cubicBezTo>
                      <a:cubicBezTo>
                        <a:pt x="1081" y="925"/>
                        <a:pt x="1347" y="1191"/>
                        <a:pt x="1676" y="1191"/>
                      </a:cubicBezTo>
                      <a:cubicBezTo>
                        <a:pt x="2005" y="1191"/>
                        <a:pt x="2272" y="925"/>
                        <a:pt x="2272" y="596"/>
                      </a:cubicBezTo>
                      <a:cubicBezTo>
                        <a:pt x="2272" y="267"/>
                        <a:pt x="2005" y="0"/>
                        <a:pt x="1676" y="0"/>
                      </a:cubicBezTo>
                      <a:lnTo>
                        <a:pt x="16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73">
                  <a:extLst>
                    <a:ext uri="{FF2B5EF4-FFF2-40B4-BE49-F238E27FC236}">
                      <a16:creationId xmlns:a16="http://schemas.microsoft.com/office/drawing/2014/main" id="{BFEE3F7A-D2A2-4AE5-9735-1D8A176FEF60}"/>
                    </a:ext>
                  </a:extLst>
                </p:cNvPr>
                <p:cNvSpPr>
                  <a:spLocks/>
                </p:cNvSpPr>
                <p:nvPr/>
              </p:nvSpPr>
              <p:spPr bwMode="auto">
                <a:xfrm>
                  <a:off x="19721513" y="2471738"/>
                  <a:ext cx="854075" cy="2398713"/>
                </a:xfrm>
                <a:custGeom>
                  <a:avLst/>
                  <a:gdLst>
                    <a:gd name="T0" fmla="*/ 55 w 1240"/>
                    <a:gd name="T1" fmla="*/ 12 h 3488"/>
                    <a:gd name="T2" fmla="*/ 55 w 1240"/>
                    <a:gd name="T3" fmla="*/ 12 h 3488"/>
                    <a:gd name="T4" fmla="*/ 142 w 1240"/>
                    <a:gd name="T5" fmla="*/ 56 h 3488"/>
                    <a:gd name="T6" fmla="*/ 1229 w 1240"/>
                    <a:gd name="T7" fmla="*/ 3390 h 3488"/>
                    <a:gd name="T8" fmla="*/ 1185 w 1240"/>
                    <a:gd name="T9" fmla="*/ 3477 h 3488"/>
                    <a:gd name="T10" fmla="*/ 1185 w 1240"/>
                    <a:gd name="T11" fmla="*/ 3477 h 3488"/>
                    <a:gd name="T12" fmla="*/ 1098 w 1240"/>
                    <a:gd name="T13" fmla="*/ 3433 h 3488"/>
                    <a:gd name="T14" fmla="*/ 11 w 1240"/>
                    <a:gd name="T15" fmla="*/ 98 h 3488"/>
                    <a:gd name="T16" fmla="*/ 55 w 1240"/>
                    <a:gd name="T17" fmla="*/ 12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0" h="3488">
                      <a:moveTo>
                        <a:pt x="55" y="12"/>
                      </a:moveTo>
                      <a:lnTo>
                        <a:pt x="55" y="12"/>
                      </a:lnTo>
                      <a:cubicBezTo>
                        <a:pt x="91" y="0"/>
                        <a:pt x="130" y="20"/>
                        <a:pt x="142" y="56"/>
                      </a:cubicBezTo>
                      <a:lnTo>
                        <a:pt x="1229" y="3390"/>
                      </a:lnTo>
                      <a:cubicBezTo>
                        <a:pt x="1240" y="3426"/>
                        <a:pt x="1220" y="3465"/>
                        <a:pt x="1185" y="3477"/>
                      </a:cubicBezTo>
                      <a:lnTo>
                        <a:pt x="1185" y="3477"/>
                      </a:lnTo>
                      <a:cubicBezTo>
                        <a:pt x="1149" y="3488"/>
                        <a:pt x="1110" y="3469"/>
                        <a:pt x="1098" y="3433"/>
                      </a:cubicBezTo>
                      <a:lnTo>
                        <a:pt x="11" y="98"/>
                      </a:lnTo>
                      <a:cubicBezTo>
                        <a:pt x="0" y="62"/>
                        <a:pt x="19" y="23"/>
                        <a:pt x="55"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38" name="Group 37">
            <a:extLst>
              <a:ext uri="{FF2B5EF4-FFF2-40B4-BE49-F238E27FC236}">
                <a16:creationId xmlns:a16="http://schemas.microsoft.com/office/drawing/2014/main" id="{DFD5B112-2C5B-46D5-968B-3199A0B8C161}"/>
              </a:ext>
            </a:extLst>
          </p:cNvPr>
          <p:cNvGrpSpPr/>
          <p:nvPr/>
        </p:nvGrpSpPr>
        <p:grpSpPr>
          <a:xfrm>
            <a:off x="228600" y="1448704"/>
            <a:ext cx="4333875" cy="817342"/>
            <a:chOff x="228600" y="1353454"/>
            <a:chExt cx="4333875" cy="817342"/>
          </a:xfrm>
        </p:grpSpPr>
        <p:sp>
          <p:nvSpPr>
            <p:cNvPr id="8" name="Rectangle 7">
              <a:extLst>
                <a:ext uri="{FF2B5EF4-FFF2-40B4-BE49-F238E27FC236}">
                  <a16:creationId xmlns:a16="http://schemas.microsoft.com/office/drawing/2014/main" id="{85F763A3-4D17-BA59-F8DC-840ED5AD8C31}"/>
                </a:ext>
              </a:extLst>
            </p:cNvPr>
            <p:cNvSpPr/>
            <p:nvPr/>
          </p:nvSpPr>
          <p:spPr>
            <a:xfrm>
              <a:off x="1104899" y="1353454"/>
              <a:ext cx="3457576" cy="817342"/>
            </a:xfrm>
            <a:prstGeom prst="rect">
              <a:avLst/>
            </a:prstGeom>
            <a:solidFill>
              <a:schemeClr val="accent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solidFill>
              </a:endParaRPr>
            </a:p>
          </p:txBody>
        </p:sp>
        <p:sp>
          <p:nvSpPr>
            <p:cNvPr id="7" name="Rectangle 6">
              <a:extLst>
                <a:ext uri="{FF2B5EF4-FFF2-40B4-BE49-F238E27FC236}">
                  <a16:creationId xmlns:a16="http://schemas.microsoft.com/office/drawing/2014/main" id="{5F653C55-8740-26E4-E2D1-4ACAC8AE2670}"/>
                </a:ext>
              </a:extLst>
            </p:cNvPr>
            <p:cNvSpPr/>
            <p:nvPr/>
          </p:nvSpPr>
          <p:spPr>
            <a:xfrm>
              <a:off x="228600" y="1353454"/>
              <a:ext cx="876300" cy="81734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solidFill>
              </a:endParaRPr>
            </a:p>
          </p:txBody>
        </p:sp>
        <p:sp>
          <p:nvSpPr>
            <p:cNvPr id="4" name="TextBox 3">
              <a:extLst>
                <a:ext uri="{FF2B5EF4-FFF2-40B4-BE49-F238E27FC236}">
                  <a16:creationId xmlns:a16="http://schemas.microsoft.com/office/drawing/2014/main" id="{8FC0F6D7-D1A7-440B-8E5D-BCECE13014AF}"/>
                </a:ext>
              </a:extLst>
            </p:cNvPr>
            <p:cNvSpPr txBox="1"/>
            <p:nvPr/>
          </p:nvSpPr>
          <p:spPr>
            <a:xfrm>
              <a:off x="1128142" y="1562070"/>
              <a:ext cx="3329558" cy="40011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a:lnSpc>
                  <a:spcPct val="100000"/>
                </a:lnSpc>
                <a:spcBef>
                  <a:spcPts val="0"/>
                </a:spcBef>
              </a:pPr>
              <a:r>
                <a:rPr lang="en-US" sz="2000" b="0" dirty="0">
                  <a:solidFill>
                    <a:schemeClr val="tx1"/>
                  </a:solidFill>
                </a:rPr>
                <a:t>Climate resilience</a:t>
              </a:r>
            </a:p>
          </p:txBody>
        </p:sp>
        <p:grpSp>
          <p:nvGrpSpPr>
            <p:cNvPr id="94" name="Group 93">
              <a:extLst>
                <a:ext uri="{FF2B5EF4-FFF2-40B4-BE49-F238E27FC236}">
                  <a16:creationId xmlns:a16="http://schemas.microsoft.com/office/drawing/2014/main" id="{8D0CE54B-EA32-40E7-9431-426B410BFA90}"/>
                </a:ext>
              </a:extLst>
            </p:cNvPr>
            <p:cNvGrpSpPr/>
            <p:nvPr/>
          </p:nvGrpSpPr>
          <p:grpSpPr>
            <a:xfrm>
              <a:off x="471145" y="1547286"/>
              <a:ext cx="391210" cy="429679"/>
              <a:chOff x="9047163" y="-3290891"/>
              <a:chExt cx="1808160" cy="1985965"/>
            </a:xfrm>
          </p:grpSpPr>
          <p:sp>
            <p:nvSpPr>
              <p:cNvPr id="95" name="Freeform 6">
                <a:extLst>
                  <a:ext uri="{FF2B5EF4-FFF2-40B4-BE49-F238E27FC236}">
                    <a16:creationId xmlns:a16="http://schemas.microsoft.com/office/drawing/2014/main" id="{A2A41A3B-B280-467C-8860-ED2B00D1671D}"/>
                  </a:ext>
                </a:extLst>
              </p:cNvPr>
              <p:cNvSpPr>
                <a:spLocks/>
              </p:cNvSpPr>
              <p:nvPr/>
            </p:nvSpPr>
            <p:spPr bwMode="auto">
              <a:xfrm>
                <a:off x="9318625" y="-2811463"/>
                <a:ext cx="1320800" cy="1355725"/>
              </a:xfrm>
              <a:custGeom>
                <a:avLst/>
                <a:gdLst>
                  <a:gd name="T0" fmla="*/ 1507 w 1733"/>
                  <a:gd name="T1" fmla="*/ 1201 h 1779"/>
                  <a:gd name="T2" fmla="*/ 1450 w 1733"/>
                  <a:gd name="T3" fmla="*/ 948 h 1779"/>
                  <a:gd name="T4" fmla="*/ 1163 w 1733"/>
                  <a:gd name="T5" fmla="*/ 868 h 1779"/>
                  <a:gd name="T6" fmla="*/ 1210 w 1733"/>
                  <a:gd name="T7" fmla="*/ 661 h 1779"/>
                  <a:gd name="T8" fmla="*/ 1482 w 1733"/>
                  <a:gd name="T9" fmla="*/ 559 h 1779"/>
                  <a:gd name="T10" fmla="*/ 1714 w 1733"/>
                  <a:gd name="T11" fmla="*/ 612 h 1779"/>
                  <a:gd name="T12" fmla="*/ 1688 w 1733"/>
                  <a:gd name="T13" fmla="*/ 539 h 1779"/>
                  <a:gd name="T14" fmla="*/ 1629 w 1733"/>
                  <a:gd name="T15" fmla="*/ 518 h 1779"/>
                  <a:gd name="T16" fmla="*/ 1511 w 1733"/>
                  <a:gd name="T17" fmla="*/ 449 h 1779"/>
                  <a:gd name="T18" fmla="*/ 1522 w 1733"/>
                  <a:gd name="T19" fmla="*/ 535 h 1779"/>
                  <a:gd name="T20" fmla="*/ 1482 w 1733"/>
                  <a:gd name="T21" fmla="*/ 460 h 1779"/>
                  <a:gd name="T22" fmla="*/ 1346 w 1733"/>
                  <a:gd name="T23" fmla="*/ 541 h 1779"/>
                  <a:gd name="T24" fmla="*/ 1344 w 1733"/>
                  <a:gd name="T25" fmla="*/ 455 h 1779"/>
                  <a:gd name="T26" fmla="*/ 1361 w 1733"/>
                  <a:gd name="T27" fmla="*/ 384 h 1779"/>
                  <a:gd name="T28" fmla="*/ 1479 w 1733"/>
                  <a:gd name="T29" fmla="*/ 296 h 1779"/>
                  <a:gd name="T30" fmla="*/ 1453 w 1733"/>
                  <a:gd name="T31" fmla="*/ 218 h 1779"/>
                  <a:gd name="T32" fmla="*/ 531 w 1733"/>
                  <a:gd name="T33" fmla="*/ 75 h 1779"/>
                  <a:gd name="T34" fmla="*/ 613 w 1733"/>
                  <a:gd name="T35" fmla="*/ 109 h 1779"/>
                  <a:gd name="T36" fmla="*/ 622 w 1733"/>
                  <a:gd name="T37" fmla="*/ 163 h 1779"/>
                  <a:gd name="T38" fmla="*/ 658 w 1733"/>
                  <a:gd name="T39" fmla="*/ 108 h 1779"/>
                  <a:gd name="T40" fmla="*/ 714 w 1733"/>
                  <a:gd name="T41" fmla="*/ 160 h 1779"/>
                  <a:gd name="T42" fmla="*/ 906 w 1733"/>
                  <a:gd name="T43" fmla="*/ 132 h 1779"/>
                  <a:gd name="T44" fmla="*/ 897 w 1733"/>
                  <a:gd name="T45" fmla="*/ 200 h 1779"/>
                  <a:gd name="T46" fmla="*/ 808 w 1733"/>
                  <a:gd name="T47" fmla="*/ 197 h 1779"/>
                  <a:gd name="T48" fmla="*/ 742 w 1733"/>
                  <a:gd name="T49" fmla="*/ 179 h 1779"/>
                  <a:gd name="T50" fmla="*/ 689 w 1733"/>
                  <a:gd name="T51" fmla="*/ 219 h 1779"/>
                  <a:gd name="T52" fmla="*/ 640 w 1733"/>
                  <a:gd name="T53" fmla="*/ 340 h 1779"/>
                  <a:gd name="T54" fmla="*/ 725 w 1733"/>
                  <a:gd name="T55" fmla="*/ 252 h 1779"/>
                  <a:gd name="T56" fmla="*/ 857 w 1733"/>
                  <a:gd name="T57" fmla="*/ 267 h 1779"/>
                  <a:gd name="T58" fmla="*/ 896 w 1733"/>
                  <a:gd name="T59" fmla="*/ 388 h 1779"/>
                  <a:gd name="T60" fmla="*/ 842 w 1733"/>
                  <a:gd name="T61" fmla="*/ 375 h 1779"/>
                  <a:gd name="T62" fmla="*/ 776 w 1733"/>
                  <a:gd name="T63" fmla="*/ 389 h 1779"/>
                  <a:gd name="T64" fmla="*/ 628 w 1733"/>
                  <a:gd name="T65" fmla="*/ 513 h 1779"/>
                  <a:gd name="T66" fmla="*/ 299 w 1733"/>
                  <a:gd name="T67" fmla="*/ 702 h 1779"/>
                  <a:gd name="T68" fmla="*/ 416 w 1733"/>
                  <a:gd name="T69" fmla="*/ 774 h 1779"/>
                  <a:gd name="T70" fmla="*/ 549 w 1733"/>
                  <a:gd name="T71" fmla="*/ 878 h 1779"/>
                  <a:gd name="T72" fmla="*/ 730 w 1733"/>
                  <a:gd name="T73" fmla="*/ 874 h 1779"/>
                  <a:gd name="T74" fmla="*/ 864 w 1733"/>
                  <a:gd name="T75" fmla="*/ 1016 h 1779"/>
                  <a:gd name="T76" fmla="*/ 1010 w 1733"/>
                  <a:gd name="T77" fmla="*/ 1174 h 1779"/>
                  <a:gd name="T78" fmla="*/ 893 w 1733"/>
                  <a:gd name="T79" fmla="*/ 1409 h 1779"/>
                  <a:gd name="T80" fmla="*/ 760 w 1733"/>
                  <a:gd name="T81" fmla="*/ 1551 h 1779"/>
                  <a:gd name="T82" fmla="*/ 776 w 1733"/>
                  <a:gd name="T83" fmla="*/ 1627 h 1779"/>
                  <a:gd name="T84" fmla="*/ 662 w 1733"/>
                  <a:gd name="T85" fmla="*/ 1521 h 1779"/>
                  <a:gd name="T86" fmla="*/ 624 w 1733"/>
                  <a:gd name="T87" fmla="*/ 1397 h 1779"/>
                  <a:gd name="T88" fmla="*/ 521 w 1733"/>
                  <a:gd name="T89" fmla="*/ 1153 h 1779"/>
                  <a:gd name="T90" fmla="*/ 441 w 1733"/>
                  <a:gd name="T91" fmla="*/ 901 h 1779"/>
                  <a:gd name="T92" fmla="*/ 310 w 1733"/>
                  <a:gd name="T93" fmla="*/ 808 h 1779"/>
                  <a:gd name="T94" fmla="*/ 198 w 1733"/>
                  <a:gd name="T95" fmla="*/ 718 h 1779"/>
                  <a:gd name="T96" fmla="*/ 128 w 1733"/>
                  <a:gd name="T97" fmla="*/ 620 h 1779"/>
                  <a:gd name="T98" fmla="*/ 74 w 1733"/>
                  <a:gd name="T99" fmla="*/ 576 h 1779"/>
                  <a:gd name="T100" fmla="*/ 0 w 1733"/>
                  <a:gd name="T101" fmla="*/ 890 h 1779"/>
                  <a:gd name="T102" fmla="*/ 1585 w 1733"/>
                  <a:gd name="T103" fmla="*/ 1439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3" h="1779">
                    <a:moveTo>
                      <a:pt x="1538" y="1344"/>
                    </a:moveTo>
                    <a:cubicBezTo>
                      <a:pt x="1522" y="1323"/>
                      <a:pt x="1538" y="1289"/>
                      <a:pt x="1532" y="1264"/>
                    </a:cubicBezTo>
                    <a:cubicBezTo>
                      <a:pt x="1527" y="1239"/>
                      <a:pt x="1489" y="1237"/>
                      <a:pt x="1507" y="1201"/>
                    </a:cubicBezTo>
                    <a:cubicBezTo>
                      <a:pt x="1522" y="1173"/>
                      <a:pt x="1543" y="1154"/>
                      <a:pt x="1527" y="1126"/>
                    </a:cubicBezTo>
                    <a:cubicBezTo>
                      <a:pt x="1522" y="1116"/>
                      <a:pt x="1476" y="1017"/>
                      <a:pt x="1468" y="974"/>
                    </a:cubicBezTo>
                    <a:cubicBezTo>
                      <a:pt x="1465" y="961"/>
                      <a:pt x="1462" y="953"/>
                      <a:pt x="1450" y="948"/>
                    </a:cubicBezTo>
                    <a:cubicBezTo>
                      <a:pt x="1429" y="940"/>
                      <a:pt x="1408" y="928"/>
                      <a:pt x="1393" y="928"/>
                    </a:cubicBezTo>
                    <a:cubicBezTo>
                      <a:pt x="1358" y="928"/>
                      <a:pt x="1347" y="946"/>
                      <a:pt x="1311" y="946"/>
                    </a:cubicBezTo>
                    <a:cubicBezTo>
                      <a:pt x="1229" y="946"/>
                      <a:pt x="1227" y="940"/>
                      <a:pt x="1163" y="868"/>
                    </a:cubicBezTo>
                    <a:cubicBezTo>
                      <a:pt x="1137" y="838"/>
                      <a:pt x="1147" y="796"/>
                      <a:pt x="1161" y="762"/>
                    </a:cubicBezTo>
                    <a:cubicBezTo>
                      <a:pt x="1166" y="751"/>
                      <a:pt x="1159" y="741"/>
                      <a:pt x="1149" y="734"/>
                    </a:cubicBezTo>
                    <a:cubicBezTo>
                      <a:pt x="1123" y="715"/>
                      <a:pt x="1188" y="677"/>
                      <a:pt x="1210" y="661"/>
                    </a:cubicBezTo>
                    <a:cubicBezTo>
                      <a:pt x="1252" y="630"/>
                      <a:pt x="1226" y="596"/>
                      <a:pt x="1267" y="573"/>
                    </a:cubicBezTo>
                    <a:cubicBezTo>
                      <a:pt x="1315" y="546"/>
                      <a:pt x="1399" y="542"/>
                      <a:pt x="1462" y="538"/>
                    </a:cubicBezTo>
                    <a:cubicBezTo>
                      <a:pt x="1475" y="537"/>
                      <a:pt x="1481" y="546"/>
                      <a:pt x="1482" y="559"/>
                    </a:cubicBezTo>
                    <a:cubicBezTo>
                      <a:pt x="1483" y="599"/>
                      <a:pt x="1532" y="607"/>
                      <a:pt x="1573" y="615"/>
                    </a:cubicBezTo>
                    <a:cubicBezTo>
                      <a:pt x="1586" y="618"/>
                      <a:pt x="1591" y="606"/>
                      <a:pt x="1602" y="599"/>
                    </a:cubicBezTo>
                    <a:cubicBezTo>
                      <a:pt x="1620" y="587"/>
                      <a:pt x="1673" y="602"/>
                      <a:pt x="1714" y="612"/>
                    </a:cubicBezTo>
                    <a:cubicBezTo>
                      <a:pt x="1726" y="615"/>
                      <a:pt x="1733" y="608"/>
                      <a:pt x="1729" y="596"/>
                    </a:cubicBezTo>
                    <a:cubicBezTo>
                      <a:pt x="1726" y="586"/>
                      <a:pt x="1722" y="577"/>
                      <a:pt x="1718" y="568"/>
                    </a:cubicBezTo>
                    <a:cubicBezTo>
                      <a:pt x="1714" y="556"/>
                      <a:pt x="1699" y="546"/>
                      <a:pt x="1688" y="539"/>
                    </a:cubicBezTo>
                    <a:cubicBezTo>
                      <a:pt x="1675" y="531"/>
                      <a:pt x="1667" y="516"/>
                      <a:pt x="1664" y="500"/>
                    </a:cubicBezTo>
                    <a:cubicBezTo>
                      <a:pt x="1662" y="487"/>
                      <a:pt x="1653" y="480"/>
                      <a:pt x="1644" y="489"/>
                    </a:cubicBezTo>
                    <a:cubicBezTo>
                      <a:pt x="1637" y="497"/>
                      <a:pt x="1632" y="507"/>
                      <a:pt x="1629" y="518"/>
                    </a:cubicBezTo>
                    <a:cubicBezTo>
                      <a:pt x="1626" y="530"/>
                      <a:pt x="1617" y="535"/>
                      <a:pt x="1609" y="525"/>
                    </a:cubicBezTo>
                    <a:cubicBezTo>
                      <a:pt x="1582" y="489"/>
                      <a:pt x="1577" y="427"/>
                      <a:pt x="1527" y="424"/>
                    </a:cubicBezTo>
                    <a:cubicBezTo>
                      <a:pt x="1514" y="424"/>
                      <a:pt x="1505" y="438"/>
                      <a:pt x="1511" y="449"/>
                    </a:cubicBezTo>
                    <a:cubicBezTo>
                      <a:pt x="1520" y="465"/>
                      <a:pt x="1537" y="473"/>
                      <a:pt x="1553" y="483"/>
                    </a:cubicBezTo>
                    <a:cubicBezTo>
                      <a:pt x="1564" y="490"/>
                      <a:pt x="1570" y="507"/>
                      <a:pt x="1563" y="518"/>
                    </a:cubicBezTo>
                    <a:cubicBezTo>
                      <a:pt x="1553" y="533"/>
                      <a:pt x="1538" y="544"/>
                      <a:pt x="1522" y="535"/>
                    </a:cubicBezTo>
                    <a:cubicBezTo>
                      <a:pt x="1511" y="528"/>
                      <a:pt x="1517" y="519"/>
                      <a:pt x="1528" y="515"/>
                    </a:cubicBezTo>
                    <a:cubicBezTo>
                      <a:pt x="1539" y="511"/>
                      <a:pt x="1539" y="502"/>
                      <a:pt x="1528" y="495"/>
                    </a:cubicBezTo>
                    <a:cubicBezTo>
                      <a:pt x="1511" y="485"/>
                      <a:pt x="1493" y="475"/>
                      <a:pt x="1482" y="460"/>
                    </a:cubicBezTo>
                    <a:cubicBezTo>
                      <a:pt x="1474" y="450"/>
                      <a:pt x="1467" y="449"/>
                      <a:pt x="1455" y="456"/>
                    </a:cubicBezTo>
                    <a:cubicBezTo>
                      <a:pt x="1436" y="467"/>
                      <a:pt x="1416" y="456"/>
                      <a:pt x="1398" y="480"/>
                    </a:cubicBezTo>
                    <a:cubicBezTo>
                      <a:pt x="1385" y="497"/>
                      <a:pt x="1365" y="539"/>
                      <a:pt x="1346" y="541"/>
                    </a:cubicBezTo>
                    <a:cubicBezTo>
                      <a:pt x="1325" y="543"/>
                      <a:pt x="1281" y="551"/>
                      <a:pt x="1265" y="531"/>
                    </a:cubicBezTo>
                    <a:cubicBezTo>
                      <a:pt x="1251" y="514"/>
                      <a:pt x="1253" y="460"/>
                      <a:pt x="1278" y="455"/>
                    </a:cubicBezTo>
                    <a:cubicBezTo>
                      <a:pt x="1305" y="449"/>
                      <a:pt x="1316" y="449"/>
                      <a:pt x="1344" y="455"/>
                    </a:cubicBezTo>
                    <a:cubicBezTo>
                      <a:pt x="1357" y="457"/>
                      <a:pt x="1358" y="455"/>
                      <a:pt x="1358" y="449"/>
                    </a:cubicBezTo>
                    <a:cubicBezTo>
                      <a:pt x="1357" y="439"/>
                      <a:pt x="1351" y="431"/>
                      <a:pt x="1346" y="419"/>
                    </a:cubicBezTo>
                    <a:cubicBezTo>
                      <a:pt x="1340" y="406"/>
                      <a:pt x="1341" y="388"/>
                      <a:pt x="1361" y="384"/>
                    </a:cubicBezTo>
                    <a:cubicBezTo>
                      <a:pt x="1418" y="375"/>
                      <a:pt x="1424" y="329"/>
                      <a:pt x="1481" y="329"/>
                    </a:cubicBezTo>
                    <a:cubicBezTo>
                      <a:pt x="1494" y="329"/>
                      <a:pt x="1505" y="321"/>
                      <a:pt x="1503" y="309"/>
                    </a:cubicBezTo>
                    <a:cubicBezTo>
                      <a:pt x="1502" y="297"/>
                      <a:pt x="1490" y="293"/>
                      <a:pt x="1479" y="296"/>
                    </a:cubicBezTo>
                    <a:cubicBezTo>
                      <a:pt x="1469" y="298"/>
                      <a:pt x="1457" y="293"/>
                      <a:pt x="1449" y="283"/>
                    </a:cubicBezTo>
                    <a:cubicBezTo>
                      <a:pt x="1432" y="263"/>
                      <a:pt x="1411" y="254"/>
                      <a:pt x="1440" y="226"/>
                    </a:cubicBezTo>
                    <a:cubicBezTo>
                      <a:pt x="1444" y="222"/>
                      <a:pt x="1448" y="220"/>
                      <a:pt x="1453" y="218"/>
                    </a:cubicBezTo>
                    <a:cubicBezTo>
                      <a:pt x="1460" y="215"/>
                      <a:pt x="1459" y="206"/>
                      <a:pt x="1449" y="198"/>
                    </a:cubicBezTo>
                    <a:cubicBezTo>
                      <a:pt x="1296" y="74"/>
                      <a:pt x="1101" y="0"/>
                      <a:pt x="889" y="0"/>
                    </a:cubicBezTo>
                    <a:cubicBezTo>
                      <a:pt x="762" y="0"/>
                      <a:pt x="640" y="27"/>
                      <a:pt x="531" y="75"/>
                    </a:cubicBezTo>
                    <a:cubicBezTo>
                      <a:pt x="519" y="81"/>
                      <a:pt x="521" y="86"/>
                      <a:pt x="531" y="94"/>
                    </a:cubicBezTo>
                    <a:cubicBezTo>
                      <a:pt x="536" y="98"/>
                      <a:pt x="542" y="104"/>
                      <a:pt x="547" y="111"/>
                    </a:cubicBezTo>
                    <a:cubicBezTo>
                      <a:pt x="566" y="136"/>
                      <a:pt x="591" y="117"/>
                      <a:pt x="613" y="109"/>
                    </a:cubicBezTo>
                    <a:cubicBezTo>
                      <a:pt x="625" y="105"/>
                      <a:pt x="631" y="117"/>
                      <a:pt x="621" y="125"/>
                    </a:cubicBezTo>
                    <a:cubicBezTo>
                      <a:pt x="605" y="140"/>
                      <a:pt x="585" y="141"/>
                      <a:pt x="559" y="141"/>
                    </a:cubicBezTo>
                    <a:cubicBezTo>
                      <a:pt x="547" y="141"/>
                      <a:pt x="602" y="212"/>
                      <a:pt x="622" y="163"/>
                    </a:cubicBezTo>
                    <a:cubicBezTo>
                      <a:pt x="628" y="147"/>
                      <a:pt x="642" y="154"/>
                      <a:pt x="654" y="149"/>
                    </a:cubicBezTo>
                    <a:cubicBezTo>
                      <a:pt x="666" y="144"/>
                      <a:pt x="662" y="130"/>
                      <a:pt x="656" y="129"/>
                    </a:cubicBezTo>
                    <a:cubicBezTo>
                      <a:pt x="650" y="128"/>
                      <a:pt x="647" y="116"/>
                      <a:pt x="658" y="108"/>
                    </a:cubicBezTo>
                    <a:cubicBezTo>
                      <a:pt x="670" y="99"/>
                      <a:pt x="688" y="99"/>
                      <a:pt x="707" y="101"/>
                    </a:cubicBezTo>
                    <a:cubicBezTo>
                      <a:pt x="720" y="103"/>
                      <a:pt x="720" y="108"/>
                      <a:pt x="711" y="118"/>
                    </a:cubicBezTo>
                    <a:cubicBezTo>
                      <a:pt x="695" y="133"/>
                      <a:pt x="695" y="152"/>
                      <a:pt x="714" y="160"/>
                    </a:cubicBezTo>
                    <a:cubicBezTo>
                      <a:pt x="726" y="165"/>
                      <a:pt x="732" y="153"/>
                      <a:pt x="734" y="141"/>
                    </a:cubicBezTo>
                    <a:cubicBezTo>
                      <a:pt x="737" y="104"/>
                      <a:pt x="790" y="92"/>
                      <a:pt x="827" y="97"/>
                    </a:cubicBezTo>
                    <a:cubicBezTo>
                      <a:pt x="852" y="100"/>
                      <a:pt x="882" y="122"/>
                      <a:pt x="906" y="132"/>
                    </a:cubicBezTo>
                    <a:cubicBezTo>
                      <a:pt x="922" y="139"/>
                      <a:pt x="911" y="154"/>
                      <a:pt x="919" y="164"/>
                    </a:cubicBezTo>
                    <a:cubicBezTo>
                      <a:pt x="926" y="175"/>
                      <a:pt x="938" y="186"/>
                      <a:pt x="928" y="194"/>
                    </a:cubicBezTo>
                    <a:cubicBezTo>
                      <a:pt x="922" y="200"/>
                      <a:pt x="912" y="200"/>
                      <a:pt x="897" y="200"/>
                    </a:cubicBezTo>
                    <a:cubicBezTo>
                      <a:pt x="875" y="200"/>
                      <a:pt x="888" y="228"/>
                      <a:pt x="876" y="229"/>
                    </a:cubicBezTo>
                    <a:cubicBezTo>
                      <a:pt x="857" y="231"/>
                      <a:pt x="832" y="222"/>
                      <a:pt x="810" y="215"/>
                    </a:cubicBezTo>
                    <a:cubicBezTo>
                      <a:pt x="798" y="211"/>
                      <a:pt x="797" y="203"/>
                      <a:pt x="808" y="197"/>
                    </a:cubicBezTo>
                    <a:cubicBezTo>
                      <a:pt x="818" y="192"/>
                      <a:pt x="827" y="187"/>
                      <a:pt x="836" y="182"/>
                    </a:cubicBezTo>
                    <a:cubicBezTo>
                      <a:pt x="848" y="176"/>
                      <a:pt x="851" y="162"/>
                      <a:pt x="841" y="155"/>
                    </a:cubicBezTo>
                    <a:cubicBezTo>
                      <a:pt x="808" y="132"/>
                      <a:pt x="774" y="166"/>
                      <a:pt x="742" y="179"/>
                    </a:cubicBezTo>
                    <a:cubicBezTo>
                      <a:pt x="730" y="184"/>
                      <a:pt x="722" y="188"/>
                      <a:pt x="725" y="195"/>
                    </a:cubicBezTo>
                    <a:cubicBezTo>
                      <a:pt x="727" y="202"/>
                      <a:pt x="723" y="213"/>
                      <a:pt x="711" y="219"/>
                    </a:cubicBezTo>
                    <a:cubicBezTo>
                      <a:pt x="702" y="223"/>
                      <a:pt x="695" y="224"/>
                      <a:pt x="689" y="219"/>
                    </a:cubicBezTo>
                    <a:cubicBezTo>
                      <a:pt x="679" y="210"/>
                      <a:pt x="670" y="200"/>
                      <a:pt x="658" y="204"/>
                    </a:cubicBezTo>
                    <a:cubicBezTo>
                      <a:pt x="619" y="217"/>
                      <a:pt x="556" y="246"/>
                      <a:pt x="562" y="266"/>
                    </a:cubicBezTo>
                    <a:cubicBezTo>
                      <a:pt x="577" y="320"/>
                      <a:pt x="639" y="293"/>
                      <a:pt x="640" y="340"/>
                    </a:cubicBezTo>
                    <a:cubicBezTo>
                      <a:pt x="640" y="353"/>
                      <a:pt x="648" y="363"/>
                      <a:pt x="657" y="353"/>
                    </a:cubicBezTo>
                    <a:cubicBezTo>
                      <a:pt x="668" y="341"/>
                      <a:pt x="668" y="322"/>
                      <a:pt x="689" y="315"/>
                    </a:cubicBezTo>
                    <a:cubicBezTo>
                      <a:pt x="733" y="301"/>
                      <a:pt x="725" y="297"/>
                      <a:pt x="725" y="252"/>
                    </a:cubicBezTo>
                    <a:cubicBezTo>
                      <a:pt x="725" y="215"/>
                      <a:pt x="812" y="211"/>
                      <a:pt x="816" y="255"/>
                    </a:cubicBezTo>
                    <a:cubicBezTo>
                      <a:pt x="817" y="268"/>
                      <a:pt x="822" y="278"/>
                      <a:pt x="835" y="275"/>
                    </a:cubicBezTo>
                    <a:cubicBezTo>
                      <a:pt x="842" y="273"/>
                      <a:pt x="850" y="270"/>
                      <a:pt x="857" y="267"/>
                    </a:cubicBezTo>
                    <a:cubicBezTo>
                      <a:pt x="868" y="261"/>
                      <a:pt x="875" y="265"/>
                      <a:pt x="879" y="277"/>
                    </a:cubicBezTo>
                    <a:cubicBezTo>
                      <a:pt x="890" y="312"/>
                      <a:pt x="926" y="352"/>
                      <a:pt x="901" y="367"/>
                    </a:cubicBezTo>
                    <a:cubicBezTo>
                      <a:pt x="890" y="373"/>
                      <a:pt x="887" y="379"/>
                      <a:pt x="896" y="388"/>
                    </a:cubicBezTo>
                    <a:cubicBezTo>
                      <a:pt x="918" y="409"/>
                      <a:pt x="935" y="431"/>
                      <a:pt x="883" y="415"/>
                    </a:cubicBezTo>
                    <a:cubicBezTo>
                      <a:pt x="845" y="403"/>
                      <a:pt x="863" y="394"/>
                      <a:pt x="866" y="381"/>
                    </a:cubicBezTo>
                    <a:cubicBezTo>
                      <a:pt x="869" y="369"/>
                      <a:pt x="854" y="371"/>
                      <a:pt x="842" y="375"/>
                    </a:cubicBezTo>
                    <a:cubicBezTo>
                      <a:pt x="830" y="379"/>
                      <a:pt x="812" y="382"/>
                      <a:pt x="808" y="375"/>
                    </a:cubicBezTo>
                    <a:cubicBezTo>
                      <a:pt x="806" y="371"/>
                      <a:pt x="805" y="368"/>
                      <a:pt x="798" y="365"/>
                    </a:cubicBezTo>
                    <a:cubicBezTo>
                      <a:pt x="770" y="352"/>
                      <a:pt x="757" y="377"/>
                      <a:pt x="776" y="389"/>
                    </a:cubicBezTo>
                    <a:cubicBezTo>
                      <a:pt x="787" y="395"/>
                      <a:pt x="793" y="397"/>
                      <a:pt x="788" y="403"/>
                    </a:cubicBezTo>
                    <a:cubicBezTo>
                      <a:pt x="784" y="409"/>
                      <a:pt x="770" y="407"/>
                      <a:pt x="757" y="411"/>
                    </a:cubicBezTo>
                    <a:cubicBezTo>
                      <a:pt x="718" y="423"/>
                      <a:pt x="651" y="489"/>
                      <a:pt x="628" y="513"/>
                    </a:cubicBezTo>
                    <a:cubicBezTo>
                      <a:pt x="615" y="527"/>
                      <a:pt x="613" y="550"/>
                      <a:pt x="604" y="560"/>
                    </a:cubicBezTo>
                    <a:cubicBezTo>
                      <a:pt x="589" y="575"/>
                      <a:pt x="562" y="580"/>
                      <a:pt x="548" y="596"/>
                    </a:cubicBezTo>
                    <a:cubicBezTo>
                      <a:pt x="523" y="625"/>
                      <a:pt x="325" y="617"/>
                      <a:pt x="299" y="702"/>
                    </a:cubicBezTo>
                    <a:cubicBezTo>
                      <a:pt x="269" y="797"/>
                      <a:pt x="345" y="773"/>
                      <a:pt x="398" y="743"/>
                    </a:cubicBezTo>
                    <a:cubicBezTo>
                      <a:pt x="409" y="736"/>
                      <a:pt x="422" y="740"/>
                      <a:pt x="421" y="753"/>
                    </a:cubicBezTo>
                    <a:cubicBezTo>
                      <a:pt x="421" y="760"/>
                      <a:pt x="419" y="767"/>
                      <a:pt x="416" y="774"/>
                    </a:cubicBezTo>
                    <a:cubicBezTo>
                      <a:pt x="410" y="786"/>
                      <a:pt x="413" y="792"/>
                      <a:pt x="426" y="794"/>
                    </a:cubicBezTo>
                    <a:cubicBezTo>
                      <a:pt x="465" y="800"/>
                      <a:pt x="457" y="830"/>
                      <a:pt x="460" y="876"/>
                    </a:cubicBezTo>
                    <a:cubicBezTo>
                      <a:pt x="462" y="905"/>
                      <a:pt x="533" y="896"/>
                      <a:pt x="549" y="878"/>
                    </a:cubicBezTo>
                    <a:cubicBezTo>
                      <a:pt x="576" y="847"/>
                      <a:pt x="614" y="825"/>
                      <a:pt x="645" y="868"/>
                    </a:cubicBezTo>
                    <a:cubicBezTo>
                      <a:pt x="656" y="884"/>
                      <a:pt x="679" y="887"/>
                      <a:pt x="695" y="880"/>
                    </a:cubicBezTo>
                    <a:cubicBezTo>
                      <a:pt x="707" y="874"/>
                      <a:pt x="721" y="865"/>
                      <a:pt x="730" y="874"/>
                    </a:cubicBezTo>
                    <a:cubicBezTo>
                      <a:pt x="748" y="890"/>
                      <a:pt x="750" y="916"/>
                      <a:pt x="772" y="929"/>
                    </a:cubicBezTo>
                    <a:cubicBezTo>
                      <a:pt x="792" y="941"/>
                      <a:pt x="822" y="916"/>
                      <a:pt x="835" y="940"/>
                    </a:cubicBezTo>
                    <a:cubicBezTo>
                      <a:pt x="846" y="959"/>
                      <a:pt x="849" y="1010"/>
                      <a:pt x="864" y="1016"/>
                    </a:cubicBezTo>
                    <a:cubicBezTo>
                      <a:pt x="893" y="1027"/>
                      <a:pt x="914" y="1036"/>
                      <a:pt x="946" y="1037"/>
                    </a:cubicBezTo>
                    <a:cubicBezTo>
                      <a:pt x="994" y="1037"/>
                      <a:pt x="1058" y="1071"/>
                      <a:pt x="1049" y="1119"/>
                    </a:cubicBezTo>
                    <a:cubicBezTo>
                      <a:pt x="1046" y="1139"/>
                      <a:pt x="1012" y="1152"/>
                      <a:pt x="1010" y="1174"/>
                    </a:cubicBezTo>
                    <a:cubicBezTo>
                      <a:pt x="1007" y="1206"/>
                      <a:pt x="1003" y="1239"/>
                      <a:pt x="1000" y="1271"/>
                    </a:cubicBezTo>
                    <a:cubicBezTo>
                      <a:pt x="994" y="1323"/>
                      <a:pt x="914" y="1286"/>
                      <a:pt x="895" y="1334"/>
                    </a:cubicBezTo>
                    <a:cubicBezTo>
                      <a:pt x="883" y="1363"/>
                      <a:pt x="917" y="1378"/>
                      <a:pt x="893" y="1409"/>
                    </a:cubicBezTo>
                    <a:cubicBezTo>
                      <a:pt x="877" y="1429"/>
                      <a:pt x="859" y="1449"/>
                      <a:pt x="846" y="1471"/>
                    </a:cubicBezTo>
                    <a:cubicBezTo>
                      <a:pt x="827" y="1507"/>
                      <a:pt x="787" y="1512"/>
                      <a:pt x="760" y="1527"/>
                    </a:cubicBezTo>
                    <a:cubicBezTo>
                      <a:pt x="748" y="1534"/>
                      <a:pt x="755" y="1539"/>
                      <a:pt x="760" y="1551"/>
                    </a:cubicBezTo>
                    <a:cubicBezTo>
                      <a:pt x="764" y="1557"/>
                      <a:pt x="763" y="1566"/>
                      <a:pt x="753" y="1576"/>
                    </a:cubicBezTo>
                    <a:cubicBezTo>
                      <a:pt x="738" y="1591"/>
                      <a:pt x="746" y="1599"/>
                      <a:pt x="759" y="1603"/>
                    </a:cubicBezTo>
                    <a:cubicBezTo>
                      <a:pt x="771" y="1606"/>
                      <a:pt x="778" y="1615"/>
                      <a:pt x="776" y="1627"/>
                    </a:cubicBezTo>
                    <a:cubicBezTo>
                      <a:pt x="771" y="1647"/>
                      <a:pt x="772" y="1664"/>
                      <a:pt x="791" y="1679"/>
                    </a:cubicBezTo>
                    <a:cubicBezTo>
                      <a:pt x="830" y="1712"/>
                      <a:pt x="788" y="1724"/>
                      <a:pt x="751" y="1712"/>
                    </a:cubicBezTo>
                    <a:cubicBezTo>
                      <a:pt x="664" y="1684"/>
                      <a:pt x="671" y="1585"/>
                      <a:pt x="662" y="1521"/>
                    </a:cubicBezTo>
                    <a:cubicBezTo>
                      <a:pt x="659" y="1506"/>
                      <a:pt x="632" y="1494"/>
                      <a:pt x="630" y="1478"/>
                    </a:cubicBezTo>
                    <a:cubicBezTo>
                      <a:pt x="628" y="1459"/>
                      <a:pt x="638" y="1433"/>
                      <a:pt x="641" y="1414"/>
                    </a:cubicBezTo>
                    <a:cubicBezTo>
                      <a:pt x="645" y="1396"/>
                      <a:pt x="624" y="1412"/>
                      <a:pt x="624" y="1397"/>
                    </a:cubicBezTo>
                    <a:lnTo>
                      <a:pt x="624" y="1324"/>
                    </a:lnTo>
                    <a:cubicBezTo>
                      <a:pt x="624" y="1259"/>
                      <a:pt x="632" y="1250"/>
                      <a:pt x="578" y="1212"/>
                    </a:cubicBezTo>
                    <a:cubicBezTo>
                      <a:pt x="544" y="1188"/>
                      <a:pt x="547" y="1185"/>
                      <a:pt x="521" y="1153"/>
                    </a:cubicBezTo>
                    <a:cubicBezTo>
                      <a:pt x="482" y="1104"/>
                      <a:pt x="471" y="1097"/>
                      <a:pt x="473" y="1040"/>
                    </a:cubicBezTo>
                    <a:cubicBezTo>
                      <a:pt x="476" y="986"/>
                      <a:pt x="525" y="990"/>
                      <a:pt x="519" y="941"/>
                    </a:cubicBezTo>
                    <a:cubicBezTo>
                      <a:pt x="512" y="883"/>
                      <a:pt x="470" y="934"/>
                      <a:pt x="441" y="901"/>
                    </a:cubicBezTo>
                    <a:cubicBezTo>
                      <a:pt x="408" y="863"/>
                      <a:pt x="390" y="859"/>
                      <a:pt x="354" y="835"/>
                    </a:cubicBezTo>
                    <a:cubicBezTo>
                      <a:pt x="353" y="834"/>
                      <a:pt x="346" y="828"/>
                      <a:pt x="339" y="822"/>
                    </a:cubicBezTo>
                    <a:cubicBezTo>
                      <a:pt x="331" y="814"/>
                      <a:pt x="321" y="807"/>
                      <a:pt x="310" y="808"/>
                    </a:cubicBezTo>
                    <a:cubicBezTo>
                      <a:pt x="300" y="810"/>
                      <a:pt x="290" y="813"/>
                      <a:pt x="278" y="809"/>
                    </a:cubicBezTo>
                    <a:cubicBezTo>
                      <a:pt x="239" y="798"/>
                      <a:pt x="222" y="798"/>
                      <a:pt x="194" y="755"/>
                    </a:cubicBezTo>
                    <a:cubicBezTo>
                      <a:pt x="183" y="739"/>
                      <a:pt x="208" y="733"/>
                      <a:pt x="198" y="718"/>
                    </a:cubicBezTo>
                    <a:cubicBezTo>
                      <a:pt x="184" y="698"/>
                      <a:pt x="170" y="677"/>
                      <a:pt x="155" y="656"/>
                    </a:cubicBezTo>
                    <a:cubicBezTo>
                      <a:pt x="143" y="638"/>
                      <a:pt x="151" y="616"/>
                      <a:pt x="144" y="604"/>
                    </a:cubicBezTo>
                    <a:cubicBezTo>
                      <a:pt x="137" y="594"/>
                      <a:pt x="124" y="608"/>
                      <a:pt x="128" y="620"/>
                    </a:cubicBezTo>
                    <a:cubicBezTo>
                      <a:pt x="141" y="661"/>
                      <a:pt x="175" y="726"/>
                      <a:pt x="146" y="722"/>
                    </a:cubicBezTo>
                    <a:cubicBezTo>
                      <a:pt x="100" y="715"/>
                      <a:pt x="95" y="653"/>
                      <a:pt x="95" y="609"/>
                    </a:cubicBezTo>
                    <a:cubicBezTo>
                      <a:pt x="95" y="596"/>
                      <a:pt x="83" y="585"/>
                      <a:pt x="74" y="576"/>
                    </a:cubicBezTo>
                    <a:cubicBezTo>
                      <a:pt x="74" y="575"/>
                      <a:pt x="73" y="575"/>
                      <a:pt x="73" y="574"/>
                    </a:cubicBezTo>
                    <a:cubicBezTo>
                      <a:pt x="65" y="564"/>
                      <a:pt x="62" y="562"/>
                      <a:pt x="58" y="574"/>
                    </a:cubicBezTo>
                    <a:cubicBezTo>
                      <a:pt x="20" y="672"/>
                      <a:pt x="0" y="778"/>
                      <a:pt x="0" y="890"/>
                    </a:cubicBezTo>
                    <a:cubicBezTo>
                      <a:pt x="0" y="1381"/>
                      <a:pt x="398" y="1779"/>
                      <a:pt x="889" y="1779"/>
                    </a:cubicBezTo>
                    <a:cubicBezTo>
                      <a:pt x="1172" y="1779"/>
                      <a:pt x="1424" y="1647"/>
                      <a:pt x="1587" y="1441"/>
                    </a:cubicBezTo>
                    <a:cubicBezTo>
                      <a:pt x="1595" y="1431"/>
                      <a:pt x="1595" y="1431"/>
                      <a:pt x="1585" y="1439"/>
                    </a:cubicBezTo>
                    <a:cubicBezTo>
                      <a:pt x="1574" y="1447"/>
                      <a:pt x="1567" y="1448"/>
                      <a:pt x="1567" y="1434"/>
                    </a:cubicBezTo>
                    <a:cubicBezTo>
                      <a:pt x="1567" y="1389"/>
                      <a:pt x="1565" y="1380"/>
                      <a:pt x="1538" y="13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7">
                <a:extLst>
                  <a:ext uri="{FF2B5EF4-FFF2-40B4-BE49-F238E27FC236}">
                    <a16:creationId xmlns:a16="http://schemas.microsoft.com/office/drawing/2014/main" id="{42998F4A-342B-4235-B1A8-ADB6BC35AE18}"/>
                  </a:ext>
                </a:extLst>
              </p:cNvPr>
              <p:cNvSpPr>
                <a:spLocks/>
              </p:cNvSpPr>
              <p:nvPr/>
            </p:nvSpPr>
            <p:spPr bwMode="auto">
              <a:xfrm>
                <a:off x="9047163" y="-3138488"/>
                <a:ext cx="454025" cy="555625"/>
              </a:xfrm>
              <a:custGeom>
                <a:avLst/>
                <a:gdLst>
                  <a:gd name="T0" fmla="*/ 211 w 596"/>
                  <a:gd name="T1" fmla="*/ 412 h 731"/>
                  <a:gd name="T2" fmla="*/ 285 w 596"/>
                  <a:gd name="T3" fmla="*/ 730 h 731"/>
                  <a:gd name="T4" fmla="*/ 286 w 596"/>
                  <a:gd name="T5" fmla="*/ 731 h 731"/>
                  <a:gd name="T6" fmla="*/ 278 w 596"/>
                  <a:gd name="T7" fmla="*/ 0 h 731"/>
                  <a:gd name="T8" fmla="*/ 75 w 596"/>
                  <a:gd name="T9" fmla="*/ 510 h 731"/>
                  <a:gd name="T10" fmla="*/ 211 w 596"/>
                  <a:gd name="T11" fmla="*/ 691 h 731"/>
                  <a:gd name="T12" fmla="*/ 211 w 596"/>
                  <a:gd name="T13" fmla="*/ 412 h 731"/>
                </a:gdLst>
                <a:ahLst/>
                <a:cxnLst>
                  <a:cxn ang="0">
                    <a:pos x="T0" y="T1"/>
                  </a:cxn>
                  <a:cxn ang="0">
                    <a:pos x="T2" y="T3"/>
                  </a:cxn>
                  <a:cxn ang="0">
                    <a:pos x="T4" y="T5"/>
                  </a:cxn>
                  <a:cxn ang="0">
                    <a:pos x="T6" y="T7"/>
                  </a:cxn>
                  <a:cxn ang="0">
                    <a:pos x="T8" y="T9"/>
                  </a:cxn>
                  <a:cxn ang="0">
                    <a:pos x="T10" y="T11"/>
                  </a:cxn>
                  <a:cxn ang="0">
                    <a:pos x="T12" y="T13"/>
                  </a:cxn>
                </a:cxnLst>
                <a:rect l="0" t="0" r="r" b="b"/>
                <a:pathLst>
                  <a:path w="596" h="731">
                    <a:moveTo>
                      <a:pt x="211" y="412"/>
                    </a:moveTo>
                    <a:cubicBezTo>
                      <a:pt x="211" y="412"/>
                      <a:pt x="193" y="557"/>
                      <a:pt x="285" y="730"/>
                    </a:cubicBezTo>
                    <a:cubicBezTo>
                      <a:pt x="286" y="731"/>
                      <a:pt x="286" y="731"/>
                      <a:pt x="286" y="731"/>
                    </a:cubicBezTo>
                    <a:cubicBezTo>
                      <a:pt x="596" y="359"/>
                      <a:pt x="278" y="0"/>
                      <a:pt x="278" y="0"/>
                    </a:cubicBezTo>
                    <a:cubicBezTo>
                      <a:pt x="217" y="139"/>
                      <a:pt x="0" y="261"/>
                      <a:pt x="75" y="510"/>
                    </a:cubicBezTo>
                    <a:cubicBezTo>
                      <a:pt x="100" y="595"/>
                      <a:pt x="155" y="659"/>
                      <a:pt x="211" y="691"/>
                    </a:cubicBezTo>
                    <a:cubicBezTo>
                      <a:pt x="198" y="665"/>
                      <a:pt x="144" y="542"/>
                      <a:pt x="211" y="41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8">
                <a:extLst>
                  <a:ext uri="{FF2B5EF4-FFF2-40B4-BE49-F238E27FC236}">
                    <a16:creationId xmlns:a16="http://schemas.microsoft.com/office/drawing/2014/main" id="{3B4C638D-6434-434A-A29E-29C4DFE45172}"/>
                  </a:ext>
                </a:extLst>
              </p:cNvPr>
              <p:cNvSpPr>
                <a:spLocks/>
              </p:cNvSpPr>
              <p:nvPr/>
            </p:nvSpPr>
            <p:spPr bwMode="auto">
              <a:xfrm>
                <a:off x="9385300" y="-3025775"/>
                <a:ext cx="1044575" cy="635000"/>
              </a:xfrm>
              <a:custGeom>
                <a:avLst/>
                <a:gdLst>
                  <a:gd name="T0" fmla="*/ 1163 w 1371"/>
                  <a:gd name="T1" fmla="*/ 258 h 834"/>
                  <a:gd name="T2" fmla="*/ 66 w 1371"/>
                  <a:gd name="T3" fmla="*/ 522 h 834"/>
                  <a:gd name="T4" fmla="*/ 56 w 1371"/>
                  <a:gd name="T5" fmla="*/ 534 h 834"/>
                  <a:gd name="T6" fmla="*/ 0 w 1371"/>
                  <a:gd name="T7" fmla="*/ 606 h 834"/>
                  <a:gd name="T8" fmla="*/ 1200 w 1371"/>
                  <a:gd name="T9" fmla="*/ 273 h 834"/>
                  <a:gd name="T10" fmla="*/ 1262 w 1371"/>
                  <a:gd name="T11" fmla="*/ 190 h 834"/>
                  <a:gd name="T12" fmla="*/ 1362 w 1371"/>
                  <a:gd name="T13" fmla="*/ 22 h 834"/>
                  <a:gd name="T14" fmla="*/ 1368 w 1371"/>
                  <a:gd name="T15" fmla="*/ 0 h 834"/>
                  <a:gd name="T16" fmla="*/ 1251 w 1371"/>
                  <a:gd name="T17" fmla="*/ 162 h 834"/>
                  <a:gd name="T18" fmla="*/ 1163 w 1371"/>
                  <a:gd name="T19" fmla="*/ 258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1" h="834">
                    <a:moveTo>
                      <a:pt x="1163" y="258"/>
                    </a:moveTo>
                    <a:cubicBezTo>
                      <a:pt x="954" y="461"/>
                      <a:pt x="587" y="686"/>
                      <a:pt x="66" y="522"/>
                    </a:cubicBezTo>
                    <a:cubicBezTo>
                      <a:pt x="63" y="526"/>
                      <a:pt x="60" y="530"/>
                      <a:pt x="56" y="534"/>
                    </a:cubicBezTo>
                    <a:cubicBezTo>
                      <a:pt x="37" y="557"/>
                      <a:pt x="18" y="581"/>
                      <a:pt x="0" y="606"/>
                    </a:cubicBezTo>
                    <a:cubicBezTo>
                      <a:pt x="606" y="834"/>
                      <a:pt x="998" y="522"/>
                      <a:pt x="1200" y="273"/>
                    </a:cubicBezTo>
                    <a:cubicBezTo>
                      <a:pt x="1223" y="244"/>
                      <a:pt x="1244" y="216"/>
                      <a:pt x="1262" y="190"/>
                    </a:cubicBezTo>
                    <a:cubicBezTo>
                      <a:pt x="1329" y="94"/>
                      <a:pt x="1362" y="22"/>
                      <a:pt x="1362" y="22"/>
                    </a:cubicBezTo>
                    <a:cubicBezTo>
                      <a:pt x="1360" y="22"/>
                      <a:pt x="1371" y="0"/>
                      <a:pt x="1368" y="0"/>
                    </a:cubicBezTo>
                    <a:cubicBezTo>
                      <a:pt x="1351" y="27"/>
                      <a:pt x="1303" y="101"/>
                      <a:pt x="1251" y="162"/>
                    </a:cubicBezTo>
                    <a:cubicBezTo>
                      <a:pt x="1247" y="168"/>
                      <a:pt x="1167" y="259"/>
                      <a:pt x="1163" y="258"/>
                    </a:cubicBezTo>
                    <a:close/>
                  </a:path>
                </a:pathLst>
              </a:custGeom>
              <a:solidFill>
                <a:srgbClr val="F68523"/>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9">
                <a:extLst>
                  <a:ext uri="{FF2B5EF4-FFF2-40B4-BE49-F238E27FC236}">
                    <a16:creationId xmlns:a16="http://schemas.microsoft.com/office/drawing/2014/main" id="{963E1E5C-BFA7-4721-AB4E-AC416CD2DCFA}"/>
                  </a:ext>
                </a:extLst>
              </p:cNvPr>
              <p:cNvSpPr>
                <a:spLocks/>
              </p:cNvSpPr>
              <p:nvPr/>
            </p:nvSpPr>
            <p:spPr bwMode="auto">
              <a:xfrm>
                <a:off x="9144001" y="-3290891"/>
                <a:ext cx="1711322" cy="1985965"/>
              </a:xfrm>
              <a:custGeom>
                <a:avLst/>
                <a:gdLst>
                  <a:gd name="T0" fmla="*/ 2082 w 2244"/>
                  <a:gd name="T1" fmla="*/ 1032 h 2608"/>
                  <a:gd name="T2" fmla="*/ 2078 w 2244"/>
                  <a:gd name="T3" fmla="*/ 1023 h 2608"/>
                  <a:gd name="T4" fmla="*/ 1979 w 2244"/>
                  <a:gd name="T5" fmla="*/ 866 h 2608"/>
                  <a:gd name="T6" fmla="*/ 1680 w 2244"/>
                  <a:gd name="T7" fmla="*/ 594 h 2608"/>
                  <a:gd name="T8" fmla="*/ 1577 w 2244"/>
                  <a:gd name="T9" fmla="*/ 539 h 2608"/>
                  <a:gd name="T10" fmla="*/ 1515 w 2244"/>
                  <a:gd name="T11" fmla="*/ 622 h 2608"/>
                  <a:gd name="T12" fmla="*/ 1627 w 2244"/>
                  <a:gd name="T13" fmla="*/ 681 h 2608"/>
                  <a:gd name="T14" fmla="*/ 1959 w 2244"/>
                  <a:gd name="T15" fmla="*/ 1017 h 2608"/>
                  <a:gd name="T16" fmla="*/ 2017 w 2244"/>
                  <a:gd name="T17" fmla="*/ 1132 h 2608"/>
                  <a:gd name="T18" fmla="*/ 2069 w 2244"/>
                  <a:gd name="T19" fmla="*/ 1289 h 2608"/>
                  <a:gd name="T20" fmla="*/ 2070 w 2244"/>
                  <a:gd name="T21" fmla="*/ 1292 h 2608"/>
                  <a:gd name="T22" fmla="*/ 1953 w 2244"/>
                  <a:gd name="T23" fmla="*/ 2027 h 2608"/>
                  <a:gd name="T24" fmla="*/ 721 w 2244"/>
                  <a:gd name="T25" fmla="*/ 2412 h 2608"/>
                  <a:gd name="T26" fmla="*/ 608 w 2244"/>
                  <a:gd name="T27" fmla="*/ 2353 h 2608"/>
                  <a:gd name="T28" fmla="*/ 281 w 2244"/>
                  <a:gd name="T29" fmla="*/ 1007 h 2608"/>
                  <a:gd name="T30" fmla="*/ 315 w 2244"/>
                  <a:gd name="T31" fmla="*/ 955 h 2608"/>
                  <a:gd name="T32" fmla="*/ 371 w 2244"/>
                  <a:gd name="T33" fmla="*/ 883 h 2608"/>
                  <a:gd name="T34" fmla="*/ 381 w 2244"/>
                  <a:gd name="T35" fmla="*/ 871 h 2608"/>
                  <a:gd name="T36" fmla="*/ 1478 w 2244"/>
                  <a:gd name="T37" fmla="*/ 607 h 2608"/>
                  <a:gd name="T38" fmla="*/ 1566 w 2244"/>
                  <a:gd name="T39" fmla="*/ 511 h 2608"/>
                  <a:gd name="T40" fmla="*/ 1670 w 2244"/>
                  <a:gd name="T41" fmla="*/ 370 h 2608"/>
                  <a:gd name="T42" fmla="*/ 1683 w 2244"/>
                  <a:gd name="T43" fmla="*/ 349 h 2608"/>
                  <a:gd name="T44" fmla="*/ 591 w 2244"/>
                  <a:gd name="T45" fmla="*/ 306 h 2608"/>
                  <a:gd name="T46" fmla="*/ 343 w 2244"/>
                  <a:gd name="T47" fmla="*/ 681 h 2608"/>
                  <a:gd name="T48" fmla="*/ 704 w 2244"/>
                  <a:gd name="T49" fmla="*/ 497 h 2608"/>
                  <a:gd name="T50" fmla="*/ 781 w 2244"/>
                  <a:gd name="T51" fmla="*/ 491 h 2608"/>
                  <a:gd name="T52" fmla="*/ 779 w 2244"/>
                  <a:gd name="T53" fmla="*/ 491 h 2608"/>
                  <a:gd name="T54" fmla="*/ 753 w 2244"/>
                  <a:gd name="T55" fmla="*/ 500 h 2608"/>
                  <a:gd name="T56" fmla="*/ 708 w 2244"/>
                  <a:gd name="T57" fmla="*/ 517 h 2608"/>
                  <a:gd name="T58" fmla="*/ 195 w 2244"/>
                  <a:gd name="T59" fmla="*/ 954 h 2608"/>
                  <a:gd name="T60" fmla="*/ 177 w 2244"/>
                  <a:gd name="T61" fmla="*/ 985 h 2608"/>
                  <a:gd name="T62" fmla="*/ 168 w 2244"/>
                  <a:gd name="T63" fmla="*/ 1001 h 2608"/>
                  <a:gd name="T64" fmla="*/ 154 w 2244"/>
                  <a:gd name="T65" fmla="*/ 1027 h 2608"/>
                  <a:gd name="T66" fmla="*/ 33 w 2244"/>
                  <a:gd name="T67" fmla="*/ 1606 h 2608"/>
                  <a:gd name="T68" fmla="*/ 35 w 2244"/>
                  <a:gd name="T69" fmla="*/ 1642 h 2608"/>
                  <a:gd name="T70" fmla="*/ 550 w 2244"/>
                  <a:gd name="T71" fmla="*/ 2438 h 2608"/>
                  <a:gd name="T72" fmla="*/ 569 w 2244"/>
                  <a:gd name="T73" fmla="*/ 2449 h 2608"/>
                  <a:gd name="T74" fmla="*/ 873 w 2244"/>
                  <a:gd name="T75" fmla="*/ 2569 h 2608"/>
                  <a:gd name="T76" fmla="*/ 908 w 2244"/>
                  <a:gd name="T77" fmla="*/ 2577 h 2608"/>
                  <a:gd name="T78" fmla="*/ 1185 w 2244"/>
                  <a:gd name="T79" fmla="*/ 2595 h 2608"/>
                  <a:gd name="T80" fmla="*/ 1219 w 2244"/>
                  <a:gd name="T81" fmla="*/ 2592 h 2608"/>
                  <a:gd name="T82" fmla="*/ 1253 w 2244"/>
                  <a:gd name="T83" fmla="*/ 2588 h 2608"/>
                  <a:gd name="T84" fmla="*/ 1265 w 2244"/>
                  <a:gd name="T85" fmla="*/ 2587 h 2608"/>
                  <a:gd name="T86" fmla="*/ 1319 w 2244"/>
                  <a:gd name="T87" fmla="*/ 2578 h 2608"/>
                  <a:gd name="T88" fmla="*/ 2040 w 2244"/>
                  <a:gd name="T89" fmla="*/ 2079 h 2608"/>
                  <a:gd name="T90" fmla="*/ 2082 w 2244"/>
                  <a:gd name="T91" fmla="*/ 1032 h 2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44" h="2608">
                    <a:moveTo>
                      <a:pt x="2082" y="1032"/>
                    </a:moveTo>
                    <a:cubicBezTo>
                      <a:pt x="2081" y="1029"/>
                      <a:pt x="2079" y="1026"/>
                      <a:pt x="2078" y="1023"/>
                    </a:cubicBezTo>
                    <a:cubicBezTo>
                      <a:pt x="2050" y="968"/>
                      <a:pt x="2017" y="916"/>
                      <a:pt x="1979" y="866"/>
                    </a:cubicBezTo>
                    <a:cubicBezTo>
                      <a:pt x="1900" y="760"/>
                      <a:pt x="1799" y="667"/>
                      <a:pt x="1680" y="594"/>
                    </a:cubicBezTo>
                    <a:cubicBezTo>
                      <a:pt x="1646" y="574"/>
                      <a:pt x="1612" y="556"/>
                      <a:pt x="1577" y="539"/>
                    </a:cubicBezTo>
                    <a:cubicBezTo>
                      <a:pt x="1559" y="565"/>
                      <a:pt x="1538" y="593"/>
                      <a:pt x="1515" y="622"/>
                    </a:cubicBezTo>
                    <a:cubicBezTo>
                      <a:pt x="1553" y="639"/>
                      <a:pt x="1590" y="659"/>
                      <a:pt x="1627" y="681"/>
                    </a:cubicBezTo>
                    <a:cubicBezTo>
                      <a:pt x="1768" y="767"/>
                      <a:pt x="1880" y="884"/>
                      <a:pt x="1959" y="1017"/>
                    </a:cubicBezTo>
                    <a:cubicBezTo>
                      <a:pt x="1981" y="1054"/>
                      <a:pt x="2000" y="1092"/>
                      <a:pt x="2017" y="1132"/>
                    </a:cubicBezTo>
                    <a:cubicBezTo>
                      <a:pt x="2039" y="1183"/>
                      <a:pt x="2056" y="1235"/>
                      <a:pt x="2069" y="1289"/>
                    </a:cubicBezTo>
                    <a:cubicBezTo>
                      <a:pt x="2069" y="1290"/>
                      <a:pt x="2069" y="1291"/>
                      <a:pt x="2070" y="1292"/>
                    </a:cubicBezTo>
                    <a:cubicBezTo>
                      <a:pt x="2127" y="1534"/>
                      <a:pt x="2093" y="1798"/>
                      <a:pt x="1953" y="2027"/>
                    </a:cubicBezTo>
                    <a:cubicBezTo>
                      <a:pt x="1695" y="2451"/>
                      <a:pt x="1163" y="2608"/>
                      <a:pt x="721" y="2412"/>
                    </a:cubicBezTo>
                    <a:cubicBezTo>
                      <a:pt x="682" y="2395"/>
                      <a:pt x="644" y="2375"/>
                      <a:pt x="608" y="2353"/>
                    </a:cubicBezTo>
                    <a:cubicBezTo>
                      <a:pt x="147" y="2072"/>
                      <a:pt x="0" y="1468"/>
                      <a:pt x="281" y="1007"/>
                    </a:cubicBezTo>
                    <a:cubicBezTo>
                      <a:pt x="292" y="989"/>
                      <a:pt x="304" y="972"/>
                      <a:pt x="315" y="955"/>
                    </a:cubicBezTo>
                    <a:cubicBezTo>
                      <a:pt x="333" y="930"/>
                      <a:pt x="352" y="906"/>
                      <a:pt x="371" y="883"/>
                    </a:cubicBezTo>
                    <a:cubicBezTo>
                      <a:pt x="375" y="879"/>
                      <a:pt x="378" y="875"/>
                      <a:pt x="381" y="871"/>
                    </a:cubicBezTo>
                    <a:cubicBezTo>
                      <a:pt x="902" y="1035"/>
                      <a:pt x="1269" y="810"/>
                      <a:pt x="1478" y="607"/>
                    </a:cubicBezTo>
                    <a:cubicBezTo>
                      <a:pt x="1482" y="608"/>
                      <a:pt x="1562" y="517"/>
                      <a:pt x="1566" y="511"/>
                    </a:cubicBezTo>
                    <a:cubicBezTo>
                      <a:pt x="1618" y="450"/>
                      <a:pt x="1653" y="398"/>
                      <a:pt x="1670" y="370"/>
                    </a:cubicBezTo>
                    <a:cubicBezTo>
                      <a:pt x="1679" y="357"/>
                      <a:pt x="1683" y="349"/>
                      <a:pt x="1683" y="349"/>
                    </a:cubicBezTo>
                    <a:cubicBezTo>
                      <a:pt x="1382" y="325"/>
                      <a:pt x="1010" y="0"/>
                      <a:pt x="591" y="306"/>
                    </a:cubicBezTo>
                    <a:cubicBezTo>
                      <a:pt x="448" y="410"/>
                      <a:pt x="366" y="556"/>
                      <a:pt x="343" y="681"/>
                    </a:cubicBezTo>
                    <a:cubicBezTo>
                      <a:pt x="375" y="649"/>
                      <a:pt x="505" y="525"/>
                      <a:pt x="704" y="497"/>
                    </a:cubicBezTo>
                    <a:cubicBezTo>
                      <a:pt x="729" y="493"/>
                      <a:pt x="754" y="491"/>
                      <a:pt x="781" y="491"/>
                    </a:cubicBezTo>
                    <a:cubicBezTo>
                      <a:pt x="780" y="491"/>
                      <a:pt x="780" y="491"/>
                      <a:pt x="779" y="491"/>
                    </a:cubicBezTo>
                    <a:cubicBezTo>
                      <a:pt x="771" y="494"/>
                      <a:pt x="762" y="497"/>
                      <a:pt x="753" y="500"/>
                    </a:cubicBezTo>
                    <a:cubicBezTo>
                      <a:pt x="738" y="505"/>
                      <a:pt x="723" y="511"/>
                      <a:pt x="708" y="517"/>
                    </a:cubicBezTo>
                    <a:cubicBezTo>
                      <a:pt x="501" y="601"/>
                      <a:pt x="319" y="750"/>
                      <a:pt x="195" y="954"/>
                    </a:cubicBezTo>
                    <a:cubicBezTo>
                      <a:pt x="188" y="964"/>
                      <a:pt x="182" y="975"/>
                      <a:pt x="177" y="985"/>
                    </a:cubicBezTo>
                    <a:cubicBezTo>
                      <a:pt x="174" y="990"/>
                      <a:pt x="171" y="996"/>
                      <a:pt x="168" y="1001"/>
                    </a:cubicBezTo>
                    <a:cubicBezTo>
                      <a:pt x="163" y="1010"/>
                      <a:pt x="158" y="1018"/>
                      <a:pt x="154" y="1027"/>
                    </a:cubicBezTo>
                    <a:cubicBezTo>
                      <a:pt x="65" y="1199"/>
                      <a:pt x="20" y="1401"/>
                      <a:pt x="33" y="1606"/>
                    </a:cubicBezTo>
                    <a:cubicBezTo>
                      <a:pt x="33" y="1618"/>
                      <a:pt x="34" y="1630"/>
                      <a:pt x="35" y="1642"/>
                    </a:cubicBezTo>
                    <a:cubicBezTo>
                      <a:pt x="76" y="1960"/>
                      <a:pt x="255" y="2258"/>
                      <a:pt x="550" y="2438"/>
                    </a:cubicBezTo>
                    <a:cubicBezTo>
                      <a:pt x="556" y="2441"/>
                      <a:pt x="562" y="2445"/>
                      <a:pt x="569" y="2449"/>
                    </a:cubicBezTo>
                    <a:cubicBezTo>
                      <a:pt x="666" y="2506"/>
                      <a:pt x="769" y="2546"/>
                      <a:pt x="873" y="2569"/>
                    </a:cubicBezTo>
                    <a:cubicBezTo>
                      <a:pt x="885" y="2572"/>
                      <a:pt x="896" y="2575"/>
                      <a:pt x="908" y="2577"/>
                    </a:cubicBezTo>
                    <a:cubicBezTo>
                      <a:pt x="1000" y="2595"/>
                      <a:pt x="1093" y="2601"/>
                      <a:pt x="1185" y="2595"/>
                    </a:cubicBezTo>
                    <a:cubicBezTo>
                      <a:pt x="1196" y="2594"/>
                      <a:pt x="1208" y="2593"/>
                      <a:pt x="1219" y="2592"/>
                    </a:cubicBezTo>
                    <a:cubicBezTo>
                      <a:pt x="1230" y="2591"/>
                      <a:pt x="1242" y="2590"/>
                      <a:pt x="1253" y="2588"/>
                    </a:cubicBezTo>
                    <a:cubicBezTo>
                      <a:pt x="1257" y="2588"/>
                      <a:pt x="1261" y="2587"/>
                      <a:pt x="1265" y="2587"/>
                    </a:cubicBezTo>
                    <a:cubicBezTo>
                      <a:pt x="1283" y="2584"/>
                      <a:pt x="1301" y="2581"/>
                      <a:pt x="1319" y="2578"/>
                    </a:cubicBezTo>
                    <a:cubicBezTo>
                      <a:pt x="1608" y="2523"/>
                      <a:pt x="1874" y="2350"/>
                      <a:pt x="2040" y="2079"/>
                    </a:cubicBezTo>
                    <a:cubicBezTo>
                      <a:pt x="2241" y="1750"/>
                      <a:pt x="2244" y="1354"/>
                      <a:pt x="2082" y="103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
                <a:extLst>
                  <a:ext uri="{FF2B5EF4-FFF2-40B4-BE49-F238E27FC236}">
                    <a16:creationId xmlns:a16="http://schemas.microsoft.com/office/drawing/2014/main" id="{017DC4E4-DCCB-4482-8524-0E22287134BA}"/>
                  </a:ext>
                </a:extLst>
              </p:cNvPr>
              <p:cNvSpPr>
                <a:spLocks/>
              </p:cNvSpPr>
              <p:nvPr/>
            </p:nvSpPr>
            <p:spPr bwMode="auto">
              <a:xfrm>
                <a:off x="9405938" y="-3289300"/>
                <a:ext cx="1022350" cy="515938"/>
              </a:xfrm>
              <a:custGeom>
                <a:avLst/>
                <a:gdLst>
                  <a:gd name="T0" fmla="*/ 833 w 1340"/>
                  <a:gd name="T1" fmla="*/ 437 h 679"/>
                  <a:gd name="T2" fmla="*/ 1339 w 1340"/>
                  <a:gd name="T3" fmla="*/ 349 h 679"/>
                  <a:gd name="T4" fmla="*/ 1340 w 1340"/>
                  <a:gd name="T5" fmla="*/ 347 h 679"/>
                  <a:gd name="T6" fmla="*/ 248 w 1340"/>
                  <a:gd name="T7" fmla="*/ 305 h 679"/>
                  <a:gd name="T8" fmla="*/ 0 w 1340"/>
                  <a:gd name="T9" fmla="*/ 679 h 679"/>
                  <a:gd name="T10" fmla="*/ 437 w 1340"/>
                  <a:gd name="T11" fmla="*/ 489 h 679"/>
                  <a:gd name="T12" fmla="*/ 833 w 1340"/>
                  <a:gd name="T13" fmla="*/ 437 h 679"/>
                </a:gdLst>
                <a:ahLst/>
                <a:cxnLst>
                  <a:cxn ang="0">
                    <a:pos x="T0" y="T1"/>
                  </a:cxn>
                  <a:cxn ang="0">
                    <a:pos x="T2" y="T3"/>
                  </a:cxn>
                  <a:cxn ang="0">
                    <a:pos x="T4" y="T5"/>
                  </a:cxn>
                  <a:cxn ang="0">
                    <a:pos x="T6" y="T7"/>
                  </a:cxn>
                  <a:cxn ang="0">
                    <a:pos x="T8" y="T9"/>
                  </a:cxn>
                  <a:cxn ang="0">
                    <a:pos x="T10" y="T11"/>
                  </a:cxn>
                  <a:cxn ang="0">
                    <a:pos x="T12" y="T13"/>
                  </a:cxn>
                </a:cxnLst>
                <a:rect l="0" t="0" r="r" b="b"/>
                <a:pathLst>
                  <a:path w="1340" h="679">
                    <a:moveTo>
                      <a:pt x="833" y="437"/>
                    </a:moveTo>
                    <a:cubicBezTo>
                      <a:pt x="992" y="448"/>
                      <a:pt x="1233" y="409"/>
                      <a:pt x="1339" y="349"/>
                    </a:cubicBezTo>
                    <a:cubicBezTo>
                      <a:pt x="1339" y="348"/>
                      <a:pt x="1340" y="347"/>
                      <a:pt x="1340" y="347"/>
                    </a:cubicBezTo>
                    <a:cubicBezTo>
                      <a:pt x="1038" y="324"/>
                      <a:pt x="666" y="0"/>
                      <a:pt x="248" y="305"/>
                    </a:cubicBezTo>
                    <a:cubicBezTo>
                      <a:pt x="105" y="409"/>
                      <a:pt x="23" y="555"/>
                      <a:pt x="0" y="679"/>
                    </a:cubicBezTo>
                    <a:cubicBezTo>
                      <a:pt x="36" y="643"/>
                      <a:pt x="196" y="492"/>
                      <a:pt x="437" y="489"/>
                    </a:cubicBezTo>
                    <a:cubicBezTo>
                      <a:pt x="431" y="491"/>
                      <a:pt x="647" y="424"/>
                      <a:pt x="833" y="43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grpSp>
        <p:nvGrpSpPr>
          <p:cNvPr id="58" name="Group 57">
            <a:extLst>
              <a:ext uri="{FF2B5EF4-FFF2-40B4-BE49-F238E27FC236}">
                <a16:creationId xmlns:a16="http://schemas.microsoft.com/office/drawing/2014/main" id="{7C9D2F6F-331F-48A8-916A-BD9B6CE56518}"/>
              </a:ext>
            </a:extLst>
          </p:cNvPr>
          <p:cNvGrpSpPr/>
          <p:nvPr/>
        </p:nvGrpSpPr>
        <p:grpSpPr>
          <a:xfrm>
            <a:off x="228600" y="3458028"/>
            <a:ext cx="4333875" cy="817342"/>
            <a:chOff x="228600" y="4462690"/>
            <a:chExt cx="4333875" cy="817342"/>
          </a:xfrm>
        </p:grpSpPr>
        <p:sp>
          <p:nvSpPr>
            <p:cNvPr id="15" name="Rectangle 14">
              <a:extLst>
                <a:ext uri="{FF2B5EF4-FFF2-40B4-BE49-F238E27FC236}">
                  <a16:creationId xmlns:a16="http://schemas.microsoft.com/office/drawing/2014/main" id="{59A09EE3-2D58-0C7F-0A4C-B1E190DFDF40}"/>
                </a:ext>
              </a:extLst>
            </p:cNvPr>
            <p:cNvSpPr/>
            <p:nvPr/>
          </p:nvSpPr>
          <p:spPr>
            <a:xfrm>
              <a:off x="1104899" y="4462690"/>
              <a:ext cx="3457576" cy="817342"/>
            </a:xfrm>
            <a:prstGeom prst="rect">
              <a:avLst/>
            </a:prstGeom>
            <a:solidFill>
              <a:schemeClr val="accent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solidFill>
              </a:endParaRPr>
            </a:p>
          </p:txBody>
        </p:sp>
        <p:sp>
          <p:nvSpPr>
            <p:cNvPr id="16" name="Rectangle 15">
              <a:extLst>
                <a:ext uri="{FF2B5EF4-FFF2-40B4-BE49-F238E27FC236}">
                  <a16:creationId xmlns:a16="http://schemas.microsoft.com/office/drawing/2014/main" id="{92C33BEC-816B-AA84-7D0B-7BF8EA671AFE}"/>
                </a:ext>
              </a:extLst>
            </p:cNvPr>
            <p:cNvSpPr/>
            <p:nvPr/>
          </p:nvSpPr>
          <p:spPr>
            <a:xfrm>
              <a:off x="228600" y="4462690"/>
              <a:ext cx="876300" cy="81734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solidFill>
              </a:endParaRPr>
            </a:p>
          </p:txBody>
        </p:sp>
        <p:sp>
          <p:nvSpPr>
            <p:cNvPr id="17" name="TextBox 16">
              <a:extLst>
                <a:ext uri="{FF2B5EF4-FFF2-40B4-BE49-F238E27FC236}">
                  <a16:creationId xmlns:a16="http://schemas.microsoft.com/office/drawing/2014/main" id="{F4C2EE49-9FBF-C945-1E1C-CA07B3610C96}"/>
                </a:ext>
              </a:extLst>
            </p:cNvPr>
            <p:cNvSpPr txBox="1"/>
            <p:nvPr/>
          </p:nvSpPr>
          <p:spPr>
            <a:xfrm>
              <a:off x="1128142" y="4671306"/>
              <a:ext cx="3434333" cy="40011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a:lnSpc>
                  <a:spcPct val="100000"/>
                </a:lnSpc>
                <a:spcBef>
                  <a:spcPts val="0"/>
                </a:spcBef>
              </a:pPr>
              <a:r>
                <a:rPr lang="en-US" sz="2000" b="0" dirty="0">
                  <a:solidFill>
                    <a:schemeClr val="tx1"/>
                  </a:solidFill>
                </a:rPr>
                <a:t>Safe plumbing</a:t>
              </a:r>
            </a:p>
          </p:txBody>
        </p:sp>
        <p:grpSp>
          <p:nvGrpSpPr>
            <p:cNvPr id="100" name="Group 99">
              <a:extLst>
                <a:ext uri="{FF2B5EF4-FFF2-40B4-BE49-F238E27FC236}">
                  <a16:creationId xmlns:a16="http://schemas.microsoft.com/office/drawing/2014/main" id="{AEBDB7EE-31BB-4F01-B20C-DBAFDCE62B46}"/>
                </a:ext>
              </a:extLst>
            </p:cNvPr>
            <p:cNvGrpSpPr/>
            <p:nvPr/>
          </p:nvGrpSpPr>
          <p:grpSpPr>
            <a:xfrm flipH="1">
              <a:off x="505231" y="4684029"/>
              <a:ext cx="323039" cy="374665"/>
              <a:chOff x="11793831" y="-3285610"/>
              <a:chExt cx="1350963" cy="1566863"/>
            </a:xfrm>
            <a:solidFill>
              <a:schemeClr val="bg1"/>
            </a:solidFill>
          </p:grpSpPr>
          <p:sp>
            <p:nvSpPr>
              <p:cNvPr id="101" name="Freeform 96">
                <a:extLst>
                  <a:ext uri="{FF2B5EF4-FFF2-40B4-BE49-F238E27FC236}">
                    <a16:creationId xmlns:a16="http://schemas.microsoft.com/office/drawing/2014/main" id="{A698596D-5063-4284-B5E7-366B9A224BED}"/>
                  </a:ext>
                </a:extLst>
              </p:cNvPr>
              <p:cNvSpPr>
                <a:spLocks/>
              </p:cNvSpPr>
              <p:nvPr/>
            </p:nvSpPr>
            <p:spPr bwMode="auto">
              <a:xfrm>
                <a:off x="11793831" y="-2593460"/>
                <a:ext cx="862013" cy="74613"/>
              </a:xfrm>
              <a:custGeom>
                <a:avLst/>
                <a:gdLst>
                  <a:gd name="T0" fmla="*/ 2098 w 2098"/>
                  <a:gd name="T1" fmla="*/ 153 h 182"/>
                  <a:gd name="T2" fmla="*/ 2070 w 2098"/>
                  <a:gd name="T3" fmla="*/ 182 h 182"/>
                  <a:gd name="T4" fmla="*/ 28 w 2098"/>
                  <a:gd name="T5" fmla="*/ 182 h 182"/>
                  <a:gd name="T6" fmla="*/ 0 w 2098"/>
                  <a:gd name="T7" fmla="*/ 153 h 182"/>
                  <a:gd name="T8" fmla="*/ 0 w 2098"/>
                  <a:gd name="T9" fmla="*/ 82 h 182"/>
                  <a:gd name="T10" fmla="*/ 83 w 2098"/>
                  <a:gd name="T11" fmla="*/ 0 h 182"/>
                  <a:gd name="T12" fmla="*/ 1974 w 2098"/>
                  <a:gd name="T13" fmla="*/ 0 h 182"/>
                  <a:gd name="T14" fmla="*/ 2098 w 2098"/>
                  <a:gd name="T15" fmla="*/ 124 h 182"/>
                  <a:gd name="T16" fmla="*/ 2098 w 2098"/>
                  <a:gd name="T17" fmla="*/ 15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8" h="182">
                    <a:moveTo>
                      <a:pt x="2098" y="153"/>
                    </a:moveTo>
                    <a:cubicBezTo>
                      <a:pt x="2098" y="169"/>
                      <a:pt x="2086" y="182"/>
                      <a:pt x="2070" y="182"/>
                    </a:cubicBezTo>
                    <a:lnTo>
                      <a:pt x="28" y="182"/>
                    </a:lnTo>
                    <a:cubicBezTo>
                      <a:pt x="13" y="182"/>
                      <a:pt x="0" y="169"/>
                      <a:pt x="0" y="153"/>
                    </a:cubicBezTo>
                    <a:lnTo>
                      <a:pt x="0" y="82"/>
                    </a:lnTo>
                    <a:cubicBezTo>
                      <a:pt x="0" y="37"/>
                      <a:pt x="37" y="0"/>
                      <a:pt x="83" y="0"/>
                    </a:cubicBezTo>
                    <a:lnTo>
                      <a:pt x="1974" y="0"/>
                    </a:lnTo>
                    <a:cubicBezTo>
                      <a:pt x="2043" y="0"/>
                      <a:pt x="2098" y="55"/>
                      <a:pt x="2098" y="124"/>
                    </a:cubicBezTo>
                    <a:lnTo>
                      <a:pt x="2098"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97">
                <a:extLst>
                  <a:ext uri="{FF2B5EF4-FFF2-40B4-BE49-F238E27FC236}">
                    <a16:creationId xmlns:a16="http://schemas.microsoft.com/office/drawing/2014/main" id="{1B18ABFE-E8A5-47AF-ADB5-93D6D789C42E}"/>
                  </a:ext>
                </a:extLst>
              </p:cNvPr>
              <p:cNvSpPr>
                <a:spLocks/>
              </p:cNvSpPr>
              <p:nvPr/>
            </p:nvSpPr>
            <p:spPr bwMode="auto">
              <a:xfrm>
                <a:off x="12795544" y="-3285610"/>
                <a:ext cx="349250" cy="727075"/>
              </a:xfrm>
              <a:custGeom>
                <a:avLst/>
                <a:gdLst>
                  <a:gd name="T0" fmla="*/ 766 w 848"/>
                  <a:gd name="T1" fmla="*/ 0 h 1768"/>
                  <a:gd name="T2" fmla="*/ 331 w 848"/>
                  <a:gd name="T3" fmla="*/ 0 h 1768"/>
                  <a:gd name="T4" fmla="*/ 259 w 848"/>
                  <a:gd name="T5" fmla="*/ 1265 h 1768"/>
                  <a:gd name="T6" fmla="*/ 155 w 848"/>
                  <a:gd name="T7" fmla="*/ 29 h 1768"/>
                  <a:gd name="T8" fmla="*/ 0 w 848"/>
                  <a:gd name="T9" fmla="*/ 278 h 1768"/>
                  <a:gd name="T10" fmla="*/ 0 w 848"/>
                  <a:gd name="T11" fmla="*/ 1722 h 1768"/>
                  <a:gd name="T12" fmla="*/ 46 w 848"/>
                  <a:gd name="T13" fmla="*/ 1768 h 1768"/>
                  <a:gd name="T14" fmla="*/ 802 w 848"/>
                  <a:gd name="T15" fmla="*/ 1768 h 1768"/>
                  <a:gd name="T16" fmla="*/ 848 w 848"/>
                  <a:gd name="T17" fmla="*/ 1722 h 1768"/>
                  <a:gd name="T18" fmla="*/ 848 w 848"/>
                  <a:gd name="T19" fmla="*/ 83 h 1768"/>
                  <a:gd name="T20" fmla="*/ 766 w 848"/>
                  <a:gd name="T21"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8" h="1768">
                    <a:moveTo>
                      <a:pt x="766" y="0"/>
                    </a:moveTo>
                    <a:lnTo>
                      <a:pt x="331" y="0"/>
                    </a:lnTo>
                    <a:lnTo>
                      <a:pt x="259" y="1265"/>
                    </a:lnTo>
                    <a:lnTo>
                      <a:pt x="155" y="29"/>
                    </a:lnTo>
                    <a:cubicBezTo>
                      <a:pt x="63" y="75"/>
                      <a:pt x="0" y="169"/>
                      <a:pt x="0" y="278"/>
                    </a:cubicBezTo>
                    <a:lnTo>
                      <a:pt x="0" y="1722"/>
                    </a:lnTo>
                    <a:cubicBezTo>
                      <a:pt x="0" y="1747"/>
                      <a:pt x="21" y="1768"/>
                      <a:pt x="46" y="1768"/>
                    </a:cubicBezTo>
                    <a:lnTo>
                      <a:pt x="802" y="1768"/>
                    </a:lnTo>
                    <a:cubicBezTo>
                      <a:pt x="827" y="1768"/>
                      <a:pt x="848" y="1747"/>
                      <a:pt x="848" y="1722"/>
                    </a:cubicBezTo>
                    <a:lnTo>
                      <a:pt x="848" y="83"/>
                    </a:lnTo>
                    <a:cubicBezTo>
                      <a:pt x="848" y="37"/>
                      <a:pt x="811" y="0"/>
                      <a:pt x="76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98">
                <a:extLst>
                  <a:ext uri="{FF2B5EF4-FFF2-40B4-BE49-F238E27FC236}">
                    <a16:creationId xmlns:a16="http://schemas.microsoft.com/office/drawing/2014/main" id="{78B9F042-57E4-4DE8-B174-18E23765D422}"/>
                  </a:ext>
                </a:extLst>
              </p:cNvPr>
              <p:cNvSpPr>
                <a:spLocks/>
              </p:cNvSpPr>
              <p:nvPr/>
            </p:nvSpPr>
            <p:spPr bwMode="auto">
              <a:xfrm>
                <a:off x="11793831" y="-2522022"/>
                <a:ext cx="1350963" cy="803275"/>
              </a:xfrm>
              <a:custGeom>
                <a:avLst/>
                <a:gdLst>
                  <a:gd name="T0" fmla="*/ 3221 w 3285"/>
                  <a:gd name="T1" fmla="*/ 0 h 1952"/>
                  <a:gd name="T2" fmla="*/ 2472 w 3285"/>
                  <a:gd name="T3" fmla="*/ 0 h 1952"/>
                  <a:gd name="T4" fmla="*/ 2415 w 3285"/>
                  <a:gd name="T5" fmla="*/ 35 h 1952"/>
                  <a:gd name="T6" fmla="*/ 2322 w 3285"/>
                  <a:gd name="T7" fmla="*/ 92 h 1952"/>
                  <a:gd name="T8" fmla="*/ 49 w 3285"/>
                  <a:gd name="T9" fmla="*/ 92 h 1952"/>
                  <a:gd name="T10" fmla="*/ 0 w 3285"/>
                  <a:gd name="T11" fmla="*/ 142 h 1952"/>
                  <a:gd name="T12" fmla="*/ 0 w 3285"/>
                  <a:gd name="T13" fmla="*/ 206 h 1952"/>
                  <a:gd name="T14" fmla="*/ 117 w 3285"/>
                  <a:gd name="T15" fmla="*/ 355 h 1952"/>
                  <a:gd name="T16" fmla="*/ 2340 w 3285"/>
                  <a:gd name="T17" fmla="*/ 439 h 1952"/>
                  <a:gd name="T18" fmla="*/ 165 w 3285"/>
                  <a:gd name="T19" fmla="*/ 491 h 1952"/>
                  <a:gd name="T20" fmla="*/ 469 w 3285"/>
                  <a:gd name="T21" fmla="*/ 858 h 1952"/>
                  <a:gd name="T22" fmla="*/ 1916 w 3285"/>
                  <a:gd name="T23" fmla="*/ 475 h 1952"/>
                  <a:gd name="T24" fmla="*/ 1273 w 3285"/>
                  <a:gd name="T25" fmla="*/ 962 h 1952"/>
                  <a:gd name="T26" fmla="*/ 521 w 3285"/>
                  <a:gd name="T27" fmla="*/ 1007 h 1952"/>
                  <a:gd name="T28" fmla="*/ 606 w 3285"/>
                  <a:gd name="T29" fmla="*/ 1795 h 1952"/>
                  <a:gd name="T30" fmla="*/ 764 w 3285"/>
                  <a:gd name="T31" fmla="*/ 1952 h 1952"/>
                  <a:gd name="T32" fmla="*/ 2307 w 3285"/>
                  <a:gd name="T33" fmla="*/ 1952 h 1952"/>
                  <a:gd name="T34" fmla="*/ 2381 w 3285"/>
                  <a:gd name="T35" fmla="*/ 653 h 1952"/>
                  <a:gd name="T36" fmla="*/ 2455 w 3285"/>
                  <a:gd name="T37" fmla="*/ 1952 h 1952"/>
                  <a:gd name="T38" fmla="*/ 2663 w 3285"/>
                  <a:gd name="T39" fmla="*/ 1952 h 1952"/>
                  <a:gd name="T40" fmla="*/ 2753 w 3285"/>
                  <a:gd name="T41" fmla="*/ 1863 h 1952"/>
                  <a:gd name="T42" fmla="*/ 2753 w 3285"/>
                  <a:gd name="T43" fmla="*/ 956 h 1952"/>
                  <a:gd name="T44" fmla="*/ 3285 w 3285"/>
                  <a:gd name="T45" fmla="*/ 390 h 1952"/>
                  <a:gd name="T46" fmla="*/ 3285 w 3285"/>
                  <a:gd name="T47" fmla="*/ 64 h 1952"/>
                  <a:gd name="T48" fmla="*/ 3221 w 3285"/>
                  <a:gd name="T49" fmla="*/ 0 h 1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5" h="1952">
                    <a:moveTo>
                      <a:pt x="3221" y="0"/>
                    </a:moveTo>
                    <a:lnTo>
                      <a:pt x="2472" y="0"/>
                    </a:lnTo>
                    <a:cubicBezTo>
                      <a:pt x="2448" y="0"/>
                      <a:pt x="2426" y="14"/>
                      <a:pt x="2415" y="35"/>
                    </a:cubicBezTo>
                    <a:cubicBezTo>
                      <a:pt x="2398" y="69"/>
                      <a:pt x="2362" y="92"/>
                      <a:pt x="2322" y="92"/>
                    </a:cubicBezTo>
                    <a:lnTo>
                      <a:pt x="49" y="92"/>
                    </a:lnTo>
                    <a:cubicBezTo>
                      <a:pt x="22" y="92"/>
                      <a:pt x="0" y="115"/>
                      <a:pt x="0" y="142"/>
                    </a:cubicBezTo>
                    <a:lnTo>
                      <a:pt x="0" y="206"/>
                    </a:lnTo>
                    <a:cubicBezTo>
                      <a:pt x="0" y="278"/>
                      <a:pt x="50" y="339"/>
                      <a:pt x="117" y="355"/>
                    </a:cubicBezTo>
                    <a:lnTo>
                      <a:pt x="2340" y="439"/>
                    </a:lnTo>
                    <a:lnTo>
                      <a:pt x="165" y="491"/>
                    </a:lnTo>
                    <a:cubicBezTo>
                      <a:pt x="213" y="647"/>
                      <a:pt x="373" y="817"/>
                      <a:pt x="469" y="858"/>
                    </a:cubicBezTo>
                    <a:cubicBezTo>
                      <a:pt x="940" y="962"/>
                      <a:pt x="1711" y="987"/>
                      <a:pt x="1916" y="475"/>
                    </a:cubicBezTo>
                    <a:cubicBezTo>
                      <a:pt x="1831" y="756"/>
                      <a:pt x="1538" y="897"/>
                      <a:pt x="1273" y="962"/>
                    </a:cubicBezTo>
                    <a:cubicBezTo>
                      <a:pt x="1028" y="1022"/>
                      <a:pt x="772" y="1033"/>
                      <a:pt x="521" y="1007"/>
                    </a:cubicBezTo>
                    <a:lnTo>
                      <a:pt x="606" y="1795"/>
                    </a:lnTo>
                    <a:cubicBezTo>
                      <a:pt x="606" y="1882"/>
                      <a:pt x="677" y="1952"/>
                      <a:pt x="764" y="1952"/>
                    </a:cubicBezTo>
                    <a:lnTo>
                      <a:pt x="2307" y="1952"/>
                    </a:lnTo>
                    <a:lnTo>
                      <a:pt x="2381" y="653"/>
                    </a:lnTo>
                    <a:lnTo>
                      <a:pt x="2455" y="1952"/>
                    </a:lnTo>
                    <a:lnTo>
                      <a:pt x="2663" y="1952"/>
                    </a:lnTo>
                    <a:cubicBezTo>
                      <a:pt x="2713" y="1952"/>
                      <a:pt x="2753" y="1912"/>
                      <a:pt x="2753" y="1863"/>
                    </a:cubicBezTo>
                    <a:lnTo>
                      <a:pt x="2753" y="956"/>
                    </a:lnTo>
                    <a:cubicBezTo>
                      <a:pt x="2753" y="422"/>
                      <a:pt x="3285" y="612"/>
                      <a:pt x="3285" y="390"/>
                    </a:cubicBezTo>
                    <a:lnTo>
                      <a:pt x="3285" y="64"/>
                    </a:lnTo>
                    <a:cubicBezTo>
                      <a:pt x="3285" y="28"/>
                      <a:pt x="3257" y="0"/>
                      <a:pt x="32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29" name="Group 228">
            <a:extLst>
              <a:ext uri="{FF2B5EF4-FFF2-40B4-BE49-F238E27FC236}">
                <a16:creationId xmlns:a16="http://schemas.microsoft.com/office/drawing/2014/main" id="{0D8F829F-ED73-46F5-B049-4708EFAE3C90}"/>
              </a:ext>
            </a:extLst>
          </p:cNvPr>
          <p:cNvGrpSpPr/>
          <p:nvPr/>
        </p:nvGrpSpPr>
        <p:grpSpPr>
          <a:xfrm>
            <a:off x="228600" y="4462690"/>
            <a:ext cx="4333875" cy="817342"/>
            <a:chOff x="228600" y="3458028"/>
            <a:chExt cx="4333875" cy="817342"/>
          </a:xfrm>
        </p:grpSpPr>
        <p:sp>
          <p:nvSpPr>
            <p:cNvPr id="12" name="Rectangle 11">
              <a:extLst>
                <a:ext uri="{FF2B5EF4-FFF2-40B4-BE49-F238E27FC236}">
                  <a16:creationId xmlns:a16="http://schemas.microsoft.com/office/drawing/2014/main" id="{AC5C5E9A-0A18-6D3B-985A-0D7B7652FEA5}"/>
                </a:ext>
              </a:extLst>
            </p:cNvPr>
            <p:cNvSpPr/>
            <p:nvPr/>
          </p:nvSpPr>
          <p:spPr>
            <a:xfrm>
              <a:off x="1104899" y="3458028"/>
              <a:ext cx="3457576" cy="817342"/>
            </a:xfrm>
            <a:prstGeom prst="rect">
              <a:avLst/>
            </a:prstGeom>
            <a:solidFill>
              <a:schemeClr val="accent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solidFill>
              </a:endParaRPr>
            </a:p>
          </p:txBody>
        </p:sp>
        <p:sp>
          <p:nvSpPr>
            <p:cNvPr id="13" name="Rectangle 12">
              <a:extLst>
                <a:ext uri="{FF2B5EF4-FFF2-40B4-BE49-F238E27FC236}">
                  <a16:creationId xmlns:a16="http://schemas.microsoft.com/office/drawing/2014/main" id="{0062EF50-91AE-965A-587B-0814B8847307}"/>
                </a:ext>
              </a:extLst>
            </p:cNvPr>
            <p:cNvSpPr/>
            <p:nvPr/>
          </p:nvSpPr>
          <p:spPr>
            <a:xfrm>
              <a:off x="228600" y="3458028"/>
              <a:ext cx="876300" cy="81734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solidFill>
              </a:endParaRPr>
            </a:p>
          </p:txBody>
        </p:sp>
        <p:sp>
          <p:nvSpPr>
            <p:cNvPr id="14" name="TextBox 13">
              <a:extLst>
                <a:ext uri="{FF2B5EF4-FFF2-40B4-BE49-F238E27FC236}">
                  <a16:creationId xmlns:a16="http://schemas.microsoft.com/office/drawing/2014/main" id="{B060877A-9762-E5D5-4E42-6D687FB68616}"/>
                </a:ext>
              </a:extLst>
            </p:cNvPr>
            <p:cNvSpPr txBox="1"/>
            <p:nvPr/>
          </p:nvSpPr>
          <p:spPr>
            <a:xfrm>
              <a:off x="1128142" y="3666644"/>
              <a:ext cx="3434333" cy="40011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a:lnSpc>
                  <a:spcPct val="100000"/>
                </a:lnSpc>
                <a:spcBef>
                  <a:spcPts val="0"/>
                </a:spcBef>
              </a:pPr>
              <a:r>
                <a:rPr lang="en-US" sz="2000" b="0" dirty="0">
                  <a:solidFill>
                    <a:schemeClr val="tx1"/>
                  </a:solidFill>
                </a:rPr>
                <a:t>Health care waste </a:t>
              </a:r>
            </a:p>
          </p:txBody>
        </p:sp>
        <p:grpSp>
          <p:nvGrpSpPr>
            <p:cNvPr id="228" name="Group 227">
              <a:extLst>
                <a:ext uri="{FF2B5EF4-FFF2-40B4-BE49-F238E27FC236}">
                  <a16:creationId xmlns:a16="http://schemas.microsoft.com/office/drawing/2014/main" id="{D59E5CAB-5DE4-4774-8364-8A23FCEEF41B}"/>
                </a:ext>
              </a:extLst>
            </p:cNvPr>
            <p:cNvGrpSpPr/>
            <p:nvPr/>
          </p:nvGrpSpPr>
          <p:grpSpPr>
            <a:xfrm>
              <a:off x="517645" y="3685590"/>
              <a:ext cx="298211" cy="362218"/>
              <a:chOff x="517645" y="3685590"/>
              <a:chExt cx="298211" cy="362218"/>
            </a:xfrm>
          </p:grpSpPr>
          <p:sp>
            <p:nvSpPr>
              <p:cNvPr id="73" name="Freeform 12">
                <a:extLst>
                  <a:ext uri="{FF2B5EF4-FFF2-40B4-BE49-F238E27FC236}">
                    <a16:creationId xmlns:a16="http://schemas.microsoft.com/office/drawing/2014/main" id="{A330BD0A-74ED-4955-8233-C5BD2B48D7C5}"/>
                  </a:ext>
                </a:extLst>
              </p:cNvPr>
              <p:cNvSpPr>
                <a:spLocks/>
              </p:cNvSpPr>
              <p:nvPr/>
            </p:nvSpPr>
            <p:spPr bwMode="auto">
              <a:xfrm>
                <a:off x="625681" y="3685590"/>
                <a:ext cx="82138" cy="25529"/>
              </a:xfrm>
              <a:custGeom>
                <a:avLst/>
                <a:gdLst>
                  <a:gd name="T0" fmla="*/ 1024 w 1493"/>
                  <a:gd name="T1" fmla="*/ 0 h 469"/>
                  <a:gd name="T2" fmla="*/ 469 w 1493"/>
                  <a:gd name="T3" fmla="*/ 0 h 469"/>
                  <a:gd name="T4" fmla="*/ 0 w 1493"/>
                  <a:gd name="T5" fmla="*/ 469 h 469"/>
                  <a:gd name="T6" fmla="*/ 0 w 1493"/>
                  <a:gd name="T7" fmla="*/ 469 h 469"/>
                  <a:gd name="T8" fmla="*/ 1493 w 1493"/>
                  <a:gd name="T9" fmla="*/ 469 h 469"/>
                  <a:gd name="T10" fmla="*/ 1493 w 1493"/>
                  <a:gd name="T11" fmla="*/ 469 h 469"/>
                  <a:gd name="T12" fmla="*/ 1024 w 1493"/>
                  <a:gd name="T13" fmla="*/ 0 h 469"/>
                </a:gdLst>
                <a:ahLst/>
                <a:cxnLst>
                  <a:cxn ang="0">
                    <a:pos x="T0" y="T1"/>
                  </a:cxn>
                  <a:cxn ang="0">
                    <a:pos x="T2" y="T3"/>
                  </a:cxn>
                  <a:cxn ang="0">
                    <a:pos x="T4" y="T5"/>
                  </a:cxn>
                  <a:cxn ang="0">
                    <a:pos x="T6" y="T7"/>
                  </a:cxn>
                  <a:cxn ang="0">
                    <a:pos x="T8" y="T9"/>
                  </a:cxn>
                  <a:cxn ang="0">
                    <a:pos x="T10" y="T11"/>
                  </a:cxn>
                  <a:cxn ang="0">
                    <a:pos x="T12" y="T13"/>
                  </a:cxn>
                </a:cxnLst>
                <a:rect l="0" t="0" r="r" b="b"/>
                <a:pathLst>
                  <a:path w="1493" h="469">
                    <a:moveTo>
                      <a:pt x="1024" y="0"/>
                    </a:moveTo>
                    <a:lnTo>
                      <a:pt x="469" y="0"/>
                    </a:lnTo>
                    <a:cubicBezTo>
                      <a:pt x="210" y="0"/>
                      <a:pt x="0" y="210"/>
                      <a:pt x="0" y="469"/>
                    </a:cubicBezTo>
                    <a:lnTo>
                      <a:pt x="0" y="469"/>
                    </a:lnTo>
                    <a:lnTo>
                      <a:pt x="1493" y="469"/>
                    </a:lnTo>
                    <a:lnTo>
                      <a:pt x="1493" y="469"/>
                    </a:lnTo>
                    <a:cubicBezTo>
                      <a:pt x="1493" y="210"/>
                      <a:pt x="1283" y="0"/>
                      <a:pt x="1024" y="0"/>
                    </a:cubicBezTo>
                  </a:path>
                </a:pathLst>
              </a:custGeom>
              <a:solidFill>
                <a:srgbClr val="E97132"/>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79" name="Freeform 13">
                <a:extLst>
                  <a:ext uri="{FF2B5EF4-FFF2-40B4-BE49-F238E27FC236}">
                    <a16:creationId xmlns:a16="http://schemas.microsoft.com/office/drawing/2014/main" id="{C3F9BA59-5BE6-4B26-BCB1-A24B685E0195}"/>
                  </a:ext>
                </a:extLst>
              </p:cNvPr>
              <p:cNvSpPr>
                <a:spLocks/>
              </p:cNvSpPr>
              <p:nvPr/>
            </p:nvSpPr>
            <p:spPr bwMode="auto">
              <a:xfrm>
                <a:off x="625681" y="3685590"/>
                <a:ext cx="82138" cy="25529"/>
              </a:xfrm>
              <a:custGeom>
                <a:avLst/>
                <a:gdLst>
                  <a:gd name="T0" fmla="*/ 1024 w 1493"/>
                  <a:gd name="T1" fmla="*/ 0 h 469"/>
                  <a:gd name="T2" fmla="*/ 469 w 1493"/>
                  <a:gd name="T3" fmla="*/ 0 h 469"/>
                  <a:gd name="T4" fmla="*/ 0 w 1493"/>
                  <a:gd name="T5" fmla="*/ 469 h 469"/>
                  <a:gd name="T6" fmla="*/ 0 w 1493"/>
                  <a:gd name="T7" fmla="*/ 469 h 469"/>
                  <a:gd name="T8" fmla="*/ 1493 w 1493"/>
                  <a:gd name="T9" fmla="*/ 469 h 469"/>
                  <a:gd name="T10" fmla="*/ 1493 w 1493"/>
                  <a:gd name="T11" fmla="*/ 469 h 469"/>
                  <a:gd name="T12" fmla="*/ 1024 w 1493"/>
                  <a:gd name="T13" fmla="*/ 0 h 469"/>
                </a:gdLst>
                <a:ahLst/>
                <a:cxnLst>
                  <a:cxn ang="0">
                    <a:pos x="T0" y="T1"/>
                  </a:cxn>
                  <a:cxn ang="0">
                    <a:pos x="T2" y="T3"/>
                  </a:cxn>
                  <a:cxn ang="0">
                    <a:pos x="T4" y="T5"/>
                  </a:cxn>
                  <a:cxn ang="0">
                    <a:pos x="T6" y="T7"/>
                  </a:cxn>
                  <a:cxn ang="0">
                    <a:pos x="T8" y="T9"/>
                  </a:cxn>
                  <a:cxn ang="0">
                    <a:pos x="T10" y="T11"/>
                  </a:cxn>
                  <a:cxn ang="0">
                    <a:pos x="T12" y="T13"/>
                  </a:cxn>
                </a:cxnLst>
                <a:rect l="0" t="0" r="r" b="b"/>
                <a:pathLst>
                  <a:path w="1493" h="469">
                    <a:moveTo>
                      <a:pt x="1024" y="0"/>
                    </a:moveTo>
                    <a:lnTo>
                      <a:pt x="469" y="0"/>
                    </a:lnTo>
                    <a:cubicBezTo>
                      <a:pt x="210" y="0"/>
                      <a:pt x="0" y="210"/>
                      <a:pt x="0" y="469"/>
                    </a:cubicBezTo>
                    <a:lnTo>
                      <a:pt x="0" y="469"/>
                    </a:lnTo>
                    <a:lnTo>
                      <a:pt x="1493" y="469"/>
                    </a:lnTo>
                    <a:lnTo>
                      <a:pt x="1493" y="469"/>
                    </a:lnTo>
                    <a:cubicBezTo>
                      <a:pt x="1493" y="210"/>
                      <a:pt x="1283" y="0"/>
                      <a:pt x="1024" y="0"/>
                    </a:cubicBezTo>
                    <a:close/>
                  </a:path>
                </a:pathLst>
              </a:custGeom>
              <a:solidFill>
                <a:srgbClr val="E97132"/>
              </a:solid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14">
                <a:extLst>
                  <a:ext uri="{FF2B5EF4-FFF2-40B4-BE49-F238E27FC236}">
                    <a16:creationId xmlns:a16="http://schemas.microsoft.com/office/drawing/2014/main" id="{E97FF53D-632D-4752-9844-6EEAAB07406B}"/>
                  </a:ext>
                </a:extLst>
              </p:cNvPr>
              <p:cNvSpPr>
                <a:spLocks/>
              </p:cNvSpPr>
              <p:nvPr/>
            </p:nvSpPr>
            <p:spPr bwMode="auto">
              <a:xfrm>
                <a:off x="544654" y="3711119"/>
                <a:ext cx="244193" cy="26639"/>
              </a:xfrm>
              <a:custGeom>
                <a:avLst/>
                <a:gdLst>
                  <a:gd name="T0" fmla="*/ 3957 w 4440"/>
                  <a:gd name="T1" fmla="*/ 0 h 483"/>
                  <a:gd name="T2" fmla="*/ 484 w 4440"/>
                  <a:gd name="T3" fmla="*/ 0 h 483"/>
                  <a:gd name="T4" fmla="*/ 0 w 4440"/>
                  <a:gd name="T5" fmla="*/ 483 h 483"/>
                  <a:gd name="T6" fmla="*/ 0 w 4440"/>
                  <a:gd name="T7" fmla="*/ 483 h 483"/>
                  <a:gd name="T8" fmla="*/ 4440 w 4440"/>
                  <a:gd name="T9" fmla="*/ 483 h 483"/>
                  <a:gd name="T10" fmla="*/ 4440 w 4440"/>
                  <a:gd name="T11" fmla="*/ 483 h 483"/>
                  <a:gd name="T12" fmla="*/ 3957 w 4440"/>
                  <a:gd name="T13" fmla="*/ 0 h 483"/>
                </a:gdLst>
                <a:ahLst/>
                <a:cxnLst>
                  <a:cxn ang="0">
                    <a:pos x="T0" y="T1"/>
                  </a:cxn>
                  <a:cxn ang="0">
                    <a:pos x="T2" y="T3"/>
                  </a:cxn>
                  <a:cxn ang="0">
                    <a:pos x="T4" y="T5"/>
                  </a:cxn>
                  <a:cxn ang="0">
                    <a:pos x="T6" y="T7"/>
                  </a:cxn>
                  <a:cxn ang="0">
                    <a:pos x="T8" y="T9"/>
                  </a:cxn>
                  <a:cxn ang="0">
                    <a:pos x="T10" y="T11"/>
                  </a:cxn>
                  <a:cxn ang="0">
                    <a:pos x="T12" y="T13"/>
                  </a:cxn>
                </a:cxnLst>
                <a:rect l="0" t="0" r="r" b="b"/>
                <a:pathLst>
                  <a:path w="4440" h="483">
                    <a:moveTo>
                      <a:pt x="3957" y="0"/>
                    </a:moveTo>
                    <a:lnTo>
                      <a:pt x="484" y="0"/>
                    </a:lnTo>
                    <a:cubicBezTo>
                      <a:pt x="217" y="0"/>
                      <a:pt x="0" y="216"/>
                      <a:pt x="0" y="483"/>
                    </a:cubicBezTo>
                    <a:lnTo>
                      <a:pt x="0" y="483"/>
                    </a:lnTo>
                    <a:lnTo>
                      <a:pt x="4440" y="483"/>
                    </a:lnTo>
                    <a:lnTo>
                      <a:pt x="4440" y="483"/>
                    </a:lnTo>
                    <a:cubicBezTo>
                      <a:pt x="4440" y="216"/>
                      <a:pt x="4224" y="0"/>
                      <a:pt x="3957" y="0"/>
                    </a:cubicBezTo>
                    <a:close/>
                  </a:path>
                </a:pathLst>
              </a:custGeom>
              <a:solidFill>
                <a:srgbClr val="E97132"/>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04" name="Freeform 15">
                <a:extLst>
                  <a:ext uri="{FF2B5EF4-FFF2-40B4-BE49-F238E27FC236}">
                    <a16:creationId xmlns:a16="http://schemas.microsoft.com/office/drawing/2014/main" id="{35F1DF8F-B2CA-4206-8ACA-A342DC4E6DAD}"/>
                  </a:ext>
                </a:extLst>
              </p:cNvPr>
              <p:cNvSpPr>
                <a:spLocks/>
              </p:cNvSpPr>
              <p:nvPr/>
            </p:nvSpPr>
            <p:spPr bwMode="auto">
              <a:xfrm>
                <a:off x="544654" y="3711119"/>
                <a:ext cx="244193" cy="26639"/>
              </a:xfrm>
              <a:custGeom>
                <a:avLst/>
                <a:gdLst>
                  <a:gd name="T0" fmla="*/ 3957 w 4440"/>
                  <a:gd name="T1" fmla="*/ 0 h 483"/>
                  <a:gd name="T2" fmla="*/ 484 w 4440"/>
                  <a:gd name="T3" fmla="*/ 0 h 483"/>
                  <a:gd name="T4" fmla="*/ 0 w 4440"/>
                  <a:gd name="T5" fmla="*/ 483 h 483"/>
                  <a:gd name="T6" fmla="*/ 0 w 4440"/>
                  <a:gd name="T7" fmla="*/ 483 h 483"/>
                  <a:gd name="T8" fmla="*/ 4440 w 4440"/>
                  <a:gd name="T9" fmla="*/ 483 h 483"/>
                  <a:gd name="T10" fmla="*/ 4440 w 4440"/>
                  <a:gd name="T11" fmla="*/ 483 h 483"/>
                  <a:gd name="T12" fmla="*/ 3957 w 4440"/>
                  <a:gd name="T13" fmla="*/ 0 h 483"/>
                </a:gdLst>
                <a:ahLst/>
                <a:cxnLst>
                  <a:cxn ang="0">
                    <a:pos x="T0" y="T1"/>
                  </a:cxn>
                  <a:cxn ang="0">
                    <a:pos x="T2" y="T3"/>
                  </a:cxn>
                  <a:cxn ang="0">
                    <a:pos x="T4" y="T5"/>
                  </a:cxn>
                  <a:cxn ang="0">
                    <a:pos x="T6" y="T7"/>
                  </a:cxn>
                  <a:cxn ang="0">
                    <a:pos x="T8" y="T9"/>
                  </a:cxn>
                  <a:cxn ang="0">
                    <a:pos x="T10" y="T11"/>
                  </a:cxn>
                  <a:cxn ang="0">
                    <a:pos x="T12" y="T13"/>
                  </a:cxn>
                </a:cxnLst>
                <a:rect l="0" t="0" r="r" b="b"/>
                <a:pathLst>
                  <a:path w="4440" h="483">
                    <a:moveTo>
                      <a:pt x="3957" y="0"/>
                    </a:moveTo>
                    <a:lnTo>
                      <a:pt x="484" y="0"/>
                    </a:lnTo>
                    <a:cubicBezTo>
                      <a:pt x="217" y="0"/>
                      <a:pt x="0" y="216"/>
                      <a:pt x="0" y="483"/>
                    </a:cubicBezTo>
                    <a:lnTo>
                      <a:pt x="0" y="483"/>
                    </a:lnTo>
                    <a:lnTo>
                      <a:pt x="4440" y="483"/>
                    </a:lnTo>
                    <a:lnTo>
                      <a:pt x="4440" y="483"/>
                    </a:lnTo>
                    <a:cubicBezTo>
                      <a:pt x="4440" y="216"/>
                      <a:pt x="4224" y="0"/>
                      <a:pt x="3957" y="0"/>
                    </a:cubicBezTo>
                    <a:close/>
                  </a:path>
                </a:pathLst>
              </a:custGeom>
              <a:solidFill>
                <a:srgbClr val="E97132"/>
              </a:solid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16">
                <a:extLst>
                  <a:ext uri="{FF2B5EF4-FFF2-40B4-BE49-F238E27FC236}">
                    <a16:creationId xmlns:a16="http://schemas.microsoft.com/office/drawing/2014/main" id="{650055F1-6D40-40B0-AF71-B1C85273DB7E}"/>
                  </a:ext>
                </a:extLst>
              </p:cNvPr>
              <p:cNvSpPr>
                <a:spLocks/>
              </p:cNvSpPr>
              <p:nvPr/>
            </p:nvSpPr>
            <p:spPr bwMode="auto">
              <a:xfrm>
                <a:off x="537069" y="3769207"/>
                <a:ext cx="259362" cy="278601"/>
              </a:xfrm>
              <a:custGeom>
                <a:avLst/>
                <a:gdLst>
                  <a:gd name="T0" fmla="*/ 0 w 4718"/>
                  <a:gd name="T1" fmla="*/ 0 h 5072"/>
                  <a:gd name="T2" fmla="*/ 688 w 4718"/>
                  <a:gd name="T3" fmla="*/ 4774 h 5072"/>
                  <a:gd name="T4" fmla="*/ 1048 w 4718"/>
                  <a:gd name="T5" fmla="*/ 5072 h 5072"/>
                  <a:gd name="T6" fmla="*/ 3670 w 4718"/>
                  <a:gd name="T7" fmla="*/ 5072 h 5072"/>
                  <a:gd name="T8" fmla="*/ 4030 w 4718"/>
                  <a:gd name="T9" fmla="*/ 4774 h 5072"/>
                  <a:gd name="T10" fmla="*/ 4718 w 4718"/>
                  <a:gd name="T11" fmla="*/ 0 h 5072"/>
                  <a:gd name="T12" fmla="*/ 0 w 4718"/>
                  <a:gd name="T13" fmla="*/ 0 h 5072"/>
                </a:gdLst>
                <a:ahLst/>
                <a:cxnLst>
                  <a:cxn ang="0">
                    <a:pos x="T0" y="T1"/>
                  </a:cxn>
                  <a:cxn ang="0">
                    <a:pos x="T2" y="T3"/>
                  </a:cxn>
                  <a:cxn ang="0">
                    <a:pos x="T4" y="T5"/>
                  </a:cxn>
                  <a:cxn ang="0">
                    <a:pos x="T6" y="T7"/>
                  </a:cxn>
                  <a:cxn ang="0">
                    <a:pos x="T8" y="T9"/>
                  </a:cxn>
                  <a:cxn ang="0">
                    <a:pos x="T10" y="T11"/>
                  </a:cxn>
                  <a:cxn ang="0">
                    <a:pos x="T12" y="T13"/>
                  </a:cxn>
                </a:cxnLst>
                <a:rect l="0" t="0" r="r" b="b"/>
                <a:pathLst>
                  <a:path w="4718" h="5072">
                    <a:moveTo>
                      <a:pt x="0" y="0"/>
                    </a:moveTo>
                    <a:cubicBezTo>
                      <a:pt x="178" y="1636"/>
                      <a:pt x="433" y="3437"/>
                      <a:pt x="688" y="4774"/>
                    </a:cubicBezTo>
                    <a:cubicBezTo>
                      <a:pt x="721" y="4947"/>
                      <a:pt x="871" y="5072"/>
                      <a:pt x="1048" y="5072"/>
                    </a:cubicBezTo>
                    <a:lnTo>
                      <a:pt x="3670" y="5072"/>
                    </a:lnTo>
                    <a:cubicBezTo>
                      <a:pt x="3846" y="5072"/>
                      <a:pt x="3997" y="4947"/>
                      <a:pt x="4030" y="4774"/>
                    </a:cubicBezTo>
                    <a:cubicBezTo>
                      <a:pt x="4284" y="3437"/>
                      <a:pt x="4540" y="1636"/>
                      <a:pt x="4718"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17">
                <a:extLst>
                  <a:ext uri="{FF2B5EF4-FFF2-40B4-BE49-F238E27FC236}">
                    <a16:creationId xmlns:a16="http://schemas.microsoft.com/office/drawing/2014/main" id="{A9B4FBDC-E59E-4442-9DF7-5E30C309BE99}"/>
                  </a:ext>
                </a:extLst>
              </p:cNvPr>
              <p:cNvSpPr>
                <a:spLocks/>
              </p:cNvSpPr>
              <p:nvPr/>
            </p:nvSpPr>
            <p:spPr bwMode="auto">
              <a:xfrm>
                <a:off x="537069" y="3769207"/>
                <a:ext cx="259362" cy="278601"/>
              </a:xfrm>
              <a:custGeom>
                <a:avLst/>
                <a:gdLst>
                  <a:gd name="T0" fmla="*/ 0 w 4718"/>
                  <a:gd name="T1" fmla="*/ 0 h 5072"/>
                  <a:gd name="T2" fmla="*/ 688 w 4718"/>
                  <a:gd name="T3" fmla="*/ 4774 h 5072"/>
                  <a:gd name="T4" fmla="*/ 1048 w 4718"/>
                  <a:gd name="T5" fmla="*/ 5072 h 5072"/>
                  <a:gd name="T6" fmla="*/ 3670 w 4718"/>
                  <a:gd name="T7" fmla="*/ 5072 h 5072"/>
                  <a:gd name="T8" fmla="*/ 4030 w 4718"/>
                  <a:gd name="T9" fmla="*/ 4774 h 5072"/>
                  <a:gd name="T10" fmla="*/ 4718 w 4718"/>
                  <a:gd name="T11" fmla="*/ 0 h 5072"/>
                  <a:gd name="T12" fmla="*/ 0 w 4718"/>
                  <a:gd name="T13" fmla="*/ 0 h 5072"/>
                </a:gdLst>
                <a:ahLst/>
                <a:cxnLst>
                  <a:cxn ang="0">
                    <a:pos x="T0" y="T1"/>
                  </a:cxn>
                  <a:cxn ang="0">
                    <a:pos x="T2" y="T3"/>
                  </a:cxn>
                  <a:cxn ang="0">
                    <a:pos x="T4" y="T5"/>
                  </a:cxn>
                  <a:cxn ang="0">
                    <a:pos x="T6" y="T7"/>
                  </a:cxn>
                  <a:cxn ang="0">
                    <a:pos x="T8" y="T9"/>
                  </a:cxn>
                  <a:cxn ang="0">
                    <a:pos x="T10" y="T11"/>
                  </a:cxn>
                  <a:cxn ang="0">
                    <a:pos x="T12" y="T13"/>
                  </a:cxn>
                </a:cxnLst>
                <a:rect l="0" t="0" r="r" b="b"/>
                <a:pathLst>
                  <a:path w="4718" h="5072">
                    <a:moveTo>
                      <a:pt x="0" y="0"/>
                    </a:moveTo>
                    <a:cubicBezTo>
                      <a:pt x="178" y="1636"/>
                      <a:pt x="433" y="3437"/>
                      <a:pt x="688" y="4774"/>
                    </a:cubicBezTo>
                    <a:cubicBezTo>
                      <a:pt x="721" y="4947"/>
                      <a:pt x="871" y="5072"/>
                      <a:pt x="1048" y="5072"/>
                    </a:cubicBezTo>
                    <a:lnTo>
                      <a:pt x="3670" y="5072"/>
                    </a:lnTo>
                    <a:cubicBezTo>
                      <a:pt x="3846" y="5072"/>
                      <a:pt x="3997" y="4947"/>
                      <a:pt x="4030" y="4774"/>
                    </a:cubicBezTo>
                    <a:cubicBezTo>
                      <a:pt x="4284" y="3437"/>
                      <a:pt x="4540" y="1636"/>
                      <a:pt x="4718" y="0"/>
                    </a:cubicBezTo>
                    <a:lnTo>
                      <a:pt x="0" y="0"/>
                    </a:lnTo>
                    <a:close/>
                  </a:path>
                </a:pathLst>
              </a:custGeom>
              <a:noFill/>
              <a:ln w="285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18">
                <a:extLst>
                  <a:ext uri="{FF2B5EF4-FFF2-40B4-BE49-F238E27FC236}">
                    <a16:creationId xmlns:a16="http://schemas.microsoft.com/office/drawing/2014/main" id="{CF0C9F30-0C60-47EF-B5FC-D1B8FA2EF33F}"/>
                  </a:ext>
                </a:extLst>
              </p:cNvPr>
              <p:cNvSpPr>
                <a:spLocks/>
              </p:cNvSpPr>
              <p:nvPr/>
            </p:nvSpPr>
            <p:spPr bwMode="auto">
              <a:xfrm>
                <a:off x="617954" y="4002089"/>
                <a:ext cx="97593" cy="45719"/>
              </a:xfrm>
              <a:custGeom>
                <a:avLst/>
                <a:gdLst>
                  <a:gd name="T0" fmla="*/ 1493 w 1493"/>
                  <a:gd name="T1" fmla="*/ 703 h 703"/>
                  <a:gd name="T2" fmla="*/ 0 w 1493"/>
                  <a:gd name="T3" fmla="*/ 703 h 703"/>
                  <a:gd name="T4" fmla="*/ 40 w 1493"/>
                  <a:gd name="T5" fmla="*/ 546 h 703"/>
                  <a:gd name="T6" fmla="*/ 746 w 1493"/>
                  <a:gd name="T7" fmla="*/ 0 h 703"/>
                  <a:gd name="T8" fmla="*/ 746 w 1493"/>
                  <a:gd name="T9" fmla="*/ 0 h 703"/>
                  <a:gd name="T10" fmla="*/ 1452 w 1493"/>
                  <a:gd name="T11" fmla="*/ 546 h 703"/>
                  <a:gd name="T12" fmla="*/ 1493 w 1493"/>
                  <a:gd name="T13" fmla="*/ 703 h 703"/>
                </a:gdLst>
                <a:ahLst/>
                <a:cxnLst>
                  <a:cxn ang="0">
                    <a:pos x="T0" y="T1"/>
                  </a:cxn>
                  <a:cxn ang="0">
                    <a:pos x="T2" y="T3"/>
                  </a:cxn>
                  <a:cxn ang="0">
                    <a:pos x="T4" y="T5"/>
                  </a:cxn>
                  <a:cxn ang="0">
                    <a:pos x="T6" y="T7"/>
                  </a:cxn>
                  <a:cxn ang="0">
                    <a:pos x="T8" y="T9"/>
                  </a:cxn>
                  <a:cxn ang="0">
                    <a:pos x="T10" y="T11"/>
                  </a:cxn>
                  <a:cxn ang="0">
                    <a:pos x="T12" y="T13"/>
                  </a:cxn>
                </a:cxnLst>
                <a:rect l="0" t="0" r="r" b="b"/>
                <a:pathLst>
                  <a:path w="1493" h="703">
                    <a:moveTo>
                      <a:pt x="1493" y="703"/>
                    </a:moveTo>
                    <a:lnTo>
                      <a:pt x="0" y="703"/>
                    </a:lnTo>
                    <a:lnTo>
                      <a:pt x="40" y="546"/>
                    </a:lnTo>
                    <a:cubicBezTo>
                      <a:pt x="124" y="224"/>
                      <a:pt x="414" y="0"/>
                      <a:pt x="746" y="0"/>
                    </a:cubicBezTo>
                    <a:lnTo>
                      <a:pt x="746" y="0"/>
                    </a:lnTo>
                    <a:cubicBezTo>
                      <a:pt x="1079" y="0"/>
                      <a:pt x="1369" y="224"/>
                      <a:pt x="1452" y="546"/>
                    </a:cubicBezTo>
                    <a:lnTo>
                      <a:pt x="1493" y="703"/>
                    </a:lnTo>
                    <a:close/>
                  </a:path>
                </a:pathLst>
              </a:custGeom>
              <a:solidFill>
                <a:srgbClr val="E97132"/>
              </a:solidFill>
              <a:ln>
                <a:solidFill>
                  <a:srgbClr val="E97132"/>
                </a:solidFill>
              </a:ln>
            </p:spPr>
            <p:txBody>
              <a:bodyPr vert="horz" wrap="square" lIns="91440" tIns="45720" rIns="91440" bIns="45720" numCol="1" anchor="t" anchorCtr="0" compatLnSpc="1">
                <a:prstTxWarp prst="textNoShape">
                  <a:avLst/>
                </a:prstTxWarp>
              </a:bodyPr>
              <a:lstStyle/>
              <a:p>
                <a:endParaRPr lang="en-US"/>
              </a:p>
            </p:txBody>
          </p:sp>
          <p:sp>
            <p:nvSpPr>
              <p:cNvPr id="109" name="Freeform 20">
                <a:extLst>
                  <a:ext uri="{FF2B5EF4-FFF2-40B4-BE49-F238E27FC236}">
                    <a16:creationId xmlns:a16="http://schemas.microsoft.com/office/drawing/2014/main" id="{46F87F79-AB7A-4BA2-81CA-0F4A0B0B73E0}"/>
                  </a:ext>
                </a:extLst>
              </p:cNvPr>
              <p:cNvSpPr>
                <a:spLocks noEditPoints="1"/>
              </p:cNvSpPr>
              <p:nvPr/>
            </p:nvSpPr>
            <p:spPr bwMode="auto">
              <a:xfrm>
                <a:off x="608662" y="3817306"/>
                <a:ext cx="116176" cy="113586"/>
              </a:xfrm>
              <a:custGeom>
                <a:avLst/>
                <a:gdLst>
                  <a:gd name="T0" fmla="*/ 1169 w 2119"/>
                  <a:gd name="T1" fmla="*/ 1568 h 2067"/>
                  <a:gd name="T2" fmla="*/ 1143 w 2119"/>
                  <a:gd name="T3" fmla="*/ 1344 h 2067"/>
                  <a:gd name="T4" fmla="*/ 1168 w 2119"/>
                  <a:gd name="T5" fmla="*/ 1211 h 2067"/>
                  <a:gd name="T6" fmla="*/ 1059 w 2119"/>
                  <a:gd name="T7" fmla="*/ 1244 h 2067"/>
                  <a:gd name="T8" fmla="*/ 951 w 2119"/>
                  <a:gd name="T9" fmla="*/ 1211 h 2067"/>
                  <a:gd name="T10" fmla="*/ 975 w 2119"/>
                  <a:gd name="T11" fmla="*/ 1344 h 2067"/>
                  <a:gd name="T12" fmla="*/ 950 w 2119"/>
                  <a:gd name="T13" fmla="*/ 1567 h 2067"/>
                  <a:gd name="T14" fmla="*/ 604 w 2119"/>
                  <a:gd name="T15" fmla="*/ 1159 h 2067"/>
                  <a:gd name="T16" fmla="*/ 667 w 2119"/>
                  <a:gd name="T17" fmla="*/ 1022 h 2067"/>
                  <a:gd name="T18" fmla="*/ 910 w 2119"/>
                  <a:gd name="T19" fmla="*/ 1186 h 2067"/>
                  <a:gd name="T20" fmla="*/ 954 w 2119"/>
                  <a:gd name="T21" fmla="*/ 1167 h 2067"/>
                  <a:gd name="T22" fmla="*/ 1031 w 2119"/>
                  <a:gd name="T23" fmla="*/ 1033 h 2067"/>
                  <a:gd name="T24" fmla="*/ 1026 w 2119"/>
                  <a:gd name="T25" fmla="*/ 986 h 2067"/>
                  <a:gd name="T26" fmla="*/ 762 w 2119"/>
                  <a:gd name="T27" fmla="*/ 857 h 2067"/>
                  <a:gd name="T28" fmla="*/ 1026 w 2119"/>
                  <a:gd name="T29" fmla="*/ 669 h 2067"/>
                  <a:gd name="T30" fmla="*/ 1391 w 2119"/>
                  <a:gd name="T31" fmla="*/ 813 h 2067"/>
                  <a:gd name="T32" fmla="*/ 1199 w 2119"/>
                  <a:gd name="T33" fmla="*/ 962 h 2067"/>
                  <a:gd name="T34" fmla="*/ 1071 w 2119"/>
                  <a:gd name="T35" fmla="*/ 1008 h 2067"/>
                  <a:gd name="T36" fmla="*/ 1154 w 2119"/>
                  <a:gd name="T37" fmla="*/ 1085 h 2067"/>
                  <a:gd name="T38" fmla="*/ 1179 w 2119"/>
                  <a:gd name="T39" fmla="*/ 1195 h 2067"/>
                  <a:gd name="T40" fmla="*/ 1283 w 2119"/>
                  <a:gd name="T41" fmla="*/ 1107 h 2067"/>
                  <a:gd name="T42" fmla="*/ 1503 w 2119"/>
                  <a:gd name="T43" fmla="*/ 1016 h 2067"/>
                  <a:gd name="T44" fmla="*/ 1406 w 2119"/>
                  <a:gd name="T45" fmla="*/ 1424 h 2067"/>
                  <a:gd name="T46" fmla="*/ 1596 w 2119"/>
                  <a:gd name="T47" fmla="*/ 830 h 2067"/>
                  <a:gd name="T48" fmla="*/ 1181 w 2119"/>
                  <a:gd name="T49" fmla="*/ 46 h 2067"/>
                  <a:gd name="T50" fmla="*/ 1450 w 2119"/>
                  <a:gd name="T51" fmla="*/ 716 h 2067"/>
                  <a:gd name="T52" fmla="*/ 1018 w 2119"/>
                  <a:gd name="T53" fmla="*/ 559 h 2067"/>
                  <a:gd name="T54" fmla="*/ 758 w 2119"/>
                  <a:gd name="T55" fmla="*/ 178 h 2067"/>
                  <a:gd name="T56" fmla="*/ 713 w 2119"/>
                  <a:gd name="T57" fmla="*/ 124 h 2067"/>
                  <a:gd name="T58" fmla="*/ 8 w 2119"/>
                  <a:gd name="T59" fmla="*/ 1346 h 2067"/>
                  <a:gd name="T60" fmla="*/ 76 w 2119"/>
                  <a:gd name="T61" fmla="*/ 1358 h 2067"/>
                  <a:gd name="T62" fmla="*/ 493 w 2119"/>
                  <a:gd name="T63" fmla="*/ 1167 h 2067"/>
                  <a:gd name="T64" fmla="*/ 899 w 2119"/>
                  <a:gd name="T65" fmla="*/ 1668 h 2067"/>
                  <a:gd name="T66" fmla="*/ 173 w 2119"/>
                  <a:gd name="T67" fmla="*/ 1787 h 2067"/>
                  <a:gd name="T68" fmla="*/ 1059 w 2119"/>
                  <a:gd name="T69" fmla="*/ 1754 h 2067"/>
                  <a:gd name="T70" fmla="*/ 1945 w 2119"/>
                  <a:gd name="T71" fmla="*/ 1787 h 2067"/>
                  <a:gd name="T72" fmla="*/ 1220 w 2119"/>
                  <a:gd name="T73" fmla="*/ 1669 h 2067"/>
                  <a:gd name="T74" fmla="*/ 1626 w 2119"/>
                  <a:gd name="T75" fmla="*/ 1083 h 2067"/>
                  <a:gd name="T76" fmla="*/ 2044 w 2119"/>
                  <a:gd name="T77" fmla="*/ 1358 h 2067"/>
                  <a:gd name="T78" fmla="*/ 2112 w 2119"/>
                  <a:gd name="T79" fmla="*/ 1346 h 2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19" h="2067">
                    <a:moveTo>
                      <a:pt x="1406" y="1424"/>
                    </a:moveTo>
                    <a:cubicBezTo>
                      <a:pt x="1344" y="1496"/>
                      <a:pt x="1261" y="1546"/>
                      <a:pt x="1169" y="1568"/>
                    </a:cubicBezTo>
                    <a:cubicBezTo>
                      <a:pt x="1165" y="1557"/>
                      <a:pt x="1159" y="1546"/>
                      <a:pt x="1155" y="1534"/>
                    </a:cubicBezTo>
                    <a:cubicBezTo>
                      <a:pt x="1131" y="1451"/>
                      <a:pt x="1134" y="1390"/>
                      <a:pt x="1143" y="1344"/>
                    </a:cubicBezTo>
                    <a:cubicBezTo>
                      <a:pt x="1152" y="1290"/>
                      <a:pt x="1164" y="1261"/>
                      <a:pt x="1175" y="1241"/>
                    </a:cubicBezTo>
                    <a:cubicBezTo>
                      <a:pt x="1180" y="1230"/>
                      <a:pt x="1177" y="1217"/>
                      <a:pt x="1168" y="1211"/>
                    </a:cubicBezTo>
                    <a:cubicBezTo>
                      <a:pt x="1158" y="1204"/>
                      <a:pt x="1145" y="1205"/>
                      <a:pt x="1136" y="1213"/>
                    </a:cubicBezTo>
                    <a:cubicBezTo>
                      <a:pt x="1113" y="1236"/>
                      <a:pt x="1083" y="1244"/>
                      <a:pt x="1059" y="1244"/>
                    </a:cubicBezTo>
                    <a:cubicBezTo>
                      <a:pt x="1036" y="1244"/>
                      <a:pt x="1005" y="1236"/>
                      <a:pt x="982" y="1213"/>
                    </a:cubicBezTo>
                    <a:cubicBezTo>
                      <a:pt x="974" y="1205"/>
                      <a:pt x="961" y="1204"/>
                      <a:pt x="951" y="1211"/>
                    </a:cubicBezTo>
                    <a:cubicBezTo>
                      <a:pt x="941" y="1217"/>
                      <a:pt x="938" y="1230"/>
                      <a:pt x="944" y="1241"/>
                    </a:cubicBezTo>
                    <a:cubicBezTo>
                      <a:pt x="954" y="1261"/>
                      <a:pt x="966" y="1290"/>
                      <a:pt x="975" y="1344"/>
                    </a:cubicBezTo>
                    <a:cubicBezTo>
                      <a:pt x="984" y="1390"/>
                      <a:pt x="987" y="1451"/>
                      <a:pt x="964" y="1534"/>
                    </a:cubicBezTo>
                    <a:cubicBezTo>
                      <a:pt x="960" y="1546"/>
                      <a:pt x="954" y="1556"/>
                      <a:pt x="950" y="1567"/>
                    </a:cubicBezTo>
                    <a:cubicBezTo>
                      <a:pt x="881" y="1550"/>
                      <a:pt x="816" y="1519"/>
                      <a:pt x="761" y="1472"/>
                    </a:cubicBezTo>
                    <a:cubicBezTo>
                      <a:pt x="669" y="1393"/>
                      <a:pt x="612" y="1280"/>
                      <a:pt x="604" y="1159"/>
                    </a:cubicBezTo>
                    <a:cubicBezTo>
                      <a:pt x="600" y="1111"/>
                      <a:pt x="606" y="1063"/>
                      <a:pt x="618" y="1016"/>
                    </a:cubicBezTo>
                    <a:cubicBezTo>
                      <a:pt x="634" y="1018"/>
                      <a:pt x="650" y="1019"/>
                      <a:pt x="667" y="1022"/>
                    </a:cubicBezTo>
                    <a:cubicBezTo>
                      <a:pt x="750" y="1043"/>
                      <a:pt x="801" y="1076"/>
                      <a:pt x="837" y="1107"/>
                    </a:cubicBezTo>
                    <a:cubicBezTo>
                      <a:pt x="879" y="1142"/>
                      <a:pt x="898" y="1167"/>
                      <a:pt x="910" y="1186"/>
                    </a:cubicBezTo>
                    <a:cubicBezTo>
                      <a:pt x="917" y="1196"/>
                      <a:pt x="929" y="1200"/>
                      <a:pt x="940" y="1195"/>
                    </a:cubicBezTo>
                    <a:cubicBezTo>
                      <a:pt x="951" y="1190"/>
                      <a:pt x="957" y="1178"/>
                      <a:pt x="954" y="1167"/>
                    </a:cubicBezTo>
                    <a:cubicBezTo>
                      <a:pt x="945" y="1135"/>
                      <a:pt x="954" y="1105"/>
                      <a:pt x="966" y="1085"/>
                    </a:cubicBezTo>
                    <a:cubicBezTo>
                      <a:pt x="977" y="1064"/>
                      <a:pt x="999" y="1042"/>
                      <a:pt x="1031" y="1033"/>
                    </a:cubicBezTo>
                    <a:cubicBezTo>
                      <a:pt x="1042" y="1030"/>
                      <a:pt x="1050" y="1019"/>
                      <a:pt x="1048" y="1008"/>
                    </a:cubicBezTo>
                    <a:cubicBezTo>
                      <a:pt x="1047" y="996"/>
                      <a:pt x="1038" y="987"/>
                      <a:pt x="1026" y="986"/>
                    </a:cubicBezTo>
                    <a:cubicBezTo>
                      <a:pt x="1004" y="985"/>
                      <a:pt x="972" y="981"/>
                      <a:pt x="920" y="962"/>
                    </a:cubicBezTo>
                    <a:cubicBezTo>
                      <a:pt x="876" y="946"/>
                      <a:pt x="822" y="919"/>
                      <a:pt x="762" y="857"/>
                    </a:cubicBezTo>
                    <a:cubicBezTo>
                      <a:pt x="749" y="842"/>
                      <a:pt x="739" y="827"/>
                      <a:pt x="728" y="812"/>
                    </a:cubicBezTo>
                    <a:cubicBezTo>
                      <a:pt x="806" y="729"/>
                      <a:pt x="912" y="677"/>
                      <a:pt x="1026" y="669"/>
                    </a:cubicBezTo>
                    <a:cubicBezTo>
                      <a:pt x="1147" y="660"/>
                      <a:pt x="1267" y="699"/>
                      <a:pt x="1358" y="779"/>
                    </a:cubicBezTo>
                    <a:cubicBezTo>
                      <a:pt x="1370" y="789"/>
                      <a:pt x="1380" y="801"/>
                      <a:pt x="1391" y="813"/>
                    </a:cubicBezTo>
                    <a:cubicBezTo>
                      <a:pt x="1380" y="827"/>
                      <a:pt x="1370" y="843"/>
                      <a:pt x="1357" y="857"/>
                    </a:cubicBezTo>
                    <a:cubicBezTo>
                      <a:pt x="1297" y="919"/>
                      <a:pt x="1243" y="946"/>
                      <a:pt x="1199" y="962"/>
                    </a:cubicBezTo>
                    <a:cubicBezTo>
                      <a:pt x="1148" y="981"/>
                      <a:pt x="1116" y="985"/>
                      <a:pt x="1094" y="986"/>
                    </a:cubicBezTo>
                    <a:cubicBezTo>
                      <a:pt x="1082" y="987"/>
                      <a:pt x="1072" y="996"/>
                      <a:pt x="1071" y="1008"/>
                    </a:cubicBezTo>
                    <a:cubicBezTo>
                      <a:pt x="1070" y="1019"/>
                      <a:pt x="1077" y="1030"/>
                      <a:pt x="1089" y="1033"/>
                    </a:cubicBezTo>
                    <a:cubicBezTo>
                      <a:pt x="1121" y="1042"/>
                      <a:pt x="1142" y="1064"/>
                      <a:pt x="1154" y="1085"/>
                    </a:cubicBezTo>
                    <a:cubicBezTo>
                      <a:pt x="1166" y="1105"/>
                      <a:pt x="1175" y="1135"/>
                      <a:pt x="1166" y="1167"/>
                    </a:cubicBezTo>
                    <a:cubicBezTo>
                      <a:pt x="1163" y="1178"/>
                      <a:pt x="1169" y="1190"/>
                      <a:pt x="1179" y="1195"/>
                    </a:cubicBezTo>
                    <a:cubicBezTo>
                      <a:pt x="1190" y="1200"/>
                      <a:pt x="1203" y="1196"/>
                      <a:pt x="1209" y="1186"/>
                    </a:cubicBezTo>
                    <a:cubicBezTo>
                      <a:pt x="1221" y="1167"/>
                      <a:pt x="1241" y="1142"/>
                      <a:pt x="1283" y="1107"/>
                    </a:cubicBezTo>
                    <a:cubicBezTo>
                      <a:pt x="1318" y="1076"/>
                      <a:pt x="1369" y="1043"/>
                      <a:pt x="1453" y="1022"/>
                    </a:cubicBezTo>
                    <a:cubicBezTo>
                      <a:pt x="1470" y="1019"/>
                      <a:pt x="1486" y="1018"/>
                      <a:pt x="1503" y="1016"/>
                    </a:cubicBezTo>
                    <a:cubicBezTo>
                      <a:pt x="1509" y="1041"/>
                      <a:pt x="1514" y="1066"/>
                      <a:pt x="1516" y="1091"/>
                    </a:cubicBezTo>
                    <a:cubicBezTo>
                      <a:pt x="1525" y="1212"/>
                      <a:pt x="1486" y="1332"/>
                      <a:pt x="1406" y="1424"/>
                    </a:cubicBezTo>
                    <a:close/>
                    <a:moveTo>
                      <a:pt x="2112" y="1346"/>
                    </a:moveTo>
                    <a:cubicBezTo>
                      <a:pt x="2074" y="1032"/>
                      <a:pt x="1844" y="829"/>
                      <a:pt x="1596" y="830"/>
                    </a:cubicBezTo>
                    <a:cubicBezTo>
                      <a:pt x="1721" y="615"/>
                      <a:pt x="1659" y="314"/>
                      <a:pt x="1406" y="124"/>
                    </a:cubicBezTo>
                    <a:cubicBezTo>
                      <a:pt x="1353" y="85"/>
                      <a:pt x="1194" y="0"/>
                      <a:pt x="1181" y="46"/>
                    </a:cubicBezTo>
                    <a:cubicBezTo>
                      <a:pt x="1171" y="84"/>
                      <a:pt x="1281" y="98"/>
                      <a:pt x="1362" y="178"/>
                    </a:cubicBezTo>
                    <a:cubicBezTo>
                      <a:pt x="1493" y="308"/>
                      <a:pt x="1541" y="521"/>
                      <a:pt x="1450" y="716"/>
                    </a:cubicBezTo>
                    <a:cubicBezTo>
                      <a:pt x="1443" y="709"/>
                      <a:pt x="1438" y="701"/>
                      <a:pt x="1431" y="695"/>
                    </a:cubicBezTo>
                    <a:cubicBezTo>
                      <a:pt x="1316" y="597"/>
                      <a:pt x="1168" y="548"/>
                      <a:pt x="1018" y="559"/>
                    </a:cubicBezTo>
                    <a:cubicBezTo>
                      <a:pt x="886" y="569"/>
                      <a:pt x="764" y="626"/>
                      <a:pt x="670" y="716"/>
                    </a:cubicBezTo>
                    <a:cubicBezTo>
                      <a:pt x="579" y="522"/>
                      <a:pt x="626" y="308"/>
                      <a:pt x="758" y="178"/>
                    </a:cubicBezTo>
                    <a:cubicBezTo>
                      <a:pt x="838" y="98"/>
                      <a:pt x="949" y="84"/>
                      <a:pt x="938" y="46"/>
                    </a:cubicBezTo>
                    <a:cubicBezTo>
                      <a:pt x="926" y="0"/>
                      <a:pt x="767" y="85"/>
                      <a:pt x="713" y="124"/>
                    </a:cubicBezTo>
                    <a:cubicBezTo>
                      <a:pt x="460" y="314"/>
                      <a:pt x="399" y="615"/>
                      <a:pt x="524" y="830"/>
                    </a:cubicBezTo>
                    <a:cubicBezTo>
                      <a:pt x="276" y="829"/>
                      <a:pt x="46" y="1032"/>
                      <a:pt x="8" y="1346"/>
                    </a:cubicBezTo>
                    <a:cubicBezTo>
                      <a:pt x="0" y="1412"/>
                      <a:pt x="6" y="1592"/>
                      <a:pt x="52" y="1581"/>
                    </a:cubicBezTo>
                    <a:cubicBezTo>
                      <a:pt x="91" y="1570"/>
                      <a:pt x="47" y="1468"/>
                      <a:pt x="76" y="1358"/>
                    </a:cubicBezTo>
                    <a:cubicBezTo>
                      <a:pt x="124" y="1177"/>
                      <a:pt x="288" y="1028"/>
                      <a:pt x="506" y="1012"/>
                    </a:cubicBezTo>
                    <a:cubicBezTo>
                      <a:pt x="495" y="1063"/>
                      <a:pt x="489" y="1115"/>
                      <a:pt x="493" y="1167"/>
                    </a:cubicBezTo>
                    <a:cubicBezTo>
                      <a:pt x="505" y="1318"/>
                      <a:pt x="575" y="1457"/>
                      <a:pt x="689" y="1556"/>
                    </a:cubicBezTo>
                    <a:cubicBezTo>
                      <a:pt x="751" y="1609"/>
                      <a:pt x="822" y="1646"/>
                      <a:pt x="899" y="1668"/>
                    </a:cubicBezTo>
                    <a:cubicBezTo>
                      <a:pt x="777" y="1857"/>
                      <a:pt x="562" y="1927"/>
                      <a:pt x="378" y="1877"/>
                    </a:cubicBezTo>
                    <a:cubicBezTo>
                      <a:pt x="268" y="1848"/>
                      <a:pt x="201" y="1759"/>
                      <a:pt x="173" y="1787"/>
                    </a:cubicBezTo>
                    <a:cubicBezTo>
                      <a:pt x="140" y="1821"/>
                      <a:pt x="293" y="1916"/>
                      <a:pt x="354" y="1942"/>
                    </a:cubicBezTo>
                    <a:cubicBezTo>
                      <a:pt x="645" y="2067"/>
                      <a:pt x="936" y="1969"/>
                      <a:pt x="1059" y="1754"/>
                    </a:cubicBezTo>
                    <a:cubicBezTo>
                      <a:pt x="1182" y="1969"/>
                      <a:pt x="1474" y="2067"/>
                      <a:pt x="1765" y="1942"/>
                    </a:cubicBezTo>
                    <a:cubicBezTo>
                      <a:pt x="1826" y="1916"/>
                      <a:pt x="1979" y="1821"/>
                      <a:pt x="1945" y="1787"/>
                    </a:cubicBezTo>
                    <a:cubicBezTo>
                      <a:pt x="1917" y="1759"/>
                      <a:pt x="1850" y="1848"/>
                      <a:pt x="1741" y="1877"/>
                    </a:cubicBezTo>
                    <a:cubicBezTo>
                      <a:pt x="1557" y="1927"/>
                      <a:pt x="1342" y="1857"/>
                      <a:pt x="1220" y="1669"/>
                    </a:cubicBezTo>
                    <a:cubicBezTo>
                      <a:pt x="1324" y="1639"/>
                      <a:pt x="1418" y="1579"/>
                      <a:pt x="1490" y="1496"/>
                    </a:cubicBezTo>
                    <a:cubicBezTo>
                      <a:pt x="1588" y="1382"/>
                      <a:pt x="1637" y="1233"/>
                      <a:pt x="1626" y="1083"/>
                    </a:cubicBezTo>
                    <a:cubicBezTo>
                      <a:pt x="1624" y="1059"/>
                      <a:pt x="1619" y="1036"/>
                      <a:pt x="1614" y="1012"/>
                    </a:cubicBezTo>
                    <a:cubicBezTo>
                      <a:pt x="1832" y="1028"/>
                      <a:pt x="1996" y="1177"/>
                      <a:pt x="2044" y="1358"/>
                    </a:cubicBezTo>
                    <a:cubicBezTo>
                      <a:pt x="2073" y="1468"/>
                      <a:pt x="2029" y="1570"/>
                      <a:pt x="2068" y="1581"/>
                    </a:cubicBezTo>
                    <a:cubicBezTo>
                      <a:pt x="2113" y="1592"/>
                      <a:pt x="2119" y="1412"/>
                      <a:pt x="2112" y="134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1">
                <a:extLst>
                  <a:ext uri="{FF2B5EF4-FFF2-40B4-BE49-F238E27FC236}">
                    <a16:creationId xmlns:a16="http://schemas.microsoft.com/office/drawing/2014/main" id="{2276F952-96CB-4EED-8E4C-78DEF4D82A42}"/>
                  </a:ext>
                </a:extLst>
              </p:cNvPr>
              <p:cNvSpPr>
                <a:spLocks/>
              </p:cNvSpPr>
              <p:nvPr/>
            </p:nvSpPr>
            <p:spPr bwMode="auto">
              <a:xfrm>
                <a:off x="517645" y="3737758"/>
                <a:ext cx="298211" cy="31449"/>
              </a:xfrm>
              <a:custGeom>
                <a:avLst/>
                <a:gdLst>
                  <a:gd name="T0" fmla="*/ 5145 w 5430"/>
                  <a:gd name="T1" fmla="*/ 0 h 569"/>
                  <a:gd name="T2" fmla="*/ 284 w 5430"/>
                  <a:gd name="T3" fmla="*/ 0 h 569"/>
                  <a:gd name="T4" fmla="*/ 0 w 5430"/>
                  <a:gd name="T5" fmla="*/ 285 h 569"/>
                  <a:gd name="T6" fmla="*/ 0 w 5430"/>
                  <a:gd name="T7" fmla="*/ 285 h 569"/>
                  <a:gd name="T8" fmla="*/ 284 w 5430"/>
                  <a:gd name="T9" fmla="*/ 569 h 569"/>
                  <a:gd name="T10" fmla="*/ 5145 w 5430"/>
                  <a:gd name="T11" fmla="*/ 569 h 569"/>
                  <a:gd name="T12" fmla="*/ 5430 w 5430"/>
                  <a:gd name="T13" fmla="*/ 285 h 569"/>
                  <a:gd name="T14" fmla="*/ 5430 w 5430"/>
                  <a:gd name="T15" fmla="*/ 285 h 569"/>
                  <a:gd name="T16" fmla="*/ 5145 w 5430"/>
                  <a:gd name="T17"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30" h="569">
                    <a:moveTo>
                      <a:pt x="5145" y="0"/>
                    </a:moveTo>
                    <a:lnTo>
                      <a:pt x="284" y="0"/>
                    </a:lnTo>
                    <a:cubicBezTo>
                      <a:pt x="127" y="0"/>
                      <a:pt x="0" y="128"/>
                      <a:pt x="0" y="285"/>
                    </a:cubicBezTo>
                    <a:lnTo>
                      <a:pt x="0" y="285"/>
                    </a:lnTo>
                    <a:cubicBezTo>
                      <a:pt x="0" y="442"/>
                      <a:pt x="127" y="569"/>
                      <a:pt x="284" y="569"/>
                    </a:cubicBezTo>
                    <a:lnTo>
                      <a:pt x="5145" y="569"/>
                    </a:lnTo>
                    <a:cubicBezTo>
                      <a:pt x="5302" y="569"/>
                      <a:pt x="5430" y="442"/>
                      <a:pt x="5430" y="285"/>
                    </a:cubicBezTo>
                    <a:lnTo>
                      <a:pt x="5430" y="285"/>
                    </a:lnTo>
                    <a:cubicBezTo>
                      <a:pt x="5430" y="128"/>
                      <a:pt x="5302" y="0"/>
                      <a:pt x="514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22">
                <a:extLst>
                  <a:ext uri="{FF2B5EF4-FFF2-40B4-BE49-F238E27FC236}">
                    <a16:creationId xmlns:a16="http://schemas.microsoft.com/office/drawing/2014/main" id="{2CD476E3-37AA-4265-B273-CBBA3C2550C1}"/>
                  </a:ext>
                </a:extLst>
              </p:cNvPr>
              <p:cNvSpPr>
                <a:spLocks/>
              </p:cNvSpPr>
              <p:nvPr/>
            </p:nvSpPr>
            <p:spPr bwMode="auto">
              <a:xfrm>
                <a:off x="517645" y="3737758"/>
                <a:ext cx="298211" cy="31449"/>
              </a:xfrm>
              <a:custGeom>
                <a:avLst/>
                <a:gdLst>
                  <a:gd name="T0" fmla="*/ 5145 w 5430"/>
                  <a:gd name="T1" fmla="*/ 0 h 569"/>
                  <a:gd name="T2" fmla="*/ 284 w 5430"/>
                  <a:gd name="T3" fmla="*/ 0 h 569"/>
                  <a:gd name="T4" fmla="*/ 0 w 5430"/>
                  <a:gd name="T5" fmla="*/ 285 h 569"/>
                  <a:gd name="T6" fmla="*/ 0 w 5430"/>
                  <a:gd name="T7" fmla="*/ 285 h 569"/>
                  <a:gd name="T8" fmla="*/ 284 w 5430"/>
                  <a:gd name="T9" fmla="*/ 569 h 569"/>
                  <a:gd name="T10" fmla="*/ 5145 w 5430"/>
                  <a:gd name="T11" fmla="*/ 569 h 569"/>
                  <a:gd name="T12" fmla="*/ 5430 w 5430"/>
                  <a:gd name="T13" fmla="*/ 285 h 569"/>
                  <a:gd name="T14" fmla="*/ 5430 w 5430"/>
                  <a:gd name="T15" fmla="*/ 285 h 569"/>
                  <a:gd name="T16" fmla="*/ 5145 w 5430"/>
                  <a:gd name="T17"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30" h="569">
                    <a:moveTo>
                      <a:pt x="5145" y="0"/>
                    </a:moveTo>
                    <a:lnTo>
                      <a:pt x="284" y="0"/>
                    </a:lnTo>
                    <a:cubicBezTo>
                      <a:pt x="127" y="0"/>
                      <a:pt x="0" y="128"/>
                      <a:pt x="0" y="285"/>
                    </a:cubicBezTo>
                    <a:lnTo>
                      <a:pt x="0" y="285"/>
                    </a:lnTo>
                    <a:cubicBezTo>
                      <a:pt x="0" y="442"/>
                      <a:pt x="127" y="569"/>
                      <a:pt x="284" y="569"/>
                    </a:cubicBezTo>
                    <a:lnTo>
                      <a:pt x="5145" y="569"/>
                    </a:lnTo>
                    <a:cubicBezTo>
                      <a:pt x="5302" y="569"/>
                      <a:pt x="5430" y="442"/>
                      <a:pt x="5430" y="285"/>
                    </a:cubicBezTo>
                    <a:lnTo>
                      <a:pt x="5430" y="285"/>
                    </a:lnTo>
                    <a:cubicBezTo>
                      <a:pt x="5430" y="128"/>
                      <a:pt x="5302" y="0"/>
                      <a:pt x="5145" y="0"/>
                    </a:cubicBezTo>
                    <a:close/>
                  </a:path>
                </a:pathLst>
              </a:custGeom>
              <a:solidFill>
                <a:schemeClr val="bg1"/>
              </a:solidFill>
              <a:ln w="12700" cap="rnd">
                <a:solidFill>
                  <a:srgbClr val="E9713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pic>
        <p:nvPicPr>
          <p:cNvPr id="21" name="17">
            <a:hlinkClick r:id="" action="ppaction://media"/>
            <a:extLst>
              <a:ext uri="{FF2B5EF4-FFF2-40B4-BE49-F238E27FC236}">
                <a16:creationId xmlns:a16="http://schemas.microsoft.com/office/drawing/2014/main" id="{3BEAA3BB-C095-53E0-152B-1A0283FD428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6443" y="6858000"/>
            <a:ext cx="609600" cy="609600"/>
          </a:xfrm>
          <a:prstGeom prst="rect">
            <a:avLst/>
          </a:prstGeom>
        </p:spPr>
      </p:pic>
    </p:spTree>
    <p:extLst>
      <p:ext uri="{BB962C8B-B14F-4D97-AF65-F5344CB8AC3E}">
        <p14:creationId xmlns:p14="http://schemas.microsoft.com/office/powerpoint/2010/main" val="506623990"/>
      </p:ext>
    </p:extLst>
  </p:cSld>
  <p:clrMapOvr>
    <a:masterClrMapping/>
  </p:clrMapOvr>
  <mc:AlternateContent xmlns:mc="http://schemas.openxmlformats.org/markup-compatibility/2006" xmlns:p14="http://schemas.microsoft.com/office/powerpoint/2010/main">
    <mc:Choice Requires="p14">
      <p:transition spd="slow" p14:dur="2000" advClick="0" advTm="51000"/>
    </mc:Choice>
    <mc:Fallback xmlns="">
      <p:transition spd="slow" advClick="0"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000" fill="hold"/>
                                        <p:tgtEl>
                                          <p:spTgt spid="21"/>
                                        </p:tgtEl>
                                      </p:cBhvr>
                                    </p:cmd>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50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100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2" presetClass="entr" presetSubtype="8" fill="hold" nodeType="withEffect">
                                  <p:stCondLst>
                                    <p:cond delay="750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0-#ppt_w/2"/>
                                          </p:val>
                                        </p:tav>
                                        <p:tav tm="100000">
                                          <p:val>
                                            <p:strVal val="#ppt_x"/>
                                          </p:val>
                                        </p:tav>
                                      </p:tavLst>
                                    </p:anim>
                                    <p:anim calcmode="lin" valueType="num">
                                      <p:cBhvr additive="base">
                                        <p:cTn id="23" dur="500" fill="hold"/>
                                        <p:tgtEl>
                                          <p:spTgt spid="38"/>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1450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500" fill="hold"/>
                                        <p:tgtEl>
                                          <p:spTgt spid="39"/>
                                        </p:tgtEl>
                                        <p:attrNameLst>
                                          <p:attrName>ppt_x</p:attrName>
                                        </p:attrNameLst>
                                      </p:cBhvr>
                                      <p:tavLst>
                                        <p:tav tm="0">
                                          <p:val>
                                            <p:strVal val="0-#ppt_w/2"/>
                                          </p:val>
                                        </p:tav>
                                        <p:tav tm="100000">
                                          <p:val>
                                            <p:strVal val="#ppt_x"/>
                                          </p:val>
                                        </p:tav>
                                      </p:tavLst>
                                    </p:anim>
                                    <p:anim calcmode="lin" valueType="num">
                                      <p:cBhvr additive="base">
                                        <p:cTn id="27" dur="500" fill="hold"/>
                                        <p:tgtEl>
                                          <p:spTgt spid="39"/>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19250"/>
                                  </p:stCondLst>
                                  <p:childTnLst>
                                    <p:set>
                                      <p:cBhvr>
                                        <p:cTn id="29" dur="1" fill="hold">
                                          <p:stCondLst>
                                            <p:cond delay="0"/>
                                          </p:stCondLst>
                                        </p:cTn>
                                        <p:tgtEl>
                                          <p:spTgt spid="58"/>
                                        </p:tgtEl>
                                        <p:attrNameLst>
                                          <p:attrName>style.visibility</p:attrName>
                                        </p:attrNameLst>
                                      </p:cBhvr>
                                      <p:to>
                                        <p:strVal val="visible"/>
                                      </p:to>
                                    </p:set>
                                    <p:anim calcmode="lin" valueType="num">
                                      <p:cBhvr additive="base">
                                        <p:cTn id="30" dur="500" fill="hold"/>
                                        <p:tgtEl>
                                          <p:spTgt spid="58"/>
                                        </p:tgtEl>
                                        <p:attrNameLst>
                                          <p:attrName>ppt_x</p:attrName>
                                        </p:attrNameLst>
                                      </p:cBhvr>
                                      <p:tavLst>
                                        <p:tav tm="0">
                                          <p:val>
                                            <p:strVal val="0-#ppt_w/2"/>
                                          </p:val>
                                        </p:tav>
                                        <p:tav tm="100000">
                                          <p:val>
                                            <p:strVal val="#ppt_x"/>
                                          </p:val>
                                        </p:tav>
                                      </p:tavLst>
                                    </p:anim>
                                    <p:anim calcmode="lin" valueType="num">
                                      <p:cBhvr additive="base">
                                        <p:cTn id="31" dur="500" fill="hold"/>
                                        <p:tgtEl>
                                          <p:spTgt spid="58"/>
                                        </p:tgtEl>
                                        <p:attrNameLst>
                                          <p:attrName>ppt_y</p:attrName>
                                        </p:attrNameLst>
                                      </p:cBhvr>
                                      <p:tavLst>
                                        <p:tav tm="0">
                                          <p:val>
                                            <p:strVal val="#ppt_y"/>
                                          </p:val>
                                        </p:tav>
                                        <p:tav tm="100000">
                                          <p:val>
                                            <p:strVal val="#ppt_y"/>
                                          </p:val>
                                        </p:tav>
                                      </p:tavLst>
                                    </p:anim>
                                  </p:childTnLst>
                                </p:cTn>
                              </p:par>
                              <p:par>
                                <p:cTn id="32" presetID="53" presetClass="entr" presetSubtype="16" fill="hold" nodeType="withEffect">
                                  <p:stCondLst>
                                    <p:cond delay="19750"/>
                                  </p:stCondLst>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ppt_w</p:attrName>
                                        </p:attrNameLst>
                                      </p:cBhvr>
                                      <p:tavLst>
                                        <p:tav tm="0">
                                          <p:val>
                                            <p:fltVal val="0"/>
                                          </p:val>
                                        </p:tav>
                                        <p:tav tm="100000">
                                          <p:val>
                                            <p:strVal val="#ppt_w"/>
                                          </p:val>
                                        </p:tav>
                                      </p:tavLst>
                                    </p:anim>
                                    <p:anim calcmode="lin" valueType="num">
                                      <p:cBhvr>
                                        <p:cTn id="35" dur="500" fill="hold"/>
                                        <p:tgtEl>
                                          <p:spTgt spid="24"/>
                                        </p:tgtEl>
                                        <p:attrNameLst>
                                          <p:attrName>ppt_h</p:attrName>
                                        </p:attrNameLst>
                                      </p:cBhvr>
                                      <p:tavLst>
                                        <p:tav tm="0">
                                          <p:val>
                                            <p:fltVal val="0"/>
                                          </p:val>
                                        </p:tav>
                                        <p:tav tm="100000">
                                          <p:val>
                                            <p:strVal val="#ppt_h"/>
                                          </p:val>
                                        </p:tav>
                                      </p:tavLst>
                                    </p:anim>
                                    <p:animEffect transition="in" filter="fade">
                                      <p:cBhvr>
                                        <p:cTn id="36" dur="500"/>
                                        <p:tgtEl>
                                          <p:spTgt spid="24"/>
                                        </p:tgtEl>
                                      </p:cBhvr>
                                    </p:animEffect>
                                  </p:childTnLst>
                                </p:cTn>
                              </p:par>
                              <p:par>
                                <p:cTn id="37" presetID="2" presetClass="entr" presetSubtype="8" fill="hold" nodeType="withEffect">
                                  <p:stCondLst>
                                    <p:cond delay="22200"/>
                                  </p:stCondLst>
                                  <p:childTnLst>
                                    <p:set>
                                      <p:cBhvr>
                                        <p:cTn id="38" dur="1" fill="hold">
                                          <p:stCondLst>
                                            <p:cond delay="0"/>
                                          </p:stCondLst>
                                        </p:cTn>
                                        <p:tgtEl>
                                          <p:spTgt spid="229"/>
                                        </p:tgtEl>
                                        <p:attrNameLst>
                                          <p:attrName>style.visibility</p:attrName>
                                        </p:attrNameLst>
                                      </p:cBhvr>
                                      <p:to>
                                        <p:strVal val="visible"/>
                                      </p:to>
                                    </p:set>
                                    <p:anim calcmode="lin" valueType="num">
                                      <p:cBhvr additive="base">
                                        <p:cTn id="39" dur="500" fill="hold"/>
                                        <p:tgtEl>
                                          <p:spTgt spid="229"/>
                                        </p:tgtEl>
                                        <p:attrNameLst>
                                          <p:attrName>ppt_x</p:attrName>
                                        </p:attrNameLst>
                                      </p:cBhvr>
                                      <p:tavLst>
                                        <p:tav tm="0">
                                          <p:val>
                                            <p:strVal val="0-#ppt_w/2"/>
                                          </p:val>
                                        </p:tav>
                                        <p:tav tm="100000">
                                          <p:val>
                                            <p:strVal val="#ppt_x"/>
                                          </p:val>
                                        </p:tav>
                                      </p:tavLst>
                                    </p:anim>
                                    <p:anim calcmode="lin" valueType="num">
                                      <p:cBhvr additive="base">
                                        <p:cTn id="40" dur="500" fill="hold"/>
                                        <p:tgtEl>
                                          <p:spTgt spid="229"/>
                                        </p:tgtEl>
                                        <p:attrNameLst>
                                          <p:attrName>ppt_y</p:attrName>
                                        </p:attrNameLst>
                                      </p:cBhvr>
                                      <p:tavLst>
                                        <p:tav tm="0">
                                          <p:val>
                                            <p:strVal val="#ppt_y"/>
                                          </p:val>
                                        </p:tav>
                                        <p:tav tm="100000">
                                          <p:val>
                                            <p:strVal val="#ppt_y"/>
                                          </p:val>
                                        </p:tav>
                                      </p:tavLst>
                                    </p:anim>
                                  </p:childTnLst>
                                </p:cTn>
                              </p:par>
                              <p:par>
                                <p:cTn id="41" presetID="53" presetClass="entr" presetSubtype="16" fill="hold" nodeType="withEffect">
                                  <p:stCondLst>
                                    <p:cond delay="22500"/>
                                  </p:stCondLst>
                                  <p:childTnLst>
                                    <p:set>
                                      <p:cBhvr>
                                        <p:cTn id="42" dur="1" fill="hold">
                                          <p:stCondLst>
                                            <p:cond delay="0"/>
                                          </p:stCondLst>
                                        </p:cTn>
                                        <p:tgtEl>
                                          <p:spTgt spid="56"/>
                                        </p:tgtEl>
                                        <p:attrNameLst>
                                          <p:attrName>style.visibility</p:attrName>
                                        </p:attrNameLst>
                                      </p:cBhvr>
                                      <p:to>
                                        <p:strVal val="visible"/>
                                      </p:to>
                                    </p:set>
                                    <p:anim calcmode="lin" valueType="num">
                                      <p:cBhvr>
                                        <p:cTn id="43" dur="500" fill="hold"/>
                                        <p:tgtEl>
                                          <p:spTgt spid="56"/>
                                        </p:tgtEl>
                                        <p:attrNameLst>
                                          <p:attrName>ppt_w</p:attrName>
                                        </p:attrNameLst>
                                      </p:cBhvr>
                                      <p:tavLst>
                                        <p:tav tm="0">
                                          <p:val>
                                            <p:fltVal val="0"/>
                                          </p:val>
                                        </p:tav>
                                        <p:tav tm="100000">
                                          <p:val>
                                            <p:strVal val="#ppt_w"/>
                                          </p:val>
                                        </p:tav>
                                      </p:tavLst>
                                    </p:anim>
                                    <p:anim calcmode="lin" valueType="num">
                                      <p:cBhvr>
                                        <p:cTn id="44" dur="500" fill="hold"/>
                                        <p:tgtEl>
                                          <p:spTgt spid="56"/>
                                        </p:tgtEl>
                                        <p:attrNameLst>
                                          <p:attrName>ppt_h</p:attrName>
                                        </p:attrNameLst>
                                      </p:cBhvr>
                                      <p:tavLst>
                                        <p:tav tm="0">
                                          <p:val>
                                            <p:fltVal val="0"/>
                                          </p:val>
                                        </p:tav>
                                        <p:tav tm="100000">
                                          <p:val>
                                            <p:strVal val="#ppt_h"/>
                                          </p:val>
                                        </p:tav>
                                      </p:tavLst>
                                    </p:anim>
                                    <p:animEffect transition="in" filter="fade">
                                      <p:cBhvr>
                                        <p:cTn id="45" dur="500"/>
                                        <p:tgtEl>
                                          <p:spTgt spid="56"/>
                                        </p:tgtEl>
                                      </p:cBhvr>
                                    </p:animEffect>
                                  </p:childTnLst>
                                </p:cTn>
                              </p:par>
                              <p:par>
                                <p:cTn id="46" presetID="53" presetClass="entr" presetSubtype="16" fill="hold" nodeType="withEffect">
                                  <p:stCondLst>
                                    <p:cond delay="1500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par>
                                <p:cTn id="51" presetID="2" presetClass="entr" presetSubtype="8" fill="hold" nodeType="withEffect">
                                  <p:stCondLst>
                                    <p:cond delay="25500"/>
                                  </p:stCondLst>
                                  <p:childTnLst>
                                    <p:set>
                                      <p:cBhvr>
                                        <p:cTn id="52" dur="1" fill="hold">
                                          <p:stCondLst>
                                            <p:cond delay="0"/>
                                          </p:stCondLst>
                                        </p:cTn>
                                        <p:tgtEl>
                                          <p:spTgt spid="42"/>
                                        </p:tgtEl>
                                        <p:attrNameLst>
                                          <p:attrName>style.visibility</p:attrName>
                                        </p:attrNameLst>
                                      </p:cBhvr>
                                      <p:to>
                                        <p:strVal val="visible"/>
                                      </p:to>
                                    </p:set>
                                    <p:anim calcmode="lin" valueType="num">
                                      <p:cBhvr additive="base">
                                        <p:cTn id="53" dur="500" fill="hold"/>
                                        <p:tgtEl>
                                          <p:spTgt spid="42"/>
                                        </p:tgtEl>
                                        <p:attrNameLst>
                                          <p:attrName>ppt_x</p:attrName>
                                        </p:attrNameLst>
                                      </p:cBhvr>
                                      <p:tavLst>
                                        <p:tav tm="0">
                                          <p:val>
                                            <p:strVal val="0-#ppt_w/2"/>
                                          </p:val>
                                        </p:tav>
                                        <p:tav tm="100000">
                                          <p:val>
                                            <p:strVal val="#ppt_x"/>
                                          </p:val>
                                        </p:tav>
                                      </p:tavLst>
                                    </p:anim>
                                    <p:anim calcmode="lin" valueType="num">
                                      <p:cBhvr additive="base">
                                        <p:cTn id="54" dur="500" fill="hold"/>
                                        <p:tgtEl>
                                          <p:spTgt spid="42"/>
                                        </p:tgtEl>
                                        <p:attrNameLst>
                                          <p:attrName>ppt_y</p:attrName>
                                        </p:attrNameLst>
                                      </p:cBhvr>
                                      <p:tavLst>
                                        <p:tav tm="0">
                                          <p:val>
                                            <p:strVal val="#ppt_y"/>
                                          </p:val>
                                        </p:tav>
                                        <p:tav tm="100000">
                                          <p:val>
                                            <p:strVal val="#ppt_y"/>
                                          </p:val>
                                        </p:tav>
                                      </p:tavLst>
                                    </p:anim>
                                  </p:childTnLst>
                                </p:cTn>
                              </p:par>
                              <p:par>
                                <p:cTn id="55" presetID="53" presetClass="entr" presetSubtype="16" fill="hold" nodeType="withEffect">
                                  <p:stCondLst>
                                    <p:cond delay="26000"/>
                                  </p:stCondLst>
                                  <p:childTnLst>
                                    <p:set>
                                      <p:cBhvr>
                                        <p:cTn id="56" dur="1" fill="hold">
                                          <p:stCondLst>
                                            <p:cond delay="0"/>
                                          </p:stCondLst>
                                        </p:cTn>
                                        <p:tgtEl>
                                          <p:spTgt spid="55"/>
                                        </p:tgtEl>
                                        <p:attrNameLst>
                                          <p:attrName>style.visibility</p:attrName>
                                        </p:attrNameLst>
                                      </p:cBhvr>
                                      <p:to>
                                        <p:strVal val="visible"/>
                                      </p:to>
                                    </p:set>
                                    <p:anim calcmode="lin" valueType="num">
                                      <p:cBhvr>
                                        <p:cTn id="57" dur="500" fill="hold"/>
                                        <p:tgtEl>
                                          <p:spTgt spid="55"/>
                                        </p:tgtEl>
                                        <p:attrNameLst>
                                          <p:attrName>ppt_w</p:attrName>
                                        </p:attrNameLst>
                                      </p:cBhvr>
                                      <p:tavLst>
                                        <p:tav tm="0">
                                          <p:val>
                                            <p:fltVal val="0"/>
                                          </p:val>
                                        </p:tav>
                                        <p:tav tm="100000">
                                          <p:val>
                                            <p:strVal val="#ppt_w"/>
                                          </p:val>
                                        </p:tav>
                                      </p:tavLst>
                                    </p:anim>
                                    <p:anim calcmode="lin" valueType="num">
                                      <p:cBhvr>
                                        <p:cTn id="58" dur="500" fill="hold"/>
                                        <p:tgtEl>
                                          <p:spTgt spid="55"/>
                                        </p:tgtEl>
                                        <p:attrNameLst>
                                          <p:attrName>ppt_h</p:attrName>
                                        </p:attrNameLst>
                                      </p:cBhvr>
                                      <p:tavLst>
                                        <p:tav tm="0">
                                          <p:val>
                                            <p:fltVal val="0"/>
                                          </p:val>
                                        </p:tav>
                                        <p:tav tm="100000">
                                          <p:val>
                                            <p:strVal val="#ppt_h"/>
                                          </p:val>
                                        </p:tav>
                                      </p:tavLst>
                                    </p:anim>
                                    <p:animEffect transition="in" filter="fade">
                                      <p:cBhvr>
                                        <p:cTn id="59" dur="500"/>
                                        <p:tgtEl>
                                          <p:spTgt spid="55"/>
                                        </p:tgtEl>
                                      </p:cBhvr>
                                    </p:animEffect>
                                  </p:childTnLst>
                                </p:cTn>
                              </p:par>
                              <p:par>
                                <p:cTn id="60" presetID="2" presetClass="exit" presetSubtype="8" fill="hold" grpId="1" nodeType="withEffect">
                                  <p:stCondLst>
                                    <p:cond delay="51000"/>
                                  </p:stCondLst>
                                  <p:childTnLst>
                                    <p:anim calcmode="lin" valueType="num">
                                      <p:cBhvr additive="base">
                                        <p:cTn id="61" dur="500"/>
                                        <p:tgtEl>
                                          <p:spTgt spid="5"/>
                                        </p:tgtEl>
                                        <p:attrNameLst>
                                          <p:attrName>ppt_x</p:attrName>
                                        </p:attrNameLst>
                                      </p:cBhvr>
                                      <p:tavLst>
                                        <p:tav tm="0">
                                          <p:val>
                                            <p:strVal val="ppt_x"/>
                                          </p:val>
                                        </p:tav>
                                        <p:tav tm="100000">
                                          <p:val>
                                            <p:strVal val="0-ppt_w/2"/>
                                          </p:val>
                                        </p:tav>
                                      </p:tavLst>
                                    </p:anim>
                                    <p:anim calcmode="lin" valueType="num">
                                      <p:cBhvr additive="base">
                                        <p:cTn id="62" dur="500"/>
                                        <p:tgtEl>
                                          <p:spTgt spid="5"/>
                                        </p:tgtEl>
                                        <p:attrNameLst>
                                          <p:attrName>ppt_y</p:attrName>
                                        </p:attrNameLst>
                                      </p:cBhvr>
                                      <p:tavLst>
                                        <p:tav tm="0">
                                          <p:val>
                                            <p:strVal val="ppt_y"/>
                                          </p:val>
                                        </p:tav>
                                        <p:tav tm="100000">
                                          <p:val>
                                            <p:strVal val="ppt_y"/>
                                          </p:val>
                                        </p:tav>
                                      </p:tavLst>
                                    </p:anim>
                                    <p:set>
                                      <p:cBhvr>
                                        <p:cTn id="63" dur="1" fill="hold">
                                          <p:stCondLst>
                                            <p:cond delay="499"/>
                                          </p:stCondLst>
                                        </p:cTn>
                                        <p:tgtEl>
                                          <p:spTgt spid="5"/>
                                        </p:tgtEl>
                                        <p:attrNameLst>
                                          <p:attrName>style.visibility</p:attrName>
                                        </p:attrNameLst>
                                      </p:cBhvr>
                                      <p:to>
                                        <p:strVal val="hidden"/>
                                      </p:to>
                                    </p:set>
                                  </p:childTnLst>
                                </p:cTn>
                              </p:par>
                              <p:par>
                                <p:cTn id="64" presetID="2" presetClass="exit" presetSubtype="8" fill="hold" nodeType="withEffect">
                                  <p:stCondLst>
                                    <p:cond delay="51000"/>
                                  </p:stCondLst>
                                  <p:childTnLst>
                                    <p:anim calcmode="lin" valueType="num">
                                      <p:cBhvr additive="base">
                                        <p:cTn id="65" dur="500"/>
                                        <p:tgtEl>
                                          <p:spTgt spid="38"/>
                                        </p:tgtEl>
                                        <p:attrNameLst>
                                          <p:attrName>ppt_x</p:attrName>
                                        </p:attrNameLst>
                                      </p:cBhvr>
                                      <p:tavLst>
                                        <p:tav tm="0">
                                          <p:val>
                                            <p:strVal val="ppt_x"/>
                                          </p:val>
                                        </p:tav>
                                        <p:tav tm="100000">
                                          <p:val>
                                            <p:strVal val="0-ppt_w/2"/>
                                          </p:val>
                                        </p:tav>
                                      </p:tavLst>
                                    </p:anim>
                                    <p:anim calcmode="lin" valueType="num">
                                      <p:cBhvr additive="base">
                                        <p:cTn id="66" dur="500"/>
                                        <p:tgtEl>
                                          <p:spTgt spid="38"/>
                                        </p:tgtEl>
                                        <p:attrNameLst>
                                          <p:attrName>ppt_y</p:attrName>
                                        </p:attrNameLst>
                                      </p:cBhvr>
                                      <p:tavLst>
                                        <p:tav tm="0">
                                          <p:val>
                                            <p:strVal val="ppt_y"/>
                                          </p:val>
                                        </p:tav>
                                        <p:tav tm="100000">
                                          <p:val>
                                            <p:strVal val="ppt_y"/>
                                          </p:val>
                                        </p:tav>
                                      </p:tavLst>
                                    </p:anim>
                                    <p:set>
                                      <p:cBhvr>
                                        <p:cTn id="67" dur="1" fill="hold">
                                          <p:stCondLst>
                                            <p:cond delay="499"/>
                                          </p:stCondLst>
                                        </p:cTn>
                                        <p:tgtEl>
                                          <p:spTgt spid="38"/>
                                        </p:tgtEl>
                                        <p:attrNameLst>
                                          <p:attrName>style.visibility</p:attrName>
                                        </p:attrNameLst>
                                      </p:cBhvr>
                                      <p:to>
                                        <p:strVal val="hidden"/>
                                      </p:to>
                                    </p:set>
                                  </p:childTnLst>
                                </p:cTn>
                              </p:par>
                              <p:par>
                                <p:cTn id="68" presetID="2" presetClass="exit" presetSubtype="8" fill="hold" nodeType="withEffect">
                                  <p:stCondLst>
                                    <p:cond delay="51000"/>
                                  </p:stCondLst>
                                  <p:childTnLst>
                                    <p:anim calcmode="lin" valueType="num">
                                      <p:cBhvr additive="base">
                                        <p:cTn id="69" dur="500"/>
                                        <p:tgtEl>
                                          <p:spTgt spid="39"/>
                                        </p:tgtEl>
                                        <p:attrNameLst>
                                          <p:attrName>ppt_x</p:attrName>
                                        </p:attrNameLst>
                                      </p:cBhvr>
                                      <p:tavLst>
                                        <p:tav tm="0">
                                          <p:val>
                                            <p:strVal val="ppt_x"/>
                                          </p:val>
                                        </p:tav>
                                        <p:tav tm="100000">
                                          <p:val>
                                            <p:strVal val="0-ppt_w/2"/>
                                          </p:val>
                                        </p:tav>
                                      </p:tavLst>
                                    </p:anim>
                                    <p:anim calcmode="lin" valueType="num">
                                      <p:cBhvr additive="base">
                                        <p:cTn id="70" dur="500"/>
                                        <p:tgtEl>
                                          <p:spTgt spid="39"/>
                                        </p:tgtEl>
                                        <p:attrNameLst>
                                          <p:attrName>ppt_y</p:attrName>
                                        </p:attrNameLst>
                                      </p:cBhvr>
                                      <p:tavLst>
                                        <p:tav tm="0">
                                          <p:val>
                                            <p:strVal val="ppt_y"/>
                                          </p:val>
                                        </p:tav>
                                        <p:tav tm="100000">
                                          <p:val>
                                            <p:strVal val="ppt_y"/>
                                          </p:val>
                                        </p:tav>
                                      </p:tavLst>
                                    </p:anim>
                                    <p:set>
                                      <p:cBhvr>
                                        <p:cTn id="71" dur="1" fill="hold">
                                          <p:stCondLst>
                                            <p:cond delay="499"/>
                                          </p:stCondLst>
                                        </p:cTn>
                                        <p:tgtEl>
                                          <p:spTgt spid="39"/>
                                        </p:tgtEl>
                                        <p:attrNameLst>
                                          <p:attrName>style.visibility</p:attrName>
                                        </p:attrNameLst>
                                      </p:cBhvr>
                                      <p:to>
                                        <p:strVal val="hidden"/>
                                      </p:to>
                                    </p:set>
                                  </p:childTnLst>
                                </p:cTn>
                              </p:par>
                              <p:par>
                                <p:cTn id="72" presetID="2" presetClass="exit" presetSubtype="8" fill="hold" nodeType="withEffect">
                                  <p:stCondLst>
                                    <p:cond delay="51000"/>
                                  </p:stCondLst>
                                  <p:childTnLst>
                                    <p:anim calcmode="lin" valueType="num">
                                      <p:cBhvr additive="base">
                                        <p:cTn id="73" dur="500"/>
                                        <p:tgtEl>
                                          <p:spTgt spid="42"/>
                                        </p:tgtEl>
                                        <p:attrNameLst>
                                          <p:attrName>ppt_x</p:attrName>
                                        </p:attrNameLst>
                                      </p:cBhvr>
                                      <p:tavLst>
                                        <p:tav tm="0">
                                          <p:val>
                                            <p:strVal val="ppt_x"/>
                                          </p:val>
                                        </p:tav>
                                        <p:tav tm="100000">
                                          <p:val>
                                            <p:strVal val="0-ppt_w/2"/>
                                          </p:val>
                                        </p:tav>
                                      </p:tavLst>
                                    </p:anim>
                                    <p:anim calcmode="lin" valueType="num">
                                      <p:cBhvr additive="base">
                                        <p:cTn id="74" dur="500"/>
                                        <p:tgtEl>
                                          <p:spTgt spid="42"/>
                                        </p:tgtEl>
                                        <p:attrNameLst>
                                          <p:attrName>ppt_y</p:attrName>
                                        </p:attrNameLst>
                                      </p:cBhvr>
                                      <p:tavLst>
                                        <p:tav tm="0">
                                          <p:val>
                                            <p:strVal val="ppt_y"/>
                                          </p:val>
                                        </p:tav>
                                        <p:tav tm="100000">
                                          <p:val>
                                            <p:strVal val="ppt_y"/>
                                          </p:val>
                                        </p:tav>
                                      </p:tavLst>
                                    </p:anim>
                                    <p:set>
                                      <p:cBhvr>
                                        <p:cTn id="75" dur="1" fill="hold">
                                          <p:stCondLst>
                                            <p:cond delay="499"/>
                                          </p:stCondLst>
                                        </p:cTn>
                                        <p:tgtEl>
                                          <p:spTgt spid="42"/>
                                        </p:tgtEl>
                                        <p:attrNameLst>
                                          <p:attrName>style.visibility</p:attrName>
                                        </p:attrNameLst>
                                      </p:cBhvr>
                                      <p:to>
                                        <p:strVal val="hidden"/>
                                      </p:to>
                                    </p:set>
                                  </p:childTnLst>
                                </p:cTn>
                              </p:par>
                              <p:par>
                                <p:cTn id="76" presetID="2" presetClass="exit" presetSubtype="2" fill="hold" grpId="1" nodeType="withEffect">
                                  <p:stCondLst>
                                    <p:cond delay="51000"/>
                                  </p:stCondLst>
                                  <p:childTnLst>
                                    <p:anim calcmode="lin" valueType="num">
                                      <p:cBhvr additive="base">
                                        <p:cTn id="77" dur="500"/>
                                        <p:tgtEl>
                                          <p:spTgt spid="26"/>
                                        </p:tgtEl>
                                        <p:attrNameLst>
                                          <p:attrName>ppt_x</p:attrName>
                                        </p:attrNameLst>
                                      </p:cBhvr>
                                      <p:tavLst>
                                        <p:tav tm="0">
                                          <p:val>
                                            <p:strVal val="ppt_x"/>
                                          </p:val>
                                        </p:tav>
                                        <p:tav tm="100000">
                                          <p:val>
                                            <p:strVal val="1+ppt_w/2"/>
                                          </p:val>
                                        </p:tav>
                                      </p:tavLst>
                                    </p:anim>
                                    <p:anim calcmode="lin" valueType="num">
                                      <p:cBhvr additive="base">
                                        <p:cTn id="78" dur="500"/>
                                        <p:tgtEl>
                                          <p:spTgt spid="26"/>
                                        </p:tgtEl>
                                        <p:attrNameLst>
                                          <p:attrName>ppt_y</p:attrName>
                                        </p:attrNameLst>
                                      </p:cBhvr>
                                      <p:tavLst>
                                        <p:tav tm="0">
                                          <p:val>
                                            <p:strVal val="ppt_y"/>
                                          </p:val>
                                        </p:tav>
                                        <p:tav tm="100000">
                                          <p:val>
                                            <p:strVal val="ppt_y"/>
                                          </p:val>
                                        </p:tav>
                                      </p:tavLst>
                                    </p:anim>
                                    <p:set>
                                      <p:cBhvr>
                                        <p:cTn id="79" dur="1" fill="hold">
                                          <p:stCondLst>
                                            <p:cond delay="499"/>
                                          </p:stCondLst>
                                        </p:cTn>
                                        <p:tgtEl>
                                          <p:spTgt spid="26"/>
                                        </p:tgtEl>
                                        <p:attrNameLst>
                                          <p:attrName>style.visibility</p:attrName>
                                        </p:attrNameLst>
                                      </p:cBhvr>
                                      <p:to>
                                        <p:strVal val="hidden"/>
                                      </p:to>
                                    </p:set>
                                  </p:childTnLst>
                                </p:cTn>
                              </p:par>
                              <p:par>
                                <p:cTn id="80" presetID="2" presetClass="exit" presetSubtype="2" fill="hold" nodeType="withEffect">
                                  <p:stCondLst>
                                    <p:cond delay="51000"/>
                                  </p:stCondLst>
                                  <p:childTnLst>
                                    <p:anim calcmode="lin" valueType="num">
                                      <p:cBhvr additive="base">
                                        <p:cTn id="81" dur="500"/>
                                        <p:tgtEl>
                                          <p:spTgt spid="22"/>
                                        </p:tgtEl>
                                        <p:attrNameLst>
                                          <p:attrName>ppt_x</p:attrName>
                                        </p:attrNameLst>
                                      </p:cBhvr>
                                      <p:tavLst>
                                        <p:tav tm="0">
                                          <p:val>
                                            <p:strVal val="ppt_x"/>
                                          </p:val>
                                        </p:tav>
                                        <p:tav tm="100000">
                                          <p:val>
                                            <p:strVal val="1+ppt_w/2"/>
                                          </p:val>
                                        </p:tav>
                                      </p:tavLst>
                                    </p:anim>
                                    <p:anim calcmode="lin" valueType="num">
                                      <p:cBhvr additive="base">
                                        <p:cTn id="82" dur="500"/>
                                        <p:tgtEl>
                                          <p:spTgt spid="22"/>
                                        </p:tgtEl>
                                        <p:attrNameLst>
                                          <p:attrName>ppt_y</p:attrName>
                                        </p:attrNameLst>
                                      </p:cBhvr>
                                      <p:tavLst>
                                        <p:tav tm="0">
                                          <p:val>
                                            <p:strVal val="ppt_y"/>
                                          </p:val>
                                        </p:tav>
                                        <p:tav tm="100000">
                                          <p:val>
                                            <p:strVal val="ppt_y"/>
                                          </p:val>
                                        </p:tav>
                                      </p:tavLst>
                                    </p:anim>
                                    <p:set>
                                      <p:cBhvr>
                                        <p:cTn id="83" dur="1" fill="hold">
                                          <p:stCondLst>
                                            <p:cond delay="499"/>
                                          </p:stCondLst>
                                        </p:cTn>
                                        <p:tgtEl>
                                          <p:spTgt spid="22"/>
                                        </p:tgtEl>
                                        <p:attrNameLst>
                                          <p:attrName>style.visibility</p:attrName>
                                        </p:attrNameLst>
                                      </p:cBhvr>
                                      <p:to>
                                        <p:strVal val="hidden"/>
                                      </p:to>
                                    </p:set>
                                  </p:childTnLst>
                                </p:cTn>
                              </p:par>
                              <p:par>
                                <p:cTn id="84" presetID="2" presetClass="exit" presetSubtype="2" fill="hold" nodeType="withEffect">
                                  <p:stCondLst>
                                    <p:cond delay="51000"/>
                                  </p:stCondLst>
                                  <p:childTnLst>
                                    <p:anim calcmode="lin" valueType="num">
                                      <p:cBhvr additive="base">
                                        <p:cTn id="85" dur="500"/>
                                        <p:tgtEl>
                                          <p:spTgt spid="23"/>
                                        </p:tgtEl>
                                        <p:attrNameLst>
                                          <p:attrName>ppt_x</p:attrName>
                                        </p:attrNameLst>
                                      </p:cBhvr>
                                      <p:tavLst>
                                        <p:tav tm="0">
                                          <p:val>
                                            <p:strVal val="ppt_x"/>
                                          </p:val>
                                        </p:tav>
                                        <p:tav tm="100000">
                                          <p:val>
                                            <p:strVal val="1+ppt_w/2"/>
                                          </p:val>
                                        </p:tav>
                                      </p:tavLst>
                                    </p:anim>
                                    <p:anim calcmode="lin" valueType="num">
                                      <p:cBhvr additive="base">
                                        <p:cTn id="86" dur="500"/>
                                        <p:tgtEl>
                                          <p:spTgt spid="23"/>
                                        </p:tgtEl>
                                        <p:attrNameLst>
                                          <p:attrName>ppt_y</p:attrName>
                                        </p:attrNameLst>
                                      </p:cBhvr>
                                      <p:tavLst>
                                        <p:tav tm="0">
                                          <p:val>
                                            <p:strVal val="ppt_y"/>
                                          </p:val>
                                        </p:tav>
                                        <p:tav tm="100000">
                                          <p:val>
                                            <p:strVal val="ppt_y"/>
                                          </p:val>
                                        </p:tav>
                                      </p:tavLst>
                                    </p:anim>
                                    <p:set>
                                      <p:cBhvr>
                                        <p:cTn id="87" dur="1" fill="hold">
                                          <p:stCondLst>
                                            <p:cond delay="499"/>
                                          </p:stCondLst>
                                        </p:cTn>
                                        <p:tgtEl>
                                          <p:spTgt spid="23"/>
                                        </p:tgtEl>
                                        <p:attrNameLst>
                                          <p:attrName>style.visibility</p:attrName>
                                        </p:attrNameLst>
                                      </p:cBhvr>
                                      <p:to>
                                        <p:strVal val="hidden"/>
                                      </p:to>
                                    </p:set>
                                  </p:childTnLst>
                                </p:cTn>
                              </p:par>
                              <p:par>
                                <p:cTn id="88" presetID="2" presetClass="exit" presetSubtype="2" fill="hold" nodeType="withEffect">
                                  <p:stCondLst>
                                    <p:cond delay="51000"/>
                                  </p:stCondLst>
                                  <p:childTnLst>
                                    <p:anim calcmode="lin" valueType="num">
                                      <p:cBhvr additive="base">
                                        <p:cTn id="89" dur="500"/>
                                        <p:tgtEl>
                                          <p:spTgt spid="24"/>
                                        </p:tgtEl>
                                        <p:attrNameLst>
                                          <p:attrName>ppt_x</p:attrName>
                                        </p:attrNameLst>
                                      </p:cBhvr>
                                      <p:tavLst>
                                        <p:tav tm="0">
                                          <p:val>
                                            <p:strVal val="ppt_x"/>
                                          </p:val>
                                        </p:tav>
                                        <p:tav tm="100000">
                                          <p:val>
                                            <p:strVal val="1+ppt_w/2"/>
                                          </p:val>
                                        </p:tav>
                                      </p:tavLst>
                                    </p:anim>
                                    <p:anim calcmode="lin" valueType="num">
                                      <p:cBhvr additive="base">
                                        <p:cTn id="90" dur="500"/>
                                        <p:tgtEl>
                                          <p:spTgt spid="24"/>
                                        </p:tgtEl>
                                        <p:attrNameLst>
                                          <p:attrName>ppt_y</p:attrName>
                                        </p:attrNameLst>
                                      </p:cBhvr>
                                      <p:tavLst>
                                        <p:tav tm="0">
                                          <p:val>
                                            <p:strVal val="ppt_y"/>
                                          </p:val>
                                        </p:tav>
                                        <p:tav tm="100000">
                                          <p:val>
                                            <p:strVal val="ppt_y"/>
                                          </p:val>
                                        </p:tav>
                                      </p:tavLst>
                                    </p:anim>
                                    <p:set>
                                      <p:cBhvr>
                                        <p:cTn id="91" dur="1" fill="hold">
                                          <p:stCondLst>
                                            <p:cond delay="499"/>
                                          </p:stCondLst>
                                        </p:cTn>
                                        <p:tgtEl>
                                          <p:spTgt spid="24"/>
                                        </p:tgtEl>
                                        <p:attrNameLst>
                                          <p:attrName>style.visibility</p:attrName>
                                        </p:attrNameLst>
                                      </p:cBhvr>
                                      <p:to>
                                        <p:strVal val="hidden"/>
                                      </p:to>
                                    </p:set>
                                  </p:childTnLst>
                                </p:cTn>
                              </p:par>
                              <p:par>
                                <p:cTn id="92" presetID="2" presetClass="exit" presetSubtype="2" fill="hold" nodeType="withEffect">
                                  <p:stCondLst>
                                    <p:cond delay="51000"/>
                                  </p:stCondLst>
                                  <p:childTnLst>
                                    <p:anim calcmode="lin" valueType="num">
                                      <p:cBhvr additive="base">
                                        <p:cTn id="93" dur="500"/>
                                        <p:tgtEl>
                                          <p:spTgt spid="56"/>
                                        </p:tgtEl>
                                        <p:attrNameLst>
                                          <p:attrName>ppt_x</p:attrName>
                                        </p:attrNameLst>
                                      </p:cBhvr>
                                      <p:tavLst>
                                        <p:tav tm="0">
                                          <p:val>
                                            <p:strVal val="ppt_x"/>
                                          </p:val>
                                        </p:tav>
                                        <p:tav tm="100000">
                                          <p:val>
                                            <p:strVal val="1+ppt_w/2"/>
                                          </p:val>
                                        </p:tav>
                                      </p:tavLst>
                                    </p:anim>
                                    <p:anim calcmode="lin" valueType="num">
                                      <p:cBhvr additive="base">
                                        <p:cTn id="94" dur="500"/>
                                        <p:tgtEl>
                                          <p:spTgt spid="56"/>
                                        </p:tgtEl>
                                        <p:attrNameLst>
                                          <p:attrName>ppt_y</p:attrName>
                                        </p:attrNameLst>
                                      </p:cBhvr>
                                      <p:tavLst>
                                        <p:tav tm="0">
                                          <p:val>
                                            <p:strVal val="ppt_y"/>
                                          </p:val>
                                        </p:tav>
                                        <p:tav tm="100000">
                                          <p:val>
                                            <p:strVal val="ppt_y"/>
                                          </p:val>
                                        </p:tav>
                                      </p:tavLst>
                                    </p:anim>
                                    <p:set>
                                      <p:cBhvr>
                                        <p:cTn id="95" dur="1" fill="hold">
                                          <p:stCondLst>
                                            <p:cond delay="499"/>
                                          </p:stCondLst>
                                        </p:cTn>
                                        <p:tgtEl>
                                          <p:spTgt spid="56"/>
                                        </p:tgtEl>
                                        <p:attrNameLst>
                                          <p:attrName>style.visibility</p:attrName>
                                        </p:attrNameLst>
                                      </p:cBhvr>
                                      <p:to>
                                        <p:strVal val="hidden"/>
                                      </p:to>
                                    </p:set>
                                  </p:childTnLst>
                                </p:cTn>
                              </p:par>
                              <p:par>
                                <p:cTn id="96" presetID="2" presetClass="exit" presetSubtype="2" fill="hold" nodeType="withEffect">
                                  <p:stCondLst>
                                    <p:cond delay="51000"/>
                                  </p:stCondLst>
                                  <p:childTnLst>
                                    <p:anim calcmode="lin" valueType="num">
                                      <p:cBhvr additive="base">
                                        <p:cTn id="97" dur="500"/>
                                        <p:tgtEl>
                                          <p:spTgt spid="55"/>
                                        </p:tgtEl>
                                        <p:attrNameLst>
                                          <p:attrName>ppt_x</p:attrName>
                                        </p:attrNameLst>
                                      </p:cBhvr>
                                      <p:tavLst>
                                        <p:tav tm="0">
                                          <p:val>
                                            <p:strVal val="ppt_x"/>
                                          </p:val>
                                        </p:tav>
                                        <p:tav tm="100000">
                                          <p:val>
                                            <p:strVal val="1+ppt_w/2"/>
                                          </p:val>
                                        </p:tav>
                                      </p:tavLst>
                                    </p:anim>
                                    <p:anim calcmode="lin" valueType="num">
                                      <p:cBhvr additive="base">
                                        <p:cTn id="98" dur="500"/>
                                        <p:tgtEl>
                                          <p:spTgt spid="55"/>
                                        </p:tgtEl>
                                        <p:attrNameLst>
                                          <p:attrName>ppt_y</p:attrName>
                                        </p:attrNameLst>
                                      </p:cBhvr>
                                      <p:tavLst>
                                        <p:tav tm="0">
                                          <p:val>
                                            <p:strVal val="ppt_y"/>
                                          </p:val>
                                        </p:tav>
                                        <p:tav tm="100000">
                                          <p:val>
                                            <p:strVal val="ppt_y"/>
                                          </p:val>
                                        </p:tav>
                                      </p:tavLst>
                                    </p:anim>
                                    <p:set>
                                      <p:cBhvr>
                                        <p:cTn id="99" dur="1" fill="hold">
                                          <p:stCondLst>
                                            <p:cond delay="499"/>
                                          </p:stCondLst>
                                        </p:cTn>
                                        <p:tgtEl>
                                          <p:spTgt spid="55"/>
                                        </p:tgtEl>
                                        <p:attrNameLst>
                                          <p:attrName>style.visibility</p:attrName>
                                        </p:attrNameLst>
                                      </p:cBhvr>
                                      <p:to>
                                        <p:strVal val="hidden"/>
                                      </p:to>
                                    </p:set>
                                  </p:childTnLst>
                                </p:cTn>
                              </p:par>
                              <p:par>
                                <p:cTn id="100" presetID="2" presetClass="exit" presetSubtype="8" fill="hold" nodeType="withEffect">
                                  <p:stCondLst>
                                    <p:cond delay="51000"/>
                                  </p:stCondLst>
                                  <p:childTnLst>
                                    <p:anim calcmode="lin" valueType="num">
                                      <p:cBhvr additive="base">
                                        <p:cTn id="101" dur="500"/>
                                        <p:tgtEl>
                                          <p:spTgt spid="229"/>
                                        </p:tgtEl>
                                        <p:attrNameLst>
                                          <p:attrName>ppt_x</p:attrName>
                                        </p:attrNameLst>
                                      </p:cBhvr>
                                      <p:tavLst>
                                        <p:tav tm="0">
                                          <p:val>
                                            <p:strVal val="ppt_x"/>
                                          </p:val>
                                        </p:tav>
                                        <p:tav tm="100000">
                                          <p:val>
                                            <p:strVal val="0-ppt_w/2"/>
                                          </p:val>
                                        </p:tav>
                                      </p:tavLst>
                                    </p:anim>
                                    <p:anim calcmode="lin" valueType="num">
                                      <p:cBhvr additive="base">
                                        <p:cTn id="102" dur="500"/>
                                        <p:tgtEl>
                                          <p:spTgt spid="229"/>
                                        </p:tgtEl>
                                        <p:attrNameLst>
                                          <p:attrName>ppt_y</p:attrName>
                                        </p:attrNameLst>
                                      </p:cBhvr>
                                      <p:tavLst>
                                        <p:tav tm="0">
                                          <p:val>
                                            <p:strVal val="ppt_y"/>
                                          </p:val>
                                        </p:tav>
                                        <p:tav tm="100000">
                                          <p:val>
                                            <p:strVal val="ppt_y"/>
                                          </p:val>
                                        </p:tav>
                                      </p:tavLst>
                                    </p:anim>
                                    <p:set>
                                      <p:cBhvr>
                                        <p:cTn id="103" dur="1" fill="hold">
                                          <p:stCondLst>
                                            <p:cond delay="499"/>
                                          </p:stCondLst>
                                        </p:cTn>
                                        <p:tgtEl>
                                          <p:spTgt spid="229"/>
                                        </p:tgtEl>
                                        <p:attrNameLst>
                                          <p:attrName>style.visibility</p:attrName>
                                        </p:attrNameLst>
                                      </p:cBhvr>
                                      <p:to>
                                        <p:strVal val="hidden"/>
                                      </p:to>
                                    </p:set>
                                  </p:childTnLst>
                                </p:cTn>
                              </p:par>
                              <p:par>
                                <p:cTn id="104" presetID="2" presetClass="exit" presetSubtype="8" fill="hold" nodeType="withEffect">
                                  <p:stCondLst>
                                    <p:cond delay="51000"/>
                                  </p:stCondLst>
                                  <p:childTnLst>
                                    <p:anim calcmode="lin" valueType="num">
                                      <p:cBhvr additive="base">
                                        <p:cTn id="105" dur="500"/>
                                        <p:tgtEl>
                                          <p:spTgt spid="58"/>
                                        </p:tgtEl>
                                        <p:attrNameLst>
                                          <p:attrName>ppt_x</p:attrName>
                                        </p:attrNameLst>
                                      </p:cBhvr>
                                      <p:tavLst>
                                        <p:tav tm="0">
                                          <p:val>
                                            <p:strVal val="ppt_x"/>
                                          </p:val>
                                        </p:tav>
                                        <p:tav tm="100000">
                                          <p:val>
                                            <p:strVal val="0-ppt_w/2"/>
                                          </p:val>
                                        </p:tav>
                                      </p:tavLst>
                                    </p:anim>
                                    <p:anim calcmode="lin" valueType="num">
                                      <p:cBhvr additive="base">
                                        <p:cTn id="106" dur="500"/>
                                        <p:tgtEl>
                                          <p:spTgt spid="58"/>
                                        </p:tgtEl>
                                        <p:attrNameLst>
                                          <p:attrName>ppt_y</p:attrName>
                                        </p:attrNameLst>
                                      </p:cBhvr>
                                      <p:tavLst>
                                        <p:tav tm="0">
                                          <p:val>
                                            <p:strVal val="ppt_y"/>
                                          </p:val>
                                        </p:tav>
                                        <p:tav tm="100000">
                                          <p:val>
                                            <p:strVal val="ppt_y"/>
                                          </p:val>
                                        </p:tav>
                                      </p:tavLst>
                                    </p:anim>
                                    <p:set>
                                      <p:cBhvr>
                                        <p:cTn id="107"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21"/>
                </p:tgtEl>
              </p:cMediaNode>
            </p:audio>
          </p:childTnLst>
        </p:cTn>
      </p:par>
    </p:tnLst>
    <p:bldLst>
      <p:bldP spid="5" grpId="0"/>
      <p:bldP spid="5" grpId="1"/>
      <p:bldP spid="26" grpId="0" animBg="1"/>
      <p:bldP spid="2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weeping a room&#10;&#10;Description automatically generated">
            <a:extLst>
              <a:ext uri="{FF2B5EF4-FFF2-40B4-BE49-F238E27FC236}">
                <a16:creationId xmlns:a16="http://schemas.microsoft.com/office/drawing/2014/main" id="{A5FD26A3-2BDC-5D03-AC39-3E6259F2842F}"/>
              </a:ext>
            </a:extLst>
          </p:cNvPr>
          <p:cNvPicPr>
            <a:picLocks noChangeAspect="1"/>
          </p:cNvPicPr>
          <p:nvPr/>
        </p:nvPicPr>
        <p:blipFill rotWithShape="1">
          <a:blip r:embed="rId5">
            <a:extLst>
              <a:ext uri="{28A0092B-C50C-407E-A947-70E740481C1C}">
                <a14:useLocalDpi xmlns:a14="http://schemas.microsoft.com/office/drawing/2010/main" val="0"/>
              </a:ext>
            </a:extLst>
          </a:blip>
          <a:srcRect t="7962" b="7962"/>
          <a:stretch/>
        </p:blipFill>
        <p:spPr>
          <a:xfrm>
            <a:off x="-22565" y="0"/>
            <a:ext cx="12237131" cy="6857999"/>
          </a:xfrm>
          <a:prstGeom prst="rect">
            <a:avLst/>
          </a:prstGeom>
        </p:spPr>
      </p:pic>
      <p:sp>
        <p:nvSpPr>
          <p:cNvPr id="20" name="Rectangle 19">
            <a:extLst>
              <a:ext uri="{FF2B5EF4-FFF2-40B4-BE49-F238E27FC236}">
                <a16:creationId xmlns:a16="http://schemas.microsoft.com/office/drawing/2014/main" id="{D6AF6CFE-2718-6152-BE4E-7731C124B1D3}"/>
              </a:ext>
            </a:extLst>
          </p:cNvPr>
          <p:cNvSpPr/>
          <p:nvPr/>
        </p:nvSpPr>
        <p:spPr>
          <a:xfrm>
            <a:off x="0" y="0"/>
            <a:ext cx="12216384"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E4D4C3B-93C0-C1BA-569E-5AE793A75EE2}"/>
              </a:ext>
            </a:extLst>
          </p:cNvPr>
          <p:cNvSpPr/>
          <p:nvPr/>
        </p:nvSpPr>
        <p:spPr>
          <a:xfrm>
            <a:off x="-17318" y="6606001"/>
            <a:ext cx="2168388"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WHO/</a:t>
            </a:r>
            <a:r>
              <a:rPr lang="en-US" sz="1050" dirty="0" err="1">
                <a:solidFill>
                  <a:schemeClr val="tx1"/>
                </a:solidFill>
              </a:rPr>
              <a:t>Aphaluck</a:t>
            </a:r>
            <a:r>
              <a:rPr lang="en-US" sz="1050" dirty="0">
                <a:solidFill>
                  <a:schemeClr val="tx1"/>
                </a:solidFill>
              </a:rPr>
              <a:t> </a:t>
            </a:r>
            <a:r>
              <a:rPr lang="en-US" sz="1050" dirty="0" err="1">
                <a:solidFill>
                  <a:schemeClr val="tx1"/>
                </a:solidFill>
              </a:rPr>
              <a:t>Bhatiasevi</a:t>
            </a:r>
            <a:endParaRPr lang="en-US" sz="1050" dirty="0">
              <a:solidFill>
                <a:schemeClr val="tx1"/>
              </a:solidFill>
            </a:endParaRPr>
          </a:p>
        </p:txBody>
      </p:sp>
      <p:grpSp>
        <p:nvGrpSpPr>
          <p:cNvPr id="3" name="Group 2">
            <a:extLst>
              <a:ext uri="{FF2B5EF4-FFF2-40B4-BE49-F238E27FC236}">
                <a16:creationId xmlns:a16="http://schemas.microsoft.com/office/drawing/2014/main" id="{2D90F1CD-7577-4C0A-8475-2297A95F08B1}"/>
              </a:ext>
            </a:extLst>
          </p:cNvPr>
          <p:cNvGrpSpPr/>
          <p:nvPr/>
        </p:nvGrpSpPr>
        <p:grpSpPr>
          <a:xfrm>
            <a:off x="907409" y="529015"/>
            <a:ext cx="10377182" cy="5747716"/>
            <a:chOff x="907409" y="529015"/>
            <a:chExt cx="10377182" cy="5747716"/>
          </a:xfrm>
        </p:grpSpPr>
        <p:sp>
          <p:nvSpPr>
            <p:cNvPr id="17" name="Rectangle: Rounded Corners 16">
              <a:extLst>
                <a:ext uri="{FF2B5EF4-FFF2-40B4-BE49-F238E27FC236}">
                  <a16:creationId xmlns:a16="http://schemas.microsoft.com/office/drawing/2014/main" id="{7B423F07-C813-D94B-6910-2208F5F04806}"/>
                </a:ext>
              </a:extLst>
            </p:cNvPr>
            <p:cNvSpPr/>
            <p:nvPr/>
          </p:nvSpPr>
          <p:spPr>
            <a:xfrm>
              <a:off x="907409" y="923681"/>
              <a:ext cx="10377182" cy="5353050"/>
            </a:xfrm>
            <a:prstGeom prst="roundRect">
              <a:avLst>
                <a:gd name="adj" fmla="val 2561"/>
              </a:avLst>
            </a:prstGeom>
            <a:solidFill>
              <a:schemeClr val="bg1"/>
            </a:solidFill>
            <a:ln>
              <a:noFill/>
            </a:ln>
            <a:effectLst>
              <a:outerShdw blurRad="2921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7442EE71-F23D-3C3E-1CA0-775305ED1D7F}"/>
                </a:ext>
              </a:extLst>
            </p:cNvPr>
            <p:cNvGrpSpPr/>
            <p:nvPr/>
          </p:nvGrpSpPr>
          <p:grpSpPr>
            <a:xfrm>
              <a:off x="1254851" y="529015"/>
              <a:ext cx="2534031" cy="1616578"/>
              <a:chOff x="1254851" y="529015"/>
              <a:chExt cx="2534031" cy="1616578"/>
            </a:xfrm>
          </p:grpSpPr>
          <p:grpSp>
            <p:nvGrpSpPr>
              <p:cNvPr id="65" name="Graphic 58">
                <a:extLst>
                  <a:ext uri="{FF2B5EF4-FFF2-40B4-BE49-F238E27FC236}">
                    <a16:creationId xmlns:a16="http://schemas.microsoft.com/office/drawing/2014/main" id="{169A1DB4-5C66-5726-8B58-973DA9300620}"/>
                  </a:ext>
                </a:extLst>
              </p:cNvPr>
              <p:cNvGrpSpPr/>
              <p:nvPr/>
            </p:nvGrpSpPr>
            <p:grpSpPr>
              <a:xfrm>
                <a:off x="3472313" y="1368220"/>
                <a:ext cx="44637" cy="90601"/>
                <a:chOff x="3475568" y="1427993"/>
                <a:chExt cx="44637" cy="90601"/>
              </a:xfrm>
              <a:solidFill>
                <a:srgbClr val="EF414A"/>
              </a:solidFill>
            </p:grpSpPr>
            <p:sp>
              <p:nvSpPr>
                <p:cNvPr id="66" name="Freeform: Shape 65">
                  <a:extLst>
                    <a:ext uri="{FF2B5EF4-FFF2-40B4-BE49-F238E27FC236}">
                      <a16:creationId xmlns:a16="http://schemas.microsoft.com/office/drawing/2014/main" id="{6D295DE0-D9E9-01A6-FC83-BA2236029EAF}"/>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solidFill>
                    <a:srgbClr val="EF414A"/>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3B10A5D-8923-7A1A-B64E-D2B1DA6B141B}"/>
                    </a:ext>
                  </a:extLst>
                </p:cNvPr>
                <p:cNvSpPr/>
                <p:nvPr/>
              </p:nvSpPr>
              <p:spPr>
                <a:xfrm>
                  <a:off x="3475568"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solidFill>
                    <a:srgbClr val="EF414A"/>
                  </a:solidFill>
                  <a:prstDash val="solid"/>
                  <a:miter/>
                </a:ln>
              </p:spPr>
              <p:txBody>
                <a:bodyPr rtlCol="0" anchor="ctr"/>
                <a:lstStyle/>
                <a:p>
                  <a:endParaRPr lang="en-US"/>
                </a:p>
              </p:txBody>
            </p:sp>
          </p:grpSp>
          <p:pic>
            <p:nvPicPr>
              <p:cNvPr id="75" name="Graphic 74">
                <a:extLst>
                  <a:ext uri="{FF2B5EF4-FFF2-40B4-BE49-F238E27FC236}">
                    <a16:creationId xmlns:a16="http://schemas.microsoft.com/office/drawing/2014/main" id="{AA4E2B2A-12BC-D83A-3B0A-D58FB1A28B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49541">
                <a:off x="1286373" y="825906"/>
                <a:ext cx="1293811" cy="1319687"/>
              </a:xfrm>
              <a:prstGeom prst="rect">
                <a:avLst/>
              </a:prstGeom>
            </p:spPr>
          </p:pic>
          <p:sp>
            <p:nvSpPr>
              <p:cNvPr id="63" name="Freeform: Shape 62">
                <a:extLst>
                  <a:ext uri="{FF2B5EF4-FFF2-40B4-BE49-F238E27FC236}">
                    <a16:creationId xmlns:a16="http://schemas.microsoft.com/office/drawing/2014/main" id="{6B22132A-D4E2-77CF-DF6D-AC20DC6DE6E7}"/>
                  </a:ext>
                </a:extLst>
              </p:cNvPr>
              <p:cNvSpPr/>
              <p:nvPr/>
            </p:nvSpPr>
            <p:spPr>
              <a:xfrm>
                <a:off x="1254851" y="863283"/>
                <a:ext cx="2534031" cy="1157548"/>
              </a:xfrm>
              <a:custGeom>
                <a:avLst/>
                <a:gdLst>
                  <a:gd name="connsiteX0" fmla="*/ 134874 w 1477899"/>
                  <a:gd name="connsiteY0" fmla="*/ 1432941 h 1446955"/>
                  <a:gd name="connsiteX1" fmla="*/ 1477899 w 1477899"/>
                  <a:gd name="connsiteY1" fmla="*/ 1262539 h 1446955"/>
                  <a:gd name="connsiteX2" fmla="*/ 1304639 w 1477899"/>
                  <a:gd name="connsiteY2" fmla="*/ 0 h 1446955"/>
                  <a:gd name="connsiteX3" fmla="*/ 0 w 1477899"/>
                  <a:gd name="connsiteY3" fmla="*/ 217075 h 1446955"/>
                  <a:gd name="connsiteX4" fmla="*/ 14288 w 1477899"/>
                  <a:gd name="connsiteY4" fmla="*/ 338900 h 1446955"/>
                  <a:gd name="connsiteX5" fmla="*/ 134969 w 1477899"/>
                  <a:gd name="connsiteY5" fmla="*/ 1432941 h 1446955"/>
                  <a:gd name="connsiteX0" fmla="*/ 134969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34969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7042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7042 w 1477899"/>
                  <a:gd name="connsiteY4" fmla="*/ 1432941 h 1432941"/>
                  <a:gd name="connsiteX0" fmla="*/ 17042 w 1477899"/>
                  <a:gd name="connsiteY0" fmla="*/ 1242125 h 1242125"/>
                  <a:gd name="connsiteX1" fmla="*/ 1477899 w 1477899"/>
                  <a:gd name="connsiteY1" fmla="*/ 1071723 h 1242125"/>
                  <a:gd name="connsiteX2" fmla="*/ 1016928 w 1477899"/>
                  <a:gd name="connsiteY2" fmla="*/ 13370 h 1242125"/>
                  <a:gd name="connsiteX3" fmla="*/ 0 w 1477899"/>
                  <a:gd name="connsiteY3" fmla="*/ 26259 h 1242125"/>
                  <a:gd name="connsiteX4" fmla="*/ 17042 w 1477899"/>
                  <a:gd name="connsiteY4" fmla="*/ 1242125 h 1242125"/>
                  <a:gd name="connsiteX0" fmla="*/ 17042 w 1025320"/>
                  <a:gd name="connsiteY0" fmla="*/ 1242125 h 1242125"/>
                  <a:gd name="connsiteX1" fmla="*/ 1025320 w 1025320"/>
                  <a:gd name="connsiteY1" fmla="*/ 1124989 h 1242125"/>
                  <a:gd name="connsiteX2" fmla="*/ 1016928 w 1025320"/>
                  <a:gd name="connsiteY2" fmla="*/ 13370 h 1242125"/>
                  <a:gd name="connsiteX3" fmla="*/ 0 w 1025320"/>
                  <a:gd name="connsiteY3" fmla="*/ 26259 h 1242125"/>
                  <a:gd name="connsiteX4" fmla="*/ 17042 w 1025320"/>
                  <a:gd name="connsiteY4" fmla="*/ 1242125 h 1242125"/>
                  <a:gd name="connsiteX0" fmla="*/ 13810 w 1022088"/>
                  <a:gd name="connsiteY0" fmla="*/ 1228755 h 1228755"/>
                  <a:gd name="connsiteX1" fmla="*/ 1022088 w 1022088"/>
                  <a:gd name="connsiteY1" fmla="*/ 1111619 h 1228755"/>
                  <a:gd name="connsiteX2" fmla="*/ 1013696 w 1022088"/>
                  <a:gd name="connsiteY2" fmla="*/ 0 h 1228755"/>
                  <a:gd name="connsiteX3" fmla="*/ 0 w 1022088"/>
                  <a:gd name="connsiteY3" fmla="*/ 128299 h 1228755"/>
                  <a:gd name="connsiteX4" fmla="*/ 13810 w 1022088"/>
                  <a:gd name="connsiteY4" fmla="*/ 1228755 h 1228755"/>
                  <a:gd name="connsiteX0" fmla="*/ 17043 w 1025321"/>
                  <a:gd name="connsiteY0" fmla="*/ 1228755 h 1228755"/>
                  <a:gd name="connsiteX1" fmla="*/ 1025321 w 1025321"/>
                  <a:gd name="connsiteY1" fmla="*/ 1111619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228755 h 1228755"/>
                  <a:gd name="connsiteX1" fmla="*/ 1025321 w 1025321"/>
                  <a:gd name="connsiteY1" fmla="*/ 1218151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131101 h 1218151"/>
                  <a:gd name="connsiteX1" fmla="*/ 1025321 w 1025321"/>
                  <a:gd name="connsiteY1" fmla="*/ 1218151 h 1218151"/>
                  <a:gd name="connsiteX2" fmla="*/ 1016929 w 1025321"/>
                  <a:gd name="connsiteY2" fmla="*/ 0 h 1218151"/>
                  <a:gd name="connsiteX3" fmla="*/ 0 w 1025321"/>
                  <a:gd name="connsiteY3" fmla="*/ 39522 h 1218151"/>
                  <a:gd name="connsiteX4" fmla="*/ 17043 w 1025321"/>
                  <a:gd name="connsiteY4" fmla="*/ 1131101 h 1218151"/>
                  <a:gd name="connsiteX0" fmla="*/ 13810 w 1025321"/>
                  <a:gd name="connsiteY0" fmla="*/ 1308655 h 1308655"/>
                  <a:gd name="connsiteX1" fmla="*/ 1025321 w 1025321"/>
                  <a:gd name="connsiteY1" fmla="*/ 1218151 h 1308655"/>
                  <a:gd name="connsiteX2" fmla="*/ 1016929 w 1025321"/>
                  <a:gd name="connsiteY2" fmla="*/ 0 h 1308655"/>
                  <a:gd name="connsiteX3" fmla="*/ 0 w 1025321"/>
                  <a:gd name="connsiteY3" fmla="*/ 39522 h 1308655"/>
                  <a:gd name="connsiteX4" fmla="*/ 13810 w 1025321"/>
                  <a:gd name="connsiteY4" fmla="*/ 1308655 h 1308655"/>
                  <a:gd name="connsiteX0" fmla="*/ 13810 w 1025321"/>
                  <a:gd name="connsiteY0" fmla="*/ 1299777 h 1299777"/>
                  <a:gd name="connsiteX1" fmla="*/ 1025321 w 1025321"/>
                  <a:gd name="connsiteY1" fmla="*/ 1209273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101666 h 1299777"/>
                  <a:gd name="connsiteX4" fmla="*/ 13810 w 1025321"/>
                  <a:gd name="connsiteY4" fmla="*/ 1299777 h 1299777"/>
                  <a:gd name="connsiteX0" fmla="*/ 13810 w 1025321"/>
                  <a:gd name="connsiteY0" fmla="*/ 1219878 h 1219878"/>
                  <a:gd name="connsiteX1" fmla="*/ 1025321 w 1025321"/>
                  <a:gd name="connsiteY1" fmla="*/ 1164884 h 1219878"/>
                  <a:gd name="connsiteX2" fmla="*/ 987835 w 1025321"/>
                  <a:gd name="connsiteY2" fmla="*/ 0 h 1219878"/>
                  <a:gd name="connsiteX3" fmla="*/ 0 w 1025321"/>
                  <a:gd name="connsiteY3" fmla="*/ 101666 h 1219878"/>
                  <a:gd name="connsiteX4" fmla="*/ 13810 w 1025321"/>
                  <a:gd name="connsiteY4" fmla="*/ 1219878 h 1219878"/>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978" h="1278276">
                    <a:moveTo>
                      <a:pt x="13810" y="1219878"/>
                    </a:moveTo>
                    <a:cubicBezTo>
                      <a:pt x="199043" y="1361345"/>
                      <a:pt x="685040" y="1210355"/>
                      <a:pt x="1018978" y="1138758"/>
                    </a:cubicBezTo>
                    <a:cubicBezTo>
                      <a:pt x="1003496" y="768218"/>
                      <a:pt x="1000330" y="379417"/>
                      <a:pt x="987835" y="0"/>
                    </a:cubicBezTo>
                    <a:cubicBezTo>
                      <a:pt x="676463" y="36195"/>
                      <a:pt x="445776" y="41869"/>
                      <a:pt x="0" y="101666"/>
                    </a:cubicBezTo>
                    <a:cubicBezTo>
                      <a:pt x="14117" y="491820"/>
                      <a:pt x="22138" y="767242"/>
                      <a:pt x="13810" y="1219878"/>
                    </a:cubicBezTo>
                    <a:close/>
                  </a:path>
                </a:pathLst>
              </a:custGeom>
              <a:solidFill>
                <a:srgbClr val="FED02F"/>
              </a:solidFill>
              <a:ln w="0" cap="flat">
                <a:noFill/>
                <a:prstDash val="solid"/>
                <a:miter/>
              </a:ln>
            </p:spPr>
            <p:txBody>
              <a:bodyPr rtlCol="0" anchor="ctr"/>
              <a:lstStyle/>
              <a:p>
                <a:endParaRPr lang="en-US" dirty="0"/>
              </a:p>
            </p:txBody>
          </p:sp>
          <p:grpSp>
            <p:nvGrpSpPr>
              <p:cNvPr id="68" name="Graphic 58">
                <a:extLst>
                  <a:ext uri="{FF2B5EF4-FFF2-40B4-BE49-F238E27FC236}">
                    <a16:creationId xmlns:a16="http://schemas.microsoft.com/office/drawing/2014/main" id="{F291B31B-7023-E514-60AD-5CDD7D79A411}"/>
                  </a:ext>
                </a:extLst>
              </p:cNvPr>
              <p:cNvGrpSpPr/>
              <p:nvPr/>
            </p:nvGrpSpPr>
            <p:grpSpPr>
              <a:xfrm>
                <a:off x="1980728" y="529015"/>
                <a:ext cx="447711" cy="778727"/>
                <a:chOff x="3153789" y="1213623"/>
                <a:chExt cx="447711" cy="778727"/>
              </a:xfrm>
              <a:solidFill>
                <a:srgbClr val="EF414A"/>
              </a:solidFill>
            </p:grpSpPr>
            <p:sp>
              <p:nvSpPr>
                <p:cNvPr id="69" name="Freeform: Shape 68">
                  <a:extLst>
                    <a:ext uri="{FF2B5EF4-FFF2-40B4-BE49-F238E27FC236}">
                      <a16:creationId xmlns:a16="http://schemas.microsoft.com/office/drawing/2014/main" id="{CC1421E3-1003-FE7B-EFB5-FCC4139CE48D}"/>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CD2C27E-6891-B358-301C-0F2D1E41A697}"/>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a:p>
              </p:txBody>
            </p:sp>
          </p:grpSp>
          <p:sp>
            <p:nvSpPr>
              <p:cNvPr id="15" name="TextBox 14">
                <a:extLst>
                  <a:ext uri="{FF2B5EF4-FFF2-40B4-BE49-F238E27FC236}">
                    <a16:creationId xmlns:a16="http://schemas.microsoft.com/office/drawing/2014/main" id="{DC6D6ADF-A0E8-8120-A894-2DFF3E5F8DD6}"/>
                  </a:ext>
                </a:extLst>
              </p:cNvPr>
              <p:cNvSpPr txBox="1"/>
              <p:nvPr/>
            </p:nvSpPr>
            <p:spPr>
              <a:xfrm>
                <a:off x="1504126" y="1340919"/>
                <a:ext cx="2035481" cy="523220"/>
              </a:xfrm>
              <a:prstGeom prst="rect">
                <a:avLst/>
              </a:prstGeom>
              <a:noFill/>
            </p:spPr>
            <p:txBody>
              <a:bodyPr wrap="square" rtlCol="0">
                <a:spAutoFit/>
              </a:bodyPr>
              <a:lstStyle/>
              <a:p>
                <a:pPr algn="ctr"/>
                <a:r>
                  <a:rPr lang="en-US" sz="2800" b="1" dirty="0">
                    <a:solidFill>
                      <a:srgbClr val="00205C"/>
                    </a:solidFill>
                    <a:latin typeface="Atkinson Hyperlegible" pitchFamily="2" charset="0"/>
                  </a:rPr>
                  <a:t>Key points</a:t>
                </a:r>
              </a:p>
            </p:txBody>
          </p:sp>
        </p:grpSp>
      </p:grpSp>
      <p:sp>
        <p:nvSpPr>
          <p:cNvPr id="4" name="TextBox 3">
            <a:extLst>
              <a:ext uri="{FF2B5EF4-FFF2-40B4-BE49-F238E27FC236}">
                <a16:creationId xmlns:a16="http://schemas.microsoft.com/office/drawing/2014/main" id="{137B9B09-BA39-F817-9166-9FCF77FF1599}"/>
              </a:ext>
            </a:extLst>
          </p:cNvPr>
          <p:cNvSpPr txBox="1"/>
          <p:nvPr/>
        </p:nvSpPr>
        <p:spPr>
          <a:xfrm>
            <a:off x="1944972" y="3088893"/>
            <a:ext cx="8884954" cy="430887"/>
          </a:xfrm>
          <a:prstGeom prst="rect">
            <a:avLst/>
          </a:prstGeom>
          <a:noFill/>
        </p:spPr>
        <p:txBody>
          <a:bodyPr wrap="square">
            <a:spAutoFit/>
          </a:bodyPr>
          <a:lstStyle/>
          <a:p>
            <a:pPr lvl="0"/>
            <a:r>
              <a:rPr lang="en-US" sz="2200" dirty="0"/>
              <a:t>Prioritize quick wins and cost-effective solutions.</a:t>
            </a:r>
          </a:p>
        </p:txBody>
      </p:sp>
      <p:sp>
        <p:nvSpPr>
          <p:cNvPr id="7" name="TextBox 6">
            <a:extLst>
              <a:ext uri="{FF2B5EF4-FFF2-40B4-BE49-F238E27FC236}">
                <a16:creationId xmlns:a16="http://schemas.microsoft.com/office/drawing/2014/main" id="{258DAD5A-FC30-0B6C-2C48-3C137488B3A9}"/>
              </a:ext>
            </a:extLst>
          </p:cNvPr>
          <p:cNvSpPr txBox="1"/>
          <p:nvPr/>
        </p:nvSpPr>
        <p:spPr>
          <a:xfrm>
            <a:off x="1944972" y="3870240"/>
            <a:ext cx="8884954" cy="430887"/>
          </a:xfrm>
          <a:prstGeom prst="rect">
            <a:avLst/>
          </a:prstGeom>
          <a:noFill/>
        </p:spPr>
        <p:txBody>
          <a:bodyPr wrap="square">
            <a:spAutoFit/>
          </a:bodyPr>
          <a:lstStyle/>
          <a:p>
            <a:pPr lvl="0"/>
            <a:r>
              <a:rPr lang="en-US" sz="2200" dirty="0"/>
              <a:t>Categorize improvements into short-term and long-term actions.</a:t>
            </a:r>
          </a:p>
        </p:txBody>
      </p:sp>
      <p:sp>
        <p:nvSpPr>
          <p:cNvPr id="8" name="TextBox 7">
            <a:extLst>
              <a:ext uri="{FF2B5EF4-FFF2-40B4-BE49-F238E27FC236}">
                <a16:creationId xmlns:a16="http://schemas.microsoft.com/office/drawing/2014/main" id="{B10058F9-C981-2186-4C6E-A6C7DFC1E01C}"/>
              </a:ext>
            </a:extLst>
          </p:cNvPr>
          <p:cNvSpPr txBox="1"/>
          <p:nvPr/>
        </p:nvSpPr>
        <p:spPr>
          <a:xfrm>
            <a:off x="1944972" y="4673468"/>
            <a:ext cx="8884954" cy="430887"/>
          </a:xfrm>
          <a:prstGeom prst="rect">
            <a:avLst/>
          </a:prstGeom>
          <a:noFill/>
        </p:spPr>
        <p:txBody>
          <a:bodyPr wrap="square">
            <a:spAutoFit/>
          </a:bodyPr>
          <a:lstStyle/>
          <a:p>
            <a:pPr lvl="0"/>
            <a:r>
              <a:rPr lang="en-US" sz="2200" dirty="0"/>
              <a:t>Implement improvements urgently for better facility standards.</a:t>
            </a:r>
          </a:p>
        </p:txBody>
      </p:sp>
      <p:sp>
        <p:nvSpPr>
          <p:cNvPr id="9" name="TextBox 8">
            <a:extLst>
              <a:ext uri="{FF2B5EF4-FFF2-40B4-BE49-F238E27FC236}">
                <a16:creationId xmlns:a16="http://schemas.microsoft.com/office/drawing/2014/main" id="{B98BFBE9-8A4D-8AEC-2AB4-2BA5AFE09DD3}"/>
              </a:ext>
            </a:extLst>
          </p:cNvPr>
          <p:cNvSpPr txBox="1"/>
          <p:nvPr/>
        </p:nvSpPr>
        <p:spPr>
          <a:xfrm>
            <a:off x="1944972" y="5408248"/>
            <a:ext cx="8884954" cy="430887"/>
          </a:xfrm>
          <a:prstGeom prst="rect">
            <a:avLst/>
          </a:prstGeom>
          <a:noFill/>
        </p:spPr>
        <p:txBody>
          <a:bodyPr wrap="square">
            <a:spAutoFit/>
          </a:bodyPr>
          <a:lstStyle/>
          <a:p>
            <a:pPr lvl="0"/>
            <a:r>
              <a:rPr lang="en-US" sz="2200" dirty="0"/>
              <a:t>Ensure alignment with GEDSI principles and climate resilience.</a:t>
            </a:r>
          </a:p>
        </p:txBody>
      </p:sp>
      <p:grpSp>
        <p:nvGrpSpPr>
          <p:cNvPr id="36" name="Group 35">
            <a:extLst>
              <a:ext uri="{FF2B5EF4-FFF2-40B4-BE49-F238E27FC236}">
                <a16:creationId xmlns:a16="http://schemas.microsoft.com/office/drawing/2014/main" id="{45288DC5-9D39-717F-8F61-1D3D13E56E91}"/>
              </a:ext>
            </a:extLst>
          </p:cNvPr>
          <p:cNvGrpSpPr/>
          <p:nvPr/>
        </p:nvGrpSpPr>
        <p:grpSpPr>
          <a:xfrm>
            <a:off x="1254851" y="3030016"/>
            <a:ext cx="548640" cy="548640"/>
            <a:chOff x="1254851" y="3030016"/>
            <a:chExt cx="548640" cy="548640"/>
          </a:xfrm>
        </p:grpSpPr>
        <p:sp>
          <p:nvSpPr>
            <p:cNvPr id="18" name="Oval 17">
              <a:extLst>
                <a:ext uri="{FF2B5EF4-FFF2-40B4-BE49-F238E27FC236}">
                  <a16:creationId xmlns:a16="http://schemas.microsoft.com/office/drawing/2014/main" id="{05C9A4A2-6998-4875-4346-26B5DE6D5E0B}"/>
                </a:ext>
              </a:extLst>
            </p:cNvPr>
            <p:cNvSpPr/>
            <p:nvPr/>
          </p:nvSpPr>
          <p:spPr>
            <a:xfrm>
              <a:off x="1254851" y="3030016"/>
              <a:ext cx="548640" cy="5486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Scales of justice with solid fill">
              <a:extLst>
                <a:ext uri="{FF2B5EF4-FFF2-40B4-BE49-F238E27FC236}">
                  <a16:creationId xmlns:a16="http://schemas.microsoft.com/office/drawing/2014/main" id="{8C9732AA-1EA0-5567-A2C1-3FDDDF59A5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6291" y="3121456"/>
              <a:ext cx="365760" cy="365760"/>
            </a:xfrm>
            <a:prstGeom prst="rect">
              <a:avLst/>
            </a:prstGeom>
          </p:spPr>
        </p:pic>
      </p:grpSp>
      <p:grpSp>
        <p:nvGrpSpPr>
          <p:cNvPr id="35" name="Group 34">
            <a:extLst>
              <a:ext uri="{FF2B5EF4-FFF2-40B4-BE49-F238E27FC236}">
                <a16:creationId xmlns:a16="http://schemas.microsoft.com/office/drawing/2014/main" id="{C5E284AE-166C-F8CD-33D6-CF195A26E754}"/>
              </a:ext>
            </a:extLst>
          </p:cNvPr>
          <p:cNvGrpSpPr/>
          <p:nvPr/>
        </p:nvGrpSpPr>
        <p:grpSpPr>
          <a:xfrm>
            <a:off x="1254851" y="3811363"/>
            <a:ext cx="548640" cy="548640"/>
            <a:chOff x="1254851" y="3811363"/>
            <a:chExt cx="548640" cy="548640"/>
          </a:xfrm>
        </p:grpSpPr>
        <p:sp>
          <p:nvSpPr>
            <p:cNvPr id="22" name="Oval 21">
              <a:extLst>
                <a:ext uri="{FF2B5EF4-FFF2-40B4-BE49-F238E27FC236}">
                  <a16:creationId xmlns:a16="http://schemas.microsoft.com/office/drawing/2014/main" id="{556FFB7C-8DEE-2980-CC58-ED9B4264E4FF}"/>
                </a:ext>
              </a:extLst>
            </p:cNvPr>
            <p:cNvSpPr/>
            <p:nvPr/>
          </p:nvSpPr>
          <p:spPr>
            <a:xfrm>
              <a:off x="1254851" y="3811363"/>
              <a:ext cx="548640" cy="5486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Filter with solid fill">
              <a:extLst>
                <a:ext uri="{FF2B5EF4-FFF2-40B4-BE49-F238E27FC236}">
                  <a16:creationId xmlns:a16="http://schemas.microsoft.com/office/drawing/2014/main" id="{8EEE6EDD-C893-45C8-FFCF-EC70762103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69151" y="3959953"/>
              <a:ext cx="320040" cy="320040"/>
            </a:xfrm>
            <a:prstGeom prst="rect">
              <a:avLst/>
            </a:prstGeom>
          </p:spPr>
        </p:pic>
      </p:grpSp>
      <p:grpSp>
        <p:nvGrpSpPr>
          <p:cNvPr id="34" name="Group 33">
            <a:extLst>
              <a:ext uri="{FF2B5EF4-FFF2-40B4-BE49-F238E27FC236}">
                <a16:creationId xmlns:a16="http://schemas.microsoft.com/office/drawing/2014/main" id="{6D5A5D6A-4424-CF54-FC9B-B29CF1AF265E}"/>
              </a:ext>
            </a:extLst>
          </p:cNvPr>
          <p:cNvGrpSpPr/>
          <p:nvPr/>
        </p:nvGrpSpPr>
        <p:grpSpPr>
          <a:xfrm>
            <a:off x="1254851" y="4614591"/>
            <a:ext cx="548640" cy="548640"/>
            <a:chOff x="1254851" y="4614591"/>
            <a:chExt cx="548640" cy="548640"/>
          </a:xfrm>
        </p:grpSpPr>
        <p:sp>
          <p:nvSpPr>
            <p:cNvPr id="25" name="Oval 24">
              <a:extLst>
                <a:ext uri="{FF2B5EF4-FFF2-40B4-BE49-F238E27FC236}">
                  <a16:creationId xmlns:a16="http://schemas.microsoft.com/office/drawing/2014/main" id="{E0F8B2C6-86B6-778D-451A-04A137E165CF}"/>
                </a:ext>
              </a:extLst>
            </p:cNvPr>
            <p:cNvSpPr/>
            <p:nvPr/>
          </p:nvSpPr>
          <p:spPr>
            <a:xfrm>
              <a:off x="1254851" y="4614591"/>
              <a:ext cx="548640" cy="5486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white board with a black background&#10;&#10;Description automatically generated">
              <a:extLst>
                <a:ext uri="{FF2B5EF4-FFF2-40B4-BE49-F238E27FC236}">
                  <a16:creationId xmlns:a16="http://schemas.microsoft.com/office/drawing/2014/main" id="{83A3F191-7AD5-6882-3112-F34AD69FA4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9151" y="4738416"/>
              <a:ext cx="320040" cy="320040"/>
            </a:xfrm>
            <a:prstGeom prst="rect">
              <a:avLst/>
            </a:prstGeom>
          </p:spPr>
        </p:pic>
      </p:grpSp>
      <p:grpSp>
        <p:nvGrpSpPr>
          <p:cNvPr id="33" name="Group 32">
            <a:extLst>
              <a:ext uri="{FF2B5EF4-FFF2-40B4-BE49-F238E27FC236}">
                <a16:creationId xmlns:a16="http://schemas.microsoft.com/office/drawing/2014/main" id="{EDEEBE8F-AD43-34F7-5549-49450B85EB58}"/>
              </a:ext>
            </a:extLst>
          </p:cNvPr>
          <p:cNvGrpSpPr/>
          <p:nvPr/>
        </p:nvGrpSpPr>
        <p:grpSpPr>
          <a:xfrm>
            <a:off x="1254851" y="5349371"/>
            <a:ext cx="548640" cy="548640"/>
            <a:chOff x="1254851" y="5346335"/>
            <a:chExt cx="548640" cy="548640"/>
          </a:xfrm>
        </p:grpSpPr>
        <p:sp>
          <p:nvSpPr>
            <p:cNvPr id="29" name="Oval 28">
              <a:extLst>
                <a:ext uri="{FF2B5EF4-FFF2-40B4-BE49-F238E27FC236}">
                  <a16:creationId xmlns:a16="http://schemas.microsoft.com/office/drawing/2014/main" id="{B18ECAEC-4431-27E0-AE18-B3EFAF5FF66B}"/>
                </a:ext>
              </a:extLst>
            </p:cNvPr>
            <p:cNvSpPr/>
            <p:nvPr/>
          </p:nvSpPr>
          <p:spPr>
            <a:xfrm>
              <a:off x="1254851" y="5346335"/>
              <a:ext cx="548640" cy="5486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Rain with solid fill">
              <a:extLst>
                <a:ext uri="{FF2B5EF4-FFF2-40B4-BE49-F238E27FC236}">
                  <a16:creationId xmlns:a16="http://schemas.microsoft.com/office/drawing/2014/main" id="{68B6C083-47BC-4764-0E89-26A965AC2EB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46291" y="5447300"/>
              <a:ext cx="365760" cy="365760"/>
            </a:xfrm>
            <a:prstGeom prst="rect">
              <a:avLst/>
            </a:prstGeom>
          </p:spPr>
        </p:pic>
      </p:grpSp>
      <p:sp>
        <p:nvSpPr>
          <p:cNvPr id="12" name="TextBox 11">
            <a:extLst>
              <a:ext uri="{FF2B5EF4-FFF2-40B4-BE49-F238E27FC236}">
                <a16:creationId xmlns:a16="http://schemas.microsoft.com/office/drawing/2014/main" id="{3C7B33FD-4714-A152-3D95-671218E77CB9}"/>
              </a:ext>
            </a:extLst>
          </p:cNvPr>
          <p:cNvSpPr txBox="1"/>
          <p:nvPr/>
        </p:nvSpPr>
        <p:spPr>
          <a:xfrm>
            <a:off x="1944972" y="2374518"/>
            <a:ext cx="8884954" cy="430887"/>
          </a:xfrm>
          <a:prstGeom prst="rect">
            <a:avLst/>
          </a:prstGeom>
          <a:noFill/>
        </p:spPr>
        <p:txBody>
          <a:bodyPr wrap="square">
            <a:spAutoFit/>
          </a:bodyPr>
          <a:lstStyle/>
          <a:p>
            <a:pPr lvl="0"/>
            <a:r>
              <a:rPr lang="en-US" sz="2200" dirty="0"/>
              <a:t>Identify necessary improvements for each facility issue.</a:t>
            </a:r>
          </a:p>
        </p:txBody>
      </p:sp>
      <p:grpSp>
        <p:nvGrpSpPr>
          <p:cNvPr id="14" name="Group 13">
            <a:extLst>
              <a:ext uri="{FF2B5EF4-FFF2-40B4-BE49-F238E27FC236}">
                <a16:creationId xmlns:a16="http://schemas.microsoft.com/office/drawing/2014/main" id="{9438BEFA-8A6B-4491-EC5E-0BAD6C43DA9C}"/>
              </a:ext>
            </a:extLst>
          </p:cNvPr>
          <p:cNvGrpSpPr/>
          <p:nvPr/>
        </p:nvGrpSpPr>
        <p:grpSpPr>
          <a:xfrm>
            <a:off x="1254851" y="2315641"/>
            <a:ext cx="548640" cy="548640"/>
            <a:chOff x="4457700" y="1602529"/>
            <a:chExt cx="548640" cy="548640"/>
          </a:xfrm>
        </p:grpSpPr>
        <p:sp>
          <p:nvSpPr>
            <p:cNvPr id="13" name="Oval 12">
              <a:extLst>
                <a:ext uri="{FF2B5EF4-FFF2-40B4-BE49-F238E27FC236}">
                  <a16:creationId xmlns:a16="http://schemas.microsoft.com/office/drawing/2014/main" id="{D486C1E7-B76E-6B15-646C-8713458D3BF2}"/>
                </a:ext>
              </a:extLst>
            </p:cNvPr>
            <p:cNvSpPr/>
            <p:nvPr/>
          </p:nvSpPr>
          <p:spPr>
            <a:xfrm>
              <a:off x="4457700" y="1602529"/>
              <a:ext cx="548640" cy="5486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heckmark with solid fill">
              <a:extLst>
                <a:ext uri="{FF2B5EF4-FFF2-40B4-BE49-F238E27FC236}">
                  <a16:creationId xmlns:a16="http://schemas.microsoft.com/office/drawing/2014/main" id="{829C7DFC-8368-BFFC-8FBB-BA2C627B5FD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604385" y="1749214"/>
              <a:ext cx="274320" cy="274320"/>
            </a:xfrm>
            <a:prstGeom prst="rect">
              <a:avLst/>
            </a:prstGeom>
          </p:spPr>
        </p:pic>
      </p:grpSp>
      <p:pic>
        <p:nvPicPr>
          <p:cNvPr id="23" name="18">
            <a:hlinkClick r:id="" action="ppaction://media"/>
            <a:extLst>
              <a:ext uri="{FF2B5EF4-FFF2-40B4-BE49-F238E27FC236}">
                <a16:creationId xmlns:a16="http://schemas.microsoft.com/office/drawing/2014/main" id="{6607126B-26C1-3307-551C-A569F1F461A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0" y="6882470"/>
            <a:ext cx="609600" cy="609600"/>
          </a:xfrm>
          <a:prstGeom prst="rect">
            <a:avLst/>
          </a:prstGeom>
        </p:spPr>
      </p:pic>
      <p:sp>
        <p:nvSpPr>
          <p:cNvPr id="26" name="Rectangle 25">
            <a:extLst>
              <a:ext uri="{FF2B5EF4-FFF2-40B4-BE49-F238E27FC236}">
                <a16:creationId xmlns:a16="http://schemas.microsoft.com/office/drawing/2014/main" id="{DCA515C6-E377-6CBD-954D-2DFB51A7ED62}"/>
              </a:ext>
            </a:extLst>
          </p:cNvPr>
          <p:cNvSpPr/>
          <p:nvPr/>
        </p:nvSpPr>
        <p:spPr>
          <a:xfrm>
            <a:off x="-17318" y="6606001"/>
            <a:ext cx="1506975"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WHO/Neil </a:t>
            </a:r>
            <a:r>
              <a:rPr lang="en-US" sz="1050" dirty="0" err="1">
                <a:solidFill>
                  <a:schemeClr val="tx1"/>
                </a:solidFill>
              </a:rPr>
              <a:t>Nuia</a:t>
            </a:r>
            <a:endParaRPr lang="en-US" sz="1050" dirty="0">
              <a:solidFill>
                <a:schemeClr val="tx1"/>
              </a:solidFill>
            </a:endParaRPr>
          </a:p>
        </p:txBody>
      </p:sp>
    </p:spTree>
    <p:extLst>
      <p:ext uri="{BB962C8B-B14F-4D97-AF65-F5344CB8AC3E}">
        <p14:creationId xmlns:p14="http://schemas.microsoft.com/office/powerpoint/2010/main" val="163897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152" fill="hold"/>
                                        <p:tgtEl>
                                          <p:spTgt spid="23"/>
                                        </p:tgtEl>
                                      </p:cBhvr>
                                    </p:cmd>
                                  </p:childTnLst>
                                </p:cTn>
                              </p:par>
                              <p:par>
                                <p:cTn id="7" presetID="14" presetClass="entr" presetSubtype="1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randombar(horizontal)">
                                      <p:cBhvr>
                                        <p:cTn id="9" dur="500"/>
                                        <p:tgtEl>
                                          <p:spTgt spid="5"/>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425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22" presetClass="entr" presetSubtype="1" fill="hold" nodeType="withEffect">
                                  <p:stCondLst>
                                    <p:cond delay="475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par>
                                <p:cTn id="19" presetID="53" presetClass="entr" presetSubtype="16" fill="hold" nodeType="withEffect">
                                  <p:stCondLst>
                                    <p:cond delay="500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par>
                                <p:cTn id="24" presetID="22" presetClass="entr" presetSubtype="8" fill="hold" grpId="0" nodeType="withEffect">
                                  <p:stCondLst>
                                    <p:cond delay="525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53" presetClass="entr" presetSubtype="16" fill="hold" nodeType="withEffect">
                                  <p:stCondLst>
                                    <p:cond delay="950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animEffect transition="in" filter="fade">
                                      <p:cBhvr>
                                        <p:cTn id="31" dur="500"/>
                                        <p:tgtEl>
                                          <p:spTgt spid="36"/>
                                        </p:tgtEl>
                                      </p:cBhvr>
                                    </p:animEffect>
                                  </p:childTnLst>
                                </p:cTn>
                              </p:par>
                              <p:par>
                                <p:cTn id="32" presetID="22" presetClass="entr" presetSubtype="8" fill="hold" grpId="0" nodeType="withEffect">
                                  <p:stCondLst>
                                    <p:cond delay="975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par>
                                <p:cTn id="35" presetID="53" presetClass="entr" presetSubtype="16" fill="hold" nodeType="withEffect">
                                  <p:stCondLst>
                                    <p:cond delay="1375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22" presetClass="entr" presetSubtype="8" fill="hold" grpId="0" nodeType="withEffect">
                                  <p:stCondLst>
                                    <p:cond delay="1400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par>
                                <p:cTn id="43" presetID="53" presetClass="entr" presetSubtype="16" fill="hold" nodeType="withEffect">
                                  <p:stCondLst>
                                    <p:cond delay="18750"/>
                                  </p:stCondLst>
                                  <p:childTnLst>
                                    <p:set>
                                      <p:cBhvr>
                                        <p:cTn id="44" dur="1" fill="hold">
                                          <p:stCondLst>
                                            <p:cond delay="0"/>
                                          </p:stCondLst>
                                        </p:cTn>
                                        <p:tgtEl>
                                          <p:spTgt spid="34"/>
                                        </p:tgtEl>
                                        <p:attrNameLst>
                                          <p:attrName>style.visibility</p:attrName>
                                        </p:attrNameLst>
                                      </p:cBhvr>
                                      <p:to>
                                        <p:strVal val="visible"/>
                                      </p:to>
                                    </p:set>
                                    <p:anim calcmode="lin" valueType="num">
                                      <p:cBhvr>
                                        <p:cTn id="45" dur="500" fill="hold"/>
                                        <p:tgtEl>
                                          <p:spTgt spid="34"/>
                                        </p:tgtEl>
                                        <p:attrNameLst>
                                          <p:attrName>ppt_w</p:attrName>
                                        </p:attrNameLst>
                                      </p:cBhvr>
                                      <p:tavLst>
                                        <p:tav tm="0">
                                          <p:val>
                                            <p:fltVal val="0"/>
                                          </p:val>
                                        </p:tav>
                                        <p:tav tm="100000">
                                          <p:val>
                                            <p:strVal val="#ppt_w"/>
                                          </p:val>
                                        </p:tav>
                                      </p:tavLst>
                                    </p:anim>
                                    <p:anim calcmode="lin" valueType="num">
                                      <p:cBhvr>
                                        <p:cTn id="46" dur="500" fill="hold"/>
                                        <p:tgtEl>
                                          <p:spTgt spid="34"/>
                                        </p:tgtEl>
                                        <p:attrNameLst>
                                          <p:attrName>ppt_h</p:attrName>
                                        </p:attrNameLst>
                                      </p:cBhvr>
                                      <p:tavLst>
                                        <p:tav tm="0">
                                          <p:val>
                                            <p:fltVal val="0"/>
                                          </p:val>
                                        </p:tav>
                                        <p:tav tm="100000">
                                          <p:val>
                                            <p:strVal val="#ppt_h"/>
                                          </p:val>
                                        </p:tav>
                                      </p:tavLst>
                                    </p:anim>
                                    <p:animEffect transition="in" filter="fade">
                                      <p:cBhvr>
                                        <p:cTn id="47" dur="500"/>
                                        <p:tgtEl>
                                          <p:spTgt spid="34"/>
                                        </p:tgtEl>
                                      </p:cBhvr>
                                    </p:animEffect>
                                  </p:childTnLst>
                                </p:cTn>
                              </p:par>
                              <p:par>
                                <p:cTn id="48" presetID="22" presetClass="entr" presetSubtype="8" fill="hold" grpId="0" nodeType="withEffect">
                                  <p:stCondLst>
                                    <p:cond delay="1900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par>
                                <p:cTn id="51" presetID="53" presetClass="entr" presetSubtype="16" fill="hold" nodeType="withEffect">
                                  <p:stCondLst>
                                    <p:cond delay="2525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childTnLst>
                                </p:cTn>
                              </p:par>
                              <p:par>
                                <p:cTn id="56" presetID="22" presetClass="entr" presetSubtype="8" fill="hold" grpId="0" nodeType="withEffect">
                                  <p:stCondLst>
                                    <p:cond delay="2550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23"/>
                </p:tgtEl>
              </p:cMediaNode>
            </p:audio>
          </p:childTnLst>
        </p:cTn>
      </p:par>
    </p:tnLst>
    <p:bldLst>
      <p:bldP spid="20" grpId="0" animBg="1"/>
      <p:bldP spid="16" grpId="0" animBg="1"/>
      <p:bldP spid="4" grpId="0"/>
      <p:bldP spid="7" grpId="0"/>
      <p:bldP spid="8" grpId="0"/>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09FF8B82-4F6D-C942-26B4-08BFE1281428}"/>
              </a:ext>
            </a:extLst>
          </p:cNvPr>
          <p:cNvCxnSpPr>
            <a:cxnSpLocks/>
          </p:cNvCxnSpPr>
          <p:nvPr/>
        </p:nvCxnSpPr>
        <p:spPr>
          <a:xfrm>
            <a:off x="1093849" y="4693535"/>
            <a:ext cx="3018" cy="64008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5150B807-F1D6-F334-2863-3C77EA33EBCA}"/>
              </a:ext>
            </a:extLst>
          </p:cNvPr>
          <p:cNvCxnSpPr>
            <a:cxnSpLocks/>
          </p:cNvCxnSpPr>
          <p:nvPr/>
        </p:nvCxnSpPr>
        <p:spPr>
          <a:xfrm>
            <a:off x="1093849" y="5627922"/>
            <a:ext cx="3018" cy="36576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4ED2114-C9C9-6334-2433-DDC253EA6D89}"/>
              </a:ext>
            </a:extLst>
          </p:cNvPr>
          <p:cNvCxnSpPr>
            <a:cxnSpLocks/>
          </p:cNvCxnSpPr>
          <p:nvPr/>
        </p:nvCxnSpPr>
        <p:spPr>
          <a:xfrm>
            <a:off x="1093849" y="2618246"/>
            <a:ext cx="3018" cy="54864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3DACD952-0A5B-11F4-AF6A-9DDF19BDD0B8}"/>
              </a:ext>
            </a:extLst>
          </p:cNvPr>
          <p:cNvGrpSpPr/>
          <p:nvPr/>
        </p:nvGrpSpPr>
        <p:grpSpPr>
          <a:xfrm>
            <a:off x="1" y="1466302"/>
            <a:ext cx="1302963" cy="1173493"/>
            <a:chOff x="11010804" y="-5800920"/>
            <a:chExt cx="878498" cy="791205"/>
          </a:xfrm>
          <a:solidFill>
            <a:schemeClr val="accent2"/>
          </a:solidFill>
        </p:grpSpPr>
        <p:sp>
          <p:nvSpPr>
            <p:cNvPr id="20" name="Freeform 45">
              <a:extLst>
                <a:ext uri="{FF2B5EF4-FFF2-40B4-BE49-F238E27FC236}">
                  <a16:creationId xmlns:a16="http://schemas.microsoft.com/office/drawing/2014/main" id="{73D07D40-2861-AAC4-12D9-DCF78B11A201}"/>
                </a:ext>
              </a:extLst>
            </p:cNvPr>
            <p:cNvSpPr>
              <a:spLocks/>
            </p:cNvSpPr>
            <p:nvPr/>
          </p:nvSpPr>
          <p:spPr bwMode="auto">
            <a:xfrm>
              <a:off x="11010804" y="-5604346"/>
              <a:ext cx="834635" cy="493250"/>
            </a:xfrm>
            <a:custGeom>
              <a:avLst/>
              <a:gdLst>
                <a:gd name="T0" fmla="*/ 5976 w 6309"/>
                <a:gd name="T1" fmla="*/ 974 h 3728"/>
                <a:gd name="T2" fmla="*/ 5287 w 6309"/>
                <a:gd name="T3" fmla="*/ 668 h 3728"/>
                <a:gd name="T4" fmla="*/ 4246 w 6309"/>
                <a:gd name="T5" fmla="*/ 668 h 3728"/>
                <a:gd name="T6" fmla="*/ 4002 w 6309"/>
                <a:gd name="T7" fmla="*/ 637 h 3728"/>
                <a:gd name="T8" fmla="*/ 3808 w 6309"/>
                <a:gd name="T9" fmla="*/ 515 h 3728"/>
                <a:gd name="T10" fmla="*/ 3690 w 6309"/>
                <a:gd name="T11" fmla="*/ 407 h 3728"/>
                <a:gd name="T12" fmla="*/ 3494 w 6309"/>
                <a:gd name="T13" fmla="*/ 245 h 3728"/>
                <a:gd name="T14" fmla="*/ 3486 w 6309"/>
                <a:gd name="T15" fmla="*/ 239 h 3728"/>
                <a:gd name="T16" fmla="*/ 3049 w 6309"/>
                <a:gd name="T17" fmla="*/ 26 h 3728"/>
                <a:gd name="T18" fmla="*/ 2792 w 6309"/>
                <a:gd name="T19" fmla="*/ 0 h 3728"/>
                <a:gd name="T20" fmla="*/ 2341 w 6309"/>
                <a:gd name="T21" fmla="*/ 91 h 3728"/>
                <a:gd name="T22" fmla="*/ 2259 w 6309"/>
                <a:gd name="T23" fmla="*/ 131 h 3728"/>
                <a:gd name="T24" fmla="*/ 2255 w 6309"/>
                <a:gd name="T25" fmla="*/ 133 h 3728"/>
                <a:gd name="T26" fmla="*/ 2074 w 6309"/>
                <a:gd name="T27" fmla="*/ 243 h 3728"/>
                <a:gd name="T28" fmla="*/ 1878 w 6309"/>
                <a:gd name="T29" fmla="*/ 405 h 3728"/>
                <a:gd name="T30" fmla="*/ 1760 w 6309"/>
                <a:gd name="T31" fmla="*/ 513 h 3728"/>
                <a:gd name="T32" fmla="*/ 1564 w 6309"/>
                <a:gd name="T33" fmla="*/ 637 h 3728"/>
                <a:gd name="T34" fmla="*/ 1359 w 6309"/>
                <a:gd name="T35" fmla="*/ 668 h 3728"/>
                <a:gd name="T36" fmla="*/ 1323 w 6309"/>
                <a:gd name="T37" fmla="*/ 668 h 3728"/>
                <a:gd name="T38" fmla="*/ 883 w 6309"/>
                <a:gd name="T39" fmla="*/ 668 h 3728"/>
                <a:gd name="T40" fmla="*/ 560 w 6309"/>
                <a:gd name="T41" fmla="*/ 668 h 3728"/>
                <a:gd name="T42" fmla="*/ 0 w 6309"/>
                <a:gd name="T43" fmla="*/ 668 h 3728"/>
                <a:gd name="T44" fmla="*/ 0 w 6309"/>
                <a:gd name="T45" fmla="*/ 2055 h 3728"/>
                <a:gd name="T46" fmla="*/ 919 w 6309"/>
                <a:gd name="T47" fmla="*/ 2057 h 3728"/>
                <a:gd name="T48" fmla="*/ 1249 w 6309"/>
                <a:gd name="T49" fmla="*/ 2059 h 3728"/>
                <a:gd name="T50" fmla="*/ 1346 w 6309"/>
                <a:gd name="T51" fmla="*/ 2059 h 3728"/>
                <a:gd name="T52" fmla="*/ 1363 w 6309"/>
                <a:gd name="T53" fmla="*/ 2059 h 3728"/>
                <a:gd name="T54" fmla="*/ 1604 w 6309"/>
                <a:gd name="T55" fmla="*/ 2087 h 3728"/>
                <a:gd name="T56" fmla="*/ 1800 w 6309"/>
                <a:gd name="T57" fmla="*/ 2211 h 3728"/>
                <a:gd name="T58" fmla="*/ 1918 w 6309"/>
                <a:gd name="T59" fmla="*/ 2319 h 3728"/>
                <a:gd name="T60" fmla="*/ 2114 w 6309"/>
                <a:gd name="T61" fmla="*/ 2481 h 3728"/>
                <a:gd name="T62" fmla="*/ 2122 w 6309"/>
                <a:gd name="T63" fmla="*/ 2487 h 3728"/>
                <a:gd name="T64" fmla="*/ 2817 w 6309"/>
                <a:gd name="T65" fmla="*/ 2727 h 3728"/>
                <a:gd name="T66" fmla="*/ 3349 w 6309"/>
                <a:gd name="T67" fmla="*/ 2595 h 3728"/>
                <a:gd name="T68" fmla="*/ 3353 w 6309"/>
                <a:gd name="T69" fmla="*/ 2593 h 3728"/>
                <a:gd name="T70" fmla="*/ 3534 w 6309"/>
                <a:gd name="T71" fmla="*/ 2483 h 3728"/>
                <a:gd name="T72" fmla="*/ 3730 w 6309"/>
                <a:gd name="T73" fmla="*/ 2321 h 3728"/>
                <a:gd name="T74" fmla="*/ 3848 w 6309"/>
                <a:gd name="T75" fmla="*/ 2213 h 3728"/>
                <a:gd name="T76" fmla="*/ 4044 w 6309"/>
                <a:gd name="T77" fmla="*/ 2089 h 3728"/>
                <a:gd name="T78" fmla="*/ 4250 w 6309"/>
                <a:gd name="T79" fmla="*/ 2059 h 3728"/>
                <a:gd name="T80" fmla="*/ 4286 w 6309"/>
                <a:gd name="T81" fmla="*/ 2059 h 3728"/>
                <a:gd name="T82" fmla="*/ 4834 w 6309"/>
                <a:gd name="T83" fmla="*/ 2365 h 3728"/>
                <a:gd name="T84" fmla="*/ 4834 w 6309"/>
                <a:gd name="T85" fmla="*/ 3728 h 3728"/>
                <a:gd name="T86" fmla="*/ 6309 w 6309"/>
                <a:gd name="T87" fmla="*/ 3728 h 3728"/>
                <a:gd name="T88" fmla="*/ 6309 w 6309"/>
                <a:gd name="T89" fmla="*/ 1649 h 3728"/>
                <a:gd name="T90" fmla="*/ 6210 w 6309"/>
                <a:gd name="T91" fmla="*/ 1273 h 3728"/>
                <a:gd name="T92" fmla="*/ 5976 w 6309"/>
                <a:gd name="T93" fmla="*/ 974 h 3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09" h="3728">
                  <a:moveTo>
                    <a:pt x="5976" y="974"/>
                  </a:moveTo>
                  <a:cubicBezTo>
                    <a:pt x="5795" y="778"/>
                    <a:pt x="5565" y="676"/>
                    <a:pt x="5287" y="668"/>
                  </a:cubicBezTo>
                  <a:lnTo>
                    <a:pt x="4246" y="668"/>
                  </a:lnTo>
                  <a:cubicBezTo>
                    <a:pt x="4148" y="672"/>
                    <a:pt x="4067" y="662"/>
                    <a:pt x="4002" y="637"/>
                  </a:cubicBezTo>
                  <a:cubicBezTo>
                    <a:pt x="3931" y="610"/>
                    <a:pt x="3866" y="570"/>
                    <a:pt x="3808" y="515"/>
                  </a:cubicBezTo>
                  <a:cubicBezTo>
                    <a:pt x="3762" y="472"/>
                    <a:pt x="3723" y="436"/>
                    <a:pt x="3690" y="407"/>
                  </a:cubicBezTo>
                  <a:cubicBezTo>
                    <a:pt x="3630" y="352"/>
                    <a:pt x="3565" y="298"/>
                    <a:pt x="3494" y="245"/>
                  </a:cubicBezTo>
                  <a:cubicBezTo>
                    <a:pt x="3492" y="243"/>
                    <a:pt x="3489" y="241"/>
                    <a:pt x="3486" y="239"/>
                  </a:cubicBezTo>
                  <a:cubicBezTo>
                    <a:pt x="3355" y="133"/>
                    <a:pt x="3209" y="62"/>
                    <a:pt x="3049" y="26"/>
                  </a:cubicBezTo>
                  <a:cubicBezTo>
                    <a:pt x="2967" y="8"/>
                    <a:pt x="2881" y="0"/>
                    <a:pt x="2792" y="0"/>
                  </a:cubicBezTo>
                  <a:cubicBezTo>
                    <a:pt x="2629" y="0"/>
                    <a:pt x="2479" y="30"/>
                    <a:pt x="2341" y="91"/>
                  </a:cubicBezTo>
                  <a:cubicBezTo>
                    <a:pt x="2313" y="103"/>
                    <a:pt x="2286" y="116"/>
                    <a:pt x="2259" y="131"/>
                  </a:cubicBezTo>
                  <a:cubicBezTo>
                    <a:pt x="2258" y="131"/>
                    <a:pt x="2256" y="132"/>
                    <a:pt x="2255" y="133"/>
                  </a:cubicBezTo>
                  <a:cubicBezTo>
                    <a:pt x="2192" y="163"/>
                    <a:pt x="2132" y="200"/>
                    <a:pt x="2074" y="243"/>
                  </a:cubicBezTo>
                  <a:cubicBezTo>
                    <a:pt x="2003" y="296"/>
                    <a:pt x="1938" y="350"/>
                    <a:pt x="1878" y="405"/>
                  </a:cubicBezTo>
                  <a:cubicBezTo>
                    <a:pt x="1845" y="434"/>
                    <a:pt x="1806" y="470"/>
                    <a:pt x="1760" y="513"/>
                  </a:cubicBezTo>
                  <a:cubicBezTo>
                    <a:pt x="1702" y="568"/>
                    <a:pt x="1637" y="609"/>
                    <a:pt x="1564" y="637"/>
                  </a:cubicBezTo>
                  <a:cubicBezTo>
                    <a:pt x="1509" y="657"/>
                    <a:pt x="1441" y="667"/>
                    <a:pt x="1359" y="668"/>
                  </a:cubicBezTo>
                  <a:cubicBezTo>
                    <a:pt x="1347" y="668"/>
                    <a:pt x="1335" y="668"/>
                    <a:pt x="1323" y="668"/>
                  </a:cubicBezTo>
                  <a:lnTo>
                    <a:pt x="883" y="668"/>
                  </a:lnTo>
                  <a:lnTo>
                    <a:pt x="560" y="668"/>
                  </a:lnTo>
                  <a:lnTo>
                    <a:pt x="0" y="668"/>
                  </a:lnTo>
                  <a:lnTo>
                    <a:pt x="0" y="2055"/>
                  </a:lnTo>
                  <a:lnTo>
                    <a:pt x="919" y="2057"/>
                  </a:lnTo>
                  <a:lnTo>
                    <a:pt x="1249" y="2059"/>
                  </a:lnTo>
                  <a:lnTo>
                    <a:pt x="1346" y="2059"/>
                  </a:lnTo>
                  <a:lnTo>
                    <a:pt x="1363" y="2059"/>
                  </a:lnTo>
                  <a:cubicBezTo>
                    <a:pt x="1460" y="2055"/>
                    <a:pt x="1541" y="2064"/>
                    <a:pt x="1604" y="2087"/>
                  </a:cubicBezTo>
                  <a:cubicBezTo>
                    <a:pt x="1677" y="2115"/>
                    <a:pt x="1742" y="2156"/>
                    <a:pt x="1800" y="2211"/>
                  </a:cubicBezTo>
                  <a:cubicBezTo>
                    <a:pt x="1846" y="2254"/>
                    <a:pt x="1885" y="2290"/>
                    <a:pt x="1918" y="2319"/>
                  </a:cubicBezTo>
                  <a:cubicBezTo>
                    <a:pt x="1978" y="2374"/>
                    <a:pt x="2043" y="2428"/>
                    <a:pt x="2114" y="2481"/>
                  </a:cubicBezTo>
                  <a:cubicBezTo>
                    <a:pt x="2117" y="2484"/>
                    <a:pt x="2119" y="2486"/>
                    <a:pt x="2122" y="2487"/>
                  </a:cubicBezTo>
                  <a:cubicBezTo>
                    <a:pt x="2320" y="2647"/>
                    <a:pt x="2551" y="2727"/>
                    <a:pt x="2817" y="2727"/>
                  </a:cubicBezTo>
                  <a:cubicBezTo>
                    <a:pt x="3012" y="2727"/>
                    <a:pt x="3190" y="2683"/>
                    <a:pt x="3349" y="2595"/>
                  </a:cubicBezTo>
                  <a:cubicBezTo>
                    <a:pt x="3351" y="2595"/>
                    <a:pt x="3352" y="2595"/>
                    <a:pt x="3353" y="2593"/>
                  </a:cubicBezTo>
                  <a:cubicBezTo>
                    <a:pt x="3417" y="2563"/>
                    <a:pt x="3477" y="2526"/>
                    <a:pt x="3534" y="2483"/>
                  </a:cubicBezTo>
                  <a:cubicBezTo>
                    <a:pt x="3605" y="2430"/>
                    <a:pt x="3670" y="2376"/>
                    <a:pt x="3730" y="2321"/>
                  </a:cubicBezTo>
                  <a:cubicBezTo>
                    <a:pt x="3763" y="2292"/>
                    <a:pt x="3802" y="2256"/>
                    <a:pt x="3848" y="2213"/>
                  </a:cubicBezTo>
                  <a:cubicBezTo>
                    <a:pt x="3906" y="2158"/>
                    <a:pt x="3972" y="2117"/>
                    <a:pt x="4044" y="2089"/>
                  </a:cubicBezTo>
                  <a:cubicBezTo>
                    <a:pt x="4100" y="2069"/>
                    <a:pt x="4168" y="2059"/>
                    <a:pt x="4250" y="2059"/>
                  </a:cubicBezTo>
                  <a:lnTo>
                    <a:pt x="4286" y="2059"/>
                  </a:lnTo>
                  <a:cubicBezTo>
                    <a:pt x="4583" y="2047"/>
                    <a:pt x="4765" y="2149"/>
                    <a:pt x="4834" y="2365"/>
                  </a:cubicBezTo>
                  <a:lnTo>
                    <a:pt x="4834" y="3728"/>
                  </a:lnTo>
                  <a:lnTo>
                    <a:pt x="6309" y="3728"/>
                  </a:lnTo>
                  <a:lnTo>
                    <a:pt x="6309" y="1649"/>
                  </a:lnTo>
                  <a:cubicBezTo>
                    <a:pt x="6304" y="1509"/>
                    <a:pt x="6271" y="1384"/>
                    <a:pt x="6210" y="1273"/>
                  </a:cubicBezTo>
                  <a:cubicBezTo>
                    <a:pt x="6170" y="1200"/>
                    <a:pt x="6092" y="1101"/>
                    <a:pt x="5976" y="974"/>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21" name="Freeform 47">
              <a:extLst>
                <a:ext uri="{FF2B5EF4-FFF2-40B4-BE49-F238E27FC236}">
                  <a16:creationId xmlns:a16="http://schemas.microsoft.com/office/drawing/2014/main" id="{FAD6DE03-07E4-21B6-FB59-342D255547FA}"/>
                </a:ext>
              </a:extLst>
            </p:cNvPr>
            <p:cNvSpPr>
              <a:spLocks/>
            </p:cNvSpPr>
            <p:nvPr/>
          </p:nvSpPr>
          <p:spPr bwMode="auto">
            <a:xfrm>
              <a:off x="11600883" y="-5111096"/>
              <a:ext cx="288419" cy="101381"/>
            </a:xfrm>
            <a:custGeom>
              <a:avLst/>
              <a:gdLst>
                <a:gd name="T0" fmla="*/ 2181 w 2181"/>
                <a:gd name="T1" fmla="*/ 538 h 766"/>
                <a:gd name="T2" fmla="*/ 2181 w 2181"/>
                <a:gd name="T3" fmla="*/ 228 h 766"/>
                <a:gd name="T4" fmla="*/ 1952 w 2181"/>
                <a:gd name="T5" fmla="*/ 0 h 766"/>
                <a:gd name="T6" fmla="*/ 228 w 2181"/>
                <a:gd name="T7" fmla="*/ 0 h 766"/>
                <a:gd name="T8" fmla="*/ 0 w 2181"/>
                <a:gd name="T9" fmla="*/ 228 h 766"/>
                <a:gd name="T10" fmla="*/ 0 w 2181"/>
                <a:gd name="T11" fmla="*/ 538 h 766"/>
                <a:gd name="T12" fmla="*/ 228 w 2181"/>
                <a:gd name="T13" fmla="*/ 766 h 766"/>
                <a:gd name="T14" fmla="*/ 1952 w 2181"/>
                <a:gd name="T15" fmla="*/ 766 h 766"/>
                <a:gd name="T16" fmla="*/ 2181 w 2181"/>
                <a:gd name="T17" fmla="*/ 538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1" h="766">
                  <a:moveTo>
                    <a:pt x="2181" y="538"/>
                  </a:moveTo>
                  <a:lnTo>
                    <a:pt x="2181" y="228"/>
                  </a:lnTo>
                  <a:cubicBezTo>
                    <a:pt x="2181" y="76"/>
                    <a:pt x="2104" y="0"/>
                    <a:pt x="1952" y="0"/>
                  </a:cubicBezTo>
                  <a:lnTo>
                    <a:pt x="228" y="0"/>
                  </a:lnTo>
                  <a:cubicBezTo>
                    <a:pt x="76" y="0"/>
                    <a:pt x="0" y="76"/>
                    <a:pt x="0" y="228"/>
                  </a:cubicBezTo>
                  <a:lnTo>
                    <a:pt x="0" y="538"/>
                  </a:lnTo>
                  <a:cubicBezTo>
                    <a:pt x="0" y="690"/>
                    <a:pt x="76" y="766"/>
                    <a:pt x="228" y="766"/>
                  </a:cubicBezTo>
                  <a:lnTo>
                    <a:pt x="1952" y="766"/>
                  </a:lnTo>
                  <a:cubicBezTo>
                    <a:pt x="2104" y="766"/>
                    <a:pt x="2181" y="690"/>
                    <a:pt x="2181" y="538"/>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22" name="Freeform 50">
              <a:extLst>
                <a:ext uri="{FF2B5EF4-FFF2-40B4-BE49-F238E27FC236}">
                  <a16:creationId xmlns:a16="http://schemas.microsoft.com/office/drawing/2014/main" id="{F45F9579-986C-8358-2A85-48ACA8DAF6F0}"/>
                </a:ext>
              </a:extLst>
            </p:cNvPr>
            <p:cNvSpPr>
              <a:spLocks/>
            </p:cNvSpPr>
            <p:nvPr/>
          </p:nvSpPr>
          <p:spPr bwMode="auto">
            <a:xfrm>
              <a:off x="11320327" y="-5696228"/>
              <a:ext cx="93519" cy="109243"/>
            </a:xfrm>
            <a:custGeom>
              <a:avLst/>
              <a:gdLst>
                <a:gd name="T0" fmla="*/ 0 w 708"/>
                <a:gd name="T1" fmla="*/ 0 h 824"/>
                <a:gd name="T2" fmla="*/ 0 w 708"/>
                <a:gd name="T3" fmla="*/ 824 h 824"/>
                <a:gd name="T4" fmla="*/ 451 w 708"/>
                <a:gd name="T5" fmla="*/ 733 h 824"/>
                <a:gd name="T6" fmla="*/ 708 w 708"/>
                <a:gd name="T7" fmla="*/ 761 h 824"/>
                <a:gd name="T8" fmla="*/ 708 w 708"/>
                <a:gd name="T9" fmla="*/ 0 h 824"/>
              </a:gdLst>
              <a:ahLst/>
              <a:cxnLst>
                <a:cxn ang="0">
                  <a:pos x="T0" y="T1"/>
                </a:cxn>
                <a:cxn ang="0">
                  <a:pos x="T2" y="T3"/>
                </a:cxn>
                <a:cxn ang="0">
                  <a:pos x="T4" y="T5"/>
                </a:cxn>
                <a:cxn ang="0">
                  <a:pos x="T6" y="T7"/>
                </a:cxn>
                <a:cxn ang="0">
                  <a:pos x="T8" y="T9"/>
                </a:cxn>
              </a:cxnLst>
              <a:rect l="0" t="0" r="r" b="b"/>
              <a:pathLst>
                <a:path w="708" h="824">
                  <a:moveTo>
                    <a:pt x="0" y="0"/>
                  </a:moveTo>
                  <a:lnTo>
                    <a:pt x="0" y="824"/>
                  </a:lnTo>
                  <a:cubicBezTo>
                    <a:pt x="138" y="763"/>
                    <a:pt x="289" y="733"/>
                    <a:pt x="451" y="733"/>
                  </a:cubicBezTo>
                  <a:cubicBezTo>
                    <a:pt x="541" y="733"/>
                    <a:pt x="627" y="742"/>
                    <a:pt x="708" y="761"/>
                  </a:cubicBezTo>
                  <a:lnTo>
                    <a:pt x="708" y="0"/>
                  </a:lnTo>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Rounded Corners 22">
              <a:extLst>
                <a:ext uri="{FF2B5EF4-FFF2-40B4-BE49-F238E27FC236}">
                  <a16:creationId xmlns:a16="http://schemas.microsoft.com/office/drawing/2014/main" id="{677B6469-CDB2-5C0C-4015-6A5DDC61001E}"/>
                </a:ext>
              </a:extLst>
            </p:cNvPr>
            <p:cNvSpPr/>
            <p:nvPr/>
          </p:nvSpPr>
          <p:spPr>
            <a:xfrm>
              <a:off x="11168462" y="-5800920"/>
              <a:ext cx="402627" cy="104691"/>
            </a:xfrm>
            <a:prstGeom prst="roundRect">
              <a:avLst>
                <a:gd name="adj" fmla="val 50000"/>
              </a:avLst>
            </a:prstGeom>
            <a:grp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9B6B805A-75F2-BD9F-6B7F-8A0A231F79C0}"/>
              </a:ext>
            </a:extLst>
          </p:cNvPr>
          <p:cNvSpPr txBox="1"/>
          <p:nvPr/>
        </p:nvSpPr>
        <p:spPr>
          <a:xfrm>
            <a:off x="1608297" y="1957801"/>
            <a:ext cx="7488928" cy="523220"/>
          </a:xfrm>
          <a:prstGeom prst="rect">
            <a:avLst/>
          </a:prstGeom>
          <a:noFill/>
        </p:spPr>
        <p:txBody>
          <a:bodyPr wrap="square" rtlCol="0">
            <a:spAutoFit/>
          </a:bodyPr>
          <a:lstStyle/>
          <a:p>
            <a:r>
              <a:rPr lang="en-US" sz="2800" b="1" dirty="0">
                <a:latin typeface="Atkinson Hyperlegible" pitchFamily="2" charset="0"/>
              </a:rPr>
              <a:t>By the end of this module, you will: </a:t>
            </a:r>
          </a:p>
        </p:txBody>
      </p:sp>
      <p:sp>
        <p:nvSpPr>
          <p:cNvPr id="27" name="Rettangolo 7">
            <a:extLst>
              <a:ext uri="{FF2B5EF4-FFF2-40B4-BE49-F238E27FC236}">
                <a16:creationId xmlns:a16="http://schemas.microsoft.com/office/drawing/2014/main" id="{E64BA11E-3C29-BEC0-CD2B-E79EA6311A02}"/>
              </a:ext>
            </a:extLst>
          </p:cNvPr>
          <p:cNvSpPr/>
          <p:nvPr/>
        </p:nvSpPr>
        <p:spPr>
          <a:xfrm rot="5400000">
            <a:off x="4556812" y="-221530"/>
            <a:ext cx="21642" cy="5669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8" name="Straight Connector 27">
            <a:extLst>
              <a:ext uri="{FF2B5EF4-FFF2-40B4-BE49-F238E27FC236}">
                <a16:creationId xmlns:a16="http://schemas.microsoft.com/office/drawing/2014/main" id="{523A786B-A206-6BDE-CCDD-F29AF113A6C2}"/>
              </a:ext>
            </a:extLst>
          </p:cNvPr>
          <p:cNvCxnSpPr>
            <a:cxnSpLocks/>
          </p:cNvCxnSpPr>
          <p:nvPr/>
        </p:nvCxnSpPr>
        <p:spPr>
          <a:xfrm>
            <a:off x="1732993" y="4066796"/>
            <a:ext cx="567335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C70BF35-4D4D-51DD-A294-AD3DFEF52A2C}"/>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F26829"/>
                </a:solidFill>
                <a:latin typeface="Atkinson Hyperlegible" pitchFamily="2" charset="0"/>
              </a:rPr>
              <a:t>Learning objectives </a:t>
            </a:r>
          </a:p>
        </p:txBody>
      </p:sp>
      <p:cxnSp>
        <p:nvCxnSpPr>
          <p:cNvPr id="5" name="Straight Connector 4">
            <a:extLst>
              <a:ext uri="{FF2B5EF4-FFF2-40B4-BE49-F238E27FC236}">
                <a16:creationId xmlns:a16="http://schemas.microsoft.com/office/drawing/2014/main" id="{3DE19E2A-0645-E7DC-828E-08C30A242FFB}"/>
              </a:ext>
            </a:extLst>
          </p:cNvPr>
          <p:cNvCxnSpPr>
            <a:cxnSpLocks/>
          </p:cNvCxnSpPr>
          <p:nvPr/>
        </p:nvCxnSpPr>
        <p:spPr>
          <a:xfrm>
            <a:off x="1093849" y="3502665"/>
            <a:ext cx="3018" cy="91440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9C304390-5B13-40A5-86FD-098D3767BD75}"/>
              </a:ext>
            </a:extLst>
          </p:cNvPr>
          <p:cNvGrpSpPr/>
          <p:nvPr/>
        </p:nvGrpSpPr>
        <p:grpSpPr>
          <a:xfrm>
            <a:off x="8494667" y="1339104"/>
            <a:ext cx="3697333" cy="5201033"/>
            <a:chOff x="8494667" y="1339104"/>
            <a:chExt cx="3697333" cy="5201033"/>
          </a:xfrm>
        </p:grpSpPr>
        <p:sp>
          <p:nvSpPr>
            <p:cNvPr id="3" name="Rectangle 2">
              <a:extLst>
                <a:ext uri="{FF2B5EF4-FFF2-40B4-BE49-F238E27FC236}">
                  <a16:creationId xmlns:a16="http://schemas.microsoft.com/office/drawing/2014/main" id="{5B0539EB-F26F-70B5-DA70-4CA446F8C2C7}"/>
                </a:ext>
              </a:extLst>
            </p:cNvPr>
            <p:cNvSpPr/>
            <p:nvPr/>
          </p:nvSpPr>
          <p:spPr>
            <a:xfrm>
              <a:off x="9969686" y="1339104"/>
              <a:ext cx="2222314" cy="5201033"/>
            </a:xfrm>
            <a:prstGeom prst="rect">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regnant person sitting next to another person&#10;&#10;Description automatically generated">
              <a:extLst>
                <a:ext uri="{FF2B5EF4-FFF2-40B4-BE49-F238E27FC236}">
                  <a16:creationId xmlns:a16="http://schemas.microsoft.com/office/drawing/2014/main" id="{613F888E-6C35-DCA4-8EB2-F05E8403FB49}"/>
                </a:ext>
              </a:extLst>
            </p:cNvPr>
            <p:cNvPicPr>
              <a:picLocks noChangeAspect="1"/>
            </p:cNvPicPr>
            <p:nvPr/>
          </p:nvPicPr>
          <p:blipFill rotWithShape="1">
            <a:blip r:embed="rId5"/>
            <a:srcRect l="19740" t="899" r="39097" b="14845"/>
            <a:stretch/>
          </p:blipFill>
          <p:spPr>
            <a:xfrm flipH="1">
              <a:off x="8494667" y="1600945"/>
              <a:ext cx="3427701" cy="4677350"/>
            </a:xfrm>
            <a:prstGeom prst="rect">
              <a:avLst/>
            </a:prstGeom>
          </p:spPr>
        </p:pic>
        <p:sp>
          <p:nvSpPr>
            <p:cNvPr id="15" name="Rectangle 14">
              <a:extLst>
                <a:ext uri="{FF2B5EF4-FFF2-40B4-BE49-F238E27FC236}">
                  <a16:creationId xmlns:a16="http://schemas.microsoft.com/office/drawing/2014/main" id="{05844763-2131-D128-4EEE-766902BC8053}"/>
                </a:ext>
              </a:extLst>
            </p:cNvPr>
            <p:cNvSpPr/>
            <p:nvPr/>
          </p:nvSpPr>
          <p:spPr>
            <a:xfrm>
              <a:off x="9753980" y="6026295"/>
              <a:ext cx="2168388"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WHO/</a:t>
              </a:r>
              <a:r>
                <a:rPr lang="en-US" sz="1050" dirty="0" err="1">
                  <a:solidFill>
                    <a:schemeClr val="tx1"/>
                  </a:solidFill>
                </a:rPr>
                <a:t>Aphaluck</a:t>
              </a:r>
              <a:r>
                <a:rPr lang="en-US" sz="1050" dirty="0">
                  <a:solidFill>
                    <a:schemeClr val="tx1"/>
                  </a:solidFill>
                </a:rPr>
                <a:t> </a:t>
              </a:r>
              <a:r>
                <a:rPr lang="en-US" sz="1050" dirty="0" err="1">
                  <a:solidFill>
                    <a:schemeClr val="tx1"/>
                  </a:solidFill>
                </a:rPr>
                <a:t>Bhatiasevi</a:t>
              </a:r>
              <a:endParaRPr lang="en-US" sz="1050" dirty="0">
                <a:solidFill>
                  <a:schemeClr val="tx1"/>
                </a:solidFill>
              </a:endParaRPr>
            </a:p>
          </p:txBody>
        </p:sp>
      </p:grpSp>
      <p:sp>
        <p:nvSpPr>
          <p:cNvPr id="9" name="Teardrop 8">
            <a:extLst>
              <a:ext uri="{FF2B5EF4-FFF2-40B4-BE49-F238E27FC236}">
                <a16:creationId xmlns:a16="http://schemas.microsoft.com/office/drawing/2014/main" id="{696F585B-8363-9E13-43F2-127928EC6647}"/>
              </a:ext>
            </a:extLst>
          </p:cNvPr>
          <p:cNvSpPr/>
          <p:nvPr/>
        </p:nvSpPr>
        <p:spPr>
          <a:xfrm rot="18839242">
            <a:off x="912478" y="3162483"/>
            <a:ext cx="365760" cy="365760"/>
          </a:xfrm>
          <a:prstGeom prst="teardrop">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
            <a:extLst>
              <a:ext uri="{FF2B5EF4-FFF2-40B4-BE49-F238E27FC236}">
                <a16:creationId xmlns:a16="http://schemas.microsoft.com/office/drawing/2014/main" id="{3ADF41F1-9A47-1AA7-29B8-8A79722C504F}"/>
              </a:ext>
            </a:extLst>
          </p:cNvPr>
          <p:cNvSpPr>
            <a:spLocks noChangeArrowheads="1"/>
          </p:cNvSpPr>
          <p:nvPr/>
        </p:nvSpPr>
        <p:spPr bwMode="auto">
          <a:xfrm>
            <a:off x="1608297" y="2745199"/>
            <a:ext cx="60414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sz="2400" dirty="0">
                <a:latin typeface="Atkinson Hyperlegible" pitchFamily="2" charset="0"/>
              </a:rPr>
              <a:t>Develop a comprehensive, incremental improvement plan prioritizing high-risk problems in health care facilities.</a:t>
            </a:r>
          </a:p>
        </p:txBody>
      </p:sp>
      <p:sp>
        <p:nvSpPr>
          <p:cNvPr id="11" name="Teardrop 10">
            <a:extLst>
              <a:ext uri="{FF2B5EF4-FFF2-40B4-BE49-F238E27FC236}">
                <a16:creationId xmlns:a16="http://schemas.microsoft.com/office/drawing/2014/main" id="{6852E3BB-D050-592C-6DB0-C26736E8131C}"/>
              </a:ext>
            </a:extLst>
          </p:cNvPr>
          <p:cNvSpPr/>
          <p:nvPr/>
        </p:nvSpPr>
        <p:spPr>
          <a:xfrm rot="18839242">
            <a:off x="912478" y="4420682"/>
            <a:ext cx="365760" cy="365760"/>
          </a:xfrm>
          <a:prstGeom prst="teardrop">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3">
            <a:extLst>
              <a:ext uri="{FF2B5EF4-FFF2-40B4-BE49-F238E27FC236}">
                <a16:creationId xmlns:a16="http://schemas.microsoft.com/office/drawing/2014/main" id="{09CE7FD5-8C74-04BD-B268-DE486F689FA9}"/>
              </a:ext>
            </a:extLst>
          </p:cNvPr>
          <p:cNvSpPr>
            <a:spLocks noChangeArrowheads="1"/>
          </p:cNvSpPr>
          <p:nvPr/>
        </p:nvSpPr>
        <p:spPr bwMode="auto">
          <a:xfrm>
            <a:off x="1608297" y="4188064"/>
            <a:ext cx="60384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sz="2400" dirty="0">
                <a:latin typeface="Atkinson Hyperlegible" pitchFamily="2" charset="0"/>
              </a:rPr>
              <a:t>Gain insight into short-term and long-term improvement measures.</a:t>
            </a:r>
          </a:p>
        </p:txBody>
      </p:sp>
      <p:cxnSp>
        <p:nvCxnSpPr>
          <p:cNvPr id="19" name="Straight Connector 18">
            <a:extLst>
              <a:ext uri="{FF2B5EF4-FFF2-40B4-BE49-F238E27FC236}">
                <a16:creationId xmlns:a16="http://schemas.microsoft.com/office/drawing/2014/main" id="{738C5BC6-C14D-F18E-CBE7-6C6D8E94B633}"/>
              </a:ext>
            </a:extLst>
          </p:cNvPr>
          <p:cNvCxnSpPr>
            <a:cxnSpLocks/>
          </p:cNvCxnSpPr>
          <p:nvPr/>
        </p:nvCxnSpPr>
        <p:spPr>
          <a:xfrm>
            <a:off x="1732993" y="5140329"/>
            <a:ext cx="567335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5204875D-F984-EA1C-4EC9-75E04CAF4C1A}"/>
              </a:ext>
            </a:extLst>
          </p:cNvPr>
          <p:cNvCxnSpPr>
            <a:cxnSpLocks/>
          </p:cNvCxnSpPr>
          <p:nvPr/>
        </p:nvCxnSpPr>
        <p:spPr>
          <a:xfrm>
            <a:off x="1732993" y="5844530"/>
            <a:ext cx="567335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3">
            <a:extLst>
              <a:ext uri="{FF2B5EF4-FFF2-40B4-BE49-F238E27FC236}">
                <a16:creationId xmlns:a16="http://schemas.microsoft.com/office/drawing/2014/main" id="{5F21B8DF-5346-0A26-596F-B84D40807CB9}"/>
              </a:ext>
            </a:extLst>
          </p:cNvPr>
          <p:cNvSpPr>
            <a:spLocks noChangeArrowheads="1"/>
          </p:cNvSpPr>
          <p:nvPr/>
        </p:nvSpPr>
        <p:spPr bwMode="auto">
          <a:xfrm>
            <a:off x="1608297" y="5261597"/>
            <a:ext cx="68863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sz="2400" dirty="0">
                <a:latin typeface="Atkinson Hyperlegible" pitchFamily="2" charset="0"/>
              </a:rPr>
              <a:t>Comprehend how to assess resource availability.</a:t>
            </a:r>
          </a:p>
        </p:txBody>
      </p:sp>
      <p:sp>
        <p:nvSpPr>
          <p:cNvPr id="25" name="Teardrop 24">
            <a:extLst>
              <a:ext uri="{FF2B5EF4-FFF2-40B4-BE49-F238E27FC236}">
                <a16:creationId xmlns:a16="http://schemas.microsoft.com/office/drawing/2014/main" id="{A8C3659E-D6E3-F9E9-5ED2-B37BAF1A64E9}"/>
              </a:ext>
            </a:extLst>
          </p:cNvPr>
          <p:cNvSpPr/>
          <p:nvPr/>
        </p:nvSpPr>
        <p:spPr>
          <a:xfrm rot="18839242">
            <a:off x="912478" y="5309549"/>
            <a:ext cx="365760" cy="365760"/>
          </a:xfrm>
          <a:prstGeom prst="teardrop">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3">
            <a:extLst>
              <a:ext uri="{FF2B5EF4-FFF2-40B4-BE49-F238E27FC236}">
                <a16:creationId xmlns:a16="http://schemas.microsoft.com/office/drawing/2014/main" id="{67F7B0D6-8275-B23D-F8DE-E1F3E48CB52A}"/>
              </a:ext>
            </a:extLst>
          </p:cNvPr>
          <p:cNvSpPr>
            <a:spLocks noChangeArrowheads="1"/>
          </p:cNvSpPr>
          <p:nvPr/>
        </p:nvSpPr>
        <p:spPr bwMode="auto">
          <a:xfrm>
            <a:off x="1608297" y="5965798"/>
            <a:ext cx="68863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sz="2400" dirty="0">
                <a:latin typeface="Atkinson Hyperlegible" pitchFamily="2" charset="0"/>
              </a:rPr>
              <a:t>Understand how to review and adjust strategies.</a:t>
            </a:r>
          </a:p>
        </p:txBody>
      </p:sp>
      <p:sp>
        <p:nvSpPr>
          <p:cNvPr id="29" name="Teardrop 28">
            <a:extLst>
              <a:ext uri="{FF2B5EF4-FFF2-40B4-BE49-F238E27FC236}">
                <a16:creationId xmlns:a16="http://schemas.microsoft.com/office/drawing/2014/main" id="{D7619615-D5F5-94A4-6E8E-85C7B87B65AE}"/>
              </a:ext>
            </a:extLst>
          </p:cNvPr>
          <p:cNvSpPr/>
          <p:nvPr/>
        </p:nvSpPr>
        <p:spPr>
          <a:xfrm rot="18839242">
            <a:off x="912478" y="6013750"/>
            <a:ext cx="365760" cy="365760"/>
          </a:xfrm>
          <a:prstGeom prst="teardrop">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03">
            <a:hlinkClick r:id="" action="ppaction://media"/>
            <a:extLst>
              <a:ext uri="{FF2B5EF4-FFF2-40B4-BE49-F238E27FC236}">
                <a16:creationId xmlns:a16="http://schemas.microsoft.com/office/drawing/2014/main" id="{69C90A1C-4964-B00B-165C-CD45735C62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4" y="6858000"/>
            <a:ext cx="609600" cy="609600"/>
          </a:xfrm>
          <a:prstGeom prst="rect">
            <a:avLst/>
          </a:prstGeom>
        </p:spPr>
      </p:pic>
    </p:spTree>
    <p:extLst>
      <p:ext uri="{BB962C8B-B14F-4D97-AF65-F5344CB8AC3E}">
        <p14:creationId xmlns:p14="http://schemas.microsoft.com/office/powerpoint/2010/main" val="2724968815"/>
      </p:ext>
    </p:extLst>
  </p:cSld>
  <p:clrMapOvr>
    <a:masterClrMapping/>
  </p:clrMapOvr>
  <mc:AlternateContent xmlns:mc="http://schemas.openxmlformats.org/markup-compatibility/2006" xmlns:p14="http://schemas.microsoft.com/office/powerpoint/2010/main">
    <mc:Choice Requires="p14">
      <p:transition spd="slow" p14:dur="2000" advClick="0" advTm="47450"/>
    </mc:Choice>
    <mc:Fallback xmlns="">
      <p:transition spd="slow" advClick="0" advTm="4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448"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0-#ppt_w/2"/>
                                          </p:val>
                                        </p:tav>
                                        <p:tav tm="100000">
                                          <p:val>
                                            <p:strVal val="#ppt_x"/>
                                          </p:val>
                                        </p:tav>
                                      </p:tavLst>
                                    </p:anim>
                                    <p:anim calcmode="lin" valueType="num">
                                      <p:cBhvr additive="base">
                                        <p:cTn id="10" dur="500" fill="hold"/>
                                        <p:tgtEl>
                                          <p:spTgt spid="13"/>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100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grpId="0" nodeType="withEffect">
                                  <p:stCondLst>
                                    <p:cond delay="150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par>
                                <p:cTn id="21" presetID="2" presetClass="entr" presetSubtype="2" fill="hold" nodeType="withEffect">
                                  <p:stCondLst>
                                    <p:cond delay="200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1+#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par>
                                <p:cTn id="25" presetID="22" presetClass="entr" presetSubtype="1" fill="hold" nodeType="withEffect">
                                  <p:stCondLst>
                                    <p:cond delay="250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par>
                                <p:cTn id="28" presetID="53" presetClass="entr" presetSubtype="16" fill="hold" grpId="0" nodeType="withEffect">
                                  <p:stCondLst>
                                    <p:cond delay="300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22" presetClass="entr" presetSubtype="8" fill="hold" grpId="0" nodeType="withEffect">
                                  <p:stCondLst>
                                    <p:cond delay="35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22" presetClass="entr" presetSubtype="8" fill="hold" nodeType="withEffect">
                                  <p:stCondLst>
                                    <p:cond delay="1900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par>
                                <p:cTn id="39" presetID="22" presetClass="entr" presetSubtype="1" fill="hold" nodeType="withEffect">
                                  <p:stCondLst>
                                    <p:cond delay="19250"/>
                                  </p:stCondLst>
                                  <p:childTnLst>
                                    <p:set>
                                      <p:cBhvr>
                                        <p:cTn id="40" dur="1" fill="hold">
                                          <p:stCondLst>
                                            <p:cond delay="0"/>
                                          </p:stCondLst>
                                        </p:cTn>
                                        <p:tgtEl>
                                          <p:spTgt spid="5"/>
                                        </p:tgtEl>
                                        <p:attrNameLst>
                                          <p:attrName>style.visibility</p:attrName>
                                        </p:attrNameLst>
                                      </p:cBhvr>
                                      <p:to>
                                        <p:strVal val="visible"/>
                                      </p:to>
                                    </p:set>
                                    <p:animEffect transition="in" filter="wipe(up)">
                                      <p:cBhvr>
                                        <p:cTn id="41" dur="500"/>
                                        <p:tgtEl>
                                          <p:spTgt spid="5"/>
                                        </p:tgtEl>
                                      </p:cBhvr>
                                    </p:animEffect>
                                  </p:childTnLst>
                                </p:cTn>
                              </p:par>
                              <p:par>
                                <p:cTn id="42" presetID="53" presetClass="entr" presetSubtype="16" fill="hold" grpId="0" nodeType="withEffect">
                                  <p:stCondLst>
                                    <p:cond delay="1950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par>
                                <p:cTn id="47" presetID="22" presetClass="entr" presetSubtype="8" fill="hold" grpId="0" nodeType="withEffect">
                                  <p:stCondLst>
                                    <p:cond delay="1975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par>
                                <p:cTn id="50" presetID="22" presetClass="entr" presetSubtype="8" fill="hold" nodeType="withEffect">
                                  <p:stCondLst>
                                    <p:cond delay="2475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par>
                                <p:cTn id="53" presetID="22" presetClass="entr" presetSubtype="1" fill="hold" nodeType="withEffect">
                                  <p:stCondLst>
                                    <p:cond delay="25000"/>
                                  </p:stCondLst>
                                  <p:childTnLst>
                                    <p:set>
                                      <p:cBhvr>
                                        <p:cTn id="54" dur="1" fill="hold">
                                          <p:stCondLst>
                                            <p:cond delay="0"/>
                                          </p:stCondLst>
                                        </p:cTn>
                                        <p:tgtEl>
                                          <p:spTgt spid="30"/>
                                        </p:tgtEl>
                                        <p:attrNameLst>
                                          <p:attrName>style.visibility</p:attrName>
                                        </p:attrNameLst>
                                      </p:cBhvr>
                                      <p:to>
                                        <p:strVal val="visible"/>
                                      </p:to>
                                    </p:set>
                                    <p:animEffect transition="in" filter="wipe(up)">
                                      <p:cBhvr>
                                        <p:cTn id="55" dur="500"/>
                                        <p:tgtEl>
                                          <p:spTgt spid="30"/>
                                        </p:tgtEl>
                                      </p:cBhvr>
                                    </p:animEffect>
                                  </p:childTnLst>
                                </p:cTn>
                              </p:par>
                              <p:par>
                                <p:cTn id="56" presetID="53" presetClass="entr" presetSubtype="16" fill="hold" grpId="0" nodeType="withEffect">
                                  <p:stCondLst>
                                    <p:cond delay="2525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par>
                                <p:cTn id="61" presetID="22" presetClass="entr" presetSubtype="8" fill="hold" grpId="0" nodeType="withEffect">
                                  <p:stCondLst>
                                    <p:cond delay="2550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par>
                                <p:cTn id="64" presetID="22" presetClass="entr" presetSubtype="8" fill="hold" nodeType="withEffect">
                                  <p:stCondLst>
                                    <p:cond delay="33750"/>
                                  </p:stCondLst>
                                  <p:childTnLst>
                                    <p:set>
                                      <p:cBhvr>
                                        <p:cTn id="65" dur="1" fill="hold">
                                          <p:stCondLst>
                                            <p:cond delay="0"/>
                                          </p:stCondLst>
                                        </p:cTn>
                                        <p:tgtEl>
                                          <p:spTgt spid="24"/>
                                        </p:tgtEl>
                                        <p:attrNameLst>
                                          <p:attrName>style.visibility</p:attrName>
                                        </p:attrNameLst>
                                      </p:cBhvr>
                                      <p:to>
                                        <p:strVal val="visible"/>
                                      </p:to>
                                    </p:set>
                                    <p:animEffect transition="in" filter="wipe(left)">
                                      <p:cBhvr>
                                        <p:cTn id="66" dur="500"/>
                                        <p:tgtEl>
                                          <p:spTgt spid="24"/>
                                        </p:tgtEl>
                                      </p:cBhvr>
                                    </p:animEffect>
                                  </p:childTnLst>
                                </p:cTn>
                              </p:par>
                              <p:par>
                                <p:cTn id="67" presetID="22" presetClass="entr" presetSubtype="1" fill="hold" nodeType="withEffect">
                                  <p:stCondLst>
                                    <p:cond delay="34000"/>
                                  </p:stCondLst>
                                  <p:childTnLst>
                                    <p:set>
                                      <p:cBhvr>
                                        <p:cTn id="68" dur="1" fill="hold">
                                          <p:stCondLst>
                                            <p:cond delay="0"/>
                                          </p:stCondLst>
                                        </p:cTn>
                                        <p:tgtEl>
                                          <p:spTgt spid="31"/>
                                        </p:tgtEl>
                                        <p:attrNameLst>
                                          <p:attrName>style.visibility</p:attrName>
                                        </p:attrNameLst>
                                      </p:cBhvr>
                                      <p:to>
                                        <p:strVal val="visible"/>
                                      </p:to>
                                    </p:set>
                                    <p:animEffect transition="in" filter="wipe(up)">
                                      <p:cBhvr>
                                        <p:cTn id="69" dur="500"/>
                                        <p:tgtEl>
                                          <p:spTgt spid="31"/>
                                        </p:tgtEl>
                                      </p:cBhvr>
                                    </p:animEffect>
                                  </p:childTnLst>
                                </p:cTn>
                              </p:par>
                              <p:par>
                                <p:cTn id="70" presetID="53" presetClass="entr" presetSubtype="16" fill="hold" grpId="0" nodeType="withEffect">
                                  <p:stCondLst>
                                    <p:cond delay="34250"/>
                                  </p:stCondLst>
                                  <p:childTnLst>
                                    <p:set>
                                      <p:cBhvr>
                                        <p:cTn id="71" dur="1" fill="hold">
                                          <p:stCondLst>
                                            <p:cond delay="0"/>
                                          </p:stCondLst>
                                        </p:cTn>
                                        <p:tgtEl>
                                          <p:spTgt spid="29"/>
                                        </p:tgtEl>
                                        <p:attrNameLst>
                                          <p:attrName>style.visibility</p:attrName>
                                        </p:attrNameLst>
                                      </p:cBhvr>
                                      <p:to>
                                        <p:strVal val="visible"/>
                                      </p:to>
                                    </p:set>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fltVal val="0"/>
                                          </p:val>
                                        </p:tav>
                                        <p:tav tm="100000">
                                          <p:val>
                                            <p:strVal val="#ppt_h"/>
                                          </p:val>
                                        </p:tav>
                                      </p:tavLst>
                                    </p:anim>
                                    <p:animEffect transition="in" filter="fade">
                                      <p:cBhvr>
                                        <p:cTn id="74" dur="500"/>
                                        <p:tgtEl>
                                          <p:spTgt spid="29"/>
                                        </p:tgtEl>
                                      </p:cBhvr>
                                    </p:animEffect>
                                  </p:childTnLst>
                                </p:cTn>
                              </p:par>
                              <p:par>
                                <p:cTn id="75" presetID="22" presetClass="entr" presetSubtype="8" fill="hold" grpId="0" nodeType="withEffect">
                                  <p:stCondLst>
                                    <p:cond delay="34500"/>
                                  </p:stCondLst>
                                  <p:childTnLst>
                                    <p:set>
                                      <p:cBhvr>
                                        <p:cTn id="76" dur="1" fill="hold">
                                          <p:stCondLst>
                                            <p:cond delay="0"/>
                                          </p:stCondLst>
                                        </p:cTn>
                                        <p:tgtEl>
                                          <p:spTgt spid="18"/>
                                        </p:tgtEl>
                                        <p:attrNameLst>
                                          <p:attrName>style.visibility</p:attrName>
                                        </p:attrNameLst>
                                      </p:cBhvr>
                                      <p:to>
                                        <p:strVal val="visible"/>
                                      </p:to>
                                    </p:set>
                                    <p:animEffect transition="in" filter="wipe(left)">
                                      <p:cBhvr>
                                        <p:cTn id="77" dur="500"/>
                                        <p:tgtEl>
                                          <p:spTgt spid="18"/>
                                        </p:tgtEl>
                                      </p:cBhvr>
                                    </p:animEffect>
                                  </p:childTnLst>
                                </p:cTn>
                              </p:par>
                              <p:par>
                                <p:cTn id="78" presetID="2" presetClass="exit" presetSubtype="2" fill="hold" grpId="1" nodeType="withEffect">
                                  <p:stCondLst>
                                    <p:cond delay="47450"/>
                                  </p:stCondLst>
                                  <p:childTnLst>
                                    <p:anim calcmode="lin" valueType="num">
                                      <p:cBhvr additive="base">
                                        <p:cTn id="79" dur="500"/>
                                        <p:tgtEl>
                                          <p:spTgt spid="26"/>
                                        </p:tgtEl>
                                        <p:attrNameLst>
                                          <p:attrName>ppt_x</p:attrName>
                                        </p:attrNameLst>
                                      </p:cBhvr>
                                      <p:tavLst>
                                        <p:tav tm="0">
                                          <p:val>
                                            <p:strVal val="ppt_x"/>
                                          </p:val>
                                        </p:tav>
                                        <p:tav tm="100000">
                                          <p:val>
                                            <p:strVal val="1+ppt_w/2"/>
                                          </p:val>
                                        </p:tav>
                                      </p:tavLst>
                                    </p:anim>
                                    <p:anim calcmode="lin" valueType="num">
                                      <p:cBhvr additive="base">
                                        <p:cTn id="80" dur="500"/>
                                        <p:tgtEl>
                                          <p:spTgt spid="26"/>
                                        </p:tgtEl>
                                        <p:attrNameLst>
                                          <p:attrName>ppt_y</p:attrName>
                                        </p:attrNameLst>
                                      </p:cBhvr>
                                      <p:tavLst>
                                        <p:tav tm="0">
                                          <p:val>
                                            <p:strVal val="ppt_y"/>
                                          </p:val>
                                        </p:tav>
                                        <p:tav tm="100000">
                                          <p:val>
                                            <p:strVal val="ppt_y"/>
                                          </p:val>
                                        </p:tav>
                                      </p:tavLst>
                                    </p:anim>
                                    <p:set>
                                      <p:cBhvr>
                                        <p:cTn id="81" dur="1" fill="hold">
                                          <p:stCondLst>
                                            <p:cond delay="499"/>
                                          </p:stCondLst>
                                        </p:cTn>
                                        <p:tgtEl>
                                          <p:spTgt spid="26"/>
                                        </p:tgtEl>
                                        <p:attrNameLst>
                                          <p:attrName>style.visibility</p:attrName>
                                        </p:attrNameLst>
                                      </p:cBhvr>
                                      <p:to>
                                        <p:strVal val="hidden"/>
                                      </p:to>
                                    </p:set>
                                  </p:childTnLst>
                                </p:cTn>
                              </p:par>
                              <p:par>
                                <p:cTn id="82" presetID="2" presetClass="exit" presetSubtype="2" fill="hold" grpId="1" nodeType="withEffect">
                                  <p:stCondLst>
                                    <p:cond delay="47450"/>
                                  </p:stCondLst>
                                  <p:childTnLst>
                                    <p:anim calcmode="lin" valueType="num">
                                      <p:cBhvr additive="base">
                                        <p:cTn id="83" dur="500"/>
                                        <p:tgtEl>
                                          <p:spTgt spid="27"/>
                                        </p:tgtEl>
                                        <p:attrNameLst>
                                          <p:attrName>ppt_x</p:attrName>
                                        </p:attrNameLst>
                                      </p:cBhvr>
                                      <p:tavLst>
                                        <p:tav tm="0">
                                          <p:val>
                                            <p:strVal val="ppt_x"/>
                                          </p:val>
                                        </p:tav>
                                        <p:tav tm="100000">
                                          <p:val>
                                            <p:strVal val="1+ppt_w/2"/>
                                          </p:val>
                                        </p:tav>
                                      </p:tavLst>
                                    </p:anim>
                                    <p:anim calcmode="lin" valueType="num">
                                      <p:cBhvr additive="base">
                                        <p:cTn id="84" dur="500"/>
                                        <p:tgtEl>
                                          <p:spTgt spid="27"/>
                                        </p:tgtEl>
                                        <p:attrNameLst>
                                          <p:attrName>ppt_y</p:attrName>
                                        </p:attrNameLst>
                                      </p:cBhvr>
                                      <p:tavLst>
                                        <p:tav tm="0">
                                          <p:val>
                                            <p:strVal val="ppt_y"/>
                                          </p:val>
                                        </p:tav>
                                        <p:tav tm="100000">
                                          <p:val>
                                            <p:strVal val="ppt_y"/>
                                          </p:val>
                                        </p:tav>
                                      </p:tavLst>
                                    </p:anim>
                                    <p:set>
                                      <p:cBhvr>
                                        <p:cTn id="85" dur="1" fill="hold">
                                          <p:stCondLst>
                                            <p:cond delay="499"/>
                                          </p:stCondLst>
                                        </p:cTn>
                                        <p:tgtEl>
                                          <p:spTgt spid="27"/>
                                        </p:tgtEl>
                                        <p:attrNameLst>
                                          <p:attrName>style.visibility</p:attrName>
                                        </p:attrNameLst>
                                      </p:cBhvr>
                                      <p:to>
                                        <p:strVal val="hidden"/>
                                      </p:to>
                                    </p:set>
                                  </p:childTnLst>
                                </p:cTn>
                              </p:par>
                              <p:par>
                                <p:cTn id="86" presetID="2" presetClass="exit" presetSubtype="2" fill="hold" nodeType="withEffect">
                                  <p:stCondLst>
                                    <p:cond delay="47450"/>
                                  </p:stCondLst>
                                  <p:childTnLst>
                                    <p:anim calcmode="lin" valueType="num">
                                      <p:cBhvr additive="base">
                                        <p:cTn id="87" dur="500"/>
                                        <p:tgtEl>
                                          <p:spTgt spid="2"/>
                                        </p:tgtEl>
                                        <p:attrNameLst>
                                          <p:attrName>ppt_x</p:attrName>
                                        </p:attrNameLst>
                                      </p:cBhvr>
                                      <p:tavLst>
                                        <p:tav tm="0">
                                          <p:val>
                                            <p:strVal val="ppt_x"/>
                                          </p:val>
                                        </p:tav>
                                        <p:tav tm="100000">
                                          <p:val>
                                            <p:strVal val="1+ppt_w/2"/>
                                          </p:val>
                                        </p:tav>
                                      </p:tavLst>
                                    </p:anim>
                                    <p:anim calcmode="lin" valueType="num">
                                      <p:cBhvr additive="base">
                                        <p:cTn id="88" dur="500"/>
                                        <p:tgtEl>
                                          <p:spTgt spid="2"/>
                                        </p:tgtEl>
                                        <p:attrNameLst>
                                          <p:attrName>ppt_y</p:attrName>
                                        </p:attrNameLst>
                                      </p:cBhvr>
                                      <p:tavLst>
                                        <p:tav tm="0">
                                          <p:val>
                                            <p:strVal val="ppt_y"/>
                                          </p:val>
                                        </p:tav>
                                        <p:tav tm="100000">
                                          <p:val>
                                            <p:strVal val="ppt_y"/>
                                          </p:val>
                                        </p:tav>
                                      </p:tavLst>
                                    </p:anim>
                                    <p:set>
                                      <p:cBhvr>
                                        <p:cTn id="89" dur="1" fill="hold">
                                          <p:stCondLst>
                                            <p:cond delay="499"/>
                                          </p:stCondLst>
                                        </p:cTn>
                                        <p:tgtEl>
                                          <p:spTgt spid="2"/>
                                        </p:tgtEl>
                                        <p:attrNameLst>
                                          <p:attrName>style.visibility</p:attrName>
                                        </p:attrNameLst>
                                      </p:cBhvr>
                                      <p:to>
                                        <p:strVal val="hidden"/>
                                      </p:to>
                                    </p:set>
                                  </p:childTnLst>
                                </p:cTn>
                              </p:par>
                              <p:par>
                                <p:cTn id="90" presetID="2" presetClass="exit" presetSubtype="2" fill="hold" grpId="1" nodeType="withEffect">
                                  <p:stCondLst>
                                    <p:cond delay="47450"/>
                                  </p:stCondLst>
                                  <p:childTnLst>
                                    <p:anim calcmode="lin" valueType="num">
                                      <p:cBhvr additive="base">
                                        <p:cTn id="91" dur="500"/>
                                        <p:tgtEl>
                                          <p:spTgt spid="6"/>
                                        </p:tgtEl>
                                        <p:attrNameLst>
                                          <p:attrName>ppt_x</p:attrName>
                                        </p:attrNameLst>
                                      </p:cBhvr>
                                      <p:tavLst>
                                        <p:tav tm="0">
                                          <p:val>
                                            <p:strVal val="ppt_x"/>
                                          </p:val>
                                        </p:tav>
                                        <p:tav tm="100000">
                                          <p:val>
                                            <p:strVal val="1+ppt_w/2"/>
                                          </p:val>
                                        </p:tav>
                                      </p:tavLst>
                                    </p:anim>
                                    <p:anim calcmode="lin" valueType="num">
                                      <p:cBhvr additive="base">
                                        <p:cTn id="92" dur="500"/>
                                        <p:tgtEl>
                                          <p:spTgt spid="6"/>
                                        </p:tgtEl>
                                        <p:attrNameLst>
                                          <p:attrName>ppt_y</p:attrName>
                                        </p:attrNameLst>
                                      </p:cBhvr>
                                      <p:tavLst>
                                        <p:tav tm="0">
                                          <p:val>
                                            <p:strVal val="ppt_y"/>
                                          </p:val>
                                        </p:tav>
                                        <p:tav tm="100000">
                                          <p:val>
                                            <p:strVal val="ppt_y"/>
                                          </p:val>
                                        </p:tav>
                                      </p:tavLst>
                                    </p:anim>
                                    <p:set>
                                      <p:cBhvr>
                                        <p:cTn id="93" dur="1" fill="hold">
                                          <p:stCondLst>
                                            <p:cond delay="499"/>
                                          </p:stCondLst>
                                        </p:cTn>
                                        <p:tgtEl>
                                          <p:spTgt spid="6"/>
                                        </p:tgtEl>
                                        <p:attrNameLst>
                                          <p:attrName>style.visibility</p:attrName>
                                        </p:attrNameLst>
                                      </p:cBhvr>
                                      <p:to>
                                        <p:strVal val="hidden"/>
                                      </p:to>
                                    </p:set>
                                  </p:childTnLst>
                                </p:cTn>
                              </p:par>
                              <p:par>
                                <p:cTn id="94" presetID="2" presetClass="exit" presetSubtype="2" fill="hold" nodeType="withEffect">
                                  <p:stCondLst>
                                    <p:cond delay="47450"/>
                                  </p:stCondLst>
                                  <p:childTnLst>
                                    <p:anim calcmode="lin" valueType="num">
                                      <p:cBhvr additive="base">
                                        <p:cTn id="95" dur="500"/>
                                        <p:tgtEl>
                                          <p:spTgt spid="28"/>
                                        </p:tgtEl>
                                        <p:attrNameLst>
                                          <p:attrName>ppt_x</p:attrName>
                                        </p:attrNameLst>
                                      </p:cBhvr>
                                      <p:tavLst>
                                        <p:tav tm="0">
                                          <p:val>
                                            <p:strVal val="ppt_x"/>
                                          </p:val>
                                        </p:tav>
                                        <p:tav tm="100000">
                                          <p:val>
                                            <p:strVal val="1+ppt_w/2"/>
                                          </p:val>
                                        </p:tav>
                                      </p:tavLst>
                                    </p:anim>
                                    <p:anim calcmode="lin" valueType="num">
                                      <p:cBhvr additive="base">
                                        <p:cTn id="96" dur="500"/>
                                        <p:tgtEl>
                                          <p:spTgt spid="28"/>
                                        </p:tgtEl>
                                        <p:attrNameLst>
                                          <p:attrName>ppt_y</p:attrName>
                                        </p:attrNameLst>
                                      </p:cBhvr>
                                      <p:tavLst>
                                        <p:tav tm="0">
                                          <p:val>
                                            <p:strVal val="ppt_y"/>
                                          </p:val>
                                        </p:tav>
                                        <p:tav tm="100000">
                                          <p:val>
                                            <p:strVal val="ppt_y"/>
                                          </p:val>
                                        </p:tav>
                                      </p:tavLst>
                                    </p:anim>
                                    <p:set>
                                      <p:cBhvr>
                                        <p:cTn id="97" dur="1" fill="hold">
                                          <p:stCondLst>
                                            <p:cond delay="499"/>
                                          </p:stCondLst>
                                        </p:cTn>
                                        <p:tgtEl>
                                          <p:spTgt spid="28"/>
                                        </p:tgtEl>
                                        <p:attrNameLst>
                                          <p:attrName>style.visibility</p:attrName>
                                        </p:attrNameLst>
                                      </p:cBhvr>
                                      <p:to>
                                        <p:strVal val="hidden"/>
                                      </p:to>
                                    </p:set>
                                  </p:childTnLst>
                                </p:cTn>
                              </p:par>
                              <p:par>
                                <p:cTn id="98" presetID="2" presetClass="exit" presetSubtype="2" fill="hold" grpId="1" nodeType="withEffect">
                                  <p:stCondLst>
                                    <p:cond delay="47450"/>
                                  </p:stCondLst>
                                  <p:childTnLst>
                                    <p:anim calcmode="lin" valueType="num">
                                      <p:cBhvr additive="base">
                                        <p:cTn id="99" dur="500"/>
                                        <p:tgtEl>
                                          <p:spTgt spid="10"/>
                                        </p:tgtEl>
                                        <p:attrNameLst>
                                          <p:attrName>ppt_x</p:attrName>
                                        </p:attrNameLst>
                                      </p:cBhvr>
                                      <p:tavLst>
                                        <p:tav tm="0">
                                          <p:val>
                                            <p:strVal val="ppt_x"/>
                                          </p:val>
                                        </p:tav>
                                        <p:tav tm="100000">
                                          <p:val>
                                            <p:strVal val="1+ppt_w/2"/>
                                          </p:val>
                                        </p:tav>
                                      </p:tavLst>
                                    </p:anim>
                                    <p:anim calcmode="lin" valueType="num">
                                      <p:cBhvr additive="base">
                                        <p:cTn id="100" dur="500"/>
                                        <p:tgtEl>
                                          <p:spTgt spid="10"/>
                                        </p:tgtEl>
                                        <p:attrNameLst>
                                          <p:attrName>ppt_y</p:attrName>
                                        </p:attrNameLst>
                                      </p:cBhvr>
                                      <p:tavLst>
                                        <p:tav tm="0">
                                          <p:val>
                                            <p:strVal val="ppt_y"/>
                                          </p:val>
                                        </p:tav>
                                        <p:tav tm="100000">
                                          <p:val>
                                            <p:strVal val="ppt_y"/>
                                          </p:val>
                                        </p:tav>
                                      </p:tavLst>
                                    </p:anim>
                                    <p:set>
                                      <p:cBhvr>
                                        <p:cTn id="101" dur="1" fill="hold">
                                          <p:stCondLst>
                                            <p:cond delay="499"/>
                                          </p:stCondLst>
                                        </p:cTn>
                                        <p:tgtEl>
                                          <p:spTgt spid="10"/>
                                        </p:tgtEl>
                                        <p:attrNameLst>
                                          <p:attrName>style.visibility</p:attrName>
                                        </p:attrNameLst>
                                      </p:cBhvr>
                                      <p:to>
                                        <p:strVal val="hidden"/>
                                      </p:to>
                                    </p:set>
                                  </p:childTnLst>
                                </p:cTn>
                              </p:par>
                              <p:par>
                                <p:cTn id="102" presetID="2" presetClass="exit" presetSubtype="2" fill="hold" nodeType="withEffect">
                                  <p:stCondLst>
                                    <p:cond delay="47450"/>
                                  </p:stCondLst>
                                  <p:childTnLst>
                                    <p:anim calcmode="lin" valueType="num">
                                      <p:cBhvr additive="base">
                                        <p:cTn id="103" dur="500"/>
                                        <p:tgtEl>
                                          <p:spTgt spid="19"/>
                                        </p:tgtEl>
                                        <p:attrNameLst>
                                          <p:attrName>ppt_x</p:attrName>
                                        </p:attrNameLst>
                                      </p:cBhvr>
                                      <p:tavLst>
                                        <p:tav tm="0">
                                          <p:val>
                                            <p:strVal val="ppt_x"/>
                                          </p:val>
                                        </p:tav>
                                        <p:tav tm="100000">
                                          <p:val>
                                            <p:strVal val="1+ppt_w/2"/>
                                          </p:val>
                                        </p:tav>
                                      </p:tavLst>
                                    </p:anim>
                                    <p:anim calcmode="lin" valueType="num">
                                      <p:cBhvr additive="base">
                                        <p:cTn id="104" dur="500"/>
                                        <p:tgtEl>
                                          <p:spTgt spid="19"/>
                                        </p:tgtEl>
                                        <p:attrNameLst>
                                          <p:attrName>ppt_y</p:attrName>
                                        </p:attrNameLst>
                                      </p:cBhvr>
                                      <p:tavLst>
                                        <p:tav tm="0">
                                          <p:val>
                                            <p:strVal val="ppt_y"/>
                                          </p:val>
                                        </p:tav>
                                        <p:tav tm="100000">
                                          <p:val>
                                            <p:strVal val="ppt_y"/>
                                          </p:val>
                                        </p:tav>
                                      </p:tavLst>
                                    </p:anim>
                                    <p:set>
                                      <p:cBhvr>
                                        <p:cTn id="105" dur="1" fill="hold">
                                          <p:stCondLst>
                                            <p:cond delay="499"/>
                                          </p:stCondLst>
                                        </p:cTn>
                                        <p:tgtEl>
                                          <p:spTgt spid="19"/>
                                        </p:tgtEl>
                                        <p:attrNameLst>
                                          <p:attrName>style.visibility</p:attrName>
                                        </p:attrNameLst>
                                      </p:cBhvr>
                                      <p:to>
                                        <p:strVal val="hidden"/>
                                      </p:to>
                                    </p:set>
                                  </p:childTnLst>
                                </p:cTn>
                              </p:par>
                              <p:par>
                                <p:cTn id="106" presetID="2" presetClass="exit" presetSubtype="2" fill="hold" grpId="1" nodeType="withEffect">
                                  <p:stCondLst>
                                    <p:cond delay="47450"/>
                                  </p:stCondLst>
                                  <p:childTnLst>
                                    <p:anim calcmode="lin" valueType="num">
                                      <p:cBhvr additive="base">
                                        <p:cTn id="107" dur="500"/>
                                        <p:tgtEl>
                                          <p:spTgt spid="17"/>
                                        </p:tgtEl>
                                        <p:attrNameLst>
                                          <p:attrName>ppt_x</p:attrName>
                                        </p:attrNameLst>
                                      </p:cBhvr>
                                      <p:tavLst>
                                        <p:tav tm="0">
                                          <p:val>
                                            <p:strVal val="ppt_x"/>
                                          </p:val>
                                        </p:tav>
                                        <p:tav tm="100000">
                                          <p:val>
                                            <p:strVal val="1+ppt_w/2"/>
                                          </p:val>
                                        </p:tav>
                                      </p:tavLst>
                                    </p:anim>
                                    <p:anim calcmode="lin" valueType="num">
                                      <p:cBhvr additive="base">
                                        <p:cTn id="108" dur="500"/>
                                        <p:tgtEl>
                                          <p:spTgt spid="17"/>
                                        </p:tgtEl>
                                        <p:attrNameLst>
                                          <p:attrName>ppt_y</p:attrName>
                                        </p:attrNameLst>
                                      </p:cBhvr>
                                      <p:tavLst>
                                        <p:tav tm="0">
                                          <p:val>
                                            <p:strVal val="ppt_y"/>
                                          </p:val>
                                        </p:tav>
                                        <p:tav tm="100000">
                                          <p:val>
                                            <p:strVal val="ppt_y"/>
                                          </p:val>
                                        </p:tav>
                                      </p:tavLst>
                                    </p:anim>
                                    <p:set>
                                      <p:cBhvr>
                                        <p:cTn id="109" dur="1" fill="hold">
                                          <p:stCondLst>
                                            <p:cond delay="499"/>
                                          </p:stCondLst>
                                        </p:cTn>
                                        <p:tgtEl>
                                          <p:spTgt spid="17"/>
                                        </p:tgtEl>
                                        <p:attrNameLst>
                                          <p:attrName>style.visibility</p:attrName>
                                        </p:attrNameLst>
                                      </p:cBhvr>
                                      <p:to>
                                        <p:strVal val="hidden"/>
                                      </p:to>
                                    </p:set>
                                  </p:childTnLst>
                                </p:cTn>
                              </p:par>
                              <p:par>
                                <p:cTn id="110" presetID="2" presetClass="exit" presetSubtype="2" fill="hold" nodeType="withEffect">
                                  <p:stCondLst>
                                    <p:cond delay="47450"/>
                                  </p:stCondLst>
                                  <p:childTnLst>
                                    <p:anim calcmode="lin" valueType="num">
                                      <p:cBhvr additive="base">
                                        <p:cTn id="111" dur="500"/>
                                        <p:tgtEl>
                                          <p:spTgt spid="24"/>
                                        </p:tgtEl>
                                        <p:attrNameLst>
                                          <p:attrName>ppt_x</p:attrName>
                                        </p:attrNameLst>
                                      </p:cBhvr>
                                      <p:tavLst>
                                        <p:tav tm="0">
                                          <p:val>
                                            <p:strVal val="ppt_x"/>
                                          </p:val>
                                        </p:tav>
                                        <p:tav tm="100000">
                                          <p:val>
                                            <p:strVal val="1+ppt_w/2"/>
                                          </p:val>
                                        </p:tav>
                                      </p:tavLst>
                                    </p:anim>
                                    <p:anim calcmode="lin" valueType="num">
                                      <p:cBhvr additive="base">
                                        <p:cTn id="112" dur="500"/>
                                        <p:tgtEl>
                                          <p:spTgt spid="24"/>
                                        </p:tgtEl>
                                        <p:attrNameLst>
                                          <p:attrName>ppt_y</p:attrName>
                                        </p:attrNameLst>
                                      </p:cBhvr>
                                      <p:tavLst>
                                        <p:tav tm="0">
                                          <p:val>
                                            <p:strVal val="ppt_y"/>
                                          </p:val>
                                        </p:tav>
                                        <p:tav tm="100000">
                                          <p:val>
                                            <p:strVal val="ppt_y"/>
                                          </p:val>
                                        </p:tav>
                                      </p:tavLst>
                                    </p:anim>
                                    <p:set>
                                      <p:cBhvr>
                                        <p:cTn id="113" dur="1" fill="hold">
                                          <p:stCondLst>
                                            <p:cond delay="499"/>
                                          </p:stCondLst>
                                        </p:cTn>
                                        <p:tgtEl>
                                          <p:spTgt spid="24"/>
                                        </p:tgtEl>
                                        <p:attrNameLst>
                                          <p:attrName>style.visibility</p:attrName>
                                        </p:attrNameLst>
                                      </p:cBhvr>
                                      <p:to>
                                        <p:strVal val="hidden"/>
                                      </p:to>
                                    </p:set>
                                  </p:childTnLst>
                                </p:cTn>
                              </p:par>
                              <p:par>
                                <p:cTn id="114" presetID="2" presetClass="exit" presetSubtype="2" fill="hold" grpId="1" nodeType="withEffect">
                                  <p:stCondLst>
                                    <p:cond delay="47450"/>
                                  </p:stCondLst>
                                  <p:childTnLst>
                                    <p:anim calcmode="lin" valueType="num">
                                      <p:cBhvr additive="base">
                                        <p:cTn id="115" dur="500"/>
                                        <p:tgtEl>
                                          <p:spTgt spid="18"/>
                                        </p:tgtEl>
                                        <p:attrNameLst>
                                          <p:attrName>ppt_x</p:attrName>
                                        </p:attrNameLst>
                                      </p:cBhvr>
                                      <p:tavLst>
                                        <p:tav tm="0">
                                          <p:val>
                                            <p:strVal val="ppt_x"/>
                                          </p:val>
                                        </p:tav>
                                        <p:tav tm="100000">
                                          <p:val>
                                            <p:strVal val="1+ppt_w/2"/>
                                          </p:val>
                                        </p:tav>
                                      </p:tavLst>
                                    </p:anim>
                                    <p:anim calcmode="lin" valueType="num">
                                      <p:cBhvr additive="base">
                                        <p:cTn id="116" dur="500"/>
                                        <p:tgtEl>
                                          <p:spTgt spid="18"/>
                                        </p:tgtEl>
                                        <p:attrNameLst>
                                          <p:attrName>ppt_y</p:attrName>
                                        </p:attrNameLst>
                                      </p:cBhvr>
                                      <p:tavLst>
                                        <p:tav tm="0">
                                          <p:val>
                                            <p:strVal val="ppt_y"/>
                                          </p:val>
                                        </p:tav>
                                        <p:tav tm="100000">
                                          <p:val>
                                            <p:strVal val="ppt_y"/>
                                          </p:val>
                                        </p:tav>
                                      </p:tavLst>
                                    </p:anim>
                                    <p:set>
                                      <p:cBhvr>
                                        <p:cTn id="117" dur="1" fill="hold">
                                          <p:stCondLst>
                                            <p:cond delay="499"/>
                                          </p:stCondLst>
                                        </p:cTn>
                                        <p:tgtEl>
                                          <p:spTgt spid="18"/>
                                        </p:tgtEl>
                                        <p:attrNameLst>
                                          <p:attrName>style.visibility</p:attrName>
                                        </p:attrNameLst>
                                      </p:cBhvr>
                                      <p:to>
                                        <p:strVal val="hidden"/>
                                      </p:to>
                                    </p:set>
                                  </p:childTnLst>
                                </p:cTn>
                              </p:par>
                              <p:par>
                                <p:cTn id="118" presetID="2" presetClass="exit" presetSubtype="8" fill="hold" grpId="1" nodeType="withEffect">
                                  <p:stCondLst>
                                    <p:cond delay="47450"/>
                                  </p:stCondLst>
                                  <p:childTnLst>
                                    <p:anim calcmode="lin" valueType="num">
                                      <p:cBhvr additive="base">
                                        <p:cTn id="119" dur="500"/>
                                        <p:tgtEl>
                                          <p:spTgt spid="13"/>
                                        </p:tgtEl>
                                        <p:attrNameLst>
                                          <p:attrName>ppt_x</p:attrName>
                                        </p:attrNameLst>
                                      </p:cBhvr>
                                      <p:tavLst>
                                        <p:tav tm="0">
                                          <p:val>
                                            <p:strVal val="ppt_x"/>
                                          </p:val>
                                        </p:tav>
                                        <p:tav tm="100000">
                                          <p:val>
                                            <p:strVal val="0-ppt_w/2"/>
                                          </p:val>
                                        </p:tav>
                                      </p:tavLst>
                                    </p:anim>
                                    <p:anim calcmode="lin" valueType="num">
                                      <p:cBhvr additive="base">
                                        <p:cTn id="120" dur="500"/>
                                        <p:tgtEl>
                                          <p:spTgt spid="13"/>
                                        </p:tgtEl>
                                        <p:attrNameLst>
                                          <p:attrName>ppt_y</p:attrName>
                                        </p:attrNameLst>
                                      </p:cBhvr>
                                      <p:tavLst>
                                        <p:tav tm="0">
                                          <p:val>
                                            <p:strVal val="ppt_y"/>
                                          </p:val>
                                        </p:tav>
                                        <p:tav tm="100000">
                                          <p:val>
                                            <p:strVal val="ppt_y"/>
                                          </p:val>
                                        </p:tav>
                                      </p:tavLst>
                                    </p:anim>
                                    <p:set>
                                      <p:cBhvr>
                                        <p:cTn id="121" dur="1" fill="hold">
                                          <p:stCondLst>
                                            <p:cond delay="499"/>
                                          </p:stCondLst>
                                        </p:cTn>
                                        <p:tgtEl>
                                          <p:spTgt spid="13"/>
                                        </p:tgtEl>
                                        <p:attrNameLst>
                                          <p:attrName>style.visibility</p:attrName>
                                        </p:attrNameLst>
                                      </p:cBhvr>
                                      <p:to>
                                        <p:strVal val="hidden"/>
                                      </p:to>
                                    </p:set>
                                  </p:childTnLst>
                                </p:cTn>
                              </p:par>
                              <p:par>
                                <p:cTn id="122" presetID="2" presetClass="exit" presetSubtype="8" fill="hold" nodeType="withEffect">
                                  <p:stCondLst>
                                    <p:cond delay="47450"/>
                                  </p:stCondLst>
                                  <p:childTnLst>
                                    <p:anim calcmode="lin" valueType="num">
                                      <p:cBhvr additive="base">
                                        <p:cTn id="123" dur="500"/>
                                        <p:tgtEl>
                                          <p:spTgt spid="12"/>
                                        </p:tgtEl>
                                        <p:attrNameLst>
                                          <p:attrName>ppt_x</p:attrName>
                                        </p:attrNameLst>
                                      </p:cBhvr>
                                      <p:tavLst>
                                        <p:tav tm="0">
                                          <p:val>
                                            <p:strVal val="ppt_x"/>
                                          </p:val>
                                        </p:tav>
                                        <p:tav tm="100000">
                                          <p:val>
                                            <p:strVal val="0-ppt_w/2"/>
                                          </p:val>
                                        </p:tav>
                                      </p:tavLst>
                                    </p:anim>
                                    <p:anim calcmode="lin" valueType="num">
                                      <p:cBhvr additive="base">
                                        <p:cTn id="124" dur="500"/>
                                        <p:tgtEl>
                                          <p:spTgt spid="12"/>
                                        </p:tgtEl>
                                        <p:attrNameLst>
                                          <p:attrName>ppt_y</p:attrName>
                                        </p:attrNameLst>
                                      </p:cBhvr>
                                      <p:tavLst>
                                        <p:tav tm="0">
                                          <p:val>
                                            <p:strVal val="ppt_y"/>
                                          </p:val>
                                        </p:tav>
                                        <p:tav tm="100000">
                                          <p:val>
                                            <p:strVal val="ppt_y"/>
                                          </p:val>
                                        </p:tav>
                                      </p:tavLst>
                                    </p:anim>
                                    <p:set>
                                      <p:cBhvr>
                                        <p:cTn id="125" dur="1" fill="hold">
                                          <p:stCondLst>
                                            <p:cond delay="499"/>
                                          </p:stCondLst>
                                        </p:cTn>
                                        <p:tgtEl>
                                          <p:spTgt spid="12"/>
                                        </p:tgtEl>
                                        <p:attrNameLst>
                                          <p:attrName>style.visibility</p:attrName>
                                        </p:attrNameLst>
                                      </p:cBhvr>
                                      <p:to>
                                        <p:strVal val="hidden"/>
                                      </p:to>
                                    </p:set>
                                  </p:childTnLst>
                                </p:cTn>
                              </p:par>
                              <p:par>
                                <p:cTn id="126" presetID="2" presetClass="exit" presetSubtype="8" fill="hold" nodeType="withEffect">
                                  <p:stCondLst>
                                    <p:cond delay="47450"/>
                                  </p:stCondLst>
                                  <p:childTnLst>
                                    <p:anim calcmode="lin" valueType="num">
                                      <p:cBhvr additive="base">
                                        <p:cTn id="127" dur="500"/>
                                        <p:tgtEl>
                                          <p:spTgt spid="8"/>
                                        </p:tgtEl>
                                        <p:attrNameLst>
                                          <p:attrName>ppt_x</p:attrName>
                                        </p:attrNameLst>
                                      </p:cBhvr>
                                      <p:tavLst>
                                        <p:tav tm="0">
                                          <p:val>
                                            <p:strVal val="ppt_x"/>
                                          </p:val>
                                        </p:tav>
                                        <p:tav tm="100000">
                                          <p:val>
                                            <p:strVal val="0-ppt_w/2"/>
                                          </p:val>
                                        </p:tav>
                                      </p:tavLst>
                                    </p:anim>
                                    <p:anim calcmode="lin" valueType="num">
                                      <p:cBhvr additive="base">
                                        <p:cTn id="128" dur="500"/>
                                        <p:tgtEl>
                                          <p:spTgt spid="8"/>
                                        </p:tgtEl>
                                        <p:attrNameLst>
                                          <p:attrName>ppt_y</p:attrName>
                                        </p:attrNameLst>
                                      </p:cBhvr>
                                      <p:tavLst>
                                        <p:tav tm="0">
                                          <p:val>
                                            <p:strVal val="ppt_y"/>
                                          </p:val>
                                        </p:tav>
                                        <p:tav tm="100000">
                                          <p:val>
                                            <p:strVal val="ppt_y"/>
                                          </p:val>
                                        </p:tav>
                                      </p:tavLst>
                                    </p:anim>
                                    <p:set>
                                      <p:cBhvr>
                                        <p:cTn id="129" dur="1" fill="hold">
                                          <p:stCondLst>
                                            <p:cond delay="499"/>
                                          </p:stCondLst>
                                        </p:cTn>
                                        <p:tgtEl>
                                          <p:spTgt spid="8"/>
                                        </p:tgtEl>
                                        <p:attrNameLst>
                                          <p:attrName>style.visibility</p:attrName>
                                        </p:attrNameLst>
                                      </p:cBhvr>
                                      <p:to>
                                        <p:strVal val="hidden"/>
                                      </p:to>
                                    </p:set>
                                  </p:childTnLst>
                                </p:cTn>
                              </p:par>
                              <p:par>
                                <p:cTn id="130" presetID="2" presetClass="exit" presetSubtype="8" fill="hold" grpId="1" nodeType="withEffect">
                                  <p:stCondLst>
                                    <p:cond delay="47450"/>
                                  </p:stCondLst>
                                  <p:childTnLst>
                                    <p:anim calcmode="lin" valueType="num">
                                      <p:cBhvr additive="base">
                                        <p:cTn id="131" dur="500"/>
                                        <p:tgtEl>
                                          <p:spTgt spid="9"/>
                                        </p:tgtEl>
                                        <p:attrNameLst>
                                          <p:attrName>ppt_x</p:attrName>
                                        </p:attrNameLst>
                                      </p:cBhvr>
                                      <p:tavLst>
                                        <p:tav tm="0">
                                          <p:val>
                                            <p:strVal val="ppt_x"/>
                                          </p:val>
                                        </p:tav>
                                        <p:tav tm="100000">
                                          <p:val>
                                            <p:strVal val="0-ppt_w/2"/>
                                          </p:val>
                                        </p:tav>
                                      </p:tavLst>
                                    </p:anim>
                                    <p:anim calcmode="lin" valueType="num">
                                      <p:cBhvr additive="base">
                                        <p:cTn id="132" dur="500"/>
                                        <p:tgtEl>
                                          <p:spTgt spid="9"/>
                                        </p:tgtEl>
                                        <p:attrNameLst>
                                          <p:attrName>ppt_y</p:attrName>
                                        </p:attrNameLst>
                                      </p:cBhvr>
                                      <p:tavLst>
                                        <p:tav tm="0">
                                          <p:val>
                                            <p:strVal val="ppt_y"/>
                                          </p:val>
                                        </p:tav>
                                        <p:tav tm="100000">
                                          <p:val>
                                            <p:strVal val="ppt_y"/>
                                          </p:val>
                                        </p:tav>
                                      </p:tavLst>
                                    </p:anim>
                                    <p:set>
                                      <p:cBhvr>
                                        <p:cTn id="133" dur="1" fill="hold">
                                          <p:stCondLst>
                                            <p:cond delay="499"/>
                                          </p:stCondLst>
                                        </p:cTn>
                                        <p:tgtEl>
                                          <p:spTgt spid="9"/>
                                        </p:tgtEl>
                                        <p:attrNameLst>
                                          <p:attrName>style.visibility</p:attrName>
                                        </p:attrNameLst>
                                      </p:cBhvr>
                                      <p:to>
                                        <p:strVal val="hidden"/>
                                      </p:to>
                                    </p:set>
                                  </p:childTnLst>
                                </p:cTn>
                              </p:par>
                              <p:par>
                                <p:cTn id="134" presetID="2" presetClass="exit" presetSubtype="8" fill="hold" nodeType="withEffect">
                                  <p:stCondLst>
                                    <p:cond delay="47450"/>
                                  </p:stCondLst>
                                  <p:childTnLst>
                                    <p:anim calcmode="lin" valueType="num">
                                      <p:cBhvr additive="base">
                                        <p:cTn id="135" dur="500"/>
                                        <p:tgtEl>
                                          <p:spTgt spid="5"/>
                                        </p:tgtEl>
                                        <p:attrNameLst>
                                          <p:attrName>ppt_x</p:attrName>
                                        </p:attrNameLst>
                                      </p:cBhvr>
                                      <p:tavLst>
                                        <p:tav tm="0">
                                          <p:val>
                                            <p:strVal val="ppt_x"/>
                                          </p:val>
                                        </p:tav>
                                        <p:tav tm="100000">
                                          <p:val>
                                            <p:strVal val="0-ppt_w/2"/>
                                          </p:val>
                                        </p:tav>
                                      </p:tavLst>
                                    </p:anim>
                                    <p:anim calcmode="lin" valueType="num">
                                      <p:cBhvr additive="base">
                                        <p:cTn id="136" dur="500"/>
                                        <p:tgtEl>
                                          <p:spTgt spid="5"/>
                                        </p:tgtEl>
                                        <p:attrNameLst>
                                          <p:attrName>ppt_y</p:attrName>
                                        </p:attrNameLst>
                                      </p:cBhvr>
                                      <p:tavLst>
                                        <p:tav tm="0">
                                          <p:val>
                                            <p:strVal val="ppt_y"/>
                                          </p:val>
                                        </p:tav>
                                        <p:tav tm="100000">
                                          <p:val>
                                            <p:strVal val="ppt_y"/>
                                          </p:val>
                                        </p:tav>
                                      </p:tavLst>
                                    </p:anim>
                                    <p:set>
                                      <p:cBhvr>
                                        <p:cTn id="137" dur="1" fill="hold">
                                          <p:stCondLst>
                                            <p:cond delay="499"/>
                                          </p:stCondLst>
                                        </p:cTn>
                                        <p:tgtEl>
                                          <p:spTgt spid="5"/>
                                        </p:tgtEl>
                                        <p:attrNameLst>
                                          <p:attrName>style.visibility</p:attrName>
                                        </p:attrNameLst>
                                      </p:cBhvr>
                                      <p:to>
                                        <p:strVal val="hidden"/>
                                      </p:to>
                                    </p:set>
                                  </p:childTnLst>
                                </p:cTn>
                              </p:par>
                              <p:par>
                                <p:cTn id="138" presetID="2" presetClass="exit" presetSubtype="8" fill="hold" grpId="1" nodeType="withEffect">
                                  <p:stCondLst>
                                    <p:cond delay="47450"/>
                                  </p:stCondLst>
                                  <p:childTnLst>
                                    <p:anim calcmode="lin" valueType="num">
                                      <p:cBhvr additive="base">
                                        <p:cTn id="139" dur="500"/>
                                        <p:tgtEl>
                                          <p:spTgt spid="11"/>
                                        </p:tgtEl>
                                        <p:attrNameLst>
                                          <p:attrName>ppt_x</p:attrName>
                                        </p:attrNameLst>
                                      </p:cBhvr>
                                      <p:tavLst>
                                        <p:tav tm="0">
                                          <p:val>
                                            <p:strVal val="ppt_x"/>
                                          </p:val>
                                        </p:tav>
                                        <p:tav tm="100000">
                                          <p:val>
                                            <p:strVal val="0-ppt_w/2"/>
                                          </p:val>
                                        </p:tav>
                                      </p:tavLst>
                                    </p:anim>
                                    <p:anim calcmode="lin" valueType="num">
                                      <p:cBhvr additive="base">
                                        <p:cTn id="140" dur="500"/>
                                        <p:tgtEl>
                                          <p:spTgt spid="11"/>
                                        </p:tgtEl>
                                        <p:attrNameLst>
                                          <p:attrName>ppt_y</p:attrName>
                                        </p:attrNameLst>
                                      </p:cBhvr>
                                      <p:tavLst>
                                        <p:tav tm="0">
                                          <p:val>
                                            <p:strVal val="ppt_y"/>
                                          </p:val>
                                        </p:tav>
                                        <p:tav tm="100000">
                                          <p:val>
                                            <p:strVal val="ppt_y"/>
                                          </p:val>
                                        </p:tav>
                                      </p:tavLst>
                                    </p:anim>
                                    <p:set>
                                      <p:cBhvr>
                                        <p:cTn id="141" dur="1" fill="hold">
                                          <p:stCondLst>
                                            <p:cond delay="499"/>
                                          </p:stCondLst>
                                        </p:cTn>
                                        <p:tgtEl>
                                          <p:spTgt spid="11"/>
                                        </p:tgtEl>
                                        <p:attrNameLst>
                                          <p:attrName>style.visibility</p:attrName>
                                        </p:attrNameLst>
                                      </p:cBhvr>
                                      <p:to>
                                        <p:strVal val="hidden"/>
                                      </p:to>
                                    </p:set>
                                  </p:childTnLst>
                                </p:cTn>
                              </p:par>
                              <p:par>
                                <p:cTn id="142" presetID="2" presetClass="exit" presetSubtype="8" fill="hold" nodeType="withEffect">
                                  <p:stCondLst>
                                    <p:cond delay="47450"/>
                                  </p:stCondLst>
                                  <p:childTnLst>
                                    <p:anim calcmode="lin" valueType="num">
                                      <p:cBhvr additive="base">
                                        <p:cTn id="143" dur="500"/>
                                        <p:tgtEl>
                                          <p:spTgt spid="30"/>
                                        </p:tgtEl>
                                        <p:attrNameLst>
                                          <p:attrName>ppt_x</p:attrName>
                                        </p:attrNameLst>
                                      </p:cBhvr>
                                      <p:tavLst>
                                        <p:tav tm="0">
                                          <p:val>
                                            <p:strVal val="ppt_x"/>
                                          </p:val>
                                        </p:tav>
                                        <p:tav tm="100000">
                                          <p:val>
                                            <p:strVal val="0-ppt_w/2"/>
                                          </p:val>
                                        </p:tav>
                                      </p:tavLst>
                                    </p:anim>
                                    <p:anim calcmode="lin" valueType="num">
                                      <p:cBhvr additive="base">
                                        <p:cTn id="144" dur="500"/>
                                        <p:tgtEl>
                                          <p:spTgt spid="30"/>
                                        </p:tgtEl>
                                        <p:attrNameLst>
                                          <p:attrName>ppt_y</p:attrName>
                                        </p:attrNameLst>
                                      </p:cBhvr>
                                      <p:tavLst>
                                        <p:tav tm="0">
                                          <p:val>
                                            <p:strVal val="ppt_y"/>
                                          </p:val>
                                        </p:tav>
                                        <p:tav tm="100000">
                                          <p:val>
                                            <p:strVal val="ppt_y"/>
                                          </p:val>
                                        </p:tav>
                                      </p:tavLst>
                                    </p:anim>
                                    <p:set>
                                      <p:cBhvr>
                                        <p:cTn id="145" dur="1" fill="hold">
                                          <p:stCondLst>
                                            <p:cond delay="499"/>
                                          </p:stCondLst>
                                        </p:cTn>
                                        <p:tgtEl>
                                          <p:spTgt spid="30"/>
                                        </p:tgtEl>
                                        <p:attrNameLst>
                                          <p:attrName>style.visibility</p:attrName>
                                        </p:attrNameLst>
                                      </p:cBhvr>
                                      <p:to>
                                        <p:strVal val="hidden"/>
                                      </p:to>
                                    </p:set>
                                  </p:childTnLst>
                                </p:cTn>
                              </p:par>
                              <p:par>
                                <p:cTn id="146" presetID="2" presetClass="exit" presetSubtype="8" fill="hold" grpId="1" nodeType="withEffect">
                                  <p:stCondLst>
                                    <p:cond delay="47450"/>
                                  </p:stCondLst>
                                  <p:childTnLst>
                                    <p:anim calcmode="lin" valueType="num">
                                      <p:cBhvr additive="base">
                                        <p:cTn id="147" dur="500"/>
                                        <p:tgtEl>
                                          <p:spTgt spid="25"/>
                                        </p:tgtEl>
                                        <p:attrNameLst>
                                          <p:attrName>ppt_x</p:attrName>
                                        </p:attrNameLst>
                                      </p:cBhvr>
                                      <p:tavLst>
                                        <p:tav tm="0">
                                          <p:val>
                                            <p:strVal val="ppt_x"/>
                                          </p:val>
                                        </p:tav>
                                        <p:tav tm="100000">
                                          <p:val>
                                            <p:strVal val="0-ppt_w/2"/>
                                          </p:val>
                                        </p:tav>
                                      </p:tavLst>
                                    </p:anim>
                                    <p:anim calcmode="lin" valueType="num">
                                      <p:cBhvr additive="base">
                                        <p:cTn id="148" dur="500"/>
                                        <p:tgtEl>
                                          <p:spTgt spid="25"/>
                                        </p:tgtEl>
                                        <p:attrNameLst>
                                          <p:attrName>ppt_y</p:attrName>
                                        </p:attrNameLst>
                                      </p:cBhvr>
                                      <p:tavLst>
                                        <p:tav tm="0">
                                          <p:val>
                                            <p:strVal val="ppt_y"/>
                                          </p:val>
                                        </p:tav>
                                        <p:tav tm="100000">
                                          <p:val>
                                            <p:strVal val="ppt_y"/>
                                          </p:val>
                                        </p:tav>
                                      </p:tavLst>
                                    </p:anim>
                                    <p:set>
                                      <p:cBhvr>
                                        <p:cTn id="149" dur="1" fill="hold">
                                          <p:stCondLst>
                                            <p:cond delay="499"/>
                                          </p:stCondLst>
                                        </p:cTn>
                                        <p:tgtEl>
                                          <p:spTgt spid="25"/>
                                        </p:tgtEl>
                                        <p:attrNameLst>
                                          <p:attrName>style.visibility</p:attrName>
                                        </p:attrNameLst>
                                      </p:cBhvr>
                                      <p:to>
                                        <p:strVal val="hidden"/>
                                      </p:to>
                                    </p:set>
                                  </p:childTnLst>
                                </p:cTn>
                              </p:par>
                              <p:par>
                                <p:cTn id="150" presetID="2" presetClass="exit" presetSubtype="8" fill="hold" nodeType="withEffect">
                                  <p:stCondLst>
                                    <p:cond delay="47450"/>
                                  </p:stCondLst>
                                  <p:childTnLst>
                                    <p:anim calcmode="lin" valueType="num">
                                      <p:cBhvr additive="base">
                                        <p:cTn id="151" dur="500"/>
                                        <p:tgtEl>
                                          <p:spTgt spid="31"/>
                                        </p:tgtEl>
                                        <p:attrNameLst>
                                          <p:attrName>ppt_x</p:attrName>
                                        </p:attrNameLst>
                                      </p:cBhvr>
                                      <p:tavLst>
                                        <p:tav tm="0">
                                          <p:val>
                                            <p:strVal val="ppt_x"/>
                                          </p:val>
                                        </p:tav>
                                        <p:tav tm="100000">
                                          <p:val>
                                            <p:strVal val="0-ppt_w/2"/>
                                          </p:val>
                                        </p:tav>
                                      </p:tavLst>
                                    </p:anim>
                                    <p:anim calcmode="lin" valueType="num">
                                      <p:cBhvr additive="base">
                                        <p:cTn id="152" dur="500"/>
                                        <p:tgtEl>
                                          <p:spTgt spid="31"/>
                                        </p:tgtEl>
                                        <p:attrNameLst>
                                          <p:attrName>ppt_y</p:attrName>
                                        </p:attrNameLst>
                                      </p:cBhvr>
                                      <p:tavLst>
                                        <p:tav tm="0">
                                          <p:val>
                                            <p:strVal val="ppt_y"/>
                                          </p:val>
                                        </p:tav>
                                        <p:tav tm="100000">
                                          <p:val>
                                            <p:strVal val="ppt_y"/>
                                          </p:val>
                                        </p:tav>
                                      </p:tavLst>
                                    </p:anim>
                                    <p:set>
                                      <p:cBhvr>
                                        <p:cTn id="153" dur="1" fill="hold">
                                          <p:stCondLst>
                                            <p:cond delay="499"/>
                                          </p:stCondLst>
                                        </p:cTn>
                                        <p:tgtEl>
                                          <p:spTgt spid="31"/>
                                        </p:tgtEl>
                                        <p:attrNameLst>
                                          <p:attrName>style.visibility</p:attrName>
                                        </p:attrNameLst>
                                      </p:cBhvr>
                                      <p:to>
                                        <p:strVal val="hidden"/>
                                      </p:to>
                                    </p:set>
                                  </p:childTnLst>
                                </p:cTn>
                              </p:par>
                              <p:par>
                                <p:cTn id="154" presetID="2" presetClass="exit" presetSubtype="8" fill="hold" grpId="1" nodeType="withEffect">
                                  <p:stCondLst>
                                    <p:cond delay="47450"/>
                                  </p:stCondLst>
                                  <p:childTnLst>
                                    <p:anim calcmode="lin" valueType="num">
                                      <p:cBhvr additive="base">
                                        <p:cTn id="155" dur="500"/>
                                        <p:tgtEl>
                                          <p:spTgt spid="29"/>
                                        </p:tgtEl>
                                        <p:attrNameLst>
                                          <p:attrName>ppt_x</p:attrName>
                                        </p:attrNameLst>
                                      </p:cBhvr>
                                      <p:tavLst>
                                        <p:tav tm="0">
                                          <p:val>
                                            <p:strVal val="ppt_x"/>
                                          </p:val>
                                        </p:tav>
                                        <p:tav tm="100000">
                                          <p:val>
                                            <p:strVal val="0-ppt_w/2"/>
                                          </p:val>
                                        </p:tav>
                                      </p:tavLst>
                                    </p:anim>
                                    <p:anim calcmode="lin" valueType="num">
                                      <p:cBhvr additive="base">
                                        <p:cTn id="156" dur="500"/>
                                        <p:tgtEl>
                                          <p:spTgt spid="29"/>
                                        </p:tgtEl>
                                        <p:attrNameLst>
                                          <p:attrName>ppt_y</p:attrName>
                                        </p:attrNameLst>
                                      </p:cBhvr>
                                      <p:tavLst>
                                        <p:tav tm="0">
                                          <p:val>
                                            <p:strVal val="ppt_y"/>
                                          </p:val>
                                        </p:tav>
                                        <p:tav tm="100000">
                                          <p:val>
                                            <p:strVal val="ppt_y"/>
                                          </p:val>
                                        </p:tav>
                                      </p:tavLst>
                                    </p:anim>
                                    <p:set>
                                      <p:cBhvr>
                                        <p:cTn id="157"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8" fill="hold" display="0">
                  <p:stCondLst>
                    <p:cond delay="indefinite"/>
                  </p:stCondLst>
                  <p:endCondLst>
                    <p:cond evt="onStopAudio" delay="0">
                      <p:tgtEl>
                        <p:sldTgt/>
                      </p:tgtEl>
                    </p:cond>
                  </p:endCondLst>
                </p:cTn>
                <p:tgtEl>
                  <p:spTgt spid="7"/>
                </p:tgtEl>
              </p:cMediaNode>
            </p:audio>
          </p:childTnLst>
        </p:cTn>
      </p:par>
    </p:tnLst>
    <p:bldLst>
      <p:bldP spid="26" grpId="0"/>
      <p:bldP spid="26" grpId="1"/>
      <p:bldP spid="27" grpId="0" animBg="1"/>
      <p:bldP spid="27" grpId="1" animBg="1"/>
      <p:bldP spid="13" grpId="0"/>
      <p:bldP spid="13" grpId="1"/>
      <p:bldP spid="9" grpId="0" animBg="1"/>
      <p:bldP spid="9" grpId="1" animBg="1"/>
      <p:bldP spid="6" grpId="0"/>
      <p:bldP spid="6" grpId="1"/>
      <p:bldP spid="11" grpId="0" animBg="1"/>
      <p:bldP spid="11" grpId="1" animBg="1"/>
      <p:bldP spid="10" grpId="0"/>
      <p:bldP spid="10" grpId="1"/>
      <p:bldP spid="17" grpId="0"/>
      <p:bldP spid="17" grpId="1"/>
      <p:bldP spid="25" grpId="0" animBg="1"/>
      <p:bldP spid="25" grpId="1" animBg="1"/>
      <p:bldP spid="18" grpId="0"/>
      <p:bldP spid="18" grpId="1"/>
      <p:bldP spid="29" grpId="0" animBg="1"/>
      <p:bldP spid="2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1E93CE-9ED0-87DE-41AB-B8B6FA9B481F}"/>
              </a:ext>
            </a:extLst>
          </p:cNvPr>
          <p:cNvGrpSpPr/>
          <p:nvPr/>
        </p:nvGrpSpPr>
        <p:grpSpPr>
          <a:xfrm>
            <a:off x="434906" y="941485"/>
            <a:ext cx="11322188" cy="5228810"/>
            <a:chOff x="269737" y="941485"/>
            <a:chExt cx="11322188" cy="5228810"/>
          </a:xfrm>
        </p:grpSpPr>
        <p:sp>
          <p:nvSpPr>
            <p:cNvPr id="253" name="TextBox 252">
              <a:extLst>
                <a:ext uri="{FF2B5EF4-FFF2-40B4-BE49-F238E27FC236}">
                  <a16:creationId xmlns:a16="http://schemas.microsoft.com/office/drawing/2014/main" id="{6CE5B3FD-80D7-B607-14EA-3CBC380CFE35}"/>
                </a:ext>
              </a:extLst>
            </p:cNvPr>
            <p:cNvSpPr txBox="1"/>
            <p:nvPr/>
          </p:nvSpPr>
          <p:spPr>
            <a:xfrm>
              <a:off x="4916444" y="941485"/>
              <a:ext cx="1497839" cy="461665"/>
            </a:xfrm>
            <a:prstGeom prst="rect">
              <a:avLst/>
            </a:prstGeom>
            <a:noFill/>
            <a:ln>
              <a:noFill/>
            </a:ln>
          </p:spPr>
          <p:txBody>
            <a:bodyPr wrap="square" rtlCol="0" anchor="ctr">
              <a:spAutoFit/>
            </a:bodyPr>
            <a:lstStyle/>
            <a:p>
              <a:pPr algn="ctr"/>
              <a:r>
                <a:rPr lang="en-US" sz="2400" b="1" dirty="0">
                  <a:solidFill>
                    <a:srgbClr val="009ADE"/>
                  </a:solidFill>
                  <a:latin typeface="Atkinson Hyperlegible" pitchFamily="2" charset="0"/>
                </a:rPr>
                <a:t>Step 1</a:t>
              </a:r>
            </a:p>
          </p:txBody>
        </p:sp>
        <p:sp>
          <p:nvSpPr>
            <p:cNvPr id="254" name="TextBox 253">
              <a:extLst>
                <a:ext uri="{FF2B5EF4-FFF2-40B4-BE49-F238E27FC236}">
                  <a16:creationId xmlns:a16="http://schemas.microsoft.com/office/drawing/2014/main" id="{58BE692F-598C-4F0E-7D0A-7B553F32365D}"/>
                </a:ext>
              </a:extLst>
            </p:cNvPr>
            <p:cNvSpPr txBox="1"/>
            <p:nvPr/>
          </p:nvSpPr>
          <p:spPr>
            <a:xfrm>
              <a:off x="3644278" y="1414348"/>
              <a:ext cx="4140618" cy="787301"/>
            </a:xfrm>
            <a:prstGeom prst="rect">
              <a:avLst/>
            </a:prstGeom>
            <a:noFill/>
            <a:ln>
              <a:noFill/>
            </a:ln>
          </p:spPr>
          <p:txBody>
            <a:bodyPr wrap="square" anchor="ctr">
              <a:spAutoFit/>
            </a:bodyPr>
            <a:lstStyle/>
            <a:p>
              <a:pPr algn="ctr"/>
              <a:r>
                <a:rPr lang="en-US" sz="2200" dirty="0">
                  <a:latin typeface="Atkinson Hyperlegible" pitchFamily="2" charset="0"/>
                </a:rPr>
                <a:t>Establish and train the team and document decisions</a:t>
              </a:r>
            </a:p>
          </p:txBody>
        </p:sp>
        <p:sp>
          <p:nvSpPr>
            <p:cNvPr id="255" name="TextBox 254">
              <a:extLst>
                <a:ext uri="{FF2B5EF4-FFF2-40B4-BE49-F238E27FC236}">
                  <a16:creationId xmlns:a16="http://schemas.microsoft.com/office/drawing/2014/main" id="{BBE2A60B-1165-FB77-9A39-1C7FFFE94353}"/>
                </a:ext>
              </a:extLst>
            </p:cNvPr>
            <p:cNvSpPr txBox="1"/>
            <p:nvPr/>
          </p:nvSpPr>
          <p:spPr>
            <a:xfrm>
              <a:off x="7812700" y="2826823"/>
              <a:ext cx="3013156" cy="461665"/>
            </a:xfrm>
            <a:prstGeom prst="rect">
              <a:avLst/>
            </a:prstGeom>
            <a:noFill/>
            <a:ln>
              <a:noFill/>
            </a:ln>
          </p:spPr>
          <p:txBody>
            <a:bodyPr wrap="square" rtlCol="0">
              <a:spAutoFit/>
            </a:bodyPr>
            <a:lstStyle/>
            <a:p>
              <a:r>
                <a:rPr lang="en-US" sz="2400" b="1" dirty="0">
                  <a:solidFill>
                    <a:srgbClr val="80BC00"/>
                  </a:solidFill>
                  <a:latin typeface="Atkinson Hyperlegible" pitchFamily="2" charset="0"/>
                </a:rPr>
                <a:t>Step 2</a:t>
              </a:r>
            </a:p>
          </p:txBody>
        </p:sp>
        <p:sp>
          <p:nvSpPr>
            <p:cNvPr id="256" name="TextBox 255">
              <a:extLst>
                <a:ext uri="{FF2B5EF4-FFF2-40B4-BE49-F238E27FC236}">
                  <a16:creationId xmlns:a16="http://schemas.microsoft.com/office/drawing/2014/main" id="{A03D0AE9-10C6-2922-A70E-37C228DCF452}"/>
                </a:ext>
              </a:extLst>
            </p:cNvPr>
            <p:cNvSpPr txBox="1"/>
            <p:nvPr/>
          </p:nvSpPr>
          <p:spPr>
            <a:xfrm>
              <a:off x="7812700" y="3295941"/>
              <a:ext cx="3414743" cy="787301"/>
            </a:xfrm>
            <a:prstGeom prst="rect">
              <a:avLst/>
            </a:prstGeom>
            <a:noFill/>
            <a:ln>
              <a:noFill/>
            </a:ln>
          </p:spPr>
          <p:txBody>
            <a:bodyPr wrap="square" anchor="ctr">
              <a:spAutoFit/>
            </a:bodyPr>
            <a:lstStyle/>
            <a:p>
              <a:r>
                <a:rPr lang="en-US" sz="2200" dirty="0">
                  <a:latin typeface="Atkinson Hyperlegible" pitchFamily="2" charset="0"/>
                </a:rPr>
                <a:t>Undertake an assessment of the facility</a:t>
              </a:r>
            </a:p>
          </p:txBody>
        </p:sp>
        <p:sp>
          <p:nvSpPr>
            <p:cNvPr id="257" name="TextBox 256">
              <a:extLst>
                <a:ext uri="{FF2B5EF4-FFF2-40B4-BE49-F238E27FC236}">
                  <a16:creationId xmlns:a16="http://schemas.microsoft.com/office/drawing/2014/main" id="{7424F016-6B8E-D6D9-0928-6FBCCC73EEB8}"/>
                </a:ext>
              </a:extLst>
            </p:cNvPr>
            <p:cNvSpPr txBox="1"/>
            <p:nvPr/>
          </p:nvSpPr>
          <p:spPr>
            <a:xfrm>
              <a:off x="7812700" y="4567462"/>
              <a:ext cx="3004867" cy="461665"/>
            </a:xfrm>
            <a:prstGeom prst="rect">
              <a:avLst/>
            </a:prstGeom>
            <a:noFill/>
            <a:ln>
              <a:noFill/>
            </a:ln>
          </p:spPr>
          <p:txBody>
            <a:bodyPr wrap="square" rtlCol="0">
              <a:spAutoFit/>
            </a:bodyPr>
            <a:lstStyle/>
            <a:p>
              <a:r>
                <a:rPr lang="en-US" sz="2400" b="1" dirty="0">
                  <a:solidFill>
                    <a:srgbClr val="A6228C"/>
                  </a:solidFill>
                  <a:latin typeface="Atkinson Hyperlegible" pitchFamily="2" charset="0"/>
                </a:rPr>
                <a:t>Step 3</a:t>
              </a:r>
            </a:p>
          </p:txBody>
        </p:sp>
        <p:sp>
          <p:nvSpPr>
            <p:cNvPr id="258" name="TextBox 257">
              <a:extLst>
                <a:ext uri="{FF2B5EF4-FFF2-40B4-BE49-F238E27FC236}">
                  <a16:creationId xmlns:a16="http://schemas.microsoft.com/office/drawing/2014/main" id="{D1EE30D3-435E-85E6-970C-685D4FFA95BB}"/>
                </a:ext>
              </a:extLst>
            </p:cNvPr>
            <p:cNvSpPr txBox="1"/>
            <p:nvPr/>
          </p:nvSpPr>
          <p:spPr>
            <a:xfrm>
              <a:off x="7812700" y="5040689"/>
              <a:ext cx="3779225" cy="1129606"/>
            </a:xfrm>
            <a:prstGeom prst="rect">
              <a:avLst/>
            </a:prstGeom>
            <a:noFill/>
            <a:ln>
              <a:noFill/>
            </a:ln>
          </p:spPr>
          <p:txBody>
            <a:bodyPr wrap="square" anchor="ctr">
              <a:spAutoFit/>
            </a:bodyPr>
            <a:lstStyle/>
            <a:p>
              <a:pPr algn="l"/>
              <a:r>
                <a:rPr lang="en-US" sz="2200" b="0" i="0" dirty="0">
                  <a:solidFill>
                    <a:srgbClr val="202124"/>
                  </a:solidFill>
                  <a:effectLst/>
                  <a:latin typeface="Atkinson Hyperlegible" pitchFamily="2" charset="0"/>
                </a:rPr>
                <a:t>Conduct a risk assessment to identify and prioritize areas for improvement</a:t>
              </a:r>
            </a:p>
          </p:txBody>
        </p:sp>
        <p:sp>
          <p:nvSpPr>
            <p:cNvPr id="259" name="TextBox 258">
              <a:extLst>
                <a:ext uri="{FF2B5EF4-FFF2-40B4-BE49-F238E27FC236}">
                  <a16:creationId xmlns:a16="http://schemas.microsoft.com/office/drawing/2014/main" id="{6464244D-E1AA-B5C2-7BBA-54AFDBB0C060}"/>
                </a:ext>
              </a:extLst>
            </p:cNvPr>
            <p:cNvSpPr txBox="1"/>
            <p:nvPr/>
          </p:nvSpPr>
          <p:spPr>
            <a:xfrm>
              <a:off x="1276746" y="4567462"/>
              <a:ext cx="2321774" cy="461665"/>
            </a:xfrm>
            <a:prstGeom prst="rect">
              <a:avLst/>
            </a:prstGeom>
            <a:noFill/>
            <a:ln>
              <a:noFill/>
            </a:ln>
          </p:spPr>
          <p:txBody>
            <a:bodyPr wrap="square" rtlCol="0">
              <a:spAutoFit/>
            </a:bodyPr>
            <a:lstStyle/>
            <a:p>
              <a:pPr algn="r"/>
              <a:r>
                <a:rPr lang="en-US" sz="2400" b="1" dirty="0">
                  <a:solidFill>
                    <a:srgbClr val="F26829"/>
                  </a:solidFill>
                  <a:latin typeface="Atkinson Hyperlegible" pitchFamily="2" charset="0"/>
                </a:rPr>
                <a:t>Step 4</a:t>
              </a:r>
            </a:p>
          </p:txBody>
        </p:sp>
        <p:sp>
          <p:nvSpPr>
            <p:cNvPr id="260" name="TextBox 259">
              <a:extLst>
                <a:ext uri="{FF2B5EF4-FFF2-40B4-BE49-F238E27FC236}">
                  <a16:creationId xmlns:a16="http://schemas.microsoft.com/office/drawing/2014/main" id="{20065489-A473-0C10-9262-F4453A72749B}"/>
                </a:ext>
              </a:extLst>
            </p:cNvPr>
            <p:cNvSpPr txBox="1"/>
            <p:nvPr/>
          </p:nvSpPr>
          <p:spPr>
            <a:xfrm>
              <a:off x="443412" y="5051494"/>
              <a:ext cx="3155108" cy="1107995"/>
            </a:xfrm>
            <a:prstGeom prst="rect">
              <a:avLst/>
            </a:prstGeom>
            <a:noFill/>
            <a:ln>
              <a:noFill/>
            </a:ln>
          </p:spPr>
          <p:txBody>
            <a:bodyPr wrap="square" anchor="ctr">
              <a:spAutoFit/>
            </a:bodyPr>
            <a:lstStyle/>
            <a:p>
              <a:pPr algn="r"/>
              <a:r>
                <a:rPr lang="en-US" sz="2200" b="0" i="0" dirty="0">
                  <a:solidFill>
                    <a:srgbClr val="202124"/>
                  </a:solidFill>
                  <a:effectLst/>
                  <a:latin typeface="Atkinson Hyperlegible" pitchFamily="2" charset="0"/>
                </a:rPr>
                <a:t>Develop an incremental improvement plan and take action</a:t>
              </a:r>
            </a:p>
          </p:txBody>
        </p:sp>
        <p:sp>
          <p:nvSpPr>
            <p:cNvPr id="261" name="TextBox 260">
              <a:extLst>
                <a:ext uri="{FF2B5EF4-FFF2-40B4-BE49-F238E27FC236}">
                  <a16:creationId xmlns:a16="http://schemas.microsoft.com/office/drawing/2014/main" id="{295B4F9B-01BC-C6FA-9F8A-67B2702DD8A7}"/>
                </a:ext>
              </a:extLst>
            </p:cNvPr>
            <p:cNvSpPr txBox="1"/>
            <p:nvPr/>
          </p:nvSpPr>
          <p:spPr>
            <a:xfrm>
              <a:off x="1269689" y="2852719"/>
              <a:ext cx="2328831" cy="461665"/>
            </a:xfrm>
            <a:prstGeom prst="rect">
              <a:avLst/>
            </a:prstGeom>
            <a:noFill/>
            <a:ln>
              <a:noFill/>
            </a:ln>
          </p:spPr>
          <p:txBody>
            <a:bodyPr wrap="square" rtlCol="0" anchor="ctr">
              <a:spAutoFit/>
            </a:bodyPr>
            <a:lstStyle/>
            <a:p>
              <a:pPr algn="r"/>
              <a:r>
                <a:rPr lang="en-US" sz="2400" b="1" dirty="0">
                  <a:solidFill>
                    <a:srgbClr val="F4A81D"/>
                  </a:solidFill>
                  <a:latin typeface="Atkinson Hyperlegible" pitchFamily="2" charset="0"/>
                </a:rPr>
                <a:t>Step 5</a:t>
              </a:r>
            </a:p>
          </p:txBody>
        </p:sp>
        <p:sp>
          <p:nvSpPr>
            <p:cNvPr id="262" name="TextBox 261">
              <a:extLst>
                <a:ext uri="{FF2B5EF4-FFF2-40B4-BE49-F238E27FC236}">
                  <a16:creationId xmlns:a16="http://schemas.microsoft.com/office/drawing/2014/main" id="{A42A50BF-545D-5C6D-3EF5-5331414FAF55}"/>
                </a:ext>
              </a:extLst>
            </p:cNvPr>
            <p:cNvSpPr txBox="1"/>
            <p:nvPr/>
          </p:nvSpPr>
          <p:spPr>
            <a:xfrm>
              <a:off x="269737" y="3295941"/>
              <a:ext cx="3328783" cy="787301"/>
            </a:xfrm>
            <a:prstGeom prst="rect">
              <a:avLst/>
            </a:prstGeom>
            <a:noFill/>
            <a:ln>
              <a:noFill/>
            </a:ln>
          </p:spPr>
          <p:txBody>
            <a:bodyPr wrap="square" anchor="ctr">
              <a:spAutoFit/>
            </a:bodyPr>
            <a:lstStyle/>
            <a:p>
              <a:pPr algn="r"/>
              <a:r>
                <a:rPr lang="en-US" sz="2200" dirty="0">
                  <a:latin typeface="Atkinson Hyperlegible" pitchFamily="2" charset="0"/>
                </a:rPr>
                <a:t>Monitor, review, adapt, improve</a:t>
              </a:r>
            </a:p>
          </p:txBody>
        </p:sp>
        <p:sp>
          <p:nvSpPr>
            <p:cNvPr id="263" name="Pentagon 262">
              <a:extLst>
                <a:ext uri="{FF2B5EF4-FFF2-40B4-BE49-F238E27FC236}">
                  <a16:creationId xmlns:a16="http://schemas.microsoft.com/office/drawing/2014/main" id="{1F978B4A-EF59-ABB8-97E0-1E6291CAF471}"/>
                </a:ext>
              </a:extLst>
            </p:cNvPr>
            <p:cNvSpPr/>
            <p:nvPr/>
          </p:nvSpPr>
          <p:spPr>
            <a:xfrm>
              <a:off x="4083800" y="2533934"/>
              <a:ext cx="3243620" cy="3211972"/>
            </a:xfrm>
            <a:prstGeom prst="pentagon">
              <a:avLst/>
            </a:prstGeom>
            <a:noFill/>
            <a:ln w="127000">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9A0EF6FE-D851-0C44-C0A3-A0523D499C63}"/>
                </a:ext>
              </a:extLst>
            </p:cNvPr>
            <p:cNvSpPr/>
            <p:nvPr/>
          </p:nvSpPr>
          <p:spPr>
            <a:xfrm>
              <a:off x="5252400" y="2328030"/>
              <a:ext cx="902201" cy="902201"/>
            </a:xfrm>
            <a:prstGeom prst="ellipse">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Freeform 5">
              <a:extLst>
                <a:ext uri="{FF2B5EF4-FFF2-40B4-BE49-F238E27FC236}">
                  <a16:creationId xmlns:a16="http://schemas.microsoft.com/office/drawing/2014/main" id="{5D37780E-7226-8921-C0CD-1B1933224CC1}"/>
                </a:ext>
              </a:extLst>
            </p:cNvPr>
            <p:cNvSpPr>
              <a:spLocks/>
            </p:cNvSpPr>
            <p:nvPr/>
          </p:nvSpPr>
          <p:spPr bwMode="auto">
            <a:xfrm>
              <a:off x="4255174" y="3551094"/>
              <a:ext cx="1159997" cy="2447116"/>
            </a:xfrm>
            <a:custGeom>
              <a:avLst/>
              <a:gdLst>
                <a:gd name="T0" fmla="*/ 249 w 495"/>
                <a:gd name="T1" fmla="*/ 1045 h 1045"/>
                <a:gd name="T2" fmla="*/ 113 w 495"/>
                <a:gd name="T3" fmla="*/ 1000 h 1045"/>
                <a:gd name="T4" fmla="*/ 20 w 495"/>
                <a:gd name="T5" fmla="*/ 849 h 1045"/>
                <a:gd name="T6" fmla="*/ 61 w 495"/>
                <a:gd name="T7" fmla="*/ 676 h 1045"/>
                <a:gd name="T8" fmla="*/ 172 w 495"/>
                <a:gd name="T9" fmla="*/ 594 h 1045"/>
                <a:gd name="T10" fmla="*/ 170 w 495"/>
                <a:gd name="T11" fmla="*/ 589 h 1045"/>
                <a:gd name="T12" fmla="*/ 97 w 495"/>
                <a:gd name="T13" fmla="*/ 363 h 1045"/>
                <a:gd name="T14" fmla="*/ 101 w 495"/>
                <a:gd name="T15" fmla="*/ 355 h 1045"/>
                <a:gd name="T16" fmla="*/ 267 w 495"/>
                <a:gd name="T17" fmla="*/ 189 h 1045"/>
                <a:gd name="T18" fmla="*/ 260 w 495"/>
                <a:gd name="T19" fmla="*/ 9 h 1045"/>
                <a:gd name="T20" fmla="*/ 263 w 495"/>
                <a:gd name="T21" fmla="*/ 1 h 1045"/>
                <a:gd name="T22" fmla="*/ 271 w 495"/>
                <a:gd name="T23" fmla="*/ 4 h 1045"/>
                <a:gd name="T24" fmla="*/ 279 w 495"/>
                <a:gd name="T25" fmla="*/ 192 h 1045"/>
                <a:gd name="T26" fmla="*/ 110 w 495"/>
                <a:gd name="T27" fmla="*/ 365 h 1045"/>
                <a:gd name="T28" fmla="*/ 185 w 495"/>
                <a:gd name="T29" fmla="*/ 595 h 1045"/>
                <a:gd name="T30" fmla="*/ 185 w 495"/>
                <a:gd name="T31" fmla="*/ 597 h 1045"/>
                <a:gd name="T32" fmla="*/ 181 w 495"/>
                <a:gd name="T33" fmla="*/ 603 h 1045"/>
                <a:gd name="T34" fmla="*/ 71 w 495"/>
                <a:gd name="T35" fmla="*/ 683 h 1045"/>
                <a:gd name="T36" fmla="*/ 120 w 495"/>
                <a:gd name="T37" fmla="*/ 991 h 1045"/>
                <a:gd name="T38" fmla="*/ 284 w 495"/>
                <a:gd name="T39" fmla="*/ 1030 h 1045"/>
                <a:gd name="T40" fmla="*/ 427 w 495"/>
                <a:gd name="T41" fmla="*/ 942 h 1045"/>
                <a:gd name="T42" fmla="*/ 449 w 495"/>
                <a:gd name="T43" fmla="*/ 721 h 1045"/>
                <a:gd name="T44" fmla="*/ 452 w 495"/>
                <a:gd name="T45" fmla="*/ 713 h 1045"/>
                <a:gd name="T46" fmla="*/ 460 w 495"/>
                <a:gd name="T47" fmla="*/ 716 h 1045"/>
                <a:gd name="T48" fmla="*/ 437 w 495"/>
                <a:gd name="T49" fmla="*/ 949 h 1045"/>
                <a:gd name="T50" fmla="*/ 286 w 495"/>
                <a:gd name="T51" fmla="*/ 1042 h 1045"/>
                <a:gd name="T52" fmla="*/ 249 w 495"/>
                <a:gd name="T53" fmla="*/ 104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5" h="1045">
                  <a:moveTo>
                    <a:pt x="249" y="1045"/>
                  </a:moveTo>
                  <a:cubicBezTo>
                    <a:pt x="200" y="1045"/>
                    <a:pt x="153" y="1030"/>
                    <a:pt x="113" y="1000"/>
                  </a:cubicBezTo>
                  <a:cubicBezTo>
                    <a:pt x="63" y="964"/>
                    <a:pt x="30" y="910"/>
                    <a:pt x="20" y="849"/>
                  </a:cubicBezTo>
                  <a:cubicBezTo>
                    <a:pt x="10" y="788"/>
                    <a:pt x="25" y="726"/>
                    <a:pt x="61" y="676"/>
                  </a:cubicBezTo>
                  <a:cubicBezTo>
                    <a:pt x="89" y="638"/>
                    <a:pt x="127" y="609"/>
                    <a:pt x="172" y="594"/>
                  </a:cubicBezTo>
                  <a:cubicBezTo>
                    <a:pt x="171" y="592"/>
                    <a:pt x="171" y="591"/>
                    <a:pt x="170" y="589"/>
                  </a:cubicBezTo>
                  <a:cubicBezTo>
                    <a:pt x="97" y="363"/>
                    <a:pt x="97" y="363"/>
                    <a:pt x="97" y="363"/>
                  </a:cubicBezTo>
                  <a:cubicBezTo>
                    <a:pt x="96" y="360"/>
                    <a:pt x="97" y="356"/>
                    <a:pt x="101" y="355"/>
                  </a:cubicBezTo>
                  <a:cubicBezTo>
                    <a:pt x="179" y="330"/>
                    <a:pt x="242" y="267"/>
                    <a:pt x="267" y="189"/>
                  </a:cubicBezTo>
                  <a:cubicBezTo>
                    <a:pt x="286" y="130"/>
                    <a:pt x="284" y="66"/>
                    <a:pt x="260" y="9"/>
                  </a:cubicBezTo>
                  <a:cubicBezTo>
                    <a:pt x="259" y="6"/>
                    <a:pt x="260" y="2"/>
                    <a:pt x="263" y="1"/>
                  </a:cubicBezTo>
                  <a:cubicBezTo>
                    <a:pt x="266" y="0"/>
                    <a:pt x="270" y="1"/>
                    <a:pt x="271" y="4"/>
                  </a:cubicBezTo>
                  <a:cubicBezTo>
                    <a:pt x="296" y="64"/>
                    <a:pt x="299" y="131"/>
                    <a:pt x="279" y="192"/>
                  </a:cubicBezTo>
                  <a:cubicBezTo>
                    <a:pt x="252" y="273"/>
                    <a:pt x="190" y="337"/>
                    <a:pt x="110" y="365"/>
                  </a:cubicBezTo>
                  <a:cubicBezTo>
                    <a:pt x="122" y="400"/>
                    <a:pt x="184" y="591"/>
                    <a:pt x="185" y="595"/>
                  </a:cubicBezTo>
                  <a:cubicBezTo>
                    <a:pt x="185" y="596"/>
                    <a:pt x="185" y="596"/>
                    <a:pt x="185" y="597"/>
                  </a:cubicBezTo>
                  <a:cubicBezTo>
                    <a:pt x="186" y="600"/>
                    <a:pt x="184" y="602"/>
                    <a:pt x="181" y="603"/>
                  </a:cubicBezTo>
                  <a:cubicBezTo>
                    <a:pt x="137" y="617"/>
                    <a:pt x="99" y="645"/>
                    <a:pt x="71" y="683"/>
                  </a:cubicBezTo>
                  <a:cubicBezTo>
                    <a:pt x="0" y="781"/>
                    <a:pt x="22" y="919"/>
                    <a:pt x="120" y="991"/>
                  </a:cubicBezTo>
                  <a:cubicBezTo>
                    <a:pt x="167" y="1025"/>
                    <a:pt x="226" y="1039"/>
                    <a:pt x="284" y="1030"/>
                  </a:cubicBezTo>
                  <a:cubicBezTo>
                    <a:pt x="342" y="1021"/>
                    <a:pt x="393" y="990"/>
                    <a:pt x="427" y="942"/>
                  </a:cubicBezTo>
                  <a:cubicBezTo>
                    <a:pt x="474" y="878"/>
                    <a:pt x="482" y="793"/>
                    <a:pt x="449" y="721"/>
                  </a:cubicBezTo>
                  <a:cubicBezTo>
                    <a:pt x="448" y="718"/>
                    <a:pt x="449" y="714"/>
                    <a:pt x="452" y="713"/>
                  </a:cubicBezTo>
                  <a:cubicBezTo>
                    <a:pt x="455" y="711"/>
                    <a:pt x="459" y="713"/>
                    <a:pt x="460" y="716"/>
                  </a:cubicBezTo>
                  <a:cubicBezTo>
                    <a:pt x="495" y="792"/>
                    <a:pt x="486" y="881"/>
                    <a:pt x="437" y="949"/>
                  </a:cubicBezTo>
                  <a:cubicBezTo>
                    <a:pt x="401" y="999"/>
                    <a:pt x="347" y="1032"/>
                    <a:pt x="286" y="1042"/>
                  </a:cubicBezTo>
                  <a:cubicBezTo>
                    <a:pt x="273" y="1044"/>
                    <a:pt x="261" y="1045"/>
                    <a:pt x="249" y="1045"/>
                  </a:cubicBezTo>
                  <a:close/>
                </a:path>
              </a:pathLst>
            </a:custGeom>
            <a:solidFill>
              <a:srgbClr val="F26829"/>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6">
              <a:extLst>
                <a:ext uri="{FF2B5EF4-FFF2-40B4-BE49-F238E27FC236}">
                  <a16:creationId xmlns:a16="http://schemas.microsoft.com/office/drawing/2014/main" id="{29EB3091-271A-FE00-8431-FAC9FEF3E93C}"/>
                </a:ext>
              </a:extLst>
            </p:cNvPr>
            <p:cNvSpPr>
              <a:spLocks/>
            </p:cNvSpPr>
            <p:nvPr/>
          </p:nvSpPr>
          <p:spPr bwMode="auto">
            <a:xfrm>
              <a:off x="4774259" y="4808198"/>
              <a:ext cx="2358836" cy="1230621"/>
            </a:xfrm>
            <a:custGeom>
              <a:avLst/>
              <a:gdLst>
                <a:gd name="T0" fmla="*/ 768 w 1006"/>
                <a:gd name="T1" fmla="*/ 508 h 525"/>
                <a:gd name="T2" fmla="*/ 579 w 1006"/>
                <a:gd name="T3" fmla="*/ 412 h 525"/>
                <a:gd name="T4" fmla="*/ 535 w 1006"/>
                <a:gd name="T5" fmla="*/ 281 h 525"/>
                <a:gd name="T6" fmla="*/ 530 w 1006"/>
                <a:gd name="T7" fmla="*/ 281 h 525"/>
                <a:gd name="T8" fmla="*/ 293 w 1006"/>
                <a:gd name="T9" fmla="*/ 281 h 525"/>
                <a:gd name="T10" fmla="*/ 287 w 1006"/>
                <a:gd name="T11" fmla="*/ 275 h 525"/>
                <a:gd name="T12" fmla="*/ 180 w 1006"/>
                <a:gd name="T13" fmla="*/ 66 h 525"/>
                <a:gd name="T14" fmla="*/ 6 w 1006"/>
                <a:gd name="T15" fmla="*/ 17 h 525"/>
                <a:gd name="T16" fmla="*/ 0 w 1006"/>
                <a:gd name="T17" fmla="*/ 11 h 525"/>
                <a:gd name="T18" fmla="*/ 5 w 1006"/>
                <a:gd name="T19" fmla="*/ 5 h 525"/>
                <a:gd name="T20" fmla="*/ 187 w 1006"/>
                <a:gd name="T21" fmla="*/ 56 h 525"/>
                <a:gd name="T22" fmla="*/ 299 w 1006"/>
                <a:gd name="T23" fmla="*/ 269 h 525"/>
                <a:gd name="T24" fmla="*/ 541 w 1006"/>
                <a:gd name="T25" fmla="*/ 269 h 525"/>
                <a:gd name="T26" fmla="*/ 542 w 1006"/>
                <a:gd name="T27" fmla="*/ 270 h 525"/>
                <a:gd name="T28" fmla="*/ 547 w 1006"/>
                <a:gd name="T29" fmla="*/ 275 h 525"/>
                <a:gd name="T30" fmla="*/ 589 w 1006"/>
                <a:gd name="T31" fmla="*/ 405 h 525"/>
                <a:gd name="T32" fmla="*/ 897 w 1006"/>
                <a:gd name="T33" fmla="*/ 454 h 525"/>
                <a:gd name="T34" fmla="*/ 985 w 1006"/>
                <a:gd name="T35" fmla="*/ 310 h 525"/>
                <a:gd name="T36" fmla="*/ 945 w 1006"/>
                <a:gd name="T37" fmla="*/ 146 h 525"/>
                <a:gd name="T38" fmla="*/ 742 w 1006"/>
                <a:gd name="T39" fmla="*/ 57 h 525"/>
                <a:gd name="T40" fmla="*/ 735 w 1006"/>
                <a:gd name="T41" fmla="*/ 51 h 525"/>
                <a:gd name="T42" fmla="*/ 740 w 1006"/>
                <a:gd name="T43" fmla="*/ 45 h 525"/>
                <a:gd name="T44" fmla="*/ 955 w 1006"/>
                <a:gd name="T45" fmla="*/ 139 h 525"/>
                <a:gd name="T46" fmla="*/ 997 w 1006"/>
                <a:gd name="T47" fmla="*/ 312 h 525"/>
                <a:gd name="T48" fmla="*/ 904 w 1006"/>
                <a:gd name="T49" fmla="*/ 463 h 525"/>
                <a:gd name="T50" fmla="*/ 768 w 1006"/>
                <a:gd name="T51" fmla="*/ 508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6" h="525">
                  <a:moveTo>
                    <a:pt x="768" y="508"/>
                  </a:moveTo>
                  <a:cubicBezTo>
                    <a:pt x="696" y="508"/>
                    <a:pt x="625" y="474"/>
                    <a:pt x="579" y="412"/>
                  </a:cubicBezTo>
                  <a:cubicBezTo>
                    <a:pt x="552" y="374"/>
                    <a:pt x="536" y="329"/>
                    <a:pt x="535" y="281"/>
                  </a:cubicBezTo>
                  <a:cubicBezTo>
                    <a:pt x="534" y="281"/>
                    <a:pt x="532" y="281"/>
                    <a:pt x="530" y="281"/>
                  </a:cubicBezTo>
                  <a:cubicBezTo>
                    <a:pt x="293" y="281"/>
                    <a:pt x="293" y="281"/>
                    <a:pt x="293" y="281"/>
                  </a:cubicBezTo>
                  <a:cubicBezTo>
                    <a:pt x="289" y="281"/>
                    <a:pt x="287" y="279"/>
                    <a:pt x="287" y="275"/>
                  </a:cubicBezTo>
                  <a:cubicBezTo>
                    <a:pt x="287" y="193"/>
                    <a:pt x="247" y="114"/>
                    <a:pt x="180" y="66"/>
                  </a:cubicBezTo>
                  <a:cubicBezTo>
                    <a:pt x="130" y="29"/>
                    <a:pt x="68" y="12"/>
                    <a:pt x="6" y="17"/>
                  </a:cubicBezTo>
                  <a:cubicBezTo>
                    <a:pt x="3" y="17"/>
                    <a:pt x="0" y="15"/>
                    <a:pt x="0" y="11"/>
                  </a:cubicBezTo>
                  <a:cubicBezTo>
                    <a:pt x="0" y="8"/>
                    <a:pt x="2" y="5"/>
                    <a:pt x="5" y="5"/>
                  </a:cubicBezTo>
                  <a:cubicBezTo>
                    <a:pt x="70" y="0"/>
                    <a:pt x="134" y="18"/>
                    <a:pt x="187" y="56"/>
                  </a:cubicBezTo>
                  <a:cubicBezTo>
                    <a:pt x="255" y="106"/>
                    <a:pt x="297" y="185"/>
                    <a:pt x="299" y="269"/>
                  </a:cubicBezTo>
                  <a:cubicBezTo>
                    <a:pt x="336" y="269"/>
                    <a:pt x="536" y="269"/>
                    <a:pt x="541" y="269"/>
                  </a:cubicBezTo>
                  <a:cubicBezTo>
                    <a:pt x="541" y="269"/>
                    <a:pt x="542" y="270"/>
                    <a:pt x="542" y="270"/>
                  </a:cubicBezTo>
                  <a:cubicBezTo>
                    <a:pt x="545" y="270"/>
                    <a:pt x="547" y="273"/>
                    <a:pt x="547" y="275"/>
                  </a:cubicBezTo>
                  <a:cubicBezTo>
                    <a:pt x="547" y="322"/>
                    <a:pt x="562" y="367"/>
                    <a:pt x="589" y="405"/>
                  </a:cubicBezTo>
                  <a:cubicBezTo>
                    <a:pt x="661" y="503"/>
                    <a:pt x="799" y="525"/>
                    <a:pt x="897" y="454"/>
                  </a:cubicBezTo>
                  <a:cubicBezTo>
                    <a:pt x="944" y="419"/>
                    <a:pt x="976" y="368"/>
                    <a:pt x="985" y="310"/>
                  </a:cubicBezTo>
                  <a:cubicBezTo>
                    <a:pt x="994" y="252"/>
                    <a:pt x="980" y="194"/>
                    <a:pt x="945" y="146"/>
                  </a:cubicBezTo>
                  <a:cubicBezTo>
                    <a:pt x="899" y="82"/>
                    <a:pt x="821" y="48"/>
                    <a:pt x="742" y="57"/>
                  </a:cubicBezTo>
                  <a:cubicBezTo>
                    <a:pt x="739" y="57"/>
                    <a:pt x="736" y="55"/>
                    <a:pt x="735" y="51"/>
                  </a:cubicBezTo>
                  <a:cubicBezTo>
                    <a:pt x="735" y="48"/>
                    <a:pt x="737" y="45"/>
                    <a:pt x="740" y="45"/>
                  </a:cubicBezTo>
                  <a:cubicBezTo>
                    <a:pt x="824" y="35"/>
                    <a:pt x="906" y="71"/>
                    <a:pt x="955" y="139"/>
                  </a:cubicBezTo>
                  <a:cubicBezTo>
                    <a:pt x="992" y="189"/>
                    <a:pt x="1006" y="251"/>
                    <a:pt x="997" y="312"/>
                  </a:cubicBezTo>
                  <a:cubicBezTo>
                    <a:pt x="987" y="373"/>
                    <a:pt x="954" y="427"/>
                    <a:pt x="904" y="463"/>
                  </a:cubicBezTo>
                  <a:cubicBezTo>
                    <a:pt x="863" y="493"/>
                    <a:pt x="815" y="508"/>
                    <a:pt x="768" y="508"/>
                  </a:cubicBezTo>
                  <a:close/>
                </a:path>
              </a:pathLst>
            </a:custGeom>
            <a:solidFill>
              <a:srgbClr val="A6228C"/>
            </a:solid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7">
              <a:extLst>
                <a:ext uri="{FF2B5EF4-FFF2-40B4-BE49-F238E27FC236}">
                  <a16:creationId xmlns:a16="http://schemas.microsoft.com/office/drawing/2014/main" id="{34D40E84-9D2A-0D4D-37AB-E52B7B28D8F3}"/>
                </a:ext>
              </a:extLst>
            </p:cNvPr>
            <p:cNvSpPr>
              <a:spLocks/>
            </p:cNvSpPr>
            <p:nvPr/>
          </p:nvSpPr>
          <p:spPr bwMode="auto">
            <a:xfrm>
              <a:off x="5953676" y="3243881"/>
              <a:ext cx="1717925" cy="2079872"/>
            </a:xfrm>
            <a:custGeom>
              <a:avLst/>
              <a:gdLst>
                <a:gd name="T0" fmla="*/ 6 w 733"/>
                <a:gd name="T1" fmla="*/ 888 h 888"/>
                <a:gd name="T2" fmla="*/ 5 w 733"/>
                <a:gd name="T3" fmla="*/ 888 h 888"/>
                <a:gd name="T4" fmla="*/ 0 w 733"/>
                <a:gd name="T5" fmla="*/ 881 h 888"/>
                <a:gd name="T6" fmla="*/ 105 w 733"/>
                <a:gd name="T7" fmla="*/ 724 h 888"/>
                <a:gd name="T8" fmla="*/ 342 w 733"/>
                <a:gd name="T9" fmla="*/ 684 h 888"/>
                <a:gd name="T10" fmla="*/ 417 w 733"/>
                <a:gd name="T11" fmla="*/ 453 h 888"/>
                <a:gd name="T12" fmla="*/ 418 w 733"/>
                <a:gd name="T13" fmla="*/ 452 h 888"/>
                <a:gd name="T14" fmla="*/ 425 w 733"/>
                <a:gd name="T15" fmla="*/ 449 h 888"/>
                <a:gd name="T16" fmla="*/ 561 w 733"/>
                <a:gd name="T17" fmla="*/ 449 h 888"/>
                <a:gd name="T18" fmla="*/ 689 w 733"/>
                <a:gd name="T19" fmla="*/ 340 h 888"/>
                <a:gd name="T20" fmla="*/ 702 w 733"/>
                <a:gd name="T21" fmla="*/ 172 h 888"/>
                <a:gd name="T22" fmla="*/ 593 w 733"/>
                <a:gd name="T23" fmla="*/ 43 h 888"/>
                <a:gd name="T24" fmla="*/ 425 w 733"/>
                <a:gd name="T25" fmla="*/ 30 h 888"/>
                <a:gd name="T26" fmla="*/ 277 w 733"/>
                <a:gd name="T27" fmla="*/ 196 h 888"/>
                <a:gd name="T28" fmla="*/ 270 w 733"/>
                <a:gd name="T29" fmla="*/ 201 h 888"/>
                <a:gd name="T30" fmla="*/ 265 w 733"/>
                <a:gd name="T31" fmla="*/ 194 h 888"/>
                <a:gd name="T32" fmla="*/ 421 w 733"/>
                <a:gd name="T33" fmla="*/ 19 h 888"/>
                <a:gd name="T34" fmla="*/ 598 w 733"/>
                <a:gd name="T35" fmla="*/ 33 h 888"/>
                <a:gd name="T36" fmla="*/ 714 w 733"/>
                <a:gd name="T37" fmla="*/ 168 h 888"/>
                <a:gd name="T38" fmla="*/ 700 w 733"/>
                <a:gd name="T39" fmla="*/ 345 h 888"/>
                <a:gd name="T40" fmla="*/ 565 w 733"/>
                <a:gd name="T41" fmla="*/ 460 h 888"/>
                <a:gd name="T42" fmla="*/ 427 w 733"/>
                <a:gd name="T43" fmla="*/ 462 h 888"/>
                <a:gd name="T44" fmla="*/ 426 w 733"/>
                <a:gd name="T45" fmla="*/ 467 h 888"/>
                <a:gd name="T46" fmla="*/ 352 w 733"/>
                <a:gd name="T47" fmla="*/ 693 h 888"/>
                <a:gd name="T48" fmla="*/ 344 w 733"/>
                <a:gd name="T49" fmla="*/ 697 h 888"/>
                <a:gd name="T50" fmla="*/ 112 w 733"/>
                <a:gd name="T51" fmla="*/ 734 h 888"/>
                <a:gd name="T52" fmla="*/ 12 w 733"/>
                <a:gd name="T53" fmla="*/ 883 h 888"/>
                <a:gd name="T54" fmla="*/ 6 w 733"/>
                <a:gd name="T55"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3" h="888">
                  <a:moveTo>
                    <a:pt x="6" y="888"/>
                  </a:moveTo>
                  <a:cubicBezTo>
                    <a:pt x="6" y="888"/>
                    <a:pt x="5" y="888"/>
                    <a:pt x="5" y="888"/>
                  </a:cubicBezTo>
                  <a:cubicBezTo>
                    <a:pt x="2" y="887"/>
                    <a:pt x="0" y="884"/>
                    <a:pt x="0" y="881"/>
                  </a:cubicBezTo>
                  <a:cubicBezTo>
                    <a:pt x="15" y="818"/>
                    <a:pt x="52" y="762"/>
                    <a:pt x="105" y="724"/>
                  </a:cubicBezTo>
                  <a:cubicBezTo>
                    <a:pt x="173" y="674"/>
                    <a:pt x="262" y="659"/>
                    <a:pt x="342" y="684"/>
                  </a:cubicBezTo>
                  <a:cubicBezTo>
                    <a:pt x="354" y="648"/>
                    <a:pt x="416" y="458"/>
                    <a:pt x="417" y="453"/>
                  </a:cubicBezTo>
                  <a:cubicBezTo>
                    <a:pt x="418" y="453"/>
                    <a:pt x="418" y="452"/>
                    <a:pt x="418" y="452"/>
                  </a:cubicBezTo>
                  <a:cubicBezTo>
                    <a:pt x="419" y="449"/>
                    <a:pt x="422" y="448"/>
                    <a:pt x="425" y="449"/>
                  </a:cubicBezTo>
                  <a:cubicBezTo>
                    <a:pt x="469" y="464"/>
                    <a:pt x="516" y="464"/>
                    <a:pt x="561" y="449"/>
                  </a:cubicBezTo>
                  <a:cubicBezTo>
                    <a:pt x="617" y="431"/>
                    <a:pt x="663" y="392"/>
                    <a:pt x="689" y="340"/>
                  </a:cubicBezTo>
                  <a:cubicBezTo>
                    <a:pt x="716" y="287"/>
                    <a:pt x="721" y="227"/>
                    <a:pt x="702" y="172"/>
                  </a:cubicBezTo>
                  <a:cubicBezTo>
                    <a:pt x="684" y="116"/>
                    <a:pt x="645" y="70"/>
                    <a:pt x="593" y="43"/>
                  </a:cubicBezTo>
                  <a:cubicBezTo>
                    <a:pt x="541" y="17"/>
                    <a:pt x="481" y="12"/>
                    <a:pt x="425" y="30"/>
                  </a:cubicBezTo>
                  <a:cubicBezTo>
                    <a:pt x="349" y="55"/>
                    <a:pt x="293" y="118"/>
                    <a:pt x="277" y="196"/>
                  </a:cubicBezTo>
                  <a:cubicBezTo>
                    <a:pt x="276" y="199"/>
                    <a:pt x="273" y="202"/>
                    <a:pt x="270" y="201"/>
                  </a:cubicBezTo>
                  <a:cubicBezTo>
                    <a:pt x="267" y="200"/>
                    <a:pt x="265" y="197"/>
                    <a:pt x="265" y="194"/>
                  </a:cubicBezTo>
                  <a:cubicBezTo>
                    <a:pt x="282" y="112"/>
                    <a:pt x="342" y="45"/>
                    <a:pt x="421" y="19"/>
                  </a:cubicBezTo>
                  <a:cubicBezTo>
                    <a:pt x="480" y="0"/>
                    <a:pt x="543" y="5"/>
                    <a:pt x="598" y="33"/>
                  </a:cubicBezTo>
                  <a:cubicBezTo>
                    <a:pt x="654" y="61"/>
                    <a:pt x="695" y="109"/>
                    <a:pt x="714" y="168"/>
                  </a:cubicBezTo>
                  <a:cubicBezTo>
                    <a:pt x="733" y="227"/>
                    <a:pt x="728" y="290"/>
                    <a:pt x="700" y="345"/>
                  </a:cubicBezTo>
                  <a:cubicBezTo>
                    <a:pt x="672" y="400"/>
                    <a:pt x="624" y="441"/>
                    <a:pt x="565" y="460"/>
                  </a:cubicBezTo>
                  <a:cubicBezTo>
                    <a:pt x="520" y="475"/>
                    <a:pt x="472" y="476"/>
                    <a:pt x="427" y="462"/>
                  </a:cubicBezTo>
                  <a:cubicBezTo>
                    <a:pt x="427" y="464"/>
                    <a:pt x="426" y="465"/>
                    <a:pt x="426" y="467"/>
                  </a:cubicBezTo>
                  <a:cubicBezTo>
                    <a:pt x="352" y="693"/>
                    <a:pt x="352" y="693"/>
                    <a:pt x="352" y="693"/>
                  </a:cubicBezTo>
                  <a:cubicBezTo>
                    <a:pt x="351" y="696"/>
                    <a:pt x="348" y="698"/>
                    <a:pt x="344" y="697"/>
                  </a:cubicBezTo>
                  <a:cubicBezTo>
                    <a:pt x="266" y="671"/>
                    <a:pt x="179" y="685"/>
                    <a:pt x="112" y="734"/>
                  </a:cubicBezTo>
                  <a:cubicBezTo>
                    <a:pt x="62" y="770"/>
                    <a:pt x="26" y="823"/>
                    <a:pt x="12" y="883"/>
                  </a:cubicBezTo>
                  <a:cubicBezTo>
                    <a:pt x="11" y="886"/>
                    <a:pt x="9" y="888"/>
                    <a:pt x="6" y="888"/>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8" name="Freeform 8">
              <a:extLst>
                <a:ext uri="{FF2B5EF4-FFF2-40B4-BE49-F238E27FC236}">
                  <a16:creationId xmlns:a16="http://schemas.microsoft.com/office/drawing/2014/main" id="{7FA2AC45-0334-2052-EFF0-557DBDCCB37A}"/>
                </a:ext>
              </a:extLst>
            </p:cNvPr>
            <p:cNvSpPr>
              <a:spLocks/>
            </p:cNvSpPr>
            <p:nvPr/>
          </p:nvSpPr>
          <p:spPr bwMode="auto">
            <a:xfrm>
              <a:off x="5160924" y="2241022"/>
              <a:ext cx="1642004" cy="2108121"/>
            </a:xfrm>
            <a:custGeom>
              <a:avLst/>
              <a:gdLst>
                <a:gd name="T0" fmla="*/ 693 w 700"/>
                <a:gd name="T1" fmla="*/ 900 h 900"/>
                <a:gd name="T2" fmla="*/ 690 w 700"/>
                <a:gd name="T3" fmla="*/ 899 h 900"/>
                <a:gd name="T4" fmla="*/ 573 w 700"/>
                <a:gd name="T5" fmla="*/ 751 h 900"/>
                <a:gd name="T6" fmla="*/ 608 w 700"/>
                <a:gd name="T7" fmla="*/ 513 h 900"/>
                <a:gd name="T8" fmla="*/ 412 w 700"/>
                <a:gd name="T9" fmla="*/ 370 h 900"/>
                <a:gd name="T10" fmla="*/ 411 w 700"/>
                <a:gd name="T11" fmla="*/ 369 h 900"/>
                <a:gd name="T12" fmla="*/ 410 w 700"/>
                <a:gd name="T13" fmla="*/ 362 h 900"/>
                <a:gd name="T14" fmla="*/ 452 w 700"/>
                <a:gd name="T15" fmla="*/ 233 h 900"/>
                <a:gd name="T16" fmla="*/ 232 w 700"/>
                <a:gd name="T17" fmla="*/ 12 h 900"/>
                <a:gd name="T18" fmla="*/ 12 w 700"/>
                <a:gd name="T19" fmla="*/ 233 h 900"/>
                <a:gd name="T20" fmla="*/ 124 w 700"/>
                <a:gd name="T21" fmla="*/ 425 h 900"/>
                <a:gd name="T22" fmla="*/ 127 w 700"/>
                <a:gd name="T23" fmla="*/ 433 h 900"/>
                <a:gd name="T24" fmla="*/ 118 w 700"/>
                <a:gd name="T25" fmla="*/ 435 h 900"/>
                <a:gd name="T26" fmla="*/ 0 w 700"/>
                <a:gd name="T27" fmla="*/ 233 h 900"/>
                <a:gd name="T28" fmla="*/ 232 w 700"/>
                <a:gd name="T29" fmla="*/ 0 h 900"/>
                <a:gd name="T30" fmla="*/ 464 w 700"/>
                <a:gd name="T31" fmla="*/ 233 h 900"/>
                <a:gd name="T32" fmla="*/ 424 w 700"/>
                <a:gd name="T33" fmla="*/ 364 h 900"/>
                <a:gd name="T34" fmla="*/ 427 w 700"/>
                <a:gd name="T35" fmla="*/ 367 h 900"/>
                <a:gd name="T36" fmla="*/ 620 w 700"/>
                <a:gd name="T37" fmla="*/ 507 h 900"/>
                <a:gd name="T38" fmla="*/ 621 w 700"/>
                <a:gd name="T39" fmla="*/ 515 h 900"/>
                <a:gd name="T40" fmla="*/ 584 w 700"/>
                <a:gd name="T41" fmla="*/ 748 h 900"/>
                <a:gd name="T42" fmla="*/ 696 w 700"/>
                <a:gd name="T43" fmla="*/ 889 h 900"/>
                <a:gd name="T44" fmla="*/ 698 w 700"/>
                <a:gd name="T45" fmla="*/ 897 h 900"/>
                <a:gd name="T46" fmla="*/ 693 w 700"/>
                <a:gd name="T47"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0" h="900">
                  <a:moveTo>
                    <a:pt x="693" y="900"/>
                  </a:moveTo>
                  <a:cubicBezTo>
                    <a:pt x="692" y="900"/>
                    <a:pt x="691" y="900"/>
                    <a:pt x="690" y="899"/>
                  </a:cubicBezTo>
                  <a:cubicBezTo>
                    <a:pt x="634" y="866"/>
                    <a:pt x="593" y="813"/>
                    <a:pt x="573" y="751"/>
                  </a:cubicBezTo>
                  <a:cubicBezTo>
                    <a:pt x="547" y="671"/>
                    <a:pt x="560" y="582"/>
                    <a:pt x="608" y="513"/>
                  </a:cubicBezTo>
                  <a:cubicBezTo>
                    <a:pt x="578" y="491"/>
                    <a:pt x="416" y="373"/>
                    <a:pt x="412" y="370"/>
                  </a:cubicBezTo>
                  <a:cubicBezTo>
                    <a:pt x="411" y="370"/>
                    <a:pt x="411" y="370"/>
                    <a:pt x="411" y="369"/>
                  </a:cubicBezTo>
                  <a:cubicBezTo>
                    <a:pt x="409" y="367"/>
                    <a:pt x="409" y="364"/>
                    <a:pt x="410" y="362"/>
                  </a:cubicBezTo>
                  <a:cubicBezTo>
                    <a:pt x="438" y="324"/>
                    <a:pt x="452" y="279"/>
                    <a:pt x="452" y="233"/>
                  </a:cubicBezTo>
                  <a:cubicBezTo>
                    <a:pt x="452" y="111"/>
                    <a:pt x="354" y="12"/>
                    <a:pt x="232" y="12"/>
                  </a:cubicBezTo>
                  <a:cubicBezTo>
                    <a:pt x="111" y="12"/>
                    <a:pt x="12" y="111"/>
                    <a:pt x="12" y="233"/>
                  </a:cubicBezTo>
                  <a:cubicBezTo>
                    <a:pt x="12" y="312"/>
                    <a:pt x="55" y="386"/>
                    <a:pt x="124" y="425"/>
                  </a:cubicBezTo>
                  <a:cubicBezTo>
                    <a:pt x="127" y="426"/>
                    <a:pt x="128" y="430"/>
                    <a:pt x="127" y="433"/>
                  </a:cubicBezTo>
                  <a:cubicBezTo>
                    <a:pt x="125" y="436"/>
                    <a:pt x="121" y="437"/>
                    <a:pt x="118" y="435"/>
                  </a:cubicBezTo>
                  <a:cubicBezTo>
                    <a:pt x="45" y="394"/>
                    <a:pt x="0" y="316"/>
                    <a:pt x="0" y="233"/>
                  </a:cubicBezTo>
                  <a:cubicBezTo>
                    <a:pt x="0" y="104"/>
                    <a:pt x="104" y="0"/>
                    <a:pt x="232" y="0"/>
                  </a:cubicBezTo>
                  <a:cubicBezTo>
                    <a:pt x="360" y="0"/>
                    <a:pt x="464" y="104"/>
                    <a:pt x="464" y="233"/>
                  </a:cubicBezTo>
                  <a:cubicBezTo>
                    <a:pt x="464" y="280"/>
                    <a:pt x="450" y="325"/>
                    <a:pt x="424" y="364"/>
                  </a:cubicBezTo>
                  <a:cubicBezTo>
                    <a:pt x="425" y="365"/>
                    <a:pt x="426" y="366"/>
                    <a:pt x="427" y="367"/>
                  </a:cubicBezTo>
                  <a:cubicBezTo>
                    <a:pt x="620" y="507"/>
                    <a:pt x="620" y="507"/>
                    <a:pt x="620" y="507"/>
                  </a:cubicBezTo>
                  <a:cubicBezTo>
                    <a:pt x="623" y="509"/>
                    <a:pt x="623" y="512"/>
                    <a:pt x="621" y="515"/>
                  </a:cubicBezTo>
                  <a:cubicBezTo>
                    <a:pt x="573" y="582"/>
                    <a:pt x="559" y="669"/>
                    <a:pt x="584" y="748"/>
                  </a:cubicBezTo>
                  <a:cubicBezTo>
                    <a:pt x="604" y="807"/>
                    <a:pt x="643" y="857"/>
                    <a:pt x="696" y="889"/>
                  </a:cubicBezTo>
                  <a:cubicBezTo>
                    <a:pt x="699" y="891"/>
                    <a:pt x="700" y="894"/>
                    <a:pt x="698" y="897"/>
                  </a:cubicBezTo>
                  <a:cubicBezTo>
                    <a:pt x="697" y="899"/>
                    <a:pt x="695" y="900"/>
                    <a:pt x="693" y="900"/>
                  </a:cubicBezTo>
                  <a:close/>
                </a:path>
              </a:pathLst>
            </a:custGeom>
            <a:solidFill>
              <a:srgbClr val="009AD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9" name="Freeform 9">
              <a:extLst>
                <a:ext uri="{FF2B5EF4-FFF2-40B4-BE49-F238E27FC236}">
                  <a16:creationId xmlns:a16="http://schemas.microsoft.com/office/drawing/2014/main" id="{760A974A-4A09-97C0-6A41-8684A47BC9A3}"/>
                </a:ext>
              </a:extLst>
            </p:cNvPr>
            <p:cNvSpPr>
              <a:spLocks/>
            </p:cNvSpPr>
            <p:nvPr/>
          </p:nvSpPr>
          <p:spPr bwMode="auto">
            <a:xfrm>
              <a:off x="3739620" y="3136179"/>
              <a:ext cx="2387085" cy="1218261"/>
            </a:xfrm>
            <a:custGeom>
              <a:avLst/>
              <a:gdLst>
                <a:gd name="T0" fmla="*/ 240 w 1019"/>
                <a:gd name="T1" fmla="*/ 518 h 520"/>
                <a:gd name="T2" fmla="*/ 169 w 1019"/>
                <a:gd name="T3" fmla="*/ 506 h 520"/>
                <a:gd name="T4" fmla="*/ 34 w 1019"/>
                <a:gd name="T5" fmla="*/ 391 h 520"/>
                <a:gd name="T6" fmla="*/ 20 w 1019"/>
                <a:gd name="T7" fmla="*/ 214 h 520"/>
                <a:gd name="T8" fmla="*/ 135 w 1019"/>
                <a:gd name="T9" fmla="*/ 79 h 520"/>
                <a:gd name="T10" fmla="*/ 312 w 1019"/>
                <a:gd name="T11" fmla="*/ 65 h 520"/>
                <a:gd name="T12" fmla="*/ 425 w 1019"/>
                <a:gd name="T13" fmla="*/ 144 h 520"/>
                <a:gd name="T14" fmla="*/ 429 w 1019"/>
                <a:gd name="T15" fmla="*/ 141 h 520"/>
                <a:gd name="T16" fmla="*/ 621 w 1019"/>
                <a:gd name="T17" fmla="*/ 2 h 520"/>
                <a:gd name="T18" fmla="*/ 629 w 1019"/>
                <a:gd name="T19" fmla="*/ 3 h 520"/>
                <a:gd name="T20" fmla="*/ 839 w 1019"/>
                <a:gd name="T21" fmla="*/ 110 h 520"/>
                <a:gd name="T22" fmla="*/ 1008 w 1019"/>
                <a:gd name="T23" fmla="*/ 47 h 520"/>
                <a:gd name="T24" fmla="*/ 1017 w 1019"/>
                <a:gd name="T25" fmla="*/ 48 h 520"/>
                <a:gd name="T26" fmla="*/ 1016 w 1019"/>
                <a:gd name="T27" fmla="*/ 57 h 520"/>
                <a:gd name="T28" fmla="*/ 839 w 1019"/>
                <a:gd name="T29" fmla="*/ 122 h 520"/>
                <a:gd name="T30" fmla="*/ 623 w 1019"/>
                <a:gd name="T31" fmla="*/ 15 h 520"/>
                <a:gd name="T32" fmla="*/ 427 w 1019"/>
                <a:gd name="T33" fmla="*/ 157 h 520"/>
                <a:gd name="T34" fmla="*/ 426 w 1019"/>
                <a:gd name="T35" fmla="*/ 158 h 520"/>
                <a:gd name="T36" fmla="*/ 419 w 1019"/>
                <a:gd name="T37" fmla="*/ 156 h 520"/>
                <a:gd name="T38" fmla="*/ 309 w 1019"/>
                <a:gd name="T39" fmla="*/ 76 h 520"/>
                <a:gd name="T40" fmla="*/ 141 w 1019"/>
                <a:gd name="T41" fmla="*/ 89 h 520"/>
                <a:gd name="T42" fmla="*/ 31 w 1019"/>
                <a:gd name="T43" fmla="*/ 218 h 520"/>
                <a:gd name="T44" fmla="*/ 44 w 1019"/>
                <a:gd name="T45" fmla="*/ 386 h 520"/>
                <a:gd name="T46" fmla="*/ 172 w 1019"/>
                <a:gd name="T47" fmla="*/ 495 h 520"/>
                <a:gd name="T48" fmla="*/ 390 w 1019"/>
                <a:gd name="T49" fmla="*/ 448 h 520"/>
                <a:gd name="T50" fmla="*/ 398 w 1019"/>
                <a:gd name="T51" fmla="*/ 448 h 520"/>
                <a:gd name="T52" fmla="*/ 398 w 1019"/>
                <a:gd name="T53" fmla="*/ 456 h 520"/>
                <a:gd name="T54" fmla="*/ 240 w 1019"/>
                <a:gd name="T55" fmla="*/ 51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19" h="520">
                  <a:moveTo>
                    <a:pt x="240" y="518"/>
                  </a:moveTo>
                  <a:cubicBezTo>
                    <a:pt x="216" y="518"/>
                    <a:pt x="192" y="514"/>
                    <a:pt x="169" y="506"/>
                  </a:cubicBezTo>
                  <a:cubicBezTo>
                    <a:pt x="110" y="487"/>
                    <a:pt x="62" y="446"/>
                    <a:pt x="34" y="391"/>
                  </a:cubicBezTo>
                  <a:cubicBezTo>
                    <a:pt x="5" y="336"/>
                    <a:pt x="0" y="273"/>
                    <a:pt x="20" y="214"/>
                  </a:cubicBezTo>
                  <a:cubicBezTo>
                    <a:pt x="39" y="155"/>
                    <a:pt x="80" y="107"/>
                    <a:pt x="135" y="79"/>
                  </a:cubicBezTo>
                  <a:cubicBezTo>
                    <a:pt x="190" y="51"/>
                    <a:pt x="253" y="46"/>
                    <a:pt x="312" y="65"/>
                  </a:cubicBezTo>
                  <a:cubicBezTo>
                    <a:pt x="357" y="79"/>
                    <a:pt x="396" y="107"/>
                    <a:pt x="425" y="144"/>
                  </a:cubicBezTo>
                  <a:cubicBezTo>
                    <a:pt x="426" y="143"/>
                    <a:pt x="427" y="143"/>
                    <a:pt x="429" y="141"/>
                  </a:cubicBezTo>
                  <a:cubicBezTo>
                    <a:pt x="621" y="2"/>
                    <a:pt x="621" y="2"/>
                    <a:pt x="621" y="2"/>
                  </a:cubicBezTo>
                  <a:cubicBezTo>
                    <a:pt x="624" y="0"/>
                    <a:pt x="627" y="0"/>
                    <a:pt x="629" y="3"/>
                  </a:cubicBezTo>
                  <a:cubicBezTo>
                    <a:pt x="678" y="70"/>
                    <a:pt x="757" y="110"/>
                    <a:pt x="839" y="110"/>
                  </a:cubicBezTo>
                  <a:cubicBezTo>
                    <a:pt x="901" y="110"/>
                    <a:pt x="961" y="88"/>
                    <a:pt x="1008" y="47"/>
                  </a:cubicBezTo>
                  <a:cubicBezTo>
                    <a:pt x="1011" y="45"/>
                    <a:pt x="1014" y="46"/>
                    <a:pt x="1017" y="48"/>
                  </a:cubicBezTo>
                  <a:cubicBezTo>
                    <a:pt x="1019" y="51"/>
                    <a:pt x="1018" y="54"/>
                    <a:pt x="1016" y="57"/>
                  </a:cubicBezTo>
                  <a:cubicBezTo>
                    <a:pt x="967" y="99"/>
                    <a:pt x="904" y="122"/>
                    <a:pt x="839" y="122"/>
                  </a:cubicBezTo>
                  <a:cubicBezTo>
                    <a:pt x="755" y="122"/>
                    <a:pt x="674" y="82"/>
                    <a:pt x="623" y="15"/>
                  </a:cubicBezTo>
                  <a:cubicBezTo>
                    <a:pt x="593" y="37"/>
                    <a:pt x="431" y="155"/>
                    <a:pt x="427" y="157"/>
                  </a:cubicBezTo>
                  <a:cubicBezTo>
                    <a:pt x="427" y="158"/>
                    <a:pt x="426" y="158"/>
                    <a:pt x="426" y="158"/>
                  </a:cubicBezTo>
                  <a:cubicBezTo>
                    <a:pt x="423" y="159"/>
                    <a:pt x="420" y="158"/>
                    <a:pt x="419" y="156"/>
                  </a:cubicBezTo>
                  <a:cubicBezTo>
                    <a:pt x="391" y="118"/>
                    <a:pt x="353" y="91"/>
                    <a:pt x="309" y="76"/>
                  </a:cubicBezTo>
                  <a:cubicBezTo>
                    <a:pt x="253" y="58"/>
                    <a:pt x="193" y="63"/>
                    <a:pt x="141" y="89"/>
                  </a:cubicBezTo>
                  <a:cubicBezTo>
                    <a:pt x="88" y="116"/>
                    <a:pt x="49" y="162"/>
                    <a:pt x="31" y="218"/>
                  </a:cubicBezTo>
                  <a:cubicBezTo>
                    <a:pt x="13" y="273"/>
                    <a:pt x="18" y="333"/>
                    <a:pt x="44" y="386"/>
                  </a:cubicBezTo>
                  <a:cubicBezTo>
                    <a:pt x="71" y="438"/>
                    <a:pt x="116" y="477"/>
                    <a:pt x="172" y="495"/>
                  </a:cubicBezTo>
                  <a:cubicBezTo>
                    <a:pt x="248" y="520"/>
                    <a:pt x="331" y="501"/>
                    <a:pt x="390" y="448"/>
                  </a:cubicBezTo>
                  <a:cubicBezTo>
                    <a:pt x="392" y="445"/>
                    <a:pt x="396" y="445"/>
                    <a:pt x="398" y="448"/>
                  </a:cubicBezTo>
                  <a:cubicBezTo>
                    <a:pt x="400" y="450"/>
                    <a:pt x="400" y="454"/>
                    <a:pt x="398" y="456"/>
                  </a:cubicBezTo>
                  <a:cubicBezTo>
                    <a:pt x="354" y="496"/>
                    <a:pt x="298" y="518"/>
                    <a:pt x="240" y="518"/>
                  </a:cubicBezTo>
                  <a:close/>
                </a:path>
              </a:pathLst>
            </a:custGeom>
            <a:solidFill>
              <a:srgbClr val="F4A81D"/>
            </a:solidFill>
            <a:ln>
              <a:noFill/>
            </a:ln>
          </p:spPr>
          <p:txBody>
            <a:bodyPr vert="horz" wrap="square" lIns="91440" tIns="45720" rIns="91440" bIns="45720" numCol="1" anchor="t" anchorCtr="0" compatLnSpc="1">
              <a:prstTxWarp prst="textNoShape">
                <a:avLst/>
              </a:prstTxWarp>
            </a:bodyPr>
            <a:lstStyle/>
            <a:p>
              <a:endParaRPr lang="en-US"/>
            </a:p>
          </p:txBody>
        </p:sp>
        <p:sp>
          <p:nvSpPr>
            <p:cNvPr id="270" name="Freeform 10">
              <a:extLst>
                <a:ext uri="{FF2B5EF4-FFF2-40B4-BE49-F238E27FC236}">
                  <a16:creationId xmlns:a16="http://schemas.microsoft.com/office/drawing/2014/main" id="{20867824-5F16-7A26-8EE5-A1943FE0371B}"/>
                </a:ext>
              </a:extLst>
            </p:cNvPr>
            <p:cNvSpPr>
              <a:spLocks/>
            </p:cNvSpPr>
            <p:nvPr/>
          </p:nvSpPr>
          <p:spPr bwMode="auto">
            <a:xfrm>
              <a:off x="4848414" y="3551094"/>
              <a:ext cx="118295" cy="135951"/>
            </a:xfrm>
            <a:custGeom>
              <a:avLst/>
              <a:gdLst>
                <a:gd name="T0" fmla="*/ 7 w 51"/>
                <a:gd name="T1" fmla="*/ 58 h 58"/>
                <a:gd name="T2" fmla="*/ 6 w 51"/>
                <a:gd name="T3" fmla="*/ 58 h 58"/>
                <a:gd name="T4" fmla="*/ 1 w 51"/>
                <a:gd name="T5" fmla="*/ 51 h 58"/>
                <a:gd name="T6" fmla="*/ 6 w 51"/>
                <a:gd name="T7" fmla="*/ 6 h 58"/>
                <a:gd name="T8" fmla="*/ 10 w 51"/>
                <a:gd name="T9" fmla="*/ 1 h 58"/>
                <a:gd name="T10" fmla="*/ 17 w 51"/>
                <a:gd name="T11" fmla="*/ 2 h 58"/>
                <a:gd name="T12" fmla="*/ 49 w 51"/>
                <a:gd name="T13" fmla="*/ 34 h 58"/>
                <a:gd name="T14" fmla="*/ 49 w 51"/>
                <a:gd name="T15" fmla="*/ 42 h 58"/>
                <a:gd name="T16" fmla="*/ 41 w 51"/>
                <a:gd name="T17" fmla="*/ 42 h 58"/>
                <a:gd name="T18" fmla="*/ 17 w 51"/>
                <a:gd name="T19" fmla="*/ 19 h 58"/>
                <a:gd name="T20" fmla="*/ 13 w 51"/>
                <a:gd name="T21" fmla="*/ 52 h 58"/>
                <a:gd name="T22" fmla="*/ 7 w 51"/>
                <a:gd name="T2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8">
                  <a:moveTo>
                    <a:pt x="7" y="58"/>
                  </a:moveTo>
                  <a:cubicBezTo>
                    <a:pt x="7" y="58"/>
                    <a:pt x="6" y="58"/>
                    <a:pt x="6" y="58"/>
                  </a:cubicBezTo>
                  <a:cubicBezTo>
                    <a:pt x="3" y="57"/>
                    <a:pt x="0" y="54"/>
                    <a:pt x="1" y="51"/>
                  </a:cubicBezTo>
                  <a:cubicBezTo>
                    <a:pt x="6" y="6"/>
                    <a:pt x="6" y="6"/>
                    <a:pt x="6" y="6"/>
                  </a:cubicBezTo>
                  <a:cubicBezTo>
                    <a:pt x="7" y="4"/>
                    <a:pt x="8" y="2"/>
                    <a:pt x="10" y="1"/>
                  </a:cubicBezTo>
                  <a:cubicBezTo>
                    <a:pt x="13" y="0"/>
                    <a:pt x="15" y="1"/>
                    <a:pt x="17" y="2"/>
                  </a:cubicBezTo>
                  <a:cubicBezTo>
                    <a:pt x="49" y="34"/>
                    <a:pt x="49" y="34"/>
                    <a:pt x="49" y="34"/>
                  </a:cubicBezTo>
                  <a:cubicBezTo>
                    <a:pt x="51" y="36"/>
                    <a:pt x="51" y="40"/>
                    <a:pt x="49" y="42"/>
                  </a:cubicBezTo>
                  <a:cubicBezTo>
                    <a:pt x="47" y="45"/>
                    <a:pt x="43" y="45"/>
                    <a:pt x="41" y="42"/>
                  </a:cubicBezTo>
                  <a:cubicBezTo>
                    <a:pt x="17" y="19"/>
                    <a:pt x="17" y="19"/>
                    <a:pt x="17" y="19"/>
                  </a:cubicBezTo>
                  <a:cubicBezTo>
                    <a:pt x="13" y="52"/>
                    <a:pt x="13" y="52"/>
                    <a:pt x="13" y="52"/>
                  </a:cubicBezTo>
                  <a:cubicBezTo>
                    <a:pt x="12" y="56"/>
                    <a:pt x="10" y="58"/>
                    <a:pt x="7" y="58"/>
                  </a:cubicBezTo>
                  <a:close/>
                </a:path>
              </a:pathLst>
            </a:custGeom>
            <a:solidFill>
              <a:srgbClr val="F26829"/>
            </a:solidFill>
            <a:ln>
              <a:noFill/>
            </a:ln>
          </p:spPr>
          <p:txBody>
            <a:bodyPr vert="horz" wrap="square" lIns="91440" tIns="45720" rIns="91440" bIns="45720" numCol="1" anchor="t" anchorCtr="0" compatLnSpc="1">
              <a:prstTxWarp prst="textNoShape">
                <a:avLst/>
              </a:prstTxWarp>
            </a:bodyPr>
            <a:lstStyle/>
            <a:p>
              <a:endParaRPr lang="en-US"/>
            </a:p>
          </p:txBody>
        </p:sp>
        <p:sp>
          <p:nvSpPr>
            <p:cNvPr id="271" name="Freeform 11">
              <a:extLst>
                <a:ext uri="{FF2B5EF4-FFF2-40B4-BE49-F238E27FC236}">
                  <a16:creationId xmlns:a16="http://schemas.microsoft.com/office/drawing/2014/main" id="{09E4E6C5-CB5F-EB7B-0AE2-D8B91B073CDC}"/>
                </a:ext>
              </a:extLst>
            </p:cNvPr>
            <p:cNvSpPr>
              <a:spLocks/>
            </p:cNvSpPr>
            <p:nvPr/>
          </p:nvSpPr>
          <p:spPr bwMode="auto">
            <a:xfrm>
              <a:off x="4774259" y="4769355"/>
              <a:ext cx="127123" cy="123592"/>
            </a:xfrm>
            <a:custGeom>
              <a:avLst/>
              <a:gdLst>
                <a:gd name="T0" fmla="*/ 47 w 54"/>
                <a:gd name="T1" fmla="*/ 53 h 53"/>
                <a:gd name="T2" fmla="*/ 45 w 54"/>
                <a:gd name="T3" fmla="*/ 53 h 53"/>
                <a:gd name="T4" fmla="*/ 3 w 54"/>
                <a:gd name="T5" fmla="*/ 33 h 53"/>
                <a:gd name="T6" fmla="*/ 0 w 54"/>
                <a:gd name="T7" fmla="*/ 28 h 53"/>
                <a:gd name="T8" fmla="*/ 3 w 54"/>
                <a:gd name="T9" fmla="*/ 23 h 53"/>
                <a:gd name="T10" fmla="*/ 43 w 54"/>
                <a:gd name="T11" fmla="*/ 2 h 53"/>
                <a:gd name="T12" fmla="*/ 51 w 54"/>
                <a:gd name="T13" fmla="*/ 4 h 53"/>
                <a:gd name="T14" fmla="*/ 49 w 54"/>
                <a:gd name="T15" fmla="*/ 12 h 53"/>
                <a:gd name="T16" fmla="*/ 19 w 54"/>
                <a:gd name="T17" fmla="*/ 28 h 53"/>
                <a:gd name="T18" fmla="*/ 50 w 54"/>
                <a:gd name="T19" fmla="*/ 42 h 53"/>
                <a:gd name="T20" fmla="*/ 53 w 54"/>
                <a:gd name="T21" fmla="*/ 50 h 53"/>
                <a:gd name="T22" fmla="*/ 47 w 54"/>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53">
                  <a:moveTo>
                    <a:pt x="47" y="53"/>
                  </a:moveTo>
                  <a:cubicBezTo>
                    <a:pt x="46" y="53"/>
                    <a:pt x="45" y="53"/>
                    <a:pt x="45" y="53"/>
                  </a:cubicBezTo>
                  <a:cubicBezTo>
                    <a:pt x="3" y="33"/>
                    <a:pt x="3" y="33"/>
                    <a:pt x="3" y="33"/>
                  </a:cubicBezTo>
                  <a:cubicBezTo>
                    <a:pt x="1" y="32"/>
                    <a:pt x="0" y="30"/>
                    <a:pt x="0" y="28"/>
                  </a:cubicBezTo>
                  <a:cubicBezTo>
                    <a:pt x="0" y="26"/>
                    <a:pt x="1" y="24"/>
                    <a:pt x="3" y="23"/>
                  </a:cubicBezTo>
                  <a:cubicBezTo>
                    <a:pt x="43" y="2"/>
                    <a:pt x="43" y="2"/>
                    <a:pt x="43" y="2"/>
                  </a:cubicBezTo>
                  <a:cubicBezTo>
                    <a:pt x="46" y="0"/>
                    <a:pt x="49" y="1"/>
                    <a:pt x="51" y="4"/>
                  </a:cubicBezTo>
                  <a:cubicBezTo>
                    <a:pt x="53" y="7"/>
                    <a:pt x="51" y="11"/>
                    <a:pt x="49" y="12"/>
                  </a:cubicBezTo>
                  <a:cubicBezTo>
                    <a:pt x="19" y="28"/>
                    <a:pt x="19" y="28"/>
                    <a:pt x="19" y="28"/>
                  </a:cubicBezTo>
                  <a:cubicBezTo>
                    <a:pt x="50" y="42"/>
                    <a:pt x="50" y="42"/>
                    <a:pt x="50" y="42"/>
                  </a:cubicBezTo>
                  <a:cubicBezTo>
                    <a:pt x="53" y="43"/>
                    <a:pt x="54" y="47"/>
                    <a:pt x="53" y="50"/>
                  </a:cubicBezTo>
                  <a:cubicBezTo>
                    <a:pt x="52" y="52"/>
                    <a:pt x="49" y="53"/>
                    <a:pt x="47" y="53"/>
                  </a:cubicBezTo>
                  <a:close/>
                </a:path>
              </a:pathLst>
            </a:custGeom>
            <a:solidFill>
              <a:srgbClr val="A62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12">
              <a:extLst>
                <a:ext uri="{FF2B5EF4-FFF2-40B4-BE49-F238E27FC236}">
                  <a16:creationId xmlns:a16="http://schemas.microsoft.com/office/drawing/2014/main" id="{4F838D2B-9A78-7249-4D0C-9C7C7BE9803D}"/>
                </a:ext>
              </a:extLst>
            </p:cNvPr>
            <p:cNvSpPr>
              <a:spLocks/>
            </p:cNvSpPr>
            <p:nvPr/>
          </p:nvSpPr>
          <p:spPr bwMode="auto">
            <a:xfrm>
              <a:off x="5934254" y="5191332"/>
              <a:ext cx="121827" cy="132420"/>
            </a:xfrm>
            <a:custGeom>
              <a:avLst/>
              <a:gdLst>
                <a:gd name="T0" fmla="*/ 14 w 52"/>
                <a:gd name="T1" fmla="*/ 57 h 57"/>
                <a:gd name="T2" fmla="*/ 12 w 52"/>
                <a:gd name="T3" fmla="*/ 57 h 57"/>
                <a:gd name="T4" fmla="*/ 8 w 52"/>
                <a:gd name="T5" fmla="*/ 52 h 57"/>
                <a:gd name="T6" fmla="*/ 1 w 52"/>
                <a:gd name="T7" fmla="*/ 8 h 57"/>
                <a:gd name="T8" fmla="*/ 5 w 52"/>
                <a:gd name="T9" fmla="*/ 1 h 57"/>
                <a:gd name="T10" fmla="*/ 12 w 52"/>
                <a:gd name="T11" fmla="*/ 6 h 57"/>
                <a:gd name="T12" fmla="*/ 18 w 52"/>
                <a:gd name="T13" fmla="*/ 38 h 57"/>
                <a:gd name="T14" fmla="*/ 41 w 52"/>
                <a:gd name="T15" fmla="*/ 14 h 57"/>
                <a:gd name="T16" fmla="*/ 49 w 52"/>
                <a:gd name="T17" fmla="*/ 13 h 57"/>
                <a:gd name="T18" fmla="*/ 50 w 52"/>
                <a:gd name="T19" fmla="*/ 22 h 57"/>
                <a:gd name="T20" fmla="*/ 19 w 52"/>
                <a:gd name="T21" fmla="*/ 55 h 57"/>
                <a:gd name="T22" fmla="*/ 14 w 52"/>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7">
                  <a:moveTo>
                    <a:pt x="14" y="57"/>
                  </a:moveTo>
                  <a:cubicBezTo>
                    <a:pt x="14" y="57"/>
                    <a:pt x="13" y="57"/>
                    <a:pt x="12" y="57"/>
                  </a:cubicBezTo>
                  <a:cubicBezTo>
                    <a:pt x="10" y="56"/>
                    <a:pt x="9" y="54"/>
                    <a:pt x="8" y="52"/>
                  </a:cubicBezTo>
                  <a:cubicBezTo>
                    <a:pt x="1" y="8"/>
                    <a:pt x="1" y="8"/>
                    <a:pt x="1" y="8"/>
                  </a:cubicBezTo>
                  <a:cubicBezTo>
                    <a:pt x="0" y="4"/>
                    <a:pt x="2" y="1"/>
                    <a:pt x="5" y="1"/>
                  </a:cubicBezTo>
                  <a:cubicBezTo>
                    <a:pt x="9" y="0"/>
                    <a:pt x="12" y="2"/>
                    <a:pt x="12" y="6"/>
                  </a:cubicBezTo>
                  <a:cubicBezTo>
                    <a:pt x="18" y="38"/>
                    <a:pt x="18" y="38"/>
                    <a:pt x="18" y="38"/>
                  </a:cubicBezTo>
                  <a:cubicBezTo>
                    <a:pt x="41" y="14"/>
                    <a:pt x="41" y="14"/>
                    <a:pt x="41" y="14"/>
                  </a:cubicBezTo>
                  <a:cubicBezTo>
                    <a:pt x="43" y="11"/>
                    <a:pt x="47" y="11"/>
                    <a:pt x="49" y="13"/>
                  </a:cubicBezTo>
                  <a:cubicBezTo>
                    <a:pt x="52" y="16"/>
                    <a:pt x="52" y="19"/>
                    <a:pt x="50" y="22"/>
                  </a:cubicBezTo>
                  <a:cubicBezTo>
                    <a:pt x="19" y="55"/>
                    <a:pt x="19" y="55"/>
                    <a:pt x="19" y="55"/>
                  </a:cubicBezTo>
                  <a:cubicBezTo>
                    <a:pt x="17" y="56"/>
                    <a:pt x="16" y="57"/>
                    <a:pt x="14" y="57"/>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a:p>
          </p:txBody>
        </p:sp>
        <p:sp>
          <p:nvSpPr>
            <p:cNvPr id="273" name="Freeform 13">
              <a:extLst>
                <a:ext uri="{FF2B5EF4-FFF2-40B4-BE49-F238E27FC236}">
                  <a16:creationId xmlns:a16="http://schemas.microsoft.com/office/drawing/2014/main" id="{AF1856EF-CF2F-0533-7DBC-61DDF2121CF2}"/>
                </a:ext>
              </a:extLst>
            </p:cNvPr>
            <p:cNvSpPr>
              <a:spLocks/>
            </p:cNvSpPr>
            <p:nvPr/>
          </p:nvSpPr>
          <p:spPr bwMode="auto">
            <a:xfrm>
              <a:off x="6666977" y="4225552"/>
              <a:ext cx="132420" cy="123592"/>
            </a:xfrm>
            <a:custGeom>
              <a:avLst/>
              <a:gdLst>
                <a:gd name="T0" fmla="*/ 51 w 57"/>
                <a:gd name="T1" fmla="*/ 53 h 53"/>
                <a:gd name="T2" fmla="*/ 50 w 57"/>
                <a:gd name="T3" fmla="*/ 53 h 53"/>
                <a:gd name="T4" fmla="*/ 5 w 57"/>
                <a:gd name="T5" fmla="*/ 47 h 53"/>
                <a:gd name="T6" fmla="*/ 0 w 57"/>
                <a:gd name="T7" fmla="*/ 40 h 53"/>
                <a:gd name="T8" fmla="*/ 7 w 57"/>
                <a:gd name="T9" fmla="*/ 35 h 53"/>
                <a:gd name="T10" fmla="*/ 40 w 57"/>
                <a:gd name="T11" fmla="*/ 39 h 53"/>
                <a:gd name="T12" fmla="*/ 24 w 57"/>
                <a:gd name="T13" fmla="*/ 10 h 53"/>
                <a:gd name="T14" fmla="*/ 26 w 57"/>
                <a:gd name="T15" fmla="*/ 2 h 53"/>
                <a:gd name="T16" fmla="*/ 34 w 57"/>
                <a:gd name="T17" fmla="*/ 4 h 53"/>
                <a:gd name="T18" fmla="*/ 56 w 57"/>
                <a:gd name="T19" fmla="*/ 44 h 53"/>
                <a:gd name="T20" fmla="*/ 56 w 57"/>
                <a:gd name="T21" fmla="*/ 51 h 53"/>
                <a:gd name="T22" fmla="*/ 51 w 57"/>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3">
                  <a:moveTo>
                    <a:pt x="51" y="53"/>
                  </a:moveTo>
                  <a:cubicBezTo>
                    <a:pt x="51" y="53"/>
                    <a:pt x="50" y="53"/>
                    <a:pt x="50" y="53"/>
                  </a:cubicBezTo>
                  <a:cubicBezTo>
                    <a:pt x="5" y="47"/>
                    <a:pt x="5" y="47"/>
                    <a:pt x="5" y="47"/>
                  </a:cubicBezTo>
                  <a:cubicBezTo>
                    <a:pt x="2" y="46"/>
                    <a:pt x="0" y="43"/>
                    <a:pt x="0" y="40"/>
                  </a:cubicBezTo>
                  <a:cubicBezTo>
                    <a:pt x="1" y="37"/>
                    <a:pt x="4" y="34"/>
                    <a:pt x="7" y="35"/>
                  </a:cubicBezTo>
                  <a:cubicBezTo>
                    <a:pt x="40" y="39"/>
                    <a:pt x="40" y="39"/>
                    <a:pt x="40" y="39"/>
                  </a:cubicBezTo>
                  <a:cubicBezTo>
                    <a:pt x="24" y="10"/>
                    <a:pt x="24" y="10"/>
                    <a:pt x="24" y="10"/>
                  </a:cubicBezTo>
                  <a:cubicBezTo>
                    <a:pt x="22" y="7"/>
                    <a:pt x="23" y="4"/>
                    <a:pt x="26" y="2"/>
                  </a:cubicBezTo>
                  <a:cubicBezTo>
                    <a:pt x="29" y="0"/>
                    <a:pt x="33" y="1"/>
                    <a:pt x="34" y="4"/>
                  </a:cubicBezTo>
                  <a:cubicBezTo>
                    <a:pt x="56" y="44"/>
                    <a:pt x="56" y="44"/>
                    <a:pt x="56" y="44"/>
                  </a:cubicBezTo>
                  <a:cubicBezTo>
                    <a:pt x="57" y="46"/>
                    <a:pt x="57" y="49"/>
                    <a:pt x="56" y="51"/>
                  </a:cubicBezTo>
                  <a:cubicBezTo>
                    <a:pt x="55" y="52"/>
                    <a:pt x="53" y="53"/>
                    <a:pt x="51" y="53"/>
                  </a:cubicBezTo>
                  <a:close/>
                </a:path>
              </a:pathLst>
            </a:custGeom>
            <a:solidFill>
              <a:srgbClr val="009ADE"/>
            </a:solid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14">
              <a:extLst>
                <a:ext uri="{FF2B5EF4-FFF2-40B4-BE49-F238E27FC236}">
                  <a16:creationId xmlns:a16="http://schemas.microsoft.com/office/drawing/2014/main" id="{F1652158-0408-FD50-7408-21C360299063}"/>
                </a:ext>
              </a:extLst>
            </p:cNvPr>
            <p:cNvSpPr>
              <a:spLocks/>
            </p:cNvSpPr>
            <p:nvPr/>
          </p:nvSpPr>
          <p:spPr bwMode="auto">
            <a:xfrm>
              <a:off x="5990753" y="3243881"/>
              <a:ext cx="134185" cy="121827"/>
            </a:xfrm>
            <a:custGeom>
              <a:avLst/>
              <a:gdLst>
                <a:gd name="T0" fmla="*/ 31 w 57"/>
                <a:gd name="T1" fmla="*/ 52 h 52"/>
                <a:gd name="T2" fmla="*/ 28 w 57"/>
                <a:gd name="T3" fmla="*/ 52 h 52"/>
                <a:gd name="T4" fmla="*/ 26 w 57"/>
                <a:gd name="T5" fmla="*/ 44 h 52"/>
                <a:gd name="T6" fmla="*/ 40 w 57"/>
                <a:gd name="T7" fmla="*/ 14 h 52"/>
                <a:gd name="T8" fmla="*/ 7 w 57"/>
                <a:gd name="T9" fmla="*/ 20 h 52"/>
                <a:gd name="T10" fmla="*/ 0 w 57"/>
                <a:gd name="T11" fmla="*/ 16 h 52"/>
                <a:gd name="T12" fmla="*/ 5 w 57"/>
                <a:gd name="T13" fmla="*/ 9 h 52"/>
                <a:gd name="T14" fmla="*/ 50 w 57"/>
                <a:gd name="T15" fmla="*/ 0 h 52"/>
                <a:gd name="T16" fmla="*/ 56 w 57"/>
                <a:gd name="T17" fmla="*/ 2 h 52"/>
                <a:gd name="T18" fmla="*/ 56 w 57"/>
                <a:gd name="T19" fmla="*/ 9 h 52"/>
                <a:gd name="T20" fmla="*/ 36 w 57"/>
                <a:gd name="T21" fmla="*/ 49 h 52"/>
                <a:gd name="T22" fmla="*/ 31 w 57"/>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2">
                  <a:moveTo>
                    <a:pt x="31" y="52"/>
                  </a:moveTo>
                  <a:cubicBezTo>
                    <a:pt x="30" y="52"/>
                    <a:pt x="29" y="52"/>
                    <a:pt x="28" y="52"/>
                  </a:cubicBezTo>
                  <a:cubicBezTo>
                    <a:pt x="25" y="50"/>
                    <a:pt x="24" y="47"/>
                    <a:pt x="26" y="44"/>
                  </a:cubicBezTo>
                  <a:cubicBezTo>
                    <a:pt x="40" y="14"/>
                    <a:pt x="40" y="14"/>
                    <a:pt x="40" y="14"/>
                  </a:cubicBezTo>
                  <a:cubicBezTo>
                    <a:pt x="7" y="20"/>
                    <a:pt x="7" y="20"/>
                    <a:pt x="7" y="20"/>
                  </a:cubicBezTo>
                  <a:cubicBezTo>
                    <a:pt x="4" y="21"/>
                    <a:pt x="1" y="19"/>
                    <a:pt x="0" y="16"/>
                  </a:cubicBezTo>
                  <a:cubicBezTo>
                    <a:pt x="0" y="12"/>
                    <a:pt x="2" y="9"/>
                    <a:pt x="5" y="9"/>
                  </a:cubicBezTo>
                  <a:cubicBezTo>
                    <a:pt x="50" y="0"/>
                    <a:pt x="50" y="0"/>
                    <a:pt x="50" y="0"/>
                  </a:cubicBezTo>
                  <a:cubicBezTo>
                    <a:pt x="52" y="0"/>
                    <a:pt x="54" y="1"/>
                    <a:pt x="56" y="2"/>
                  </a:cubicBezTo>
                  <a:cubicBezTo>
                    <a:pt x="57" y="4"/>
                    <a:pt x="57" y="7"/>
                    <a:pt x="56" y="9"/>
                  </a:cubicBezTo>
                  <a:cubicBezTo>
                    <a:pt x="36" y="49"/>
                    <a:pt x="36" y="49"/>
                    <a:pt x="36" y="49"/>
                  </a:cubicBezTo>
                  <a:cubicBezTo>
                    <a:pt x="35" y="51"/>
                    <a:pt x="33" y="52"/>
                    <a:pt x="31" y="52"/>
                  </a:cubicBezTo>
                  <a:close/>
                </a:path>
              </a:pathLst>
            </a:custGeom>
            <a:solidFill>
              <a:srgbClr val="F4A8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Oval 274">
              <a:extLst>
                <a:ext uri="{FF2B5EF4-FFF2-40B4-BE49-F238E27FC236}">
                  <a16:creationId xmlns:a16="http://schemas.microsoft.com/office/drawing/2014/main" id="{0133DAEE-D71F-C958-D9A1-130633886AB4}"/>
                </a:ext>
              </a:extLst>
            </p:cNvPr>
            <p:cNvSpPr/>
            <p:nvPr/>
          </p:nvSpPr>
          <p:spPr>
            <a:xfrm>
              <a:off x="6658085" y="3346578"/>
              <a:ext cx="902201" cy="902201"/>
            </a:xfrm>
            <a:prstGeom prst="ellipse">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Oval 275">
              <a:extLst>
                <a:ext uri="{FF2B5EF4-FFF2-40B4-BE49-F238E27FC236}">
                  <a16:creationId xmlns:a16="http://schemas.microsoft.com/office/drawing/2014/main" id="{F1928C04-B051-3817-D25F-7B47CAF07692}"/>
                </a:ext>
              </a:extLst>
            </p:cNvPr>
            <p:cNvSpPr/>
            <p:nvPr/>
          </p:nvSpPr>
          <p:spPr>
            <a:xfrm>
              <a:off x="6121265" y="5000583"/>
              <a:ext cx="902201" cy="902201"/>
            </a:xfrm>
            <a:prstGeom prst="ellipse">
              <a:avLst/>
            </a:pr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Oval 276">
              <a:extLst>
                <a:ext uri="{FF2B5EF4-FFF2-40B4-BE49-F238E27FC236}">
                  <a16:creationId xmlns:a16="http://schemas.microsoft.com/office/drawing/2014/main" id="{FB2F80AE-5D9F-0541-4890-9C5D49B445BE}"/>
                </a:ext>
              </a:extLst>
            </p:cNvPr>
            <p:cNvSpPr/>
            <p:nvPr/>
          </p:nvSpPr>
          <p:spPr>
            <a:xfrm>
              <a:off x="4391926" y="5000583"/>
              <a:ext cx="902201" cy="902201"/>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Oval 277">
              <a:extLst>
                <a:ext uri="{FF2B5EF4-FFF2-40B4-BE49-F238E27FC236}">
                  <a16:creationId xmlns:a16="http://schemas.microsoft.com/office/drawing/2014/main" id="{3EAB7D53-5D47-A5B9-6D8B-F725E151F100}"/>
                </a:ext>
              </a:extLst>
            </p:cNvPr>
            <p:cNvSpPr/>
            <p:nvPr/>
          </p:nvSpPr>
          <p:spPr>
            <a:xfrm>
              <a:off x="3855736" y="3361604"/>
              <a:ext cx="902201" cy="902201"/>
            </a:xfrm>
            <a:prstGeom prst="ellipse">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9" name="Group 278">
              <a:extLst>
                <a:ext uri="{FF2B5EF4-FFF2-40B4-BE49-F238E27FC236}">
                  <a16:creationId xmlns:a16="http://schemas.microsoft.com/office/drawing/2014/main" id="{B5715DE2-FA0F-CD2B-B3FE-8DAFA0F4DED9}"/>
                </a:ext>
              </a:extLst>
            </p:cNvPr>
            <p:cNvGrpSpPr/>
            <p:nvPr/>
          </p:nvGrpSpPr>
          <p:grpSpPr>
            <a:xfrm>
              <a:off x="5444585" y="2584038"/>
              <a:ext cx="517828" cy="389000"/>
              <a:chOff x="5591383" y="2555631"/>
              <a:chExt cx="731225" cy="549307"/>
            </a:xfrm>
          </p:grpSpPr>
          <p:grpSp>
            <p:nvGrpSpPr>
              <p:cNvPr id="301" name="Group 300">
                <a:extLst>
                  <a:ext uri="{FF2B5EF4-FFF2-40B4-BE49-F238E27FC236}">
                    <a16:creationId xmlns:a16="http://schemas.microsoft.com/office/drawing/2014/main" id="{E91B75A2-B161-B60B-12BE-43D3E0BAF58B}"/>
                  </a:ext>
                </a:extLst>
              </p:cNvPr>
              <p:cNvGrpSpPr/>
              <p:nvPr/>
            </p:nvGrpSpPr>
            <p:grpSpPr>
              <a:xfrm>
                <a:off x="5591383" y="2555631"/>
                <a:ext cx="380077" cy="549307"/>
                <a:chOff x="5591383" y="2550020"/>
                <a:chExt cx="380077" cy="549307"/>
              </a:xfrm>
            </p:grpSpPr>
            <p:grpSp>
              <p:nvGrpSpPr>
                <p:cNvPr id="309" name="Shape 473">
                  <a:extLst>
                    <a:ext uri="{FF2B5EF4-FFF2-40B4-BE49-F238E27FC236}">
                      <a16:creationId xmlns:a16="http://schemas.microsoft.com/office/drawing/2014/main" id="{D1D0195D-326E-9424-E7EF-C4DD8AEB525E}"/>
                    </a:ext>
                  </a:extLst>
                </p:cNvPr>
                <p:cNvGrpSpPr/>
                <p:nvPr/>
              </p:nvGrpSpPr>
              <p:grpSpPr>
                <a:xfrm>
                  <a:off x="5591383" y="2550020"/>
                  <a:ext cx="217535" cy="543171"/>
                  <a:chOff x="3386850" y="2264625"/>
                  <a:chExt cx="203950" cy="509250"/>
                </a:xfrm>
                <a:solidFill>
                  <a:schemeClr val="bg1"/>
                </a:solidFill>
              </p:grpSpPr>
              <p:sp>
                <p:nvSpPr>
                  <p:cNvPr id="313" name="Shape 474">
                    <a:extLst>
                      <a:ext uri="{FF2B5EF4-FFF2-40B4-BE49-F238E27FC236}">
                        <a16:creationId xmlns:a16="http://schemas.microsoft.com/office/drawing/2014/main" id="{80A0725B-0966-B783-C4E2-BDB22ABAB933}"/>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14" name="Shape 475">
                    <a:extLst>
                      <a:ext uri="{FF2B5EF4-FFF2-40B4-BE49-F238E27FC236}">
                        <a16:creationId xmlns:a16="http://schemas.microsoft.com/office/drawing/2014/main" id="{3E8BDB97-9112-A445-C5E0-BBB576BAE75A}"/>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310" name="Shape 479">
                  <a:extLst>
                    <a:ext uri="{FF2B5EF4-FFF2-40B4-BE49-F238E27FC236}">
                      <a16:creationId xmlns:a16="http://schemas.microsoft.com/office/drawing/2014/main" id="{5B54CB8C-B1BF-01FD-A683-4DDA252C8293}"/>
                    </a:ext>
                  </a:extLst>
                </p:cNvPr>
                <p:cNvGrpSpPr/>
                <p:nvPr/>
              </p:nvGrpSpPr>
              <p:grpSpPr>
                <a:xfrm>
                  <a:off x="5786458" y="2561356"/>
                  <a:ext cx="185002" cy="537971"/>
                  <a:chOff x="4076175" y="2267050"/>
                  <a:chExt cx="173450" cy="504375"/>
                </a:xfrm>
                <a:solidFill>
                  <a:schemeClr val="bg1"/>
                </a:solidFill>
              </p:grpSpPr>
              <p:sp>
                <p:nvSpPr>
                  <p:cNvPr id="311" name="Shape 480">
                    <a:extLst>
                      <a:ext uri="{FF2B5EF4-FFF2-40B4-BE49-F238E27FC236}">
                        <a16:creationId xmlns:a16="http://schemas.microsoft.com/office/drawing/2014/main" id="{0F8B0B63-4FB8-BBD0-3E8B-6C947C868444}"/>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12" name="Shape 481">
                    <a:extLst>
                      <a:ext uri="{FF2B5EF4-FFF2-40B4-BE49-F238E27FC236}">
                        <a16:creationId xmlns:a16="http://schemas.microsoft.com/office/drawing/2014/main" id="{B9CF47A5-8531-173E-6D6E-987962703D53}"/>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302" name="Group 301">
                <a:extLst>
                  <a:ext uri="{FF2B5EF4-FFF2-40B4-BE49-F238E27FC236}">
                    <a16:creationId xmlns:a16="http://schemas.microsoft.com/office/drawing/2014/main" id="{AE8A1589-983C-F264-55D5-4144A6BD1876}"/>
                  </a:ext>
                </a:extLst>
              </p:cNvPr>
              <p:cNvGrpSpPr/>
              <p:nvPr/>
            </p:nvGrpSpPr>
            <p:grpSpPr>
              <a:xfrm>
                <a:off x="5942531" y="2555631"/>
                <a:ext cx="380077" cy="549307"/>
                <a:chOff x="5591383" y="2550020"/>
                <a:chExt cx="380077" cy="549307"/>
              </a:xfrm>
            </p:grpSpPr>
            <p:grpSp>
              <p:nvGrpSpPr>
                <p:cNvPr id="303" name="Shape 473">
                  <a:extLst>
                    <a:ext uri="{FF2B5EF4-FFF2-40B4-BE49-F238E27FC236}">
                      <a16:creationId xmlns:a16="http://schemas.microsoft.com/office/drawing/2014/main" id="{146FC9F7-F13F-A857-9BAC-3582225B5C2D}"/>
                    </a:ext>
                  </a:extLst>
                </p:cNvPr>
                <p:cNvGrpSpPr/>
                <p:nvPr/>
              </p:nvGrpSpPr>
              <p:grpSpPr>
                <a:xfrm>
                  <a:off x="5591383" y="2550020"/>
                  <a:ext cx="217535" cy="543171"/>
                  <a:chOff x="3386850" y="2264625"/>
                  <a:chExt cx="203950" cy="509250"/>
                </a:xfrm>
                <a:solidFill>
                  <a:schemeClr val="bg1"/>
                </a:solidFill>
              </p:grpSpPr>
              <p:sp>
                <p:nvSpPr>
                  <p:cNvPr id="307" name="Shape 474">
                    <a:extLst>
                      <a:ext uri="{FF2B5EF4-FFF2-40B4-BE49-F238E27FC236}">
                        <a16:creationId xmlns:a16="http://schemas.microsoft.com/office/drawing/2014/main" id="{A417A32D-7C57-2A8C-D51D-285438E29FD6}"/>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08" name="Shape 475">
                    <a:extLst>
                      <a:ext uri="{FF2B5EF4-FFF2-40B4-BE49-F238E27FC236}">
                        <a16:creationId xmlns:a16="http://schemas.microsoft.com/office/drawing/2014/main" id="{CE2DBB2E-37F8-6DB1-80B0-BE1C71DF3631}"/>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304" name="Shape 479">
                  <a:extLst>
                    <a:ext uri="{FF2B5EF4-FFF2-40B4-BE49-F238E27FC236}">
                      <a16:creationId xmlns:a16="http://schemas.microsoft.com/office/drawing/2014/main" id="{7A509194-97BF-653E-8CCF-8F96C4A1678E}"/>
                    </a:ext>
                  </a:extLst>
                </p:cNvPr>
                <p:cNvGrpSpPr/>
                <p:nvPr/>
              </p:nvGrpSpPr>
              <p:grpSpPr>
                <a:xfrm>
                  <a:off x="5786458" y="2561356"/>
                  <a:ext cx="185002" cy="537971"/>
                  <a:chOff x="4076175" y="2267050"/>
                  <a:chExt cx="173450" cy="504375"/>
                </a:xfrm>
                <a:solidFill>
                  <a:schemeClr val="bg1"/>
                </a:solidFill>
              </p:grpSpPr>
              <p:sp>
                <p:nvSpPr>
                  <p:cNvPr id="305" name="Shape 480">
                    <a:extLst>
                      <a:ext uri="{FF2B5EF4-FFF2-40B4-BE49-F238E27FC236}">
                        <a16:creationId xmlns:a16="http://schemas.microsoft.com/office/drawing/2014/main" id="{456BC02B-E09A-E072-1120-0671E6507345}"/>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06" name="Shape 481">
                    <a:extLst>
                      <a:ext uri="{FF2B5EF4-FFF2-40B4-BE49-F238E27FC236}">
                        <a16:creationId xmlns:a16="http://schemas.microsoft.com/office/drawing/2014/main" id="{ECC2187D-8656-95ED-868C-5F2FB4F8E3E3}"/>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grpSp>
          <p:nvGrpSpPr>
            <p:cNvPr id="280" name="Group 279">
              <a:extLst>
                <a:ext uri="{FF2B5EF4-FFF2-40B4-BE49-F238E27FC236}">
                  <a16:creationId xmlns:a16="http://schemas.microsoft.com/office/drawing/2014/main" id="{163EB517-5A03-4134-3EC5-AA381C36EF55}"/>
                </a:ext>
              </a:extLst>
            </p:cNvPr>
            <p:cNvGrpSpPr/>
            <p:nvPr/>
          </p:nvGrpSpPr>
          <p:grpSpPr>
            <a:xfrm>
              <a:off x="6920157" y="3550347"/>
              <a:ext cx="378058" cy="494664"/>
              <a:chOff x="6895290" y="3537349"/>
              <a:chExt cx="270467" cy="353888"/>
            </a:xfrm>
            <a:solidFill>
              <a:schemeClr val="bg1"/>
            </a:solidFill>
          </p:grpSpPr>
          <p:sp>
            <p:nvSpPr>
              <p:cNvPr id="296" name="Google Shape;8853;p66">
                <a:extLst>
                  <a:ext uri="{FF2B5EF4-FFF2-40B4-BE49-F238E27FC236}">
                    <a16:creationId xmlns:a16="http://schemas.microsoft.com/office/drawing/2014/main" id="{2EFF2BD0-92A5-10DA-4046-38A00AD4BB25}"/>
                  </a:ext>
                </a:extLst>
              </p:cNvPr>
              <p:cNvSpPr/>
              <p:nvPr/>
            </p:nvSpPr>
            <p:spPr>
              <a:xfrm>
                <a:off x="6968883" y="3537349"/>
                <a:ext cx="125223" cy="41377"/>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8854;p66">
                <a:extLst>
                  <a:ext uri="{FF2B5EF4-FFF2-40B4-BE49-F238E27FC236}">
                    <a16:creationId xmlns:a16="http://schemas.microsoft.com/office/drawing/2014/main" id="{1B0CC593-B8CB-C6BC-69FE-F714ED4E2505}"/>
                  </a:ext>
                </a:extLst>
              </p:cNvPr>
              <p:cNvSpPr/>
              <p:nvPr/>
            </p:nvSpPr>
            <p:spPr>
              <a:xfrm>
                <a:off x="6958356" y="3722028"/>
                <a:ext cx="20082" cy="22023"/>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8855;p66">
                <a:extLst>
                  <a:ext uri="{FF2B5EF4-FFF2-40B4-BE49-F238E27FC236}">
                    <a16:creationId xmlns:a16="http://schemas.microsoft.com/office/drawing/2014/main" id="{EC643038-9771-99C3-B722-60453AD21368}"/>
                  </a:ext>
                </a:extLst>
              </p:cNvPr>
              <p:cNvSpPr/>
              <p:nvPr/>
            </p:nvSpPr>
            <p:spPr>
              <a:xfrm>
                <a:off x="6958356" y="3639851"/>
                <a:ext cx="20082" cy="20082"/>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8856;p66">
                <a:extLst>
                  <a:ext uri="{FF2B5EF4-FFF2-40B4-BE49-F238E27FC236}">
                    <a16:creationId xmlns:a16="http://schemas.microsoft.com/office/drawing/2014/main" id="{27149EFE-6DD4-972E-B714-46251DFDD126}"/>
                  </a:ext>
                </a:extLst>
              </p:cNvPr>
              <p:cNvSpPr/>
              <p:nvPr/>
            </p:nvSpPr>
            <p:spPr>
              <a:xfrm>
                <a:off x="6958356" y="3807088"/>
                <a:ext cx="20082" cy="20112"/>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8857;p66">
                <a:extLst>
                  <a:ext uri="{FF2B5EF4-FFF2-40B4-BE49-F238E27FC236}">
                    <a16:creationId xmlns:a16="http://schemas.microsoft.com/office/drawing/2014/main" id="{07AED6D4-A582-2800-1F69-DF1A09410C7E}"/>
                  </a:ext>
                </a:extLst>
              </p:cNvPr>
              <p:cNvSpPr/>
              <p:nvPr/>
            </p:nvSpPr>
            <p:spPr>
              <a:xfrm>
                <a:off x="6895290" y="3557643"/>
                <a:ext cx="270467" cy="333594"/>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roup 280">
              <a:extLst>
                <a:ext uri="{FF2B5EF4-FFF2-40B4-BE49-F238E27FC236}">
                  <a16:creationId xmlns:a16="http://schemas.microsoft.com/office/drawing/2014/main" id="{DD9ACED5-31B0-E4DD-C6B5-F4EAC7238D74}"/>
                </a:ext>
              </a:extLst>
            </p:cNvPr>
            <p:cNvGrpSpPr/>
            <p:nvPr/>
          </p:nvGrpSpPr>
          <p:grpSpPr>
            <a:xfrm>
              <a:off x="6339113" y="5218413"/>
              <a:ext cx="466505" cy="466543"/>
              <a:chOff x="6292247" y="4921858"/>
              <a:chExt cx="602596" cy="602644"/>
            </a:xfrm>
          </p:grpSpPr>
          <p:sp>
            <p:nvSpPr>
              <p:cNvPr id="294" name="Google Shape;8153;p65">
                <a:extLst>
                  <a:ext uri="{FF2B5EF4-FFF2-40B4-BE49-F238E27FC236}">
                    <a16:creationId xmlns:a16="http://schemas.microsoft.com/office/drawing/2014/main" id="{038FCF3D-FC4B-5E9D-58FF-AE9C25A855B1}"/>
                  </a:ext>
                </a:extLst>
              </p:cNvPr>
              <p:cNvSpPr/>
              <p:nvPr/>
            </p:nvSpPr>
            <p:spPr>
              <a:xfrm>
                <a:off x="6292247" y="4921858"/>
                <a:ext cx="602596" cy="602644"/>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Shape 566">
                <a:extLst>
                  <a:ext uri="{FF2B5EF4-FFF2-40B4-BE49-F238E27FC236}">
                    <a16:creationId xmlns:a16="http://schemas.microsoft.com/office/drawing/2014/main" id="{14710A8E-3A92-2CDB-5E46-6B6D849C009F}"/>
                  </a:ext>
                </a:extLst>
              </p:cNvPr>
              <p:cNvSpPr/>
              <p:nvPr/>
            </p:nvSpPr>
            <p:spPr>
              <a:xfrm>
                <a:off x="6499837" y="5121009"/>
                <a:ext cx="187415" cy="163783"/>
              </a:xfrm>
              <a:custGeom>
                <a:avLst/>
                <a:gdLst/>
                <a:ahLst/>
                <a:cxnLst/>
                <a:rect l="0" t="0" r="0" b="0"/>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282" name="Shape 504">
              <a:extLst>
                <a:ext uri="{FF2B5EF4-FFF2-40B4-BE49-F238E27FC236}">
                  <a16:creationId xmlns:a16="http://schemas.microsoft.com/office/drawing/2014/main" id="{8B7D5A35-5490-E5AD-FB37-B7224E44FBD7}"/>
                </a:ext>
              </a:extLst>
            </p:cNvPr>
            <p:cNvGrpSpPr/>
            <p:nvPr/>
          </p:nvGrpSpPr>
          <p:grpSpPr>
            <a:xfrm>
              <a:off x="4012329" y="3594818"/>
              <a:ext cx="589016" cy="435776"/>
              <a:chOff x="5255200" y="3006475"/>
              <a:chExt cx="511700" cy="378575"/>
            </a:xfrm>
            <a:solidFill>
              <a:schemeClr val="bg1"/>
            </a:solidFill>
          </p:grpSpPr>
          <p:sp>
            <p:nvSpPr>
              <p:cNvPr id="292" name="Shape 505">
                <a:extLst>
                  <a:ext uri="{FF2B5EF4-FFF2-40B4-BE49-F238E27FC236}">
                    <a16:creationId xmlns:a16="http://schemas.microsoft.com/office/drawing/2014/main" id="{FBE53979-943C-DBE4-EAF4-D1861009EBD8}"/>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93" name="Shape 506">
                <a:extLst>
                  <a:ext uri="{FF2B5EF4-FFF2-40B4-BE49-F238E27FC236}">
                    <a16:creationId xmlns:a16="http://schemas.microsoft.com/office/drawing/2014/main" id="{EC479FB3-0293-5564-882A-E7E300B48C1C}"/>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283" name="Group 282">
              <a:extLst>
                <a:ext uri="{FF2B5EF4-FFF2-40B4-BE49-F238E27FC236}">
                  <a16:creationId xmlns:a16="http://schemas.microsoft.com/office/drawing/2014/main" id="{ABD21772-5EA7-C6A5-CBD3-43DBF22045D4}"/>
                </a:ext>
              </a:extLst>
            </p:cNvPr>
            <p:cNvGrpSpPr/>
            <p:nvPr/>
          </p:nvGrpSpPr>
          <p:grpSpPr>
            <a:xfrm>
              <a:off x="4623355" y="5238947"/>
              <a:ext cx="439342" cy="425474"/>
              <a:chOff x="4823700" y="4950736"/>
              <a:chExt cx="483228" cy="467974"/>
            </a:xfrm>
          </p:grpSpPr>
          <p:grpSp>
            <p:nvGrpSpPr>
              <p:cNvPr id="284" name="Shape 532">
                <a:extLst>
                  <a:ext uri="{FF2B5EF4-FFF2-40B4-BE49-F238E27FC236}">
                    <a16:creationId xmlns:a16="http://schemas.microsoft.com/office/drawing/2014/main" id="{9BA007CA-FF89-1755-1918-791300D1E1E3}"/>
                  </a:ext>
                </a:extLst>
              </p:cNvPr>
              <p:cNvGrpSpPr/>
              <p:nvPr/>
            </p:nvGrpSpPr>
            <p:grpSpPr>
              <a:xfrm>
                <a:off x="4823700" y="5064409"/>
                <a:ext cx="483228" cy="354301"/>
                <a:chOff x="3936375" y="3703750"/>
                <a:chExt cx="453050" cy="332175"/>
              </a:xfrm>
              <a:solidFill>
                <a:schemeClr val="bg1"/>
              </a:solidFill>
            </p:grpSpPr>
            <p:sp>
              <p:nvSpPr>
                <p:cNvPr id="287" name="Shape 533">
                  <a:extLst>
                    <a:ext uri="{FF2B5EF4-FFF2-40B4-BE49-F238E27FC236}">
                      <a16:creationId xmlns:a16="http://schemas.microsoft.com/office/drawing/2014/main" id="{4F718CAA-86E7-8148-74F0-01C2EA58AB9A}"/>
                    </a:ext>
                  </a:extLst>
                </p:cNvPr>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88" name="Shape 534">
                  <a:extLst>
                    <a:ext uri="{FF2B5EF4-FFF2-40B4-BE49-F238E27FC236}">
                      <a16:creationId xmlns:a16="http://schemas.microsoft.com/office/drawing/2014/main" id="{FCBCCCA0-508D-DBDB-3E8A-7E3067355F83}"/>
                    </a:ext>
                  </a:extLst>
                </p:cNvPr>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89" name="Shape 535">
                  <a:extLst>
                    <a:ext uri="{FF2B5EF4-FFF2-40B4-BE49-F238E27FC236}">
                      <a16:creationId xmlns:a16="http://schemas.microsoft.com/office/drawing/2014/main" id="{12C07883-8A60-C8C2-5DA5-027FDBDDA5B5}"/>
                    </a:ext>
                  </a:extLst>
                </p:cNvPr>
                <p:cNvSpPr/>
                <p:nvPr/>
              </p:nvSpPr>
              <p:spPr>
                <a:xfrm>
                  <a:off x="4259350" y="3756815"/>
                  <a:ext cx="77575" cy="240634"/>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90" name="Shape 536">
                  <a:extLst>
                    <a:ext uri="{FF2B5EF4-FFF2-40B4-BE49-F238E27FC236}">
                      <a16:creationId xmlns:a16="http://schemas.microsoft.com/office/drawing/2014/main" id="{322A374D-1E7C-5B2A-18B2-54FF66FD5249}"/>
                    </a:ext>
                  </a:extLst>
                </p:cNvPr>
                <p:cNvSpPr/>
                <p:nvPr/>
              </p:nvSpPr>
              <p:spPr>
                <a:xfrm>
                  <a:off x="4078625" y="3829697"/>
                  <a:ext cx="77575" cy="167753"/>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91" name="Shape 537">
                  <a:extLst>
                    <a:ext uri="{FF2B5EF4-FFF2-40B4-BE49-F238E27FC236}">
                      <a16:creationId xmlns:a16="http://schemas.microsoft.com/office/drawing/2014/main" id="{69F7282C-9F90-AE75-E522-D4731A5FCC22}"/>
                    </a:ext>
                  </a:extLst>
                </p:cNvPr>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cxnSp>
            <p:nvCxnSpPr>
              <p:cNvPr id="285" name="Straight Arrow Connector 284">
                <a:extLst>
                  <a:ext uri="{FF2B5EF4-FFF2-40B4-BE49-F238E27FC236}">
                    <a16:creationId xmlns:a16="http://schemas.microsoft.com/office/drawing/2014/main" id="{4D29077A-D473-F881-5194-3818C6C4F98B}"/>
                  </a:ext>
                </a:extLst>
              </p:cNvPr>
              <p:cNvCxnSpPr>
                <a:cxnSpLocks/>
              </p:cNvCxnSpPr>
              <p:nvPr/>
            </p:nvCxnSpPr>
            <p:spPr>
              <a:xfrm flipV="1">
                <a:off x="4904224" y="5032023"/>
                <a:ext cx="245627" cy="170478"/>
              </a:xfrm>
              <a:prstGeom prst="straightConnector1">
                <a:avLst/>
              </a:prstGeom>
              <a:ln w="22225">
                <a:solidFill>
                  <a:schemeClr val="bg1"/>
                </a:solidFill>
                <a:headEnd type="none" w="sm" len="sm"/>
                <a:tailEnd type="arrow"/>
              </a:ln>
            </p:spPr>
            <p:style>
              <a:lnRef idx="2">
                <a:schemeClr val="accent1"/>
              </a:lnRef>
              <a:fillRef idx="0">
                <a:schemeClr val="accent1"/>
              </a:fillRef>
              <a:effectRef idx="1">
                <a:schemeClr val="accent1"/>
              </a:effectRef>
              <a:fontRef idx="minor">
                <a:schemeClr val="tx1"/>
              </a:fontRef>
            </p:style>
          </p:cxnSp>
          <p:sp>
            <p:nvSpPr>
              <p:cNvPr id="286" name="Shape 415">
                <a:extLst>
                  <a:ext uri="{FF2B5EF4-FFF2-40B4-BE49-F238E27FC236}">
                    <a16:creationId xmlns:a16="http://schemas.microsoft.com/office/drawing/2014/main" id="{D72CAE48-898A-2441-8825-35D5C005E5F4}"/>
                  </a:ext>
                </a:extLst>
              </p:cNvPr>
              <p:cNvSpPr/>
              <p:nvPr/>
            </p:nvSpPr>
            <p:spPr>
              <a:xfrm>
                <a:off x="5149851" y="4950736"/>
                <a:ext cx="125082" cy="119432"/>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66" name="Group 65">
            <a:extLst>
              <a:ext uri="{FF2B5EF4-FFF2-40B4-BE49-F238E27FC236}">
                <a16:creationId xmlns:a16="http://schemas.microsoft.com/office/drawing/2014/main" id="{51261E7E-8ACB-4A40-B260-2BB02F3784CC}"/>
              </a:ext>
            </a:extLst>
          </p:cNvPr>
          <p:cNvGrpSpPr/>
          <p:nvPr/>
        </p:nvGrpSpPr>
        <p:grpSpPr>
          <a:xfrm>
            <a:off x="434906" y="941485"/>
            <a:ext cx="11322188" cy="5228810"/>
            <a:chOff x="434906" y="941485"/>
            <a:chExt cx="11322188" cy="5228810"/>
          </a:xfrm>
        </p:grpSpPr>
        <p:sp>
          <p:nvSpPr>
            <p:cNvPr id="67" name="TextBox 66">
              <a:extLst>
                <a:ext uri="{FF2B5EF4-FFF2-40B4-BE49-F238E27FC236}">
                  <a16:creationId xmlns:a16="http://schemas.microsoft.com/office/drawing/2014/main" id="{1F08D1B4-78A0-45A2-AC37-D81652C02B9D}"/>
                </a:ext>
              </a:extLst>
            </p:cNvPr>
            <p:cNvSpPr txBox="1"/>
            <p:nvPr/>
          </p:nvSpPr>
          <p:spPr>
            <a:xfrm>
              <a:off x="5081613" y="941485"/>
              <a:ext cx="1497839" cy="461665"/>
            </a:xfrm>
            <a:prstGeom prst="rect">
              <a:avLst/>
            </a:prstGeom>
            <a:noFill/>
            <a:ln>
              <a:noFill/>
            </a:ln>
          </p:spPr>
          <p:txBody>
            <a:bodyPr wrap="square" rtlCol="0" anchor="ctr">
              <a:spAutoFit/>
            </a:bodyPr>
            <a:lstStyle/>
            <a:p>
              <a:pPr algn="ctr"/>
              <a:r>
                <a:rPr lang="en-US" sz="2400" b="1" dirty="0">
                  <a:solidFill>
                    <a:srgbClr val="BFBFBF"/>
                  </a:solidFill>
                  <a:latin typeface="Atkinson Hyperlegible" pitchFamily="2" charset="0"/>
                </a:rPr>
                <a:t>Step 1</a:t>
              </a:r>
            </a:p>
          </p:txBody>
        </p:sp>
        <p:sp>
          <p:nvSpPr>
            <p:cNvPr id="68" name="TextBox 67">
              <a:extLst>
                <a:ext uri="{FF2B5EF4-FFF2-40B4-BE49-F238E27FC236}">
                  <a16:creationId xmlns:a16="http://schemas.microsoft.com/office/drawing/2014/main" id="{01F5FA63-53D0-48B0-AE5A-8300F872888E}"/>
                </a:ext>
              </a:extLst>
            </p:cNvPr>
            <p:cNvSpPr txBox="1"/>
            <p:nvPr/>
          </p:nvSpPr>
          <p:spPr>
            <a:xfrm>
              <a:off x="3809447" y="1414348"/>
              <a:ext cx="4140618" cy="787301"/>
            </a:xfrm>
            <a:prstGeom prst="rect">
              <a:avLst/>
            </a:prstGeom>
            <a:noFill/>
            <a:ln>
              <a:noFill/>
            </a:ln>
          </p:spPr>
          <p:txBody>
            <a:bodyPr wrap="square" anchor="ctr">
              <a:spAutoFit/>
            </a:bodyPr>
            <a:lstStyle/>
            <a:p>
              <a:pPr algn="ctr"/>
              <a:r>
                <a:rPr lang="en-US" sz="2200" dirty="0">
                  <a:solidFill>
                    <a:srgbClr val="BFBFBF"/>
                  </a:solidFill>
                  <a:latin typeface="Atkinson Hyperlegible" pitchFamily="2" charset="0"/>
                </a:rPr>
                <a:t>Establish and train the team and document decisions</a:t>
              </a:r>
            </a:p>
          </p:txBody>
        </p:sp>
        <p:sp>
          <p:nvSpPr>
            <p:cNvPr id="69" name="TextBox 68">
              <a:extLst>
                <a:ext uri="{FF2B5EF4-FFF2-40B4-BE49-F238E27FC236}">
                  <a16:creationId xmlns:a16="http://schemas.microsoft.com/office/drawing/2014/main" id="{A9B29B7B-2658-40C2-A3BA-C4C7A2C0FAD7}"/>
                </a:ext>
              </a:extLst>
            </p:cNvPr>
            <p:cNvSpPr txBox="1"/>
            <p:nvPr/>
          </p:nvSpPr>
          <p:spPr>
            <a:xfrm>
              <a:off x="7977869" y="2826823"/>
              <a:ext cx="3013156" cy="461665"/>
            </a:xfrm>
            <a:prstGeom prst="rect">
              <a:avLst/>
            </a:prstGeom>
            <a:noFill/>
            <a:ln>
              <a:noFill/>
            </a:ln>
          </p:spPr>
          <p:txBody>
            <a:bodyPr wrap="square" rtlCol="0">
              <a:spAutoFit/>
            </a:bodyPr>
            <a:lstStyle>
              <a:defPPr>
                <a:defRPr lang="en-US"/>
              </a:defPPr>
              <a:lvl1pPr>
                <a:defRPr sz="2400" b="1">
                  <a:solidFill>
                    <a:srgbClr val="BFBFBF"/>
                  </a:solidFill>
                  <a:latin typeface="Atkinson Hyperlegible" pitchFamily="2" charset="0"/>
                </a:defRPr>
              </a:lvl1pPr>
            </a:lstStyle>
            <a:p>
              <a:r>
                <a:rPr lang="en-US" dirty="0"/>
                <a:t>Step 2</a:t>
              </a:r>
            </a:p>
          </p:txBody>
        </p:sp>
        <p:sp>
          <p:nvSpPr>
            <p:cNvPr id="70" name="TextBox 69">
              <a:extLst>
                <a:ext uri="{FF2B5EF4-FFF2-40B4-BE49-F238E27FC236}">
                  <a16:creationId xmlns:a16="http://schemas.microsoft.com/office/drawing/2014/main" id="{64AEE47B-A85E-450D-BD4E-4036678482FC}"/>
                </a:ext>
              </a:extLst>
            </p:cNvPr>
            <p:cNvSpPr txBox="1"/>
            <p:nvPr/>
          </p:nvSpPr>
          <p:spPr>
            <a:xfrm>
              <a:off x="7977869" y="3295941"/>
              <a:ext cx="3414743" cy="787301"/>
            </a:xfrm>
            <a:prstGeom prst="rect">
              <a:avLst/>
            </a:prstGeom>
            <a:noFill/>
            <a:ln>
              <a:noFill/>
            </a:ln>
          </p:spPr>
          <p:txBody>
            <a:bodyPr wrap="square" anchor="ctr">
              <a:spAutoFit/>
            </a:bodyPr>
            <a:lstStyle>
              <a:defPPr>
                <a:defRPr lang="en-US"/>
              </a:defPPr>
              <a:lvl1pPr>
                <a:defRPr sz="2200" b="0" i="0">
                  <a:solidFill>
                    <a:srgbClr val="BFBFBF"/>
                  </a:solidFill>
                  <a:effectLst/>
                  <a:latin typeface="Atkinson Hyperlegible" pitchFamily="2" charset="0"/>
                </a:defRPr>
              </a:lvl1pPr>
            </a:lstStyle>
            <a:p>
              <a:r>
                <a:rPr lang="en-US" dirty="0"/>
                <a:t>Undertake an assessment of the facility</a:t>
              </a:r>
            </a:p>
          </p:txBody>
        </p:sp>
        <p:sp>
          <p:nvSpPr>
            <p:cNvPr id="71" name="TextBox 70">
              <a:extLst>
                <a:ext uri="{FF2B5EF4-FFF2-40B4-BE49-F238E27FC236}">
                  <a16:creationId xmlns:a16="http://schemas.microsoft.com/office/drawing/2014/main" id="{A5BC8BDF-2146-4A44-8A64-25471C6B02E6}"/>
                </a:ext>
              </a:extLst>
            </p:cNvPr>
            <p:cNvSpPr txBox="1"/>
            <p:nvPr/>
          </p:nvSpPr>
          <p:spPr>
            <a:xfrm>
              <a:off x="7977869" y="4567462"/>
              <a:ext cx="3004867" cy="461665"/>
            </a:xfrm>
            <a:prstGeom prst="rect">
              <a:avLst/>
            </a:prstGeom>
            <a:noFill/>
            <a:ln>
              <a:noFill/>
            </a:ln>
          </p:spPr>
          <p:txBody>
            <a:bodyPr wrap="square" rtlCol="0">
              <a:spAutoFit/>
            </a:bodyPr>
            <a:lstStyle>
              <a:defPPr>
                <a:defRPr lang="en-US"/>
              </a:defPPr>
              <a:lvl1pPr>
                <a:defRPr sz="2400" b="1">
                  <a:solidFill>
                    <a:srgbClr val="BFBFBF"/>
                  </a:solidFill>
                  <a:latin typeface="Atkinson Hyperlegible" pitchFamily="2" charset="0"/>
                </a:defRPr>
              </a:lvl1pPr>
            </a:lstStyle>
            <a:p>
              <a:r>
                <a:rPr lang="en-US" dirty="0"/>
                <a:t>Step 3</a:t>
              </a:r>
            </a:p>
          </p:txBody>
        </p:sp>
        <p:sp>
          <p:nvSpPr>
            <p:cNvPr id="72" name="TextBox 71">
              <a:extLst>
                <a:ext uri="{FF2B5EF4-FFF2-40B4-BE49-F238E27FC236}">
                  <a16:creationId xmlns:a16="http://schemas.microsoft.com/office/drawing/2014/main" id="{526B1A6B-72AD-4EC6-905C-711C25F81859}"/>
                </a:ext>
              </a:extLst>
            </p:cNvPr>
            <p:cNvSpPr txBox="1"/>
            <p:nvPr/>
          </p:nvSpPr>
          <p:spPr>
            <a:xfrm>
              <a:off x="7977869" y="5040689"/>
              <a:ext cx="3779225" cy="1129606"/>
            </a:xfrm>
            <a:prstGeom prst="rect">
              <a:avLst/>
            </a:prstGeom>
            <a:noFill/>
            <a:ln>
              <a:noFill/>
            </a:ln>
          </p:spPr>
          <p:txBody>
            <a:bodyPr wrap="square" anchor="ctr">
              <a:spAutoFit/>
            </a:bodyPr>
            <a:lstStyle>
              <a:defPPr>
                <a:defRPr lang="en-US"/>
              </a:defPPr>
              <a:lvl1pPr>
                <a:defRPr sz="2200" b="0" i="0">
                  <a:solidFill>
                    <a:srgbClr val="BFBFBF"/>
                  </a:solidFill>
                  <a:effectLst/>
                  <a:latin typeface="Atkinson Hyperlegible" pitchFamily="2" charset="0"/>
                </a:defRPr>
              </a:lvl1pPr>
            </a:lstStyle>
            <a:p>
              <a:r>
                <a:rPr lang="en-US" dirty="0"/>
                <a:t>Conduct a risk assessment to identify and prioritize areas for improvement</a:t>
              </a:r>
            </a:p>
          </p:txBody>
        </p:sp>
        <p:sp>
          <p:nvSpPr>
            <p:cNvPr id="73" name="TextBox 72">
              <a:extLst>
                <a:ext uri="{FF2B5EF4-FFF2-40B4-BE49-F238E27FC236}">
                  <a16:creationId xmlns:a16="http://schemas.microsoft.com/office/drawing/2014/main" id="{70416FFA-9379-4221-8527-2F4AD27505DF}"/>
                </a:ext>
              </a:extLst>
            </p:cNvPr>
            <p:cNvSpPr txBox="1"/>
            <p:nvPr/>
          </p:nvSpPr>
          <p:spPr>
            <a:xfrm>
              <a:off x="1441915" y="4567462"/>
              <a:ext cx="2321774" cy="461665"/>
            </a:xfrm>
            <a:prstGeom prst="rect">
              <a:avLst/>
            </a:prstGeom>
            <a:noFill/>
            <a:ln>
              <a:noFill/>
            </a:ln>
          </p:spPr>
          <p:txBody>
            <a:bodyPr wrap="square" rtlCol="0">
              <a:spAutoFit/>
            </a:bodyPr>
            <a:lstStyle>
              <a:defPPr>
                <a:defRPr lang="en-US"/>
              </a:defPPr>
              <a:lvl1pPr algn="r">
                <a:defRPr sz="2400" b="1">
                  <a:solidFill>
                    <a:srgbClr val="F26829"/>
                  </a:solidFill>
                  <a:latin typeface="Atkinson Hyperlegible" pitchFamily="2" charset="0"/>
                </a:defRPr>
              </a:lvl1pPr>
            </a:lstStyle>
            <a:p>
              <a:r>
                <a:rPr lang="en-US" dirty="0"/>
                <a:t>Step 4</a:t>
              </a:r>
            </a:p>
          </p:txBody>
        </p:sp>
        <p:sp>
          <p:nvSpPr>
            <p:cNvPr id="74" name="TextBox 73">
              <a:extLst>
                <a:ext uri="{FF2B5EF4-FFF2-40B4-BE49-F238E27FC236}">
                  <a16:creationId xmlns:a16="http://schemas.microsoft.com/office/drawing/2014/main" id="{BDDDC6BA-6215-4B73-A914-9393E0E3AF58}"/>
                </a:ext>
              </a:extLst>
            </p:cNvPr>
            <p:cNvSpPr txBox="1"/>
            <p:nvPr/>
          </p:nvSpPr>
          <p:spPr>
            <a:xfrm>
              <a:off x="608581" y="5051494"/>
              <a:ext cx="3155108" cy="1107995"/>
            </a:xfrm>
            <a:prstGeom prst="rect">
              <a:avLst/>
            </a:prstGeom>
            <a:noFill/>
            <a:ln>
              <a:noFill/>
            </a:ln>
          </p:spPr>
          <p:txBody>
            <a:bodyPr wrap="square" anchor="ctr">
              <a:spAutoFit/>
            </a:bodyPr>
            <a:lstStyle/>
            <a:p>
              <a:pPr algn="r"/>
              <a:r>
                <a:rPr lang="en-US" sz="2200" b="0" i="0" dirty="0">
                  <a:effectLst/>
                  <a:latin typeface="Atkinson Hyperlegible" pitchFamily="2" charset="0"/>
                </a:rPr>
                <a:t>Develop an incremental improvement plan and take action</a:t>
              </a:r>
            </a:p>
          </p:txBody>
        </p:sp>
        <p:sp>
          <p:nvSpPr>
            <p:cNvPr id="75" name="TextBox 74">
              <a:extLst>
                <a:ext uri="{FF2B5EF4-FFF2-40B4-BE49-F238E27FC236}">
                  <a16:creationId xmlns:a16="http://schemas.microsoft.com/office/drawing/2014/main" id="{DD0D2F26-6862-4899-8ABD-38AD7868E95C}"/>
                </a:ext>
              </a:extLst>
            </p:cNvPr>
            <p:cNvSpPr txBox="1"/>
            <p:nvPr/>
          </p:nvSpPr>
          <p:spPr>
            <a:xfrm>
              <a:off x="1434858" y="2852719"/>
              <a:ext cx="2328831" cy="461665"/>
            </a:xfrm>
            <a:prstGeom prst="rect">
              <a:avLst/>
            </a:prstGeom>
            <a:noFill/>
            <a:ln>
              <a:noFill/>
            </a:ln>
          </p:spPr>
          <p:txBody>
            <a:bodyPr wrap="square" rtlCol="0" anchor="ctr">
              <a:spAutoFit/>
            </a:bodyPr>
            <a:lstStyle/>
            <a:p>
              <a:pPr algn="r"/>
              <a:r>
                <a:rPr lang="en-US" sz="2400" b="1" dirty="0">
                  <a:solidFill>
                    <a:srgbClr val="BFBFBF"/>
                  </a:solidFill>
                  <a:latin typeface="Atkinson Hyperlegible" pitchFamily="2" charset="0"/>
                </a:rPr>
                <a:t>Step 5</a:t>
              </a:r>
            </a:p>
          </p:txBody>
        </p:sp>
        <p:sp>
          <p:nvSpPr>
            <p:cNvPr id="76" name="TextBox 75">
              <a:extLst>
                <a:ext uri="{FF2B5EF4-FFF2-40B4-BE49-F238E27FC236}">
                  <a16:creationId xmlns:a16="http://schemas.microsoft.com/office/drawing/2014/main" id="{D7CBF05D-D6E7-491D-9A73-3B5C9FD26B74}"/>
                </a:ext>
              </a:extLst>
            </p:cNvPr>
            <p:cNvSpPr txBox="1"/>
            <p:nvPr/>
          </p:nvSpPr>
          <p:spPr>
            <a:xfrm>
              <a:off x="434906" y="3295941"/>
              <a:ext cx="3328783" cy="787301"/>
            </a:xfrm>
            <a:prstGeom prst="rect">
              <a:avLst/>
            </a:prstGeom>
            <a:noFill/>
            <a:ln>
              <a:noFill/>
            </a:ln>
          </p:spPr>
          <p:txBody>
            <a:bodyPr wrap="square" anchor="ctr">
              <a:spAutoFit/>
            </a:bodyPr>
            <a:lstStyle/>
            <a:p>
              <a:pPr algn="r"/>
              <a:r>
                <a:rPr lang="en-US" sz="2200" dirty="0">
                  <a:solidFill>
                    <a:srgbClr val="BFBFBF"/>
                  </a:solidFill>
                  <a:latin typeface="Atkinson Hyperlegible" pitchFamily="2" charset="0"/>
                </a:rPr>
                <a:t>Monitor, review, adapt, improve</a:t>
              </a:r>
            </a:p>
          </p:txBody>
        </p:sp>
        <p:sp>
          <p:nvSpPr>
            <p:cNvPr id="77" name="Pentagon 76">
              <a:extLst>
                <a:ext uri="{FF2B5EF4-FFF2-40B4-BE49-F238E27FC236}">
                  <a16:creationId xmlns:a16="http://schemas.microsoft.com/office/drawing/2014/main" id="{58476203-9F3F-44E2-9334-C887C1D0F4C4}"/>
                </a:ext>
              </a:extLst>
            </p:cNvPr>
            <p:cNvSpPr/>
            <p:nvPr/>
          </p:nvSpPr>
          <p:spPr>
            <a:xfrm>
              <a:off x="4248969" y="2533934"/>
              <a:ext cx="3243620" cy="3211972"/>
            </a:xfrm>
            <a:prstGeom prst="pentagon">
              <a:avLst/>
            </a:prstGeom>
            <a:noFill/>
            <a:ln w="127000">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E460702D-F805-468A-A3C5-6AF58744F630}"/>
                </a:ext>
              </a:extLst>
            </p:cNvPr>
            <p:cNvSpPr/>
            <p:nvPr/>
          </p:nvSpPr>
          <p:spPr>
            <a:xfrm>
              <a:off x="5417569" y="2328030"/>
              <a:ext cx="902201" cy="902201"/>
            </a:xfrm>
            <a:prstGeom prst="ellipse">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5">
              <a:extLst>
                <a:ext uri="{FF2B5EF4-FFF2-40B4-BE49-F238E27FC236}">
                  <a16:creationId xmlns:a16="http://schemas.microsoft.com/office/drawing/2014/main" id="{D0C87A4A-4B46-423A-A8F9-3E27D8B2EFB5}"/>
                </a:ext>
              </a:extLst>
            </p:cNvPr>
            <p:cNvSpPr>
              <a:spLocks/>
            </p:cNvSpPr>
            <p:nvPr/>
          </p:nvSpPr>
          <p:spPr bwMode="auto">
            <a:xfrm>
              <a:off x="4420343" y="3551094"/>
              <a:ext cx="1159997" cy="2447116"/>
            </a:xfrm>
            <a:custGeom>
              <a:avLst/>
              <a:gdLst>
                <a:gd name="T0" fmla="*/ 249 w 495"/>
                <a:gd name="T1" fmla="*/ 1045 h 1045"/>
                <a:gd name="T2" fmla="*/ 113 w 495"/>
                <a:gd name="T3" fmla="*/ 1000 h 1045"/>
                <a:gd name="T4" fmla="*/ 20 w 495"/>
                <a:gd name="T5" fmla="*/ 849 h 1045"/>
                <a:gd name="T6" fmla="*/ 61 w 495"/>
                <a:gd name="T7" fmla="*/ 676 h 1045"/>
                <a:gd name="T8" fmla="*/ 172 w 495"/>
                <a:gd name="T9" fmla="*/ 594 h 1045"/>
                <a:gd name="T10" fmla="*/ 170 w 495"/>
                <a:gd name="T11" fmla="*/ 589 h 1045"/>
                <a:gd name="T12" fmla="*/ 97 w 495"/>
                <a:gd name="T13" fmla="*/ 363 h 1045"/>
                <a:gd name="T14" fmla="*/ 101 w 495"/>
                <a:gd name="T15" fmla="*/ 355 h 1045"/>
                <a:gd name="T16" fmla="*/ 267 w 495"/>
                <a:gd name="T17" fmla="*/ 189 h 1045"/>
                <a:gd name="T18" fmla="*/ 260 w 495"/>
                <a:gd name="T19" fmla="*/ 9 h 1045"/>
                <a:gd name="T20" fmla="*/ 263 w 495"/>
                <a:gd name="T21" fmla="*/ 1 h 1045"/>
                <a:gd name="T22" fmla="*/ 271 w 495"/>
                <a:gd name="T23" fmla="*/ 4 h 1045"/>
                <a:gd name="T24" fmla="*/ 279 w 495"/>
                <a:gd name="T25" fmla="*/ 192 h 1045"/>
                <a:gd name="T26" fmla="*/ 110 w 495"/>
                <a:gd name="T27" fmla="*/ 365 h 1045"/>
                <a:gd name="T28" fmla="*/ 185 w 495"/>
                <a:gd name="T29" fmla="*/ 595 h 1045"/>
                <a:gd name="T30" fmla="*/ 185 w 495"/>
                <a:gd name="T31" fmla="*/ 597 h 1045"/>
                <a:gd name="T32" fmla="*/ 181 w 495"/>
                <a:gd name="T33" fmla="*/ 603 h 1045"/>
                <a:gd name="T34" fmla="*/ 71 w 495"/>
                <a:gd name="T35" fmla="*/ 683 h 1045"/>
                <a:gd name="T36" fmla="*/ 120 w 495"/>
                <a:gd name="T37" fmla="*/ 991 h 1045"/>
                <a:gd name="T38" fmla="*/ 284 w 495"/>
                <a:gd name="T39" fmla="*/ 1030 h 1045"/>
                <a:gd name="T40" fmla="*/ 427 w 495"/>
                <a:gd name="T41" fmla="*/ 942 h 1045"/>
                <a:gd name="T42" fmla="*/ 449 w 495"/>
                <a:gd name="T43" fmla="*/ 721 h 1045"/>
                <a:gd name="T44" fmla="*/ 452 w 495"/>
                <a:gd name="T45" fmla="*/ 713 h 1045"/>
                <a:gd name="T46" fmla="*/ 460 w 495"/>
                <a:gd name="T47" fmla="*/ 716 h 1045"/>
                <a:gd name="T48" fmla="*/ 437 w 495"/>
                <a:gd name="T49" fmla="*/ 949 h 1045"/>
                <a:gd name="T50" fmla="*/ 286 w 495"/>
                <a:gd name="T51" fmla="*/ 1042 h 1045"/>
                <a:gd name="T52" fmla="*/ 249 w 495"/>
                <a:gd name="T53" fmla="*/ 104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5" h="1045">
                  <a:moveTo>
                    <a:pt x="249" y="1045"/>
                  </a:moveTo>
                  <a:cubicBezTo>
                    <a:pt x="200" y="1045"/>
                    <a:pt x="153" y="1030"/>
                    <a:pt x="113" y="1000"/>
                  </a:cubicBezTo>
                  <a:cubicBezTo>
                    <a:pt x="63" y="964"/>
                    <a:pt x="30" y="910"/>
                    <a:pt x="20" y="849"/>
                  </a:cubicBezTo>
                  <a:cubicBezTo>
                    <a:pt x="10" y="788"/>
                    <a:pt x="25" y="726"/>
                    <a:pt x="61" y="676"/>
                  </a:cubicBezTo>
                  <a:cubicBezTo>
                    <a:pt x="89" y="638"/>
                    <a:pt x="127" y="609"/>
                    <a:pt x="172" y="594"/>
                  </a:cubicBezTo>
                  <a:cubicBezTo>
                    <a:pt x="171" y="592"/>
                    <a:pt x="171" y="591"/>
                    <a:pt x="170" y="589"/>
                  </a:cubicBezTo>
                  <a:cubicBezTo>
                    <a:pt x="97" y="363"/>
                    <a:pt x="97" y="363"/>
                    <a:pt x="97" y="363"/>
                  </a:cubicBezTo>
                  <a:cubicBezTo>
                    <a:pt x="96" y="360"/>
                    <a:pt x="97" y="356"/>
                    <a:pt x="101" y="355"/>
                  </a:cubicBezTo>
                  <a:cubicBezTo>
                    <a:pt x="179" y="330"/>
                    <a:pt x="242" y="267"/>
                    <a:pt x="267" y="189"/>
                  </a:cubicBezTo>
                  <a:cubicBezTo>
                    <a:pt x="286" y="130"/>
                    <a:pt x="284" y="66"/>
                    <a:pt x="260" y="9"/>
                  </a:cubicBezTo>
                  <a:cubicBezTo>
                    <a:pt x="259" y="6"/>
                    <a:pt x="260" y="2"/>
                    <a:pt x="263" y="1"/>
                  </a:cubicBezTo>
                  <a:cubicBezTo>
                    <a:pt x="266" y="0"/>
                    <a:pt x="270" y="1"/>
                    <a:pt x="271" y="4"/>
                  </a:cubicBezTo>
                  <a:cubicBezTo>
                    <a:pt x="296" y="64"/>
                    <a:pt x="299" y="131"/>
                    <a:pt x="279" y="192"/>
                  </a:cubicBezTo>
                  <a:cubicBezTo>
                    <a:pt x="252" y="273"/>
                    <a:pt x="190" y="337"/>
                    <a:pt x="110" y="365"/>
                  </a:cubicBezTo>
                  <a:cubicBezTo>
                    <a:pt x="122" y="400"/>
                    <a:pt x="184" y="591"/>
                    <a:pt x="185" y="595"/>
                  </a:cubicBezTo>
                  <a:cubicBezTo>
                    <a:pt x="185" y="596"/>
                    <a:pt x="185" y="596"/>
                    <a:pt x="185" y="597"/>
                  </a:cubicBezTo>
                  <a:cubicBezTo>
                    <a:pt x="186" y="600"/>
                    <a:pt x="184" y="602"/>
                    <a:pt x="181" y="603"/>
                  </a:cubicBezTo>
                  <a:cubicBezTo>
                    <a:pt x="137" y="617"/>
                    <a:pt x="99" y="645"/>
                    <a:pt x="71" y="683"/>
                  </a:cubicBezTo>
                  <a:cubicBezTo>
                    <a:pt x="0" y="781"/>
                    <a:pt x="22" y="919"/>
                    <a:pt x="120" y="991"/>
                  </a:cubicBezTo>
                  <a:cubicBezTo>
                    <a:pt x="167" y="1025"/>
                    <a:pt x="226" y="1039"/>
                    <a:pt x="284" y="1030"/>
                  </a:cubicBezTo>
                  <a:cubicBezTo>
                    <a:pt x="342" y="1021"/>
                    <a:pt x="393" y="990"/>
                    <a:pt x="427" y="942"/>
                  </a:cubicBezTo>
                  <a:cubicBezTo>
                    <a:pt x="474" y="878"/>
                    <a:pt x="482" y="793"/>
                    <a:pt x="449" y="721"/>
                  </a:cubicBezTo>
                  <a:cubicBezTo>
                    <a:pt x="448" y="718"/>
                    <a:pt x="449" y="714"/>
                    <a:pt x="452" y="713"/>
                  </a:cubicBezTo>
                  <a:cubicBezTo>
                    <a:pt x="455" y="711"/>
                    <a:pt x="459" y="713"/>
                    <a:pt x="460" y="716"/>
                  </a:cubicBezTo>
                  <a:cubicBezTo>
                    <a:pt x="495" y="792"/>
                    <a:pt x="486" y="881"/>
                    <a:pt x="437" y="949"/>
                  </a:cubicBezTo>
                  <a:cubicBezTo>
                    <a:pt x="401" y="999"/>
                    <a:pt x="347" y="1032"/>
                    <a:pt x="286" y="1042"/>
                  </a:cubicBezTo>
                  <a:cubicBezTo>
                    <a:pt x="273" y="1044"/>
                    <a:pt x="261" y="1045"/>
                    <a:pt x="249" y="1045"/>
                  </a:cubicBezTo>
                  <a:close/>
                </a:path>
              </a:pathLst>
            </a:custGeom>
            <a:solidFill>
              <a:srgbClr val="F26829"/>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6">
              <a:extLst>
                <a:ext uri="{FF2B5EF4-FFF2-40B4-BE49-F238E27FC236}">
                  <a16:creationId xmlns:a16="http://schemas.microsoft.com/office/drawing/2014/main" id="{989277AE-B142-4F3D-9950-FECA3F3AE450}"/>
                </a:ext>
              </a:extLst>
            </p:cNvPr>
            <p:cNvSpPr>
              <a:spLocks/>
            </p:cNvSpPr>
            <p:nvPr/>
          </p:nvSpPr>
          <p:spPr bwMode="auto">
            <a:xfrm>
              <a:off x="4939428" y="4808198"/>
              <a:ext cx="2358836" cy="1230621"/>
            </a:xfrm>
            <a:custGeom>
              <a:avLst/>
              <a:gdLst>
                <a:gd name="T0" fmla="*/ 768 w 1006"/>
                <a:gd name="T1" fmla="*/ 508 h 525"/>
                <a:gd name="T2" fmla="*/ 579 w 1006"/>
                <a:gd name="T3" fmla="*/ 412 h 525"/>
                <a:gd name="T4" fmla="*/ 535 w 1006"/>
                <a:gd name="T5" fmla="*/ 281 h 525"/>
                <a:gd name="T6" fmla="*/ 530 w 1006"/>
                <a:gd name="T7" fmla="*/ 281 h 525"/>
                <a:gd name="T8" fmla="*/ 293 w 1006"/>
                <a:gd name="T9" fmla="*/ 281 h 525"/>
                <a:gd name="T10" fmla="*/ 287 w 1006"/>
                <a:gd name="T11" fmla="*/ 275 h 525"/>
                <a:gd name="T12" fmla="*/ 180 w 1006"/>
                <a:gd name="T13" fmla="*/ 66 h 525"/>
                <a:gd name="T14" fmla="*/ 6 w 1006"/>
                <a:gd name="T15" fmla="*/ 17 h 525"/>
                <a:gd name="T16" fmla="*/ 0 w 1006"/>
                <a:gd name="T17" fmla="*/ 11 h 525"/>
                <a:gd name="T18" fmla="*/ 5 w 1006"/>
                <a:gd name="T19" fmla="*/ 5 h 525"/>
                <a:gd name="T20" fmla="*/ 187 w 1006"/>
                <a:gd name="T21" fmla="*/ 56 h 525"/>
                <a:gd name="T22" fmla="*/ 299 w 1006"/>
                <a:gd name="T23" fmla="*/ 269 h 525"/>
                <a:gd name="T24" fmla="*/ 541 w 1006"/>
                <a:gd name="T25" fmla="*/ 269 h 525"/>
                <a:gd name="T26" fmla="*/ 542 w 1006"/>
                <a:gd name="T27" fmla="*/ 270 h 525"/>
                <a:gd name="T28" fmla="*/ 547 w 1006"/>
                <a:gd name="T29" fmla="*/ 275 h 525"/>
                <a:gd name="T30" fmla="*/ 589 w 1006"/>
                <a:gd name="T31" fmla="*/ 405 h 525"/>
                <a:gd name="T32" fmla="*/ 897 w 1006"/>
                <a:gd name="T33" fmla="*/ 454 h 525"/>
                <a:gd name="T34" fmla="*/ 985 w 1006"/>
                <a:gd name="T35" fmla="*/ 310 h 525"/>
                <a:gd name="T36" fmla="*/ 945 w 1006"/>
                <a:gd name="T37" fmla="*/ 146 h 525"/>
                <a:gd name="T38" fmla="*/ 742 w 1006"/>
                <a:gd name="T39" fmla="*/ 57 h 525"/>
                <a:gd name="T40" fmla="*/ 735 w 1006"/>
                <a:gd name="T41" fmla="*/ 51 h 525"/>
                <a:gd name="T42" fmla="*/ 740 w 1006"/>
                <a:gd name="T43" fmla="*/ 45 h 525"/>
                <a:gd name="T44" fmla="*/ 955 w 1006"/>
                <a:gd name="T45" fmla="*/ 139 h 525"/>
                <a:gd name="T46" fmla="*/ 997 w 1006"/>
                <a:gd name="T47" fmla="*/ 312 h 525"/>
                <a:gd name="T48" fmla="*/ 904 w 1006"/>
                <a:gd name="T49" fmla="*/ 463 h 525"/>
                <a:gd name="T50" fmla="*/ 768 w 1006"/>
                <a:gd name="T51" fmla="*/ 508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6" h="525">
                  <a:moveTo>
                    <a:pt x="768" y="508"/>
                  </a:moveTo>
                  <a:cubicBezTo>
                    <a:pt x="696" y="508"/>
                    <a:pt x="625" y="474"/>
                    <a:pt x="579" y="412"/>
                  </a:cubicBezTo>
                  <a:cubicBezTo>
                    <a:pt x="552" y="374"/>
                    <a:pt x="536" y="329"/>
                    <a:pt x="535" y="281"/>
                  </a:cubicBezTo>
                  <a:cubicBezTo>
                    <a:pt x="534" y="281"/>
                    <a:pt x="532" y="281"/>
                    <a:pt x="530" y="281"/>
                  </a:cubicBezTo>
                  <a:cubicBezTo>
                    <a:pt x="293" y="281"/>
                    <a:pt x="293" y="281"/>
                    <a:pt x="293" y="281"/>
                  </a:cubicBezTo>
                  <a:cubicBezTo>
                    <a:pt x="289" y="281"/>
                    <a:pt x="287" y="279"/>
                    <a:pt x="287" y="275"/>
                  </a:cubicBezTo>
                  <a:cubicBezTo>
                    <a:pt x="287" y="193"/>
                    <a:pt x="247" y="114"/>
                    <a:pt x="180" y="66"/>
                  </a:cubicBezTo>
                  <a:cubicBezTo>
                    <a:pt x="130" y="29"/>
                    <a:pt x="68" y="12"/>
                    <a:pt x="6" y="17"/>
                  </a:cubicBezTo>
                  <a:cubicBezTo>
                    <a:pt x="3" y="17"/>
                    <a:pt x="0" y="15"/>
                    <a:pt x="0" y="11"/>
                  </a:cubicBezTo>
                  <a:cubicBezTo>
                    <a:pt x="0" y="8"/>
                    <a:pt x="2" y="5"/>
                    <a:pt x="5" y="5"/>
                  </a:cubicBezTo>
                  <a:cubicBezTo>
                    <a:pt x="70" y="0"/>
                    <a:pt x="134" y="18"/>
                    <a:pt x="187" y="56"/>
                  </a:cubicBezTo>
                  <a:cubicBezTo>
                    <a:pt x="255" y="106"/>
                    <a:pt x="297" y="185"/>
                    <a:pt x="299" y="269"/>
                  </a:cubicBezTo>
                  <a:cubicBezTo>
                    <a:pt x="336" y="269"/>
                    <a:pt x="536" y="269"/>
                    <a:pt x="541" y="269"/>
                  </a:cubicBezTo>
                  <a:cubicBezTo>
                    <a:pt x="541" y="269"/>
                    <a:pt x="542" y="270"/>
                    <a:pt x="542" y="270"/>
                  </a:cubicBezTo>
                  <a:cubicBezTo>
                    <a:pt x="545" y="270"/>
                    <a:pt x="547" y="273"/>
                    <a:pt x="547" y="275"/>
                  </a:cubicBezTo>
                  <a:cubicBezTo>
                    <a:pt x="547" y="322"/>
                    <a:pt x="562" y="367"/>
                    <a:pt x="589" y="405"/>
                  </a:cubicBezTo>
                  <a:cubicBezTo>
                    <a:pt x="661" y="503"/>
                    <a:pt x="799" y="525"/>
                    <a:pt x="897" y="454"/>
                  </a:cubicBezTo>
                  <a:cubicBezTo>
                    <a:pt x="944" y="419"/>
                    <a:pt x="976" y="368"/>
                    <a:pt x="985" y="310"/>
                  </a:cubicBezTo>
                  <a:cubicBezTo>
                    <a:pt x="994" y="252"/>
                    <a:pt x="980" y="194"/>
                    <a:pt x="945" y="146"/>
                  </a:cubicBezTo>
                  <a:cubicBezTo>
                    <a:pt x="899" y="82"/>
                    <a:pt x="821" y="48"/>
                    <a:pt x="742" y="57"/>
                  </a:cubicBezTo>
                  <a:cubicBezTo>
                    <a:pt x="739" y="57"/>
                    <a:pt x="736" y="55"/>
                    <a:pt x="735" y="51"/>
                  </a:cubicBezTo>
                  <a:cubicBezTo>
                    <a:pt x="735" y="48"/>
                    <a:pt x="737" y="45"/>
                    <a:pt x="740" y="45"/>
                  </a:cubicBezTo>
                  <a:cubicBezTo>
                    <a:pt x="824" y="35"/>
                    <a:pt x="906" y="71"/>
                    <a:pt x="955" y="139"/>
                  </a:cubicBezTo>
                  <a:cubicBezTo>
                    <a:pt x="992" y="189"/>
                    <a:pt x="1006" y="251"/>
                    <a:pt x="997" y="312"/>
                  </a:cubicBezTo>
                  <a:cubicBezTo>
                    <a:pt x="987" y="373"/>
                    <a:pt x="954" y="427"/>
                    <a:pt x="904" y="463"/>
                  </a:cubicBezTo>
                  <a:cubicBezTo>
                    <a:pt x="863" y="493"/>
                    <a:pt x="815" y="508"/>
                    <a:pt x="768" y="508"/>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7">
              <a:extLst>
                <a:ext uri="{FF2B5EF4-FFF2-40B4-BE49-F238E27FC236}">
                  <a16:creationId xmlns:a16="http://schemas.microsoft.com/office/drawing/2014/main" id="{1493B5D0-D533-4847-AC55-97E1132A8C9F}"/>
                </a:ext>
              </a:extLst>
            </p:cNvPr>
            <p:cNvSpPr>
              <a:spLocks/>
            </p:cNvSpPr>
            <p:nvPr/>
          </p:nvSpPr>
          <p:spPr bwMode="auto">
            <a:xfrm>
              <a:off x="6118845" y="3243881"/>
              <a:ext cx="1717925" cy="2079872"/>
            </a:xfrm>
            <a:custGeom>
              <a:avLst/>
              <a:gdLst>
                <a:gd name="T0" fmla="*/ 6 w 733"/>
                <a:gd name="T1" fmla="*/ 888 h 888"/>
                <a:gd name="T2" fmla="*/ 5 w 733"/>
                <a:gd name="T3" fmla="*/ 888 h 888"/>
                <a:gd name="T4" fmla="*/ 0 w 733"/>
                <a:gd name="T5" fmla="*/ 881 h 888"/>
                <a:gd name="T6" fmla="*/ 105 w 733"/>
                <a:gd name="T7" fmla="*/ 724 h 888"/>
                <a:gd name="T8" fmla="*/ 342 w 733"/>
                <a:gd name="T9" fmla="*/ 684 h 888"/>
                <a:gd name="T10" fmla="*/ 417 w 733"/>
                <a:gd name="T11" fmla="*/ 453 h 888"/>
                <a:gd name="T12" fmla="*/ 418 w 733"/>
                <a:gd name="T13" fmla="*/ 452 h 888"/>
                <a:gd name="T14" fmla="*/ 425 w 733"/>
                <a:gd name="T15" fmla="*/ 449 h 888"/>
                <a:gd name="T16" fmla="*/ 561 w 733"/>
                <a:gd name="T17" fmla="*/ 449 h 888"/>
                <a:gd name="T18" fmla="*/ 689 w 733"/>
                <a:gd name="T19" fmla="*/ 340 h 888"/>
                <a:gd name="T20" fmla="*/ 702 w 733"/>
                <a:gd name="T21" fmla="*/ 172 h 888"/>
                <a:gd name="T22" fmla="*/ 593 w 733"/>
                <a:gd name="T23" fmla="*/ 43 h 888"/>
                <a:gd name="T24" fmla="*/ 425 w 733"/>
                <a:gd name="T25" fmla="*/ 30 h 888"/>
                <a:gd name="T26" fmla="*/ 277 w 733"/>
                <a:gd name="T27" fmla="*/ 196 h 888"/>
                <a:gd name="T28" fmla="*/ 270 w 733"/>
                <a:gd name="T29" fmla="*/ 201 h 888"/>
                <a:gd name="T30" fmla="*/ 265 w 733"/>
                <a:gd name="T31" fmla="*/ 194 h 888"/>
                <a:gd name="T32" fmla="*/ 421 w 733"/>
                <a:gd name="T33" fmla="*/ 19 h 888"/>
                <a:gd name="T34" fmla="*/ 598 w 733"/>
                <a:gd name="T35" fmla="*/ 33 h 888"/>
                <a:gd name="T36" fmla="*/ 714 w 733"/>
                <a:gd name="T37" fmla="*/ 168 h 888"/>
                <a:gd name="T38" fmla="*/ 700 w 733"/>
                <a:gd name="T39" fmla="*/ 345 h 888"/>
                <a:gd name="T40" fmla="*/ 565 w 733"/>
                <a:gd name="T41" fmla="*/ 460 h 888"/>
                <a:gd name="T42" fmla="*/ 427 w 733"/>
                <a:gd name="T43" fmla="*/ 462 h 888"/>
                <a:gd name="T44" fmla="*/ 426 w 733"/>
                <a:gd name="T45" fmla="*/ 467 h 888"/>
                <a:gd name="T46" fmla="*/ 352 w 733"/>
                <a:gd name="T47" fmla="*/ 693 h 888"/>
                <a:gd name="T48" fmla="*/ 344 w 733"/>
                <a:gd name="T49" fmla="*/ 697 h 888"/>
                <a:gd name="T50" fmla="*/ 112 w 733"/>
                <a:gd name="T51" fmla="*/ 734 h 888"/>
                <a:gd name="T52" fmla="*/ 12 w 733"/>
                <a:gd name="T53" fmla="*/ 883 h 888"/>
                <a:gd name="T54" fmla="*/ 6 w 733"/>
                <a:gd name="T55"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3" h="888">
                  <a:moveTo>
                    <a:pt x="6" y="888"/>
                  </a:moveTo>
                  <a:cubicBezTo>
                    <a:pt x="6" y="888"/>
                    <a:pt x="5" y="888"/>
                    <a:pt x="5" y="888"/>
                  </a:cubicBezTo>
                  <a:cubicBezTo>
                    <a:pt x="2" y="887"/>
                    <a:pt x="0" y="884"/>
                    <a:pt x="0" y="881"/>
                  </a:cubicBezTo>
                  <a:cubicBezTo>
                    <a:pt x="15" y="818"/>
                    <a:pt x="52" y="762"/>
                    <a:pt x="105" y="724"/>
                  </a:cubicBezTo>
                  <a:cubicBezTo>
                    <a:pt x="173" y="674"/>
                    <a:pt x="262" y="659"/>
                    <a:pt x="342" y="684"/>
                  </a:cubicBezTo>
                  <a:cubicBezTo>
                    <a:pt x="354" y="648"/>
                    <a:pt x="416" y="458"/>
                    <a:pt x="417" y="453"/>
                  </a:cubicBezTo>
                  <a:cubicBezTo>
                    <a:pt x="418" y="453"/>
                    <a:pt x="418" y="452"/>
                    <a:pt x="418" y="452"/>
                  </a:cubicBezTo>
                  <a:cubicBezTo>
                    <a:pt x="419" y="449"/>
                    <a:pt x="422" y="448"/>
                    <a:pt x="425" y="449"/>
                  </a:cubicBezTo>
                  <a:cubicBezTo>
                    <a:pt x="469" y="464"/>
                    <a:pt x="516" y="464"/>
                    <a:pt x="561" y="449"/>
                  </a:cubicBezTo>
                  <a:cubicBezTo>
                    <a:pt x="617" y="431"/>
                    <a:pt x="663" y="392"/>
                    <a:pt x="689" y="340"/>
                  </a:cubicBezTo>
                  <a:cubicBezTo>
                    <a:pt x="716" y="287"/>
                    <a:pt x="721" y="227"/>
                    <a:pt x="702" y="172"/>
                  </a:cubicBezTo>
                  <a:cubicBezTo>
                    <a:pt x="684" y="116"/>
                    <a:pt x="645" y="70"/>
                    <a:pt x="593" y="43"/>
                  </a:cubicBezTo>
                  <a:cubicBezTo>
                    <a:pt x="541" y="17"/>
                    <a:pt x="481" y="12"/>
                    <a:pt x="425" y="30"/>
                  </a:cubicBezTo>
                  <a:cubicBezTo>
                    <a:pt x="349" y="55"/>
                    <a:pt x="293" y="118"/>
                    <a:pt x="277" y="196"/>
                  </a:cubicBezTo>
                  <a:cubicBezTo>
                    <a:pt x="276" y="199"/>
                    <a:pt x="273" y="202"/>
                    <a:pt x="270" y="201"/>
                  </a:cubicBezTo>
                  <a:cubicBezTo>
                    <a:pt x="267" y="200"/>
                    <a:pt x="265" y="197"/>
                    <a:pt x="265" y="194"/>
                  </a:cubicBezTo>
                  <a:cubicBezTo>
                    <a:pt x="282" y="112"/>
                    <a:pt x="342" y="45"/>
                    <a:pt x="421" y="19"/>
                  </a:cubicBezTo>
                  <a:cubicBezTo>
                    <a:pt x="480" y="0"/>
                    <a:pt x="543" y="5"/>
                    <a:pt x="598" y="33"/>
                  </a:cubicBezTo>
                  <a:cubicBezTo>
                    <a:pt x="654" y="61"/>
                    <a:pt x="695" y="109"/>
                    <a:pt x="714" y="168"/>
                  </a:cubicBezTo>
                  <a:cubicBezTo>
                    <a:pt x="733" y="227"/>
                    <a:pt x="728" y="290"/>
                    <a:pt x="700" y="345"/>
                  </a:cubicBezTo>
                  <a:cubicBezTo>
                    <a:pt x="672" y="400"/>
                    <a:pt x="624" y="441"/>
                    <a:pt x="565" y="460"/>
                  </a:cubicBezTo>
                  <a:cubicBezTo>
                    <a:pt x="520" y="475"/>
                    <a:pt x="472" y="476"/>
                    <a:pt x="427" y="462"/>
                  </a:cubicBezTo>
                  <a:cubicBezTo>
                    <a:pt x="427" y="464"/>
                    <a:pt x="426" y="465"/>
                    <a:pt x="426" y="467"/>
                  </a:cubicBezTo>
                  <a:cubicBezTo>
                    <a:pt x="352" y="693"/>
                    <a:pt x="352" y="693"/>
                    <a:pt x="352" y="693"/>
                  </a:cubicBezTo>
                  <a:cubicBezTo>
                    <a:pt x="351" y="696"/>
                    <a:pt x="348" y="698"/>
                    <a:pt x="344" y="697"/>
                  </a:cubicBezTo>
                  <a:cubicBezTo>
                    <a:pt x="266" y="671"/>
                    <a:pt x="179" y="685"/>
                    <a:pt x="112" y="734"/>
                  </a:cubicBezTo>
                  <a:cubicBezTo>
                    <a:pt x="62" y="770"/>
                    <a:pt x="26" y="823"/>
                    <a:pt x="12" y="883"/>
                  </a:cubicBezTo>
                  <a:cubicBezTo>
                    <a:pt x="11" y="886"/>
                    <a:pt x="9" y="888"/>
                    <a:pt x="6" y="888"/>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2" name="Freeform 8">
              <a:extLst>
                <a:ext uri="{FF2B5EF4-FFF2-40B4-BE49-F238E27FC236}">
                  <a16:creationId xmlns:a16="http://schemas.microsoft.com/office/drawing/2014/main" id="{CF14817A-6705-415C-A221-9E5199F09041}"/>
                </a:ext>
              </a:extLst>
            </p:cNvPr>
            <p:cNvSpPr>
              <a:spLocks/>
            </p:cNvSpPr>
            <p:nvPr/>
          </p:nvSpPr>
          <p:spPr bwMode="auto">
            <a:xfrm>
              <a:off x="5326093" y="2241022"/>
              <a:ext cx="1642004" cy="2108121"/>
            </a:xfrm>
            <a:custGeom>
              <a:avLst/>
              <a:gdLst>
                <a:gd name="T0" fmla="*/ 693 w 700"/>
                <a:gd name="T1" fmla="*/ 900 h 900"/>
                <a:gd name="T2" fmla="*/ 690 w 700"/>
                <a:gd name="T3" fmla="*/ 899 h 900"/>
                <a:gd name="T4" fmla="*/ 573 w 700"/>
                <a:gd name="T5" fmla="*/ 751 h 900"/>
                <a:gd name="T6" fmla="*/ 608 w 700"/>
                <a:gd name="T7" fmla="*/ 513 h 900"/>
                <a:gd name="T8" fmla="*/ 412 w 700"/>
                <a:gd name="T9" fmla="*/ 370 h 900"/>
                <a:gd name="T10" fmla="*/ 411 w 700"/>
                <a:gd name="T11" fmla="*/ 369 h 900"/>
                <a:gd name="T12" fmla="*/ 410 w 700"/>
                <a:gd name="T13" fmla="*/ 362 h 900"/>
                <a:gd name="T14" fmla="*/ 452 w 700"/>
                <a:gd name="T15" fmla="*/ 233 h 900"/>
                <a:gd name="T16" fmla="*/ 232 w 700"/>
                <a:gd name="T17" fmla="*/ 12 h 900"/>
                <a:gd name="T18" fmla="*/ 12 w 700"/>
                <a:gd name="T19" fmla="*/ 233 h 900"/>
                <a:gd name="T20" fmla="*/ 124 w 700"/>
                <a:gd name="T21" fmla="*/ 425 h 900"/>
                <a:gd name="T22" fmla="*/ 127 w 700"/>
                <a:gd name="T23" fmla="*/ 433 h 900"/>
                <a:gd name="T24" fmla="*/ 118 w 700"/>
                <a:gd name="T25" fmla="*/ 435 h 900"/>
                <a:gd name="T26" fmla="*/ 0 w 700"/>
                <a:gd name="T27" fmla="*/ 233 h 900"/>
                <a:gd name="T28" fmla="*/ 232 w 700"/>
                <a:gd name="T29" fmla="*/ 0 h 900"/>
                <a:gd name="T30" fmla="*/ 464 w 700"/>
                <a:gd name="T31" fmla="*/ 233 h 900"/>
                <a:gd name="T32" fmla="*/ 424 w 700"/>
                <a:gd name="T33" fmla="*/ 364 h 900"/>
                <a:gd name="T34" fmla="*/ 427 w 700"/>
                <a:gd name="T35" fmla="*/ 367 h 900"/>
                <a:gd name="T36" fmla="*/ 620 w 700"/>
                <a:gd name="T37" fmla="*/ 507 h 900"/>
                <a:gd name="T38" fmla="*/ 621 w 700"/>
                <a:gd name="T39" fmla="*/ 515 h 900"/>
                <a:gd name="T40" fmla="*/ 584 w 700"/>
                <a:gd name="T41" fmla="*/ 748 h 900"/>
                <a:gd name="T42" fmla="*/ 696 w 700"/>
                <a:gd name="T43" fmla="*/ 889 h 900"/>
                <a:gd name="T44" fmla="*/ 698 w 700"/>
                <a:gd name="T45" fmla="*/ 897 h 900"/>
                <a:gd name="T46" fmla="*/ 693 w 700"/>
                <a:gd name="T47"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0" h="900">
                  <a:moveTo>
                    <a:pt x="693" y="900"/>
                  </a:moveTo>
                  <a:cubicBezTo>
                    <a:pt x="692" y="900"/>
                    <a:pt x="691" y="900"/>
                    <a:pt x="690" y="899"/>
                  </a:cubicBezTo>
                  <a:cubicBezTo>
                    <a:pt x="634" y="866"/>
                    <a:pt x="593" y="813"/>
                    <a:pt x="573" y="751"/>
                  </a:cubicBezTo>
                  <a:cubicBezTo>
                    <a:pt x="547" y="671"/>
                    <a:pt x="560" y="582"/>
                    <a:pt x="608" y="513"/>
                  </a:cubicBezTo>
                  <a:cubicBezTo>
                    <a:pt x="578" y="491"/>
                    <a:pt x="416" y="373"/>
                    <a:pt x="412" y="370"/>
                  </a:cubicBezTo>
                  <a:cubicBezTo>
                    <a:pt x="411" y="370"/>
                    <a:pt x="411" y="370"/>
                    <a:pt x="411" y="369"/>
                  </a:cubicBezTo>
                  <a:cubicBezTo>
                    <a:pt x="409" y="367"/>
                    <a:pt x="409" y="364"/>
                    <a:pt x="410" y="362"/>
                  </a:cubicBezTo>
                  <a:cubicBezTo>
                    <a:pt x="438" y="324"/>
                    <a:pt x="452" y="279"/>
                    <a:pt x="452" y="233"/>
                  </a:cubicBezTo>
                  <a:cubicBezTo>
                    <a:pt x="452" y="111"/>
                    <a:pt x="354" y="12"/>
                    <a:pt x="232" y="12"/>
                  </a:cubicBezTo>
                  <a:cubicBezTo>
                    <a:pt x="111" y="12"/>
                    <a:pt x="12" y="111"/>
                    <a:pt x="12" y="233"/>
                  </a:cubicBezTo>
                  <a:cubicBezTo>
                    <a:pt x="12" y="312"/>
                    <a:pt x="55" y="386"/>
                    <a:pt x="124" y="425"/>
                  </a:cubicBezTo>
                  <a:cubicBezTo>
                    <a:pt x="127" y="426"/>
                    <a:pt x="128" y="430"/>
                    <a:pt x="127" y="433"/>
                  </a:cubicBezTo>
                  <a:cubicBezTo>
                    <a:pt x="125" y="436"/>
                    <a:pt x="121" y="437"/>
                    <a:pt x="118" y="435"/>
                  </a:cubicBezTo>
                  <a:cubicBezTo>
                    <a:pt x="45" y="394"/>
                    <a:pt x="0" y="316"/>
                    <a:pt x="0" y="233"/>
                  </a:cubicBezTo>
                  <a:cubicBezTo>
                    <a:pt x="0" y="104"/>
                    <a:pt x="104" y="0"/>
                    <a:pt x="232" y="0"/>
                  </a:cubicBezTo>
                  <a:cubicBezTo>
                    <a:pt x="360" y="0"/>
                    <a:pt x="464" y="104"/>
                    <a:pt x="464" y="233"/>
                  </a:cubicBezTo>
                  <a:cubicBezTo>
                    <a:pt x="464" y="280"/>
                    <a:pt x="450" y="325"/>
                    <a:pt x="424" y="364"/>
                  </a:cubicBezTo>
                  <a:cubicBezTo>
                    <a:pt x="425" y="365"/>
                    <a:pt x="426" y="366"/>
                    <a:pt x="427" y="367"/>
                  </a:cubicBezTo>
                  <a:cubicBezTo>
                    <a:pt x="620" y="507"/>
                    <a:pt x="620" y="507"/>
                    <a:pt x="620" y="507"/>
                  </a:cubicBezTo>
                  <a:cubicBezTo>
                    <a:pt x="623" y="509"/>
                    <a:pt x="623" y="512"/>
                    <a:pt x="621" y="515"/>
                  </a:cubicBezTo>
                  <a:cubicBezTo>
                    <a:pt x="573" y="582"/>
                    <a:pt x="559" y="669"/>
                    <a:pt x="584" y="748"/>
                  </a:cubicBezTo>
                  <a:cubicBezTo>
                    <a:pt x="604" y="807"/>
                    <a:pt x="643" y="857"/>
                    <a:pt x="696" y="889"/>
                  </a:cubicBezTo>
                  <a:cubicBezTo>
                    <a:pt x="699" y="891"/>
                    <a:pt x="700" y="894"/>
                    <a:pt x="698" y="897"/>
                  </a:cubicBezTo>
                  <a:cubicBezTo>
                    <a:pt x="697" y="899"/>
                    <a:pt x="695" y="900"/>
                    <a:pt x="693" y="900"/>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9">
              <a:extLst>
                <a:ext uri="{FF2B5EF4-FFF2-40B4-BE49-F238E27FC236}">
                  <a16:creationId xmlns:a16="http://schemas.microsoft.com/office/drawing/2014/main" id="{CED3E23D-9649-4446-AB94-1D891302058B}"/>
                </a:ext>
              </a:extLst>
            </p:cNvPr>
            <p:cNvSpPr>
              <a:spLocks/>
            </p:cNvSpPr>
            <p:nvPr/>
          </p:nvSpPr>
          <p:spPr bwMode="auto">
            <a:xfrm>
              <a:off x="3904789" y="3136179"/>
              <a:ext cx="2387085" cy="1218261"/>
            </a:xfrm>
            <a:custGeom>
              <a:avLst/>
              <a:gdLst>
                <a:gd name="T0" fmla="*/ 240 w 1019"/>
                <a:gd name="T1" fmla="*/ 518 h 520"/>
                <a:gd name="T2" fmla="*/ 169 w 1019"/>
                <a:gd name="T3" fmla="*/ 506 h 520"/>
                <a:gd name="T4" fmla="*/ 34 w 1019"/>
                <a:gd name="T5" fmla="*/ 391 h 520"/>
                <a:gd name="T6" fmla="*/ 20 w 1019"/>
                <a:gd name="T7" fmla="*/ 214 h 520"/>
                <a:gd name="T8" fmla="*/ 135 w 1019"/>
                <a:gd name="T9" fmla="*/ 79 h 520"/>
                <a:gd name="T10" fmla="*/ 312 w 1019"/>
                <a:gd name="T11" fmla="*/ 65 h 520"/>
                <a:gd name="T12" fmla="*/ 425 w 1019"/>
                <a:gd name="T13" fmla="*/ 144 h 520"/>
                <a:gd name="T14" fmla="*/ 429 w 1019"/>
                <a:gd name="T15" fmla="*/ 141 h 520"/>
                <a:gd name="T16" fmla="*/ 621 w 1019"/>
                <a:gd name="T17" fmla="*/ 2 h 520"/>
                <a:gd name="T18" fmla="*/ 629 w 1019"/>
                <a:gd name="T19" fmla="*/ 3 h 520"/>
                <a:gd name="T20" fmla="*/ 839 w 1019"/>
                <a:gd name="T21" fmla="*/ 110 h 520"/>
                <a:gd name="T22" fmla="*/ 1008 w 1019"/>
                <a:gd name="T23" fmla="*/ 47 h 520"/>
                <a:gd name="T24" fmla="*/ 1017 w 1019"/>
                <a:gd name="T25" fmla="*/ 48 h 520"/>
                <a:gd name="T26" fmla="*/ 1016 w 1019"/>
                <a:gd name="T27" fmla="*/ 57 h 520"/>
                <a:gd name="T28" fmla="*/ 839 w 1019"/>
                <a:gd name="T29" fmla="*/ 122 h 520"/>
                <a:gd name="T30" fmla="*/ 623 w 1019"/>
                <a:gd name="T31" fmla="*/ 15 h 520"/>
                <a:gd name="T32" fmla="*/ 427 w 1019"/>
                <a:gd name="T33" fmla="*/ 157 h 520"/>
                <a:gd name="T34" fmla="*/ 426 w 1019"/>
                <a:gd name="T35" fmla="*/ 158 h 520"/>
                <a:gd name="T36" fmla="*/ 419 w 1019"/>
                <a:gd name="T37" fmla="*/ 156 h 520"/>
                <a:gd name="T38" fmla="*/ 309 w 1019"/>
                <a:gd name="T39" fmla="*/ 76 h 520"/>
                <a:gd name="T40" fmla="*/ 141 w 1019"/>
                <a:gd name="T41" fmla="*/ 89 h 520"/>
                <a:gd name="T42" fmla="*/ 31 w 1019"/>
                <a:gd name="T43" fmla="*/ 218 h 520"/>
                <a:gd name="T44" fmla="*/ 44 w 1019"/>
                <a:gd name="T45" fmla="*/ 386 h 520"/>
                <a:gd name="T46" fmla="*/ 172 w 1019"/>
                <a:gd name="T47" fmla="*/ 495 h 520"/>
                <a:gd name="T48" fmla="*/ 390 w 1019"/>
                <a:gd name="T49" fmla="*/ 448 h 520"/>
                <a:gd name="T50" fmla="*/ 398 w 1019"/>
                <a:gd name="T51" fmla="*/ 448 h 520"/>
                <a:gd name="T52" fmla="*/ 398 w 1019"/>
                <a:gd name="T53" fmla="*/ 456 h 520"/>
                <a:gd name="T54" fmla="*/ 240 w 1019"/>
                <a:gd name="T55" fmla="*/ 51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19" h="520">
                  <a:moveTo>
                    <a:pt x="240" y="518"/>
                  </a:moveTo>
                  <a:cubicBezTo>
                    <a:pt x="216" y="518"/>
                    <a:pt x="192" y="514"/>
                    <a:pt x="169" y="506"/>
                  </a:cubicBezTo>
                  <a:cubicBezTo>
                    <a:pt x="110" y="487"/>
                    <a:pt x="62" y="446"/>
                    <a:pt x="34" y="391"/>
                  </a:cubicBezTo>
                  <a:cubicBezTo>
                    <a:pt x="5" y="336"/>
                    <a:pt x="0" y="273"/>
                    <a:pt x="20" y="214"/>
                  </a:cubicBezTo>
                  <a:cubicBezTo>
                    <a:pt x="39" y="155"/>
                    <a:pt x="80" y="107"/>
                    <a:pt x="135" y="79"/>
                  </a:cubicBezTo>
                  <a:cubicBezTo>
                    <a:pt x="190" y="51"/>
                    <a:pt x="253" y="46"/>
                    <a:pt x="312" y="65"/>
                  </a:cubicBezTo>
                  <a:cubicBezTo>
                    <a:pt x="357" y="79"/>
                    <a:pt x="396" y="107"/>
                    <a:pt x="425" y="144"/>
                  </a:cubicBezTo>
                  <a:cubicBezTo>
                    <a:pt x="426" y="143"/>
                    <a:pt x="427" y="143"/>
                    <a:pt x="429" y="141"/>
                  </a:cubicBezTo>
                  <a:cubicBezTo>
                    <a:pt x="621" y="2"/>
                    <a:pt x="621" y="2"/>
                    <a:pt x="621" y="2"/>
                  </a:cubicBezTo>
                  <a:cubicBezTo>
                    <a:pt x="624" y="0"/>
                    <a:pt x="627" y="0"/>
                    <a:pt x="629" y="3"/>
                  </a:cubicBezTo>
                  <a:cubicBezTo>
                    <a:pt x="678" y="70"/>
                    <a:pt x="757" y="110"/>
                    <a:pt x="839" y="110"/>
                  </a:cubicBezTo>
                  <a:cubicBezTo>
                    <a:pt x="901" y="110"/>
                    <a:pt x="961" y="88"/>
                    <a:pt x="1008" y="47"/>
                  </a:cubicBezTo>
                  <a:cubicBezTo>
                    <a:pt x="1011" y="45"/>
                    <a:pt x="1014" y="46"/>
                    <a:pt x="1017" y="48"/>
                  </a:cubicBezTo>
                  <a:cubicBezTo>
                    <a:pt x="1019" y="51"/>
                    <a:pt x="1018" y="54"/>
                    <a:pt x="1016" y="57"/>
                  </a:cubicBezTo>
                  <a:cubicBezTo>
                    <a:pt x="967" y="99"/>
                    <a:pt x="904" y="122"/>
                    <a:pt x="839" y="122"/>
                  </a:cubicBezTo>
                  <a:cubicBezTo>
                    <a:pt x="755" y="122"/>
                    <a:pt x="674" y="82"/>
                    <a:pt x="623" y="15"/>
                  </a:cubicBezTo>
                  <a:cubicBezTo>
                    <a:pt x="593" y="37"/>
                    <a:pt x="431" y="155"/>
                    <a:pt x="427" y="157"/>
                  </a:cubicBezTo>
                  <a:cubicBezTo>
                    <a:pt x="427" y="158"/>
                    <a:pt x="426" y="158"/>
                    <a:pt x="426" y="158"/>
                  </a:cubicBezTo>
                  <a:cubicBezTo>
                    <a:pt x="423" y="159"/>
                    <a:pt x="420" y="158"/>
                    <a:pt x="419" y="156"/>
                  </a:cubicBezTo>
                  <a:cubicBezTo>
                    <a:pt x="391" y="118"/>
                    <a:pt x="353" y="91"/>
                    <a:pt x="309" y="76"/>
                  </a:cubicBezTo>
                  <a:cubicBezTo>
                    <a:pt x="253" y="58"/>
                    <a:pt x="193" y="63"/>
                    <a:pt x="141" y="89"/>
                  </a:cubicBezTo>
                  <a:cubicBezTo>
                    <a:pt x="88" y="116"/>
                    <a:pt x="49" y="162"/>
                    <a:pt x="31" y="218"/>
                  </a:cubicBezTo>
                  <a:cubicBezTo>
                    <a:pt x="13" y="273"/>
                    <a:pt x="18" y="333"/>
                    <a:pt x="44" y="386"/>
                  </a:cubicBezTo>
                  <a:cubicBezTo>
                    <a:pt x="71" y="438"/>
                    <a:pt x="116" y="477"/>
                    <a:pt x="172" y="495"/>
                  </a:cubicBezTo>
                  <a:cubicBezTo>
                    <a:pt x="248" y="520"/>
                    <a:pt x="331" y="501"/>
                    <a:pt x="390" y="448"/>
                  </a:cubicBezTo>
                  <a:cubicBezTo>
                    <a:pt x="392" y="445"/>
                    <a:pt x="396" y="445"/>
                    <a:pt x="398" y="448"/>
                  </a:cubicBezTo>
                  <a:cubicBezTo>
                    <a:pt x="400" y="450"/>
                    <a:pt x="400" y="454"/>
                    <a:pt x="398" y="456"/>
                  </a:cubicBezTo>
                  <a:cubicBezTo>
                    <a:pt x="354" y="496"/>
                    <a:pt x="298" y="518"/>
                    <a:pt x="240" y="518"/>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0">
              <a:extLst>
                <a:ext uri="{FF2B5EF4-FFF2-40B4-BE49-F238E27FC236}">
                  <a16:creationId xmlns:a16="http://schemas.microsoft.com/office/drawing/2014/main" id="{DD89DC71-084D-457B-ACFD-B0C9823130A7}"/>
                </a:ext>
              </a:extLst>
            </p:cNvPr>
            <p:cNvSpPr>
              <a:spLocks/>
            </p:cNvSpPr>
            <p:nvPr/>
          </p:nvSpPr>
          <p:spPr bwMode="auto">
            <a:xfrm>
              <a:off x="5013583" y="3551094"/>
              <a:ext cx="118295" cy="135951"/>
            </a:xfrm>
            <a:custGeom>
              <a:avLst/>
              <a:gdLst>
                <a:gd name="T0" fmla="*/ 7 w 51"/>
                <a:gd name="T1" fmla="*/ 58 h 58"/>
                <a:gd name="T2" fmla="*/ 6 w 51"/>
                <a:gd name="T3" fmla="*/ 58 h 58"/>
                <a:gd name="T4" fmla="*/ 1 w 51"/>
                <a:gd name="T5" fmla="*/ 51 h 58"/>
                <a:gd name="T6" fmla="*/ 6 w 51"/>
                <a:gd name="T7" fmla="*/ 6 h 58"/>
                <a:gd name="T8" fmla="*/ 10 w 51"/>
                <a:gd name="T9" fmla="*/ 1 h 58"/>
                <a:gd name="T10" fmla="*/ 17 w 51"/>
                <a:gd name="T11" fmla="*/ 2 h 58"/>
                <a:gd name="T12" fmla="*/ 49 w 51"/>
                <a:gd name="T13" fmla="*/ 34 h 58"/>
                <a:gd name="T14" fmla="*/ 49 w 51"/>
                <a:gd name="T15" fmla="*/ 42 h 58"/>
                <a:gd name="T16" fmla="*/ 41 w 51"/>
                <a:gd name="T17" fmla="*/ 42 h 58"/>
                <a:gd name="T18" fmla="*/ 17 w 51"/>
                <a:gd name="T19" fmla="*/ 19 h 58"/>
                <a:gd name="T20" fmla="*/ 13 w 51"/>
                <a:gd name="T21" fmla="*/ 52 h 58"/>
                <a:gd name="T22" fmla="*/ 7 w 51"/>
                <a:gd name="T2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8">
                  <a:moveTo>
                    <a:pt x="7" y="58"/>
                  </a:moveTo>
                  <a:cubicBezTo>
                    <a:pt x="7" y="58"/>
                    <a:pt x="6" y="58"/>
                    <a:pt x="6" y="58"/>
                  </a:cubicBezTo>
                  <a:cubicBezTo>
                    <a:pt x="3" y="57"/>
                    <a:pt x="0" y="54"/>
                    <a:pt x="1" y="51"/>
                  </a:cubicBezTo>
                  <a:cubicBezTo>
                    <a:pt x="6" y="6"/>
                    <a:pt x="6" y="6"/>
                    <a:pt x="6" y="6"/>
                  </a:cubicBezTo>
                  <a:cubicBezTo>
                    <a:pt x="7" y="4"/>
                    <a:pt x="8" y="2"/>
                    <a:pt x="10" y="1"/>
                  </a:cubicBezTo>
                  <a:cubicBezTo>
                    <a:pt x="13" y="0"/>
                    <a:pt x="15" y="1"/>
                    <a:pt x="17" y="2"/>
                  </a:cubicBezTo>
                  <a:cubicBezTo>
                    <a:pt x="49" y="34"/>
                    <a:pt x="49" y="34"/>
                    <a:pt x="49" y="34"/>
                  </a:cubicBezTo>
                  <a:cubicBezTo>
                    <a:pt x="51" y="36"/>
                    <a:pt x="51" y="40"/>
                    <a:pt x="49" y="42"/>
                  </a:cubicBezTo>
                  <a:cubicBezTo>
                    <a:pt x="47" y="45"/>
                    <a:pt x="43" y="45"/>
                    <a:pt x="41" y="42"/>
                  </a:cubicBezTo>
                  <a:cubicBezTo>
                    <a:pt x="17" y="19"/>
                    <a:pt x="17" y="19"/>
                    <a:pt x="17" y="19"/>
                  </a:cubicBezTo>
                  <a:cubicBezTo>
                    <a:pt x="13" y="52"/>
                    <a:pt x="13" y="52"/>
                    <a:pt x="13" y="52"/>
                  </a:cubicBezTo>
                  <a:cubicBezTo>
                    <a:pt x="12" y="56"/>
                    <a:pt x="10" y="58"/>
                    <a:pt x="7" y="58"/>
                  </a:cubicBezTo>
                  <a:close/>
                </a:path>
              </a:pathLst>
            </a:custGeom>
            <a:solidFill>
              <a:srgbClr val="F26829"/>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1">
              <a:extLst>
                <a:ext uri="{FF2B5EF4-FFF2-40B4-BE49-F238E27FC236}">
                  <a16:creationId xmlns:a16="http://schemas.microsoft.com/office/drawing/2014/main" id="{DE412B9B-3B3B-4917-B160-D348EA7A6D5A}"/>
                </a:ext>
              </a:extLst>
            </p:cNvPr>
            <p:cNvSpPr>
              <a:spLocks/>
            </p:cNvSpPr>
            <p:nvPr/>
          </p:nvSpPr>
          <p:spPr bwMode="auto">
            <a:xfrm>
              <a:off x="4939428" y="4769355"/>
              <a:ext cx="127123" cy="123592"/>
            </a:xfrm>
            <a:custGeom>
              <a:avLst/>
              <a:gdLst>
                <a:gd name="T0" fmla="*/ 47 w 54"/>
                <a:gd name="T1" fmla="*/ 53 h 53"/>
                <a:gd name="T2" fmla="*/ 45 w 54"/>
                <a:gd name="T3" fmla="*/ 53 h 53"/>
                <a:gd name="T4" fmla="*/ 3 w 54"/>
                <a:gd name="T5" fmla="*/ 33 h 53"/>
                <a:gd name="T6" fmla="*/ 0 w 54"/>
                <a:gd name="T7" fmla="*/ 28 h 53"/>
                <a:gd name="T8" fmla="*/ 3 w 54"/>
                <a:gd name="T9" fmla="*/ 23 h 53"/>
                <a:gd name="T10" fmla="*/ 43 w 54"/>
                <a:gd name="T11" fmla="*/ 2 h 53"/>
                <a:gd name="T12" fmla="*/ 51 w 54"/>
                <a:gd name="T13" fmla="*/ 4 h 53"/>
                <a:gd name="T14" fmla="*/ 49 w 54"/>
                <a:gd name="T15" fmla="*/ 12 h 53"/>
                <a:gd name="T16" fmla="*/ 19 w 54"/>
                <a:gd name="T17" fmla="*/ 28 h 53"/>
                <a:gd name="T18" fmla="*/ 50 w 54"/>
                <a:gd name="T19" fmla="*/ 42 h 53"/>
                <a:gd name="T20" fmla="*/ 53 w 54"/>
                <a:gd name="T21" fmla="*/ 50 h 53"/>
                <a:gd name="T22" fmla="*/ 47 w 54"/>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53">
                  <a:moveTo>
                    <a:pt x="47" y="53"/>
                  </a:moveTo>
                  <a:cubicBezTo>
                    <a:pt x="46" y="53"/>
                    <a:pt x="45" y="53"/>
                    <a:pt x="45" y="53"/>
                  </a:cubicBezTo>
                  <a:cubicBezTo>
                    <a:pt x="3" y="33"/>
                    <a:pt x="3" y="33"/>
                    <a:pt x="3" y="33"/>
                  </a:cubicBezTo>
                  <a:cubicBezTo>
                    <a:pt x="1" y="32"/>
                    <a:pt x="0" y="30"/>
                    <a:pt x="0" y="28"/>
                  </a:cubicBezTo>
                  <a:cubicBezTo>
                    <a:pt x="0" y="26"/>
                    <a:pt x="1" y="24"/>
                    <a:pt x="3" y="23"/>
                  </a:cubicBezTo>
                  <a:cubicBezTo>
                    <a:pt x="43" y="2"/>
                    <a:pt x="43" y="2"/>
                    <a:pt x="43" y="2"/>
                  </a:cubicBezTo>
                  <a:cubicBezTo>
                    <a:pt x="46" y="0"/>
                    <a:pt x="49" y="1"/>
                    <a:pt x="51" y="4"/>
                  </a:cubicBezTo>
                  <a:cubicBezTo>
                    <a:pt x="53" y="7"/>
                    <a:pt x="51" y="11"/>
                    <a:pt x="49" y="12"/>
                  </a:cubicBezTo>
                  <a:cubicBezTo>
                    <a:pt x="19" y="28"/>
                    <a:pt x="19" y="28"/>
                    <a:pt x="19" y="28"/>
                  </a:cubicBezTo>
                  <a:cubicBezTo>
                    <a:pt x="50" y="42"/>
                    <a:pt x="50" y="42"/>
                    <a:pt x="50" y="42"/>
                  </a:cubicBezTo>
                  <a:cubicBezTo>
                    <a:pt x="53" y="43"/>
                    <a:pt x="54" y="47"/>
                    <a:pt x="53" y="50"/>
                  </a:cubicBezTo>
                  <a:cubicBezTo>
                    <a:pt x="52" y="52"/>
                    <a:pt x="49" y="53"/>
                    <a:pt x="47" y="53"/>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2">
              <a:extLst>
                <a:ext uri="{FF2B5EF4-FFF2-40B4-BE49-F238E27FC236}">
                  <a16:creationId xmlns:a16="http://schemas.microsoft.com/office/drawing/2014/main" id="{B2A3094E-00E5-4CF4-9C5C-64C8BB739D19}"/>
                </a:ext>
              </a:extLst>
            </p:cNvPr>
            <p:cNvSpPr>
              <a:spLocks/>
            </p:cNvSpPr>
            <p:nvPr/>
          </p:nvSpPr>
          <p:spPr bwMode="auto">
            <a:xfrm>
              <a:off x="6099423" y="5191332"/>
              <a:ext cx="121827" cy="132420"/>
            </a:xfrm>
            <a:custGeom>
              <a:avLst/>
              <a:gdLst>
                <a:gd name="T0" fmla="*/ 14 w 52"/>
                <a:gd name="T1" fmla="*/ 57 h 57"/>
                <a:gd name="T2" fmla="*/ 12 w 52"/>
                <a:gd name="T3" fmla="*/ 57 h 57"/>
                <a:gd name="T4" fmla="*/ 8 w 52"/>
                <a:gd name="T5" fmla="*/ 52 h 57"/>
                <a:gd name="T6" fmla="*/ 1 w 52"/>
                <a:gd name="T7" fmla="*/ 8 h 57"/>
                <a:gd name="T8" fmla="*/ 5 w 52"/>
                <a:gd name="T9" fmla="*/ 1 h 57"/>
                <a:gd name="T10" fmla="*/ 12 w 52"/>
                <a:gd name="T11" fmla="*/ 6 h 57"/>
                <a:gd name="T12" fmla="*/ 18 w 52"/>
                <a:gd name="T13" fmla="*/ 38 h 57"/>
                <a:gd name="T14" fmla="*/ 41 w 52"/>
                <a:gd name="T15" fmla="*/ 14 h 57"/>
                <a:gd name="T16" fmla="*/ 49 w 52"/>
                <a:gd name="T17" fmla="*/ 13 h 57"/>
                <a:gd name="T18" fmla="*/ 50 w 52"/>
                <a:gd name="T19" fmla="*/ 22 h 57"/>
                <a:gd name="T20" fmla="*/ 19 w 52"/>
                <a:gd name="T21" fmla="*/ 55 h 57"/>
                <a:gd name="T22" fmla="*/ 14 w 52"/>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7">
                  <a:moveTo>
                    <a:pt x="14" y="57"/>
                  </a:moveTo>
                  <a:cubicBezTo>
                    <a:pt x="14" y="57"/>
                    <a:pt x="13" y="57"/>
                    <a:pt x="12" y="57"/>
                  </a:cubicBezTo>
                  <a:cubicBezTo>
                    <a:pt x="10" y="56"/>
                    <a:pt x="9" y="54"/>
                    <a:pt x="8" y="52"/>
                  </a:cubicBezTo>
                  <a:cubicBezTo>
                    <a:pt x="1" y="8"/>
                    <a:pt x="1" y="8"/>
                    <a:pt x="1" y="8"/>
                  </a:cubicBezTo>
                  <a:cubicBezTo>
                    <a:pt x="0" y="4"/>
                    <a:pt x="2" y="1"/>
                    <a:pt x="5" y="1"/>
                  </a:cubicBezTo>
                  <a:cubicBezTo>
                    <a:pt x="9" y="0"/>
                    <a:pt x="12" y="2"/>
                    <a:pt x="12" y="6"/>
                  </a:cubicBezTo>
                  <a:cubicBezTo>
                    <a:pt x="18" y="38"/>
                    <a:pt x="18" y="38"/>
                    <a:pt x="18" y="38"/>
                  </a:cubicBezTo>
                  <a:cubicBezTo>
                    <a:pt x="41" y="14"/>
                    <a:pt x="41" y="14"/>
                    <a:pt x="41" y="14"/>
                  </a:cubicBezTo>
                  <a:cubicBezTo>
                    <a:pt x="43" y="11"/>
                    <a:pt x="47" y="11"/>
                    <a:pt x="49" y="13"/>
                  </a:cubicBezTo>
                  <a:cubicBezTo>
                    <a:pt x="52" y="16"/>
                    <a:pt x="52" y="19"/>
                    <a:pt x="50" y="22"/>
                  </a:cubicBezTo>
                  <a:cubicBezTo>
                    <a:pt x="19" y="55"/>
                    <a:pt x="19" y="55"/>
                    <a:pt x="19" y="55"/>
                  </a:cubicBezTo>
                  <a:cubicBezTo>
                    <a:pt x="17" y="56"/>
                    <a:pt x="16" y="57"/>
                    <a:pt x="14" y="57"/>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3">
              <a:extLst>
                <a:ext uri="{FF2B5EF4-FFF2-40B4-BE49-F238E27FC236}">
                  <a16:creationId xmlns:a16="http://schemas.microsoft.com/office/drawing/2014/main" id="{A2C82BAC-AA4E-4374-827F-71F828FF838F}"/>
                </a:ext>
              </a:extLst>
            </p:cNvPr>
            <p:cNvSpPr>
              <a:spLocks/>
            </p:cNvSpPr>
            <p:nvPr/>
          </p:nvSpPr>
          <p:spPr bwMode="auto">
            <a:xfrm>
              <a:off x="6832146" y="4225552"/>
              <a:ext cx="132420" cy="123592"/>
            </a:xfrm>
            <a:custGeom>
              <a:avLst/>
              <a:gdLst>
                <a:gd name="T0" fmla="*/ 51 w 57"/>
                <a:gd name="T1" fmla="*/ 53 h 53"/>
                <a:gd name="T2" fmla="*/ 50 w 57"/>
                <a:gd name="T3" fmla="*/ 53 h 53"/>
                <a:gd name="T4" fmla="*/ 5 w 57"/>
                <a:gd name="T5" fmla="*/ 47 h 53"/>
                <a:gd name="T6" fmla="*/ 0 w 57"/>
                <a:gd name="T7" fmla="*/ 40 h 53"/>
                <a:gd name="T8" fmla="*/ 7 w 57"/>
                <a:gd name="T9" fmla="*/ 35 h 53"/>
                <a:gd name="T10" fmla="*/ 40 w 57"/>
                <a:gd name="T11" fmla="*/ 39 h 53"/>
                <a:gd name="T12" fmla="*/ 24 w 57"/>
                <a:gd name="T13" fmla="*/ 10 h 53"/>
                <a:gd name="T14" fmla="*/ 26 w 57"/>
                <a:gd name="T15" fmla="*/ 2 h 53"/>
                <a:gd name="T16" fmla="*/ 34 w 57"/>
                <a:gd name="T17" fmla="*/ 4 h 53"/>
                <a:gd name="T18" fmla="*/ 56 w 57"/>
                <a:gd name="T19" fmla="*/ 44 h 53"/>
                <a:gd name="T20" fmla="*/ 56 w 57"/>
                <a:gd name="T21" fmla="*/ 51 h 53"/>
                <a:gd name="T22" fmla="*/ 51 w 57"/>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3">
                  <a:moveTo>
                    <a:pt x="51" y="53"/>
                  </a:moveTo>
                  <a:cubicBezTo>
                    <a:pt x="51" y="53"/>
                    <a:pt x="50" y="53"/>
                    <a:pt x="50" y="53"/>
                  </a:cubicBezTo>
                  <a:cubicBezTo>
                    <a:pt x="5" y="47"/>
                    <a:pt x="5" y="47"/>
                    <a:pt x="5" y="47"/>
                  </a:cubicBezTo>
                  <a:cubicBezTo>
                    <a:pt x="2" y="46"/>
                    <a:pt x="0" y="43"/>
                    <a:pt x="0" y="40"/>
                  </a:cubicBezTo>
                  <a:cubicBezTo>
                    <a:pt x="1" y="37"/>
                    <a:pt x="4" y="34"/>
                    <a:pt x="7" y="35"/>
                  </a:cubicBezTo>
                  <a:cubicBezTo>
                    <a:pt x="40" y="39"/>
                    <a:pt x="40" y="39"/>
                    <a:pt x="40" y="39"/>
                  </a:cubicBezTo>
                  <a:cubicBezTo>
                    <a:pt x="24" y="10"/>
                    <a:pt x="24" y="10"/>
                    <a:pt x="24" y="10"/>
                  </a:cubicBezTo>
                  <a:cubicBezTo>
                    <a:pt x="22" y="7"/>
                    <a:pt x="23" y="4"/>
                    <a:pt x="26" y="2"/>
                  </a:cubicBezTo>
                  <a:cubicBezTo>
                    <a:pt x="29" y="0"/>
                    <a:pt x="33" y="1"/>
                    <a:pt x="34" y="4"/>
                  </a:cubicBezTo>
                  <a:cubicBezTo>
                    <a:pt x="56" y="44"/>
                    <a:pt x="56" y="44"/>
                    <a:pt x="56" y="44"/>
                  </a:cubicBezTo>
                  <a:cubicBezTo>
                    <a:pt x="57" y="46"/>
                    <a:pt x="57" y="49"/>
                    <a:pt x="56" y="51"/>
                  </a:cubicBezTo>
                  <a:cubicBezTo>
                    <a:pt x="55" y="52"/>
                    <a:pt x="53" y="53"/>
                    <a:pt x="51" y="53"/>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4">
              <a:extLst>
                <a:ext uri="{FF2B5EF4-FFF2-40B4-BE49-F238E27FC236}">
                  <a16:creationId xmlns:a16="http://schemas.microsoft.com/office/drawing/2014/main" id="{30E4BF59-E5F8-470C-AD3A-C2F655D077EE}"/>
                </a:ext>
              </a:extLst>
            </p:cNvPr>
            <p:cNvSpPr>
              <a:spLocks/>
            </p:cNvSpPr>
            <p:nvPr/>
          </p:nvSpPr>
          <p:spPr bwMode="auto">
            <a:xfrm>
              <a:off x="6155922" y="3243881"/>
              <a:ext cx="134185" cy="121827"/>
            </a:xfrm>
            <a:custGeom>
              <a:avLst/>
              <a:gdLst>
                <a:gd name="T0" fmla="*/ 31 w 57"/>
                <a:gd name="T1" fmla="*/ 52 h 52"/>
                <a:gd name="T2" fmla="*/ 28 w 57"/>
                <a:gd name="T3" fmla="*/ 52 h 52"/>
                <a:gd name="T4" fmla="*/ 26 w 57"/>
                <a:gd name="T5" fmla="*/ 44 h 52"/>
                <a:gd name="T6" fmla="*/ 40 w 57"/>
                <a:gd name="T7" fmla="*/ 14 h 52"/>
                <a:gd name="T8" fmla="*/ 7 w 57"/>
                <a:gd name="T9" fmla="*/ 20 h 52"/>
                <a:gd name="T10" fmla="*/ 0 w 57"/>
                <a:gd name="T11" fmla="*/ 16 h 52"/>
                <a:gd name="T12" fmla="*/ 5 w 57"/>
                <a:gd name="T13" fmla="*/ 9 h 52"/>
                <a:gd name="T14" fmla="*/ 50 w 57"/>
                <a:gd name="T15" fmla="*/ 0 h 52"/>
                <a:gd name="T16" fmla="*/ 56 w 57"/>
                <a:gd name="T17" fmla="*/ 2 h 52"/>
                <a:gd name="T18" fmla="*/ 56 w 57"/>
                <a:gd name="T19" fmla="*/ 9 h 52"/>
                <a:gd name="T20" fmla="*/ 36 w 57"/>
                <a:gd name="T21" fmla="*/ 49 h 52"/>
                <a:gd name="T22" fmla="*/ 31 w 57"/>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2">
                  <a:moveTo>
                    <a:pt x="31" y="52"/>
                  </a:moveTo>
                  <a:cubicBezTo>
                    <a:pt x="30" y="52"/>
                    <a:pt x="29" y="52"/>
                    <a:pt x="28" y="52"/>
                  </a:cubicBezTo>
                  <a:cubicBezTo>
                    <a:pt x="25" y="50"/>
                    <a:pt x="24" y="47"/>
                    <a:pt x="26" y="44"/>
                  </a:cubicBezTo>
                  <a:cubicBezTo>
                    <a:pt x="40" y="14"/>
                    <a:pt x="40" y="14"/>
                    <a:pt x="40" y="14"/>
                  </a:cubicBezTo>
                  <a:cubicBezTo>
                    <a:pt x="7" y="20"/>
                    <a:pt x="7" y="20"/>
                    <a:pt x="7" y="20"/>
                  </a:cubicBezTo>
                  <a:cubicBezTo>
                    <a:pt x="4" y="21"/>
                    <a:pt x="1" y="19"/>
                    <a:pt x="0" y="16"/>
                  </a:cubicBezTo>
                  <a:cubicBezTo>
                    <a:pt x="0" y="12"/>
                    <a:pt x="2" y="9"/>
                    <a:pt x="5" y="9"/>
                  </a:cubicBezTo>
                  <a:cubicBezTo>
                    <a:pt x="50" y="0"/>
                    <a:pt x="50" y="0"/>
                    <a:pt x="50" y="0"/>
                  </a:cubicBezTo>
                  <a:cubicBezTo>
                    <a:pt x="52" y="0"/>
                    <a:pt x="54" y="1"/>
                    <a:pt x="56" y="2"/>
                  </a:cubicBezTo>
                  <a:cubicBezTo>
                    <a:pt x="57" y="4"/>
                    <a:pt x="57" y="7"/>
                    <a:pt x="56" y="9"/>
                  </a:cubicBezTo>
                  <a:cubicBezTo>
                    <a:pt x="36" y="49"/>
                    <a:pt x="36" y="49"/>
                    <a:pt x="36" y="49"/>
                  </a:cubicBezTo>
                  <a:cubicBezTo>
                    <a:pt x="35" y="51"/>
                    <a:pt x="33" y="52"/>
                    <a:pt x="31" y="52"/>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Oval 88">
              <a:extLst>
                <a:ext uri="{FF2B5EF4-FFF2-40B4-BE49-F238E27FC236}">
                  <a16:creationId xmlns:a16="http://schemas.microsoft.com/office/drawing/2014/main" id="{85BF04A7-89EA-43D6-9B00-F1752C3AF294}"/>
                </a:ext>
              </a:extLst>
            </p:cNvPr>
            <p:cNvSpPr/>
            <p:nvPr/>
          </p:nvSpPr>
          <p:spPr>
            <a:xfrm>
              <a:off x="6823254" y="3346578"/>
              <a:ext cx="902201" cy="902201"/>
            </a:xfrm>
            <a:prstGeom prst="ellipse">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D3F7A1EE-9C67-432D-93C5-259525F96A6B}"/>
                </a:ext>
              </a:extLst>
            </p:cNvPr>
            <p:cNvSpPr/>
            <p:nvPr/>
          </p:nvSpPr>
          <p:spPr>
            <a:xfrm>
              <a:off x="6286434" y="5000583"/>
              <a:ext cx="902201" cy="902201"/>
            </a:xfrm>
            <a:prstGeom prst="ellipse">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BB50C749-5132-48AD-982F-F51912FE239B}"/>
                </a:ext>
              </a:extLst>
            </p:cNvPr>
            <p:cNvSpPr/>
            <p:nvPr/>
          </p:nvSpPr>
          <p:spPr>
            <a:xfrm>
              <a:off x="4557095" y="5000583"/>
              <a:ext cx="902201" cy="902201"/>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D25FAF7B-45C6-4B00-B00F-B306497684FC}"/>
                </a:ext>
              </a:extLst>
            </p:cNvPr>
            <p:cNvSpPr/>
            <p:nvPr/>
          </p:nvSpPr>
          <p:spPr>
            <a:xfrm>
              <a:off x="4020905" y="3361604"/>
              <a:ext cx="902201" cy="902201"/>
            </a:xfrm>
            <a:prstGeom prst="ellipse">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3" name="Group 92">
              <a:extLst>
                <a:ext uri="{FF2B5EF4-FFF2-40B4-BE49-F238E27FC236}">
                  <a16:creationId xmlns:a16="http://schemas.microsoft.com/office/drawing/2014/main" id="{5970842F-5CEC-4A7E-B0A2-F0CDC1F41207}"/>
                </a:ext>
              </a:extLst>
            </p:cNvPr>
            <p:cNvGrpSpPr/>
            <p:nvPr/>
          </p:nvGrpSpPr>
          <p:grpSpPr>
            <a:xfrm>
              <a:off x="5609754" y="2584038"/>
              <a:ext cx="517828" cy="389000"/>
              <a:chOff x="5591383" y="2555631"/>
              <a:chExt cx="731225" cy="549307"/>
            </a:xfrm>
          </p:grpSpPr>
          <p:grpSp>
            <p:nvGrpSpPr>
              <p:cNvPr id="115" name="Group 114">
                <a:extLst>
                  <a:ext uri="{FF2B5EF4-FFF2-40B4-BE49-F238E27FC236}">
                    <a16:creationId xmlns:a16="http://schemas.microsoft.com/office/drawing/2014/main" id="{31D0BA9C-20C5-4F62-992A-7261F5B154FF}"/>
                  </a:ext>
                </a:extLst>
              </p:cNvPr>
              <p:cNvGrpSpPr/>
              <p:nvPr/>
            </p:nvGrpSpPr>
            <p:grpSpPr>
              <a:xfrm>
                <a:off x="5591383" y="2555631"/>
                <a:ext cx="380077" cy="549307"/>
                <a:chOff x="5591383" y="2550020"/>
                <a:chExt cx="380077" cy="549307"/>
              </a:xfrm>
            </p:grpSpPr>
            <p:grpSp>
              <p:nvGrpSpPr>
                <p:cNvPr id="123" name="Shape 473">
                  <a:extLst>
                    <a:ext uri="{FF2B5EF4-FFF2-40B4-BE49-F238E27FC236}">
                      <a16:creationId xmlns:a16="http://schemas.microsoft.com/office/drawing/2014/main" id="{57D644BF-9270-46FD-9AFB-6E77D8EEB31A}"/>
                    </a:ext>
                  </a:extLst>
                </p:cNvPr>
                <p:cNvGrpSpPr/>
                <p:nvPr/>
              </p:nvGrpSpPr>
              <p:grpSpPr>
                <a:xfrm>
                  <a:off x="5591383" y="2550020"/>
                  <a:ext cx="217535" cy="543171"/>
                  <a:chOff x="3386850" y="2264625"/>
                  <a:chExt cx="203950" cy="509250"/>
                </a:xfrm>
                <a:solidFill>
                  <a:schemeClr val="bg1"/>
                </a:solidFill>
              </p:grpSpPr>
              <p:sp>
                <p:nvSpPr>
                  <p:cNvPr id="127" name="Shape 474">
                    <a:extLst>
                      <a:ext uri="{FF2B5EF4-FFF2-40B4-BE49-F238E27FC236}">
                        <a16:creationId xmlns:a16="http://schemas.microsoft.com/office/drawing/2014/main" id="{DCF0EE57-14F4-4305-9CCF-96D7DAF5919E}"/>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8" name="Shape 475">
                    <a:extLst>
                      <a:ext uri="{FF2B5EF4-FFF2-40B4-BE49-F238E27FC236}">
                        <a16:creationId xmlns:a16="http://schemas.microsoft.com/office/drawing/2014/main" id="{43101DC1-CCDD-46AD-A4CE-03434064E333}"/>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24" name="Shape 479">
                  <a:extLst>
                    <a:ext uri="{FF2B5EF4-FFF2-40B4-BE49-F238E27FC236}">
                      <a16:creationId xmlns:a16="http://schemas.microsoft.com/office/drawing/2014/main" id="{50D11E98-7B18-41BE-85F8-5DB54E6F8135}"/>
                    </a:ext>
                  </a:extLst>
                </p:cNvPr>
                <p:cNvGrpSpPr/>
                <p:nvPr/>
              </p:nvGrpSpPr>
              <p:grpSpPr>
                <a:xfrm>
                  <a:off x="5786458" y="2561356"/>
                  <a:ext cx="185002" cy="537971"/>
                  <a:chOff x="4076175" y="2267050"/>
                  <a:chExt cx="173450" cy="504375"/>
                </a:xfrm>
                <a:solidFill>
                  <a:schemeClr val="bg1"/>
                </a:solidFill>
              </p:grpSpPr>
              <p:sp>
                <p:nvSpPr>
                  <p:cNvPr id="125" name="Shape 480">
                    <a:extLst>
                      <a:ext uri="{FF2B5EF4-FFF2-40B4-BE49-F238E27FC236}">
                        <a16:creationId xmlns:a16="http://schemas.microsoft.com/office/drawing/2014/main" id="{944C246B-7F01-4DCB-9C0C-09F4ABD23E9F}"/>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6" name="Shape 481">
                    <a:extLst>
                      <a:ext uri="{FF2B5EF4-FFF2-40B4-BE49-F238E27FC236}">
                        <a16:creationId xmlns:a16="http://schemas.microsoft.com/office/drawing/2014/main" id="{A746D084-9C83-4D11-92D9-1E2FFC2471B2}"/>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116" name="Group 115">
                <a:extLst>
                  <a:ext uri="{FF2B5EF4-FFF2-40B4-BE49-F238E27FC236}">
                    <a16:creationId xmlns:a16="http://schemas.microsoft.com/office/drawing/2014/main" id="{22B25A4C-E68A-4167-9C61-68E73E35C0AD}"/>
                  </a:ext>
                </a:extLst>
              </p:cNvPr>
              <p:cNvGrpSpPr/>
              <p:nvPr/>
            </p:nvGrpSpPr>
            <p:grpSpPr>
              <a:xfrm>
                <a:off x="5942531" y="2555631"/>
                <a:ext cx="380077" cy="549307"/>
                <a:chOff x="5591383" y="2550020"/>
                <a:chExt cx="380077" cy="549307"/>
              </a:xfrm>
            </p:grpSpPr>
            <p:grpSp>
              <p:nvGrpSpPr>
                <p:cNvPr id="117" name="Shape 473">
                  <a:extLst>
                    <a:ext uri="{FF2B5EF4-FFF2-40B4-BE49-F238E27FC236}">
                      <a16:creationId xmlns:a16="http://schemas.microsoft.com/office/drawing/2014/main" id="{2A1CCD4A-4A47-4D34-94DD-49942EA2E852}"/>
                    </a:ext>
                  </a:extLst>
                </p:cNvPr>
                <p:cNvGrpSpPr/>
                <p:nvPr/>
              </p:nvGrpSpPr>
              <p:grpSpPr>
                <a:xfrm>
                  <a:off x="5591383" y="2550020"/>
                  <a:ext cx="217535" cy="543171"/>
                  <a:chOff x="3386850" y="2264625"/>
                  <a:chExt cx="203950" cy="509250"/>
                </a:xfrm>
                <a:solidFill>
                  <a:schemeClr val="bg1"/>
                </a:solidFill>
              </p:grpSpPr>
              <p:sp>
                <p:nvSpPr>
                  <p:cNvPr id="121" name="Shape 474">
                    <a:extLst>
                      <a:ext uri="{FF2B5EF4-FFF2-40B4-BE49-F238E27FC236}">
                        <a16:creationId xmlns:a16="http://schemas.microsoft.com/office/drawing/2014/main" id="{302FB623-10DD-4CAF-8FF1-5FB62CD741AB}"/>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2" name="Shape 475">
                    <a:extLst>
                      <a:ext uri="{FF2B5EF4-FFF2-40B4-BE49-F238E27FC236}">
                        <a16:creationId xmlns:a16="http://schemas.microsoft.com/office/drawing/2014/main" id="{06AB99CE-6EAA-4DAF-B395-9481D3A98DA1}"/>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18" name="Shape 479">
                  <a:extLst>
                    <a:ext uri="{FF2B5EF4-FFF2-40B4-BE49-F238E27FC236}">
                      <a16:creationId xmlns:a16="http://schemas.microsoft.com/office/drawing/2014/main" id="{5CFD00DE-B30A-4ABB-83DD-406031BD8393}"/>
                    </a:ext>
                  </a:extLst>
                </p:cNvPr>
                <p:cNvGrpSpPr/>
                <p:nvPr/>
              </p:nvGrpSpPr>
              <p:grpSpPr>
                <a:xfrm>
                  <a:off x="5786458" y="2561356"/>
                  <a:ext cx="185002" cy="537971"/>
                  <a:chOff x="4076175" y="2267050"/>
                  <a:chExt cx="173450" cy="504375"/>
                </a:xfrm>
                <a:solidFill>
                  <a:schemeClr val="bg1"/>
                </a:solidFill>
              </p:grpSpPr>
              <p:sp>
                <p:nvSpPr>
                  <p:cNvPr id="119" name="Shape 480">
                    <a:extLst>
                      <a:ext uri="{FF2B5EF4-FFF2-40B4-BE49-F238E27FC236}">
                        <a16:creationId xmlns:a16="http://schemas.microsoft.com/office/drawing/2014/main" id="{495F6F56-DCE9-4495-9788-FCBB286EC253}"/>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0" name="Shape 481">
                    <a:extLst>
                      <a:ext uri="{FF2B5EF4-FFF2-40B4-BE49-F238E27FC236}">
                        <a16:creationId xmlns:a16="http://schemas.microsoft.com/office/drawing/2014/main" id="{FC3751EC-A1FA-4FC6-A817-0E5A3036EEE7}"/>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grpSp>
          <p:nvGrpSpPr>
            <p:cNvPr id="94" name="Group 93">
              <a:extLst>
                <a:ext uri="{FF2B5EF4-FFF2-40B4-BE49-F238E27FC236}">
                  <a16:creationId xmlns:a16="http://schemas.microsoft.com/office/drawing/2014/main" id="{0452F87E-2761-4F67-900F-73546905F135}"/>
                </a:ext>
              </a:extLst>
            </p:cNvPr>
            <p:cNvGrpSpPr/>
            <p:nvPr/>
          </p:nvGrpSpPr>
          <p:grpSpPr>
            <a:xfrm>
              <a:off x="7085326" y="3550347"/>
              <a:ext cx="378058" cy="494664"/>
              <a:chOff x="6895290" y="3537349"/>
              <a:chExt cx="270467" cy="353888"/>
            </a:xfrm>
            <a:solidFill>
              <a:schemeClr val="bg1"/>
            </a:solidFill>
          </p:grpSpPr>
          <p:sp>
            <p:nvSpPr>
              <p:cNvPr id="110" name="Google Shape;8853;p66">
                <a:extLst>
                  <a:ext uri="{FF2B5EF4-FFF2-40B4-BE49-F238E27FC236}">
                    <a16:creationId xmlns:a16="http://schemas.microsoft.com/office/drawing/2014/main" id="{F348AE88-B49A-41D3-8523-8B282B886C14}"/>
                  </a:ext>
                </a:extLst>
              </p:cNvPr>
              <p:cNvSpPr/>
              <p:nvPr/>
            </p:nvSpPr>
            <p:spPr>
              <a:xfrm>
                <a:off x="6968883" y="3537349"/>
                <a:ext cx="125223" cy="41377"/>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854;p66">
                <a:extLst>
                  <a:ext uri="{FF2B5EF4-FFF2-40B4-BE49-F238E27FC236}">
                    <a16:creationId xmlns:a16="http://schemas.microsoft.com/office/drawing/2014/main" id="{5443F1E3-73EE-4045-B4F2-75B84414F61F}"/>
                  </a:ext>
                </a:extLst>
              </p:cNvPr>
              <p:cNvSpPr/>
              <p:nvPr/>
            </p:nvSpPr>
            <p:spPr>
              <a:xfrm>
                <a:off x="6958356" y="3722028"/>
                <a:ext cx="20082" cy="22023"/>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855;p66">
                <a:extLst>
                  <a:ext uri="{FF2B5EF4-FFF2-40B4-BE49-F238E27FC236}">
                    <a16:creationId xmlns:a16="http://schemas.microsoft.com/office/drawing/2014/main" id="{440842A8-370E-4D42-B90B-5E2DC9FC1181}"/>
                  </a:ext>
                </a:extLst>
              </p:cNvPr>
              <p:cNvSpPr/>
              <p:nvPr/>
            </p:nvSpPr>
            <p:spPr>
              <a:xfrm>
                <a:off x="6958356" y="3639851"/>
                <a:ext cx="20082" cy="20082"/>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856;p66">
                <a:extLst>
                  <a:ext uri="{FF2B5EF4-FFF2-40B4-BE49-F238E27FC236}">
                    <a16:creationId xmlns:a16="http://schemas.microsoft.com/office/drawing/2014/main" id="{469C9CAA-C830-4FA5-992D-B81E7F48EBAB}"/>
                  </a:ext>
                </a:extLst>
              </p:cNvPr>
              <p:cNvSpPr/>
              <p:nvPr/>
            </p:nvSpPr>
            <p:spPr>
              <a:xfrm>
                <a:off x="6958356" y="3807088"/>
                <a:ext cx="20082" cy="20112"/>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857;p66">
                <a:extLst>
                  <a:ext uri="{FF2B5EF4-FFF2-40B4-BE49-F238E27FC236}">
                    <a16:creationId xmlns:a16="http://schemas.microsoft.com/office/drawing/2014/main" id="{739A9A4E-BCE0-4DE6-8DA0-65CA87F80D45}"/>
                  </a:ext>
                </a:extLst>
              </p:cNvPr>
              <p:cNvSpPr/>
              <p:nvPr/>
            </p:nvSpPr>
            <p:spPr>
              <a:xfrm>
                <a:off x="6895290" y="3557643"/>
                <a:ext cx="270467" cy="333594"/>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roup 94">
              <a:extLst>
                <a:ext uri="{FF2B5EF4-FFF2-40B4-BE49-F238E27FC236}">
                  <a16:creationId xmlns:a16="http://schemas.microsoft.com/office/drawing/2014/main" id="{CBD14458-DF2D-4AAE-B52D-D5F39A62AF26}"/>
                </a:ext>
              </a:extLst>
            </p:cNvPr>
            <p:cNvGrpSpPr/>
            <p:nvPr/>
          </p:nvGrpSpPr>
          <p:grpSpPr>
            <a:xfrm>
              <a:off x="6504282" y="5218413"/>
              <a:ext cx="466505" cy="466543"/>
              <a:chOff x="6292247" y="4921858"/>
              <a:chExt cx="602596" cy="602644"/>
            </a:xfrm>
          </p:grpSpPr>
          <p:sp>
            <p:nvSpPr>
              <p:cNvPr id="108" name="Google Shape;8153;p65">
                <a:extLst>
                  <a:ext uri="{FF2B5EF4-FFF2-40B4-BE49-F238E27FC236}">
                    <a16:creationId xmlns:a16="http://schemas.microsoft.com/office/drawing/2014/main" id="{B405D2D3-C9A5-407C-947E-1CCE4ACE3A3A}"/>
                  </a:ext>
                </a:extLst>
              </p:cNvPr>
              <p:cNvSpPr/>
              <p:nvPr/>
            </p:nvSpPr>
            <p:spPr>
              <a:xfrm>
                <a:off x="6292247" y="4921858"/>
                <a:ext cx="602596" cy="602644"/>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Shape 566">
                <a:extLst>
                  <a:ext uri="{FF2B5EF4-FFF2-40B4-BE49-F238E27FC236}">
                    <a16:creationId xmlns:a16="http://schemas.microsoft.com/office/drawing/2014/main" id="{52A09DA5-C2C2-4D90-8091-AB90F42AAF07}"/>
                  </a:ext>
                </a:extLst>
              </p:cNvPr>
              <p:cNvSpPr/>
              <p:nvPr/>
            </p:nvSpPr>
            <p:spPr>
              <a:xfrm>
                <a:off x="6499837" y="5121009"/>
                <a:ext cx="187415" cy="163783"/>
              </a:xfrm>
              <a:custGeom>
                <a:avLst/>
                <a:gdLst/>
                <a:ahLst/>
                <a:cxnLst/>
                <a:rect l="0" t="0" r="0" b="0"/>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96" name="Shape 504">
              <a:extLst>
                <a:ext uri="{FF2B5EF4-FFF2-40B4-BE49-F238E27FC236}">
                  <a16:creationId xmlns:a16="http://schemas.microsoft.com/office/drawing/2014/main" id="{BF707B24-76C9-4C3E-85B6-6D69077C1D19}"/>
                </a:ext>
              </a:extLst>
            </p:cNvPr>
            <p:cNvGrpSpPr/>
            <p:nvPr/>
          </p:nvGrpSpPr>
          <p:grpSpPr>
            <a:xfrm>
              <a:off x="4177498" y="3594818"/>
              <a:ext cx="589016" cy="435776"/>
              <a:chOff x="5255200" y="3006475"/>
              <a:chExt cx="511700" cy="378575"/>
            </a:xfrm>
            <a:solidFill>
              <a:schemeClr val="bg1"/>
            </a:solidFill>
          </p:grpSpPr>
          <p:sp>
            <p:nvSpPr>
              <p:cNvPr id="106" name="Shape 505">
                <a:extLst>
                  <a:ext uri="{FF2B5EF4-FFF2-40B4-BE49-F238E27FC236}">
                    <a16:creationId xmlns:a16="http://schemas.microsoft.com/office/drawing/2014/main" id="{88C136EC-B1CA-4E33-8B8A-5EC0D7A7792B}"/>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7" name="Shape 506">
                <a:extLst>
                  <a:ext uri="{FF2B5EF4-FFF2-40B4-BE49-F238E27FC236}">
                    <a16:creationId xmlns:a16="http://schemas.microsoft.com/office/drawing/2014/main" id="{66DCBAB3-CA51-4B64-9ED1-0723EE3FC565}"/>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97" name="Group 96">
              <a:extLst>
                <a:ext uri="{FF2B5EF4-FFF2-40B4-BE49-F238E27FC236}">
                  <a16:creationId xmlns:a16="http://schemas.microsoft.com/office/drawing/2014/main" id="{2B0558DC-CBD2-4932-B45C-929D3ACA9717}"/>
                </a:ext>
              </a:extLst>
            </p:cNvPr>
            <p:cNvGrpSpPr/>
            <p:nvPr/>
          </p:nvGrpSpPr>
          <p:grpSpPr>
            <a:xfrm>
              <a:off x="4788524" y="5238947"/>
              <a:ext cx="439342" cy="425474"/>
              <a:chOff x="4823700" y="4950736"/>
              <a:chExt cx="483228" cy="467974"/>
            </a:xfrm>
          </p:grpSpPr>
          <p:grpSp>
            <p:nvGrpSpPr>
              <p:cNvPr id="98" name="Shape 532">
                <a:extLst>
                  <a:ext uri="{FF2B5EF4-FFF2-40B4-BE49-F238E27FC236}">
                    <a16:creationId xmlns:a16="http://schemas.microsoft.com/office/drawing/2014/main" id="{BE0821EA-EA24-47FB-8EAD-DAC0A76F4001}"/>
                  </a:ext>
                </a:extLst>
              </p:cNvPr>
              <p:cNvGrpSpPr/>
              <p:nvPr/>
            </p:nvGrpSpPr>
            <p:grpSpPr>
              <a:xfrm>
                <a:off x="4823700" y="5064409"/>
                <a:ext cx="483228" cy="354301"/>
                <a:chOff x="3936375" y="3703750"/>
                <a:chExt cx="453050" cy="332175"/>
              </a:xfrm>
              <a:solidFill>
                <a:schemeClr val="bg1"/>
              </a:solidFill>
            </p:grpSpPr>
            <p:sp>
              <p:nvSpPr>
                <p:cNvPr id="101" name="Shape 533">
                  <a:extLst>
                    <a:ext uri="{FF2B5EF4-FFF2-40B4-BE49-F238E27FC236}">
                      <a16:creationId xmlns:a16="http://schemas.microsoft.com/office/drawing/2014/main" id="{B6ECDBC3-2308-4EF0-9CB6-CAB5AA5D7D57}"/>
                    </a:ext>
                  </a:extLst>
                </p:cNvPr>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2" name="Shape 534">
                  <a:extLst>
                    <a:ext uri="{FF2B5EF4-FFF2-40B4-BE49-F238E27FC236}">
                      <a16:creationId xmlns:a16="http://schemas.microsoft.com/office/drawing/2014/main" id="{ABC4003B-5395-42B0-A6BD-5CCA1A84E997}"/>
                    </a:ext>
                  </a:extLst>
                </p:cNvPr>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3" name="Shape 535">
                  <a:extLst>
                    <a:ext uri="{FF2B5EF4-FFF2-40B4-BE49-F238E27FC236}">
                      <a16:creationId xmlns:a16="http://schemas.microsoft.com/office/drawing/2014/main" id="{82B6416A-0CF7-4B21-BE9C-AF277A248C72}"/>
                    </a:ext>
                  </a:extLst>
                </p:cNvPr>
                <p:cNvSpPr/>
                <p:nvPr/>
              </p:nvSpPr>
              <p:spPr>
                <a:xfrm>
                  <a:off x="4259350" y="3756815"/>
                  <a:ext cx="77575" cy="240634"/>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4" name="Shape 536">
                  <a:extLst>
                    <a:ext uri="{FF2B5EF4-FFF2-40B4-BE49-F238E27FC236}">
                      <a16:creationId xmlns:a16="http://schemas.microsoft.com/office/drawing/2014/main" id="{AA6477ED-63BC-4998-B79A-2AFDE80952A8}"/>
                    </a:ext>
                  </a:extLst>
                </p:cNvPr>
                <p:cNvSpPr/>
                <p:nvPr/>
              </p:nvSpPr>
              <p:spPr>
                <a:xfrm>
                  <a:off x="4078625" y="3829697"/>
                  <a:ext cx="77575" cy="167753"/>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5" name="Shape 537">
                  <a:extLst>
                    <a:ext uri="{FF2B5EF4-FFF2-40B4-BE49-F238E27FC236}">
                      <a16:creationId xmlns:a16="http://schemas.microsoft.com/office/drawing/2014/main" id="{9811A816-18BA-4E1A-9F1D-CAB83CE5B77D}"/>
                    </a:ext>
                  </a:extLst>
                </p:cNvPr>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cxnSp>
            <p:nvCxnSpPr>
              <p:cNvPr id="99" name="Straight Arrow Connector 98">
                <a:extLst>
                  <a:ext uri="{FF2B5EF4-FFF2-40B4-BE49-F238E27FC236}">
                    <a16:creationId xmlns:a16="http://schemas.microsoft.com/office/drawing/2014/main" id="{D5572C43-58CA-4818-A849-D2C90E63C90F}"/>
                  </a:ext>
                </a:extLst>
              </p:cNvPr>
              <p:cNvCxnSpPr>
                <a:cxnSpLocks/>
              </p:cNvCxnSpPr>
              <p:nvPr/>
            </p:nvCxnSpPr>
            <p:spPr>
              <a:xfrm flipV="1">
                <a:off x="4904224" y="5032023"/>
                <a:ext cx="245627" cy="170478"/>
              </a:xfrm>
              <a:prstGeom prst="straightConnector1">
                <a:avLst/>
              </a:prstGeom>
              <a:ln w="22225">
                <a:solidFill>
                  <a:schemeClr val="bg1"/>
                </a:solidFill>
                <a:headEnd type="none" w="sm" len="sm"/>
                <a:tailEnd type="arrow"/>
              </a:ln>
            </p:spPr>
            <p:style>
              <a:lnRef idx="2">
                <a:schemeClr val="accent1"/>
              </a:lnRef>
              <a:fillRef idx="0">
                <a:schemeClr val="accent1"/>
              </a:fillRef>
              <a:effectRef idx="1">
                <a:schemeClr val="accent1"/>
              </a:effectRef>
              <a:fontRef idx="minor">
                <a:schemeClr val="tx1"/>
              </a:fontRef>
            </p:style>
          </p:cxnSp>
          <p:sp>
            <p:nvSpPr>
              <p:cNvPr id="100" name="Shape 415">
                <a:extLst>
                  <a:ext uri="{FF2B5EF4-FFF2-40B4-BE49-F238E27FC236}">
                    <a16:creationId xmlns:a16="http://schemas.microsoft.com/office/drawing/2014/main" id="{BA962A03-7731-4860-9498-0CCCC1E45931}"/>
                  </a:ext>
                </a:extLst>
              </p:cNvPr>
              <p:cNvSpPr/>
              <p:nvPr/>
            </p:nvSpPr>
            <p:spPr>
              <a:xfrm>
                <a:off x="5149851" y="4950736"/>
                <a:ext cx="125082" cy="119432"/>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sp>
        <p:nvSpPr>
          <p:cNvPr id="131" name="TextBox 130">
            <a:extLst>
              <a:ext uri="{FF2B5EF4-FFF2-40B4-BE49-F238E27FC236}">
                <a16:creationId xmlns:a16="http://schemas.microsoft.com/office/drawing/2014/main" id="{637641C2-7298-47AB-B4B3-98E6AC7B8DF3}"/>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F26829"/>
                </a:solidFill>
                <a:latin typeface="Atkinson Hyperlegible" pitchFamily="2" charset="0"/>
              </a:rPr>
              <a:t>WASH FIT improvement cycle</a:t>
            </a:r>
          </a:p>
        </p:txBody>
      </p:sp>
      <p:pic>
        <p:nvPicPr>
          <p:cNvPr id="4" name="04">
            <a:hlinkClick r:id="" action="ppaction://media"/>
            <a:extLst>
              <a:ext uri="{FF2B5EF4-FFF2-40B4-BE49-F238E27FC236}">
                <a16:creationId xmlns:a16="http://schemas.microsoft.com/office/drawing/2014/main" id="{DE9931B0-C011-21A3-8152-00FE027B99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013" y="6858000"/>
            <a:ext cx="609600" cy="609600"/>
          </a:xfrm>
          <a:prstGeom prst="rect">
            <a:avLst/>
          </a:prstGeom>
        </p:spPr>
      </p:pic>
    </p:spTree>
    <p:extLst>
      <p:ext uri="{BB962C8B-B14F-4D97-AF65-F5344CB8AC3E}">
        <p14:creationId xmlns:p14="http://schemas.microsoft.com/office/powerpoint/2010/main" val="1658572778"/>
      </p:ext>
    </p:extLst>
  </p:cSld>
  <p:clrMapOvr>
    <a:masterClrMapping/>
  </p:clrMapOvr>
  <mc:AlternateContent xmlns:mc="http://schemas.openxmlformats.org/markup-compatibility/2006" xmlns:p14="http://schemas.microsoft.com/office/powerpoint/2010/main">
    <mc:Choice Requires="p14">
      <p:transition spd="slow" p14:dur="2000" advClick="0" advTm="12380"/>
    </mc:Choice>
    <mc:Fallback xmlns="">
      <p:transition spd="slow" advClick="0" advTm="12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84" fill="hold"/>
                                        <p:tgtEl>
                                          <p:spTgt spid="4"/>
                                        </p:tgtEl>
                                      </p:cBhvr>
                                    </p:cmd>
                                  </p:childTnLst>
                                </p:cTn>
                              </p:par>
                              <p:par>
                                <p:cTn id="7" presetID="2" presetClass="entr" presetSubtype="8" fill="hold" grpId="0" nodeType="withEffect">
                                  <p:stCondLst>
                                    <p:cond delay="0"/>
                                  </p:stCondLst>
                                  <p:childTnLst>
                                    <p:set>
                                      <p:cBhvr>
                                        <p:cTn id="8" dur="1" fill="hold">
                                          <p:stCondLst>
                                            <p:cond delay="0"/>
                                          </p:stCondLst>
                                        </p:cTn>
                                        <p:tgtEl>
                                          <p:spTgt spid="131"/>
                                        </p:tgtEl>
                                        <p:attrNameLst>
                                          <p:attrName>style.visibility</p:attrName>
                                        </p:attrNameLst>
                                      </p:cBhvr>
                                      <p:to>
                                        <p:strVal val="visible"/>
                                      </p:to>
                                    </p:set>
                                    <p:anim calcmode="lin" valueType="num">
                                      <p:cBhvr additive="base">
                                        <p:cTn id="9" dur="500" fill="hold"/>
                                        <p:tgtEl>
                                          <p:spTgt spid="131"/>
                                        </p:tgtEl>
                                        <p:attrNameLst>
                                          <p:attrName>ppt_x</p:attrName>
                                        </p:attrNameLst>
                                      </p:cBhvr>
                                      <p:tavLst>
                                        <p:tav tm="0">
                                          <p:val>
                                            <p:strVal val="0-#ppt_w/2"/>
                                          </p:val>
                                        </p:tav>
                                        <p:tav tm="100000">
                                          <p:val>
                                            <p:strVal val="#ppt_x"/>
                                          </p:val>
                                        </p:tav>
                                      </p:tavLst>
                                    </p:anim>
                                    <p:anim calcmode="lin" valueType="num">
                                      <p:cBhvr additive="base">
                                        <p:cTn id="10" dur="500" fill="hold"/>
                                        <p:tgtEl>
                                          <p:spTgt spid="131"/>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10" presetClass="exit" presetSubtype="0" fill="hold" nodeType="withEffect">
                                  <p:stCondLst>
                                    <p:cond delay="650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ntr" presetSubtype="0" fill="hold" nodeType="withEffect">
                                  <p:stCondLst>
                                    <p:cond delay="650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par>
                                <p:cTn id="22" presetID="2" presetClass="exit" presetSubtype="2" fill="hold" nodeType="withEffect">
                                  <p:stCondLst>
                                    <p:cond delay="12380"/>
                                  </p:stCondLst>
                                  <p:childTnLst>
                                    <p:anim calcmode="lin" valueType="num">
                                      <p:cBhvr additive="base">
                                        <p:cTn id="23" dur="500"/>
                                        <p:tgtEl>
                                          <p:spTgt spid="66"/>
                                        </p:tgtEl>
                                        <p:attrNameLst>
                                          <p:attrName>ppt_x</p:attrName>
                                        </p:attrNameLst>
                                      </p:cBhvr>
                                      <p:tavLst>
                                        <p:tav tm="0">
                                          <p:val>
                                            <p:strVal val="ppt_x"/>
                                          </p:val>
                                        </p:tav>
                                        <p:tav tm="100000">
                                          <p:val>
                                            <p:strVal val="1+ppt_w/2"/>
                                          </p:val>
                                        </p:tav>
                                      </p:tavLst>
                                    </p:anim>
                                    <p:anim calcmode="lin" valueType="num">
                                      <p:cBhvr additive="base">
                                        <p:cTn id="24" dur="500"/>
                                        <p:tgtEl>
                                          <p:spTgt spid="66"/>
                                        </p:tgtEl>
                                        <p:attrNameLst>
                                          <p:attrName>ppt_y</p:attrName>
                                        </p:attrNameLst>
                                      </p:cBhvr>
                                      <p:tavLst>
                                        <p:tav tm="0">
                                          <p:val>
                                            <p:strVal val="ppt_y"/>
                                          </p:val>
                                        </p:tav>
                                        <p:tav tm="100000">
                                          <p:val>
                                            <p:strVal val="ppt_y"/>
                                          </p:val>
                                        </p:tav>
                                      </p:tavLst>
                                    </p:anim>
                                    <p:set>
                                      <p:cBhvr>
                                        <p:cTn id="25" dur="1" fill="hold">
                                          <p:stCondLst>
                                            <p:cond delay="499"/>
                                          </p:stCondLst>
                                        </p:cTn>
                                        <p:tgtEl>
                                          <p:spTgt spid="66"/>
                                        </p:tgtEl>
                                        <p:attrNameLst>
                                          <p:attrName>style.visibility</p:attrName>
                                        </p:attrNameLst>
                                      </p:cBhvr>
                                      <p:to>
                                        <p:strVal val="hidden"/>
                                      </p:to>
                                    </p:set>
                                  </p:childTnLst>
                                </p:cTn>
                              </p:par>
                              <p:par>
                                <p:cTn id="26" presetID="2" presetClass="exit" presetSubtype="8" fill="hold" grpId="1" nodeType="withEffect">
                                  <p:stCondLst>
                                    <p:cond delay="12380"/>
                                  </p:stCondLst>
                                  <p:childTnLst>
                                    <p:anim calcmode="lin" valueType="num">
                                      <p:cBhvr additive="base">
                                        <p:cTn id="27" dur="500"/>
                                        <p:tgtEl>
                                          <p:spTgt spid="131"/>
                                        </p:tgtEl>
                                        <p:attrNameLst>
                                          <p:attrName>ppt_x</p:attrName>
                                        </p:attrNameLst>
                                      </p:cBhvr>
                                      <p:tavLst>
                                        <p:tav tm="0">
                                          <p:val>
                                            <p:strVal val="ppt_x"/>
                                          </p:val>
                                        </p:tav>
                                        <p:tav tm="100000">
                                          <p:val>
                                            <p:strVal val="0-ppt_w/2"/>
                                          </p:val>
                                        </p:tav>
                                      </p:tavLst>
                                    </p:anim>
                                    <p:anim calcmode="lin" valueType="num">
                                      <p:cBhvr additive="base">
                                        <p:cTn id="28" dur="500"/>
                                        <p:tgtEl>
                                          <p:spTgt spid="131"/>
                                        </p:tgtEl>
                                        <p:attrNameLst>
                                          <p:attrName>ppt_y</p:attrName>
                                        </p:attrNameLst>
                                      </p:cBhvr>
                                      <p:tavLst>
                                        <p:tav tm="0">
                                          <p:val>
                                            <p:strVal val="ppt_y"/>
                                          </p:val>
                                        </p:tav>
                                        <p:tav tm="100000">
                                          <p:val>
                                            <p:strVal val="ppt_y"/>
                                          </p:val>
                                        </p:tav>
                                      </p:tavLst>
                                    </p:anim>
                                    <p:set>
                                      <p:cBhvr>
                                        <p:cTn id="29" dur="1" fill="hold">
                                          <p:stCondLst>
                                            <p:cond delay="499"/>
                                          </p:stCondLst>
                                        </p:cTn>
                                        <p:tgtEl>
                                          <p:spTgt spid="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4"/>
                </p:tgtEl>
              </p:cMediaNode>
            </p:audio>
          </p:childTnLst>
        </p:cTn>
      </p:par>
    </p:tnLst>
    <p:bldLst>
      <p:bldP spid="131" grpId="0"/>
      <p:bldP spid="13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6E11828-CFC4-054C-453B-586CBA294FCC}"/>
              </a:ext>
            </a:extLst>
          </p:cNvPr>
          <p:cNvGrpSpPr/>
          <p:nvPr/>
        </p:nvGrpSpPr>
        <p:grpSpPr>
          <a:xfrm>
            <a:off x="0" y="1403498"/>
            <a:ext cx="12192000" cy="5315395"/>
            <a:chOff x="0" y="1403498"/>
            <a:chExt cx="12192000" cy="5315395"/>
          </a:xfrm>
        </p:grpSpPr>
        <p:pic>
          <p:nvPicPr>
            <p:cNvPr id="12" name="Picture 11">
              <a:extLst>
                <a:ext uri="{FF2B5EF4-FFF2-40B4-BE49-F238E27FC236}">
                  <a16:creationId xmlns:a16="http://schemas.microsoft.com/office/drawing/2014/main" id="{CDA14B85-B92A-FE91-9A63-BD0FD00B93C3}"/>
                </a:ext>
              </a:extLst>
            </p:cNvPr>
            <p:cNvPicPr>
              <a:picLocks noChangeAspect="1"/>
            </p:cNvPicPr>
            <p:nvPr/>
          </p:nvPicPr>
          <p:blipFill>
            <a:blip r:embed="rId5">
              <a:extLst>
                <a:ext uri="{28A0092B-C50C-407E-A947-70E740481C1C}">
                  <a14:useLocalDpi xmlns:a14="http://schemas.microsoft.com/office/drawing/2010/main" val="0"/>
                </a:ext>
              </a:extLst>
            </a:blip>
            <a:srcRect t="8" b="8"/>
            <a:stretch/>
          </p:blipFill>
          <p:spPr>
            <a:xfrm>
              <a:off x="0" y="1403498"/>
              <a:ext cx="12192000" cy="5315395"/>
            </a:xfrm>
            <a:custGeom>
              <a:avLst/>
              <a:gdLst>
                <a:gd name="connsiteX0" fmla="*/ 0 w 12192000"/>
                <a:gd name="connsiteY0" fmla="*/ 0 h 5315395"/>
                <a:gd name="connsiteX1" fmla="*/ 12192000 w 12192000"/>
                <a:gd name="connsiteY1" fmla="*/ 0 h 5315395"/>
                <a:gd name="connsiteX2" fmla="*/ 12192000 w 12192000"/>
                <a:gd name="connsiteY2" fmla="*/ 5315395 h 5315395"/>
                <a:gd name="connsiteX3" fmla="*/ 0 w 12192000"/>
                <a:gd name="connsiteY3" fmla="*/ 5315395 h 5315395"/>
              </a:gdLst>
              <a:ahLst/>
              <a:cxnLst>
                <a:cxn ang="0">
                  <a:pos x="connsiteX0" y="connsiteY0"/>
                </a:cxn>
                <a:cxn ang="0">
                  <a:pos x="connsiteX1" y="connsiteY1"/>
                </a:cxn>
                <a:cxn ang="0">
                  <a:pos x="connsiteX2" y="connsiteY2"/>
                </a:cxn>
                <a:cxn ang="0">
                  <a:pos x="connsiteX3" y="connsiteY3"/>
                </a:cxn>
              </a:cxnLst>
              <a:rect l="l" t="t" r="r" b="b"/>
              <a:pathLst>
                <a:path w="12192000" h="5315395">
                  <a:moveTo>
                    <a:pt x="0" y="0"/>
                  </a:moveTo>
                  <a:lnTo>
                    <a:pt x="12192000" y="0"/>
                  </a:lnTo>
                  <a:lnTo>
                    <a:pt x="12192000" y="5315395"/>
                  </a:lnTo>
                  <a:lnTo>
                    <a:pt x="0" y="5315395"/>
                  </a:lnTo>
                  <a:close/>
                </a:path>
              </a:pathLst>
            </a:custGeom>
          </p:spPr>
        </p:pic>
        <p:sp>
          <p:nvSpPr>
            <p:cNvPr id="13" name="Rectangle 12">
              <a:extLst>
                <a:ext uri="{FF2B5EF4-FFF2-40B4-BE49-F238E27FC236}">
                  <a16:creationId xmlns:a16="http://schemas.microsoft.com/office/drawing/2014/main" id="{DA1CA289-A7C1-5FDD-C0D8-18E5947C7A9B}"/>
                </a:ext>
              </a:extLst>
            </p:cNvPr>
            <p:cNvSpPr/>
            <p:nvPr/>
          </p:nvSpPr>
          <p:spPr>
            <a:xfrm>
              <a:off x="9927982" y="6466893"/>
              <a:ext cx="2264018"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WHO/Hery </a:t>
              </a:r>
              <a:r>
                <a:rPr lang="en-US" sz="1050" dirty="0" err="1">
                  <a:solidFill>
                    <a:schemeClr val="tx1"/>
                  </a:solidFill>
                </a:rPr>
                <a:t>Razafindralambo</a:t>
              </a:r>
              <a:endParaRPr lang="en-US" sz="1050" dirty="0">
                <a:solidFill>
                  <a:schemeClr val="tx1"/>
                </a:solidFill>
              </a:endParaRPr>
            </a:p>
          </p:txBody>
        </p:sp>
      </p:grpSp>
      <p:sp>
        <p:nvSpPr>
          <p:cNvPr id="4" name="TextBox 3">
            <a:extLst>
              <a:ext uri="{FF2B5EF4-FFF2-40B4-BE49-F238E27FC236}">
                <a16:creationId xmlns:a16="http://schemas.microsoft.com/office/drawing/2014/main" id="{751D7E2D-16CE-EEF0-FEA7-5DA1135AC2D9}"/>
              </a:ext>
            </a:extLst>
          </p:cNvPr>
          <p:cNvSpPr txBox="1"/>
          <p:nvPr/>
        </p:nvSpPr>
        <p:spPr>
          <a:xfrm>
            <a:off x="126120" y="101421"/>
            <a:ext cx="11609118" cy="1077218"/>
          </a:xfrm>
          <a:prstGeom prst="rect">
            <a:avLst/>
          </a:prstGeom>
          <a:noFill/>
        </p:spPr>
        <p:txBody>
          <a:bodyPr wrap="square" rtlCol="0">
            <a:spAutoFit/>
          </a:bodyPr>
          <a:lstStyle/>
          <a:p>
            <a:r>
              <a:rPr lang="en-GB" sz="3200" b="1" dirty="0">
                <a:solidFill>
                  <a:srgbClr val="F26829"/>
                </a:solidFill>
                <a:latin typeface="Atkinson Hyperlegible"/>
              </a:rPr>
              <a:t>Step 4: </a:t>
            </a:r>
            <a:r>
              <a:rPr lang="en-US" sz="3200" b="1" noProof="1">
                <a:solidFill>
                  <a:srgbClr val="F26829"/>
                </a:solidFill>
                <a:latin typeface="Atkinson Hyperlegible"/>
              </a:rPr>
              <a:t>Develop an incremental improvement plan </a:t>
            </a:r>
            <a:r>
              <a:rPr lang="en-US" sz="3200" b="1" u="sng" noProof="1">
                <a:solidFill>
                  <a:srgbClr val="F26829"/>
                </a:solidFill>
                <a:latin typeface="Atkinson Hyperlegible"/>
              </a:rPr>
              <a:t>and take action </a:t>
            </a:r>
            <a:endParaRPr lang="en-US" sz="3200" b="1" u="sng" dirty="0">
              <a:solidFill>
                <a:srgbClr val="F26829"/>
              </a:solidFill>
              <a:latin typeface="Atkinson Hyperlegible"/>
            </a:endParaRPr>
          </a:p>
        </p:txBody>
      </p:sp>
      <p:grpSp>
        <p:nvGrpSpPr>
          <p:cNvPr id="40" name="Arrow_03">
            <a:extLst>
              <a:ext uri="{FF2B5EF4-FFF2-40B4-BE49-F238E27FC236}">
                <a16:creationId xmlns:a16="http://schemas.microsoft.com/office/drawing/2014/main" id="{24A96BEF-484E-45D0-8E1D-0D50364AFC32}"/>
              </a:ext>
            </a:extLst>
          </p:cNvPr>
          <p:cNvGrpSpPr/>
          <p:nvPr/>
        </p:nvGrpSpPr>
        <p:grpSpPr>
          <a:xfrm>
            <a:off x="6001220" y="2129314"/>
            <a:ext cx="4163712" cy="862112"/>
            <a:chOff x="6264275" y="2843213"/>
            <a:chExt cx="3108325" cy="1508125"/>
          </a:xfrm>
        </p:grpSpPr>
        <p:sp>
          <p:nvSpPr>
            <p:cNvPr id="41" name="Freeform 8">
              <a:extLst>
                <a:ext uri="{FF2B5EF4-FFF2-40B4-BE49-F238E27FC236}">
                  <a16:creationId xmlns:a16="http://schemas.microsoft.com/office/drawing/2014/main" id="{0B9027FA-0DF4-427E-B2C2-B4D9EE34FCBD}"/>
                </a:ext>
              </a:extLst>
            </p:cNvPr>
            <p:cNvSpPr>
              <a:spLocks/>
            </p:cNvSpPr>
            <p:nvPr/>
          </p:nvSpPr>
          <p:spPr bwMode="auto">
            <a:xfrm>
              <a:off x="6264275" y="2843213"/>
              <a:ext cx="3059113" cy="1508125"/>
            </a:xfrm>
            <a:custGeom>
              <a:avLst/>
              <a:gdLst>
                <a:gd name="T0" fmla="*/ 804 w 804"/>
                <a:gd name="T1" fmla="*/ 396 h 396"/>
                <a:gd name="T2" fmla="*/ 804 w 804"/>
                <a:gd name="T3" fmla="*/ 380 h 396"/>
                <a:gd name="T4" fmla="*/ 0 w 804"/>
                <a:gd name="T5" fmla="*/ 0 h 396"/>
              </a:gdLst>
              <a:ahLst/>
              <a:cxnLst>
                <a:cxn ang="0">
                  <a:pos x="T0" y="T1"/>
                </a:cxn>
                <a:cxn ang="0">
                  <a:pos x="T2" y="T3"/>
                </a:cxn>
                <a:cxn ang="0">
                  <a:pos x="T4" y="T5"/>
                </a:cxn>
              </a:cxnLst>
              <a:rect l="0" t="0" r="r" b="b"/>
              <a:pathLst>
                <a:path w="804" h="396">
                  <a:moveTo>
                    <a:pt x="804" y="396"/>
                  </a:moveTo>
                  <a:cubicBezTo>
                    <a:pt x="804" y="380"/>
                    <a:pt x="804" y="380"/>
                    <a:pt x="804" y="380"/>
                  </a:cubicBezTo>
                  <a:cubicBezTo>
                    <a:pt x="804" y="120"/>
                    <a:pt x="0" y="296"/>
                    <a:pt x="0" y="0"/>
                  </a:cubicBezTo>
                </a:path>
              </a:pathLst>
            </a:custGeom>
            <a:noFill/>
            <a:ln w="28575" cap="rnd">
              <a:solidFill>
                <a:srgbClr val="F8AD8C"/>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2" name="Freeform 9">
              <a:extLst>
                <a:ext uri="{FF2B5EF4-FFF2-40B4-BE49-F238E27FC236}">
                  <a16:creationId xmlns:a16="http://schemas.microsoft.com/office/drawing/2014/main" id="{ADE7F62B-BC8A-4AE0-A420-4B20276C6DB6}"/>
                </a:ext>
              </a:extLst>
            </p:cNvPr>
            <p:cNvSpPr>
              <a:spLocks/>
            </p:cNvSpPr>
            <p:nvPr/>
          </p:nvSpPr>
          <p:spPr bwMode="auto">
            <a:xfrm>
              <a:off x="9274175" y="4248150"/>
              <a:ext cx="98425" cy="103187"/>
            </a:xfrm>
            <a:custGeom>
              <a:avLst/>
              <a:gdLst>
                <a:gd name="T0" fmla="*/ 0 w 62"/>
                <a:gd name="T1" fmla="*/ 0 h 65"/>
                <a:gd name="T2" fmla="*/ 31 w 62"/>
                <a:gd name="T3" fmla="*/ 65 h 65"/>
                <a:gd name="T4" fmla="*/ 62 w 62"/>
                <a:gd name="T5" fmla="*/ 0 h 65"/>
              </a:gdLst>
              <a:ahLst/>
              <a:cxnLst>
                <a:cxn ang="0">
                  <a:pos x="T0" y="T1"/>
                </a:cxn>
                <a:cxn ang="0">
                  <a:pos x="T2" y="T3"/>
                </a:cxn>
                <a:cxn ang="0">
                  <a:pos x="T4" y="T5"/>
                </a:cxn>
              </a:cxnLst>
              <a:rect l="0" t="0" r="r" b="b"/>
              <a:pathLst>
                <a:path w="62" h="65">
                  <a:moveTo>
                    <a:pt x="0" y="0"/>
                  </a:moveTo>
                  <a:lnTo>
                    <a:pt x="31" y="65"/>
                  </a:lnTo>
                  <a:lnTo>
                    <a:pt x="62" y="0"/>
                  </a:lnTo>
                </a:path>
              </a:pathLst>
            </a:custGeom>
            <a:noFill/>
            <a:ln w="15875" cap="rnd">
              <a:solidFill>
                <a:srgbClr val="F8AD8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46" name="Arrow_01">
            <a:extLst>
              <a:ext uri="{FF2B5EF4-FFF2-40B4-BE49-F238E27FC236}">
                <a16:creationId xmlns:a16="http://schemas.microsoft.com/office/drawing/2014/main" id="{AA9E933F-28B6-45B7-A75B-F835FD5A4125}"/>
              </a:ext>
            </a:extLst>
          </p:cNvPr>
          <p:cNvGrpSpPr/>
          <p:nvPr/>
        </p:nvGrpSpPr>
        <p:grpSpPr>
          <a:xfrm>
            <a:off x="1998210" y="2253928"/>
            <a:ext cx="3568033" cy="737508"/>
            <a:chOff x="2811463" y="2843202"/>
            <a:chExt cx="3113087" cy="1508134"/>
          </a:xfrm>
        </p:grpSpPr>
        <p:sp>
          <p:nvSpPr>
            <p:cNvPr id="47" name="Freeform 6">
              <a:extLst>
                <a:ext uri="{FF2B5EF4-FFF2-40B4-BE49-F238E27FC236}">
                  <a16:creationId xmlns:a16="http://schemas.microsoft.com/office/drawing/2014/main" id="{1A363FB8-748B-4CD3-AE22-F5A2E87B1247}"/>
                </a:ext>
              </a:extLst>
            </p:cNvPr>
            <p:cNvSpPr>
              <a:spLocks/>
            </p:cNvSpPr>
            <p:nvPr/>
          </p:nvSpPr>
          <p:spPr bwMode="auto">
            <a:xfrm>
              <a:off x="2860675" y="2843202"/>
              <a:ext cx="3063875" cy="1508118"/>
            </a:xfrm>
            <a:custGeom>
              <a:avLst/>
              <a:gdLst>
                <a:gd name="T0" fmla="*/ 0 w 805"/>
                <a:gd name="T1" fmla="*/ 396 h 396"/>
                <a:gd name="T2" fmla="*/ 0 w 805"/>
                <a:gd name="T3" fmla="*/ 380 h 396"/>
                <a:gd name="T4" fmla="*/ 805 w 805"/>
                <a:gd name="T5" fmla="*/ 0 h 396"/>
              </a:gdLst>
              <a:ahLst/>
              <a:cxnLst>
                <a:cxn ang="0">
                  <a:pos x="T0" y="T1"/>
                </a:cxn>
                <a:cxn ang="0">
                  <a:pos x="T2" y="T3"/>
                </a:cxn>
                <a:cxn ang="0">
                  <a:pos x="T4" y="T5"/>
                </a:cxn>
              </a:cxnLst>
              <a:rect l="0" t="0" r="r" b="b"/>
              <a:pathLst>
                <a:path w="805" h="396">
                  <a:moveTo>
                    <a:pt x="0" y="396"/>
                  </a:moveTo>
                  <a:cubicBezTo>
                    <a:pt x="0" y="380"/>
                    <a:pt x="0" y="380"/>
                    <a:pt x="0" y="380"/>
                  </a:cubicBezTo>
                  <a:cubicBezTo>
                    <a:pt x="0" y="120"/>
                    <a:pt x="805" y="296"/>
                    <a:pt x="805" y="0"/>
                  </a:cubicBezTo>
                </a:path>
              </a:pathLst>
            </a:custGeom>
            <a:noFill/>
            <a:ln w="28575" cap="rnd">
              <a:solidFill>
                <a:srgbClr val="F8AD8C"/>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8" name="Freeform 7">
              <a:extLst>
                <a:ext uri="{FF2B5EF4-FFF2-40B4-BE49-F238E27FC236}">
                  <a16:creationId xmlns:a16="http://schemas.microsoft.com/office/drawing/2014/main" id="{A912B162-7C41-48B5-BAE7-80364E37DF3F}"/>
                </a:ext>
              </a:extLst>
            </p:cNvPr>
            <p:cNvSpPr>
              <a:spLocks/>
            </p:cNvSpPr>
            <p:nvPr/>
          </p:nvSpPr>
          <p:spPr bwMode="auto">
            <a:xfrm>
              <a:off x="2811463" y="4248150"/>
              <a:ext cx="100013" cy="103186"/>
            </a:xfrm>
            <a:custGeom>
              <a:avLst/>
              <a:gdLst>
                <a:gd name="T0" fmla="*/ 63 w 63"/>
                <a:gd name="T1" fmla="*/ 0 h 65"/>
                <a:gd name="T2" fmla="*/ 31 w 63"/>
                <a:gd name="T3" fmla="*/ 65 h 65"/>
                <a:gd name="T4" fmla="*/ 0 w 63"/>
                <a:gd name="T5" fmla="*/ 0 h 65"/>
              </a:gdLst>
              <a:ahLst/>
              <a:cxnLst>
                <a:cxn ang="0">
                  <a:pos x="T0" y="T1"/>
                </a:cxn>
                <a:cxn ang="0">
                  <a:pos x="T2" y="T3"/>
                </a:cxn>
                <a:cxn ang="0">
                  <a:pos x="T4" y="T5"/>
                </a:cxn>
              </a:cxnLst>
              <a:rect l="0" t="0" r="r" b="b"/>
              <a:pathLst>
                <a:path w="63" h="65">
                  <a:moveTo>
                    <a:pt x="63" y="0"/>
                  </a:moveTo>
                  <a:lnTo>
                    <a:pt x="31" y="65"/>
                  </a:lnTo>
                  <a:lnTo>
                    <a:pt x="0" y="0"/>
                  </a:lnTo>
                </a:path>
              </a:pathLst>
            </a:custGeom>
            <a:noFill/>
            <a:ln w="15875" cap="rnd">
              <a:solidFill>
                <a:srgbClr val="F8AD8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5" name="Group 4">
            <a:extLst>
              <a:ext uri="{FF2B5EF4-FFF2-40B4-BE49-F238E27FC236}">
                <a16:creationId xmlns:a16="http://schemas.microsoft.com/office/drawing/2014/main" id="{34F57952-40FA-4212-B9E0-912B545B9974}"/>
              </a:ext>
            </a:extLst>
          </p:cNvPr>
          <p:cNvGrpSpPr/>
          <p:nvPr/>
        </p:nvGrpSpPr>
        <p:grpSpPr>
          <a:xfrm>
            <a:off x="250388" y="2983914"/>
            <a:ext cx="3657600" cy="2772951"/>
            <a:chOff x="250388" y="2983914"/>
            <a:chExt cx="3657600" cy="2772951"/>
          </a:xfrm>
        </p:grpSpPr>
        <p:sp>
          <p:nvSpPr>
            <p:cNvPr id="50" name="02">
              <a:extLst>
                <a:ext uri="{FF2B5EF4-FFF2-40B4-BE49-F238E27FC236}">
                  <a16:creationId xmlns:a16="http://schemas.microsoft.com/office/drawing/2014/main" id="{DD2EE5E3-FF3D-4FEF-83F5-1E31EEA91AE7}"/>
                </a:ext>
              </a:extLst>
            </p:cNvPr>
            <p:cNvSpPr>
              <a:spLocks/>
            </p:cNvSpPr>
            <p:nvPr/>
          </p:nvSpPr>
          <p:spPr bwMode="auto">
            <a:xfrm>
              <a:off x="250388" y="5543035"/>
              <a:ext cx="204788" cy="213830"/>
            </a:xfrm>
            <a:custGeom>
              <a:avLst/>
              <a:gdLst>
                <a:gd name="T0" fmla="*/ 0 w 129"/>
                <a:gd name="T1" fmla="*/ 0 h 127"/>
                <a:gd name="T2" fmla="*/ 129 w 129"/>
                <a:gd name="T3" fmla="*/ 127 h 127"/>
                <a:gd name="T4" fmla="*/ 129 w 129"/>
                <a:gd name="T5" fmla="*/ 0 h 127"/>
                <a:gd name="T6" fmla="*/ 0 w 129"/>
                <a:gd name="T7" fmla="*/ 0 h 127"/>
              </a:gdLst>
              <a:ahLst/>
              <a:cxnLst>
                <a:cxn ang="0">
                  <a:pos x="T0" y="T1"/>
                </a:cxn>
                <a:cxn ang="0">
                  <a:pos x="T2" y="T3"/>
                </a:cxn>
                <a:cxn ang="0">
                  <a:pos x="T4" y="T5"/>
                </a:cxn>
                <a:cxn ang="0">
                  <a:pos x="T6" y="T7"/>
                </a:cxn>
              </a:cxnLst>
              <a:rect l="0" t="0" r="r" b="b"/>
              <a:pathLst>
                <a:path w="129" h="127">
                  <a:moveTo>
                    <a:pt x="0" y="0"/>
                  </a:moveTo>
                  <a:lnTo>
                    <a:pt x="129" y="127"/>
                  </a:lnTo>
                  <a:lnTo>
                    <a:pt x="129" y="0"/>
                  </a:lnTo>
                  <a:lnTo>
                    <a:pt x="0" y="0"/>
                  </a:lnTo>
                  <a:close/>
                </a:path>
              </a:pathLst>
            </a:cu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lt1"/>
                </a:solidFill>
              </a:endParaRPr>
            </a:p>
          </p:txBody>
        </p:sp>
        <p:sp>
          <p:nvSpPr>
            <p:cNvPr id="51" name="Freeform 23">
              <a:extLst>
                <a:ext uri="{FF2B5EF4-FFF2-40B4-BE49-F238E27FC236}">
                  <a16:creationId xmlns:a16="http://schemas.microsoft.com/office/drawing/2014/main" id="{D2C5F804-0907-420F-A22F-3154C8E291F2}"/>
                </a:ext>
              </a:extLst>
            </p:cNvPr>
            <p:cNvSpPr>
              <a:spLocks/>
            </p:cNvSpPr>
            <p:nvPr/>
          </p:nvSpPr>
          <p:spPr bwMode="auto">
            <a:xfrm>
              <a:off x="3703200" y="5543035"/>
              <a:ext cx="204788" cy="213830"/>
            </a:xfrm>
            <a:custGeom>
              <a:avLst/>
              <a:gdLst>
                <a:gd name="T0" fmla="*/ 129 w 129"/>
                <a:gd name="T1" fmla="*/ 0 h 127"/>
                <a:gd name="T2" fmla="*/ 0 w 129"/>
                <a:gd name="T3" fmla="*/ 127 h 127"/>
                <a:gd name="T4" fmla="*/ 0 w 129"/>
                <a:gd name="T5" fmla="*/ 0 h 127"/>
                <a:gd name="T6" fmla="*/ 129 w 129"/>
                <a:gd name="T7" fmla="*/ 0 h 127"/>
              </a:gdLst>
              <a:ahLst/>
              <a:cxnLst>
                <a:cxn ang="0">
                  <a:pos x="T0" y="T1"/>
                </a:cxn>
                <a:cxn ang="0">
                  <a:pos x="T2" y="T3"/>
                </a:cxn>
                <a:cxn ang="0">
                  <a:pos x="T4" y="T5"/>
                </a:cxn>
                <a:cxn ang="0">
                  <a:pos x="T6" y="T7"/>
                </a:cxn>
              </a:cxnLst>
              <a:rect l="0" t="0" r="r" b="b"/>
              <a:pathLst>
                <a:path w="129" h="127">
                  <a:moveTo>
                    <a:pt x="129" y="0"/>
                  </a:moveTo>
                  <a:lnTo>
                    <a:pt x="0" y="127"/>
                  </a:lnTo>
                  <a:lnTo>
                    <a:pt x="0" y="0"/>
                  </a:lnTo>
                  <a:lnTo>
                    <a:pt x="129" y="0"/>
                  </a:lnTo>
                  <a:close/>
                </a:path>
              </a:pathLst>
            </a:cu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lt1"/>
                </a:solidFill>
              </a:endParaRPr>
            </a:p>
          </p:txBody>
        </p:sp>
        <p:sp>
          <p:nvSpPr>
            <p:cNvPr id="52" name="Rectangle 02">
              <a:extLst>
                <a:ext uri="{FF2B5EF4-FFF2-40B4-BE49-F238E27FC236}">
                  <a16:creationId xmlns:a16="http://schemas.microsoft.com/office/drawing/2014/main" id="{E796916D-92A1-415D-A657-0E649552DC3A}"/>
                </a:ext>
              </a:extLst>
            </p:cNvPr>
            <p:cNvSpPr>
              <a:spLocks noChangeArrowheads="1"/>
            </p:cNvSpPr>
            <p:nvPr/>
          </p:nvSpPr>
          <p:spPr bwMode="auto">
            <a:xfrm>
              <a:off x="250388" y="2991879"/>
              <a:ext cx="3657600" cy="2560320"/>
            </a:xfrm>
            <a:prstGeom prst="rect">
              <a:avLst/>
            </a:prstGeom>
            <a:solidFill>
              <a:srgbClr val="F26829">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TextBox 9">
              <a:extLst>
                <a:ext uri="{FF2B5EF4-FFF2-40B4-BE49-F238E27FC236}">
                  <a16:creationId xmlns:a16="http://schemas.microsoft.com/office/drawing/2014/main" id="{EF5A6BFD-ACCF-44BD-9C19-B2122A567B42}"/>
                </a:ext>
              </a:extLst>
            </p:cNvPr>
            <p:cNvSpPr txBox="1"/>
            <p:nvPr/>
          </p:nvSpPr>
          <p:spPr>
            <a:xfrm>
              <a:off x="333195" y="3132984"/>
              <a:ext cx="3491986" cy="22467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Atkinson Hyperlegible"/>
                  <a:cs typeface="Arial"/>
                </a:rPr>
                <a:t>Develop a comprehensive plan with detailed improvements and timelines.</a:t>
              </a:r>
              <a:endParaRPr lang="en-GB" sz="2800" dirty="0">
                <a:latin typeface="Atkinson Hyperlegible"/>
                <a:cs typeface="Calibri"/>
              </a:endParaRPr>
            </a:p>
          </p:txBody>
        </p:sp>
        <p:sp>
          <p:nvSpPr>
            <p:cNvPr id="54" name="Rectangle 53">
              <a:extLst>
                <a:ext uri="{FF2B5EF4-FFF2-40B4-BE49-F238E27FC236}">
                  <a16:creationId xmlns:a16="http://schemas.microsoft.com/office/drawing/2014/main" id="{1D371342-E1E2-4E5D-9159-2CE5A46043CB}"/>
                </a:ext>
              </a:extLst>
            </p:cNvPr>
            <p:cNvSpPr/>
            <p:nvPr/>
          </p:nvSpPr>
          <p:spPr>
            <a:xfrm>
              <a:off x="250388" y="2983914"/>
              <a:ext cx="3657600" cy="38793"/>
            </a:xfrm>
            <a:prstGeom prst="rect">
              <a:avLst/>
            </a:pr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Arrow_02">
            <a:extLst>
              <a:ext uri="{FF2B5EF4-FFF2-40B4-BE49-F238E27FC236}">
                <a16:creationId xmlns:a16="http://schemas.microsoft.com/office/drawing/2014/main" id="{1150302B-CAC4-4020-BEEB-9048271E2FF4}"/>
              </a:ext>
            </a:extLst>
          </p:cNvPr>
          <p:cNvGrpSpPr/>
          <p:nvPr/>
        </p:nvGrpSpPr>
        <p:grpSpPr>
          <a:xfrm>
            <a:off x="6046788" y="2129314"/>
            <a:ext cx="98425" cy="862112"/>
            <a:chOff x="6043613" y="2843213"/>
            <a:chExt cx="98425" cy="1508125"/>
          </a:xfrm>
        </p:grpSpPr>
        <p:sp>
          <p:nvSpPr>
            <p:cNvPr id="44" name="Line 10">
              <a:extLst>
                <a:ext uri="{FF2B5EF4-FFF2-40B4-BE49-F238E27FC236}">
                  <a16:creationId xmlns:a16="http://schemas.microsoft.com/office/drawing/2014/main" id="{A4234395-2D49-4DFC-8079-71FA03E40FC2}"/>
                </a:ext>
              </a:extLst>
            </p:cNvPr>
            <p:cNvSpPr>
              <a:spLocks noChangeShapeType="1"/>
            </p:cNvSpPr>
            <p:nvPr/>
          </p:nvSpPr>
          <p:spPr bwMode="auto">
            <a:xfrm>
              <a:off x="6092825" y="2843213"/>
              <a:ext cx="0" cy="1508125"/>
            </a:xfrm>
            <a:prstGeom prst="line">
              <a:avLst/>
            </a:prstGeom>
            <a:noFill/>
            <a:ln w="28575" cap="rnd">
              <a:solidFill>
                <a:srgbClr val="F8AD8C"/>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5" name="Freeform 11">
              <a:extLst>
                <a:ext uri="{FF2B5EF4-FFF2-40B4-BE49-F238E27FC236}">
                  <a16:creationId xmlns:a16="http://schemas.microsoft.com/office/drawing/2014/main" id="{448504AA-34F9-4150-A4AE-C0E7CAF0E30D}"/>
                </a:ext>
              </a:extLst>
            </p:cNvPr>
            <p:cNvSpPr>
              <a:spLocks/>
            </p:cNvSpPr>
            <p:nvPr/>
          </p:nvSpPr>
          <p:spPr bwMode="auto">
            <a:xfrm>
              <a:off x="6043613" y="4248150"/>
              <a:ext cx="98425" cy="103187"/>
            </a:xfrm>
            <a:custGeom>
              <a:avLst/>
              <a:gdLst>
                <a:gd name="T0" fmla="*/ 62 w 62"/>
                <a:gd name="T1" fmla="*/ 0 h 65"/>
                <a:gd name="T2" fmla="*/ 31 w 62"/>
                <a:gd name="T3" fmla="*/ 65 h 65"/>
                <a:gd name="T4" fmla="*/ 0 w 62"/>
                <a:gd name="T5" fmla="*/ 0 h 65"/>
              </a:gdLst>
              <a:ahLst/>
              <a:cxnLst>
                <a:cxn ang="0">
                  <a:pos x="T0" y="T1"/>
                </a:cxn>
                <a:cxn ang="0">
                  <a:pos x="T2" y="T3"/>
                </a:cxn>
                <a:cxn ang="0">
                  <a:pos x="T4" y="T5"/>
                </a:cxn>
              </a:cxnLst>
              <a:rect l="0" t="0" r="r" b="b"/>
              <a:pathLst>
                <a:path w="62" h="65">
                  <a:moveTo>
                    <a:pt x="62" y="0"/>
                  </a:moveTo>
                  <a:lnTo>
                    <a:pt x="31" y="65"/>
                  </a:lnTo>
                  <a:lnTo>
                    <a:pt x="0" y="0"/>
                  </a:lnTo>
                </a:path>
              </a:pathLst>
            </a:custGeom>
            <a:noFill/>
            <a:ln w="15875" cap="rnd">
              <a:solidFill>
                <a:srgbClr val="F8AD8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6" name="Group 5">
            <a:extLst>
              <a:ext uri="{FF2B5EF4-FFF2-40B4-BE49-F238E27FC236}">
                <a16:creationId xmlns:a16="http://schemas.microsoft.com/office/drawing/2014/main" id="{0A61A84D-18CD-4975-965E-59B3DCDD43C1}"/>
              </a:ext>
            </a:extLst>
          </p:cNvPr>
          <p:cNvGrpSpPr/>
          <p:nvPr/>
        </p:nvGrpSpPr>
        <p:grpSpPr>
          <a:xfrm>
            <a:off x="4267200" y="2991424"/>
            <a:ext cx="3657600" cy="2764986"/>
            <a:chOff x="4267200" y="2991424"/>
            <a:chExt cx="3657600" cy="2764986"/>
          </a:xfrm>
        </p:grpSpPr>
        <p:sp>
          <p:nvSpPr>
            <p:cNvPr id="58" name="Rectangle 03">
              <a:extLst>
                <a:ext uri="{FF2B5EF4-FFF2-40B4-BE49-F238E27FC236}">
                  <a16:creationId xmlns:a16="http://schemas.microsoft.com/office/drawing/2014/main" id="{0A4AF036-9F5C-4038-B76F-14FD60BB54BC}"/>
                </a:ext>
              </a:extLst>
            </p:cNvPr>
            <p:cNvSpPr>
              <a:spLocks noChangeArrowheads="1"/>
            </p:cNvSpPr>
            <p:nvPr/>
          </p:nvSpPr>
          <p:spPr bwMode="auto">
            <a:xfrm>
              <a:off x="4267200" y="2991424"/>
              <a:ext cx="3657600" cy="2560320"/>
            </a:xfrm>
            <a:prstGeom prst="rect">
              <a:avLst/>
            </a:prstGeom>
            <a:solidFill>
              <a:srgbClr val="F26829">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Freeform 19">
              <a:extLst>
                <a:ext uri="{FF2B5EF4-FFF2-40B4-BE49-F238E27FC236}">
                  <a16:creationId xmlns:a16="http://schemas.microsoft.com/office/drawing/2014/main" id="{04F9EB96-2F9C-43F2-B11B-EB072DD98C79}"/>
                </a:ext>
              </a:extLst>
            </p:cNvPr>
            <p:cNvSpPr>
              <a:spLocks/>
            </p:cNvSpPr>
            <p:nvPr/>
          </p:nvSpPr>
          <p:spPr bwMode="auto">
            <a:xfrm>
              <a:off x="4267200" y="5542580"/>
              <a:ext cx="204788" cy="213830"/>
            </a:xfrm>
            <a:custGeom>
              <a:avLst/>
              <a:gdLst>
                <a:gd name="T0" fmla="*/ 0 w 129"/>
                <a:gd name="T1" fmla="*/ 0 h 127"/>
                <a:gd name="T2" fmla="*/ 129 w 129"/>
                <a:gd name="T3" fmla="*/ 127 h 127"/>
                <a:gd name="T4" fmla="*/ 129 w 129"/>
                <a:gd name="T5" fmla="*/ 0 h 127"/>
                <a:gd name="T6" fmla="*/ 0 w 129"/>
                <a:gd name="T7" fmla="*/ 0 h 127"/>
              </a:gdLst>
              <a:ahLst/>
              <a:cxnLst>
                <a:cxn ang="0">
                  <a:pos x="T0" y="T1"/>
                </a:cxn>
                <a:cxn ang="0">
                  <a:pos x="T2" y="T3"/>
                </a:cxn>
                <a:cxn ang="0">
                  <a:pos x="T4" y="T5"/>
                </a:cxn>
                <a:cxn ang="0">
                  <a:pos x="T6" y="T7"/>
                </a:cxn>
              </a:cxnLst>
              <a:rect l="0" t="0" r="r" b="b"/>
              <a:pathLst>
                <a:path w="129" h="127">
                  <a:moveTo>
                    <a:pt x="0" y="0"/>
                  </a:moveTo>
                  <a:lnTo>
                    <a:pt x="129" y="127"/>
                  </a:lnTo>
                  <a:lnTo>
                    <a:pt x="129" y="0"/>
                  </a:lnTo>
                  <a:lnTo>
                    <a:pt x="0" y="0"/>
                  </a:lnTo>
                  <a:close/>
                </a:path>
              </a:pathLst>
            </a:cu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lt1"/>
                </a:solidFill>
              </a:endParaRPr>
            </a:p>
          </p:txBody>
        </p:sp>
        <p:sp>
          <p:nvSpPr>
            <p:cNvPr id="57" name="Freeform 20">
              <a:extLst>
                <a:ext uri="{FF2B5EF4-FFF2-40B4-BE49-F238E27FC236}">
                  <a16:creationId xmlns:a16="http://schemas.microsoft.com/office/drawing/2014/main" id="{42222B2A-ABA5-4322-88E6-3AD31E2694DB}"/>
                </a:ext>
              </a:extLst>
            </p:cNvPr>
            <p:cNvSpPr>
              <a:spLocks/>
            </p:cNvSpPr>
            <p:nvPr/>
          </p:nvSpPr>
          <p:spPr bwMode="auto">
            <a:xfrm>
              <a:off x="7718425" y="5542580"/>
              <a:ext cx="206375" cy="213830"/>
            </a:xfrm>
            <a:custGeom>
              <a:avLst/>
              <a:gdLst>
                <a:gd name="T0" fmla="*/ 130 w 130"/>
                <a:gd name="T1" fmla="*/ 0 h 127"/>
                <a:gd name="T2" fmla="*/ 0 w 130"/>
                <a:gd name="T3" fmla="*/ 127 h 127"/>
                <a:gd name="T4" fmla="*/ 0 w 130"/>
                <a:gd name="T5" fmla="*/ 0 h 127"/>
                <a:gd name="T6" fmla="*/ 130 w 130"/>
                <a:gd name="T7" fmla="*/ 0 h 127"/>
              </a:gdLst>
              <a:ahLst/>
              <a:cxnLst>
                <a:cxn ang="0">
                  <a:pos x="T0" y="T1"/>
                </a:cxn>
                <a:cxn ang="0">
                  <a:pos x="T2" y="T3"/>
                </a:cxn>
                <a:cxn ang="0">
                  <a:pos x="T4" y="T5"/>
                </a:cxn>
                <a:cxn ang="0">
                  <a:pos x="T6" y="T7"/>
                </a:cxn>
              </a:cxnLst>
              <a:rect l="0" t="0" r="r" b="b"/>
              <a:pathLst>
                <a:path w="130" h="127">
                  <a:moveTo>
                    <a:pt x="130" y="0"/>
                  </a:moveTo>
                  <a:lnTo>
                    <a:pt x="0" y="127"/>
                  </a:lnTo>
                  <a:lnTo>
                    <a:pt x="0" y="0"/>
                  </a:lnTo>
                  <a:lnTo>
                    <a:pt x="130" y="0"/>
                  </a:lnTo>
                  <a:close/>
                </a:path>
              </a:pathLst>
            </a:cu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lt1"/>
                </a:solidFill>
              </a:endParaRPr>
            </a:p>
          </p:txBody>
        </p:sp>
        <p:sp>
          <p:nvSpPr>
            <p:cNvPr id="60" name="Rectangle 59">
              <a:extLst>
                <a:ext uri="{FF2B5EF4-FFF2-40B4-BE49-F238E27FC236}">
                  <a16:creationId xmlns:a16="http://schemas.microsoft.com/office/drawing/2014/main" id="{A04A9252-A697-4053-9D19-851012FA6C87}"/>
                </a:ext>
              </a:extLst>
            </p:cNvPr>
            <p:cNvSpPr/>
            <p:nvPr/>
          </p:nvSpPr>
          <p:spPr>
            <a:xfrm>
              <a:off x="4267200" y="2991424"/>
              <a:ext cx="3657600" cy="38793"/>
            </a:xfrm>
            <a:prstGeom prst="rect">
              <a:avLst/>
            </a:pr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59" name="TextBox 9">
              <a:extLst>
                <a:ext uri="{FF2B5EF4-FFF2-40B4-BE49-F238E27FC236}">
                  <a16:creationId xmlns:a16="http://schemas.microsoft.com/office/drawing/2014/main" id="{FE545177-7D8E-4FAF-A5DF-7C483C2D02C3}"/>
                </a:ext>
              </a:extLst>
            </p:cNvPr>
            <p:cNvSpPr txBox="1"/>
            <p:nvPr/>
          </p:nvSpPr>
          <p:spPr>
            <a:xfrm>
              <a:off x="4472748" y="3132984"/>
              <a:ext cx="3246504"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Atkinson Hyperlegible"/>
                  <a:cs typeface="Arial"/>
                </a:rPr>
                <a:t>Assign costs and budgets to improvement plan.</a:t>
              </a:r>
              <a:endParaRPr lang="en-GB" sz="2800" dirty="0">
                <a:latin typeface="Atkinson Hyperlegible"/>
                <a:cs typeface="Calibri"/>
              </a:endParaRPr>
            </a:p>
          </p:txBody>
        </p:sp>
      </p:grpSp>
      <p:grpSp>
        <p:nvGrpSpPr>
          <p:cNvPr id="7" name="Group 6">
            <a:extLst>
              <a:ext uri="{FF2B5EF4-FFF2-40B4-BE49-F238E27FC236}">
                <a16:creationId xmlns:a16="http://schemas.microsoft.com/office/drawing/2014/main" id="{FCC78BE2-496D-4C56-8DFF-205F41AD6ED1}"/>
              </a:ext>
            </a:extLst>
          </p:cNvPr>
          <p:cNvGrpSpPr/>
          <p:nvPr/>
        </p:nvGrpSpPr>
        <p:grpSpPr>
          <a:xfrm>
            <a:off x="8284013" y="2991424"/>
            <a:ext cx="3657600" cy="2764986"/>
            <a:chOff x="8284013" y="2991424"/>
            <a:chExt cx="3657600" cy="2764986"/>
          </a:xfrm>
        </p:grpSpPr>
        <p:sp>
          <p:nvSpPr>
            <p:cNvPr id="62" name="Freeform 16">
              <a:extLst>
                <a:ext uri="{FF2B5EF4-FFF2-40B4-BE49-F238E27FC236}">
                  <a16:creationId xmlns:a16="http://schemas.microsoft.com/office/drawing/2014/main" id="{C2884EFE-39A7-405B-8654-993433070307}"/>
                </a:ext>
              </a:extLst>
            </p:cNvPr>
            <p:cNvSpPr>
              <a:spLocks/>
            </p:cNvSpPr>
            <p:nvPr/>
          </p:nvSpPr>
          <p:spPr bwMode="auto">
            <a:xfrm>
              <a:off x="8284013" y="5542580"/>
              <a:ext cx="206375" cy="213830"/>
            </a:xfrm>
            <a:custGeom>
              <a:avLst/>
              <a:gdLst>
                <a:gd name="T0" fmla="*/ 0 w 130"/>
                <a:gd name="T1" fmla="*/ 0 h 127"/>
                <a:gd name="T2" fmla="*/ 130 w 130"/>
                <a:gd name="T3" fmla="*/ 127 h 127"/>
                <a:gd name="T4" fmla="*/ 130 w 130"/>
                <a:gd name="T5" fmla="*/ 0 h 127"/>
                <a:gd name="T6" fmla="*/ 0 w 130"/>
                <a:gd name="T7" fmla="*/ 0 h 127"/>
              </a:gdLst>
              <a:ahLst/>
              <a:cxnLst>
                <a:cxn ang="0">
                  <a:pos x="T0" y="T1"/>
                </a:cxn>
                <a:cxn ang="0">
                  <a:pos x="T2" y="T3"/>
                </a:cxn>
                <a:cxn ang="0">
                  <a:pos x="T4" y="T5"/>
                </a:cxn>
                <a:cxn ang="0">
                  <a:pos x="T6" y="T7"/>
                </a:cxn>
              </a:cxnLst>
              <a:rect l="0" t="0" r="r" b="b"/>
              <a:pathLst>
                <a:path w="130" h="127">
                  <a:moveTo>
                    <a:pt x="0" y="0"/>
                  </a:moveTo>
                  <a:lnTo>
                    <a:pt x="130" y="127"/>
                  </a:lnTo>
                  <a:lnTo>
                    <a:pt x="130" y="0"/>
                  </a:lnTo>
                  <a:lnTo>
                    <a:pt x="0" y="0"/>
                  </a:lnTo>
                  <a:close/>
                </a:path>
              </a:pathLst>
            </a:cu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lt1"/>
                </a:solidFill>
              </a:endParaRPr>
            </a:p>
          </p:txBody>
        </p:sp>
        <p:sp>
          <p:nvSpPr>
            <p:cNvPr id="63" name="Freeform 17">
              <a:extLst>
                <a:ext uri="{FF2B5EF4-FFF2-40B4-BE49-F238E27FC236}">
                  <a16:creationId xmlns:a16="http://schemas.microsoft.com/office/drawing/2014/main" id="{68D26FCB-FD1C-48FE-A9FD-F38BF4D7F066}"/>
                </a:ext>
              </a:extLst>
            </p:cNvPr>
            <p:cNvSpPr>
              <a:spLocks/>
            </p:cNvSpPr>
            <p:nvPr/>
          </p:nvSpPr>
          <p:spPr bwMode="auto">
            <a:xfrm>
              <a:off x="11735238" y="5542580"/>
              <a:ext cx="206375" cy="213830"/>
            </a:xfrm>
            <a:custGeom>
              <a:avLst/>
              <a:gdLst>
                <a:gd name="T0" fmla="*/ 130 w 130"/>
                <a:gd name="T1" fmla="*/ 0 h 127"/>
                <a:gd name="T2" fmla="*/ 0 w 130"/>
                <a:gd name="T3" fmla="*/ 127 h 127"/>
                <a:gd name="T4" fmla="*/ 0 w 130"/>
                <a:gd name="T5" fmla="*/ 0 h 127"/>
                <a:gd name="T6" fmla="*/ 130 w 130"/>
                <a:gd name="T7" fmla="*/ 0 h 127"/>
              </a:gdLst>
              <a:ahLst/>
              <a:cxnLst>
                <a:cxn ang="0">
                  <a:pos x="T0" y="T1"/>
                </a:cxn>
                <a:cxn ang="0">
                  <a:pos x="T2" y="T3"/>
                </a:cxn>
                <a:cxn ang="0">
                  <a:pos x="T4" y="T5"/>
                </a:cxn>
                <a:cxn ang="0">
                  <a:pos x="T6" y="T7"/>
                </a:cxn>
              </a:cxnLst>
              <a:rect l="0" t="0" r="r" b="b"/>
              <a:pathLst>
                <a:path w="130" h="127">
                  <a:moveTo>
                    <a:pt x="130" y="0"/>
                  </a:moveTo>
                  <a:lnTo>
                    <a:pt x="0" y="127"/>
                  </a:lnTo>
                  <a:lnTo>
                    <a:pt x="0" y="0"/>
                  </a:lnTo>
                  <a:lnTo>
                    <a:pt x="130" y="0"/>
                  </a:lnTo>
                  <a:close/>
                </a:path>
              </a:pathLst>
            </a:cu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lt1"/>
                </a:solidFill>
              </a:endParaRPr>
            </a:p>
          </p:txBody>
        </p:sp>
        <p:sp>
          <p:nvSpPr>
            <p:cNvPr id="64" name="Rectangle 04">
              <a:extLst>
                <a:ext uri="{FF2B5EF4-FFF2-40B4-BE49-F238E27FC236}">
                  <a16:creationId xmlns:a16="http://schemas.microsoft.com/office/drawing/2014/main" id="{95830654-CE1A-4C09-8807-A8FE077667ED}"/>
                </a:ext>
              </a:extLst>
            </p:cNvPr>
            <p:cNvSpPr>
              <a:spLocks noChangeArrowheads="1"/>
            </p:cNvSpPr>
            <p:nvPr/>
          </p:nvSpPr>
          <p:spPr bwMode="auto">
            <a:xfrm>
              <a:off x="8284013" y="2991424"/>
              <a:ext cx="3657600" cy="2560320"/>
            </a:xfrm>
            <a:prstGeom prst="rect">
              <a:avLst/>
            </a:prstGeom>
            <a:solidFill>
              <a:srgbClr val="F26829">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TextBox 9">
              <a:extLst>
                <a:ext uri="{FF2B5EF4-FFF2-40B4-BE49-F238E27FC236}">
                  <a16:creationId xmlns:a16="http://schemas.microsoft.com/office/drawing/2014/main" id="{F1CC9EAD-0F46-4D2D-9710-43DCE6F864B0}"/>
                </a:ext>
              </a:extLst>
            </p:cNvPr>
            <p:cNvSpPr txBox="1"/>
            <p:nvPr/>
          </p:nvSpPr>
          <p:spPr>
            <a:xfrm>
              <a:off x="8343240" y="3132984"/>
              <a:ext cx="3539146" cy="22467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Atkinson Hyperlegible"/>
                  <a:cs typeface="Arial"/>
                </a:rPr>
                <a:t>Integrate strategies for managing current and future climate-related risks and resilience.</a:t>
              </a:r>
              <a:endParaRPr lang="en-GB" sz="2800" dirty="0">
                <a:latin typeface="Atkinson Hyperlegible"/>
                <a:cs typeface="Calibri"/>
              </a:endParaRPr>
            </a:p>
          </p:txBody>
        </p:sp>
        <p:sp>
          <p:nvSpPr>
            <p:cNvPr id="66" name="Rectangle 65">
              <a:extLst>
                <a:ext uri="{FF2B5EF4-FFF2-40B4-BE49-F238E27FC236}">
                  <a16:creationId xmlns:a16="http://schemas.microsoft.com/office/drawing/2014/main" id="{1C8909C7-4CE2-4626-BAD6-AEEB908296B4}"/>
                </a:ext>
              </a:extLst>
            </p:cNvPr>
            <p:cNvSpPr/>
            <p:nvPr/>
          </p:nvSpPr>
          <p:spPr>
            <a:xfrm>
              <a:off x="8284013" y="2991424"/>
              <a:ext cx="3657600" cy="38793"/>
            </a:xfrm>
            <a:prstGeom prst="rect">
              <a:avLst/>
            </a:pr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05">
            <a:hlinkClick r:id="" action="ppaction://media"/>
            <a:extLst>
              <a:ext uri="{FF2B5EF4-FFF2-40B4-BE49-F238E27FC236}">
                <a16:creationId xmlns:a16="http://schemas.microsoft.com/office/drawing/2014/main" id="{A537C255-53BC-EA8B-E456-106A0C054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grpSp>
        <p:nvGrpSpPr>
          <p:cNvPr id="15" name="Group 14">
            <a:extLst>
              <a:ext uri="{FF2B5EF4-FFF2-40B4-BE49-F238E27FC236}">
                <a16:creationId xmlns:a16="http://schemas.microsoft.com/office/drawing/2014/main" id="{F53AF798-5C80-A203-493F-BCBCB9096FE8}"/>
              </a:ext>
            </a:extLst>
          </p:cNvPr>
          <p:cNvGrpSpPr/>
          <p:nvPr/>
        </p:nvGrpSpPr>
        <p:grpSpPr>
          <a:xfrm>
            <a:off x="5116342" y="791668"/>
            <a:ext cx="1959316" cy="1959316"/>
            <a:chOff x="5116342" y="802301"/>
            <a:chExt cx="1959316" cy="1959316"/>
          </a:xfrm>
        </p:grpSpPr>
        <p:sp>
          <p:nvSpPr>
            <p:cNvPr id="16" name="Partial Circle 15">
              <a:extLst>
                <a:ext uri="{FF2B5EF4-FFF2-40B4-BE49-F238E27FC236}">
                  <a16:creationId xmlns:a16="http://schemas.microsoft.com/office/drawing/2014/main" id="{39165412-753B-6413-B56B-4F76BC49BADF}"/>
                </a:ext>
              </a:extLst>
            </p:cNvPr>
            <p:cNvSpPr/>
            <p:nvPr/>
          </p:nvSpPr>
          <p:spPr>
            <a:xfrm rot="16200000">
              <a:off x="5116342" y="802301"/>
              <a:ext cx="1959316" cy="1959316"/>
            </a:xfrm>
            <a:prstGeom prst="pie">
              <a:avLst>
                <a:gd name="adj1" fmla="val 5359468"/>
                <a:gd name="adj2" fmla="val 16200000"/>
              </a:avLst>
            </a:prstGeom>
            <a:solidFill>
              <a:srgbClr val="F2682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58BF6B3C-4C76-F459-1656-E80F52D3AC26}"/>
                </a:ext>
              </a:extLst>
            </p:cNvPr>
            <p:cNvGrpSpPr/>
            <p:nvPr/>
          </p:nvGrpSpPr>
          <p:grpSpPr>
            <a:xfrm>
              <a:off x="5248527" y="939865"/>
              <a:ext cx="1694947" cy="1694947"/>
              <a:chOff x="5248527" y="939865"/>
              <a:chExt cx="1694947" cy="1694947"/>
            </a:xfrm>
          </p:grpSpPr>
          <p:sp>
            <p:nvSpPr>
              <p:cNvPr id="18" name="Round Same Side Corner Rectangle 3">
                <a:extLst>
                  <a:ext uri="{FF2B5EF4-FFF2-40B4-BE49-F238E27FC236}">
                    <a16:creationId xmlns:a16="http://schemas.microsoft.com/office/drawing/2014/main" id="{0AE106D5-0040-FF49-3F57-DCFB06257FE8}"/>
                  </a:ext>
                </a:extLst>
              </p:cNvPr>
              <p:cNvSpPr/>
              <p:nvPr/>
            </p:nvSpPr>
            <p:spPr>
              <a:xfrm>
                <a:off x="5248527" y="939865"/>
                <a:ext cx="1694947" cy="1694947"/>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dirty="0"/>
              </a:p>
            </p:txBody>
          </p:sp>
          <p:sp>
            <p:nvSpPr>
              <p:cNvPr id="19" name="TextBox 9">
                <a:extLst>
                  <a:ext uri="{FF2B5EF4-FFF2-40B4-BE49-F238E27FC236}">
                    <a16:creationId xmlns:a16="http://schemas.microsoft.com/office/drawing/2014/main" id="{AA2C08F4-3D3B-4711-FE60-BC0CBC3B6AC2}"/>
                  </a:ext>
                </a:extLst>
              </p:cNvPr>
              <p:cNvSpPr txBox="1"/>
              <p:nvPr/>
            </p:nvSpPr>
            <p:spPr>
              <a:xfrm>
                <a:off x="5474445" y="1995436"/>
                <a:ext cx="124311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bg1"/>
                    </a:solidFill>
                    <a:latin typeface="Atkinson Hyperlegible"/>
                    <a:cs typeface="Arial"/>
                  </a:rPr>
                  <a:t>Tasks</a:t>
                </a:r>
                <a:endParaRPr lang="en-GB" sz="2400" b="1" dirty="0">
                  <a:solidFill>
                    <a:schemeClr val="bg1"/>
                  </a:solidFill>
                  <a:latin typeface="Atkinson Hyperlegible"/>
                  <a:cs typeface="Calibri"/>
                </a:endParaRPr>
              </a:p>
            </p:txBody>
          </p:sp>
          <p:grpSp>
            <p:nvGrpSpPr>
              <p:cNvPr id="20" name="Group 19">
                <a:extLst>
                  <a:ext uri="{FF2B5EF4-FFF2-40B4-BE49-F238E27FC236}">
                    <a16:creationId xmlns:a16="http://schemas.microsoft.com/office/drawing/2014/main" id="{FA3E62D3-4BCF-12F3-DF54-F7595E3EF63B}"/>
                  </a:ext>
                </a:extLst>
              </p:cNvPr>
              <p:cNvGrpSpPr/>
              <p:nvPr/>
            </p:nvGrpSpPr>
            <p:grpSpPr>
              <a:xfrm>
                <a:off x="5848934" y="1215032"/>
                <a:ext cx="494132" cy="684475"/>
                <a:chOff x="825500" y="2011363"/>
                <a:chExt cx="1030288" cy="1427162"/>
              </a:xfrm>
              <a:solidFill>
                <a:schemeClr val="bg1"/>
              </a:solidFill>
            </p:grpSpPr>
            <p:sp>
              <p:nvSpPr>
                <p:cNvPr id="21" name="Freeform 22">
                  <a:extLst>
                    <a:ext uri="{FF2B5EF4-FFF2-40B4-BE49-F238E27FC236}">
                      <a16:creationId xmlns:a16="http://schemas.microsoft.com/office/drawing/2014/main" id="{652B75EA-7557-019D-4F45-3E91396CAA69}"/>
                    </a:ext>
                  </a:extLst>
                </p:cNvPr>
                <p:cNvSpPr>
                  <a:spLocks noEditPoints="1"/>
                </p:cNvSpPr>
                <p:nvPr/>
              </p:nvSpPr>
              <p:spPr bwMode="auto">
                <a:xfrm>
                  <a:off x="1066800" y="2011363"/>
                  <a:ext cx="542925" cy="354013"/>
                </a:xfrm>
                <a:custGeom>
                  <a:avLst/>
                  <a:gdLst>
                    <a:gd name="T0" fmla="*/ 1819 w 3637"/>
                    <a:gd name="T1" fmla="*/ 663 h 2376"/>
                    <a:gd name="T2" fmla="*/ 2227 w 3637"/>
                    <a:gd name="T3" fmla="*/ 1071 h 2376"/>
                    <a:gd name="T4" fmla="*/ 1819 w 3637"/>
                    <a:gd name="T5" fmla="*/ 1479 h 2376"/>
                    <a:gd name="T6" fmla="*/ 1411 w 3637"/>
                    <a:gd name="T7" fmla="*/ 1071 h 2376"/>
                    <a:gd name="T8" fmla="*/ 1819 w 3637"/>
                    <a:gd name="T9" fmla="*/ 663 h 2376"/>
                    <a:gd name="T10" fmla="*/ 224 w 3637"/>
                    <a:gd name="T11" fmla="*/ 2376 h 2376"/>
                    <a:gd name="T12" fmla="*/ 3413 w 3637"/>
                    <a:gd name="T13" fmla="*/ 2376 h 2376"/>
                    <a:gd name="T14" fmla="*/ 3637 w 3637"/>
                    <a:gd name="T15" fmla="*/ 2152 h 2376"/>
                    <a:gd name="T16" fmla="*/ 3637 w 3637"/>
                    <a:gd name="T17" fmla="*/ 1246 h 2376"/>
                    <a:gd name="T18" fmla="*/ 3413 w 3637"/>
                    <a:gd name="T19" fmla="*/ 1022 h 2376"/>
                    <a:gd name="T20" fmla="*/ 2885 w 3637"/>
                    <a:gd name="T21" fmla="*/ 1022 h 2376"/>
                    <a:gd name="T22" fmla="*/ 1819 w 3637"/>
                    <a:gd name="T23" fmla="*/ 0 h 2376"/>
                    <a:gd name="T24" fmla="*/ 752 w 3637"/>
                    <a:gd name="T25" fmla="*/ 1022 h 2376"/>
                    <a:gd name="T26" fmla="*/ 224 w 3637"/>
                    <a:gd name="T27" fmla="*/ 1022 h 2376"/>
                    <a:gd name="T28" fmla="*/ 0 w 3637"/>
                    <a:gd name="T29" fmla="*/ 1246 h 2376"/>
                    <a:gd name="T30" fmla="*/ 0 w 3637"/>
                    <a:gd name="T31" fmla="*/ 2152 h 2376"/>
                    <a:gd name="T32" fmla="*/ 224 w 3637"/>
                    <a:gd name="T33" fmla="*/ 2376 h 2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37" h="2376">
                      <a:moveTo>
                        <a:pt x="1819" y="663"/>
                      </a:moveTo>
                      <a:cubicBezTo>
                        <a:pt x="2044" y="663"/>
                        <a:pt x="2227" y="846"/>
                        <a:pt x="2227" y="1071"/>
                      </a:cubicBezTo>
                      <a:cubicBezTo>
                        <a:pt x="2227" y="1297"/>
                        <a:pt x="2044" y="1479"/>
                        <a:pt x="1819" y="1479"/>
                      </a:cubicBezTo>
                      <a:cubicBezTo>
                        <a:pt x="1593" y="1479"/>
                        <a:pt x="1411" y="1297"/>
                        <a:pt x="1411" y="1071"/>
                      </a:cubicBezTo>
                      <a:cubicBezTo>
                        <a:pt x="1411" y="846"/>
                        <a:pt x="1593" y="663"/>
                        <a:pt x="1819" y="663"/>
                      </a:cubicBezTo>
                      <a:close/>
                      <a:moveTo>
                        <a:pt x="224" y="2376"/>
                      </a:moveTo>
                      <a:lnTo>
                        <a:pt x="3413" y="2376"/>
                      </a:lnTo>
                      <a:cubicBezTo>
                        <a:pt x="3537" y="2376"/>
                        <a:pt x="3637" y="2275"/>
                        <a:pt x="3637" y="2152"/>
                      </a:cubicBezTo>
                      <a:lnTo>
                        <a:pt x="3637" y="1246"/>
                      </a:lnTo>
                      <a:cubicBezTo>
                        <a:pt x="3637" y="1122"/>
                        <a:pt x="3537" y="1022"/>
                        <a:pt x="3413" y="1022"/>
                      </a:cubicBezTo>
                      <a:lnTo>
                        <a:pt x="2885" y="1022"/>
                      </a:lnTo>
                      <a:cubicBezTo>
                        <a:pt x="2858" y="454"/>
                        <a:pt x="2393" y="0"/>
                        <a:pt x="1819" y="0"/>
                      </a:cubicBezTo>
                      <a:cubicBezTo>
                        <a:pt x="1244" y="0"/>
                        <a:pt x="779" y="454"/>
                        <a:pt x="752" y="1022"/>
                      </a:cubicBezTo>
                      <a:lnTo>
                        <a:pt x="224" y="1022"/>
                      </a:lnTo>
                      <a:cubicBezTo>
                        <a:pt x="101" y="1022"/>
                        <a:pt x="0" y="1122"/>
                        <a:pt x="0" y="1246"/>
                      </a:cubicBezTo>
                      <a:lnTo>
                        <a:pt x="0" y="2152"/>
                      </a:lnTo>
                      <a:cubicBezTo>
                        <a:pt x="0" y="2275"/>
                        <a:pt x="101" y="2376"/>
                        <a:pt x="224" y="23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3">
                  <a:extLst>
                    <a:ext uri="{FF2B5EF4-FFF2-40B4-BE49-F238E27FC236}">
                      <a16:creationId xmlns:a16="http://schemas.microsoft.com/office/drawing/2014/main" id="{D8CE4956-4D98-06FB-866C-F763D2F4ED93}"/>
                    </a:ext>
                  </a:extLst>
                </p:cNvPr>
                <p:cNvSpPr>
                  <a:spLocks noEditPoints="1"/>
                </p:cNvSpPr>
                <p:nvPr/>
              </p:nvSpPr>
              <p:spPr bwMode="auto">
                <a:xfrm>
                  <a:off x="825500" y="2257425"/>
                  <a:ext cx="1030288" cy="1181100"/>
                </a:xfrm>
                <a:custGeom>
                  <a:avLst/>
                  <a:gdLst>
                    <a:gd name="T0" fmla="*/ 3352 w 6895"/>
                    <a:gd name="T1" fmla="*/ 3130 h 7914"/>
                    <a:gd name="T2" fmla="*/ 3352 w 6895"/>
                    <a:gd name="T3" fmla="*/ 2618 h 7914"/>
                    <a:gd name="T4" fmla="*/ 5939 w 6895"/>
                    <a:gd name="T5" fmla="*/ 2874 h 7914"/>
                    <a:gd name="T6" fmla="*/ 5683 w 6895"/>
                    <a:gd name="T7" fmla="*/ 4868 h 7914"/>
                    <a:gd name="T8" fmla="*/ 3096 w 6895"/>
                    <a:gd name="T9" fmla="*/ 4612 h 7914"/>
                    <a:gd name="T10" fmla="*/ 5683 w 6895"/>
                    <a:gd name="T11" fmla="*/ 4356 h 7914"/>
                    <a:gd name="T12" fmla="*/ 5683 w 6895"/>
                    <a:gd name="T13" fmla="*/ 4868 h 7914"/>
                    <a:gd name="T14" fmla="*/ 3352 w 6895"/>
                    <a:gd name="T15" fmla="*/ 6607 h 7914"/>
                    <a:gd name="T16" fmla="*/ 3352 w 6895"/>
                    <a:gd name="T17" fmla="*/ 6095 h 7914"/>
                    <a:gd name="T18" fmla="*/ 5939 w 6895"/>
                    <a:gd name="T19" fmla="*/ 6351 h 7914"/>
                    <a:gd name="T20" fmla="*/ 2596 w 6895"/>
                    <a:gd name="T21" fmla="*/ 2598 h 7914"/>
                    <a:gd name="T22" fmla="*/ 1634 w 6895"/>
                    <a:gd name="T23" fmla="*/ 3454 h 7914"/>
                    <a:gd name="T24" fmla="*/ 1030 w 6895"/>
                    <a:gd name="T25" fmla="*/ 2956 h 7914"/>
                    <a:gd name="T26" fmla="*/ 1211 w 6895"/>
                    <a:gd name="T27" fmla="*/ 2519 h 7914"/>
                    <a:gd name="T28" fmla="*/ 1634 w 6895"/>
                    <a:gd name="T29" fmla="*/ 2836 h 7914"/>
                    <a:gd name="T30" fmla="*/ 2415 w 6895"/>
                    <a:gd name="T31" fmla="*/ 2161 h 7914"/>
                    <a:gd name="T32" fmla="*/ 2596 w 6895"/>
                    <a:gd name="T33" fmla="*/ 2598 h 7914"/>
                    <a:gd name="T34" fmla="*/ 1815 w 6895"/>
                    <a:gd name="T35" fmla="*/ 5117 h 7914"/>
                    <a:gd name="T36" fmla="*/ 1453 w 6895"/>
                    <a:gd name="T37" fmla="*/ 5117 h 7914"/>
                    <a:gd name="T38" fmla="*/ 1030 w 6895"/>
                    <a:gd name="T39" fmla="*/ 4332 h 7914"/>
                    <a:gd name="T40" fmla="*/ 1392 w 6895"/>
                    <a:gd name="T41" fmla="*/ 4332 h 7914"/>
                    <a:gd name="T42" fmla="*/ 2234 w 6895"/>
                    <a:gd name="T43" fmla="*/ 3974 h 7914"/>
                    <a:gd name="T44" fmla="*/ 2596 w 6895"/>
                    <a:gd name="T45" fmla="*/ 3974 h 7914"/>
                    <a:gd name="T46" fmla="*/ 2596 w 6895"/>
                    <a:gd name="T47" fmla="*/ 6075 h 7914"/>
                    <a:gd name="T48" fmla="*/ 1634 w 6895"/>
                    <a:gd name="T49" fmla="*/ 6931 h 7914"/>
                    <a:gd name="T50" fmla="*/ 1030 w 6895"/>
                    <a:gd name="T51" fmla="*/ 6433 h 7914"/>
                    <a:gd name="T52" fmla="*/ 1211 w 6895"/>
                    <a:gd name="T53" fmla="*/ 5996 h 7914"/>
                    <a:gd name="T54" fmla="*/ 1634 w 6895"/>
                    <a:gd name="T55" fmla="*/ 6313 h 7914"/>
                    <a:gd name="T56" fmla="*/ 2415 w 6895"/>
                    <a:gd name="T57" fmla="*/ 5638 h 7914"/>
                    <a:gd name="T58" fmla="*/ 2596 w 6895"/>
                    <a:gd name="T59" fmla="*/ 6075 h 7914"/>
                    <a:gd name="T60" fmla="*/ 5696 w 6895"/>
                    <a:gd name="T61" fmla="*/ 0 h 7914"/>
                    <a:gd name="T62" fmla="*/ 5024 w 6895"/>
                    <a:gd name="T63" fmla="*/ 1178 h 7914"/>
                    <a:gd name="T64" fmla="*/ 1162 w 6895"/>
                    <a:gd name="T65" fmla="*/ 505 h 7914"/>
                    <a:gd name="T66" fmla="*/ 496 w 6895"/>
                    <a:gd name="T67" fmla="*/ 0 h 7914"/>
                    <a:gd name="T68" fmla="*/ 0 w 6895"/>
                    <a:gd name="T69" fmla="*/ 7418 h 7914"/>
                    <a:gd name="T70" fmla="*/ 6398 w 6895"/>
                    <a:gd name="T71" fmla="*/ 7914 h 7914"/>
                    <a:gd name="T72" fmla="*/ 6895 w 6895"/>
                    <a:gd name="T73" fmla="*/ 496 h 7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95" h="7914">
                      <a:moveTo>
                        <a:pt x="5683" y="3130"/>
                      </a:moveTo>
                      <a:lnTo>
                        <a:pt x="3352" y="3130"/>
                      </a:lnTo>
                      <a:cubicBezTo>
                        <a:pt x="3211" y="3130"/>
                        <a:pt x="3096" y="3015"/>
                        <a:pt x="3096" y="2874"/>
                      </a:cubicBezTo>
                      <a:cubicBezTo>
                        <a:pt x="3096" y="2732"/>
                        <a:pt x="3211" y="2618"/>
                        <a:pt x="3352" y="2618"/>
                      </a:cubicBezTo>
                      <a:lnTo>
                        <a:pt x="5683" y="2618"/>
                      </a:lnTo>
                      <a:cubicBezTo>
                        <a:pt x="5824" y="2618"/>
                        <a:pt x="5939" y="2732"/>
                        <a:pt x="5939" y="2874"/>
                      </a:cubicBezTo>
                      <a:cubicBezTo>
                        <a:pt x="5939" y="3015"/>
                        <a:pt x="5824" y="3130"/>
                        <a:pt x="5683" y="3130"/>
                      </a:cubicBezTo>
                      <a:close/>
                      <a:moveTo>
                        <a:pt x="5683" y="4868"/>
                      </a:moveTo>
                      <a:lnTo>
                        <a:pt x="3352" y="4868"/>
                      </a:lnTo>
                      <a:cubicBezTo>
                        <a:pt x="3211" y="4868"/>
                        <a:pt x="3096" y="4753"/>
                        <a:pt x="3096" y="4612"/>
                      </a:cubicBezTo>
                      <a:cubicBezTo>
                        <a:pt x="3096" y="4471"/>
                        <a:pt x="3211" y="4356"/>
                        <a:pt x="3352" y="4356"/>
                      </a:cubicBezTo>
                      <a:lnTo>
                        <a:pt x="5683" y="4356"/>
                      </a:lnTo>
                      <a:cubicBezTo>
                        <a:pt x="5824" y="4356"/>
                        <a:pt x="5939" y="4471"/>
                        <a:pt x="5939" y="4612"/>
                      </a:cubicBezTo>
                      <a:cubicBezTo>
                        <a:pt x="5939" y="4753"/>
                        <a:pt x="5824" y="4868"/>
                        <a:pt x="5683" y="4868"/>
                      </a:cubicBezTo>
                      <a:close/>
                      <a:moveTo>
                        <a:pt x="5683" y="6607"/>
                      </a:moveTo>
                      <a:lnTo>
                        <a:pt x="3352" y="6607"/>
                      </a:lnTo>
                      <a:cubicBezTo>
                        <a:pt x="3211" y="6607"/>
                        <a:pt x="3096" y="6492"/>
                        <a:pt x="3096" y="6351"/>
                      </a:cubicBezTo>
                      <a:cubicBezTo>
                        <a:pt x="3096" y="6210"/>
                        <a:pt x="3211" y="6095"/>
                        <a:pt x="3352" y="6095"/>
                      </a:cubicBezTo>
                      <a:lnTo>
                        <a:pt x="5683" y="6095"/>
                      </a:lnTo>
                      <a:cubicBezTo>
                        <a:pt x="5824" y="6095"/>
                        <a:pt x="5939" y="6210"/>
                        <a:pt x="5939" y="6351"/>
                      </a:cubicBezTo>
                      <a:cubicBezTo>
                        <a:pt x="5939" y="6492"/>
                        <a:pt x="5824" y="6607"/>
                        <a:pt x="5683" y="6607"/>
                      </a:cubicBezTo>
                      <a:close/>
                      <a:moveTo>
                        <a:pt x="2596" y="2598"/>
                      </a:moveTo>
                      <a:lnTo>
                        <a:pt x="1815" y="3379"/>
                      </a:lnTo>
                      <a:cubicBezTo>
                        <a:pt x="1767" y="3427"/>
                        <a:pt x="1702" y="3454"/>
                        <a:pt x="1634" y="3454"/>
                      </a:cubicBezTo>
                      <a:cubicBezTo>
                        <a:pt x="1566" y="3454"/>
                        <a:pt x="1501" y="3427"/>
                        <a:pt x="1453" y="3379"/>
                      </a:cubicBezTo>
                      <a:lnTo>
                        <a:pt x="1030" y="2956"/>
                      </a:lnTo>
                      <a:cubicBezTo>
                        <a:pt x="930" y="2856"/>
                        <a:pt x="930" y="2694"/>
                        <a:pt x="1030" y="2594"/>
                      </a:cubicBezTo>
                      <a:cubicBezTo>
                        <a:pt x="1079" y="2546"/>
                        <a:pt x="1143" y="2519"/>
                        <a:pt x="1211" y="2519"/>
                      </a:cubicBezTo>
                      <a:cubicBezTo>
                        <a:pt x="1280" y="2519"/>
                        <a:pt x="1344" y="2546"/>
                        <a:pt x="1392" y="2594"/>
                      </a:cubicBezTo>
                      <a:lnTo>
                        <a:pt x="1634" y="2836"/>
                      </a:lnTo>
                      <a:lnTo>
                        <a:pt x="2234" y="2236"/>
                      </a:lnTo>
                      <a:cubicBezTo>
                        <a:pt x="2282" y="2187"/>
                        <a:pt x="2346" y="2161"/>
                        <a:pt x="2415" y="2161"/>
                      </a:cubicBezTo>
                      <a:cubicBezTo>
                        <a:pt x="2483" y="2161"/>
                        <a:pt x="2547" y="2187"/>
                        <a:pt x="2596" y="2236"/>
                      </a:cubicBezTo>
                      <a:cubicBezTo>
                        <a:pt x="2696" y="2336"/>
                        <a:pt x="2696" y="2498"/>
                        <a:pt x="2596" y="2598"/>
                      </a:cubicBezTo>
                      <a:close/>
                      <a:moveTo>
                        <a:pt x="2596" y="4336"/>
                      </a:moveTo>
                      <a:lnTo>
                        <a:pt x="1815" y="5117"/>
                      </a:lnTo>
                      <a:cubicBezTo>
                        <a:pt x="1767" y="5166"/>
                        <a:pt x="1702" y="5192"/>
                        <a:pt x="1634" y="5192"/>
                      </a:cubicBezTo>
                      <a:cubicBezTo>
                        <a:pt x="1566" y="5192"/>
                        <a:pt x="1501" y="5166"/>
                        <a:pt x="1453" y="5117"/>
                      </a:cubicBezTo>
                      <a:lnTo>
                        <a:pt x="1030" y="4695"/>
                      </a:lnTo>
                      <a:cubicBezTo>
                        <a:pt x="930" y="4595"/>
                        <a:pt x="930" y="4432"/>
                        <a:pt x="1030" y="4332"/>
                      </a:cubicBezTo>
                      <a:cubicBezTo>
                        <a:pt x="1079" y="4284"/>
                        <a:pt x="1143" y="4257"/>
                        <a:pt x="1211" y="4257"/>
                      </a:cubicBezTo>
                      <a:cubicBezTo>
                        <a:pt x="1280" y="4257"/>
                        <a:pt x="1344" y="4284"/>
                        <a:pt x="1392" y="4332"/>
                      </a:cubicBezTo>
                      <a:lnTo>
                        <a:pt x="1634" y="4574"/>
                      </a:lnTo>
                      <a:lnTo>
                        <a:pt x="2234" y="3974"/>
                      </a:lnTo>
                      <a:cubicBezTo>
                        <a:pt x="2282" y="3926"/>
                        <a:pt x="2346" y="3899"/>
                        <a:pt x="2415" y="3899"/>
                      </a:cubicBezTo>
                      <a:cubicBezTo>
                        <a:pt x="2483" y="3899"/>
                        <a:pt x="2547" y="3926"/>
                        <a:pt x="2596" y="3974"/>
                      </a:cubicBezTo>
                      <a:cubicBezTo>
                        <a:pt x="2696" y="4074"/>
                        <a:pt x="2696" y="4237"/>
                        <a:pt x="2596" y="4336"/>
                      </a:cubicBezTo>
                      <a:close/>
                      <a:moveTo>
                        <a:pt x="2596" y="6075"/>
                      </a:moveTo>
                      <a:lnTo>
                        <a:pt x="1815" y="6856"/>
                      </a:lnTo>
                      <a:cubicBezTo>
                        <a:pt x="1767" y="6904"/>
                        <a:pt x="1702" y="6931"/>
                        <a:pt x="1634" y="6931"/>
                      </a:cubicBezTo>
                      <a:cubicBezTo>
                        <a:pt x="1566" y="6931"/>
                        <a:pt x="1501" y="6904"/>
                        <a:pt x="1453" y="6856"/>
                      </a:cubicBezTo>
                      <a:lnTo>
                        <a:pt x="1030" y="6433"/>
                      </a:lnTo>
                      <a:cubicBezTo>
                        <a:pt x="930" y="6333"/>
                        <a:pt x="930" y="6171"/>
                        <a:pt x="1030" y="6071"/>
                      </a:cubicBezTo>
                      <a:cubicBezTo>
                        <a:pt x="1079" y="6023"/>
                        <a:pt x="1143" y="5996"/>
                        <a:pt x="1211" y="5996"/>
                      </a:cubicBezTo>
                      <a:cubicBezTo>
                        <a:pt x="1280" y="5996"/>
                        <a:pt x="1344" y="6023"/>
                        <a:pt x="1392" y="6071"/>
                      </a:cubicBezTo>
                      <a:lnTo>
                        <a:pt x="1634" y="6313"/>
                      </a:lnTo>
                      <a:lnTo>
                        <a:pt x="2234" y="5713"/>
                      </a:lnTo>
                      <a:cubicBezTo>
                        <a:pt x="2282" y="5665"/>
                        <a:pt x="2346" y="5638"/>
                        <a:pt x="2415" y="5638"/>
                      </a:cubicBezTo>
                      <a:cubicBezTo>
                        <a:pt x="2483" y="5638"/>
                        <a:pt x="2547" y="5665"/>
                        <a:pt x="2596" y="5713"/>
                      </a:cubicBezTo>
                      <a:cubicBezTo>
                        <a:pt x="2696" y="5813"/>
                        <a:pt x="2696" y="5975"/>
                        <a:pt x="2596" y="6075"/>
                      </a:cubicBezTo>
                      <a:close/>
                      <a:moveTo>
                        <a:pt x="6398" y="0"/>
                      </a:moveTo>
                      <a:lnTo>
                        <a:pt x="5696" y="0"/>
                      </a:lnTo>
                      <a:lnTo>
                        <a:pt x="5696" y="505"/>
                      </a:lnTo>
                      <a:cubicBezTo>
                        <a:pt x="5696" y="876"/>
                        <a:pt x="5394" y="1178"/>
                        <a:pt x="5024" y="1178"/>
                      </a:cubicBezTo>
                      <a:lnTo>
                        <a:pt x="1835" y="1178"/>
                      </a:lnTo>
                      <a:cubicBezTo>
                        <a:pt x="1464" y="1178"/>
                        <a:pt x="1162" y="876"/>
                        <a:pt x="1162" y="505"/>
                      </a:cubicBezTo>
                      <a:lnTo>
                        <a:pt x="1162" y="0"/>
                      </a:lnTo>
                      <a:lnTo>
                        <a:pt x="496" y="0"/>
                      </a:lnTo>
                      <a:cubicBezTo>
                        <a:pt x="221" y="0"/>
                        <a:pt x="0" y="224"/>
                        <a:pt x="0" y="496"/>
                      </a:cubicBezTo>
                      <a:lnTo>
                        <a:pt x="0" y="7418"/>
                      </a:lnTo>
                      <a:cubicBezTo>
                        <a:pt x="0" y="7693"/>
                        <a:pt x="221" y="7914"/>
                        <a:pt x="496" y="7914"/>
                      </a:cubicBezTo>
                      <a:lnTo>
                        <a:pt x="6398" y="7914"/>
                      </a:lnTo>
                      <a:cubicBezTo>
                        <a:pt x="6673" y="7914"/>
                        <a:pt x="6895" y="7693"/>
                        <a:pt x="6895" y="7418"/>
                      </a:cubicBezTo>
                      <a:lnTo>
                        <a:pt x="6895" y="496"/>
                      </a:lnTo>
                      <a:cubicBezTo>
                        <a:pt x="6895" y="224"/>
                        <a:pt x="6673" y="0"/>
                        <a:pt x="63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1199522345"/>
      </p:ext>
    </p:extLst>
  </p:cSld>
  <p:clrMapOvr>
    <a:masterClrMapping/>
  </p:clrMapOvr>
  <mc:AlternateContent xmlns:mc="http://schemas.openxmlformats.org/markup-compatibility/2006" xmlns:p14="http://schemas.microsoft.com/office/powerpoint/2010/main">
    <mc:Choice Requires="p14">
      <p:transition spd="slow" p14:dur="2000" advClick="0" advTm="51460"/>
    </mc:Choice>
    <mc:Fallback xmlns="">
      <p:transition spd="slow" advClick="0" advTm="51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456" fill="hold"/>
                                        <p:tgtEl>
                                          <p:spTgt spid="11"/>
                                        </p:tgtEl>
                                      </p:cBhvr>
                                    </p:cmd>
                                  </p:childTnLst>
                                </p:cTn>
                              </p:par>
                              <p:par>
                                <p:cTn id="7" presetID="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par>
                                <p:cTn id="15" presetID="2" presetClass="exit" presetSubtype="2" fill="hold" nodeType="withEffect">
                                  <p:stCondLst>
                                    <p:cond delay="23500"/>
                                  </p:stCondLst>
                                  <p:childTnLst>
                                    <p:anim calcmode="lin" valueType="num">
                                      <p:cBhvr additive="base">
                                        <p:cTn id="16" dur="500"/>
                                        <p:tgtEl>
                                          <p:spTgt spid="14"/>
                                        </p:tgtEl>
                                        <p:attrNameLst>
                                          <p:attrName>ppt_x</p:attrName>
                                        </p:attrNameLst>
                                      </p:cBhvr>
                                      <p:tavLst>
                                        <p:tav tm="0">
                                          <p:val>
                                            <p:strVal val="ppt_x"/>
                                          </p:val>
                                        </p:tav>
                                        <p:tav tm="100000">
                                          <p:val>
                                            <p:strVal val="1+ppt_w/2"/>
                                          </p:val>
                                        </p:tav>
                                      </p:tavLst>
                                    </p:anim>
                                    <p:anim calcmode="lin" valueType="num">
                                      <p:cBhvr additive="base">
                                        <p:cTn id="17" dur="500"/>
                                        <p:tgtEl>
                                          <p:spTgt spid="14"/>
                                        </p:tgtEl>
                                        <p:attrNameLst>
                                          <p:attrName>ppt_y</p:attrName>
                                        </p:attrNameLst>
                                      </p:cBhvr>
                                      <p:tavLst>
                                        <p:tav tm="0">
                                          <p:val>
                                            <p:strVal val="ppt_y"/>
                                          </p:val>
                                        </p:tav>
                                        <p:tav tm="100000">
                                          <p:val>
                                            <p:strVal val="ppt_y"/>
                                          </p:val>
                                        </p:tav>
                                      </p:tavLst>
                                    </p:anim>
                                    <p:set>
                                      <p:cBhvr>
                                        <p:cTn id="18" dur="1" fill="hold">
                                          <p:stCondLst>
                                            <p:cond delay="499"/>
                                          </p:stCondLst>
                                        </p:cTn>
                                        <p:tgtEl>
                                          <p:spTgt spid="14"/>
                                        </p:tgtEl>
                                        <p:attrNameLst>
                                          <p:attrName>style.visibility</p:attrName>
                                        </p:attrNameLst>
                                      </p:cBhvr>
                                      <p:to>
                                        <p:strVal val="hidden"/>
                                      </p:to>
                                    </p:set>
                                  </p:childTnLst>
                                </p:cTn>
                              </p:par>
                              <p:par>
                                <p:cTn id="19" presetID="53" presetClass="entr" presetSubtype="16" fill="hold" nodeType="withEffect">
                                  <p:stCondLst>
                                    <p:cond delay="2375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par>
                                <p:cTn id="24" presetID="22" presetClass="entr" presetSubtype="2" fill="hold" nodeType="withEffect">
                                  <p:stCondLst>
                                    <p:cond delay="24000"/>
                                  </p:stCondLst>
                                  <p:childTnLst>
                                    <p:set>
                                      <p:cBhvr>
                                        <p:cTn id="25" dur="1" fill="hold">
                                          <p:stCondLst>
                                            <p:cond delay="0"/>
                                          </p:stCondLst>
                                        </p:cTn>
                                        <p:tgtEl>
                                          <p:spTgt spid="46"/>
                                        </p:tgtEl>
                                        <p:attrNameLst>
                                          <p:attrName>style.visibility</p:attrName>
                                        </p:attrNameLst>
                                      </p:cBhvr>
                                      <p:to>
                                        <p:strVal val="visible"/>
                                      </p:to>
                                    </p:set>
                                    <p:animEffect transition="in" filter="wipe(right)">
                                      <p:cBhvr>
                                        <p:cTn id="26" dur="500"/>
                                        <p:tgtEl>
                                          <p:spTgt spid="46"/>
                                        </p:tgtEl>
                                      </p:cBhvr>
                                    </p:animEffect>
                                  </p:childTnLst>
                                </p:cTn>
                              </p:par>
                              <p:par>
                                <p:cTn id="27" presetID="22" presetClass="entr" presetSubtype="1" fill="hold" nodeType="withEffect">
                                  <p:stCondLst>
                                    <p:cond delay="2450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par>
                                <p:cTn id="30" presetID="22" presetClass="entr" presetSubtype="1" fill="hold" nodeType="withEffect">
                                  <p:stCondLst>
                                    <p:cond delay="31250"/>
                                  </p:stCondLst>
                                  <p:childTnLst>
                                    <p:set>
                                      <p:cBhvr>
                                        <p:cTn id="31" dur="1" fill="hold">
                                          <p:stCondLst>
                                            <p:cond delay="0"/>
                                          </p:stCondLst>
                                        </p:cTn>
                                        <p:tgtEl>
                                          <p:spTgt spid="43"/>
                                        </p:tgtEl>
                                        <p:attrNameLst>
                                          <p:attrName>style.visibility</p:attrName>
                                        </p:attrNameLst>
                                      </p:cBhvr>
                                      <p:to>
                                        <p:strVal val="visible"/>
                                      </p:to>
                                    </p:set>
                                    <p:animEffect transition="in" filter="wipe(up)">
                                      <p:cBhvr>
                                        <p:cTn id="32" dur="500"/>
                                        <p:tgtEl>
                                          <p:spTgt spid="43"/>
                                        </p:tgtEl>
                                      </p:cBhvr>
                                    </p:animEffect>
                                  </p:childTnLst>
                                </p:cTn>
                              </p:par>
                              <p:par>
                                <p:cTn id="33" presetID="22" presetClass="entr" presetSubtype="1" fill="hold" nodeType="withEffect">
                                  <p:stCondLst>
                                    <p:cond delay="3175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par>
                                <p:cTn id="36" presetID="22" presetClass="entr" presetSubtype="8" fill="hold" nodeType="withEffect">
                                  <p:stCondLst>
                                    <p:cond delay="3550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par>
                                <p:cTn id="39" presetID="22" presetClass="entr" presetSubtype="1" fill="hold" nodeType="withEffect">
                                  <p:stCondLst>
                                    <p:cond delay="3600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1"/>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1D7E2D-16CE-EEF0-FEA7-5DA1135AC2D9}"/>
              </a:ext>
            </a:extLst>
          </p:cNvPr>
          <p:cNvSpPr txBox="1"/>
          <p:nvPr/>
        </p:nvSpPr>
        <p:spPr>
          <a:xfrm>
            <a:off x="126120" y="101421"/>
            <a:ext cx="11609118" cy="1077218"/>
          </a:xfrm>
          <a:prstGeom prst="rect">
            <a:avLst/>
          </a:prstGeom>
          <a:noFill/>
        </p:spPr>
        <p:txBody>
          <a:bodyPr wrap="square" rtlCol="0">
            <a:spAutoFit/>
          </a:bodyPr>
          <a:lstStyle/>
          <a:p>
            <a:r>
              <a:rPr lang="en-GB" sz="3200" b="1" dirty="0">
                <a:solidFill>
                  <a:srgbClr val="F26829"/>
                </a:solidFill>
                <a:latin typeface="Atkinson Hyperlegible"/>
              </a:rPr>
              <a:t>Step 4: </a:t>
            </a:r>
            <a:r>
              <a:rPr lang="en-US" sz="3200" b="1" noProof="1">
                <a:solidFill>
                  <a:srgbClr val="F26829"/>
                </a:solidFill>
                <a:latin typeface="Atkinson Hyperlegible"/>
              </a:rPr>
              <a:t>Develop an incremental improvement plan </a:t>
            </a:r>
            <a:r>
              <a:rPr lang="en-US" sz="3200" b="1" u="sng" noProof="1">
                <a:solidFill>
                  <a:srgbClr val="F26829"/>
                </a:solidFill>
                <a:latin typeface="Atkinson Hyperlegible"/>
              </a:rPr>
              <a:t>and take action </a:t>
            </a:r>
            <a:endParaRPr lang="en-US" sz="3200" b="1" u="sng" dirty="0">
              <a:solidFill>
                <a:srgbClr val="F26829"/>
              </a:solidFill>
              <a:latin typeface="Atkinson Hyperlegible"/>
            </a:endParaRPr>
          </a:p>
        </p:txBody>
      </p:sp>
      <p:grpSp>
        <p:nvGrpSpPr>
          <p:cNvPr id="77" name="Group 76">
            <a:extLst>
              <a:ext uri="{FF2B5EF4-FFF2-40B4-BE49-F238E27FC236}">
                <a16:creationId xmlns:a16="http://schemas.microsoft.com/office/drawing/2014/main" id="{098B4A57-4E57-47EE-B026-32AC6C3CFB6D}"/>
              </a:ext>
            </a:extLst>
          </p:cNvPr>
          <p:cNvGrpSpPr/>
          <p:nvPr/>
        </p:nvGrpSpPr>
        <p:grpSpPr>
          <a:xfrm>
            <a:off x="245000" y="6034284"/>
            <a:ext cx="11680299" cy="548640"/>
            <a:chOff x="245000" y="6043809"/>
            <a:chExt cx="11680299" cy="548640"/>
          </a:xfrm>
        </p:grpSpPr>
        <p:sp>
          <p:nvSpPr>
            <p:cNvPr id="16" name="Rectangle 15">
              <a:extLst>
                <a:ext uri="{FF2B5EF4-FFF2-40B4-BE49-F238E27FC236}">
                  <a16:creationId xmlns:a16="http://schemas.microsoft.com/office/drawing/2014/main" id="{2E6F714B-9FA1-5A40-4686-160F6AF82D24}"/>
                </a:ext>
              </a:extLst>
            </p:cNvPr>
            <p:cNvSpPr/>
            <p:nvPr/>
          </p:nvSpPr>
          <p:spPr>
            <a:xfrm>
              <a:off x="245000" y="6043809"/>
              <a:ext cx="11680299" cy="548640"/>
            </a:xfrm>
            <a:prstGeom prst="rect">
              <a:avLst/>
            </a:prstGeom>
            <a:solidFill>
              <a:schemeClr val="bg1">
                <a:lumMod val="8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66E28D4-0D6D-4D14-7C8C-34FEE6F8C055}"/>
                </a:ext>
              </a:extLst>
            </p:cNvPr>
            <p:cNvSpPr/>
            <p:nvPr/>
          </p:nvSpPr>
          <p:spPr>
            <a:xfrm>
              <a:off x="2883884" y="6102686"/>
              <a:ext cx="6402531" cy="430887"/>
            </a:xfrm>
            <a:prstGeom prst="rect">
              <a:avLst/>
            </a:prstGeom>
          </p:spPr>
          <p:txBody>
            <a:bodyPr wrap="square">
              <a:spAutoFit/>
            </a:bodyPr>
            <a:lstStyle/>
            <a:p>
              <a:pPr defTabSz="945447">
                <a:spcBef>
                  <a:spcPts val="600"/>
                </a:spcBef>
                <a:buClr>
                  <a:srgbClr val="09164D"/>
                </a:buClr>
              </a:pPr>
              <a:r>
                <a:rPr lang="en-US" sz="2200" b="1" dirty="0">
                  <a:latin typeface="+mj-lt"/>
                  <a:cs typeface="Arial" panose="020B0604020202020204" pitchFamily="34" charset="0"/>
                </a:rPr>
                <a:t>Supporting tools: </a:t>
              </a:r>
              <a:r>
                <a:rPr lang="en-US" sz="2200" dirty="0">
                  <a:latin typeface="+mj-lt"/>
                  <a:ea typeface="SimSun" panose="02010600030101010101" pitchFamily="2" charset="-122"/>
                  <a:cs typeface="Arial" panose="020B0604020202020204" pitchFamily="34" charset="0"/>
                </a:rPr>
                <a:t>Improvement plan (Excel) </a:t>
              </a:r>
            </a:p>
          </p:txBody>
        </p:sp>
      </p:grpSp>
      <p:grpSp>
        <p:nvGrpSpPr>
          <p:cNvPr id="40" name="Arrow_03">
            <a:extLst>
              <a:ext uri="{FF2B5EF4-FFF2-40B4-BE49-F238E27FC236}">
                <a16:creationId xmlns:a16="http://schemas.microsoft.com/office/drawing/2014/main" id="{24A96BEF-484E-45D0-8E1D-0D50364AFC32}"/>
              </a:ext>
            </a:extLst>
          </p:cNvPr>
          <p:cNvGrpSpPr/>
          <p:nvPr/>
        </p:nvGrpSpPr>
        <p:grpSpPr>
          <a:xfrm>
            <a:off x="6001220" y="2129314"/>
            <a:ext cx="4163712" cy="862112"/>
            <a:chOff x="6264275" y="2843213"/>
            <a:chExt cx="3108325" cy="1508125"/>
          </a:xfrm>
        </p:grpSpPr>
        <p:sp>
          <p:nvSpPr>
            <p:cNvPr id="41" name="Freeform 8">
              <a:extLst>
                <a:ext uri="{FF2B5EF4-FFF2-40B4-BE49-F238E27FC236}">
                  <a16:creationId xmlns:a16="http://schemas.microsoft.com/office/drawing/2014/main" id="{0B9027FA-0DF4-427E-B2C2-B4D9EE34FCBD}"/>
                </a:ext>
              </a:extLst>
            </p:cNvPr>
            <p:cNvSpPr>
              <a:spLocks/>
            </p:cNvSpPr>
            <p:nvPr/>
          </p:nvSpPr>
          <p:spPr bwMode="auto">
            <a:xfrm>
              <a:off x="6264275" y="2843213"/>
              <a:ext cx="3059113" cy="1508125"/>
            </a:xfrm>
            <a:custGeom>
              <a:avLst/>
              <a:gdLst>
                <a:gd name="T0" fmla="*/ 804 w 804"/>
                <a:gd name="T1" fmla="*/ 396 h 396"/>
                <a:gd name="T2" fmla="*/ 804 w 804"/>
                <a:gd name="T3" fmla="*/ 380 h 396"/>
                <a:gd name="T4" fmla="*/ 0 w 804"/>
                <a:gd name="T5" fmla="*/ 0 h 396"/>
              </a:gdLst>
              <a:ahLst/>
              <a:cxnLst>
                <a:cxn ang="0">
                  <a:pos x="T0" y="T1"/>
                </a:cxn>
                <a:cxn ang="0">
                  <a:pos x="T2" y="T3"/>
                </a:cxn>
                <a:cxn ang="0">
                  <a:pos x="T4" y="T5"/>
                </a:cxn>
              </a:cxnLst>
              <a:rect l="0" t="0" r="r" b="b"/>
              <a:pathLst>
                <a:path w="804" h="396">
                  <a:moveTo>
                    <a:pt x="804" y="396"/>
                  </a:moveTo>
                  <a:cubicBezTo>
                    <a:pt x="804" y="380"/>
                    <a:pt x="804" y="380"/>
                    <a:pt x="804" y="380"/>
                  </a:cubicBezTo>
                  <a:cubicBezTo>
                    <a:pt x="804" y="120"/>
                    <a:pt x="0" y="296"/>
                    <a:pt x="0" y="0"/>
                  </a:cubicBezTo>
                </a:path>
              </a:pathLst>
            </a:custGeom>
            <a:noFill/>
            <a:ln w="28575" cap="rnd">
              <a:solidFill>
                <a:srgbClr val="F8AD8C"/>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2" name="Freeform 9">
              <a:extLst>
                <a:ext uri="{FF2B5EF4-FFF2-40B4-BE49-F238E27FC236}">
                  <a16:creationId xmlns:a16="http://schemas.microsoft.com/office/drawing/2014/main" id="{ADE7F62B-BC8A-4AE0-A420-4B20276C6DB6}"/>
                </a:ext>
              </a:extLst>
            </p:cNvPr>
            <p:cNvSpPr>
              <a:spLocks/>
            </p:cNvSpPr>
            <p:nvPr/>
          </p:nvSpPr>
          <p:spPr bwMode="auto">
            <a:xfrm>
              <a:off x="9274175" y="4248150"/>
              <a:ext cx="98425" cy="103187"/>
            </a:xfrm>
            <a:custGeom>
              <a:avLst/>
              <a:gdLst>
                <a:gd name="T0" fmla="*/ 0 w 62"/>
                <a:gd name="T1" fmla="*/ 0 h 65"/>
                <a:gd name="T2" fmla="*/ 31 w 62"/>
                <a:gd name="T3" fmla="*/ 65 h 65"/>
                <a:gd name="T4" fmla="*/ 62 w 62"/>
                <a:gd name="T5" fmla="*/ 0 h 65"/>
              </a:gdLst>
              <a:ahLst/>
              <a:cxnLst>
                <a:cxn ang="0">
                  <a:pos x="T0" y="T1"/>
                </a:cxn>
                <a:cxn ang="0">
                  <a:pos x="T2" y="T3"/>
                </a:cxn>
                <a:cxn ang="0">
                  <a:pos x="T4" y="T5"/>
                </a:cxn>
              </a:cxnLst>
              <a:rect l="0" t="0" r="r" b="b"/>
              <a:pathLst>
                <a:path w="62" h="65">
                  <a:moveTo>
                    <a:pt x="0" y="0"/>
                  </a:moveTo>
                  <a:lnTo>
                    <a:pt x="31" y="65"/>
                  </a:lnTo>
                  <a:lnTo>
                    <a:pt x="62" y="0"/>
                  </a:lnTo>
                </a:path>
              </a:pathLst>
            </a:custGeom>
            <a:noFill/>
            <a:ln w="15875" cap="rnd">
              <a:solidFill>
                <a:srgbClr val="F8AD8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46" name="Arrow_01">
            <a:extLst>
              <a:ext uri="{FF2B5EF4-FFF2-40B4-BE49-F238E27FC236}">
                <a16:creationId xmlns:a16="http://schemas.microsoft.com/office/drawing/2014/main" id="{AA9E933F-28B6-45B7-A75B-F835FD5A4125}"/>
              </a:ext>
            </a:extLst>
          </p:cNvPr>
          <p:cNvGrpSpPr/>
          <p:nvPr/>
        </p:nvGrpSpPr>
        <p:grpSpPr>
          <a:xfrm>
            <a:off x="1998210" y="2253928"/>
            <a:ext cx="3568033" cy="737508"/>
            <a:chOff x="2811463" y="2843202"/>
            <a:chExt cx="3113087" cy="1508134"/>
          </a:xfrm>
        </p:grpSpPr>
        <p:sp>
          <p:nvSpPr>
            <p:cNvPr id="47" name="Freeform 6">
              <a:extLst>
                <a:ext uri="{FF2B5EF4-FFF2-40B4-BE49-F238E27FC236}">
                  <a16:creationId xmlns:a16="http://schemas.microsoft.com/office/drawing/2014/main" id="{1A363FB8-748B-4CD3-AE22-F5A2E87B1247}"/>
                </a:ext>
              </a:extLst>
            </p:cNvPr>
            <p:cNvSpPr>
              <a:spLocks/>
            </p:cNvSpPr>
            <p:nvPr/>
          </p:nvSpPr>
          <p:spPr bwMode="auto">
            <a:xfrm>
              <a:off x="2860675" y="2843202"/>
              <a:ext cx="3063875" cy="1508118"/>
            </a:xfrm>
            <a:custGeom>
              <a:avLst/>
              <a:gdLst>
                <a:gd name="T0" fmla="*/ 0 w 805"/>
                <a:gd name="T1" fmla="*/ 396 h 396"/>
                <a:gd name="T2" fmla="*/ 0 w 805"/>
                <a:gd name="T3" fmla="*/ 380 h 396"/>
                <a:gd name="T4" fmla="*/ 805 w 805"/>
                <a:gd name="T5" fmla="*/ 0 h 396"/>
              </a:gdLst>
              <a:ahLst/>
              <a:cxnLst>
                <a:cxn ang="0">
                  <a:pos x="T0" y="T1"/>
                </a:cxn>
                <a:cxn ang="0">
                  <a:pos x="T2" y="T3"/>
                </a:cxn>
                <a:cxn ang="0">
                  <a:pos x="T4" y="T5"/>
                </a:cxn>
              </a:cxnLst>
              <a:rect l="0" t="0" r="r" b="b"/>
              <a:pathLst>
                <a:path w="805" h="396">
                  <a:moveTo>
                    <a:pt x="0" y="396"/>
                  </a:moveTo>
                  <a:cubicBezTo>
                    <a:pt x="0" y="380"/>
                    <a:pt x="0" y="380"/>
                    <a:pt x="0" y="380"/>
                  </a:cubicBezTo>
                  <a:cubicBezTo>
                    <a:pt x="0" y="120"/>
                    <a:pt x="805" y="296"/>
                    <a:pt x="805" y="0"/>
                  </a:cubicBezTo>
                </a:path>
              </a:pathLst>
            </a:custGeom>
            <a:noFill/>
            <a:ln w="28575" cap="rnd">
              <a:solidFill>
                <a:srgbClr val="F8AD8C"/>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8" name="Freeform 7">
              <a:extLst>
                <a:ext uri="{FF2B5EF4-FFF2-40B4-BE49-F238E27FC236}">
                  <a16:creationId xmlns:a16="http://schemas.microsoft.com/office/drawing/2014/main" id="{A912B162-7C41-48B5-BAE7-80364E37DF3F}"/>
                </a:ext>
              </a:extLst>
            </p:cNvPr>
            <p:cNvSpPr>
              <a:spLocks/>
            </p:cNvSpPr>
            <p:nvPr/>
          </p:nvSpPr>
          <p:spPr bwMode="auto">
            <a:xfrm>
              <a:off x="2811463" y="4248150"/>
              <a:ext cx="100013" cy="103186"/>
            </a:xfrm>
            <a:custGeom>
              <a:avLst/>
              <a:gdLst>
                <a:gd name="T0" fmla="*/ 63 w 63"/>
                <a:gd name="T1" fmla="*/ 0 h 65"/>
                <a:gd name="T2" fmla="*/ 31 w 63"/>
                <a:gd name="T3" fmla="*/ 65 h 65"/>
                <a:gd name="T4" fmla="*/ 0 w 63"/>
                <a:gd name="T5" fmla="*/ 0 h 65"/>
              </a:gdLst>
              <a:ahLst/>
              <a:cxnLst>
                <a:cxn ang="0">
                  <a:pos x="T0" y="T1"/>
                </a:cxn>
                <a:cxn ang="0">
                  <a:pos x="T2" y="T3"/>
                </a:cxn>
                <a:cxn ang="0">
                  <a:pos x="T4" y="T5"/>
                </a:cxn>
              </a:cxnLst>
              <a:rect l="0" t="0" r="r" b="b"/>
              <a:pathLst>
                <a:path w="63" h="65">
                  <a:moveTo>
                    <a:pt x="63" y="0"/>
                  </a:moveTo>
                  <a:lnTo>
                    <a:pt x="31" y="65"/>
                  </a:lnTo>
                  <a:lnTo>
                    <a:pt x="0" y="0"/>
                  </a:lnTo>
                </a:path>
              </a:pathLst>
            </a:custGeom>
            <a:noFill/>
            <a:ln w="15875" cap="rnd">
              <a:solidFill>
                <a:srgbClr val="F8AD8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5" name="Group 4">
            <a:extLst>
              <a:ext uri="{FF2B5EF4-FFF2-40B4-BE49-F238E27FC236}">
                <a16:creationId xmlns:a16="http://schemas.microsoft.com/office/drawing/2014/main" id="{34F57952-40FA-4212-B9E0-912B545B9974}"/>
              </a:ext>
            </a:extLst>
          </p:cNvPr>
          <p:cNvGrpSpPr/>
          <p:nvPr/>
        </p:nvGrpSpPr>
        <p:grpSpPr>
          <a:xfrm>
            <a:off x="250388" y="2983914"/>
            <a:ext cx="3657600" cy="2772951"/>
            <a:chOff x="250388" y="2983914"/>
            <a:chExt cx="3657600" cy="2772951"/>
          </a:xfrm>
        </p:grpSpPr>
        <p:sp>
          <p:nvSpPr>
            <p:cNvPr id="50" name="02">
              <a:extLst>
                <a:ext uri="{FF2B5EF4-FFF2-40B4-BE49-F238E27FC236}">
                  <a16:creationId xmlns:a16="http://schemas.microsoft.com/office/drawing/2014/main" id="{DD2EE5E3-FF3D-4FEF-83F5-1E31EEA91AE7}"/>
                </a:ext>
              </a:extLst>
            </p:cNvPr>
            <p:cNvSpPr>
              <a:spLocks/>
            </p:cNvSpPr>
            <p:nvPr/>
          </p:nvSpPr>
          <p:spPr bwMode="auto">
            <a:xfrm>
              <a:off x="250388" y="5543035"/>
              <a:ext cx="204788" cy="213830"/>
            </a:xfrm>
            <a:custGeom>
              <a:avLst/>
              <a:gdLst>
                <a:gd name="T0" fmla="*/ 0 w 129"/>
                <a:gd name="T1" fmla="*/ 0 h 127"/>
                <a:gd name="T2" fmla="*/ 129 w 129"/>
                <a:gd name="T3" fmla="*/ 127 h 127"/>
                <a:gd name="T4" fmla="*/ 129 w 129"/>
                <a:gd name="T5" fmla="*/ 0 h 127"/>
                <a:gd name="T6" fmla="*/ 0 w 129"/>
                <a:gd name="T7" fmla="*/ 0 h 127"/>
              </a:gdLst>
              <a:ahLst/>
              <a:cxnLst>
                <a:cxn ang="0">
                  <a:pos x="T0" y="T1"/>
                </a:cxn>
                <a:cxn ang="0">
                  <a:pos x="T2" y="T3"/>
                </a:cxn>
                <a:cxn ang="0">
                  <a:pos x="T4" y="T5"/>
                </a:cxn>
                <a:cxn ang="0">
                  <a:pos x="T6" y="T7"/>
                </a:cxn>
              </a:cxnLst>
              <a:rect l="0" t="0" r="r" b="b"/>
              <a:pathLst>
                <a:path w="129" h="127">
                  <a:moveTo>
                    <a:pt x="0" y="0"/>
                  </a:moveTo>
                  <a:lnTo>
                    <a:pt x="129" y="127"/>
                  </a:lnTo>
                  <a:lnTo>
                    <a:pt x="129" y="0"/>
                  </a:lnTo>
                  <a:lnTo>
                    <a:pt x="0" y="0"/>
                  </a:lnTo>
                  <a:close/>
                </a:path>
              </a:pathLst>
            </a:cu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lt1"/>
                </a:solidFill>
              </a:endParaRPr>
            </a:p>
          </p:txBody>
        </p:sp>
        <p:sp>
          <p:nvSpPr>
            <p:cNvPr id="51" name="Freeform 23">
              <a:extLst>
                <a:ext uri="{FF2B5EF4-FFF2-40B4-BE49-F238E27FC236}">
                  <a16:creationId xmlns:a16="http://schemas.microsoft.com/office/drawing/2014/main" id="{D2C5F804-0907-420F-A22F-3154C8E291F2}"/>
                </a:ext>
              </a:extLst>
            </p:cNvPr>
            <p:cNvSpPr>
              <a:spLocks/>
            </p:cNvSpPr>
            <p:nvPr/>
          </p:nvSpPr>
          <p:spPr bwMode="auto">
            <a:xfrm>
              <a:off x="3703200" y="5543035"/>
              <a:ext cx="204788" cy="213830"/>
            </a:xfrm>
            <a:custGeom>
              <a:avLst/>
              <a:gdLst>
                <a:gd name="T0" fmla="*/ 129 w 129"/>
                <a:gd name="T1" fmla="*/ 0 h 127"/>
                <a:gd name="T2" fmla="*/ 0 w 129"/>
                <a:gd name="T3" fmla="*/ 127 h 127"/>
                <a:gd name="T4" fmla="*/ 0 w 129"/>
                <a:gd name="T5" fmla="*/ 0 h 127"/>
                <a:gd name="T6" fmla="*/ 129 w 129"/>
                <a:gd name="T7" fmla="*/ 0 h 127"/>
              </a:gdLst>
              <a:ahLst/>
              <a:cxnLst>
                <a:cxn ang="0">
                  <a:pos x="T0" y="T1"/>
                </a:cxn>
                <a:cxn ang="0">
                  <a:pos x="T2" y="T3"/>
                </a:cxn>
                <a:cxn ang="0">
                  <a:pos x="T4" y="T5"/>
                </a:cxn>
                <a:cxn ang="0">
                  <a:pos x="T6" y="T7"/>
                </a:cxn>
              </a:cxnLst>
              <a:rect l="0" t="0" r="r" b="b"/>
              <a:pathLst>
                <a:path w="129" h="127">
                  <a:moveTo>
                    <a:pt x="129" y="0"/>
                  </a:moveTo>
                  <a:lnTo>
                    <a:pt x="0" y="127"/>
                  </a:lnTo>
                  <a:lnTo>
                    <a:pt x="0" y="0"/>
                  </a:lnTo>
                  <a:lnTo>
                    <a:pt x="129" y="0"/>
                  </a:lnTo>
                  <a:close/>
                </a:path>
              </a:pathLst>
            </a:cu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lt1"/>
                </a:solidFill>
              </a:endParaRPr>
            </a:p>
          </p:txBody>
        </p:sp>
        <p:sp>
          <p:nvSpPr>
            <p:cNvPr id="52" name="Rectangle 02">
              <a:extLst>
                <a:ext uri="{FF2B5EF4-FFF2-40B4-BE49-F238E27FC236}">
                  <a16:creationId xmlns:a16="http://schemas.microsoft.com/office/drawing/2014/main" id="{E796916D-92A1-415D-A657-0E649552DC3A}"/>
                </a:ext>
              </a:extLst>
            </p:cNvPr>
            <p:cNvSpPr>
              <a:spLocks noChangeArrowheads="1"/>
            </p:cNvSpPr>
            <p:nvPr/>
          </p:nvSpPr>
          <p:spPr bwMode="auto">
            <a:xfrm>
              <a:off x="250388" y="2991879"/>
              <a:ext cx="3657600" cy="2560320"/>
            </a:xfrm>
            <a:prstGeom prst="rect">
              <a:avLst/>
            </a:prstGeom>
            <a:solidFill>
              <a:srgbClr val="F26829">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TextBox 9">
              <a:extLst>
                <a:ext uri="{FF2B5EF4-FFF2-40B4-BE49-F238E27FC236}">
                  <a16:creationId xmlns:a16="http://schemas.microsoft.com/office/drawing/2014/main" id="{EF5A6BFD-ACCF-44BD-9C19-B2122A567B42}"/>
                </a:ext>
              </a:extLst>
            </p:cNvPr>
            <p:cNvSpPr txBox="1"/>
            <p:nvPr/>
          </p:nvSpPr>
          <p:spPr>
            <a:xfrm>
              <a:off x="333195" y="3132984"/>
              <a:ext cx="3491986" cy="22467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Atkinson Hyperlegible"/>
                  <a:cs typeface="Arial"/>
                </a:rPr>
                <a:t>Develop a comprehensive plan with detailed improvements and timelines.</a:t>
              </a:r>
              <a:endParaRPr lang="en-GB" sz="2800" dirty="0">
                <a:latin typeface="Atkinson Hyperlegible"/>
                <a:cs typeface="Calibri"/>
              </a:endParaRPr>
            </a:p>
          </p:txBody>
        </p:sp>
        <p:sp>
          <p:nvSpPr>
            <p:cNvPr id="54" name="Rectangle 53">
              <a:extLst>
                <a:ext uri="{FF2B5EF4-FFF2-40B4-BE49-F238E27FC236}">
                  <a16:creationId xmlns:a16="http://schemas.microsoft.com/office/drawing/2014/main" id="{1D371342-E1E2-4E5D-9159-2CE5A46043CB}"/>
                </a:ext>
              </a:extLst>
            </p:cNvPr>
            <p:cNvSpPr/>
            <p:nvPr/>
          </p:nvSpPr>
          <p:spPr>
            <a:xfrm>
              <a:off x="250388" y="2983914"/>
              <a:ext cx="3657600" cy="38793"/>
            </a:xfrm>
            <a:prstGeom prst="rect">
              <a:avLst/>
            </a:pr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Arrow_02">
            <a:extLst>
              <a:ext uri="{FF2B5EF4-FFF2-40B4-BE49-F238E27FC236}">
                <a16:creationId xmlns:a16="http://schemas.microsoft.com/office/drawing/2014/main" id="{1150302B-CAC4-4020-BEEB-9048271E2FF4}"/>
              </a:ext>
            </a:extLst>
          </p:cNvPr>
          <p:cNvGrpSpPr/>
          <p:nvPr/>
        </p:nvGrpSpPr>
        <p:grpSpPr>
          <a:xfrm>
            <a:off x="6046788" y="2129314"/>
            <a:ext cx="98425" cy="862112"/>
            <a:chOff x="6043613" y="2843213"/>
            <a:chExt cx="98425" cy="1508125"/>
          </a:xfrm>
        </p:grpSpPr>
        <p:sp>
          <p:nvSpPr>
            <p:cNvPr id="44" name="Line 10">
              <a:extLst>
                <a:ext uri="{FF2B5EF4-FFF2-40B4-BE49-F238E27FC236}">
                  <a16:creationId xmlns:a16="http://schemas.microsoft.com/office/drawing/2014/main" id="{A4234395-2D49-4DFC-8079-71FA03E40FC2}"/>
                </a:ext>
              </a:extLst>
            </p:cNvPr>
            <p:cNvSpPr>
              <a:spLocks noChangeShapeType="1"/>
            </p:cNvSpPr>
            <p:nvPr/>
          </p:nvSpPr>
          <p:spPr bwMode="auto">
            <a:xfrm>
              <a:off x="6092825" y="2843213"/>
              <a:ext cx="0" cy="1508125"/>
            </a:xfrm>
            <a:prstGeom prst="line">
              <a:avLst/>
            </a:prstGeom>
            <a:noFill/>
            <a:ln w="28575" cap="rnd">
              <a:solidFill>
                <a:srgbClr val="F8AD8C"/>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5" name="Freeform 11">
              <a:extLst>
                <a:ext uri="{FF2B5EF4-FFF2-40B4-BE49-F238E27FC236}">
                  <a16:creationId xmlns:a16="http://schemas.microsoft.com/office/drawing/2014/main" id="{448504AA-34F9-4150-A4AE-C0E7CAF0E30D}"/>
                </a:ext>
              </a:extLst>
            </p:cNvPr>
            <p:cNvSpPr>
              <a:spLocks/>
            </p:cNvSpPr>
            <p:nvPr/>
          </p:nvSpPr>
          <p:spPr bwMode="auto">
            <a:xfrm>
              <a:off x="6043613" y="4248150"/>
              <a:ext cx="98425" cy="103187"/>
            </a:xfrm>
            <a:custGeom>
              <a:avLst/>
              <a:gdLst>
                <a:gd name="T0" fmla="*/ 62 w 62"/>
                <a:gd name="T1" fmla="*/ 0 h 65"/>
                <a:gd name="T2" fmla="*/ 31 w 62"/>
                <a:gd name="T3" fmla="*/ 65 h 65"/>
                <a:gd name="T4" fmla="*/ 0 w 62"/>
                <a:gd name="T5" fmla="*/ 0 h 65"/>
              </a:gdLst>
              <a:ahLst/>
              <a:cxnLst>
                <a:cxn ang="0">
                  <a:pos x="T0" y="T1"/>
                </a:cxn>
                <a:cxn ang="0">
                  <a:pos x="T2" y="T3"/>
                </a:cxn>
                <a:cxn ang="0">
                  <a:pos x="T4" y="T5"/>
                </a:cxn>
              </a:cxnLst>
              <a:rect l="0" t="0" r="r" b="b"/>
              <a:pathLst>
                <a:path w="62" h="65">
                  <a:moveTo>
                    <a:pt x="62" y="0"/>
                  </a:moveTo>
                  <a:lnTo>
                    <a:pt x="31" y="65"/>
                  </a:lnTo>
                  <a:lnTo>
                    <a:pt x="0" y="0"/>
                  </a:lnTo>
                </a:path>
              </a:pathLst>
            </a:custGeom>
            <a:noFill/>
            <a:ln w="15875" cap="rnd">
              <a:solidFill>
                <a:srgbClr val="F8AD8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6" name="Group 5">
            <a:extLst>
              <a:ext uri="{FF2B5EF4-FFF2-40B4-BE49-F238E27FC236}">
                <a16:creationId xmlns:a16="http://schemas.microsoft.com/office/drawing/2014/main" id="{0A61A84D-18CD-4975-965E-59B3DCDD43C1}"/>
              </a:ext>
            </a:extLst>
          </p:cNvPr>
          <p:cNvGrpSpPr/>
          <p:nvPr/>
        </p:nvGrpSpPr>
        <p:grpSpPr>
          <a:xfrm>
            <a:off x="4267200" y="2991424"/>
            <a:ext cx="3657600" cy="2764986"/>
            <a:chOff x="4267200" y="2991424"/>
            <a:chExt cx="3657600" cy="2764986"/>
          </a:xfrm>
        </p:grpSpPr>
        <p:sp>
          <p:nvSpPr>
            <p:cNvPr id="58" name="Rectangle 03">
              <a:extLst>
                <a:ext uri="{FF2B5EF4-FFF2-40B4-BE49-F238E27FC236}">
                  <a16:creationId xmlns:a16="http://schemas.microsoft.com/office/drawing/2014/main" id="{0A4AF036-9F5C-4038-B76F-14FD60BB54BC}"/>
                </a:ext>
              </a:extLst>
            </p:cNvPr>
            <p:cNvSpPr>
              <a:spLocks noChangeArrowheads="1"/>
            </p:cNvSpPr>
            <p:nvPr/>
          </p:nvSpPr>
          <p:spPr bwMode="auto">
            <a:xfrm>
              <a:off x="4267200" y="2991424"/>
              <a:ext cx="3657600" cy="2560320"/>
            </a:xfrm>
            <a:prstGeom prst="rect">
              <a:avLst/>
            </a:prstGeom>
            <a:solidFill>
              <a:srgbClr val="F26829">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Freeform 19">
              <a:extLst>
                <a:ext uri="{FF2B5EF4-FFF2-40B4-BE49-F238E27FC236}">
                  <a16:creationId xmlns:a16="http://schemas.microsoft.com/office/drawing/2014/main" id="{04F9EB96-2F9C-43F2-B11B-EB072DD98C79}"/>
                </a:ext>
              </a:extLst>
            </p:cNvPr>
            <p:cNvSpPr>
              <a:spLocks/>
            </p:cNvSpPr>
            <p:nvPr/>
          </p:nvSpPr>
          <p:spPr bwMode="auto">
            <a:xfrm>
              <a:off x="4267200" y="5542580"/>
              <a:ext cx="204788" cy="213830"/>
            </a:xfrm>
            <a:custGeom>
              <a:avLst/>
              <a:gdLst>
                <a:gd name="T0" fmla="*/ 0 w 129"/>
                <a:gd name="T1" fmla="*/ 0 h 127"/>
                <a:gd name="T2" fmla="*/ 129 w 129"/>
                <a:gd name="T3" fmla="*/ 127 h 127"/>
                <a:gd name="T4" fmla="*/ 129 w 129"/>
                <a:gd name="T5" fmla="*/ 0 h 127"/>
                <a:gd name="T6" fmla="*/ 0 w 129"/>
                <a:gd name="T7" fmla="*/ 0 h 127"/>
              </a:gdLst>
              <a:ahLst/>
              <a:cxnLst>
                <a:cxn ang="0">
                  <a:pos x="T0" y="T1"/>
                </a:cxn>
                <a:cxn ang="0">
                  <a:pos x="T2" y="T3"/>
                </a:cxn>
                <a:cxn ang="0">
                  <a:pos x="T4" y="T5"/>
                </a:cxn>
                <a:cxn ang="0">
                  <a:pos x="T6" y="T7"/>
                </a:cxn>
              </a:cxnLst>
              <a:rect l="0" t="0" r="r" b="b"/>
              <a:pathLst>
                <a:path w="129" h="127">
                  <a:moveTo>
                    <a:pt x="0" y="0"/>
                  </a:moveTo>
                  <a:lnTo>
                    <a:pt x="129" y="127"/>
                  </a:lnTo>
                  <a:lnTo>
                    <a:pt x="129" y="0"/>
                  </a:lnTo>
                  <a:lnTo>
                    <a:pt x="0" y="0"/>
                  </a:lnTo>
                  <a:close/>
                </a:path>
              </a:pathLst>
            </a:cu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lt1"/>
                </a:solidFill>
              </a:endParaRPr>
            </a:p>
          </p:txBody>
        </p:sp>
        <p:sp>
          <p:nvSpPr>
            <p:cNvPr id="57" name="Freeform 20">
              <a:extLst>
                <a:ext uri="{FF2B5EF4-FFF2-40B4-BE49-F238E27FC236}">
                  <a16:creationId xmlns:a16="http://schemas.microsoft.com/office/drawing/2014/main" id="{42222B2A-ABA5-4322-88E6-3AD31E2694DB}"/>
                </a:ext>
              </a:extLst>
            </p:cNvPr>
            <p:cNvSpPr>
              <a:spLocks/>
            </p:cNvSpPr>
            <p:nvPr/>
          </p:nvSpPr>
          <p:spPr bwMode="auto">
            <a:xfrm>
              <a:off x="7718425" y="5542580"/>
              <a:ext cx="206375" cy="213830"/>
            </a:xfrm>
            <a:custGeom>
              <a:avLst/>
              <a:gdLst>
                <a:gd name="T0" fmla="*/ 130 w 130"/>
                <a:gd name="T1" fmla="*/ 0 h 127"/>
                <a:gd name="T2" fmla="*/ 0 w 130"/>
                <a:gd name="T3" fmla="*/ 127 h 127"/>
                <a:gd name="T4" fmla="*/ 0 w 130"/>
                <a:gd name="T5" fmla="*/ 0 h 127"/>
                <a:gd name="T6" fmla="*/ 130 w 130"/>
                <a:gd name="T7" fmla="*/ 0 h 127"/>
              </a:gdLst>
              <a:ahLst/>
              <a:cxnLst>
                <a:cxn ang="0">
                  <a:pos x="T0" y="T1"/>
                </a:cxn>
                <a:cxn ang="0">
                  <a:pos x="T2" y="T3"/>
                </a:cxn>
                <a:cxn ang="0">
                  <a:pos x="T4" y="T5"/>
                </a:cxn>
                <a:cxn ang="0">
                  <a:pos x="T6" y="T7"/>
                </a:cxn>
              </a:cxnLst>
              <a:rect l="0" t="0" r="r" b="b"/>
              <a:pathLst>
                <a:path w="130" h="127">
                  <a:moveTo>
                    <a:pt x="130" y="0"/>
                  </a:moveTo>
                  <a:lnTo>
                    <a:pt x="0" y="127"/>
                  </a:lnTo>
                  <a:lnTo>
                    <a:pt x="0" y="0"/>
                  </a:lnTo>
                  <a:lnTo>
                    <a:pt x="130" y="0"/>
                  </a:lnTo>
                  <a:close/>
                </a:path>
              </a:pathLst>
            </a:cu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lt1"/>
                </a:solidFill>
              </a:endParaRPr>
            </a:p>
          </p:txBody>
        </p:sp>
        <p:sp>
          <p:nvSpPr>
            <p:cNvPr id="60" name="Rectangle 59">
              <a:extLst>
                <a:ext uri="{FF2B5EF4-FFF2-40B4-BE49-F238E27FC236}">
                  <a16:creationId xmlns:a16="http://schemas.microsoft.com/office/drawing/2014/main" id="{A04A9252-A697-4053-9D19-851012FA6C87}"/>
                </a:ext>
              </a:extLst>
            </p:cNvPr>
            <p:cNvSpPr/>
            <p:nvPr/>
          </p:nvSpPr>
          <p:spPr>
            <a:xfrm>
              <a:off x="4267200" y="2991424"/>
              <a:ext cx="3657600" cy="38793"/>
            </a:xfrm>
            <a:prstGeom prst="rect">
              <a:avLst/>
            </a:pr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59" name="TextBox 9">
              <a:extLst>
                <a:ext uri="{FF2B5EF4-FFF2-40B4-BE49-F238E27FC236}">
                  <a16:creationId xmlns:a16="http://schemas.microsoft.com/office/drawing/2014/main" id="{FE545177-7D8E-4FAF-A5DF-7C483C2D02C3}"/>
                </a:ext>
              </a:extLst>
            </p:cNvPr>
            <p:cNvSpPr txBox="1"/>
            <p:nvPr/>
          </p:nvSpPr>
          <p:spPr>
            <a:xfrm>
              <a:off x="4472748" y="3132984"/>
              <a:ext cx="3246504"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Atkinson Hyperlegible"/>
                  <a:cs typeface="Arial"/>
                </a:rPr>
                <a:t>Assign costs and budgets to improvement plan.</a:t>
              </a:r>
              <a:endParaRPr lang="en-GB" sz="2800" dirty="0">
                <a:latin typeface="Atkinson Hyperlegible"/>
                <a:cs typeface="Calibri"/>
              </a:endParaRPr>
            </a:p>
          </p:txBody>
        </p:sp>
      </p:grpSp>
      <p:grpSp>
        <p:nvGrpSpPr>
          <p:cNvPr id="7" name="Group 6">
            <a:extLst>
              <a:ext uri="{FF2B5EF4-FFF2-40B4-BE49-F238E27FC236}">
                <a16:creationId xmlns:a16="http://schemas.microsoft.com/office/drawing/2014/main" id="{FCC78BE2-496D-4C56-8DFF-205F41AD6ED1}"/>
              </a:ext>
            </a:extLst>
          </p:cNvPr>
          <p:cNvGrpSpPr/>
          <p:nvPr/>
        </p:nvGrpSpPr>
        <p:grpSpPr>
          <a:xfrm>
            <a:off x="8284013" y="2991424"/>
            <a:ext cx="3657600" cy="2764986"/>
            <a:chOff x="8284013" y="2991424"/>
            <a:chExt cx="3657600" cy="2764986"/>
          </a:xfrm>
        </p:grpSpPr>
        <p:sp>
          <p:nvSpPr>
            <p:cNvPr id="62" name="Freeform 16">
              <a:extLst>
                <a:ext uri="{FF2B5EF4-FFF2-40B4-BE49-F238E27FC236}">
                  <a16:creationId xmlns:a16="http://schemas.microsoft.com/office/drawing/2014/main" id="{C2884EFE-39A7-405B-8654-993433070307}"/>
                </a:ext>
              </a:extLst>
            </p:cNvPr>
            <p:cNvSpPr>
              <a:spLocks/>
            </p:cNvSpPr>
            <p:nvPr/>
          </p:nvSpPr>
          <p:spPr bwMode="auto">
            <a:xfrm>
              <a:off x="8284013" y="5542580"/>
              <a:ext cx="206375" cy="213830"/>
            </a:xfrm>
            <a:custGeom>
              <a:avLst/>
              <a:gdLst>
                <a:gd name="T0" fmla="*/ 0 w 130"/>
                <a:gd name="T1" fmla="*/ 0 h 127"/>
                <a:gd name="T2" fmla="*/ 130 w 130"/>
                <a:gd name="T3" fmla="*/ 127 h 127"/>
                <a:gd name="T4" fmla="*/ 130 w 130"/>
                <a:gd name="T5" fmla="*/ 0 h 127"/>
                <a:gd name="T6" fmla="*/ 0 w 130"/>
                <a:gd name="T7" fmla="*/ 0 h 127"/>
              </a:gdLst>
              <a:ahLst/>
              <a:cxnLst>
                <a:cxn ang="0">
                  <a:pos x="T0" y="T1"/>
                </a:cxn>
                <a:cxn ang="0">
                  <a:pos x="T2" y="T3"/>
                </a:cxn>
                <a:cxn ang="0">
                  <a:pos x="T4" y="T5"/>
                </a:cxn>
                <a:cxn ang="0">
                  <a:pos x="T6" y="T7"/>
                </a:cxn>
              </a:cxnLst>
              <a:rect l="0" t="0" r="r" b="b"/>
              <a:pathLst>
                <a:path w="130" h="127">
                  <a:moveTo>
                    <a:pt x="0" y="0"/>
                  </a:moveTo>
                  <a:lnTo>
                    <a:pt x="130" y="127"/>
                  </a:lnTo>
                  <a:lnTo>
                    <a:pt x="130" y="0"/>
                  </a:lnTo>
                  <a:lnTo>
                    <a:pt x="0" y="0"/>
                  </a:lnTo>
                  <a:close/>
                </a:path>
              </a:pathLst>
            </a:cu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lt1"/>
                </a:solidFill>
              </a:endParaRPr>
            </a:p>
          </p:txBody>
        </p:sp>
        <p:sp>
          <p:nvSpPr>
            <p:cNvPr id="63" name="Freeform 17">
              <a:extLst>
                <a:ext uri="{FF2B5EF4-FFF2-40B4-BE49-F238E27FC236}">
                  <a16:creationId xmlns:a16="http://schemas.microsoft.com/office/drawing/2014/main" id="{68D26FCB-FD1C-48FE-A9FD-F38BF4D7F066}"/>
                </a:ext>
              </a:extLst>
            </p:cNvPr>
            <p:cNvSpPr>
              <a:spLocks/>
            </p:cNvSpPr>
            <p:nvPr/>
          </p:nvSpPr>
          <p:spPr bwMode="auto">
            <a:xfrm>
              <a:off x="11735238" y="5542580"/>
              <a:ext cx="206375" cy="213830"/>
            </a:xfrm>
            <a:custGeom>
              <a:avLst/>
              <a:gdLst>
                <a:gd name="T0" fmla="*/ 130 w 130"/>
                <a:gd name="T1" fmla="*/ 0 h 127"/>
                <a:gd name="T2" fmla="*/ 0 w 130"/>
                <a:gd name="T3" fmla="*/ 127 h 127"/>
                <a:gd name="T4" fmla="*/ 0 w 130"/>
                <a:gd name="T5" fmla="*/ 0 h 127"/>
                <a:gd name="T6" fmla="*/ 130 w 130"/>
                <a:gd name="T7" fmla="*/ 0 h 127"/>
              </a:gdLst>
              <a:ahLst/>
              <a:cxnLst>
                <a:cxn ang="0">
                  <a:pos x="T0" y="T1"/>
                </a:cxn>
                <a:cxn ang="0">
                  <a:pos x="T2" y="T3"/>
                </a:cxn>
                <a:cxn ang="0">
                  <a:pos x="T4" y="T5"/>
                </a:cxn>
                <a:cxn ang="0">
                  <a:pos x="T6" y="T7"/>
                </a:cxn>
              </a:cxnLst>
              <a:rect l="0" t="0" r="r" b="b"/>
              <a:pathLst>
                <a:path w="130" h="127">
                  <a:moveTo>
                    <a:pt x="130" y="0"/>
                  </a:moveTo>
                  <a:lnTo>
                    <a:pt x="0" y="127"/>
                  </a:lnTo>
                  <a:lnTo>
                    <a:pt x="0" y="0"/>
                  </a:lnTo>
                  <a:lnTo>
                    <a:pt x="130" y="0"/>
                  </a:lnTo>
                  <a:close/>
                </a:path>
              </a:pathLst>
            </a:cu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lt1"/>
                </a:solidFill>
              </a:endParaRPr>
            </a:p>
          </p:txBody>
        </p:sp>
        <p:sp>
          <p:nvSpPr>
            <p:cNvPr id="64" name="Rectangle 04">
              <a:extLst>
                <a:ext uri="{FF2B5EF4-FFF2-40B4-BE49-F238E27FC236}">
                  <a16:creationId xmlns:a16="http://schemas.microsoft.com/office/drawing/2014/main" id="{95830654-CE1A-4C09-8807-A8FE077667ED}"/>
                </a:ext>
              </a:extLst>
            </p:cNvPr>
            <p:cNvSpPr>
              <a:spLocks noChangeArrowheads="1"/>
            </p:cNvSpPr>
            <p:nvPr/>
          </p:nvSpPr>
          <p:spPr bwMode="auto">
            <a:xfrm>
              <a:off x="8284013" y="2991424"/>
              <a:ext cx="3657600" cy="2560320"/>
            </a:xfrm>
            <a:prstGeom prst="rect">
              <a:avLst/>
            </a:prstGeom>
            <a:solidFill>
              <a:srgbClr val="F26829">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TextBox 9">
              <a:extLst>
                <a:ext uri="{FF2B5EF4-FFF2-40B4-BE49-F238E27FC236}">
                  <a16:creationId xmlns:a16="http://schemas.microsoft.com/office/drawing/2014/main" id="{F1CC9EAD-0F46-4D2D-9710-43DCE6F864B0}"/>
                </a:ext>
              </a:extLst>
            </p:cNvPr>
            <p:cNvSpPr txBox="1"/>
            <p:nvPr/>
          </p:nvSpPr>
          <p:spPr>
            <a:xfrm>
              <a:off x="8329878" y="3132984"/>
              <a:ext cx="3565870" cy="22467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Atkinson Hyperlegible"/>
                  <a:cs typeface="Arial"/>
                </a:rPr>
                <a:t>Integrate strategies for managing current and future climate-related risks and resilience.</a:t>
              </a:r>
              <a:endParaRPr lang="en-GB" sz="2800" dirty="0">
                <a:latin typeface="Atkinson Hyperlegible"/>
                <a:cs typeface="Calibri"/>
              </a:endParaRPr>
            </a:p>
          </p:txBody>
        </p:sp>
        <p:sp>
          <p:nvSpPr>
            <p:cNvPr id="66" name="Rectangle 65">
              <a:extLst>
                <a:ext uri="{FF2B5EF4-FFF2-40B4-BE49-F238E27FC236}">
                  <a16:creationId xmlns:a16="http://schemas.microsoft.com/office/drawing/2014/main" id="{1C8909C7-4CE2-4626-BAD6-AEEB908296B4}"/>
                </a:ext>
              </a:extLst>
            </p:cNvPr>
            <p:cNvSpPr/>
            <p:nvPr/>
          </p:nvSpPr>
          <p:spPr>
            <a:xfrm>
              <a:off x="8284013" y="2991424"/>
              <a:ext cx="3657600" cy="38793"/>
            </a:xfrm>
            <a:prstGeom prst="rect">
              <a:avLst/>
            </a:pr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7B6065F6-AED6-4D4A-93C5-FBE1FAB617B8}"/>
              </a:ext>
            </a:extLst>
          </p:cNvPr>
          <p:cNvGrpSpPr/>
          <p:nvPr/>
        </p:nvGrpSpPr>
        <p:grpSpPr>
          <a:xfrm>
            <a:off x="5116342" y="791668"/>
            <a:ext cx="1959316" cy="1959316"/>
            <a:chOff x="5116342" y="802301"/>
            <a:chExt cx="1959316" cy="1959316"/>
          </a:xfrm>
        </p:grpSpPr>
        <p:sp>
          <p:nvSpPr>
            <p:cNvPr id="70" name="Partial Circle 69">
              <a:extLst>
                <a:ext uri="{FF2B5EF4-FFF2-40B4-BE49-F238E27FC236}">
                  <a16:creationId xmlns:a16="http://schemas.microsoft.com/office/drawing/2014/main" id="{EBE2C3C6-4E52-42D4-89F5-D22BD44801D2}"/>
                </a:ext>
              </a:extLst>
            </p:cNvPr>
            <p:cNvSpPr/>
            <p:nvPr/>
          </p:nvSpPr>
          <p:spPr>
            <a:xfrm rot="16200000">
              <a:off x="5116342" y="802301"/>
              <a:ext cx="1959316" cy="1959316"/>
            </a:xfrm>
            <a:prstGeom prst="pie">
              <a:avLst>
                <a:gd name="adj1" fmla="val 5359468"/>
                <a:gd name="adj2" fmla="val 16200000"/>
              </a:avLst>
            </a:prstGeom>
            <a:solidFill>
              <a:srgbClr val="F2682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 name="Group 1">
              <a:extLst>
                <a:ext uri="{FF2B5EF4-FFF2-40B4-BE49-F238E27FC236}">
                  <a16:creationId xmlns:a16="http://schemas.microsoft.com/office/drawing/2014/main" id="{BA2E2546-54B2-4EEF-A2FC-7C53BF827CB1}"/>
                </a:ext>
              </a:extLst>
            </p:cNvPr>
            <p:cNvGrpSpPr/>
            <p:nvPr/>
          </p:nvGrpSpPr>
          <p:grpSpPr>
            <a:xfrm>
              <a:off x="5248527" y="939865"/>
              <a:ext cx="1694947" cy="1694947"/>
              <a:chOff x="5248527" y="939865"/>
              <a:chExt cx="1694947" cy="1694947"/>
            </a:xfrm>
          </p:grpSpPr>
          <p:sp>
            <p:nvSpPr>
              <p:cNvPr id="71" name="Round Same Side Corner Rectangle 3">
                <a:extLst>
                  <a:ext uri="{FF2B5EF4-FFF2-40B4-BE49-F238E27FC236}">
                    <a16:creationId xmlns:a16="http://schemas.microsoft.com/office/drawing/2014/main" id="{A4A3C7CC-29C5-453A-A767-F8E3898767AB}"/>
                  </a:ext>
                </a:extLst>
              </p:cNvPr>
              <p:cNvSpPr/>
              <p:nvPr/>
            </p:nvSpPr>
            <p:spPr>
              <a:xfrm>
                <a:off x="5248527" y="939865"/>
                <a:ext cx="1694947" cy="1694947"/>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dirty="0"/>
              </a:p>
            </p:txBody>
          </p:sp>
          <p:sp>
            <p:nvSpPr>
              <p:cNvPr id="72" name="TextBox 9">
                <a:extLst>
                  <a:ext uri="{FF2B5EF4-FFF2-40B4-BE49-F238E27FC236}">
                    <a16:creationId xmlns:a16="http://schemas.microsoft.com/office/drawing/2014/main" id="{5F8A9794-437E-4D36-8419-C620858EC8BF}"/>
                  </a:ext>
                </a:extLst>
              </p:cNvPr>
              <p:cNvSpPr txBox="1"/>
              <p:nvPr/>
            </p:nvSpPr>
            <p:spPr>
              <a:xfrm>
                <a:off x="5474445" y="1995436"/>
                <a:ext cx="124311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bg1"/>
                    </a:solidFill>
                    <a:latin typeface="Atkinson Hyperlegible"/>
                    <a:cs typeface="Arial"/>
                  </a:rPr>
                  <a:t>Tasks</a:t>
                </a:r>
                <a:endParaRPr lang="en-GB" sz="2400" b="1" dirty="0">
                  <a:solidFill>
                    <a:schemeClr val="bg1"/>
                  </a:solidFill>
                  <a:latin typeface="Atkinson Hyperlegible"/>
                  <a:cs typeface="Calibri"/>
                </a:endParaRPr>
              </a:p>
            </p:txBody>
          </p:sp>
          <p:grpSp>
            <p:nvGrpSpPr>
              <p:cNvPr id="440" name="Group 439">
                <a:extLst>
                  <a:ext uri="{FF2B5EF4-FFF2-40B4-BE49-F238E27FC236}">
                    <a16:creationId xmlns:a16="http://schemas.microsoft.com/office/drawing/2014/main" id="{1F290222-D935-43DA-8F61-BA273D9B9D51}"/>
                  </a:ext>
                </a:extLst>
              </p:cNvPr>
              <p:cNvGrpSpPr/>
              <p:nvPr/>
            </p:nvGrpSpPr>
            <p:grpSpPr>
              <a:xfrm>
                <a:off x="5848934" y="1215032"/>
                <a:ext cx="494132" cy="684475"/>
                <a:chOff x="825500" y="2011363"/>
                <a:chExt cx="1030288" cy="1427162"/>
              </a:xfrm>
              <a:solidFill>
                <a:schemeClr val="bg1"/>
              </a:solidFill>
            </p:grpSpPr>
            <p:sp>
              <p:nvSpPr>
                <p:cNvPr id="438" name="Freeform 22">
                  <a:extLst>
                    <a:ext uri="{FF2B5EF4-FFF2-40B4-BE49-F238E27FC236}">
                      <a16:creationId xmlns:a16="http://schemas.microsoft.com/office/drawing/2014/main" id="{B5502CFB-8031-4B86-BDF7-5D9EDA995F92}"/>
                    </a:ext>
                  </a:extLst>
                </p:cNvPr>
                <p:cNvSpPr>
                  <a:spLocks noEditPoints="1"/>
                </p:cNvSpPr>
                <p:nvPr/>
              </p:nvSpPr>
              <p:spPr bwMode="auto">
                <a:xfrm>
                  <a:off x="1066800" y="2011363"/>
                  <a:ext cx="542925" cy="354013"/>
                </a:xfrm>
                <a:custGeom>
                  <a:avLst/>
                  <a:gdLst>
                    <a:gd name="T0" fmla="*/ 1819 w 3637"/>
                    <a:gd name="T1" fmla="*/ 663 h 2376"/>
                    <a:gd name="T2" fmla="*/ 2227 w 3637"/>
                    <a:gd name="T3" fmla="*/ 1071 h 2376"/>
                    <a:gd name="T4" fmla="*/ 1819 w 3637"/>
                    <a:gd name="T5" fmla="*/ 1479 h 2376"/>
                    <a:gd name="T6" fmla="*/ 1411 w 3637"/>
                    <a:gd name="T7" fmla="*/ 1071 h 2376"/>
                    <a:gd name="T8" fmla="*/ 1819 w 3637"/>
                    <a:gd name="T9" fmla="*/ 663 h 2376"/>
                    <a:gd name="T10" fmla="*/ 224 w 3637"/>
                    <a:gd name="T11" fmla="*/ 2376 h 2376"/>
                    <a:gd name="T12" fmla="*/ 3413 w 3637"/>
                    <a:gd name="T13" fmla="*/ 2376 h 2376"/>
                    <a:gd name="T14" fmla="*/ 3637 w 3637"/>
                    <a:gd name="T15" fmla="*/ 2152 h 2376"/>
                    <a:gd name="T16" fmla="*/ 3637 w 3637"/>
                    <a:gd name="T17" fmla="*/ 1246 h 2376"/>
                    <a:gd name="T18" fmla="*/ 3413 w 3637"/>
                    <a:gd name="T19" fmla="*/ 1022 h 2376"/>
                    <a:gd name="T20" fmla="*/ 2885 w 3637"/>
                    <a:gd name="T21" fmla="*/ 1022 h 2376"/>
                    <a:gd name="T22" fmla="*/ 1819 w 3637"/>
                    <a:gd name="T23" fmla="*/ 0 h 2376"/>
                    <a:gd name="T24" fmla="*/ 752 w 3637"/>
                    <a:gd name="T25" fmla="*/ 1022 h 2376"/>
                    <a:gd name="T26" fmla="*/ 224 w 3637"/>
                    <a:gd name="T27" fmla="*/ 1022 h 2376"/>
                    <a:gd name="T28" fmla="*/ 0 w 3637"/>
                    <a:gd name="T29" fmla="*/ 1246 h 2376"/>
                    <a:gd name="T30" fmla="*/ 0 w 3637"/>
                    <a:gd name="T31" fmla="*/ 2152 h 2376"/>
                    <a:gd name="T32" fmla="*/ 224 w 3637"/>
                    <a:gd name="T33" fmla="*/ 2376 h 2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37" h="2376">
                      <a:moveTo>
                        <a:pt x="1819" y="663"/>
                      </a:moveTo>
                      <a:cubicBezTo>
                        <a:pt x="2044" y="663"/>
                        <a:pt x="2227" y="846"/>
                        <a:pt x="2227" y="1071"/>
                      </a:cubicBezTo>
                      <a:cubicBezTo>
                        <a:pt x="2227" y="1297"/>
                        <a:pt x="2044" y="1479"/>
                        <a:pt x="1819" y="1479"/>
                      </a:cubicBezTo>
                      <a:cubicBezTo>
                        <a:pt x="1593" y="1479"/>
                        <a:pt x="1411" y="1297"/>
                        <a:pt x="1411" y="1071"/>
                      </a:cubicBezTo>
                      <a:cubicBezTo>
                        <a:pt x="1411" y="846"/>
                        <a:pt x="1593" y="663"/>
                        <a:pt x="1819" y="663"/>
                      </a:cubicBezTo>
                      <a:close/>
                      <a:moveTo>
                        <a:pt x="224" y="2376"/>
                      </a:moveTo>
                      <a:lnTo>
                        <a:pt x="3413" y="2376"/>
                      </a:lnTo>
                      <a:cubicBezTo>
                        <a:pt x="3537" y="2376"/>
                        <a:pt x="3637" y="2275"/>
                        <a:pt x="3637" y="2152"/>
                      </a:cubicBezTo>
                      <a:lnTo>
                        <a:pt x="3637" y="1246"/>
                      </a:lnTo>
                      <a:cubicBezTo>
                        <a:pt x="3637" y="1122"/>
                        <a:pt x="3537" y="1022"/>
                        <a:pt x="3413" y="1022"/>
                      </a:cubicBezTo>
                      <a:lnTo>
                        <a:pt x="2885" y="1022"/>
                      </a:lnTo>
                      <a:cubicBezTo>
                        <a:pt x="2858" y="454"/>
                        <a:pt x="2393" y="0"/>
                        <a:pt x="1819" y="0"/>
                      </a:cubicBezTo>
                      <a:cubicBezTo>
                        <a:pt x="1244" y="0"/>
                        <a:pt x="779" y="454"/>
                        <a:pt x="752" y="1022"/>
                      </a:cubicBezTo>
                      <a:lnTo>
                        <a:pt x="224" y="1022"/>
                      </a:lnTo>
                      <a:cubicBezTo>
                        <a:pt x="101" y="1022"/>
                        <a:pt x="0" y="1122"/>
                        <a:pt x="0" y="1246"/>
                      </a:cubicBezTo>
                      <a:lnTo>
                        <a:pt x="0" y="2152"/>
                      </a:lnTo>
                      <a:cubicBezTo>
                        <a:pt x="0" y="2275"/>
                        <a:pt x="101" y="2376"/>
                        <a:pt x="224" y="23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 name="Freeform 23">
                  <a:extLst>
                    <a:ext uri="{FF2B5EF4-FFF2-40B4-BE49-F238E27FC236}">
                      <a16:creationId xmlns:a16="http://schemas.microsoft.com/office/drawing/2014/main" id="{45AAC18E-8277-4E78-9072-434EA0C9AF54}"/>
                    </a:ext>
                  </a:extLst>
                </p:cNvPr>
                <p:cNvSpPr>
                  <a:spLocks noEditPoints="1"/>
                </p:cNvSpPr>
                <p:nvPr/>
              </p:nvSpPr>
              <p:spPr bwMode="auto">
                <a:xfrm>
                  <a:off x="825500" y="2257425"/>
                  <a:ext cx="1030288" cy="1181100"/>
                </a:xfrm>
                <a:custGeom>
                  <a:avLst/>
                  <a:gdLst>
                    <a:gd name="T0" fmla="*/ 3352 w 6895"/>
                    <a:gd name="T1" fmla="*/ 3130 h 7914"/>
                    <a:gd name="T2" fmla="*/ 3352 w 6895"/>
                    <a:gd name="T3" fmla="*/ 2618 h 7914"/>
                    <a:gd name="T4" fmla="*/ 5939 w 6895"/>
                    <a:gd name="T5" fmla="*/ 2874 h 7914"/>
                    <a:gd name="T6" fmla="*/ 5683 w 6895"/>
                    <a:gd name="T7" fmla="*/ 4868 h 7914"/>
                    <a:gd name="T8" fmla="*/ 3096 w 6895"/>
                    <a:gd name="T9" fmla="*/ 4612 h 7914"/>
                    <a:gd name="T10" fmla="*/ 5683 w 6895"/>
                    <a:gd name="T11" fmla="*/ 4356 h 7914"/>
                    <a:gd name="T12" fmla="*/ 5683 w 6895"/>
                    <a:gd name="T13" fmla="*/ 4868 h 7914"/>
                    <a:gd name="T14" fmla="*/ 3352 w 6895"/>
                    <a:gd name="T15" fmla="*/ 6607 h 7914"/>
                    <a:gd name="T16" fmla="*/ 3352 w 6895"/>
                    <a:gd name="T17" fmla="*/ 6095 h 7914"/>
                    <a:gd name="T18" fmla="*/ 5939 w 6895"/>
                    <a:gd name="T19" fmla="*/ 6351 h 7914"/>
                    <a:gd name="T20" fmla="*/ 2596 w 6895"/>
                    <a:gd name="T21" fmla="*/ 2598 h 7914"/>
                    <a:gd name="T22" fmla="*/ 1634 w 6895"/>
                    <a:gd name="T23" fmla="*/ 3454 h 7914"/>
                    <a:gd name="T24" fmla="*/ 1030 w 6895"/>
                    <a:gd name="T25" fmla="*/ 2956 h 7914"/>
                    <a:gd name="T26" fmla="*/ 1211 w 6895"/>
                    <a:gd name="T27" fmla="*/ 2519 h 7914"/>
                    <a:gd name="T28" fmla="*/ 1634 w 6895"/>
                    <a:gd name="T29" fmla="*/ 2836 h 7914"/>
                    <a:gd name="T30" fmla="*/ 2415 w 6895"/>
                    <a:gd name="T31" fmla="*/ 2161 h 7914"/>
                    <a:gd name="T32" fmla="*/ 2596 w 6895"/>
                    <a:gd name="T33" fmla="*/ 2598 h 7914"/>
                    <a:gd name="T34" fmla="*/ 1815 w 6895"/>
                    <a:gd name="T35" fmla="*/ 5117 h 7914"/>
                    <a:gd name="T36" fmla="*/ 1453 w 6895"/>
                    <a:gd name="T37" fmla="*/ 5117 h 7914"/>
                    <a:gd name="T38" fmla="*/ 1030 w 6895"/>
                    <a:gd name="T39" fmla="*/ 4332 h 7914"/>
                    <a:gd name="T40" fmla="*/ 1392 w 6895"/>
                    <a:gd name="T41" fmla="*/ 4332 h 7914"/>
                    <a:gd name="T42" fmla="*/ 2234 w 6895"/>
                    <a:gd name="T43" fmla="*/ 3974 h 7914"/>
                    <a:gd name="T44" fmla="*/ 2596 w 6895"/>
                    <a:gd name="T45" fmla="*/ 3974 h 7914"/>
                    <a:gd name="T46" fmla="*/ 2596 w 6895"/>
                    <a:gd name="T47" fmla="*/ 6075 h 7914"/>
                    <a:gd name="T48" fmla="*/ 1634 w 6895"/>
                    <a:gd name="T49" fmla="*/ 6931 h 7914"/>
                    <a:gd name="T50" fmla="*/ 1030 w 6895"/>
                    <a:gd name="T51" fmla="*/ 6433 h 7914"/>
                    <a:gd name="T52" fmla="*/ 1211 w 6895"/>
                    <a:gd name="T53" fmla="*/ 5996 h 7914"/>
                    <a:gd name="T54" fmla="*/ 1634 w 6895"/>
                    <a:gd name="T55" fmla="*/ 6313 h 7914"/>
                    <a:gd name="T56" fmla="*/ 2415 w 6895"/>
                    <a:gd name="T57" fmla="*/ 5638 h 7914"/>
                    <a:gd name="T58" fmla="*/ 2596 w 6895"/>
                    <a:gd name="T59" fmla="*/ 6075 h 7914"/>
                    <a:gd name="T60" fmla="*/ 5696 w 6895"/>
                    <a:gd name="T61" fmla="*/ 0 h 7914"/>
                    <a:gd name="T62" fmla="*/ 5024 w 6895"/>
                    <a:gd name="T63" fmla="*/ 1178 h 7914"/>
                    <a:gd name="T64" fmla="*/ 1162 w 6895"/>
                    <a:gd name="T65" fmla="*/ 505 h 7914"/>
                    <a:gd name="T66" fmla="*/ 496 w 6895"/>
                    <a:gd name="T67" fmla="*/ 0 h 7914"/>
                    <a:gd name="T68" fmla="*/ 0 w 6895"/>
                    <a:gd name="T69" fmla="*/ 7418 h 7914"/>
                    <a:gd name="T70" fmla="*/ 6398 w 6895"/>
                    <a:gd name="T71" fmla="*/ 7914 h 7914"/>
                    <a:gd name="T72" fmla="*/ 6895 w 6895"/>
                    <a:gd name="T73" fmla="*/ 496 h 7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95" h="7914">
                      <a:moveTo>
                        <a:pt x="5683" y="3130"/>
                      </a:moveTo>
                      <a:lnTo>
                        <a:pt x="3352" y="3130"/>
                      </a:lnTo>
                      <a:cubicBezTo>
                        <a:pt x="3211" y="3130"/>
                        <a:pt x="3096" y="3015"/>
                        <a:pt x="3096" y="2874"/>
                      </a:cubicBezTo>
                      <a:cubicBezTo>
                        <a:pt x="3096" y="2732"/>
                        <a:pt x="3211" y="2618"/>
                        <a:pt x="3352" y="2618"/>
                      </a:cubicBezTo>
                      <a:lnTo>
                        <a:pt x="5683" y="2618"/>
                      </a:lnTo>
                      <a:cubicBezTo>
                        <a:pt x="5824" y="2618"/>
                        <a:pt x="5939" y="2732"/>
                        <a:pt x="5939" y="2874"/>
                      </a:cubicBezTo>
                      <a:cubicBezTo>
                        <a:pt x="5939" y="3015"/>
                        <a:pt x="5824" y="3130"/>
                        <a:pt x="5683" y="3130"/>
                      </a:cubicBezTo>
                      <a:close/>
                      <a:moveTo>
                        <a:pt x="5683" y="4868"/>
                      </a:moveTo>
                      <a:lnTo>
                        <a:pt x="3352" y="4868"/>
                      </a:lnTo>
                      <a:cubicBezTo>
                        <a:pt x="3211" y="4868"/>
                        <a:pt x="3096" y="4753"/>
                        <a:pt x="3096" y="4612"/>
                      </a:cubicBezTo>
                      <a:cubicBezTo>
                        <a:pt x="3096" y="4471"/>
                        <a:pt x="3211" y="4356"/>
                        <a:pt x="3352" y="4356"/>
                      </a:cubicBezTo>
                      <a:lnTo>
                        <a:pt x="5683" y="4356"/>
                      </a:lnTo>
                      <a:cubicBezTo>
                        <a:pt x="5824" y="4356"/>
                        <a:pt x="5939" y="4471"/>
                        <a:pt x="5939" y="4612"/>
                      </a:cubicBezTo>
                      <a:cubicBezTo>
                        <a:pt x="5939" y="4753"/>
                        <a:pt x="5824" y="4868"/>
                        <a:pt x="5683" y="4868"/>
                      </a:cubicBezTo>
                      <a:close/>
                      <a:moveTo>
                        <a:pt x="5683" y="6607"/>
                      </a:moveTo>
                      <a:lnTo>
                        <a:pt x="3352" y="6607"/>
                      </a:lnTo>
                      <a:cubicBezTo>
                        <a:pt x="3211" y="6607"/>
                        <a:pt x="3096" y="6492"/>
                        <a:pt x="3096" y="6351"/>
                      </a:cubicBezTo>
                      <a:cubicBezTo>
                        <a:pt x="3096" y="6210"/>
                        <a:pt x="3211" y="6095"/>
                        <a:pt x="3352" y="6095"/>
                      </a:cubicBezTo>
                      <a:lnTo>
                        <a:pt x="5683" y="6095"/>
                      </a:lnTo>
                      <a:cubicBezTo>
                        <a:pt x="5824" y="6095"/>
                        <a:pt x="5939" y="6210"/>
                        <a:pt x="5939" y="6351"/>
                      </a:cubicBezTo>
                      <a:cubicBezTo>
                        <a:pt x="5939" y="6492"/>
                        <a:pt x="5824" y="6607"/>
                        <a:pt x="5683" y="6607"/>
                      </a:cubicBezTo>
                      <a:close/>
                      <a:moveTo>
                        <a:pt x="2596" y="2598"/>
                      </a:moveTo>
                      <a:lnTo>
                        <a:pt x="1815" y="3379"/>
                      </a:lnTo>
                      <a:cubicBezTo>
                        <a:pt x="1767" y="3427"/>
                        <a:pt x="1702" y="3454"/>
                        <a:pt x="1634" y="3454"/>
                      </a:cubicBezTo>
                      <a:cubicBezTo>
                        <a:pt x="1566" y="3454"/>
                        <a:pt x="1501" y="3427"/>
                        <a:pt x="1453" y="3379"/>
                      </a:cubicBezTo>
                      <a:lnTo>
                        <a:pt x="1030" y="2956"/>
                      </a:lnTo>
                      <a:cubicBezTo>
                        <a:pt x="930" y="2856"/>
                        <a:pt x="930" y="2694"/>
                        <a:pt x="1030" y="2594"/>
                      </a:cubicBezTo>
                      <a:cubicBezTo>
                        <a:pt x="1079" y="2546"/>
                        <a:pt x="1143" y="2519"/>
                        <a:pt x="1211" y="2519"/>
                      </a:cubicBezTo>
                      <a:cubicBezTo>
                        <a:pt x="1280" y="2519"/>
                        <a:pt x="1344" y="2546"/>
                        <a:pt x="1392" y="2594"/>
                      </a:cubicBezTo>
                      <a:lnTo>
                        <a:pt x="1634" y="2836"/>
                      </a:lnTo>
                      <a:lnTo>
                        <a:pt x="2234" y="2236"/>
                      </a:lnTo>
                      <a:cubicBezTo>
                        <a:pt x="2282" y="2187"/>
                        <a:pt x="2346" y="2161"/>
                        <a:pt x="2415" y="2161"/>
                      </a:cubicBezTo>
                      <a:cubicBezTo>
                        <a:pt x="2483" y="2161"/>
                        <a:pt x="2547" y="2187"/>
                        <a:pt x="2596" y="2236"/>
                      </a:cubicBezTo>
                      <a:cubicBezTo>
                        <a:pt x="2696" y="2336"/>
                        <a:pt x="2696" y="2498"/>
                        <a:pt x="2596" y="2598"/>
                      </a:cubicBezTo>
                      <a:close/>
                      <a:moveTo>
                        <a:pt x="2596" y="4336"/>
                      </a:moveTo>
                      <a:lnTo>
                        <a:pt x="1815" y="5117"/>
                      </a:lnTo>
                      <a:cubicBezTo>
                        <a:pt x="1767" y="5166"/>
                        <a:pt x="1702" y="5192"/>
                        <a:pt x="1634" y="5192"/>
                      </a:cubicBezTo>
                      <a:cubicBezTo>
                        <a:pt x="1566" y="5192"/>
                        <a:pt x="1501" y="5166"/>
                        <a:pt x="1453" y="5117"/>
                      </a:cubicBezTo>
                      <a:lnTo>
                        <a:pt x="1030" y="4695"/>
                      </a:lnTo>
                      <a:cubicBezTo>
                        <a:pt x="930" y="4595"/>
                        <a:pt x="930" y="4432"/>
                        <a:pt x="1030" y="4332"/>
                      </a:cubicBezTo>
                      <a:cubicBezTo>
                        <a:pt x="1079" y="4284"/>
                        <a:pt x="1143" y="4257"/>
                        <a:pt x="1211" y="4257"/>
                      </a:cubicBezTo>
                      <a:cubicBezTo>
                        <a:pt x="1280" y="4257"/>
                        <a:pt x="1344" y="4284"/>
                        <a:pt x="1392" y="4332"/>
                      </a:cubicBezTo>
                      <a:lnTo>
                        <a:pt x="1634" y="4574"/>
                      </a:lnTo>
                      <a:lnTo>
                        <a:pt x="2234" y="3974"/>
                      </a:lnTo>
                      <a:cubicBezTo>
                        <a:pt x="2282" y="3926"/>
                        <a:pt x="2346" y="3899"/>
                        <a:pt x="2415" y="3899"/>
                      </a:cubicBezTo>
                      <a:cubicBezTo>
                        <a:pt x="2483" y="3899"/>
                        <a:pt x="2547" y="3926"/>
                        <a:pt x="2596" y="3974"/>
                      </a:cubicBezTo>
                      <a:cubicBezTo>
                        <a:pt x="2696" y="4074"/>
                        <a:pt x="2696" y="4237"/>
                        <a:pt x="2596" y="4336"/>
                      </a:cubicBezTo>
                      <a:close/>
                      <a:moveTo>
                        <a:pt x="2596" y="6075"/>
                      </a:moveTo>
                      <a:lnTo>
                        <a:pt x="1815" y="6856"/>
                      </a:lnTo>
                      <a:cubicBezTo>
                        <a:pt x="1767" y="6904"/>
                        <a:pt x="1702" y="6931"/>
                        <a:pt x="1634" y="6931"/>
                      </a:cubicBezTo>
                      <a:cubicBezTo>
                        <a:pt x="1566" y="6931"/>
                        <a:pt x="1501" y="6904"/>
                        <a:pt x="1453" y="6856"/>
                      </a:cubicBezTo>
                      <a:lnTo>
                        <a:pt x="1030" y="6433"/>
                      </a:lnTo>
                      <a:cubicBezTo>
                        <a:pt x="930" y="6333"/>
                        <a:pt x="930" y="6171"/>
                        <a:pt x="1030" y="6071"/>
                      </a:cubicBezTo>
                      <a:cubicBezTo>
                        <a:pt x="1079" y="6023"/>
                        <a:pt x="1143" y="5996"/>
                        <a:pt x="1211" y="5996"/>
                      </a:cubicBezTo>
                      <a:cubicBezTo>
                        <a:pt x="1280" y="5996"/>
                        <a:pt x="1344" y="6023"/>
                        <a:pt x="1392" y="6071"/>
                      </a:cubicBezTo>
                      <a:lnTo>
                        <a:pt x="1634" y="6313"/>
                      </a:lnTo>
                      <a:lnTo>
                        <a:pt x="2234" y="5713"/>
                      </a:lnTo>
                      <a:cubicBezTo>
                        <a:pt x="2282" y="5665"/>
                        <a:pt x="2346" y="5638"/>
                        <a:pt x="2415" y="5638"/>
                      </a:cubicBezTo>
                      <a:cubicBezTo>
                        <a:pt x="2483" y="5638"/>
                        <a:pt x="2547" y="5665"/>
                        <a:pt x="2596" y="5713"/>
                      </a:cubicBezTo>
                      <a:cubicBezTo>
                        <a:pt x="2696" y="5813"/>
                        <a:pt x="2696" y="5975"/>
                        <a:pt x="2596" y="6075"/>
                      </a:cubicBezTo>
                      <a:close/>
                      <a:moveTo>
                        <a:pt x="6398" y="0"/>
                      </a:moveTo>
                      <a:lnTo>
                        <a:pt x="5696" y="0"/>
                      </a:lnTo>
                      <a:lnTo>
                        <a:pt x="5696" y="505"/>
                      </a:lnTo>
                      <a:cubicBezTo>
                        <a:pt x="5696" y="876"/>
                        <a:pt x="5394" y="1178"/>
                        <a:pt x="5024" y="1178"/>
                      </a:cubicBezTo>
                      <a:lnTo>
                        <a:pt x="1835" y="1178"/>
                      </a:lnTo>
                      <a:cubicBezTo>
                        <a:pt x="1464" y="1178"/>
                        <a:pt x="1162" y="876"/>
                        <a:pt x="1162" y="505"/>
                      </a:cubicBezTo>
                      <a:lnTo>
                        <a:pt x="1162" y="0"/>
                      </a:lnTo>
                      <a:lnTo>
                        <a:pt x="496" y="0"/>
                      </a:lnTo>
                      <a:cubicBezTo>
                        <a:pt x="221" y="0"/>
                        <a:pt x="0" y="224"/>
                        <a:pt x="0" y="496"/>
                      </a:cubicBezTo>
                      <a:lnTo>
                        <a:pt x="0" y="7418"/>
                      </a:lnTo>
                      <a:cubicBezTo>
                        <a:pt x="0" y="7693"/>
                        <a:pt x="221" y="7914"/>
                        <a:pt x="496" y="7914"/>
                      </a:cubicBezTo>
                      <a:lnTo>
                        <a:pt x="6398" y="7914"/>
                      </a:lnTo>
                      <a:cubicBezTo>
                        <a:pt x="6673" y="7914"/>
                        <a:pt x="6895" y="7693"/>
                        <a:pt x="6895" y="7418"/>
                      </a:cubicBezTo>
                      <a:lnTo>
                        <a:pt x="6895" y="496"/>
                      </a:lnTo>
                      <a:cubicBezTo>
                        <a:pt x="6895" y="224"/>
                        <a:pt x="6673" y="0"/>
                        <a:pt x="63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pic>
        <p:nvPicPr>
          <p:cNvPr id="9" name="06">
            <a:hlinkClick r:id="" action="ppaction://media"/>
            <a:extLst>
              <a:ext uri="{FF2B5EF4-FFF2-40B4-BE49-F238E27FC236}">
                <a16:creationId xmlns:a16="http://schemas.microsoft.com/office/drawing/2014/main" id="{589C710A-93B1-58CE-C40D-D5682BED93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395" y="6858000"/>
            <a:ext cx="609600" cy="609600"/>
          </a:xfrm>
          <a:prstGeom prst="rect">
            <a:avLst/>
          </a:prstGeom>
        </p:spPr>
      </p:pic>
    </p:spTree>
    <p:extLst>
      <p:ext uri="{BB962C8B-B14F-4D97-AF65-F5344CB8AC3E}">
        <p14:creationId xmlns:p14="http://schemas.microsoft.com/office/powerpoint/2010/main" val="3045250321"/>
      </p:ext>
    </p:extLst>
  </p:cSld>
  <p:clrMapOvr>
    <a:masterClrMapping/>
  </p:clrMapOvr>
  <mc:AlternateContent xmlns:mc="http://schemas.openxmlformats.org/markup-compatibility/2006" xmlns:p14="http://schemas.microsoft.com/office/powerpoint/2010/main">
    <mc:Choice Requires="p14">
      <p:transition spd="slow" p14:dur="2000" advClick="0" advTm="23300"/>
    </mc:Choice>
    <mc:Fallback xmlns="">
      <p:transition spd="slow" advClick="0" advTm="23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304" fill="hold"/>
                                        <p:tgtEl>
                                          <p:spTgt spid="9"/>
                                        </p:tgtEl>
                                      </p:cBhvr>
                                    </p:cmd>
                                  </p:childTnLst>
                                </p:cTn>
                              </p:par>
                              <p:par>
                                <p:cTn id="7" presetID="16" presetClass="entr" presetSubtype="37" fill="hold" nodeType="withEffect">
                                  <p:stCondLst>
                                    <p:cond delay="250"/>
                                  </p:stCondLst>
                                  <p:childTnLst>
                                    <p:set>
                                      <p:cBhvr>
                                        <p:cTn id="8" dur="1" fill="hold">
                                          <p:stCondLst>
                                            <p:cond delay="0"/>
                                          </p:stCondLst>
                                        </p:cTn>
                                        <p:tgtEl>
                                          <p:spTgt spid="77"/>
                                        </p:tgtEl>
                                        <p:attrNameLst>
                                          <p:attrName>style.visibility</p:attrName>
                                        </p:attrNameLst>
                                      </p:cBhvr>
                                      <p:to>
                                        <p:strVal val="visible"/>
                                      </p:to>
                                    </p:set>
                                    <p:animEffect transition="in" filter="barn(outVertical)">
                                      <p:cBhvr>
                                        <p:cTn id="9" dur="500"/>
                                        <p:tgtEl>
                                          <p:spTgt spid="77"/>
                                        </p:tgtEl>
                                      </p:cBhvr>
                                    </p:animEffect>
                                  </p:childTnLst>
                                </p:cTn>
                              </p:par>
                              <p:par>
                                <p:cTn id="10" presetID="2" presetClass="exit" presetSubtype="8" fill="hold" grpId="1" nodeType="withEffect">
                                  <p:stCondLst>
                                    <p:cond delay="23300"/>
                                  </p:stCondLst>
                                  <p:childTnLst>
                                    <p:anim calcmode="lin" valueType="num">
                                      <p:cBhvr additive="base">
                                        <p:cTn id="11" dur="500"/>
                                        <p:tgtEl>
                                          <p:spTgt spid="4"/>
                                        </p:tgtEl>
                                        <p:attrNameLst>
                                          <p:attrName>ppt_x</p:attrName>
                                        </p:attrNameLst>
                                      </p:cBhvr>
                                      <p:tavLst>
                                        <p:tav tm="0">
                                          <p:val>
                                            <p:strVal val="ppt_x"/>
                                          </p:val>
                                        </p:tav>
                                        <p:tav tm="100000">
                                          <p:val>
                                            <p:strVal val="0-ppt_w/2"/>
                                          </p:val>
                                        </p:tav>
                                      </p:tavLst>
                                    </p:anim>
                                    <p:anim calcmode="lin" valueType="num">
                                      <p:cBhvr additive="base">
                                        <p:cTn id="12" dur="500"/>
                                        <p:tgtEl>
                                          <p:spTgt spid="4"/>
                                        </p:tgtEl>
                                        <p:attrNameLst>
                                          <p:attrName>ppt_y</p:attrName>
                                        </p:attrNameLst>
                                      </p:cBhvr>
                                      <p:tavLst>
                                        <p:tav tm="0">
                                          <p:val>
                                            <p:strVal val="ppt_y"/>
                                          </p:val>
                                        </p:tav>
                                        <p:tav tm="100000">
                                          <p:val>
                                            <p:strVal val="ppt_y"/>
                                          </p:val>
                                        </p:tav>
                                      </p:tavLst>
                                    </p:anim>
                                    <p:set>
                                      <p:cBhvr>
                                        <p:cTn id="13" dur="1" fill="hold">
                                          <p:stCondLst>
                                            <p:cond delay="499"/>
                                          </p:stCondLst>
                                        </p:cTn>
                                        <p:tgtEl>
                                          <p:spTgt spid="4"/>
                                        </p:tgtEl>
                                        <p:attrNameLst>
                                          <p:attrName>style.visibility</p:attrName>
                                        </p:attrNameLst>
                                      </p:cBhvr>
                                      <p:to>
                                        <p:strVal val="hidden"/>
                                      </p:to>
                                    </p:set>
                                  </p:childTnLst>
                                </p:cTn>
                              </p:par>
                              <p:par>
                                <p:cTn id="14" presetID="2" presetClass="exit" presetSubtype="8" fill="hold" nodeType="withEffect">
                                  <p:stCondLst>
                                    <p:cond delay="23300"/>
                                  </p:stCondLst>
                                  <p:childTnLst>
                                    <p:anim calcmode="lin" valueType="num">
                                      <p:cBhvr additive="base">
                                        <p:cTn id="15" dur="500"/>
                                        <p:tgtEl>
                                          <p:spTgt spid="77"/>
                                        </p:tgtEl>
                                        <p:attrNameLst>
                                          <p:attrName>ppt_x</p:attrName>
                                        </p:attrNameLst>
                                      </p:cBhvr>
                                      <p:tavLst>
                                        <p:tav tm="0">
                                          <p:val>
                                            <p:strVal val="ppt_x"/>
                                          </p:val>
                                        </p:tav>
                                        <p:tav tm="100000">
                                          <p:val>
                                            <p:strVal val="0-ppt_w/2"/>
                                          </p:val>
                                        </p:tav>
                                      </p:tavLst>
                                    </p:anim>
                                    <p:anim calcmode="lin" valueType="num">
                                      <p:cBhvr additive="base">
                                        <p:cTn id="16" dur="500"/>
                                        <p:tgtEl>
                                          <p:spTgt spid="77"/>
                                        </p:tgtEl>
                                        <p:attrNameLst>
                                          <p:attrName>ppt_y</p:attrName>
                                        </p:attrNameLst>
                                      </p:cBhvr>
                                      <p:tavLst>
                                        <p:tav tm="0">
                                          <p:val>
                                            <p:strVal val="ppt_y"/>
                                          </p:val>
                                        </p:tav>
                                        <p:tav tm="100000">
                                          <p:val>
                                            <p:strVal val="ppt_y"/>
                                          </p:val>
                                        </p:tav>
                                      </p:tavLst>
                                    </p:anim>
                                    <p:set>
                                      <p:cBhvr>
                                        <p:cTn id="17" dur="1" fill="hold">
                                          <p:stCondLst>
                                            <p:cond delay="499"/>
                                          </p:stCondLst>
                                        </p:cTn>
                                        <p:tgtEl>
                                          <p:spTgt spid="77"/>
                                        </p:tgtEl>
                                        <p:attrNameLst>
                                          <p:attrName>style.visibility</p:attrName>
                                        </p:attrNameLst>
                                      </p:cBhvr>
                                      <p:to>
                                        <p:strVal val="hidden"/>
                                      </p:to>
                                    </p:set>
                                  </p:childTnLst>
                                </p:cTn>
                              </p:par>
                              <p:par>
                                <p:cTn id="18" presetID="2" presetClass="exit" presetSubtype="2" fill="hold" nodeType="withEffect">
                                  <p:stCondLst>
                                    <p:cond delay="23300"/>
                                  </p:stCondLst>
                                  <p:childTnLst>
                                    <p:anim calcmode="lin" valueType="num">
                                      <p:cBhvr additive="base">
                                        <p:cTn id="19" dur="500"/>
                                        <p:tgtEl>
                                          <p:spTgt spid="46"/>
                                        </p:tgtEl>
                                        <p:attrNameLst>
                                          <p:attrName>ppt_x</p:attrName>
                                        </p:attrNameLst>
                                      </p:cBhvr>
                                      <p:tavLst>
                                        <p:tav tm="0">
                                          <p:val>
                                            <p:strVal val="ppt_x"/>
                                          </p:val>
                                        </p:tav>
                                        <p:tav tm="100000">
                                          <p:val>
                                            <p:strVal val="1+ppt_w/2"/>
                                          </p:val>
                                        </p:tav>
                                      </p:tavLst>
                                    </p:anim>
                                    <p:anim calcmode="lin" valueType="num">
                                      <p:cBhvr additive="base">
                                        <p:cTn id="20" dur="500"/>
                                        <p:tgtEl>
                                          <p:spTgt spid="46"/>
                                        </p:tgtEl>
                                        <p:attrNameLst>
                                          <p:attrName>ppt_y</p:attrName>
                                        </p:attrNameLst>
                                      </p:cBhvr>
                                      <p:tavLst>
                                        <p:tav tm="0">
                                          <p:val>
                                            <p:strVal val="ppt_y"/>
                                          </p:val>
                                        </p:tav>
                                        <p:tav tm="100000">
                                          <p:val>
                                            <p:strVal val="ppt_y"/>
                                          </p:val>
                                        </p:tav>
                                      </p:tavLst>
                                    </p:anim>
                                    <p:set>
                                      <p:cBhvr>
                                        <p:cTn id="21" dur="1" fill="hold">
                                          <p:stCondLst>
                                            <p:cond delay="499"/>
                                          </p:stCondLst>
                                        </p:cTn>
                                        <p:tgtEl>
                                          <p:spTgt spid="46"/>
                                        </p:tgtEl>
                                        <p:attrNameLst>
                                          <p:attrName>style.visibility</p:attrName>
                                        </p:attrNameLst>
                                      </p:cBhvr>
                                      <p:to>
                                        <p:strVal val="hidden"/>
                                      </p:to>
                                    </p:set>
                                  </p:childTnLst>
                                </p:cTn>
                              </p:par>
                              <p:par>
                                <p:cTn id="22" presetID="2" presetClass="exit" presetSubtype="2" fill="hold" nodeType="withEffect">
                                  <p:stCondLst>
                                    <p:cond delay="23300"/>
                                  </p:stCondLst>
                                  <p:childTnLst>
                                    <p:anim calcmode="lin" valueType="num">
                                      <p:cBhvr additive="base">
                                        <p:cTn id="23" dur="500"/>
                                        <p:tgtEl>
                                          <p:spTgt spid="5"/>
                                        </p:tgtEl>
                                        <p:attrNameLst>
                                          <p:attrName>ppt_x</p:attrName>
                                        </p:attrNameLst>
                                      </p:cBhvr>
                                      <p:tavLst>
                                        <p:tav tm="0">
                                          <p:val>
                                            <p:strVal val="ppt_x"/>
                                          </p:val>
                                        </p:tav>
                                        <p:tav tm="100000">
                                          <p:val>
                                            <p:strVal val="1+ppt_w/2"/>
                                          </p:val>
                                        </p:tav>
                                      </p:tavLst>
                                    </p:anim>
                                    <p:anim calcmode="lin" valueType="num">
                                      <p:cBhvr additive="base">
                                        <p:cTn id="24" dur="500"/>
                                        <p:tgtEl>
                                          <p:spTgt spid="5"/>
                                        </p:tgtEl>
                                        <p:attrNameLst>
                                          <p:attrName>ppt_y</p:attrName>
                                        </p:attrNameLst>
                                      </p:cBhvr>
                                      <p:tavLst>
                                        <p:tav tm="0">
                                          <p:val>
                                            <p:strVal val="ppt_y"/>
                                          </p:val>
                                        </p:tav>
                                        <p:tav tm="100000">
                                          <p:val>
                                            <p:strVal val="ppt_y"/>
                                          </p:val>
                                        </p:tav>
                                      </p:tavLst>
                                    </p:anim>
                                    <p:set>
                                      <p:cBhvr>
                                        <p:cTn id="25" dur="1" fill="hold">
                                          <p:stCondLst>
                                            <p:cond delay="499"/>
                                          </p:stCondLst>
                                        </p:cTn>
                                        <p:tgtEl>
                                          <p:spTgt spid="5"/>
                                        </p:tgtEl>
                                        <p:attrNameLst>
                                          <p:attrName>style.visibility</p:attrName>
                                        </p:attrNameLst>
                                      </p:cBhvr>
                                      <p:to>
                                        <p:strVal val="hidden"/>
                                      </p:to>
                                    </p:set>
                                  </p:childTnLst>
                                </p:cTn>
                              </p:par>
                              <p:par>
                                <p:cTn id="26" presetID="2" presetClass="exit" presetSubtype="2" fill="hold" nodeType="withEffect">
                                  <p:stCondLst>
                                    <p:cond delay="23300"/>
                                  </p:stCondLst>
                                  <p:childTnLst>
                                    <p:anim calcmode="lin" valueType="num">
                                      <p:cBhvr additive="base">
                                        <p:cTn id="27" dur="500"/>
                                        <p:tgtEl>
                                          <p:spTgt spid="43"/>
                                        </p:tgtEl>
                                        <p:attrNameLst>
                                          <p:attrName>ppt_x</p:attrName>
                                        </p:attrNameLst>
                                      </p:cBhvr>
                                      <p:tavLst>
                                        <p:tav tm="0">
                                          <p:val>
                                            <p:strVal val="ppt_x"/>
                                          </p:val>
                                        </p:tav>
                                        <p:tav tm="100000">
                                          <p:val>
                                            <p:strVal val="1+ppt_w/2"/>
                                          </p:val>
                                        </p:tav>
                                      </p:tavLst>
                                    </p:anim>
                                    <p:anim calcmode="lin" valueType="num">
                                      <p:cBhvr additive="base">
                                        <p:cTn id="28" dur="500"/>
                                        <p:tgtEl>
                                          <p:spTgt spid="43"/>
                                        </p:tgtEl>
                                        <p:attrNameLst>
                                          <p:attrName>ppt_y</p:attrName>
                                        </p:attrNameLst>
                                      </p:cBhvr>
                                      <p:tavLst>
                                        <p:tav tm="0">
                                          <p:val>
                                            <p:strVal val="ppt_y"/>
                                          </p:val>
                                        </p:tav>
                                        <p:tav tm="100000">
                                          <p:val>
                                            <p:strVal val="ppt_y"/>
                                          </p:val>
                                        </p:tav>
                                      </p:tavLst>
                                    </p:anim>
                                    <p:set>
                                      <p:cBhvr>
                                        <p:cTn id="29" dur="1" fill="hold">
                                          <p:stCondLst>
                                            <p:cond delay="499"/>
                                          </p:stCondLst>
                                        </p:cTn>
                                        <p:tgtEl>
                                          <p:spTgt spid="43"/>
                                        </p:tgtEl>
                                        <p:attrNameLst>
                                          <p:attrName>style.visibility</p:attrName>
                                        </p:attrNameLst>
                                      </p:cBhvr>
                                      <p:to>
                                        <p:strVal val="hidden"/>
                                      </p:to>
                                    </p:set>
                                  </p:childTnLst>
                                </p:cTn>
                              </p:par>
                              <p:par>
                                <p:cTn id="30" presetID="2" presetClass="exit" presetSubtype="2" fill="hold" nodeType="withEffect">
                                  <p:stCondLst>
                                    <p:cond delay="23300"/>
                                  </p:stCondLst>
                                  <p:childTnLst>
                                    <p:anim calcmode="lin" valueType="num">
                                      <p:cBhvr additive="base">
                                        <p:cTn id="31" dur="500"/>
                                        <p:tgtEl>
                                          <p:spTgt spid="6"/>
                                        </p:tgtEl>
                                        <p:attrNameLst>
                                          <p:attrName>ppt_x</p:attrName>
                                        </p:attrNameLst>
                                      </p:cBhvr>
                                      <p:tavLst>
                                        <p:tav tm="0">
                                          <p:val>
                                            <p:strVal val="ppt_x"/>
                                          </p:val>
                                        </p:tav>
                                        <p:tav tm="100000">
                                          <p:val>
                                            <p:strVal val="1+ppt_w/2"/>
                                          </p:val>
                                        </p:tav>
                                      </p:tavLst>
                                    </p:anim>
                                    <p:anim calcmode="lin" valueType="num">
                                      <p:cBhvr additive="base">
                                        <p:cTn id="32" dur="500"/>
                                        <p:tgtEl>
                                          <p:spTgt spid="6"/>
                                        </p:tgtEl>
                                        <p:attrNameLst>
                                          <p:attrName>ppt_y</p:attrName>
                                        </p:attrNameLst>
                                      </p:cBhvr>
                                      <p:tavLst>
                                        <p:tav tm="0">
                                          <p:val>
                                            <p:strVal val="ppt_y"/>
                                          </p:val>
                                        </p:tav>
                                        <p:tav tm="100000">
                                          <p:val>
                                            <p:strVal val="ppt_y"/>
                                          </p:val>
                                        </p:tav>
                                      </p:tavLst>
                                    </p:anim>
                                    <p:set>
                                      <p:cBhvr>
                                        <p:cTn id="33" dur="1" fill="hold">
                                          <p:stCondLst>
                                            <p:cond delay="499"/>
                                          </p:stCondLst>
                                        </p:cTn>
                                        <p:tgtEl>
                                          <p:spTgt spid="6"/>
                                        </p:tgtEl>
                                        <p:attrNameLst>
                                          <p:attrName>style.visibility</p:attrName>
                                        </p:attrNameLst>
                                      </p:cBhvr>
                                      <p:to>
                                        <p:strVal val="hidden"/>
                                      </p:to>
                                    </p:set>
                                  </p:childTnLst>
                                </p:cTn>
                              </p:par>
                              <p:par>
                                <p:cTn id="34" presetID="2" presetClass="exit" presetSubtype="2" fill="hold" nodeType="withEffect">
                                  <p:stCondLst>
                                    <p:cond delay="23300"/>
                                  </p:stCondLst>
                                  <p:childTnLst>
                                    <p:anim calcmode="lin" valueType="num">
                                      <p:cBhvr additive="base">
                                        <p:cTn id="35" dur="500"/>
                                        <p:tgtEl>
                                          <p:spTgt spid="40"/>
                                        </p:tgtEl>
                                        <p:attrNameLst>
                                          <p:attrName>ppt_x</p:attrName>
                                        </p:attrNameLst>
                                      </p:cBhvr>
                                      <p:tavLst>
                                        <p:tav tm="0">
                                          <p:val>
                                            <p:strVal val="ppt_x"/>
                                          </p:val>
                                        </p:tav>
                                        <p:tav tm="100000">
                                          <p:val>
                                            <p:strVal val="1+ppt_w/2"/>
                                          </p:val>
                                        </p:tav>
                                      </p:tavLst>
                                    </p:anim>
                                    <p:anim calcmode="lin" valueType="num">
                                      <p:cBhvr additive="base">
                                        <p:cTn id="36" dur="500"/>
                                        <p:tgtEl>
                                          <p:spTgt spid="40"/>
                                        </p:tgtEl>
                                        <p:attrNameLst>
                                          <p:attrName>ppt_y</p:attrName>
                                        </p:attrNameLst>
                                      </p:cBhvr>
                                      <p:tavLst>
                                        <p:tav tm="0">
                                          <p:val>
                                            <p:strVal val="ppt_y"/>
                                          </p:val>
                                        </p:tav>
                                        <p:tav tm="100000">
                                          <p:val>
                                            <p:strVal val="ppt_y"/>
                                          </p:val>
                                        </p:tav>
                                      </p:tavLst>
                                    </p:anim>
                                    <p:set>
                                      <p:cBhvr>
                                        <p:cTn id="37" dur="1" fill="hold">
                                          <p:stCondLst>
                                            <p:cond delay="499"/>
                                          </p:stCondLst>
                                        </p:cTn>
                                        <p:tgtEl>
                                          <p:spTgt spid="40"/>
                                        </p:tgtEl>
                                        <p:attrNameLst>
                                          <p:attrName>style.visibility</p:attrName>
                                        </p:attrNameLst>
                                      </p:cBhvr>
                                      <p:to>
                                        <p:strVal val="hidden"/>
                                      </p:to>
                                    </p:set>
                                  </p:childTnLst>
                                </p:cTn>
                              </p:par>
                              <p:par>
                                <p:cTn id="38" presetID="2" presetClass="exit" presetSubtype="2" fill="hold" nodeType="withEffect">
                                  <p:stCondLst>
                                    <p:cond delay="23300"/>
                                  </p:stCondLst>
                                  <p:childTnLst>
                                    <p:anim calcmode="lin" valueType="num">
                                      <p:cBhvr additive="base">
                                        <p:cTn id="39" dur="500"/>
                                        <p:tgtEl>
                                          <p:spTgt spid="7"/>
                                        </p:tgtEl>
                                        <p:attrNameLst>
                                          <p:attrName>ppt_x</p:attrName>
                                        </p:attrNameLst>
                                      </p:cBhvr>
                                      <p:tavLst>
                                        <p:tav tm="0">
                                          <p:val>
                                            <p:strVal val="ppt_x"/>
                                          </p:val>
                                        </p:tav>
                                        <p:tav tm="100000">
                                          <p:val>
                                            <p:strVal val="1+ppt_w/2"/>
                                          </p:val>
                                        </p:tav>
                                      </p:tavLst>
                                    </p:anim>
                                    <p:anim calcmode="lin" valueType="num">
                                      <p:cBhvr additive="base">
                                        <p:cTn id="40" dur="500"/>
                                        <p:tgtEl>
                                          <p:spTgt spid="7"/>
                                        </p:tgtEl>
                                        <p:attrNameLst>
                                          <p:attrName>ppt_y</p:attrName>
                                        </p:attrNameLst>
                                      </p:cBhvr>
                                      <p:tavLst>
                                        <p:tav tm="0">
                                          <p:val>
                                            <p:strVal val="ppt_y"/>
                                          </p:val>
                                        </p:tav>
                                        <p:tav tm="100000">
                                          <p:val>
                                            <p:strVal val="ppt_y"/>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2" fill="hold" nodeType="withEffect">
                                  <p:stCondLst>
                                    <p:cond delay="23300"/>
                                  </p:stCondLst>
                                  <p:childTnLst>
                                    <p:anim calcmode="lin" valueType="num">
                                      <p:cBhvr additive="base">
                                        <p:cTn id="43" dur="500"/>
                                        <p:tgtEl>
                                          <p:spTgt spid="3"/>
                                        </p:tgtEl>
                                        <p:attrNameLst>
                                          <p:attrName>ppt_x</p:attrName>
                                        </p:attrNameLst>
                                      </p:cBhvr>
                                      <p:tavLst>
                                        <p:tav tm="0">
                                          <p:val>
                                            <p:strVal val="ppt_x"/>
                                          </p:val>
                                        </p:tav>
                                        <p:tav tm="100000">
                                          <p:val>
                                            <p:strVal val="1+ppt_w/2"/>
                                          </p:val>
                                        </p:tav>
                                      </p:tavLst>
                                    </p:anim>
                                    <p:anim calcmode="lin" valueType="num">
                                      <p:cBhvr additive="base">
                                        <p:cTn id="44" dur="500"/>
                                        <p:tgtEl>
                                          <p:spTgt spid="3"/>
                                        </p:tgtEl>
                                        <p:attrNameLst>
                                          <p:attrName>ppt_y</p:attrName>
                                        </p:attrNameLst>
                                      </p:cBhvr>
                                      <p:tavLst>
                                        <p:tav tm="0">
                                          <p:val>
                                            <p:strVal val="ppt_y"/>
                                          </p:val>
                                        </p:tav>
                                        <p:tav tm="100000">
                                          <p:val>
                                            <p:strVal val="ppt_y"/>
                                          </p:val>
                                        </p:tav>
                                      </p:tavLst>
                                    </p:anim>
                                    <p:set>
                                      <p:cBhvr>
                                        <p:cTn id="4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9"/>
                </p:tgtEl>
              </p:cMediaNode>
            </p:audio>
          </p:childTnLst>
        </p:cTn>
      </p:par>
    </p:tnLst>
    <p:bldLst>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9E2F2D4D-7D4C-85C6-D392-93A122A6697A}"/>
              </a:ext>
            </a:extLst>
          </p:cNvPr>
          <p:cNvSpPr txBox="1"/>
          <p:nvPr/>
        </p:nvSpPr>
        <p:spPr>
          <a:xfrm>
            <a:off x="128016" y="109586"/>
            <a:ext cx="11602561" cy="584775"/>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GB" sz="3200" dirty="0">
                <a:solidFill>
                  <a:srgbClr val="F26829"/>
                </a:solidFill>
                <a:latin typeface="Atkinson Hyperlegible"/>
                <a:ea typeface="ＭＳ Ｐゴシック" pitchFamily="34" charset="-128"/>
              </a:rPr>
              <a:t>Step 4: Develop an improvement plan </a:t>
            </a:r>
            <a:r>
              <a:rPr lang="en-GB" sz="3200" u="sng" dirty="0">
                <a:solidFill>
                  <a:srgbClr val="F26829"/>
                </a:solidFill>
                <a:latin typeface="Atkinson Hyperlegible"/>
                <a:ea typeface="ＭＳ Ｐゴシック" pitchFamily="34" charset="-128"/>
              </a:rPr>
              <a:t>and take action</a:t>
            </a:r>
            <a:endParaRPr lang="en-US" sz="3200" b="1" dirty="0">
              <a:solidFill>
                <a:srgbClr val="F26829"/>
              </a:solidFill>
              <a:latin typeface="+mn-lt"/>
              <a:cs typeface="Arial" panose="020B0604020202020204" pitchFamily="34" charset="0"/>
            </a:endParaRPr>
          </a:p>
        </p:txBody>
      </p:sp>
      <p:grpSp>
        <p:nvGrpSpPr>
          <p:cNvPr id="2" name="Group 1">
            <a:extLst>
              <a:ext uri="{FF2B5EF4-FFF2-40B4-BE49-F238E27FC236}">
                <a16:creationId xmlns:a16="http://schemas.microsoft.com/office/drawing/2014/main" id="{1C14393A-EB8C-493E-AABD-584DC114656C}"/>
              </a:ext>
            </a:extLst>
          </p:cNvPr>
          <p:cNvGrpSpPr/>
          <p:nvPr/>
        </p:nvGrpSpPr>
        <p:grpSpPr>
          <a:xfrm>
            <a:off x="1771647" y="795961"/>
            <a:ext cx="8724905" cy="1064990"/>
            <a:chOff x="1771647" y="795961"/>
            <a:chExt cx="8724905" cy="1064990"/>
          </a:xfrm>
        </p:grpSpPr>
        <p:pic>
          <p:nvPicPr>
            <p:cNvPr id="6" name="Picture 5">
              <a:extLst>
                <a:ext uri="{FF2B5EF4-FFF2-40B4-BE49-F238E27FC236}">
                  <a16:creationId xmlns:a16="http://schemas.microsoft.com/office/drawing/2014/main" id="{85D04659-5F5A-7FDE-AF28-CBEFBFCE42D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51762" y="1140618"/>
              <a:ext cx="509590" cy="509590"/>
            </a:xfrm>
            <a:prstGeom prst="rect">
              <a:avLst/>
            </a:prstGeom>
          </p:spPr>
        </p:pic>
        <p:sp>
          <p:nvSpPr>
            <p:cNvPr id="9" name="Rectangle: Top Corners Rounded 8">
              <a:extLst>
                <a:ext uri="{FF2B5EF4-FFF2-40B4-BE49-F238E27FC236}">
                  <a16:creationId xmlns:a16="http://schemas.microsoft.com/office/drawing/2014/main" id="{0965CE9A-2788-8104-2BE5-A16248B0868C}"/>
                </a:ext>
              </a:extLst>
            </p:cNvPr>
            <p:cNvSpPr/>
            <p:nvPr/>
          </p:nvSpPr>
          <p:spPr>
            <a:xfrm rot="5400000">
              <a:off x="5679878" y="-2955723"/>
              <a:ext cx="908443" cy="8724905"/>
            </a:xfrm>
            <a:prstGeom prst="round2SameRect">
              <a:avLst>
                <a:gd name="adj1" fmla="val 50000"/>
                <a:gd name="adj2" fmla="val 0"/>
              </a:avLst>
            </a:prstGeom>
            <a:solidFill>
              <a:srgbClr val="F2682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49000FFF-F2D6-1E8D-DF37-67350E74233D}"/>
                </a:ext>
              </a:extLst>
            </p:cNvPr>
            <p:cNvSpPr txBox="1">
              <a:spLocks/>
            </p:cNvSpPr>
            <p:nvPr/>
          </p:nvSpPr>
          <p:spPr>
            <a:xfrm>
              <a:off x="3420836" y="1054354"/>
              <a:ext cx="6761388" cy="704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latin typeface="+mj-lt"/>
                  <a:ea typeface="ＭＳ Ｐゴシック" pitchFamily="34" charset="-128"/>
                </a:rPr>
                <a:t>In the last step, you </a:t>
              </a:r>
              <a:r>
                <a:rPr lang="en-GB" sz="2200" b="1" dirty="0">
                  <a:latin typeface="+mj-lt"/>
                  <a:ea typeface="ＭＳ Ｐゴシック" pitchFamily="34" charset="-128"/>
                </a:rPr>
                <a:t>prioritized</a:t>
              </a:r>
              <a:r>
                <a:rPr lang="en-GB" sz="2200" dirty="0">
                  <a:latin typeface="+mj-lt"/>
                  <a:ea typeface="ＭＳ Ｐゴシック" pitchFamily="34" charset="-128"/>
                </a:rPr>
                <a:t> where urgent action is needed.</a:t>
              </a:r>
              <a:r>
                <a:rPr lang="en-US" sz="2200" dirty="0">
                  <a:latin typeface="+mj-lt"/>
                </a:rPr>
                <a:t> </a:t>
              </a:r>
              <a:r>
                <a:rPr lang="en-GB" sz="2200" dirty="0">
                  <a:latin typeface="+mj-lt"/>
                  <a:ea typeface="ＭＳ Ｐゴシック"/>
                  <a:cs typeface="Arial"/>
                </a:rPr>
                <a:t>Other items will be addressed later.</a:t>
              </a:r>
              <a:endParaRPr lang="en-GB" sz="2200" dirty="0">
                <a:latin typeface="+mj-lt"/>
                <a:ea typeface="ＭＳ Ｐゴシック" pitchFamily="34" charset="-128"/>
                <a:cs typeface="Arial" panose="020B0604020202020204" pitchFamily="34" charset="0"/>
              </a:endParaRPr>
            </a:p>
          </p:txBody>
        </p:sp>
        <p:grpSp>
          <p:nvGrpSpPr>
            <p:cNvPr id="19" name="Group 18">
              <a:extLst>
                <a:ext uri="{FF2B5EF4-FFF2-40B4-BE49-F238E27FC236}">
                  <a16:creationId xmlns:a16="http://schemas.microsoft.com/office/drawing/2014/main" id="{69DC24B2-09A6-EF25-DCE5-0BEA21ED6B0E}"/>
                </a:ext>
              </a:extLst>
            </p:cNvPr>
            <p:cNvGrpSpPr/>
            <p:nvPr/>
          </p:nvGrpSpPr>
          <p:grpSpPr>
            <a:xfrm>
              <a:off x="1771649" y="795961"/>
              <a:ext cx="1531145" cy="1064987"/>
              <a:chOff x="228600" y="948361"/>
              <a:chExt cx="1531145" cy="1064987"/>
            </a:xfrm>
            <a:effectLst>
              <a:outerShdw blurRad="101600" dist="101600" dir="2700000" algn="tl" rotWithShape="0">
                <a:prstClr val="black">
                  <a:alpha val="20000"/>
                </a:prstClr>
              </a:outerShdw>
            </a:effectLst>
          </p:grpSpPr>
          <p:sp>
            <p:nvSpPr>
              <p:cNvPr id="13" name="Arrow: Pentagon 12">
                <a:extLst>
                  <a:ext uri="{FF2B5EF4-FFF2-40B4-BE49-F238E27FC236}">
                    <a16:creationId xmlns:a16="http://schemas.microsoft.com/office/drawing/2014/main" id="{8A4FBABC-A599-B354-0A71-4AAFDD505FD1}"/>
                  </a:ext>
                </a:extLst>
              </p:cNvPr>
              <p:cNvSpPr/>
              <p:nvPr/>
            </p:nvSpPr>
            <p:spPr>
              <a:xfrm>
                <a:off x="464897" y="948361"/>
                <a:ext cx="1294848" cy="857250"/>
              </a:xfrm>
              <a:prstGeom prst="homePlate">
                <a:avLst>
                  <a:gd name="adj" fmla="val 41111"/>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6DCDC64-41F0-917E-2E94-A89FD2735D3E}"/>
                  </a:ext>
                </a:extLst>
              </p:cNvPr>
              <p:cNvSpPr/>
              <p:nvPr/>
            </p:nvSpPr>
            <p:spPr>
              <a:xfrm>
                <a:off x="228600" y="948363"/>
                <a:ext cx="236296" cy="1064985"/>
              </a:xfrm>
              <a:custGeom>
                <a:avLst/>
                <a:gdLst>
                  <a:gd name="connsiteX0" fmla="*/ 118148 w 236296"/>
                  <a:gd name="connsiteY0" fmla="*/ 0 h 1064985"/>
                  <a:gd name="connsiteX1" fmla="*/ 236296 w 236296"/>
                  <a:gd name="connsiteY1" fmla="*/ 0 h 1064985"/>
                  <a:gd name="connsiteX2" fmla="*/ 236296 w 236296"/>
                  <a:gd name="connsiteY2" fmla="*/ 856627 h 1064985"/>
                  <a:gd name="connsiteX3" fmla="*/ 208358 w 236296"/>
                  <a:gd name="connsiteY3" fmla="*/ 856627 h 1064985"/>
                  <a:gd name="connsiteX4" fmla="*/ 0 w 236296"/>
                  <a:gd name="connsiteY4" fmla="*/ 1064985 h 1064985"/>
                  <a:gd name="connsiteX5" fmla="*/ 0 w 236296"/>
                  <a:gd name="connsiteY5" fmla="*/ 118148 h 1064985"/>
                  <a:gd name="connsiteX6" fmla="*/ 118148 w 236296"/>
                  <a:gd name="connsiteY6" fmla="*/ 0 h 106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296" h="1064985">
                    <a:moveTo>
                      <a:pt x="118148" y="0"/>
                    </a:moveTo>
                    <a:lnTo>
                      <a:pt x="236296" y="0"/>
                    </a:lnTo>
                    <a:lnTo>
                      <a:pt x="236296" y="856627"/>
                    </a:lnTo>
                    <a:lnTo>
                      <a:pt x="208358" y="856627"/>
                    </a:lnTo>
                    <a:cubicBezTo>
                      <a:pt x="93285" y="856627"/>
                      <a:pt x="0" y="949912"/>
                      <a:pt x="0" y="1064985"/>
                    </a:cubicBezTo>
                    <a:lnTo>
                      <a:pt x="0" y="118148"/>
                    </a:lnTo>
                    <a:cubicBezTo>
                      <a:pt x="0" y="52897"/>
                      <a:pt x="52897" y="0"/>
                      <a:pt x="118148" y="0"/>
                    </a:cubicBezTo>
                    <a:close/>
                  </a:path>
                </a:pathLst>
              </a:custGeom>
              <a:gradFill flip="none" rotWithShape="1">
                <a:gsLst>
                  <a:gs pos="0">
                    <a:srgbClr val="F2F2F2"/>
                  </a:gs>
                  <a:gs pos="100000">
                    <a:schemeClr val="bg1">
                      <a:lumMod val="6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a:extLst>
                <a:ext uri="{FF2B5EF4-FFF2-40B4-BE49-F238E27FC236}">
                  <a16:creationId xmlns:a16="http://schemas.microsoft.com/office/drawing/2014/main" id="{B398FCF8-EBDA-DD0D-DE04-C501CBE6DD4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31215" y="993923"/>
              <a:ext cx="461326" cy="461326"/>
            </a:xfrm>
            <a:prstGeom prst="rect">
              <a:avLst/>
            </a:prstGeom>
          </p:spPr>
        </p:pic>
      </p:grpSp>
      <p:grpSp>
        <p:nvGrpSpPr>
          <p:cNvPr id="3" name="Group 2">
            <a:extLst>
              <a:ext uri="{FF2B5EF4-FFF2-40B4-BE49-F238E27FC236}">
                <a16:creationId xmlns:a16="http://schemas.microsoft.com/office/drawing/2014/main" id="{C26F3841-E253-4EEA-ACCA-0DF5DF5B39AE}"/>
              </a:ext>
            </a:extLst>
          </p:cNvPr>
          <p:cNvGrpSpPr/>
          <p:nvPr/>
        </p:nvGrpSpPr>
        <p:grpSpPr>
          <a:xfrm>
            <a:off x="1771647" y="1959498"/>
            <a:ext cx="8724905" cy="1064990"/>
            <a:chOff x="1771647" y="1959498"/>
            <a:chExt cx="8724905" cy="1064990"/>
          </a:xfrm>
        </p:grpSpPr>
        <p:pic>
          <p:nvPicPr>
            <p:cNvPr id="23" name="Picture 22">
              <a:extLst>
                <a:ext uri="{FF2B5EF4-FFF2-40B4-BE49-F238E27FC236}">
                  <a16:creationId xmlns:a16="http://schemas.microsoft.com/office/drawing/2014/main" id="{E4B3B41B-86FA-5AB1-17AE-689583FD53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51762" y="2304155"/>
              <a:ext cx="509590" cy="509590"/>
            </a:xfrm>
            <a:prstGeom prst="rect">
              <a:avLst/>
            </a:prstGeom>
          </p:spPr>
        </p:pic>
        <p:sp>
          <p:nvSpPr>
            <p:cNvPr id="24" name="Rectangle: Top Corners Rounded 23">
              <a:extLst>
                <a:ext uri="{FF2B5EF4-FFF2-40B4-BE49-F238E27FC236}">
                  <a16:creationId xmlns:a16="http://schemas.microsoft.com/office/drawing/2014/main" id="{4DA0DB36-CD31-1197-132C-7C23C3DC3467}"/>
                </a:ext>
              </a:extLst>
            </p:cNvPr>
            <p:cNvSpPr/>
            <p:nvPr/>
          </p:nvSpPr>
          <p:spPr>
            <a:xfrm rot="5400000">
              <a:off x="5679878" y="-1792186"/>
              <a:ext cx="908443" cy="8724905"/>
            </a:xfrm>
            <a:prstGeom prst="round2SameRect">
              <a:avLst>
                <a:gd name="adj1" fmla="val 50000"/>
                <a:gd name="adj2" fmla="val 0"/>
              </a:avLst>
            </a:pr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EB51B55C-579E-816E-E39A-FF28A1966C8D}"/>
                </a:ext>
              </a:extLst>
            </p:cNvPr>
            <p:cNvSpPr txBox="1">
              <a:spLocks/>
            </p:cNvSpPr>
            <p:nvPr/>
          </p:nvSpPr>
          <p:spPr>
            <a:xfrm>
              <a:off x="3420837" y="2217891"/>
              <a:ext cx="5818413" cy="704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b="1" dirty="0">
                  <a:latin typeface="+mj-lt"/>
                  <a:ea typeface="ＭＳ Ｐゴシック"/>
                  <a:cs typeface="Arial"/>
                </a:rPr>
                <a:t>What </a:t>
              </a:r>
              <a:r>
                <a:rPr lang="en-GB" sz="2200" dirty="0">
                  <a:latin typeface="+mj-lt"/>
                  <a:ea typeface="ＭＳ Ｐゴシック"/>
                  <a:cs typeface="Arial"/>
                </a:rPr>
                <a:t>actions are required (immediate &amp; longer term)?</a:t>
              </a:r>
              <a:endParaRPr lang="en-GB" sz="2200" b="1" dirty="0">
                <a:latin typeface="+mj-lt"/>
                <a:ea typeface="ＭＳ Ｐゴシック" pitchFamily="34" charset="-128"/>
              </a:endParaRPr>
            </a:p>
          </p:txBody>
        </p:sp>
        <p:grpSp>
          <p:nvGrpSpPr>
            <p:cNvPr id="26" name="Group 25">
              <a:extLst>
                <a:ext uri="{FF2B5EF4-FFF2-40B4-BE49-F238E27FC236}">
                  <a16:creationId xmlns:a16="http://schemas.microsoft.com/office/drawing/2014/main" id="{D2DD022A-351E-3ACC-CD49-2D81EAC4D701}"/>
                </a:ext>
              </a:extLst>
            </p:cNvPr>
            <p:cNvGrpSpPr/>
            <p:nvPr/>
          </p:nvGrpSpPr>
          <p:grpSpPr>
            <a:xfrm>
              <a:off x="1771649" y="1959498"/>
              <a:ext cx="1531145" cy="1064987"/>
              <a:chOff x="228600" y="948361"/>
              <a:chExt cx="1531145" cy="1064987"/>
            </a:xfrm>
            <a:effectLst>
              <a:outerShdw blurRad="101600" dist="101600" dir="2700000" algn="tl" rotWithShape="0">
                <a:prstClr val="black">
                  <a:alpha val="20000"/>
                </a:prstClr>
              </a:outerShdw>
            </a:effectLst>
          </p:grpSpPr>
          <p:sp>
            <p:nvSpPr>
              <p:cNvPr id="28" name="Arrow: Pentagon 27">
                <a:extLst>
                  <a:ext uri="{FF2B5EF4-FFF2-40B4-BE49-F238E27FC236}">
                    <a16:creationId xmlns:a16="http://schemas.microsoft.com/office/drawing/2014/main" id="{E947F0ED-8C8B-579C-3898-C2B745739D69}"/>
                  </a:ext>
                </a:extLst>
              </p:cNvPr>
              <p:cNvSpPr/>
              <p:nvPr/>
            </p:nvSpPr>
            <p:spPr>
              <a:xfrm>
                <a:off x="464897" y="948361"/>
                <a:ext cx="1294848" cy="857250"/>
              </a:xfrm>
              <a:prstGeom prst="homePlate">
                <a:avLst>
                  <a:gd name="adj" fmla="val 41111"/>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C72D533B-51F5-47EF-8762-7930F7E2D159}"/>
                  </a:ext>
                </a:extLst>
              </p:cNvPr>
              <p:cNvSpPr/>
              <p:nvPr/>
            </p:nvSpPr>
            <p:spPr>
              <a:xfrm>
                <a:off x="228600" y="948363"/>
                <a:ext cx="236296" cy="1064985"/>
              </a:xfrm>
              <a:custGeom>
                <a:avLst/>
                <a:gdLst>
                  <a:gd name="connsiteX0" fmla="*/ 118148 w 236296"/>
                  <a:gd name="connsiteY0" fmla="*/ 0 h 1064985"/>
                  <a:gd name="connsiteX1" fmla="*/ 236296 w 236296"/>
                  <a:gd name="connsiteY1" fmla="*/ 0 h 1064985"/>
                  <a:gd name="connsiteX2" fmla="*/ 236296 w 236296"/>
                  <a:gd name="connsiteY2" fmla="*/ 856627 h 1064985"/>
                  <a:gd name="connsiteX3" fmla="*/ 208358 w 236296"/>
                  <a:gd name="connsiteY3" fmla="*/ 856627 h 1064985"/>
                  <a:gd name="connsiteX4" fmla="*/ 0 w 236296"/>
                  <a:gd name="connsiteY4" fmla="*/ 1064985 h 1064985"/>
                  <a:gd name="connsiteX5" fmla="*/ 0 w 236296"/>
                  <a:gd name="connsiteY5" fmla="*/ 118148 h 1064985"/>
                  <a:gd name="connsiteX6" fmla="*/ 118148 w 236296"/>
                  <a:gd name="connsiteY6" fmla="*/ 0 h 106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296" h="1064985">
                    <a:moveTo>
                      <a:pt x="118148" y="0"/>
                    </a:moveTo>
                    <a:lnTo>
                      <a:pt x="236296" y="0"/>
                    </a:lnTo>
                    <a:lnTo>
                      <a:pt x="236296" y="856627"/>
                    </a:lnTo>
                    <a:lnTo>
                      <a:pt x="208358" y="856627"/>
                    </a:lnTo>
                    <a:cubicBezTo>
                      <a:pt x="93285" y="856627"/>
                      <a:pt x="0" y="949912"/>
                      <a:pt x="0" y="1064985"/>
                    </a:cubicBezTo>
                    <a:lnTo>
                      <a:pt x="0" y="118148"/>
                    </a:lnTo>
                    <a:cubicBezTo>
                      <a:pt x="0" y="52897"/>
                      <a:pt x="52897" y="0"/>
                      <a:pt x="118148" y="0"/>
                    </a:cubicBezTo>
                    <a:close/>
                  </a:path>
                </a:pathLst>
              </a:custGeom>
              <a:gradFill flip="none" rotWithShape="1">
                <a:gsLst>
                  <a:gs pos="0">
                    <a:srgbClr val="F2F2F2"/>
                  </a:gs>
                  <a:gs pos="100000">
                    <a:schemeClr val="bg1">
                      <a:lumMod val="6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1" name="Picture 30">
              <a:extLst>
                <a:ext uri="{FF2B5EF4-FFF2-40B4-BE49-F238E27FC236}">
                  <a16:creationId xmlns:a16="http://schemas.microsoft.com/office/drawing/2014/main" id="{6BEE4DA3-C8C0-A37A-F28E-C88FEEE2465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231215" y="2157460"/>
              <a:ext cx="461326" cy="461326"/>
            </a:xfrm>
            <a:prstGeom prst="rect">
              <a:avLst/>
            </a:prstGeom>
          </p:spPr>
        </p:pic>
      </p:grpSp>
      <p:grpSp>
        <p:nvGrpSpPr>
          <p:cNvPr id="4" name="Group 3">
            <a:extLst>
              <a:ext uri="{FF2B5EF4-FFF2-40B4-BE49-F238E27FC236}">
                <a16:creationId xmlns:a16="http://schemas.microsoft.com/office/drawing/2014/main" id="{0B9C6211-EB4C-4A41-8979-D0AEBAF26142}"/>
              </a:ext>
            </a:extLst>
          </p:cNvPr>
          <p:cNvGrpSpPr/>
          <p:nvPr/>
        </p:nvGrpSpPr>
        <p:grpSpPr>
          <a:xfrm>
            <a:off x="1771647" y="3123035"/>
            <a:ext cx="8724905" cy="1064990"/>
            <a:chOff x="1771647" y="3123035"/>
            <a:chExt cx="8724905" cy="1064990"/>
          </a:xfrm>
        </p:grpSpPr>
        <p:pic>
          <p:nvPicPr>
            <p:cNvPr id="35" name="Picture 34">
              <a:extLst>
                <a:ext uri="{FF2B5EF4-FFF2-40B4-BE49-F238E27FC236}">
                  <a16:creationId xmlns:a16="http://schemas.microsoft.com/office/drawing/2014/main" id="{E889C0A1-7FCC-4FC5-19E3-C593F196ADF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51762" y="3467692"/>
              <a:ext cx="509590" cy="509590"/>
            </a:xfrm>
            <a:prstGeom prst="rect">
              <a:avLst/>
            </a:prstGeom>
          </p:spPr>
        </p:pic>
        <p:sp>
          <p:nvSpPr>
            <p:cNvPr id="36" name="Rectangle: Top Corners Rounded 35">
              <a:extLst>
                <a:ext uri="{FF2B5EF4-FFF2-40B4-BE49-F238E27FC236}">
                  <a16:creationId xmlns:a16="http://schemas.microsoft.com/office/drawing/2014/main" id="{1D4241DE-703D-9553-8C9F-F271BAF10139}"/>
                </a:ext>
              </a:extLst>
            </p:cNvPr>
            <p:cNvSpPr/>
            <p:nvPr/>
          </p:nvSpPr>
          <p:spPr>
            <a:xfrm rot="5400000">
              <a:off x="5679878" y="-628649"/>
              <a:ext cx="908443" cy="8724905"/>
            </a:xfrm>
            <a:prstGeom prst="round2SameRect">
              <a:avLst>
                <a:gd name="adj1" fmla="val 50000"/>
                <a:gd name="adj2" fmla="val 0"/>
              </a:avLst>
            </a:prstGeom>
            <a:solidFill>
              <a:srgbClr val="F2682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ontent Placeholder 2">
              <a:extLst>
                <a:ext uri="{FF2B5EF4-FFF2-40B4-BE49-F238E27FC236}">
                  <a16:creationId xmlns:a16="http://schemas.microsoft.com/office/drawing/2014/main" id="{D33F139C-A901-841F-FB63-A679FAE5DE80}"/>
                </a:ext>
              </a:extLst>
            </p:cNvPr>
            <p:cNvSpPr txBox="1">
              <a:spLocks/>
            </p:cNvSpPr>
            <p:nvPr/>
          </p:nvSpPr>
          <p:spPr>
            <a:xfrm>
              <a:off x="3420836" y="3533781"/>
              <a:ext cx="6761388" cy="40004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b="1" dirty="0">
                  <a:latin typeface="+mj-lt"/>
                  <a:ea typeface="ＭＳ Ｐゴシック"/>
                  <a:cs typeface="Arial"/>
                </a:rPr>
                <a:t>Estimated budget </a:t>
              </a:r>
              <a:r>
                <a:rPr lang="en-GB" sz="2200" dirty="0">
                  <a:latin typeface="+mj-lt"/>
                  <a:ea typeface="ＭＳ Ｐゴシック"/>
                  <a:cs typeface="Arial"/>
                </a:rPr>
                <a:t>(and source of funding). </a:t>
              </a:r>
            </a:p>
          </p:txBody>
        </p:sp>
        <p:grpSp>
          <p:nvGrpSpPr>
            <p:cNvPr id="40" name="Group 39">
              <a:extLst>
                <a:ext uri="{FF2B5EF4-FFF2-40B4-BE49-F238E27FC236}">
                  <a16:creationId xmlns:a16="http://schemas.microsoft.com/office/drawing/2014/main" id="{A8ABE50E-A64B-CC4D-CE46-75C9BB86A68A}"/>
                </a:ext>
              </a:extLst>
            </p:cNvPr>
            <p:cNvGrpSpPr/>
            <p:nvPr/>
          </p:nvGrpSpPr>
          <p:grpSpPr>
            <a:xfrm>
              <a:off x="1771649" y="3123035"/>
              <a:ext cx="1531145" cy="1064987"/>
              <a:chOff x="228600" y="948361"/>
              <a:chExt cx="1531145" cy="1064987"/>
            </a:xfrm>
            <a:effectLst>
              <a:outerShdw blurRad="101600" dist="101600" dir="2700000" algn="tl" rotWithShape="0">
                <a:prstClr val="black">
                  <a:alpha val="20000"/>
                </a:prstClr>
              </a:outerShdw>
            </a:effectLst>
          </p:grpSpPr>
          <p:sp>
            <p:nvSpPr>
              <p:cNvPr id="46" name="Arrow: Pentagon 45">
                <a:extLst>
                  <a:ext uri="{FF2B5EF4-FFF2-40B4-BE49-F238E27FC236}">
                    <a16:creationId xmlns:a16="http://schemas.microsoft.com/office/drawing/2014/main" id="{D49C74BB-26AF-77A9-5325-C333FB03CF84}"/>
                  </a:ext>
                </a:extLst>
              </p:cNvPr>
              <p:cNvSpPr/>
              <p:nvPr/>
            </p:nvSpPr>
            <p:spPr>
              <a:xfrm>
                <a:off x="464897" y="948361"/>
                <a:ext cx="1294848" cy="857250"/>
              </a:xfrm>
              <a:prstGeom prst="homePlate">
                <a:avLst>
                  <a:gd name="adj" fmla="val 41111"/>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42CBB8A5-6336-23FE-9CC7-0D7916C6BB1B}"/>
                  </a:ext>
                </a:extLst>
              </p:cNvPr>
              <p:cNvSpPr/>
              <p:nvPr/>
            </p:nvSpPr>
            <p:spPr>
              <a:xfrm>
                <a:off x="228600" y="948363"/>
                <a:ext cx="236296" cy="1064985"/>
              </a:xfrm>
              <a:custGeom>
                <a:avLst/>
                <a:gdLst>
                  <a:gd name="connsiteX0" fmla="*/ 118148 w 236296"/>
                  <a:gd name="connsiteY0" fmla="*/ 0 h 1064985"/>
                  <a:gd name="connsiteX1" fmla="*/ 236296 w 236296"/>
                  <a:gd name="connsiteY1" fmla="*/ 0 h 1064985"/>
                  <a:gd name="connsiteX2" fmla="*/ 236296 w 236296"/>
                  <a:gd name="connsiteY2" fmla="*/ 856627 h 1064985"/>
                  <a:gd name="connsiteX3" fmla="*/ 208358 w 236296"/>
                  <a:gd name="connsiteY3" fmla="*/ 856627 h 1064985"/>
                  <a:gd name="connsiteX4" fmla="*/ 0 w 236296"/>
                  <a:gd name="connsiteY4" fmla="*/ 1064985 h 1064985"/>
                  <a:gd name="connsiteX5" fmla="*/ 0 w 236296"/>
                  <a:gd name="connsiteY5" fmla="*/ 118148 h 1064985"/>
                  <a:gd name="connsiteX6" fmla="*/ 118148 w 236296"/>
                  <a:gd name="connsiteY6" fmla="*/ 0 h 106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296" h="1064985">
                    <a:moveTo>
                      <a:pt x="118148" y="0"/>
                    </a:moveTo>
                    <a:lnTo>
                      <a:pt x="236296" y="0"/>
                    </a:lnTo>
                    <a:lnTo>
                      <a:pt x="236296" y="856627"/>
                    </a:lnTo>
                    <a:lnTo>
                      <a:pt x="208358" y="856627"/>
                    </a:lnTo>
                    <a:cubicBezTo>
                      <a:pt x="93285" y="856627"/>
                      <a:pt x="0" y="949912"/>
                      <a:pt x="0" y="1064985"/>
                    </a:cubicBezTo>
                    <a:lnTo>
                      <a:pt x="0" y="118148"/>
                    </a:lnTo>
                    <a:cubicBezTo>
                      <a:pt x="0" y="52897"/>
                      <a:pt x="52897" y="0"/>
                      <a:pt x="118148" y="0"/>
                    </a:cubicBezTo>
                    <a:close/>
                  </a:path>
                </a:pathLst>
              </a:custGeom>
              <a:gradFill flip="none" rotWithShape="1">
                <a:gsLst>
                  <a:gs pos="0">
                    <a:srgbClr val="F2F2F2"/>
                  </a:gs>
                  <a:gs pos="100000">
                    <a:schemeClr val="bg1">
                      <a:lumMod val="6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1" name="Picture 40">
              <a:extLst>
                <a:ext uri="{FF2B5EF4-FFF2-40B4-BE49-F238E27FC236}">
                  <a16:creationId xmlns:a16="http://schemas.microsoft.com/office/drawing/2014/main" id="{42E03F66-69C1-D8E2-AEEC-E0FA1F71985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31215" y="3320997"/>
              <a:ext cx="461326" cy="461326"/>
            </a:xfrm>
            <a:prstGeom prst="rect">
              <a:avLst/>
            </a:prstGeom>
          </p:spPr>
        </p:pic>
      </p:grpSp>
      <p:grpSp>
        <p:nvGrpSpPr>
          <p:cNvPr id="5" name="Group 4">
            <a:extLst>
              <a:ext uri="{FF2B5EF4-FFF2-40B4-BE49-F238E27FC236}">
                <a16:creationId xmlns:a16="http://schemas.microsoft.com/office/drawing/2014/main" id="{535377A4-7890-45B2-BFF5-D3EE9A286BA3}"/>
              </a:ext>
            </a:extLst>
          </p:cNvPr>
          <p:cNvGrpSpPr/>
          <p:nvPr/>
        </p:nvGrpSpPr>
        <p:grpSpPr>
          <a:xfrm>
            <a:off x="1771647" y="4286572"/>
            <a:ext cx="8724905" cy="1064990"/>
            <a:chOff x="1771647" y="4286572"/>
            <a:chExt cx="8724905" cy="1064990"/>
          </a:xfrm>
        </p:grpSpPr>
        <p:pic>
          <p:nvPicPr>
            <p:cNvPr id="58" name="Picture 57">
              <a:extLst>
                <a:ext uri="{FF2B5EF4-FFF2-40B4-BE49-F238E27FC236}">
                  <a16:creationId xmlns:a16="http://schemas.microsoft.com/office/drawing/2014/main" id="{49033A5F-0688-4882-9128-F73A677FB3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51762" y="4631229"/>
              <a:ext cx="509590" cy="509590"/>
            </a:xfrm>
            <a:prstGeom prst="rect">
              <a:avLst/>
            </a:prstGeom>
          </p:spPr>
        </p:pic>
        <p:sp>
          <p:nvSpPr>
            <p:cNvPr id="59" name="Rectangle: Top Corners Rounded 58">
              <a:extLst>
                <a:ext uri="{FF2B5EF4-FFF2-40B4-BE49-F238E27FC236}">
                  <a16:creationId xmlns:a16="http://schemas.microsoft.com/office/drawing/2014/main" id="{397EE21E-7A16-77A9-5946-7588F08D1CF4}"/>
                </a:ext>
              </a:extLst>
            </p:cNvPr>
            <p:cNvSpPr/>
            <p:nvPr/>
          </p:nvSpPr>
          <p:spPr>
            <a:xfrm rot="5400000">
              <a:off x="5679878" y="534888"/>
              <a:ext cx="908443" cy="8724905"/>
            </a:xfrm>
            <a:prstGeom prst="round2SameRect">
              <a:avLst>
                <a:gd name="adj1" fmla="val 50000"/>
                <a:gd name="adj2" fmla="val 0"/>
              </a:avLst>
            </a:prstGeom>
            <a:solidFill>
              <a:srgbClr val="F2682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Content Placeholder 2">
              <a:extLst>
                <a:ext uri="{FF2B5EF4-FFF2-40B4-BE49-F238E27FC236}">
                  <a16:creationId xmlns:a16="http://schemas.microsoft.com/office/drawing/2014/main" id="{345EFDC9-E437-692A-8EBB-F828F1BA9234}"/>
                </a:ext>
              </a:extLst>
            </p:cNvPr>
            <p:cNvSpPr txBox="1">
              <a:spLocks/>
            </p:cNvSpPr>
            <p:nvPr/>
          </p:nvSpPr>
          <p:spPr>
            <a:xfrm>
              <a:off x="3420836" y="4544965"/>
              <a:ext cx="4799239" cy="704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latin typeface="+mj-lt"/>
                  <a:ea typeface="ＭＳ Ｐゴシック"/>
                  <a:cs typeface="Arial"/>
                </a:rPr>
                <a:t>What </a:t>
              </a:r>
              <a:r>
                <a:rPr lang="en-GB" sz="2200" b="1" dirty="0">
                  <a:latin typeface="+mj-lt"/>
                  <a:ea typeface="ＭＳ Ｐゴシック"/>
                  <a:cs typeface="Arial"/>
                </a:rPr>
                <a:t>other resources</a:t>
              </a:r>
              <a:r>
                <a:rPr lang="en-GB" sz="2200" dirty="0">
                  <a:latin typeface="+mj-lt"/>
                  <a:ea typeface="ＭＳ Ｐゴシック"/>
                  <a:cs typeface="Arial"/>
                </a:rPr>
                <a:t> are needed (e.g., technical, human)?</a:t>
              </a:r>
              <a:endParaRPr lang="en-GB" sz="2200" dirty="0">
                <a:latin typeface="+mj-lt"/>
                <a:ea typeface="ＭＳ Ｐゴシック" pitchFamily="34" charset="-128"/>
              </a:endParaRPr>
            </a:p>
          </p:txBody>
        </p:sp>
        <p:grpSp>
          <p:nvGrpSpPr>
            <p:cNvPr id="62" name="Group 61">
              <a:extLst>
                <a:ext uri="{FF2B5EF4-FFF2-40B4-BE49-F238E27FC236}">
                  <a16:creationId xmlns:a16="http://schemas.microsoft.com/office/drawing/2014/main" id="{957C543E-F449-4A58-C34E-FC6759123E72}"/>
                </a:ext>
              </a:extLst>
            </p:cNvPr>
            <p:cNvGrpSpPr/>
            <p:nvPr/>
          </p:nvGrpSpPr>
          <p:grpSpPr>
            <a:xfrm>
              <a:off x="1771649" y="4286572"/>
              <a:ext cx="1531145" cy="1064987"/>
              <a:chOff x="228600" y="948361"/>
              <a:chExt cx="1531145" cy="1064987"/>
            </a:xfrm>
            <a:effectLst>
              <a:outerShdw blurRad="101600" dist="101600" dir="2700000" algn="tl" rotWithShape="0">
                <a:prstClr val="black">
                  <a:alpha val="20000"/>
                </a:prstClr>
              </a:outerShdw>
            </a:effectLst>
          </p:grpSpPr>
          <p:sp>
            <p:nvSpPr>
              <p:cNvPr id="64" name="Arrow: Pentagon 63">
                <a:extLst>
                  <a:ext uri="{FF2B5EF4-FFF2-40B4-BE49-F238E27FC236}">
                    <a16:creationId xmlns:a16="http://schemas.microsoft.com/office/drawing/2014/main" id="{D5850975-01CD-3D15-34FD-CD726D922F7C}"/>
                  </a:ext>
                </a:extLst>
              </p:cNvPr>
              <p:cNvSpPr/>
              <p:nvPr/>
            </p:nvSpPr>
            <p:spPr>
              <a:xfrm>
                <a:off x="464897" y="948361"/>
                <a:ext cx="1294848" cy="857250"/>
              </a:xfrm>
              <a:prstGeom prst="homePlate">
                <a:avLst>
                  <a:gd name="adj" fmla="val 41111"/>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6344C18D-59EA-E2A9-9607-2074627E9034}"/>
                  </a:ext>
                </a:extLst>
              </p:cNvPr>
              <p:cNvSpPr/>
              <p:nvPr/>
            </p:nvSpPr>
            <p:spPr>
              <a:xfrm>
                <a:off x="228600" y="948363"/>
                <a:ext cx="236296" cy="1064985"/>
              </a:xfrm>
              <a:custGeom>
                <a:avLst/>
                <a:gdLst>
                  <a:gd name="connsiteX0" fmla="*/ 118148 w 236296"/>
                  <a:gd name="connsiteY0" fmla="*/ 0 h 1064985"/>
                  <a:gd name="connsiteX1" fmla="*/ 236296 w 236296"/>
                  <a:gd name="connsiteY1" fmla="*/ 0 h 1064985"/>
                  <a:gd name="connsiteX2" fmla="*/ 236296 w 236296"/>
                  <a:gd name="connsiteY2" fmla="*/ 856627 h 1064985"/>
                  <a:gd name="connsiteX3" fmla="*/ 208358 w 236296"/>
                  <a:gd name="connsiteY3" fmla="*/ 856627 h 1064985"/>
                  <a:gd name="connsiteX4" fmla="*/ 0 w 236296"/>
                  <a:gd name="connsiteY4" fmla="*/ 1064985 h 1064985"/>
                  <a:gd name="connsiteX5" fmla="*/ 0 w 236296"/>
                  <a:gd name="connsiteY5" fmla="*/ 118148 h 1064985"/>
                  <a:gd name="connsiteX6" fmla="*/ 118148 w 236296"/>
                  <a:gd name="connsiteY6" fmla="*/ 0 h 106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296" h="1064985">
                    <a:moveTo>
                      <a:pt x="118148" y="0"/>
                    </a:moveTo>
                    <a:lnTo>
                      <a:pt x="236296" y="0"/>
                    </a:lnTo>
                    <a:lnTo>
                      <a:pt x="236296" y="856627"/>
                    </a:lnTo>
                    <a:lnTo>
                      <a:pt x="208358" y="856627"/>
                    </a:lnTo>
                    <a:cubicBezTo>
                      <a:pt x="93285" y="856627"/>
                      <a:pt x="0" y="949912"/>
                      <a:pt x="0" y="1064985"/>
                    </a:cubicBezTo>
                    <a:lnTo>
                      <a:pt x="0" y="118148"/>
                    </a:lnTo>
                    <a:cubicBezTo>
                      <a:pt x="0" y="52897"/>
                      <a:pt x="52897" y="0"/>
                      <a:pt x="118148" y="0"/>
                    </a:cubicBezTo>
                    <a:close/>
                  </a:path>
                </a:pathLst>
              </a:custGeom>
              <a:gradFill flip="none" rotWithShape="1">
                <a:gsLst>
                  <a:gs pos="0">
                    <a:srgbClr val="F2F2F2"/>
                  </a:gs>
                  <a:gs pos="100000">
                    <a:schemeClr val="bg1">
                      <a:lumMod val="6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3" name="Picture 62">
              <a:extLst>
                <a:ext uri="{FF2B5EF4-FFF2-40B4-BE49-F238E27FC236}">
                  <a16:creationId xmlns:a16="http://schemas.microsoft.com/office/drawing/2014/main" id="{1F58F051-284B-AEC1-C4DB-DFDD9277ABB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231215" y="4484534"/>
              <a:ext cx="461326" cy="461326"/>
            </a:xfrm>
            <a:prstGeom prst="rect">
              <a:avLst/>
            </a:prstGeom>
          </p:spPr>
        </p:pic>
      </p:grpSp>
      <p:grpSp>
        <p:nvGrpSpPr>
          <p:cNvPr id="7" name="Group 6">
            <a:extLst>
              <a:ext uri="{FF2B5EF4-FFF2-40B4-BE49-F238E27FC236}">
                <a16:creationId xmlns:a16="http://schemas.microsoft.com/office/drawing/2014/main" id="{8720C6B6-1306-49B8-8CE7-A25809A1BE87}"/>
              </a:ext>
            </a:extLst>
          </p:cNvPr>
          <p:cNvGrpSpPr/>
          <p:nvPr/>
        </p:nvGrpSpPr>
        <p:grpSpPr>
          <a:xfrm>
            <a:off x="1771647" y="5450110"/>
            <a:ext cx="8724905" cy="1064990"/>
            <a:chOff x="1771647" y="5450110"/>
            <a:chExt cx="8724905" cy="1064990"/>
          </a:xfrm>
        </p:grpSpPr>
        <p:pic>
          <p:nvPicPr>
            <p:cNvPr id="67" name="Picture 66">
              <a:extLst>
                <a:ext uri="{FF2B5EF4-FFF2-40B4-BE49-F238E27FC236}">
                  <a16:creationId xmlns:a16="http://schemas.microsoft.com/office/drawing/2014/main" id="{1F13BFCC-14E6-CE5C-7EB0-7987B647C2F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51762" y="5794767"/>
              <a:ext cx="509590" cy="509590"/>
            </a:xfrm>
            <a:prstGeom prst="rect">
              <a:avLst/>
            </a:prstGeom>
          </p:spPr>
        </p:pic>
        <p:sp>
          <p:nvSpPr>
            <p:cNvPr id="68" name="Rectangle: Top Corners Rounded 67">
              <a:extLst>
                <a:ext uri="{FF2B5EF4-FFF2-40B4-BE49-F238E27FC236}">
                  <a16:creationId xmlns:a16="http://schemas.microsoft.com/office/drawing/2014/main" id="{E3013B2C-A43D-F6BF-AEEF-1E6359930A15}"/>
                </a:ext>
              </a:extLst>
            </p:cNvPr>
            <p:cNvSpPr/>
            <p:nvPr/>
          </p:nvSpPr>
          <p:spPr>
            <a:xfrm rot="5400000">
              <a:off x="5679878" y="1698426"/>
              <a:ext cx="908443" cy="8724905"/>
            </a:xfrm>
            <a:prstGeom prst="round2SameRect">
              <a:avLst>
                <a:gd name="adj1" fmla="val 50000"/>
                <a:gd name="adj2" fmla="val 0"/>
              </a:avLst>
            </a:prstGeom>
            <a:solidFill>
              <a:srgbClr val="F2682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ontent Placeholder 2">
              <a:extLst>
                <a:ext uri="{FF2B5EF4-FFF2-40B4-BE49-F238E27FC236}">
                  <a16:creationId xmlns:a16="http://schemas.microsoft.com/office/drawing/2014/main" id="{BD3E67C3-7441-7989-0AE7-84391A8A1D26}"/>
                </a:ext>
              </a:extLst>
            </p:cNvPr>
            <p:cNvSpPr txBox="1">
              <a:spLocks/>
            </p:cNvSpPr>
            <p:nvPr/>
          </p:nvSpPr>
          <p:spPr>
            <a:xfrm>
              <a:off x="3420837" y="5860856"/>
              <a:ext cx="5818413" cy="40004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b="1" dirty="0">
                  <a:latin typeface="+mj-lt"/>
                  <a:ea typeface="ＭＳ Ｐゴシック"/>
                  <a:cs typeface="Arial"/>
                </a:rPr>
                <a:t>Deadline </a:t>
              </a:r>
              <a:r>
                <a:rPr lang="en-GB" sz="2200" dirty="0">
                  <a:latin typeface="+mj-lt"/>
                  <a:ea typeface="ＭＳ Ｐゴシック"/>
                  <a:cs typeface="Arial"/>
                </a:rPr>
                <a:t>for completion.</a:t>
              </a:r>
              <a:endParaRPr lang="en-GB" sz="2200" dirty="0">
                <a:latin typeface="+mj-lt"/>
                <a:ea typeface="ＭＳ Ｐゴシック" pitchFamily="34" charset="-128"/>
              </a:endParaRPr>
            </a:p>
          </p:txBody>
        </p:sp>
        <p:grpSp>
          <p:nvGrpSpPr>
            <p:cNvPr id="70" name="Group 69">
              <a:extLst>
                <a:ext uri="{FF2B5EF4-FFF2-40B4-BE49-F238E27FC236}">
                  <a16:creationId xmlns:a16="http://schemas.microsoft.com/office/drawing/2014/main" id="{41FAC840-978B-909A-6FA3-308470A59C94}"/>
                </a:ext>
              </a:extLst>
            </p:cNvPr>
            <p:cNvGrpSpPr/>
            <p:nvPr/>
          </p:nvGrpSpPr>
          <p:grpSpPr>
            <a:xfrm>
              <a:off x="1771649" y="5450110"/>
              <a:ext cx="1531145" cy="1064987"/>
              <a:chOff x="228600" y="948361"/>
              <a:chExt cx="1531145" cy="1064987"/>
            </a:xfrm>
            <a:effectLst>
              <a:outerShdw blurRad="101600" dist="101600" dir="2700000" algn="tl" rotWithShape="0">
                <a:prstClr val="black">
                  <a:alpha val="20000"/>
                </a:prstClr>
              </a:outerShdw>
            </a:effectLst>
          </p:grpSpPr>
          <p:sp>
            <p:nvSpPr>
              <p:cNvPr id="72" name="Arrow: Pentagon 71">
                <a:extLst>
                  <a:ext uri="{FF2B5EF4-FFF2-40B4-BE49-F238E27FC236}">
                    <a16:creationId xmlns:a16="http://schemas.microsoft.com/office/drawing/2014/main" id="{132DA938-0BAF-532A-34AE-9E0309E491EE}"/>
                  </a:ext>
                </a:extLst>
              </p:cNvPr>
              <p:cNvSpPr/>
              <p:nvPr/>
            </p:nvSpPr>
            <p:spPr>
              <a:xfrm>
                <a:off x="464897" y="948361"/>
                <a:ext cx="1294848" cy="857250"/>
              </a:xfrm>
              <a:prstGeom prst="homePlate">
                <a:avLst>
                  <a:gd name="adj" fmla="val 41111"/>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412C8C1E-7C67-5017-8260-E8A6E4CBAA50}"/>
                  </a:ext>
                </a:extLst>
              </p:cNvPr>
              <p:cNvSpPr/>
              <p:nvPr/>
            </p:nvSpPr>
            <p:spPr>
              <a:xfrm>
                <a:off x="228600" y="948363"/>
                <a:ext cx="236296" cy="1064985"/>
              </a:xfrm>
              <a:custGeom>
                <a:avLst/>
                <a:gdLst>
                  <a:gd name="connsiteX0" fmla="*/ 118148 w 236296"/>
                  <a:gd name="connsiteY0" fmla="*/ 0 h 1064985"/>
                  <a:gd name="connsiteX1" fmla="*/ 236296 w 236296"/>
                  <a:gd name="connsiteY1" fmla="*/ 0 h 1064985"/>
                  <a:gd name="connsiteX2" fmla="*/ 236296 w 236296"/>
                  <a:gd name="connsiteY2" fmla="*/ 856627 h 1064985"/>
                  <a:gd name="connsiteX3" fmla="*/ 208358 w 236296"/>
                  <a:gd name="connsiteY3" fmla="*/ 856627 h 1064985"/>
                  <a:gd name="connsiteX4" fmla="*/ 0 w 236296"/>
                  <a:gd name="connsiteY4" fmla="*/ 1064985 h 1064985"/>
                  <a:gd name="connsiteX5" fmla="*/ 0 w 236296"/>
                  <a:gd name="connsiteY5" fmla="*/ 118148 h 1064985"/>
                  <a:gd name="connsiteX6" fmla="*/ 118148 w 236296"/>
                  <a:gd name="connsiteY6" fmla="*/ 0 h 106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296" h="1064985">
                    <a:moveTo>
                      <a:pt x="118148" y="0"/>
                    </a:moveTo>
                    <a:lnTo>
                      <a:pt x="236296" y="0"/>
                    </a:lnTo>
                    <a:lnTo>
                      <a:pt x="236296" y="856627"/>
                    </a:lnTo>
                    <a:lnTo>
                      <a:pt x="208358" y="856627"/>
                    </a:lnTo>
                    <a:cubicBezTo>
                      <a:pt x="93285" y="856627"/>
                      <a:pt x="0" y="949912"/>
                      <a:pt x="0" y="1064985"/>
                    </a:cubicBezTo>
                    <a:lnTo>
                      <a:pt x="0" y="118148"/>
                    </a:lnTo>
                    <a:cubicBezTo>
                      <a:pt x="0" y="52897"/>
                      <a:pt x="52897" y="0"/>
                      <a:pt x="118148" y="0"/>
                    </a:cubicBezTo>
                    <a:close/>
                  </a:path>
                </a:pathLst>
              </a:custGeom>
              <a:gradFill flip="none" rotWithShape="1">
                <a:gsLst>
                  <a:gs pos="0">
                    <a:srgbClr val="F2F2F2"/>
                  </a:gs>
                  <a:gs pos="100000">
                    <a:schemeClr val="bg1">
                      <a:lumMod val="6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1" name="Picture 70">
              <a:extLst>
                <a:ext uri="{FF2B5EF4-FFF2-40B4-BE49-F238E27FC236}">
                  <a16:creationId xmlns:a16="http://schemas.microsoft.com/office/drawing/2014/main" id="{A67DFF91-62CA-BFD0-C63F-BC433F1A246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231215" y="5648072"/>
              <a:ext cx="461326" cy="461326"/>
            </a:xfrm>
            <a:prstGeom prst="rect">
              <a:avLst/>
            </a:prstGeom>
          </p:spPr>
        </p:pic>
      </p:grpSp>
      <p:pic>
        <p:nvPicPr>
          <p:cNvPr id="14" name="07">
            <a:hlinkClick r:id="" action="ppaction://media"/>
            <a:extLst>
              <a:ext uri="{FF2B5EF4-FFF2-40B4-BE49-F238E27FC236}">
                <a16:creationId xmlns:a16="http://schemas.microsoft.com/office/drawing/2014/main" id="{42B3C06F-E267-067F-8C88-39C5A47875A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6870700"/>
            <a:ext cx="609600" cy="609600"/>
          </a:xfrm>
          <a:prstGeom prst="rect">
            <a:avLst/>
          </a:prstGeom>
        </p:spPr>
      </p:pic>
    </p:spTree>
    <p:extLst>
      <p:ext uri="{BB962C8B-B14F-4D97-AF65-F5344CB8AC3E}">
        <p14:creationId xmlns:p14="http://schemas.microsoft.com/office/powerpoint/2010/main" val="317243309"/>
      </p:ext>
    </p:extLst>
  </p:cSld>
  <p:clrMapOvr>
    <a:masterClrMapping/>
  </p:clrMapOvr>
  <mc:AlternateContent xmlns:mc="http://schemas.openxmlformats.org/markup-compatibility/2006" xmlns:p14="http://schemas.microsoft.com/office/powerpoint/2010/main">
    <mc:Choice Requires="p14">
      <p:transition spd="slow" p14:dur="2000" advClick="0" advTm="59000"/>
    </mc:Choice>
    <mc:Fallback xmlns="">
      <p:transition spd="slow"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040" fill="hold"/>
                                        <p:tgtEl>
                                          <p:spTgt spid="14"/>
                                        </p:tgtEl>
                                      </p:cBhvr>
                                    </p:cmd>
                                  </p:childTnLst>
                                </p:cTn>
                              </p:par>
                              <p:par>
                                <p:cTn id="7" presetID="2" presetClass="entr" presetSubtype="8"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500" fill="hold"/>
                                        <p:tgtEl>
                                          <p:spTgt spid="57"/>
                                        </p:tgtEl>
                                        <p:attrNameLst>
                                          <p:attrName>ppt_x</p:attrName>
                                        </p:attrNameLst>
                                      </p:cBhvr>
                                      <p:tavLst>
                                        <p:tav tm="0">
                                          <p:val>
                                            <p:strVal val="0-#ppt_w/2"/>
                                          </p:val>
                                        </p:tav>
                                        <p:tav tm="100000">
                                          <p:val>
                                            <p:strVal val="#ppt_x"/>
                                          </p:val>
                                        </p:tav>
                                      </p:tavLst>
                                    </p:anim>
                                    <p:anim calcmode="lin" valueType="num">
                                      <p:cBhvr additive="base">
                                        <p:cTn id="10" dur="5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9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4475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4650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4775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par>
                                <p:cTn id="31" presetID="2" presetClass="exit" presetSubtype="8" fill="hold" grpId="1" nodeType="withEffect">
                                  <p:stCondLst>
                                    <p:cond delay="59000"/>
                                  </p:stCondLst>
                                  <p:childTnLst>
                                    <p:anim calcmode="lin" valueType="num">
                                      <p:cBhvr additive="base">
                                        <p:cTn id="32" dur="500"/>
                                        <p:tgtEl>
                                          <p:spTgt spid="57"/>
                                        </p:tgtEl>
                                        <p:attrNameLst>
                                          <p:attrName>ppt_x</p:attrName>
                                        </p:attrNameLst>
                                      </p:cBhvr>
                                      <p:tavLst>
                                        <p:tav tm="0">
                                          <p:val>
                                            <p:strVal val="ppt_x"/>
                                          </p:val>
                                        </p:tav>
                                        <p:tav tm="100000">
                                          <p:val>
                                            <p:strVal val="0-ppt_w/2"/>
                                          </p:val>
                                        </p:tav>
                                      </p:tavLst>
                                    </p:anim>
                                    <p:anim calcmode="lin" valueType="num">
                                      <p:cBhvr additive="base">
                                        <p:cTn id="33" dur="500"/>
                                        <p:tgtEl>
                                          <p:spTgt spid="57"/>
                                        </p:tgtEl>
                                        <p:attrNameLst>
                                          <p:attrName>ppt_y</p:attrName>
                                        </p:attrNameLst>
                                      </p:cBhvr>
                                      <p:tavLst>
                                        <p:tav tm="0">
                                          <p:val>
                                            <p:strVal val="ppt_y"/>
                                          </p:val>
                                        </p:tav>
                                        <p:tav tm="100000">
                                          <p:val>
                                            <p:strVal val="ppt_y"/>
                                          </p:val>
                                        </p:tav>
                                      </p:tavLst>
                                    </p:anim>
                                    <p:set>
                                      <p:cBhvr>
                                        <p:cTn id="34" dur="1" fill="hold">
                                          <p:stCondLst>
                                            <p:cond delay="499"/>
                                          </p:stCondLst>
                                        </p:cTn>
                                        <p:tgtEl>
                                          <p:spTgt spid="57"/>
                                        </p:tgtEl>
                                        <p:attrNameLst>
                                          <p:attrName>style.visibility</p:attrName>
                                        </p:attrNameLst>
                                      </p:cBhvr>
                                      <p:to>
                                        <p:strVal val="hidden"/>
                                      </p:to>
                                    </p:set>
                                  </p:childTnLst>
                                </p:cTn>
                              </p:par>
                              <p:par>
                                <p:cTn id="35" presetID="2" presetClass="exit" presetSubtype="2" fill="hold" nodeType="withEffect">
                                  <p:stCondLst>
                                    <p:cond delay="59000"/>
                                  </p:stCondLst>
                                  <p:childTnLst>
                                    <p:anim calcmode="lin" valueType="num">
                                      <p:cBhvr additive="base">
                                        <p:cTn id="36" dur="500"/>
                                        <p:tgtEl>
                                          <p:spTgt spid="2"/>
                                        </p:tgtEl>
                                        <p:attrNameLst>
                                          <p:attrName>ppt_x</p:attrName>
                                        </p:attrNameLst>
                                      </p:cBhvr>
                                      <p:tavLst>
                                        <p:tav tm="0">
                                          <p:val>
                                            <p:strVal val="ppt_x"/>
                                          </p:val>
                                        </p:tav>
                                        <p:tav tm="100000">
                                          <p:val>
                                            <p:strVal val="1+ppt_w/2"/>
                                          </p:val>
                                        </p:tav>
                                      </p:tavLst>
                                    </p:anim>
                                    <p:anim calcmode="lin" valueType="num">
                                      <p:cBhvr additive="base">
                                        <p:cTn id="37" dur="500"/>
                                        <p:tgtEl>
                                          <p:spTgt spid="2"/>
                                        </p:tgtEl>
                                        <p:attrNameLst>
                                          <p:attrName>ppt_y</p:attrName>
                                        </p:attrNameLst>
                                      </p:cBhvr>
                                      <p:tavLst>
                                        <p:tav tm="0">
                                          <p:val>
                                            <p:strVal val="ppt_y"/>
                                          </p:val>
                                        </p:tav>
                                        <p:tav tm="100000">
                                          <p:val>
                                            <p:strVal val="ppt_y"/>
                                          </p:val>
                                        </p:tav>
                                      </p:tavLst>
                                    </p:anim>
                                    <p:set>
                                      <p:cBhvr>
                                        <p:cTn id="38" dur="1" fill="hold">
                                          <p:stCondLst>
                                            <p:cond delay="499"/>
                                          </p:stCondLst>
                                        </p:cTn>
                                        <p:tgtEl>
                                          <p:spTgt spid="2"/>
                                        </p:tgtEl>
                                        <p:attrNameLst>
                                          <p:attrName>style.visibility</p:attrName>
                                        </p:attrNameLst>
                                      </p:cBhvr>
                                      <p:to>
                                        <p:strVal val="hidden"/>
                                      </p:to>
                                    </p:set>
                                  </p:childTnLst>
                                </p:cTn>
                              </p:par>
                              <p:par>
                                <p:cTn id="39" presetID="2" presetClass="exit" presetSubtype="2" fill="hold" nodeType="withEffect">
                                  <p:stCondLst>
                                    <p:cond delay="59000"/>
                                  </p:stCondLst>
                                  <p:childTnLst>
                                    <p:anim calcmode="lin" valueType="num">
                                      <p:cBhvr additive="base">
                                        <p:cTn id="40" dur="500"/>
                                        <p:tgtEl>
                                          <p:spTgt spid="3"/>
                                        </p:tgtEl>
                                        <p:attrNameLst>
                                          <p:attrName>ppt_x</p:attrName>
                                        </p:attrNameLst>
                                      </p:cBhvr>
                                      <p:tavLst>
                                        <p:tav tm="0">
                                          <p:val>
                                            <p:strVal val="ppt_x"/>
                                          </p:val>
                                        </p:tav>
                                        <p:tav tm="100000">
                                          <p:val>
                                            <p:strVal val="1+ppt_w/2"/>
                                          </p:val>
                                        </p:tav>
                                      </p:tavLst>
                                    </p:anim>
                                    <p:anim calcmode="lin" valueType="num">
                                      <p:cBhvr additive="base">
                                        <p:cTn id="41" dur="500"/>
                                        <p:tgtEl>
                                          <p:spTgt spid="3"/>
                                        </p:tgtEl>
                                        <p:attrNameLst>
                                          <p:attrName>ppt_y</p:attrName>
                                        </p:attrNameLst>
                                      </p:cBhvr>
                                      <p:tavLst>
                                        <p:tav tm="0">
                                          <p:val>
                                            <p:strVal val="ppt_y"/>
                                          </p:val>
                                        </p:tav>
                                        <p:tav tm="100000">
                                          <p:val>
                                            <p:strVal val="ppt_y"/>
                                          </p:val>
                                        </p:tav>
                                      </p:tavLst>
                                    </p:anim>
                                    <p:set>
                                      <p:cBhvr>
                                        <p:cTn id="42" dur="1" fill="hold">
                                          <p:stCondLst>
                                            <p:cond delay="499"/>
                                          </p:stCondLst>
                                        </p:cTn>
                                        <p:tgtEl>
                                          <p:spTgt spid="3"/>
                                        </p:tgtEl>
                                        <p:attrNameLst>
                                          <p:attrName>style.visibility</p:attrName>
                                        </p:attrNameLst>
                                      </p:cBhvr>
                                      <p:to>
                                        <p:strVal val="hidden"/>
                                      </p:to>
                                    </p:set>
                                  </p:childTnLst>
                                </p:cTn>
                              </p:par>
                              <p:par>
                                <p:cTn id="43" presetID="2" presetClass="exit" presetSubtype="2" fill="hold" nodeType="withEffect">
                                  <p:stCondLst>
                                    <p:cond delay="59000"/>
                                  </p:stCondLst>
                                  <p:childTnLst>
                                    <p:anim calcmode="lin" valueType="num">
                                      <p:cBhvr additive="base">
                                        <p:cTn id="44" dur="500"/>
                                        <p:tgtEl>
                                          <p:spTgt spid="4"/>
                                        </p:tgtEl>
                                        <p:attrNameLst>
                                          <p:attrName>ppt_x</p:attrName>
                                        </p:attrNameLst>
                                      </p:cBhvr>
                                      <p:tavLst>
                                        <p:tav tm="0">
                                          <p:val>
                                            <p:strVal val="ppt_x"/>
                                          </p:val>
                                        </p:tav>
                                        <p:tav tm="100000">
                                          <p:val>
                                            <p:strVal val="1+ppt_w/2"/>
                                          </p:val>
                                        </p:tav>
                                      </p:tavLst>
                                    </p:anim>
                                    <p:anim calcmode="lin" valueType="num">
                                      <p:cBhvr additive="base">
                                        <p:cTn id="45" dur="500"/>
                                        <p:tgtEl>
                                          <p:spTgt spid="4"/>
                                        </p:tgtEl>
                                        <p:attrNameLst>
                                          <p:attrName>ppt_y</p:attrName>
                                        </p:attrNameLst>
                                      </p:cBhvr>
                                      <p:tavLst>
                                        <p:tav tm="0">
                                          <p:val>
                                            <p:strVal val="ppt_y"/>
                                          </p:val>
                                        </p:tav>
                                        <p:tav tm="100000">
                                          <p:val>
                                            <p:strVal val="ppt_y"/>
                                          </p:val>
                                        </p:tav>
                                      </p:tavLst>
                                    </p:anim>
                                    <p:set>
                                      <p:cBhvr>
                                        <p:cTn id="46" dur="1" fill="hold">
                                          <p:stCondLst>
                                            <p:cond delay="499"/>
                                          </p:stCondLst>
                                        </p:cTn>
                                        <p:tgtEl>
                                          <p:spTgt spid="4"/>
                                        </p:tgtEl>
                                        <p:attrNameLst>
                                          <p:attrName>style.visibility</p:attrName>
                                        </p:attrNameLst>
                                      </p:cBhvr>
                                      <p:to>
                                        <p:strVal val="hidden"/>
                                      </p:to>
                                    </p:set>
                                  </p:childTnLst>
                                </p:cTn>
                              </p:par>
                              <p:par>
                                <p:cTn id="47" presetID="2" presetClass="exit" presetSubtype="2" fill="hold" nodeType="withEffect">
                                  <p:stCondLst>
                                    <p:cond delay="59000"/>
                                  </p:stCondLst>
                                  <p:childTnLst>
                                    <p:anim calcmode="lin" valueType="num">
                                      <p:cBhvr additive="base">
                                        <p:cTn id="48" dur="500"/>
                                        <p:tgtEl>
                                          <p:spTgt spid="5"/>
                                        </p:tgtEl>
                                        <p:attrNameLst>
                                          <p:attrName>ppt_x</p:attrName>
                                        </p:attrNameLst>
                                      </p:cBhvr>
                                      <p:tavLst>
                                        <p:tav tm="0">
                                          <p:val>
                                            <p:strVal val="ppt_x"/>
                                          </p:val>
                                        </p:tav>
                                        <p:tav tm="100000">
                                          <p:val>
                                            <p:strVal val="1+ppt_w/2"/>
                                          </p:val>
                                        </p:tav>
                                      </p:tavLst>
                                    </p:anim>
                                    <p:anim calcmode="lin" valueType="num">
                                      <p:cBhvr additive="base">
                                        <p:cTn id="49" dur="500"/>
                                        <p:tgtEl>
                                          <p:spTgt spid="5"/>
                                        </p:tgtEl>
                                        <p:attrNameLst>
                                          <p:attrName>ppt_y</p:attrName>
                                        </p:attrNameLst>
                                      </p:cBhvr>
                                      <p:tavLst>
                                        <p:tav tm="0">
                                          <p:val>
                                            <p:strVal val="ppt_y"/>
                                          </p:val>
                                        </p:tav>
                                        <p:tav tm="100000">
                                          <p:val>
                                            <p:strVal val="ppt_y"/>
                                          </p:val>
                                        </p:tav>
                                      </p:tavLst>
                                    </p:anim>
                                    <p:set>
                                      <p:cBhvr>
                                        <p:cTn id="50" dur="1" fill="hold">
                                          <p:stCondLst>
                                            <p:cond delay="499"/>
                                          </p:stCondLst>
                                        </p:cTn>
                                        <p:tgtEl>
                                          <p:spTgt spid="5"/>
                                        </p:tgtEl>
                                        <p:attrNameLst>
                                          <p:attrName>style.visibility</p:attrName>
                                        </p:attrNameLst>
                                      </p:cBhvr>
                                      <p:to>
                                        <p:strVal val="hidden"/>
                                      </p:to>
                                    </p:set>
                                  </p:childTnLst>
                                </p:cTn>
                              </p:par>
                              <p:par>
                                <p:cTn id="51" presetID="2" presetClass="exit" presetSubtype="2" fill="hold" nodeType="withEffect">
                                  <p:stCondLst>
                                    <p:cond delay="59000"/>
                                  </p:stCondLst>
                                  <p:childTnLst>
                                    <p:anim calcmode="lin" valueType="num">
                                      <p:cBhvr additive="base">
                                        <p:cTn id="52" dur="500"/>
                                        <p:tgtEl>
                                          <p:spTgt spid="7"/>
                                        </p:tgtEl>
                                        <p:attrNameLst>
                                          <p:attrName>ppt_x</p:attrName>
                                        </p:attrNameLst>
                                      </p:cBhvr>
                                      <p:tavLst>
                                        <p:tav tm="0">
                                          <p:val>
                                            <p:strVal val="ppt_x"/>
                                          </p:val>
                                        </p:tav>
                                        <p:tav tm="100000">
                                          <p:val>
                                            <p:strVal val="1+ppt_w/2"/>
                                          </p:val>
                                        </p:tav>
                                      </p:tavLst>
                                    </p:anim>
                                    <p:anim calcmode="lin" valueType="num">
                                      <p:cBhvr additive="base">
                                        <p:cTn id="53" dur="500"/>
                                        <p:tgtEl>
                                          <p:spTgt spid="7"/>
                                        </p:tgtEl>
                                        <p:attrNameLst>
                                          <p:attrName>ppt_y</p:attrName>
                                        </p:attrNameLst>
                                      </p:cBhvr>
                                      <p:tavLst>
                                        <p:tav tm="0">
                                          <p:val>
                                            <p:strVal val="ppt_y"/>
                                          </p:val>
                                        </p:tav>
                                        <p:tav tm="100000">
                                          <p:val>
                                            <p:strVal val="ppt_y"/>
                                          </p:val>
                                        </p:tav>
                                      </p:tavLst>
                                    </p:anim>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14"/>
                </p:tgtEl>
              </p:cMediaNode>
            </p:audio>
          </p:childTnLst>
        </p:cTn>
      </p:par>
    </p:tnLst>
    <p:bldLst>
      <p:bldP spid="57" grpId="0"/>
      <p:bldP spid="5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9901E-57DE-4682-7B91-17CB22EC4401}"/>
              </a:ext>
            </a:extLst>
          </p:cNvPr>
          <p:cNvSpPr txBox="1"/>
          <p:nvPr/>
        </p:nvSpPr>
        <p:spPr>
          <a:xfrm>
            <a:off x="128016" y="96886"/>
            <a:ext cx="11602561" cy="584775"/>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US" sz="3200" dirty="0">
                <a:solidFill>
                  <a:srgbClr val="F26829"/>
                </a:solidFill>
                <a:latin typeface="Atkinson Hyperlegible"/>
                <a:ea typeface="ＭＳ Ｐゴシック" pitchFamily="34" charset="-128"/>
              </a:rPr>
              <a:t>What can be improved? </a:t>
            </a:r>
          </a:p>
        </p:txBody>
      </p:sp>
      <p:sp>
        <p:nvSpPr>
          <p:cNvPr id="18" name="Rectangle 17">
            <a:extLst>
              <a:ext uri="{FF2B5EF4-FFF2-40B4-BE49-F238E27FC236}">
                <a16:creationId xmlns:a16="http://schemas.microsoft.com/office/drawing/2014/main" id="{E56BD11D-7FAF-3D66-30B9-F26C4554143A}"/>
              </a:ext>
            </a:extLst>
          </p:cNvPr>
          <p:cNvSpPr/>
          <p:nvPr/>
        </p:nvSpPr>
        <p:spPr>
          <a:xfrm>
            <a:off x="0" y="758658"/>
            <a:ext cx="12192000" cy="3937285"/>
          </a:xfrm>
          <a:prstGeom prst="rect">
            <a:avLst/>
          </a:prstGeom>
          <a:solidFill>
            <a:srgbClr val="F26829">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7AF0F20B-80AE-48BE-A0B9-BA798240FE06}"/>
              </a:ext>
            </a:extLst>
          </p:cNvPr>
          <p:cNvGrpSpPr/>
          <p:nvPr/>
        </p:nvGrpSpPr>
        <p:grpSpPr>
          <a:xfrm>
            <a:off x="3740839" y="4936526"/>
            <a:ext cx="3383280" cy="1645920"/>
            <a:chOff x="3740839" y="4946051"/>
            <a:chExt cx="3383280" cy="1645920"/>
          </a:xfrm>
        </p:grpSpPr>
        <p:sp>
          <p:nvSpPr>
            <p:cNvPr id="24" name="Rectangle: Diagonal Corners Rounded 23">
              <a:extLst>
                <a:ext uri="{FF2B5EF4-FFF2-40B4-BE49-F238E27FC236}">
                  <a16:creationId xmlns:a16="http://schemas.microsoft.com/office/drawing/2014/main" id="{C8DC117D-E4AD-47FD-BC5A-83152B86FA6D}"/>
                </a:ext>
              </a:extLst>
            </p:cNvPr>
            <p:cNvSpPr/>
            <p:nvPr/>
          </p:nvSpPr>
          <p:spPr>
            <a:xfrm rot="10800000" flipH="1">
              <a:off x="3740839" y="4946051"/>
              <a:ext cx="3383280" cy="1645920"/>
            </a:xfrm>
            <a:prstGeom prst="round2DiagRect">
              <a:avLst>
                <a:gd name="adj1" fmla="val 16169"/>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72CC1E2-4D5F-4B4A-8762-4945807608DA}"/>
                </a:ext>
              </a:extLst>
            </p:cNvPr>
            <p:cNvSpPr txBox="1"/>
            <p:nvPr/>
          </p:nvSpPr>
          <p:spPr>
            <a:xfrm>
              <a:off x="3807513" y="5215013"/>
              <a:ext cx="2620731" cy="1015663"/>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rtl="0"/>
              <a:r>
                <a:rPr lang="en-GB" sz="2000" dirty="0">
                  <a:solidFill>
                    <a:schemeClr val="tx1"/>
                  </a:solidFill>
                  <a:latin typeface="+mn-lt"/>
                  <a:ea typeface="ＭＳ Ｐゴシック" pitchFamily="34" charset="-128"/>
                  <a:cs typeface="Arial" panose="020B0604020202020204" pitchFamily="34" charset="0"/>
                </a:rPr>
                <a:t>But may require some imagination and creativity! </a:t>
              </a:r>
            </a:p>
          </p:txBody>
        </p:sp>
        <p:grpSp>
          <p:nvGrpSpPr>
            <p:cNvPr id="14" name="Group 13">
              <a:extLst>
                <a:ext uri="{FF2B5EF4-FFF2-40B4-BE49-F238E27FC236}">
                  <a16:creationId xmlns:a16="http://schemas.microsoft.com/office/drawing/2014/main" id="{5E8DE513-4F4F-4444-898D-5F5F3DACC69B}"/>
                </a:ext>
              </a:extLst>
            </p:cNvPr>
            <p:cNvGrpSpPr/>
            <p:nvPr/>
          </p:nvGrpSpPr>
          <p:grpSpPr>
            <a:xfrm>
              <a:off x="6220851" y="5688704"/>
              <a:ext cx="855643" cy="855643"/>
              <a:chOff x="3558923" y="9096828"/>
              <a:chExt cx="855643" cy="855643"/>
            </a:xfrm>
          </p:grpSpPr>
          <p:sp>
            <p:nvSpPr>
              <p:cNvPr id="27" name="Oval 26">
                <a:extLst>
                  <a:ext uri="{FF2B5EF4-FFF2-40B4-BE49-F238E27FC236}">
                    <a16:creationId xmlns:a16="http://schemas.microsoft.com/office/drawing/2014/main" id="{FB652052-B311-4BC9-9EE1-291BCEA1B985}"/>
                  </a:ext>
                </a:extLst>
              </p:cNvPr>
              <p:cNvSpPr/>
              <p:nvPr/>
            </p:nvSpPr>
            <p:spPr>
              <a:xfrm>
                <a:off x="3558923" y="9096828"/>
                <a:ext cx="855643" cy="855643"/>
              </a:xfrm>
              <a:prstGeom prst="ellipse">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light bulb with a pencil in the middle&#10;&#10;Description automatically generated">
                <a:extLst>
                  <a:ext uri="{FF2B5EF4-FFF2-40B4-BE49-F238E27FC236}">
                    <a16:creationId xmlns:a16="http://schemas.microsoft.com/office/drawing/2014/main" id="{61EB215B-6A84-4892-A058-24BDDF31E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1004" y="9318909"/>
                <a:ext cx="411480" cy="411480"/>
              </a:xfrm>
              <a:prstGeom prst="rect">
                <a:avLst/>
              </a:prstGeom>
            </p:spPr>
          </p:pic>
        </p:grpSp>
      </p:grpSp>
      <p:grpSp>
        <p:nvGrpSpPr>
          <p:cNvPr id="42" name="Group 41">
            <a:extLst>
              <a:ext uri="{FF2B5EF4-FFF2-40B4-BE49-F238E27FC236}">
                <a16:creationId xmlns:a16="http://schemas.microsoft.com/office/drawing/2014/main" id="{808DC9D2-BB99-4E57-964A-96CED9010094}"/>
              </a:ext>
            </a:extLst>
          </p:cNvPr>
          <p:cNvGrpSpPr/>
          <p:nvPr/>
        </p:nvGrpSpPr>
        <p:grpSpPr>
          <a:xfrm>
            <a:off x="228600" y="4936526"/>
            <a:ext cx="3383280" cy="1645920"/>
            <a:chOff x="228600" y="4946051"/>
            <a:chExt cx="3383280" cy="1645920"/>
          </a:xfrm>
        </p:grpSpPr>
        <p:sp>
          <p:nvSpPr>
            <p:cNvPr id="23" name="Rectangle: Diagonal Corners Rounded 22">
              <a:extLst>
                <a:ext uri="{FF2B5EF4-FFF2-40B4-BE49-F238E27FC236}">
                  <a16:creationId xmlns:a16="http://schemas.microsoft.com/office/drawing/2014/main" id="{A8A13ED4-09B4-49EF-8458-FE89BECDAA9D}"/>
                </a:ext>
              </a:extLst>
            </p:cNvPr>
            <p:cNvSpPr/>
            <p:nvPr/>
          </p:nvSpPr>
          <p:spPr>
            <a:xfrm flipH="1">
              <a:off x="228600" y="4946051"/>
              <a:ext cx="3383280" cy="1645920"/>
            </a:xfrm>
            <a:prstGeom prst="round2DiagRect">
              <a:avLst>
                <a:gd name="adj1" fmla="val 17625"/>
                <a:gd name="adj2" fmla="val 0"/>
              </a:avLst>
            </a:prstGeom>
            <a:solidFill>
              <a:srgbClr val="F8B7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FBCE35F-7FF0-4ECB-8D6F-FCF634BB9196}"/>
                </a:ext>
              </a:extLst>
            </p:cNvPr>
            <p:cNvGrpSpPr/>
            <p:nvPr/>
          </p:nvGrpSpPr>
          <p:grpSpPr>
            <a:xfrm>
              <a:off x="276225" y="4993676"/>
              <a:ext cx="855643" cy="855643"/>
              <a:chOff x="2716233" y="4958465"/>
              <a:chExt cx="855643" cy="855643"/>
            </a:xfrm>
          </p:grpSpPr>
          <p:sp>
            <p:nvSpPr>
              <p:cNvPr id="26" name="Oval 25">
                <a:extLst>
                  <a:ext uri="{FF2B5EF4-FFF2-40B4-BE49-F238E27FC236}">
                    <a16:creationId xmlns:a16="http://schemas.microsoft.com/office/drawing/2014/main" id="{C68CE8B6-CEFD-47E0-858C-E944C5B364BC}"/>
                  </a:ext>
                </a:extLst>
              </p:cNvPr>
              <p:cNvSpPr/>
              <p:nvPr/>
            </p:nvSpPr>
            <p:spPr>
              <a:xfrm>
                <a:off x="2716233" y="4958465"/>
                <a:ext cx="855643" cy="855643"/>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white dollar sign with a arrow pointing down&#10;&#10;Description automatically generated">
                <a:extLst>
                  <a:ext uri="{FF2B5EF4-FFF2-40B4-BE49-F238E27FC236}">
                    <a16:creationId xmlns:a16="http://schemas.microsoft.com/office/drawing/2014/main" id="{0BAA26C1-2D60-4405-9749-7CA78D8246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2594" y="5134826"/>
                <a:ext cx="502920" cy="502920"/>
              </a:xfrm>
              <a:prstGeom prst="rect">
                <a:avLst/>
              </a:prstGeom>
            </p:spPr>
          </p:pic>
        </p:grpSp>
        <p:sp>
          <p:nvSpPr>
            <p:cNvPr id="30" name="TextBox 29">
              <a:extLst>
                <a:ext uri="{FF2B5EF4-FFF2-40B4-BE49-F238E27FC236}">
                  <a16:creationId xmlns:a16="http://schemas.microsoft.com/office/drawing/2014/main" id="{A6745FD4-D34C-4FDA-AF51-C872DE9E64FF}"/>
                </a:ext>
              </a:extLst>
            </p:cNvPr>
            <p:cNvSpPr txBox="1"/>
            <p:nvPr/>
          </p:nvSpPr>
          <p:spPr>
            <a:xfrm>
              <a:off x="1114425" y="5261180"/>
              <a:ext cx="2484369" cy="1015663"/>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rtl="0"/>
              <a:r>
                <a:rPr lang="en-GB" sz="2000" dirty="0">
                  <a:solidFill>
                    <a:schemeClr val="tx1"/>
                  </a:solidFill>
                  <a:latin typeface="+mn-lt"/>
                  <a:ea typeface="ＭＳ Ｐゴシック"/>
                  <a:cs typeface="Arial"/>
                </a:rPr>
                <a:t>Simple, low-cost improvements can have a big impact.</a:t>
              </a:r>
              <a:endParaRPr lang="en-GB" sz="2000" dirty="0">
                <a:solidFill>
                  <a:schemeClr val="tx1"/>
                </a:solidFill>
                <a:latin typeface="+mn-lt"/>
                <a:ea typeface="ＭＳ Ｐゴシック" pitchFamily="34" charset="-128"/>
                <a:cs typeface="Arial" panose="020B0604020202020204" pitchFamily="34" charset="0"/>
              </a:endParaRPr>
            </a:p>
          </p:txBody>
        </p:sp>
      </p:grpSp>
      <p:pic>
        <p:nvPicPr>
          <p:cNvPr id="9" name="Graphic 8">
            <a:extLst>
              <a:ext uri="{FF2B5EF4-FFF2-40B4-BE49-F238E27FC236}">
                <a16:creationId xmlns:a16="http://schemas.microsoft.com/office/drawing/2014/main" id="{53AAC7EA-E9AA-346D-BA68-49DD3D0776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0975" y="965642"/>
            <a:ext cx="365760" cy="365760"/>
          </a:xfrm>
          <a:prstGeom prst="rect">
            <a:avLst/>
          </a:prstGeom>
        </p:spPr>
      </p:pic>
      <p:pic>
        <p:nvPicPr>
          <p:cNvPr id="10" name="Graphic 9">
            <a:extLst>
              <a:ext uri="{FF2B5EF4-FFF2-40B4-BE49-F238E27FC236}">
                <a16:creationId xmlns:a16="http://schemas.microsoft.com/office/drawing/2014/main" id="{7A9197C4-ABBC-AE5C-767C-28DC675ADA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0975" y="1839670"/>
            <a:ext cx="365760" cy="365760"/>
          </a:xfrm>
          <a:prstGeom prst="rect">
            <a:avLst/>
          </a:prstGeom>
        </p:spPr>
      </p:pic>
      <p:pic>
        <p:nvPicPr>
          <p:cNvPr id="11" name="Graphic 10">
            <a:extLst>
              <a:ext uri="{FF2B5EF4-FFF2-40B4-BE49-F238E27FC236}">
                <a16:creationId xmlns:a16="http://schemas.microsoft.com/office/drawing/2014/main" id="{B4F4B200-AA3A-48B7-76E3-FB6E4248A7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0975" y="2713698"/>
            <a:ext cx="365760" cy="365760"/>
          </a:xfrm>
          <a:prstGeom prst="rect">
            <a:avLst/>
          </a:prstGeom>
        </p:spPr>
      </p:pic>
      <p:pic>
        <p:nvPicPr>
          <p:cNvPr id="12" name="Graphic 11">
            <a:extLst>
              <a:ext uri="{FF2B5EF4-FFF2-40B4-BE49-F238E27FC236}">
                <a16:creationId xmlns:a16="http://schemas.microsoft.com/office/drawing/2014/main" id="{04DC74C2-4E31-6B61-05F4-254EBE4D9C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0975" y="3418449"/>
            <a:ext cx="365760" cy="365760"/>
          </a:xfrm>
          <a:prstGeom prst="rect">
            <a:avLst/>
          </a:prstGeom>
        </p:spPr>
      </p:pic>
      <p:pic>
        <p:nvPicPr>
          <p:cNvPr id="13" name="Graphic 12">
            <a:extLst>
              <a:ext uri="{FF2B5EF4-FFF2-40B4-BE49-F238E27FC236}">
                <a16:creationId xmlns:a16="http://schemas.microsoft.com/office/drawing/2014/main" id="{4F312EA9-CBBA-375D-6BC6-2284F99F1C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0975" y="4123198"/>
            <a:ext cx="365760" cy="365760"/>
          </a:xfrm>
          <a:prstGeom prst="rect">
            <a:avLst/>
          </a:prstGeom>
        </p:spPr>
      </p:pic>
      <p:sp>
        <p:nvSpPr>
          <p:cNvPr id="19" name="TextBox 18">
            <a:extLst>
              <a:ext uri="{FF2B5EF4-FFF2-40B4-BE49-F238E27FC236}">
                <a16:creationId xmlns:a16="http://schemas.microsoft.com/office/drawing/2014/main" id="{4539C0AC-07D2-46C1-CE2F-096533337399}"/>
              </a:ext>
            </a:extLst>
          </p:cNvPr>
          <p:cNvSpPr txBox="1"/>
          <p:nvPr/>
        </p:nvSpPr>
        <p:spPr>
          <a:xfrm>
            <a:off x="680466" y="933079"/>
            <a:ext cx="6065320" cy="430887"/>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indent="-290195">
              <a:spcAft>
                <a:spcPts val="3000"/>
              </a:spcAft>
            </a:pPr>
            <a:r>
              <a:rPr lang="en-GB" sz="2200" b="0" dirty="0">
                <a:solidFill>
                  <a:schemeClr val="tx1"/>
                </a:solidFill>
                <a:ea typeface="ＭＳ Ｐゴシック"/>
                <a:cs typeface="Arial"/>
              </a:rPr>
              <a:t>Constructing new infrastructure.</a:t>
            </a:r>
            <a:endParaRPr lang="en-GB" sz="2200" b="0" dirty="0">
              <a:solidFill>
                <a:schemeClr val="tx1"/>
              </a:solidFill>
              <a:ea typeface="ＭＳ Ｐゴシック" pitchFamily="34" charset="-128"/>
            </a:endParaRPr>
          </a:p>
        </p:txBody>
      </p:sp>
      <p:cxnSp>
        <p:nvCxnSpPr>
          <p:cNvPr id="3" name="Straight Connector 2">
            <a:extLst>
              <a:ext uri="{FF2B5EF4-FFF2-40B4-BE49-F238E27FC236}">
                <a16:creationId xmlns:a16="http://schemas.microsoft.com/office/drawing/2014/main" id="{E3EA1C9A-7796-E737-8993-2FF1B3F4B115}"/>
              </a:ext>
            </a:extLst>
          </p:cNvPr>
          <p:cNvCxnSpPr/>
          <p:nvPr/>
        </p:nvCxnSpPr>
        <p:spPr>
          <a:xfrm>
            <a:off x="811431" y="1500898"/>
            <a:ext cx="5772729" cy="0"/>
          </a:xfrm>
          <a:prstGeom prst="line">
            <a:avLst/>
          </a:prstGeom>
          <a:ln w="9525">
            <a:solidFill>
              <a:srgbClr val="F8B292"/>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503DD02-D032-5BC5-E298-522A510C3445}"/>
              </a:ext>
            </a:extLst>
          </p:cNvPr>
          <p:cNvCxnSpPr/>
          <p:nvPr/>
        </p:nvCxnSpPr>
        <p:spPr>
          <a:xfrm>
            <a:off x="811431" y="2544203"/>
            <a:ext cx="5772729" cy="0"/>
          </a:xfrm>
          <a:prstGeom prst="line">
            <a:avLst/>
          </a:prstGeom>
          <a:ln w="9525">
            <a:solidFill>
              <a:srgbClr val="F8B292"/>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C14F8B3-0ECF-5EB4-F0C3-8642170A8786}"/>
              </a:ext>
            </a:extLst>
          </p:cNvPr>
          <p:cNvCxnSpPr/>
          <p:nvPr/>
        </p:nvCxnSpPr>
        <p:spPr>
          <a:xfrm>
            <a:off x="811431" y="3248954"/>
            <a:ext cx="5772729" cy="0"/>
          </a:xfrm>
          <a:prstGeom prst="line">
            <a:avLst/>
          </a:prstGeom>
          <a:ln w="9525">
            <a:solidFill>
              <a:srgbClr val="F8B292"/>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172EFDC-D548-532E-1D23-602FB943951E}"/>
              </a:ext>
            </a:extLst>
          </p:cNvPr>
          <p:cNvCxnSpPr/>
          <p:nvPr/>
        </p:nvCxnSpPr>
        <p:spPr>
          <a:xfrm>
            <a:off x="811431" y="3953705"/>
            <a:ext cx="5772729" cy="0"/>
          </a:xfrm>
          <a:prstGeom prst="line">
            <a:avLst/>
          </a:prstGeom>
          <a:ln w="9525">
            <a:solidFill>
              <a:srgbClr val="F8B292"/>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35F335B-1AA3-40AB-9D81-DB690C45E954}"/>
              </a:ext>
            </a:extLst>
          </p:cNvPr>
          <p:cNvSpPr txBox="1"/>
          <p:nvPr/>
        </p:nvSpPr>
        <p:spPr>
          <a:xfrm>
            <a:off x="680466" y="1637830"/>
            <a:ext cx="6065320" cy="769441"/>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indent="-290195">
              <a:spcAft>
                <a:spcPts val="3000"/>
              </a:spcAft>
            </a:pPr>
            <a:r>
              <a:rPr lang="en-US" sz="2200" b="0" dirty="0">
                <a:solidFill>
                  <a:schemeClr val="tx1"/>
                </a:solidFill>
                <a:ea typeface="ＭＳ Ｐゴシック"/>
                <a:cs typeface="Arial"/>
              </a:rPr>
              <a:t>Upgrading existing facilities to make more climate resilient or GEDSI friendly.</a:t>
            </a:r>
            <a:endParaRPr lang="en-GB" sz="2200" b="0" dirty="0">
              <a:solidFill>
                <a:schemeClr val="tx1"/>
              </a:solidFill>
              <a:ea typeface="ＭＳ Ｐゴシック" pitchFamily="34" charset="-128"/>
            </a:endParaRPr>
          </a:p>
        </p:txBody>
      </p:sp>
      <p:sp>
        <p:nvSpPr>
          <p:cNvPr id="32" name="TextBox 31">
            <a:extLst>
              <a:ext uri="{FF2B5EF4-FFF2-40B4-BE49-F238E27FC236}">
                <a16:creationId xmlns:a16="http://schemas.microsoft.com/office/drawing/2014/main" id="{7095EFA2-BD6D-4AFA-8C84-4D85F919A3D0}"/>
              </a:ext>
            </a:extLst>
          </p:cNvPr>
          <p:cNvSpPr txBox="1"/>
          <p:nvPr/>
        </p:nvSpPr>
        <p:spPr>
          <a:xfrm>
            <a:off x="680466" y="2681135"/>
            <a:ext cx="6065320" cy="430887"/>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indent="-290195">
              <a:spcAft>
                <a:spcPts val="3000"/>
              </a:spcAft>
            </a:pPr>
            <a:r>
              <a:rPr lang="en-GB" sz="2200" b="0" dirty="0">
                <a:solidFill>
                  <a:schemeClr val="tx1"/>
                </a:solidFill>
                <a:ea typeface="ＭＳ Ｐゴシック"/>
                <a:cs typeface="Arial"/>
              </a:rPr>
              <a:t>Updating protocols and SOPs.</a:t>
            </a:r>
            <a:endParaRPr lang="en-GB" sz="2200" b="0" dirty="0">
              <a:solidFill>
                <a:schemeClr val="tx1"/>
              </a:solidFill>
              <a:ea typeface="ＭＳ Ｐゴシック" pitchFamily="34" charset="-128"/>
            </a:endParaRPr>
          </a:p>
        </p:txBody>
      </p:sp>
      <p:sp>
        <p:nvSpPr>
          <p:cNvPr id="33" name="TextBox 32">
            <a:extLst>
              <a:ext uri="{FF2B5EF4-FFF2-40B4-BE49-F238E27FC236}">
                <a16:creationId xmlns:a16="http://schemas.microsoft.com/office/drawing/2014/main" id="{5F848C9D-FA31-4CC6-A53C-D85C57A56BF9}"/>
              </a:ext>
            </a:extLst>
          </p:cNvPr>
          <p:cNvSpPr txBox="1"/>
          <p:nvPr/>
        </p:nvSpPr>
        <p:spPr>
          <a:xfrm>
            <a:off x="680466" y="3385886"/>
            <a:ext cx="6065320" cy="430887"/>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indent="-290195">
              <a:spcAft>
                <a:spcPts val="3000"/>
              </a:spcAft>
            </a:pPr>
            <a:r>
              <a:rPr lang="en-US" sz="2200" b="0" dirty="0">
                <a:solidFill>
                  <a:schemeClr val="tx1"/>
                </a:solidFill>
                <a:ea typeface="ＭＳ Ｐゴシック"/>
                <a:cs typeface="Arial"/>
              </a:rPr>
              <a:t>Staff training in new techniques or procedures.</a:t>
            </a:r>
            <a:endParaRPr lang="en-GB" sz="2200" b="0" dirty="0">
              <a:solidFill>
                <a:schemeClr val="tx1"/>
              </a:solidFill>
              <a:ea typeface="ＭＳ Ｐゴシック" pitchFamily="34" charset="-128"/>
            </a:endParaRPr>
          </a:p>
        </p:txBody>
      </p:sp>
      <p:sp>
        <p:nvSpPr>
          <p:cNvPr id="34" name="TextBox 33">
            <a:extLst>
              <a:ext uri="{FF2B5EF4-FFF2-40B4-BE49-F238E27FC236}">
                <a16:creationId xmlns:a16="http://schemas.microsoft.com/office/drawing/2014/main" id="{7FDD9433-88A6-40DC-8661-620597238A9C}"/>
              </a:ext>
            </a:extLst>
          </p:cNvPr>
          <p:cNvSpPr txBox="1"/>
          <p:nvPr/>
        </p:nvSpPr>
        <p:spPr>
          <a:xfrm>
            <a:off x="680466" y="4090635"/>
            <a:ext cx="6065320" cy="430887"/>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indent="-290195">
              <a:spcAft>
                <a:spcPts val="3000"/>
              </a:spcAft>
            </a:pPr>
            <a:r>
              <a:rPr lang="en-GB" sz="2200" b="0" dirty="0">
                <a:solidFill>
                  <a:schemeClr val="tx1"/>
                </a:solidFill>
                <a:ea typeface="ＭＳ Ｐゴシック"/>
                <a:cs typeface="Arial"/>
              </a:rPr>
              <a:t>Improving management methods.</a:t>
            </a:r>
            <a:endParaRPr lang="en-GB" sz="2200" b="0" dirty="0">
              <a:solidFill>
                <a:schemeClr val="tx1"/>
              </a:solidFill>
              <a:ea typeface="ＭＳ Ｐゴシック" pitchFamily="34" charset="-128"/>
            </a:endParaRPr>
          </a:p>
        </p:txBody>
      </p:sp>
      <p:grpSp>
        <p:nvGrpSpPr>
          <p:cNvPr id="41" name="Group 40">
            <a:extLst>
              <a:ext uri="{FF2B5EF4-FFF2-40B4-BE49-F238E27FC236}">
                <a16:creationId xmlns:a16="http://schemas.microsoft.com/office/drawing/2014/main" id="{174C2D72-7137-44A2-BE42-EA56E952759B}"/>
              </a:ext>
            </a:extLst>
          </p:cNvPr>
          <p:cNvGrpSpPr/>
          <p:nvPr/>
        </p:nvGrpSpPr>
        <p:grpSpPr>
          <a:xfrm>
            <a:off x="3772428" y="660401"/>
            <a:ext cx="4431244" cy="5954079"/>
            <a:chOff x="7350052" y="660401"/>
            <a:chExt cx="4431244" cy="5954079"/>
          </a:xfrm>
        </p:grpSpPr>
        <p:sp>
          <p:nvSpPr>
            <p:cNvPr id="38" name="Rectangle 37">
              <a:extLst>
                <a:ext uri="{FF2B5EF4-FFF2-40B4-BE49-F238E27FC236}">
                  <a16:creationId xmlns:a16="http://schemas.microsoft.com/office/drawing/2014/main" id="{F9E98631-5C95-466F-B92A-6E3D5684BD5E}"/>
                </a:ext>
              </a:extLst>
            </p:cNvPr>
            <p:cNvSpPr/>
            <p:nvPr/>
          </p:nvSpPr>
          <p:spPr>
            <a:xfrm flipH="1">
              <a:off x="11243686" y="5846466"/>
              <a:ext cx="537610" cy="768014"/>
            </a:xfrm>
            <a:prstGeom prst="rect">
              <a:avLst/>
            </a:prstGeom>
            <a:solidFill>
              <a:srgbClr val="F26829"/>
            </a:solidFill>
            <a:ln>
              <a:noFill/>
              <a:prstDash val="lgDashDot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D675797D-58F6-42B4-94CF-65DE2B0ED397}"/>
                </a:ext>
              </a:extLst>
            </p:cNvPr>
            <p:cNvSpPr/>
            <p:nvPr/>
          </p:nvSpPr>
          <p:spPr>
            <a:xfrm flipV="1">
              <a:off x="7350052" y="660401"/>
              <a:ext cx="537610" cy="768014"/>
            </a:xfrm>
            <a:prstGeom prst="rect">
              <a:avLst/>
            </a:prstGeom>
            <a:solidFill>
              <a:srgbClr val="F26829"/>
            </a:solidFill>
            <a:ln>
              <a:noFill/>
              <a:prstDash val="lgDashDot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8470614D-0EFD-4D98-88CC-71682615F48D}"/>
                </a:ext>
              </a:extLst>
            </p:cNvPr>
            <p:cNvPicPr>
              <a:picLocks noChangeAspect="1"/>
            </p:cNvPicPr>
            <p:nvPr/>
          </p:nvPicPr>
          <p:blipFill rotWithShape="1">
            <a:blip r:embed="rId9"/>
            <a:srcRect l="17364" r="27378" b="223"/>
            <a:stretch/>
          </p:blipFill>
          <p:spPr>
            <a:xfrm>
              <a:off x="7416727" y="727077"/>
              <a:ext cx="4297680" cy="5820156"/>
            </a:xfrm>
            <a:custGeom>
              <a:avLst/>
              <a:gdLst>
                <a:gd name="connsiteX0" fmla="*/ 0 w 4513794"/>
                <a:gd name="connsiteY0" fmla="*/ 0 h 6112829"/>
                <a:gd name="connsiteX1" fmla="*/ 4513794 w 4513794"/>
                <a:gd name="connsiteY1" fmla="*/ 0 h 6112829"/>
                <a:gd name="connsiteX2" fmla="*/ 4513794 w 4513794"/>
                <a:gd name="connsiteY2" fmla="*/ 6112829 h 6112829"/>
                <a:gd name="connsiteX3" fmla="*/ 0 w 4513794"/>
                <a:gd name="connsiteY3" fmla="*/ 6112829 h 6112829"/>
              </a:gdLst>
              <a:ahLst/>
              <a:cxnLst>
                <a:cxn ang="0">
                  <a:pos x="connsiteX0" y="connsiteY0"/>
                </a:cxn>
                <a:cxn ang="0">
                  <a:pos x="connsiteX1" y="connsiteY1"/>
                </a:cxn>
                <a:cxn ang="0">
                  <a:pos x="connsiteX2" y="connsiteY2"/>
                </a:cxn>
                <a:cxn ang="0">
                  <a:pos x="connsiteX3" y="connsiteY3"/>
                </a:cxn>
              </a:cxnLst>
              <a:rect l="l" t="t" r="r" b="b"/>
              <a:pathLst>
                <a:path w="4513794" h="6112829">
                  <a:moveTo>
                    <a:pt x="0" y="0"/>
                  </a:moveTo>
                  <a:lnTo>
                    <a:pt x="4513794" y="0"/>
                  </a:lnTo>
                  <a:lnTo>
                    <a:pt x="4513794" y="6112829"/>
                  </a:lnTo>
                  <a:lnTo>
                    <a:pt x="0" y="6112829"/>
                  </a:lnTo>
                  <a:close/>
                </a:path>
              </a:pathLst>
            </a:custGeom>
          </p:spPr>
        </p:pic>
        <p:sp>
          <p:nvSpPr>
            <p:cNvPr id="40" name="Rectangle 39">
              <a:extLst>
                <a:ext uri="{FF2B5EF4-FFF2-40B4-BE49-F238E27FC236}">
                  <a16:creationId xmlns:a16="http://schemas.microsoft.com/office/drawing/2014/main" id="{C18601FF-1EC4-406B-B889-30C61E988E16}"/>
                </a:ext>
              </a:extLst>
            </p:cNvPr>
            <p:cNvSpPr/>
            <p:nvPr/>
          </p:nvSpPr>
          <p:spPr>
            <a:xfrm>
              <a:off x="9793910" y="6335576"/>
              <a:ext cx="1920497" cy="211657"/>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WHO/Arabella Hayter</a:t>
              </a:r>
            </a:p>
          </p:txBody>
        </p:sp>
      </p:grpSp>
      <p:pic>
        <p:nvPicPr>
          <p:cNvPr id="8" name="08">
            <a:hlinkClick r:id="" action="ppaction://media"/>
            <a:extLst>
              <a:ext uri="{FF2B5EF4-FFF2-40B4-BE49-F238E27FC236}">
                <a16:creationId xmlns:a16="http://schemas.microsoft.com/office/drawing/2014/main" id="{E26C3091-DF23-A4E9-E6B9-FD211E33F64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8575" y="6858000"/>
            <a:ext cx="609600" cy="609600"/>
          </a:xfrm>
          <a:prstGeom prst="rect">
            <a:avLst/>
          </a:prstGeom>
        </p:spPr>
      </p:pic>
    </p:spTree>
    <p:extLst>
      <p:ext uri="{BB962C8B-B14F-4D97-AF65-F5344CB8AC3E}">
        <p14:creationId xmlns:p14="http://schemas.microsoft.com/office/powerpoint/2010/main" val="3543549080"/>
      </p:ext>
    </p:extLst>
  </p:cSld>
  <p:clrMapOvr>
    <a:masterClrMapping/>
  </p:clrMapOvr>
  <mc:AlternateContent xmlns:mc="http://schemas.openxmlformats.org/markup-compatibility/2006" xmlns:p14="http://schemas.microsoft.com/office/powerpoint/2010/main">
    <mc:Choice Requires="p14">
      <p:transition spd="slow" p14:dur="2000" advClick="0" advTm="58130"/>
    </mc:Choice>
    <mc:Fallback xmlns="">
      <p:transition spd="slow" advClick="0" advTm="58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128" fill="hold"/>
                                        <p:tgtEl>
                                          <p:spTgt spid="8"/>
                                        </p:tgtEl>
                                      </p:cBhvr>
                                    </p:cmd>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0-#ppt_w/2"/>
                                          </p:val>
                                        </p:tav>
                                        <p:tav tm="100000">
                                          <p:val>
                                            <p:strVal val="#ppt_x"/>
                                          </p:val>
                                        </p:tav>
                                      </p:tavLst>
                                    </p:anim>
                                    <p:anim calcmode="lin" valueType="num">
                                      <p:cBhvr additive="base">
                                        <p:cTn id="14" dur="500" fill="hold"/>
                                        <p:tgtEl>
                                          <p:spTgt spid="41"/>
                                        </p:tgtEl>
                                        <p:attrNameLst>
                                          <p:attrName>ppt_y</p:attrName>
                                        </p:attrNameLst>
                                      </p:cBhvr>
                                      <p:tavLst>
                                        <p:tav tm="0">
                                          <p:val>
                                            <p:strVal val="#ppt_y"/>
                                          </p:val>
                                        </p:tav>
                                        <p:tav tm="100000">
                                          <p:val>
                                            <p:strVal val="#ppt_y"/>
                                          </p:val>
                                        </p:tav>
                                      </p:tavLst>
                                    </p:anim>
                                  </p:childTnLst>
                                </p:cTn>
                              </p:par>
                              <p:par>
                                <p:cTn id="15" presetID="63" presetClass="path" presetSubtype="0" accel="50000" decel="50000" fill="hold" nodeType="withEffect">
                                  <p:stCondLst>
                                    <p:cond delay="7000"/>
                                  </p:stCondLst>
                                  <p:childTnLst>
                                    <p:animMotion origin="layout" path="M 4.16667E-6 -4.07407E-6 L 0.29375 -4.07407E-6 " pathEditMode="relative" rAng="0" ptsTypes="AA">
                                      <p:cBhvr>
                                        <p:cTn id="16" dur="500" fill="hold"/>
                                        <p:tgtEl>
                                          <p:spTgt spid="41"/>
                                        </p:tgtEl>
                                        <p:attrNameLst>
                                          <p:attrName>ppt_x</p:attrName>
                                          <p:attrName>ppt_y</p:attrName>
                                        </p:attrNameLst>
                                      </p:cBhvr>
                                      <p:rCtr x="14687" y="0"/>
                                    </p:animMotion>
                                  </p:childTnLst>
                                </p:cTn>
                              </p:par>
                              <p:par>
                                <p:cTn id="17" presetID="22" presetClass="entr" presetSubtype="8" fill="hold" grpId="0" nodeType="withEffect">
                                  <p:stCondLst>
                                    <p:cond delay="750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53" presetClass="entr" presetSubtype="16" fill="hold" nodeType="withEffect">
                                  <p:stCondLst>
                                    <p:cond delay="775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22" presetClass="entr" presetSubtype="8" fill="hold" grpId="0" nodeType="withEffect">
                                  <p:stCondLst>
                                    <p:cond delay="800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22" presetClass="entr" presetSubtype="8" fill="hold" nodeType="withEffect">
                                  <p:stCondLst>
                                    <p:cond delay="1000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53" presetClass="entr" presetSubtype="16" fill="hold" nodeType="withEffect">
                                  <p:stCondLst>
                                    <p:cond delay="1025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22" presetClass="entr" presetSubtype="8" fill="hold" grpId="0" nodeType="withEffect">
                                  <p:stCondLst>
                                    <p:cond delay="1050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par>
                                <p:cTn id="39" presetID="22" presetClass="entr" presetSubtype="8" fill="hold" nodeType="withEffect">
                                  <p:stCondLst>
                                    <p:cond delay="1750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par>
                                <p:cTn id="42" presetID="53" presetClass="entr" presetSubtype="16" fill="hold" nodeType="withEffect">
                                  <p:stCondLst>
                                    <p:cond delay="1775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par>
                                <p:cTn id="47" presetID="22" presetClass="entr" presetSubtype="8" fill="hold" grpId="0" nodeType="withEffect">
                                  <p:stCondLst>
                                    <p:cond delay="1800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500"/>
                                        <p:tgtEl>
                                          <p:spTgt spid="32"/>
                                        </p:tgtEl>
                                      </p:cBhvr>
                                    </p:animEffect>
                                  </p:childTnLst>
                                </p:cTn>
                              </p:par>
                              <p:par>
                                <p:cTn id="50" presetID="22" presetClass="entr" presetSubtype="8" fill="hold" nodeType="withEffect">
                                  <p:stCondLst>
                                    <p:cond delay="2100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par>
                                <p:cTn id="53" presetID="53" presetClass="entr" presetSubtype="16" fill="hold" nodeType="withEffect">
                                  <p:stCondLst>
                                    <p:cond delay="2125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par>
                                <p:cTn id="58" presetID="22" presetClass="entr" presetSubtype="8" fill="hold" grpId="0" nodeType="withEffect">
                                  <p:stCondLst>
                                    <p:cond delay="21500"/>
                                  </p:stCondLst>
                                  <p:childTnLst>
                                    <p:set>
                                      <p:cBhvr>
                                        <p:cTn id="59" dur="1" fill="hold">
                                          <p:stCondLst>
                                            <p:cond delay="0"/>
                                          </p:stCondLst>
                                        </p:cTn>
                                        <p:tgtEl>
                                          <p:spTgt spid="33"/>
                                        </p:tgtEl>
                                        <p:attrNameLst>
                                          <p:attrName>style.visibility</p:attrName>
                                        </p:attrNameLst>
                                      </p:cBhvr>
                                      <p:to>
                                        <p:strVal val="visible"/>
                                      </p:to>
                                    </p:set>
                                    <p:animEffect transition="in" filter="wipe(left)">
                                      <p:cBhvr>
                                        <p:cTn id="60" dur="500"/>
                                        <p:tgtEl>
                                          <p:spTgt spid="33"/>
                                        </p:tgtEl>
                                      </p:cBhvr>
                                    </p:animEffect>
                                  </p:childTnLst>
                                </p:cTn>
                              </p:par>
                              <p:par>
                                <p:cTn id="61" presetID="22" presetClass="entr" presetSubtype="8" fill="hold" nodeType="withEffect">
                                  <p:stCondLst>
                                    <p:cond delay="24000"/>
                                  </p:stCondLst>
                                  <p:childTnLst>
                                    <p:set>
                                      <p:cBhvr>
                                        <p:cTn id="62" dur="1" fill="hold">
                                          <p:stCondLst>
                                            <p:cond delay="0"/>
                                          </p:stCondLst>
                                        </p:cTn>
                                        <p:tgtEl>
                                          <p:spTgt spid="7"/>
                                        </p:tgtEl>
                                        <p:attrNameLst>
                                          <p:attrName>style.visibility</p:attrName>
                                        </p:attrNameLst>
                                      </p:cBhvr>
                                      <p:to>
                                        <p:strVal val="visible"/>
                                      </p:to>
                                    </p:set>
                                    <p:animEffect transition="in" filter="wipe(left)">
                                      <p:cBhvr>
                                        <p:cTn id="63" dur="500"/>
                                        <p:tgtEl>
                                          <p:spTgt spid="7"/>
                                        </p:tgtEl>
                                      </p:cBhvr>
                                    </p:animEffect>
                                  </p:childTnLst>
                                </p:cTn>
                              </p:par>
                              <p:par>
                                <p:cTn id="64" presetID="53" presetClass="entr" presetSubtype="16" fill="hold" nodeType="withEffect">
                                  <p:stCondLst>
                                    <p:cond delay="2425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Effect transition="in" filter="fade">
                                      <p:cBhvr>
                                        <p:cTn id="68" dur="500"/>
                                        <p:tgtEl>
                                          <p:spTgt spid="13"/>
                                        </p:tgtEl>
                                      </p:cBhvr>
                                    </p:animEffect>
                                  </p:childTnLst>
                                </p:cTn>
                              </p:par>
                              <p:par>
                                <p:cTn id="69" presetID="22" presetClass="entr" presetSubtype="8" fill="hold" grpId="0" nodeType="withEffect">
                                  <p:stCondLst>
                                    <p:cond delay="2450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par>
                                <p:cTn id="72" presetID="53" presetClass="entr" presetSubtype="16" fill="hold" nodeType="withEffect">
                                  <p:stCondLst>
                                    <p:cond delay="29250"/>
                                  </p:stCondLst>
                                  <p:childTnLst>
                                    <p:set>
                                      <p:cBhvr>
                                        <p:cTn id="73" dur="1" fill="hold">
                                          <p:stCondLst>
                                            <p:cond delay="0"/>
                                          </p:stCondLst>
                                        </p:cTn>
                                        <p:tgtEl>
                                          <p:spTgt spid="42"/>
                                        </p:tgtEl>
                                        <p:attrNameLst>
                                          <p:attrName>style.visibility</p:attrName>
                                        </p:attrNameLst>
                                      </p:cBhvr>
                                      <p:to>
                                        <p:strVal val="visible"/>
                                      </p:to>
                                    </p:set>
                                    <p:anim calcmode="lin" valueType="num">
                                      <p:cBhvr>
                                        <p:cTn id="74" dur="500" fill="hold"/>
                                        <p:tgtEl>
                                          <p:spTgt spid="42"/>
                                        </p:tgtEl>
                                        <p:attrNameLst>
                                          <p:attrName>ppt_w</p:attrName>
                                        </p:attrNameLst>
                                      </p:cBhvr>
                                      <p:tavLst>
                                        <p:tav tm="0">
                                          <p:val>
                                            <p:fltVal val="0"/>
                                          </p:val>
                                        </p:tav>
                                        <p:tav tm="100000">
                                          <p:val>
                                            <p:strVal val="#ppt_w"/>
                                          </p:val>
                                        </p:tav>
                                      </p:tavLst>
                                    </p:anim>
                                    <p:anim calcmode="lin" valueType="num">
                                      <p:cBhvr>
                                        <p:cTn id="75" dur="500" fill="hold"/>
                                        <p:tgtEl>
                                          <p:spTgt spid="42"/>
                                        </p:tgtEl>
                                        <p:attrNameLst>
                                          <p:attrName>ppt_h</p:attrName>
                                        </p:attrNameLst>
                                      </p:cBhvr>
                                      <p:tavLst>
                                        <p:tav tm="0">
                                          <p:val>
                                            <p:fltVal val="0"/>
                                          </p:val>
                                        </p:tav>
                                        <p:tav tm="100000">
                                          <p:val>
                                            <p:strVal val="#ppt_h"/>
                                          </p:val>
                                        </p:tav>
                                      </p:tavLst>
                                    </p:anim>
                                    <p:animEffect transition="in" filter="fade">
                                      <p:cBhvr>
                                        <p:cTn id="76" dur="500"/>
                                        <p:tgtEl>
                                          <p:spTgt spid="42"/>
                                        </p:tgtEl>
                                      </p:cBhvr>
                                    </p:animEffect>
                                  </p:childTnLst>
                                </p:cTn>
                              </p:par>
                              <p:par>
                                <p:cTn id="77" presetID="53" presetClass="entr" presetSubtype="16" fill="hold" nodeType="withEffect">
                                  <p:stCondLst>
                                    <p:cond delay="39500"/>
                                  </p:stCondLst>
                                  <p:childTnLst>
                                    <p:set>
                                      <p:cBhvr>
                                        <p:cTn id="78" dur="1" fill="hold">
                                          <p:stCondLst>
                                            <p:cond delay="0"/>
                                          </p:stCondLst>
                                        </p:cTn>
                                        <p:tgtEl>
                                          <p:spTgt spid="43"/>
                                        </p:tgtEl>
                                        <p:attrNameLst>
                                          <p:attrName>style.visibility</p:attrName>
                                        </p:attrNameLst>
                                      </p:cBhvr>
                                      <p:to>
                                        <p:strVal val="visible"/>
                                      </p:to>
                                    </p:set>
                                    <p:anim calcmode="lin" valueType="num">
                                      <p:cBhvr>
                                        <p:cTn id="79" dur="500" fill="hold"/>
                                        <p:tgtEl>
                                          <p:spTgt spid="43"/>
                                        </p:tgtEl>
                                        <p:attrNameLst>
                                          <p:attrName>ppt_w</p:attrName>
                                        </p:attrNameLst>
                                      </p:cBhvr>
                                      <p:tavLst>
                                        <p:tav tm="0">
                                          <p:val>
                                            <p:fltVal val="0"/>
                                          </p:val>
                                        </p:tav>
                                        <p:tav tm="100000">
                                          <p:val>
                                            <p:strVal val="#ppt_w"/>
                                          </p:val>
                                        </p:tav>
                                      </p:tavLst>
                                    </p:anim>
                                    <p:anim calcmode="lin" valueType="num">
                                      <p:cBhvr>
                                        <p:cTn id="80" dur="500" fill="hold"/>
                                        <p:tgtEl>
                                          <p:spTgt spid="43"/>
                                        </p:tgtEl>
                                        <p:attrNameLst>
                                          <p:attrName>ppt_h</p:attrName>
                                        </p:attrNameLst>
                                      </p:cBhvr>
                                      <p:tavLst>
                                        <p:tav tm="0">
                                          <p:val>
                                            <p:fltVal val="0"/>
                                          </p:val>
                                        </p:tav>
                                        <p:tav tm="100000">
                                          <p:val>
                                            <p:strVal val="#ppt_h"/>
                                          </p:val>
                                        </p:tav>
                                      </p:tavLst>
                                    </p:anim>
                                    <p:animEffect transition="in" filter="fade">
                                      <p:cBhvr>
                                        <p:cTn id="81" dur="500"/>
                                        <p:tgtEl>
                                          <p:spTgt spid="43"/>
                                        </p:tgtEl>
                                      </p:cBhvr>
                                    </p:animEffect>
                                  </p:childTnLst>
                                </p:cTn>
                              </p:par>
                              <p:par>
                                <p:cTn id="82" presetID="2" presetClass="exit" presetSubtype="2" fill="hold" nodeType="withEffect">
                                  <p:stCondLst>
                                    <p:cond delay="58130"/>
                                  </p:stCondLst>
                                  <p:childTnLst>
                                    <p:anim calcmode="lin" valueType="num">
                                      <p:cBhvr additive="base">
                                        <p:cTn id="83" dur="500"/>
                                        <p:tgtEl>
                                          <p:spTgt spid="41"/>
                                        </p:tgtEl>
                                        <p:attrNameLst>
                                          <p:attrName>ppt_x</p:attrName>
                                        </p:attrNameLst>
                                      </p:cBhvr>
                                      <p:tavLst>
                                        <p:tav tm="0">
                                          <p:val>
                                            <p:strVal val="ppt_x"/>
                                          </p:val>
                                        </p:tav>
                                        <p:tav tm="100000">
                                          <p:val>
                                            <p:strVal val="1+ppt_w/2"/>
                                          </p:val>
                                        </p:tav>
                                      </p:tavLst>
                                    </p:anim>
                                    <p:anim calcmode="lin" valueType="num">
                                      <p:cBhvr additive="base">
                                        <p:cTn id="84" dur="500"/>
                                        <p:tgtEl>
                                          <p:spTgt spid="41"/>
                                        </p:tgtEl>
                                        <p:attrNameLst>
                                          <p:attrName>ppt_y</p:attrName>
                                        </p:attrNameLst>
                                      </p:cBhvr>
                                      <p:tavLst>
                                        <p:tav tm="0">
                                          <p:val>
                                            <p:strVal val="ppt_y"/>
                                          </p:val>
                                        </p:tav>
                                        <p:tav tm="100000">
                                          <p:val>
                                            <p:strVal val="ppt_y"/>
                                          </p:val>
                                        </p:tav>
                                      </p:tavLst>
                                    </p:anim>
                                    <p:set>
                                      <p:cBhvr>
                                        <p:cTn id="85" dur="1" fill="hold">
                                          <p:stCondLst>
                                            <p:cond delay="499"/>
                                          </p:stCondLst>
                                        </p:cTn>
                                        <p:tgtEl>
                                          <p:spTgt spid="41"/>
                                        </p:tgtEl>
                                        <p:attrNameLst>
                                          <p:attrName>style.visibility</p:attrName>
                                        </p:attrNameLst>
                                      </p:cBhvr>
                                      <p:to>
                                        <p:strVal val="hidden"/>
                                      </p:to>
                                    </p:set>
                                  </p:childTnLst>
                                </p:cTn>
                              </p:par>
                              <p:par>
                                <p:cTn id="86" presetID="2" presetClass="exit" presetSubtype="2" fill="hold" nodeType="withEffect">
                                  <p:stCondLst>
                                    <p:cond delay="58130"/>
                                  </p:stCondLst>
                                  <p:childTnLst>
                                    <p:anim calcmode="lin" valueType="num">
                                      <p:cBhvr additive="base">
                                        <p:cTn id="87" dur="500"/>
                                        <p:tgtEl>
                                          <p:spTgt spid="42"/>
                                        </p:tgtEl>
                                        <p:attrNameLst>
                                          <p:attrName>ppt_x</p:attrName>
                                        </p:attrNameLst>
                                      </p:cBhvr>
                                      <p:tavLst>
                                        <p:tav tm="0">
                                          <p:val>
                                            <p:strVal val="ppt_x"/>
                                          </p:val>
                                        </p:tav>
                                        <p:tav tm="100000">
                                          <p:val>
                                            <p:strVal val="1+ppt_w/2"/>
                                          </p:val>
                                        </p:tav>
                                      </p:tavLst>
                                    </p:anim>
                                    <p:anim calcmode="lin" valueType="num">
                                      <p:cBhvr additive="base">
                                        <p:cTn id="88" dur="500"/>
                                        <p:tgtEl>
                                          <p:spTgt spid="42"/>
                                        </p:tgtEl>
                                        <p:attrNameLst>
                                          <p:attrName>ppt_y</p:attrName>
                                        </p:attrNameLst>
                                      </p:cBhvr>
                                      <p:tavLst>
                                        <p:tav tm="0">
                                          <p:val>
                                            <p:strVal val="ppt_y"/>
                                          </p:val>
                                        </p:tav>
                                        <p:tav tm="100000">
                                          <p:val>
                                            <p:strVal val="ppt_y"/>
                                          </p:val>
                                        </p:tav>
                                      </p:tavLst>
                                    </p:anim>
                                    <p:set>
                                      <p:cBhvr>
                                        <p:cTn id="89" dur="1" fill="hold">
                                          <p:stCondLst>
                                            <p:cond delay="499"/>
                                          </p:stCondLst>
                                        </p:cTn>
                                        <p:tgtEl>
                                          <p:spTgt spid="42"/>
                                        </p:tgtEl>
                                        <p:attrNameLst>
                                          <p:attrName>style.visibility</p:attrName>
                                        </p:attrNameLst>
                                      </p:cBhvr>
                                      <p:to>
                                        <p:strVal val="hidden"/>
                                      </p:to>
                                    </p:set>
                                  </p:childTnLst>
                                </p:cTn>
                              </p:par>
                              <p:par>
                                <p:cTn id="90" presetID="2" presetClass="exit" presetSubtype="2" fill="hold" nodeType="withEffect">
                                  <p:stCondLst>
                                    <p:cond delay="58130"/>
                                  </p:stCondLst>
                                  <p:childTnLst>
                                    <p:anim calcmode="lin" valueType="num">
                                      <p:cBhvr additive="base">
                                        <p:cTn id="91" dur="500"/>
                                        <p:tgtEl>
                                          <p:spTgt spid="43"/>
                                        </p:tgtEl>
                                        <p:attrNameLst>
                                          <p:attrName>ppt_x</p:attrName>
                                        </p:attrNameLst>
                                      </p:cBhvr>
                                      <p:tavLst>
                                        <p:tav tm="0">
                                          <p:val>
                                            <p:strVal val="ppt_x"/>
                                          </p:val>
                                        </p:tav>
                                        <p:tav tm="100000">
                                          <p:val>
                                            <p:strVal val="1+ppt_w/2"/>
                                          </p:val>
                                        </p:tav>
                                      </p:tavLst>
                                    </p:anim>
                                    <p:anim calcmode="lin" valueType="num">
                                      <p:cBhvr additive="base">
                                        <p:cTn id="92" dur="500"/>
                                        <p:tgtEl>
                                          <p:spTgt spid="43"/>
                                        </p:tgtEl>
                                        <p:attrNameLst>
                                          <p:attrName>ppt_y</p:attrName>
                                        </p:attrNameLst>
                                      </p:cBhvr>
                                      <p:tavLst>
                                        <p:tav tm="0">
                                          <p:val>
                                            <p:strVal val="ppt_y"/>
                                          </p:val>
                                        </p:tav>
                                        <p:tav tm="100000">
                                          <p:val>
                                            <p:strVal val="ppt_y"/>
                                          </p:val>
                                        </p:tav>
                                      </p:tavLst>
                                    </p:anim>
                                    <p:set>
                                      <p:cBhvr>
                                        <p:cTn id="93" dur="1" fill="hold">
                                          <p:stCondLst>
                                            <p:cond delay="499"/>
                                          </p:stCondLst>
                                        </p:cTn>
                                        <p:tgtEl>
                                          <p:spTgt spid="43"/>
                                        </p:tgtEl>
                                        <p:attrNameLst>
                                          <p:attrName>style.visibility</p:attrName>
                                        </p:attrNameLst>
                                      </p:cBhvr>
                                      <p:to>
                                        <p:strVal val="hidden"/>
                                      </p:to>
                                    </p:set>
                                  </p:childTnLst>
                                </p:cTn>
                              </p:par>
                              <p:par>
                                <p:cTn id="94" presetID="2" presetClass="exit" presetSubtype="8" fill="hold" grpId="1" nodeType="withEffect">
                                  <p:stCondLst>
                                    <p:cond delay="58130"/>
                                  </p:stCondLst>
                                  <p:childTnLst>
                                    <p:anim calcmode="lin" valueType="num">
                                      <p:cBhvr additive="base">
                                        <p:cTn id="95" dur="500"/>
                                        <p:tgtEl>
                                          <p:spTgt spid="18"/>
                                        </p:tgtEl>
                                        <p:attrNameLst>
                                          <p:attrName>ppt_x</p:attrName>
                                        </p:attrNameLst>
                                      </p:cBhvr>
                                      <p:tavLst>
                                        <p:tav tm="0">
                                          <p:val>
                                            <p:strVal val="ppt_x"/>
                                          </p:val>
                                        </p:tav>
                                        <p:tav tm="100000">
                                          <p:val>
                                            <p:strVal val="0-ppt_w/2"/>
                                          </p:val>
                                        </p:tav>
                                      </p:tavLst>
                                    </p:anim>
                                    <p:anim calcmode="lin" valueType="num">
                                      <p:cBhvr additive="base">
                                        <p:cTn id="96" dur="500"/>
                                        <p:tgtEl>
                                          <p:spTgt spid="18"/>
                                        </p:tgtEl>
                                        <p:attrNameLst>
                                          <p:attrName>ppt_y</p:attrName>
                                        </p:attrNameLst>
                                      </p:cBhvr>
                                      <p:tavLst>
                                        <p:tav tm="0">
                                          <p:val>
                                            <p:strVal val="ppt_y"/>
                                          </p:val>
                                        </p:tav>
                                        <p:tav tm="100000">
                                          <p:val>
                                            <p:strVal val="ppt_y"/>
                                          </p:val>
                                        </p:tav>
                                      </p:tavLst>
                                    </p:anim>
                                    <p:set>
                                      <p:cBhvr>
                                        <p:cTn id="97" dur="1" fill="hold">
                                          <p:stCondLst>
                                            <p:cond delay="499"/>
                                          </p:stCondLst>
                                        </p:cTn>
                                        <p:tgtEl>
                                          <p:spTgt spid="18"/>
                                        </p:tgtEl>
                                        <p:attrNameLst>
                                          <p:attrName>style.visibility</p:attrName>
                                        </p:attrNameLst>
                                      </p:cBhvr>
                                      <p:to>
                                        <p:strVal val="hidden"/>
                                      </p:to>
                                    </p:set>
                                  </p:childTnLst>
                                </p:cTn>
                              </p:par>
                              <p:par>
                                <p:cTn id="98" presetID="2" presetClass="exit" presetSubtype="8" fill="hold" nodeType="withEffect">
                                  <p:stCondLst>
                                    <p:cond delay="58130"/>
                                  </p:stCondLst>
                                  <p:childTnLst>
                                    <p:anim calcmode="lin" valueType="num">
                                      <p:cBhvr additive="base">
                                        <p:cTn id="99" dur="500"/>
                                        <p:tgtEl>
                                          <p:spTgt spid="9"/>
                                        </p:tgtEl>
                                        <p:attrNameLst>
                                          <p:attrName>ppt_x</p:attrName>
                                        </p:attrNameLst>
                                      </p:cBhvr>
                                      <p:tavLst>
                                        <p:tav tm="0">
                                          <p:val>
                                            <p:strVal val="ppt_x"/>
                                          </p:val>
                                        </p:tav>
                                        <p:tav tm="100000">
                                          <p:val>
                                            <p:strVal val="0-ppt_w/2"/>
                                          </p:val>
                                        </p:tav>
                                      </p:tavLst>
                                    </p:anim>
                                    <p:anim calcmode="lin" valueType="num">
                                      <p:cBhvr additive="base">
                                        <p:cTn id="100" dur="500"/>
                                        <p:tgtEl>
                                          <p:spTgt spid="9"/>
                                        </p:tgtEl>
                                        <p:attrNameLst>
                                          <p:attrName>ppt_y</p:attrName>
                                        </p:attrNameLst>
                                      </p:cBhvr>
                                      <p:tavLst>
                                        <p:tav tm="0">
                                          <p:val>
                                            <p:strVal val="ppt_y"/>
                                          </p:val>
                                        </p:tav>
                                        <p:tav tm="100000">
                                          <p:val>
                                            <p:strVal val="ppt_y"/>
                                          </p:val>
                                        </p:tav>
                                      </p:tavLst>
                                    </p:anim>
                                    <p:set>
                                      <p:cBhvr>
                                        <p:cTn id="101" dur="1" fill="hold">
                                          <p:stCondLst>
                                            <p:cond delay="499"/>
                                          </p:stCondLst>
                                        </p:cTn>
                                        <p:tgtEl>
                                          <p:spTgt spid="9"/>
                                        </p:tgtEl>
                                        <p:attrNameLst>
                                          <p:attrName>style.visibility</p:attrName>
                                        </p:attrNameLst>
                                      </p:cBhvr>
                                      <p:to>
                                        <p:strVal val="hidden"/>
                                      </p:to>
                                    </p:set>
                                  </p:childTnLst>
                                </p:cTn>
                              </p:par>
                              <p:par>
                                <p:cTn id="102" presetID="2" presetClass="exit" presetSubtype="8" fill="hold" grpId="1" nodeType="withEffect">
                                  <p:stCondLst>
                                    <p:cond delay="58130"/>
                                  </p:stCondLst>
                                  <p:childTnLst>
                                    <p:anim calcmode="lin" valueType="num">
                                      <p:cBhvr additive="base">
                                        <p:cTn id="103" dur="500"/>
                                        <p:tgtEl>
                                          <p:spTgt spid="19"/>
                                        </p:tgtEl>
                                        <p:attrNameLst>
                                          <p:attrName>ppt_x</p:attrName>
                                        </p:attrNameLst>
                                      </p:cBhvr>
                                      <p:tavLst>
                                        <p:tav tm="0">
                                          <p:val>
                                            <p:strVal val="ppt_x"/>
                                          </p:val>
                                        </p:tav>
                                        <p:tav tm="100000">
                                          <p:val>
                                            <p:strVal val="0-ppt_w/2"/>
                                          </p:val>
                                        </p:tav>
                                      </p:tavLst>
                                    </p:anim>
                                    <p:anim calcmode="lin" valueType="num">
                                      <p:cBhvr additive="base">
                                        <p:cTn id="104" dur="500"/>
                                        <p:tgtEl>
                                          <p:spTgt spid="19"/>
                                        </p:tgtEl>
                                        <p:attrNameLst>
                                          <p:attrName>ppt_y</p:attrName>
                                        </p:attrNameLst>
                                      </p:cBhvr>
                                      <p:tavLst>
                                        <p:tav tm="0">
                                          <p:val>
                                            <p:strVal val="ppt_y"/>
                                          </p:val>
                                        </p:tav>
                                        <p:tav tm="100000">
                                          <p:val>
                                            <p:strVal val="ppt_y"/>
                                          </p:val>
                                        </p:tav>
                                      </p:tavLst>
                                    </p:anim>
                                    <p:set>
                                      <p:cBhvr>
                                        <p:cTn id="105" dur="1" fill="hold">
                                          <p:stCondLst>
                                            <p:cond delay="499"/>
                                          </p:stCondLst>
                                        </p:cTn>
                                        <p:tgtEl>
                                          <p:spTgt spid="19"/>
                                        </p:tgtEl>
                                        <p:attrNameLst>
                                          <p:attrName>style.visibility</p:attrName>
                                        </p:attrNameLst>
                                      </p:cBhvr>
                                      <p:to>
                                        <p:strVal val="hidden"/>
                                      </p:to>
                                    </p:set>
                                  </p:childTnLst>
                                </p:cTn>
                              </p:par>
                              <p:par>
                                <p:cTn id="106" presetID="2" presetClass="exit" presetSubtype="8" fill="hold" nodeType="withEffect">
                                  <p:stCondLst>
                                    <p:cond delay="58130"/>
                                  </p:stCondLst>
                                  <p:childTnLst>
                                    <p:anim calcmode="lin" valueType="num">
                                      <p:cBhvr additive="base">
                                        <p:cTn id="107" dur="500"/>
                                        <p:tgtEl>
                                          <p:spTgt spid="3"/>
                                        </p:tgtEl>
                                        <p:attrNameLst>
                                          <p:attrName>ppt_x</p:attrName>
                                        </p:attrNameLst>
                                      </p:cBhvr>
                                      <p:tavLst>
                                        <p:tav tm="0">
                                          <p:val>
                                            <p:strVal val="ppt_x"/>
                                          </p:val>
                                        </p:tav>
                                        <p:tav tm="100000">
                                          <p:val>
                                            <p:strVal val="0-ppt_w/2"/>
                                          </p:val>
                                        </p:tav>
                                      </p:tavLst>
                                    </p:anim>
                                    <p:anim calcmode="lin" valueType="num">
                                      <p:cBhvr additive="base">
                                        <p:cTn id="108" dur="500"/>
                                        <p:tgtEl>
                                          <p:spTgt spid="3"/>
                                        </p:tgtEl>
                                        <p:attrNameLst>
                                          <p:attrName>ppt_y</p:attrName>
                                        </p:attrNameLst>
                                      </p:cBhvr>
                                      <p:tavLst>
                                        <p:tav tm="0">
                                          <p:val>
                                            <p:strVal val="ppt_y"/>
                                          </p:val>
                                        </p:tav>
                                        <p:tav tm="100000">
                                          <p:val>
                                            <p:strVal val="ppt_y"/>
                                          </p:val>
                                        </p:tav>
                                      </p:tavLst>
                                    </p:anim>
                                    <p:set>
                                      <p:cBhvr>
                                        <p:cTn id="109" dur="1" fill="hold">
                                          <p:stCondLst>
                                            <p:cond delay="499"/>
                                          </p:stCondLst>
                                        </p:cTn>
                                        <p:tgtEl>
                                          <p:spTgt spid="3"/>
                                        </p:tgtEl>
                                        <p:attrNameLst>
                                          <p:attrName>style.visibility</p:attrName>
                                        </p:attrNameLst>
                                      </p:cBhvr>
                                      <p:to>
                                        <p:strVal val="hidden"/>
                                      </p:to>
                                    </p:set>
                                  </p:childTnLst>
                                </p:cTn>
                              </p:par>
                              <p:par>
                                <p:cTn id="110" presetID="2" presetClass="exit" presetSubtype="8" fill="hold" nodeType="withEffect">
                                  <p:stCondLst>
                                    <p:cond delay="58130"/>
                                  </p:stCondLst>
                                  <p:childTnLst>
                                    <p:anim calcmode="lin" valueType="num">
                                      <p:cBhvr additive="base">
                                        <p:cTn id="111" dur="500"/>
                                        <p:tgtEl>
                                          <p:spTgt spid="10"/>
                                        </p:tgtEl>
                                        <p:attrNameLst>
                                          <p:attrName>ppt_x</p:attrName>
                                        </p:attrNameLst>
                                      </p:cBhvr>
                                      <p:tavLst>
                                        <p:tav tm="0">
                                          <p:val>
                                            <p:strVal val="ppt_x"/>
                                          </p:val>
                                        </p:tav>
                                        <p:tav tm="100000">
                                          <p:val>
                                            <p:strVal val="0-ppt_w/2"/>
                                          </p:val>
                                        </p:tav>
                                      </p:tavLst>
                                    </p:anim>
                                    <p:anim calcmode="lin" valueType="num">
                                      <p:cBhvr additive="base">
                                        <p:cTn id="112" dur="500"/>
                                        <p:tgtEl>
                                          <p:spTgt spid="10"/>
                                        </p:tgtEl>
                                        <p:attrNameLst>
                                          <p:attrName>ppt_y</p:attrName>
                                        </p:attrNameLst>
                                      </p:cBhvr>
                                      <p:tavLst>
                                        <p:tav tm="0">
                                          <p:val>
                                            <p:strVal val="ppt_y"/>
                                          </p:val>
                                        </p:tav>
                                        <p:tav tm="100000">
                                          <p:val>
                                            <p:strVal val="ppt_y"/>
                                          </p:val>
                                        </p:tav>
                                      </p:tavLst>
                                    </p:anim>
                                    <p:set>
                                      <p:cBhvr>
                                        <p:cTn id="113" dur="1" fill="hold">
                                          <p:stCondLst>
                                            <p:cond delay="499"/>
                                          </p:stCondLst>
                                        </p:cTn>
                                        <p:tgtEl>
                                          <p:spTgt spid="10"/>
                                        </p:tgtEl>
                                        <p:attrNameLst>
                                          <p:attrName>style.visibility</p:attrName>
                                        </p:attrNameLst>
                                      </p:cBhvr>
                                      <p:to>
                                        <p:strVal val="hidden"/>
                                      </p:to>
                                    </p:set>
                                  </p:childTnLst>
                                </p:cTn>
                              </p:par>
                              <p:par>
                                <p:cTn id="114" presetID="2" presetClass="exit" presetSubtype="8" fill="hold" grpId="1" nodeType="withEffect">
                                  <p:stCondLst>
                                    <p:cond delay="58130"/>
                                  </p:stCondLst>
                                  <p:childTnLst>
                                    <p:anim calcmode="lin" valueType="num">
                                      <p:cBhvr additive="base">
                                        <p:cTn id="115" dur="500"/>
                                        <p:tgtEl>
                                          <p:spTgt spid="31"/>
                                        </p:tgtEl>
                                        <p:attrNameLst>
                                          <p:attrName>ppt_x</p:attrName>
                                        </p:attrNameLst>
                                      </p:cBhvr>
                                      <p:tavLst>
                                        <p:tav tm="0">
                                          <p:val>
                                            <p:strVal val="ppt_x"/>
                                          </p:val>
                                        </p:tav>
                                        <p:tav tm="100000">
                                          <p:val>
                                            <p:strVal val="0-ppt_w/2"/>
                                          </p:val>
                                        </p:tav>
                                      </p:tavLst>
                                    </p:anim>
                                    <p:anim calcmode="lin" valueType="num">
                                      <p:cBhvr additive="base">
                                        <p:cTn id="116" dur="500"/>
                                        <p:tgtEl>
                                          <p:spTgt spid="31"/>
                                        </p:tgtEl>
                                        <p:attrNameLst>
                                          <p:attrName>ppt_y</p:attrName>
                                        </p:attrNameLst>
                                      </p:cBhvr>
                                      <p:tavLst>
                                        <p:tav tm="0">
                                          <p:val>
                                            <p:strVal val="ppt_y"/>
                                          </p:val>
                                        </p:tav>
                                        <p:tav tm="100000">
                                          <p:val>
                                            <p:strVal val="ppt_y"/>
                                          </p:val>
                                        </p:tav>
                                      </p:tavLst>
                                    </p:anim>
                                    <p:set>
                                      <p:cBhvr>
                                        <p:cTn id="117" dur="1" fill="hold">
                                          <p:stCondLst>
                                            <p:cond delay="499"/>
                                          </p:stCondLst>
                                        </p:cTn>
                                        <p:tgtEl>
                                          <p:spTgt spid="31"/>
                                        </p:tgtEl>
                                        <p:attrNameLst>
                                          <p:attrName>style.visibility</p:attrName>
                                        </p:attrNameLst>
                                      </p:cBhvr>
                                      <p:to>
                                        <p:strVal val="hidden"/>
                                      </p:to>
                                    </p:set>
                                  </p:childTnLst>
                                </p:cTn>
                              </p:par>
                              <p:par>
                                <p:cTn id="118" presetID="2" presetClass="exit" presetSubtype="8" fill="hold" nodeType="withEffect">
                                  <p:stCondLst>
                                    <p:cond delay="58130"/>
                                  </p:stCondLst>
                                  <p:childTnLst>
                                    <p:anim calcmode="lin" valueType="num">
                                      <p:cBhvr additive="base">
                                        <p:cTn id="119" dur="500"/>
                                        <p:tgtEl>
                                          <p:spTgt spid="4"/>
                                        </p:tgtEl>
                                        <p:attrNameLst>
                                          <p:attrName>ppt_x</p:attrName>
                                        </p:attrNameLst>
                                      </p:cBhvr>
                                      <p:tavLst>
                                        <p:tav tm="0">
                                          <p:val>
                                            <p:strVal val="ppt_x"/>
                                          </p:val>
                                        </p:tav>
                                        <p:tav tm="100000">
                                          <p:val>
                                            <p:strVal val="0-ppt_w/2"/>
                                          </p:val>
                                        </p:tav>
                                      </p:tavLst>
                                    </p:anim>
                                    <p:anim calcmode="lin" valueType="num">
                                      <p:cBhvr additive="base">
                                        <p:cTn id="120" dur="500"/>
                                        <p:tgtEl>
                                          <p:spTgt spid="4"/>
                                        </p:tgtEl>
                                        <p:attrNameLst>
                                          <p:attrName>ppt_y</p:attrName>
                                        </p:attrNameLst>
                                      </p:cBhvr>
                                      <p:tavLst>
                                        <p:tav tm="0">
                                          <p:val>
                                            <p:strVal val="ppt_y"/>
                                          </p:val>
                                        </p:tav>
                                        <p:tav tm="100000">
                                          <p:val>
                                            <p:strVal val="ppt_y"/>
                                          </p:val>
                                        </p:tav>
                                      </p:tavLst>
                                    </p:anim>
                                    <p:set>
                                      <p:cBhvr>
                                        <p:cTn id="121" dur="1" fill="hold">
                                          <p:stCondLst>
                                            <p:cond delay="499"/>
                                          </p:stCondLst>
                                        </p:cTn>
                                        <p:tgtEl>
                                          <p:spTgt spid="4"/>
                                        </p:tgtEl>
                                        <p:attrNameLst>
                                          <p:attrName>style.visibility</p:attrName>
                                        </p:attrNameLst>
                                      </p:cBhvr>
                                      <p:to>
                                        <p:strVal val="hidden"/>
                                      </p:to>
                                    </p:set>
                                  </p:childTnLst>
                                </p:cTn>
                              </p:par>
                              <p:par>
                                <p:cTn id="122" presetID="2" presetClass="exit" presetSubtype="8" fill="hold" nodeType="withEffect">
                                  <p:stCondLst>
                                    <p:cond delay="58130"/>
                                  </p:stCondLst>
                                  <p:childTnLst>
                                    <p:anim calcmode="lin" valueType="num">
                                      <p:cBhvr additive="base">
                                        <p:cTn id="123" dur="500"/>
                                        <p:tgtEl>
                                          <p:spTgt spid="11"/>
                                        </p:tgtEl>
                                        <p:attrNameLst>
                                          <p:attrName>ppt_x</p:attrName>
                                        </p:attrNameLst>
                                      </p:cBhvr>
                                      <p:tavLst>
                                        <p:tav tm="0">
                                          <p:val>
                                            <p:strVal val="ppt_x"/>
                                          </p:val>
                                        </p:tav>
                                        <p:tav tm="100000">
                                          <p:val>
                                            <p:strVal val="0-ppt_w/2"/>
                                          </p:val>
                                        </p:tav>
                                      </p:tavLst>
                                    </p:anim>
                                    <p:anim calcmode="lin" valueType="num">
                                      <p:cBhvr additive="base">
                                        <p:cTn id="124" dur="500"/>
                                        <p:tgtEl>
                                          <p:spTgt spid="11"/>
                                        </p:tgtEl>
                                        <p:attrNameLst>
                                          <p:attrName>ppt_y</p:attrName>
                                        </p:attrNameLst>
                                      </p:cBhvr>
                                      <p:tavLst>
                                        <p:tav tm="0">
                                          <p:val>
                                            <p:strVal val="ppt_y"/>
                                          </p:val>
                                        </p:tav>
                                        <p:tav tm="100000">
                                          <p:val>
                                            <p:strVal val="ppt_y"/>
                                          </p:val>
                                        </p:tav>
                                      </p:tavLst>
                                    </p:anim>
                                    <p:set>
                                      <p:cBhvr>
                                        <p:cTn id="125" dur="1" fill="hold">
                                          <p:stCondLst>
                                            <p:cond delay="499"/>
                                          </p:stCondLst>
                                        </p:cTn>
                                        <p:tgtEl>
                                          <p:spTgt spid="11"/>
                                        </p:tgtEl>
                                        <p:attrNameLst>
                                          <p:attrName>style.visibility</p:attrName>
                                        </p:attrNameLst>
                                      </p:cBhvr>
                                      <p:to>
                                        <p:strVal val="hidden"/>
                                      </p:to>
                                    </p:set>
                                  </p:childTnLst>
                                </p:cTn>
                              </p:par>
                              <p:par>
                                <p:cTn id="126" presetID="2" presetClass="exit" presetSubtype="8" fill="hold" grpId="1" nodeType="withEffect">
                                  <p:stCondLst>
                                    <p:cond delay="58130"/>
                                  </p:stCondLst>
                                  <p:childTnLst>
                                    <p:anim calcmode="lin" valueType="num">
                                      <p:cBhvr additive="base">
                                        <p:cTn id="127" dur="500"/>
                                        <p:tgtEl>
                                          <p:spTgt spid="32"/>
                                        </p:tgtEl>
                                        <p:attrNameLst>
                                          <p:attrName>ppt_x</p:attrName>
                                        </p:attrNameLst>
                                      </p:cBhvr>
                                      <p:tavLst>
                                        <p:tav tm="0">
                                          <p:val>
                                            <p:strVal val="ppt_x"/>
                                          </p:val>
                                        </p:tav>
                                        <p:tav tm="100000">
                                          <p:val>
                                            <p:strVal val="0-ppt_w/2"/>
                                          </p:val>
                                        </p:tav>
                                      </p:tavLst>
                                    </p:anim>
                                    <p:anim calcmode="lin" valueType="num">
                                      <p:cBhvr additive="base">
                                        <p:cTn id="128" dur="500"/>
                                        <p:tgtEl>
                                          <p:spTgt spid="32"/>
                                        </p:tgtEl>
                                        <p:attrNameLst>
                                          <p:attrName>ppt_y</p:attrName>
                                        </p:attrNameLst>
                                      </p:cBhvr>
                                      <p:tavLst>
                                        <p:tav tm="0">
                                          <p:val>
                                            <p:strVal val="ppt_y"/>
                                          </p:val>
                                        </p:tav>
                                        <p:tav tm="100000">
                                          <p:val>
                                            <p:strVal val="ppt_y"/>
                                          </p:val>
                                        </p:tav>
                                      </p:tavLst>
                                    </p:anim>
                                    <p:set>
                                      <p:cBhvr>
                                        <p:cTn id="129" dur="1" fill="hold">
                                          <p:stCondLst>
                                            <p:cond delay="499"/>
                                          </p:stCondLst>
                                        </p:cTn>
                                        <p:tgtEl>
                                          <p:spTgt spid="32"/>
                                        </p:tgtEl>
                                        <p:attrNameLst>
                                          <p:attrName>style.visibility</p:attrName>
                                        </p:attrNameLst>
                                      </p:cBhvr>
                                      <p:to>
                                        <p:strVal val="hidden"/>
                                      </p:to>
                                    </p:set>
                                  </p:childTnLst>
                                </p:cTn>
                              </p:par>
                              <p:par>
                                <p:cTn id="130" presetID="2" presetClass="exit" presetSubtype="8" fill="hold" nodeType="withEffect">
                                  <p:stCondLst>
                                    <p:cond delay="58130"/>
                                  </p:stCondLst>
                                  <p:childTnLst>
                                    <p:anim calcmode="lin" valueType="num">
                                      <p:cBhvr additive="base">
                                        <p:cTn id="131" dur="500"/>
                                        <p:tgtEl>
                                          <p:spTgt spid="6"/>
                                        </p:tgtEl>
                                        <p:attrNameLst>
                                          <p:attrName>ppt_x</p:attrName>
                                        </p:attrNameLst>
                                      </p:cBhvr>
                                      <p:tavLst>
                                        <p:tav tm="0">
                                          <p:val>
                                            <p:strVal val="ppt_x"/>
                                          </p:val>
                                        </p:tav>
                                        <p:tav tm="100000">
                                          <p:val>
                                            <p:strVal val="0-ppt_w/2"/>
                                          </p:val>
                                        </p:tav>
                                      </p:tavLst>
                                    </p:anim>
                                    <p:anim calcmode="lin" valueType="num">
                                      <p:cBhvr additive="base">
                                        <p:cTn id="132" dur="500"/>
                                        <p:tgtEl>
                                          <p:spTgt spid="6"/>
                                        </p:tgtEl>
                                        <p:attrNameLst>
                                          <p:attrName>ppt_y</p:attrName>
                                        </p:attrNameLst>
                                      </p:cBhvr>
                                      <p:tavLst>
                                        <p:tav tm="0">
                                          <p:val>
                                            <p:strVal val="ppt_y"/>
                                          </p:val>
                                        </p:tav>
                                        <p:tav tm="100000">
                                          <p:val>
                                            <p:strVal val="ppt_y"/>
                                          </p:val>
                                        </p:tav>
                                      </p:tavLst>
                                    </p:anim>
                                    <p:set>
                                      <p:cBhvr>
                                        <p:cTn id="133" dur="1" fill="hold">
                                          <p:stCondLst>
                                            <p:cond delay="499"/>
                                          </p:stCondLst>
                                        </p:cTn>
                                        <p:tgtEl>
                                          <p:spTgt spid="6"/>
                                        </p:tgtEl>
                                        <p:attrNameLst>
                                          <p:attrName>style.visibility</p:attrName>
                                        </p:attrNameLst>
                                      </p:cBhvr>
                                      <p:to>
                                        <p:strVal val="hidden"/>
                                      </p:to>
                                    </p:set>
                                  </p:childTnLst>
                                </p:cTn>
                              </p:par>
                              <p:par>
                                <p:cTn id="134" presetID="2" presetClass="exit" presetSubtype="8" fill="hold" nodeType="withEffect">
                                  <p:stCondLst>
                                    <p:cond delay="58130"/>
                                  </p:stCondLst>
                                  <p:childTnLst>
                                    <p:anim calcmode="lin" valueType="num">
                                      <p:cBhvr additive="base">
                                        <p:cTn id="135" dur="500"/>
                                        <p:tgtEl>
                                          <p:spTgt spid="12"/>
                                        </p:tgtEl>
                                        <p:attrNameLst>
                                          <p:attrName>ppt_x</p:attrName>
                                        </p:attrNameLst>
                                      </p:cBhvr>
                                      <p:tavLst>
                                        <p:tav tm="0">
                                          <p:val>
                                            <p:strVal val="ppt_x"/>
                                          </p:val>
                                        </p:tav>
                                        <p:tav tm="100000">
                                          <p:val>
                                            <p:strVal val="0-ppt_w/2"/>
                                          </p:val>
                                        </p:tav>
                                      </p:tavLst>
                                    </p:anim>
                                    <p:anim calcmode="lin" valueType="num">
                                      <p:cBhvr additive="base">
                                        <p:cTn id="136" dur="500"/>
                                        <p:tgtEl>
                                          <p:spTgt spid="12"/>
                                        </p:tgtEl>
                                        <p:attrNameLst>
                                          <p:attrName>ppt_y</p:attrName>
                                        </p:attrNameLst>
                                      </p:cBhvr>
                                      <p:tavLst>
                                        <p:tav tm="0">
                                          <p:val>
                                            <p:strVal val="ppt_y"/>
                                          </p:val>
                                        </p:tav>
                                        <p:tav tm="100000">
                                          <p:val>
                                            <p:strVal val="ppt_y"/>
                                          </p:val>
                                        </p:tav>
                                      </p:tavLst>
                                    </p:anim>
                                    <p:set>
                                      <p:cBhvr>
                                        <p:cTn id="137" dur="1" fill="hold">
                                          <p:stCondLst>
                                            <p:cond delay="499"/>
                                          </p:stCondLst>
                                        </p:cTn>
                                        <p:tgtEl>
                                          <p:spTgt spid="12"/>
                                        </p:tgtEl>
                                        <p:attrNameLst>
                                          <p:attrName>style.visibility</p:attrName>
                                        </p:attrNameLst>
                                      </p:cBhvr>
                                      <p:to>
                                        <p:strVal val="hidden"/>
                                      </p:to>
                                    </p:set>
                                  </p:childTnLst>
                                </p:cTn>
                              </p:par>
                              <p:par>
                                <p:cTn id="138" presetID="2" presetClass="exit" presetSubtype="8" fill="hold" grpId="1" nodeType="withEffect">
                                  <p:stCondLst>
                                    <p:cond delay="58130"/>
                                  </p:stCondLst>
                                  <p:childTnLst>
                                    <p:anim calcmode="lin" valueType="num">
                                      <p:cBhvr additive="base">
                                        <p:cTn id="139" dur="500"/>
                                        <p:tgtEl>
                                          <p:spTgt spid="33"/>
                                        </p:tgtEl>
                                        <p:attrNameLst>
                                          <p:attrName>ppt_x</p:attrName>
                                        </p:attrNameLst>
                                      </p:cBhvr>
                                      <p:tavLst>
                                        <p:tav tm="0">
                                          <p:val>
                                            <p:strVal val="ppt_x"/>
                                          </p:val>
                                        </p:tav>
                                        <p:tav tm="100000">
                                          <p:val>
                                            <p:strVal val="0-ppt_w/2"/>
                                          </p:val>
                                        </p:tav>
                                      </p:tavLst>
                                    </p:anim>
                                    <p:anim calcmode="lin" valueType="num">
                                      <p:cBhvr additive="base">
                                        <p:cTn id="140" dur="500"/>
                                        <p:tgtEl>
                                          <p:spTgt spid="33"/>
                                        </p:tgtEl>
                                        <p:attrNameLst>
                                          <p:attrName>ppt_y</p:attrName>
                                        </p:attrNameLst>
                                      </p:cBhvr>
                                      <p:tavLst>
                                        <p:tav tm="0">
                                          <p:val>
                                            <p:strVal val="ppt_y"/>
                                          </p:val>
                                        </p:tav>
                                        <p:tav tm="100000">
                                          <p:val>
                                            <p:strVal val="ppt_y"/>
                                          </p:val>
                                        </p:tav>
                                      </p:tavLst>
                                    </p:anim>
                                    <p:set>
                                      <p:cBhvr>
                                        <p:cTn id="141" dur="1" fill="hold">
                                          <p:stCondLst>
                                            <p:cond delay="499"/>
                                          </p:stCondLst>
                                        </p:cTn>
                                        <p:tgtEl>
                                          <p:spTgt spid="33"/>
                                        </p:tgtEl>
                                        <p:attrNameLst>
                                          <p:attrName>style.visibility</p:attrName>
                                        </p:attrNameLst>
                                      </p:cBhvr>
                                      <p:to>
                                        <p:strVal val="hidden"/>
                                      </p:to>
                                    </p:set>
                                  </p:childTnLst>
                                </p:cTn>
                              </p:par>
                              <p:par>
                                <p:cTn id="142" presetID="2" presetClass="exit" presetSubtype="8" fill="hold" nodeType="withEffect">
                                  <p:stCondLst>
                                    <p:cond delay="58130"/>
                                  </p:stCondLst>
                                  <p:childTnLst>
                                    <p:anim calcmode="lin" valueType="num">
                                      <p:cBhvr additive="base">
                                        <p:cTn id="143" dur="500"/>
                                        <p:tgtEl>
                                          <p:spTgt spid="7"/>
                                        </p:tgtEl>
                                        <p:attrNameLst>
                                          <p:attrName>ppt_x</p:attrName>
                                        </p:attrNameLst>
                                      </p:cBhvr>
                                      <p:tavLst>
                                        <p:tav tm="0">
                                          <p:val>
                                            <p:strVal val="ppt_x"/>
                                          </p:val>
                                        </p:tav>
                                        <p:tav tm="100000">
                                          <p:val>
                                            <p:strVal val="0-ppt_w/2"/>
                                          </p:val>
                                        </p:tav>
                                      </p:tavLst>
                                    </p:anim>
                                    <p:anim calcmode="lin" valueType="num">
                                      <p:cBhvr additive="base">
                                        <p:cTn id="144" dur="500"/>
                                        <p:tgtEl>
                                          <p:spTgt spid="7"/>
                                        </p:tgtEl>
                                        <p:attrNameLst>
                                          <p:attrName>ppt_y</p:attrName>
                                        </p:attrNameLst>
                                      </p:cBhvr>
                                      <p:tavLst>
                                        <p:tav tm="0">
                                          <p:val>
                                            <p:strVal val="ppt_y"/>
                                          </p:val>
                                        </p:tav>
                                        <p:tav tm="100000">
                                          <p:val>
                                            <p:strVal val="ppt_y"/>
                                          </p:val>
                                        </p:tav>
                                      </p:tavLst>
                                    </p:anim>
                                    <p:set>
                                      <p:cBhvr>
                                        <p:cTn id="145" dur="1" fill="hold">
                                          <p:stCondLst>
                                            <p:cond delay="499"/>
                                          </p:stCondLst>
                                        </p:cTn>
                                        <p:tgtEl>
                                          <p:spTgt spid="7"/>
                                        </p:tgtEl>
                                        <p:attrNameLst>
                                          <p:attrName>style.visibility</p:attrName>
                                        </p:attrNameLst>
                                      </p:cBhvr>
                                      <p:to>
                                        <p:strVal val="hidden"/>
                                      </p:to>
                                    </p:set>
                                  </p:childTnLst>
                                </p:cTn>
                              </p:par>
                              <p:par>
                                <p:cTn id="146" presetID="2" presetClass="exit" presetSubtype="8" fill="hold" nodeType="withEffect">
                                  <p:stCondLst>
                                    <p:cond delay="58130"/>
                                  </p:stCondLst>
                                  <p:childTnLst>
                                    <p:anim calcmode="lin" valueType="num">
                                      <p:cBhvr additive="base">
                                        <p:cTn id="147" dur="500"/>
                                        <p:tgtEl>
                                          <p:spTgt spid="13"/>
                                        </p:tgtEl>
                                        <p:attrNameLst>
                                          <p:attrName>ppt_x</p:attrName>
                                        </p:attrNameLst>
                                      </p:cBhvr>
                                      <p:tavLst>
                                        <p:tav tm="0">
                                          <p:val>
                                            <p:strVal val="ppt_x"/>
                                          </p:val>
                                        </p:tav>
                                        <p:tav tm="100000">
                                          <p:val>
                                            <p:strVal val="0-ppt_w/2"/>
                                          </p:val>
                                        </p:tav>
                                      </p:tavLst>
                                    </p:anim>
                                    <p:anim calcmode="lin" valueType="num">
                                      <p:cBhvr additive="base">
                                        <p:cTn id="148" dur="500"/>
                                        <p:tgtEl>
                                          <p:spTgt spid="13"/>
                                        </p:tgtEl>
                                        <p:attrNameLst>
                                          <p:attrName>ppt_y</p:attrName>
                                        </p:attrNameLst>
                                      </p:cBhvr>
                                      <p:tavLst>
                                        <p:tav tm="0">
                                          <p:val>
                                            <p:strVal val="ppt_y"/>
                                          </p:val>
                                        </p:tav>
                                        <p:tav tm="100000">
                                          <p:val>
                                            <p:strVal val="ppt_y"/>
                                          </p:val>
                                        </p:tav>
                                      </p:tavLst>
                                    </p:anim>
                                    <p:set>
                                      <p:cBhvr>
                                        <p:cTn id="149" dur="1" fill="hold">
                                          <p:stCondLst>
                                            <p:cond delay="499"/>
                                          </p:stCondLst>
                                        </p:cTn>
                                        <p:tgtEl>
                                          <p:spTgt spid="13"/>
                                        </p:tgtEl>
                                        <p:attrNameLst>
                                          <p:attrName>style.visibility</p:attrName>
                                        </p:attrNameLst>
                                      </p:cBhvr>
                                      <p:to>
                                        <p:strVal val="hidden"/>
                                      </p:to>
                                    </p:set>
                                  </p:childTnLst>
                                </p:cTn>
                              </p:par>
                              <p:par>
                                <p:cTn id="150" presetID="2" presetClass="exit" presetSubtype="8" fill="hold" grpId="1" nodeType="withEffect">
                                  <p:stCondLst>
                                    <p:cond delay="58130"/>
                                  </p:stCondLst>
                                  <p:childTnLst>
                                    <p:anim calcmode="lin" valueType="num">
                                      <p:cBhvr additive="base">
                                        <p:cTn id="151" dur="500"/>
                                        <p:tgtEl>
                                          <p:spTgt spid="34"/>
                                        </p:tgtEl>
                                        <p:attrNameLst>
                                          <p:attrName>ppt_x</p:attrName>
                                        </p:attrNameLst>
                                      </p:cBhvr>
                                      <p:tavLst>
                                        <p:tav tm="0">
                                          <p:val>
                                            <p:strVal val="ppt_x"/>
                                          </p:val>
                                        </p:tav>
                                        <p:tav tm="100000">
                                          <p:val>
                                            <p:strVal val="0-ppt_w/2"/>
                                          </p:val>
                                        </p:tav>
                                      </p:tavLst>
                                    </p:anim>
                                    <p:anim calcmode="lin" valueType="num">
                                      <p:cBhvr additive="base">
                                        <p:cTn id="152" dur="500"/>
                                        <p:tgtEl>
                                          <p:spTgt spid="34"/>
                                        </p:tgtEl>
                                        <p:attrNameLst>
                                          <p:attrName>ppt_y</p:attrName>
                                        </p:attrNameLst>
                                      </p:cBhvr>
                                      <p:tavLst>
                                        <p:tav tm="0">
                                          <p:val>
                                            <p:strVal val="ppt_y"/>
                                          </p:val>
                                        </p:tav>
                                        <p:tav tm="100000">
                                          <p:val>
                                            <p:strVal val="ppt_y"/>
                                          </p:val>
                                        </p:tav>
                                      </p:tavLst>
                                    </p:anim>
                                    <p:set>
                                      <p:cBhvr>
                                        <p:cTn id="153" dur="1" fill="hold">
                                          <p:stCondLst>
                                            <p:cond delay="499"/>
                                          </p:stCondLst>
                                        </p:cTn>
                                        <p:tgtEl>
                                          <p:spTgt spid="34"/>
                                        </p:tgtEl>
                                        <p:attrNameLst>
                                          <p:attrName>style.visibility</p:attrName>
                                        </p:attrNameLst>
                                      </p:cBhvr>
                                      <p:to>
                                        <p:strVal val="hidden"/>
                                      </p:to>
                                    </p:set>
                                  </p:childTnLst>
                                </p:cTn>
                              </p:par>
                              <p:par>
                                <p:cTn id="154" presetID="2" presetClass="exit" presetSubtype="8" fill="hold" grpId="1" nodeType="withEffect">
                                  <p:stCondLst>
                                    <p:cond delay="58130"/>
                                  </p:stCondLst>
                                  <p:childTnLst>
                                    <p:anim calcmode="lin" valueType="num">
                                      <p:cBhvr additive="base">
                                        <p:cTn id="155" dur="500"/>
                                        <p:tgtEl>
                                          <p:spTgt spid="5"/>
                                        </p:tgtEl>
                                        <p:attrNameLst>
                                          <p:attrName>ppt_x</p:attrName>
                                        </p:attrNameLst>
                                      </p:cBhvr>
                                      <p:tavLst>
                                        <p:tav tm="0">
                                          <p:val>
                                            <p:strVal val="ppt_x"/>
                                          </p:val>
                                        </p:tav>
                                        <p:tav tm="100000">
                                          <p:val>
                                            <p:strVal val="0-ppt_w/2"/>
                                          </p:val>
                                        </p:tav>
                                      </p:tavLst>
                                    </p:anim>
                                    <p:anim calcmode="lin" valueType="num">
                                      <p:cBhvr additive="base">
                                        <p:cTn id="156" dur="500"/>
                                        <p:tgtEl>
                                          <p:spTgt spid="5"/>
                                        </p:tgtEl>
                                        <p:attrNameLst>
                                          <p:attrName>ppt_y</p:attrName>
                                        </p:attrNameLst>
                                      </p:cBhvr>
                                      <p:tavLst>
                                        <p:tav tm="0">
                                          <p:val>
                                            <p:strVal val="ppt_y"/>
                                          </p:val>
                                        </p:tav>
                                        <p:tav tm="100000">
                                          <p:val>
                                            <p:strVal val="ppt_y"/>
                                          </p:val>
                                        </p:tav>
                                      </p:tavLst>
                                    </p:anim>
                                    <p:set>
                                      <p:cBhvr>
                                        <p:cTn id="15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8" fill="hold" display="0">
                  <p:stCondLst>
                    <p:cond delay="indefinite"/>
                  </p:stCondLst>
                  <p:endCondLst>
                    <p:cond evt="onStopAudio" delay="0">
                      <p:tgtEl>
                        <p:sldTgt/>
                      </p:tgtEl>
                    </p:cond>
                  </p:endCondLst>
                </p:cTn>
                <p:tgtEl>
                  <p:spTgt spid="8"/>
                </p:tgtEl>
              </p:cMediaNode>
            </p:audio>
          </p:childTnLst>
        </p:cTn>
      </p:par>
    </p:tnLst>
    <p:bldLst>
      <p:bldP spid="5" grpId="0"/>
      <p:bldP spid="5" grpId="1"/>
      <p:bldP spid="18" grpId="0" animBg="1"/>
      <p:bldP spid="18" grpId="1" animBg="1"/>
      <p:bldP spid="19" grpId="0"/>
      <p:bldP spid="19" grpId="1"/>
      <p:bldP spid="31" grpId="0"/>
      <p:bldP spid="31" grpId="1"/>
      <p:bldP spid="32" grpId="0"/>
      <p:bldP spid="32" grpId="1"/>
      <p:bldP spid="33" grpId="0"/>
      <p:bldP spid="33" grpId="1"/>
      <p:bldP spid="34" grpId="0"/>
      <p:bldP spid="3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9901E-57DE-4682-7B91-17CB22EC4401}"/>
              </a:ext>
            </a:extLst>
          </p:cNvPr>
          <p:cNvSpPr txBox="1"/>
          <p:nvPr/>
        </p:nvSpPr>
        <p:spPr>
          <a:xfrm>
            <a:off x="128016" y="96886"/>
            <a:ext cx="11602561" cy="584775"/>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US" sz="3200" dirty="0">
                <a:solidFill>
                  <a:srgbClr val="F26829"/>
                </a:solidFill>
                <a:latin typeface="Atkinson Hyperlegible"/>
                <a:ea typeface="ＭＳ Ｐゴシック" pitchFamily="34" charset="-128"/>
              </a:rPr>
              <a:t>Making incremental improvements</a:t>
            </a:r>
          </a:p>
        </p:txBody>
      </p:sp>
      <p:grpSp>
        <p:nvGrpSpPr>
          <p:cNvPr id="3" name="Group 2">
            <a:extLst>
              <a:ext uri="{FF2B5EF4-FFF2-40B4-BE49-F238E27FC236}">
                <a16:creationId xmlns:a16="http://schemas.microsoft.com/office/drawing/2014/main" id="{73C9BBE1-CCA9-4BCC-88B1-5190244129AC}"/>
              </a:ext>
            </a:extLst>
          </p:cNvPr>
          <p:cNvGrpSpPr/>
          <p:nvPr/>
        </p:nvGrpSpPr>
        <p:grpSpPr>
          <a:xfrm>
            <a:off x="711899" y="1559108"/>
            <a:ext cx="4111859" cy="3694064"/>
            <a:chOff x="711899" y="1559108"/>
            <a:chExt cx="4111859" cy="3694064"/>
          </a:xfrm>
        </p:grpSpPr>
        <p:sp>
          <p:nvSpPr>
            <p:cNvPr id="29" name="Rectangle 28">
              <a:extLst>
                <a:ext uri="{FF2B5EF4-FFF2-40B4-BE49-F238E27FC236}">
                  <a16:creationId xmlns:a16="http://schemas.microsoft.com/office/drawing/2014/main" id="{1F9284D3-4171-4139-BF23-3686773A9AA0}"/>
                </a:ext>
              </a:extLst>
            </p:cNvPr>
            <p:cNvSpPr/>
            <p:nvPr/>
          </p:nvSpPr>
          <p:spPr>
            <a:xfrm>
              <a:off x="711899" y="1559108"/>
              <a:ext cx="4108452" cy="3694063"/>
            </a:xfrm>
            <a:prstGeom prst="rect">
              <a:avLst/>
            </a:prstGeom>
            <a:solidFill>
              <a:srgbClr val="EF414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tkinson Hyperlegible" pitchFamily="2" charset="0"/>
              </a:endParaRPr>
            </a:p>
          </p:txBody>
        </p:sp>
        <p:sp>
          <p:nvSpPr>
            <p:cNvPr id="30" name="TextBox 29">
              <a:extLst>
                <a:ext uri="{FF2B5EF4-FFF2-40B4-BE49-F238E27FC236}">
                  <a16:creationId xmlns:a16="http://schemas.microsoft.com/office/drawing/2014/main" id="{FAEEACC3-A5D2-42B6-95F6-6C7506DEFFDE}"/>
                </a:ext>
              </a:extLst>
            </p:cNvPr>
            <p:cNvSpPr txBox="1"/>
            <p:nvPr/>
          </p:nvSpPr>
          <p:spPr>
            <a:xfrm>
              <a:off x="981222" y="1654358"/>
              <a:ext cx="3569806"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cs typeface="Arial" panose="020B0604020202020204" pitchFamily="34" charset="0"/>
                </a:rPr>
                <a:t>Immediate improvements, minimal cost </a:t>
              </a:r>
            </a:p>
          </p:txBody>
        </p:sp>
        <p:pic>
          <p:nvPicPr>
            <p:cNvPr id="31" name="Picture 30" descr="A picture containing text, indoor, green, cluttered&#10;&#10;Description automatically generated">
              <a:extLst>
                <a:ext uri="{FF2B5EF4-FFF2-40B4-BE49-F238E27FC236}">
                  <a16:creationId xmlns:a16="http://schemas.microsoft.com/office/drawing/2014/main" id="{8189D103-9C45-4A99-A697-EE66CB354D7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303019" y="2850802"/>
              <a:ext cx="2811250" cy="1993490"/>
            </a:xfrm>
            <a:prstGeom prst="rect">
              <a:avLst/>
            </a:prstGeom>
          </p:spPr>
        </p:pic>
        <p:pic>
          <p:nvPicPr>
            <p:cNvPr id="32" name="Picture 31">
              <a:extLst>
                <a:ext uri="{FF2B5EF4-FFF2-40B4-BE49-F238E27FC236}">
                  <a16:creationId xmlns:a16="http://schemas.microsoft.com/office/drawing/2014/main" id="{85BA42AA-BE19-4EDB-B11E-1CA4D3D106E4}"/>
                </a:ext>
              </a:extLst>
            </p:cNvPr>
            <p:cNvPicPr>
              <a:picLocks noChangeAspect="1"/>
            </p:cNvPicPr>
            <p:nvPr/>
          </p:nvPicPr>
          <p:blipFill rotWithShape="1">
            <a:blip r:embed="rId6"/>
            <a:srcRect b="496"/>
            <a:stretch/>
          </p:blipFill>
          <p:spPr>
            <a:xfrm>
              <a:off x="2705389" y="2441922"/>
              <a:ext cx="2118369" cy="2811249"/>
            </a:xfrm>
            <a:prstGeom prst="rect">
              <a:avLst/>
            </a:prstGeom>
          </p:spPr>
        </p:pic>
        <p:sp>
          <p:nvSpPr>
            <p:cNvPr id="33" name="Rectangle 32">
              <a:extLst>
                <a:ext uri="{FF2B5EF4-FFF2-40B4-BE49-F238E27FC236}">
                  <a16:creationId xmlns:a16="http://schemas.microsoft.com/office/drawing/2014/main" id="{0CE61959-557A-463A-83B7-0E224C5BD5B0}"/>
                </a:ext>
              </a:extLst>
            </p:cNvPr>
            <p:cNvSpPr/>
            <p:nvPr/>
          </p:nvSpPr>
          <p:spPr>
            <a:xfrm>
              <a:off x="1826710" y="5001172"/>
              <a:ext cx="188971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WHO/Arabella Hayter</a:t>
              </a:r>
            </a:p>
          </p:txBody>
        </p:sp>
      </p:grpSp>
      <p:grpSp>
        <p:nvGrpSpPr>
          <p:cNvPr id="4" name="Group 3">
            <a:extLst>
              <a:ext uri="{FF2B5EF4-FFF2-40B4-BE49-F238E27FC236}">
                <a16:creationId xmlns:a16="http://schemas.microsoft.com/office/drawing/2014/main" id="{AAFC48B9-E325-480C-893E-2EE043388008}"/>
              </a:ext>
            </a:extLst>
          </p:cNvPr>
          <p:cNvGrpSpPr/>
          <p:nvPr/>
        </p:nvGrpSpPr>
        <p:grpSpPr>
          <a:xfrm>
            <a:off x="4921948" y="1559108"/>
            <a:ext cx="4108452" cy="3694064"/>
            <a:chOff x="4921948" y="1559108"/>
            <a:chExt cx="4108452" cy="3694064"/>
          </a:xfrm>
        </p:grpSpPr>
        <p:sp>
          <p:nvSpPr>
            <p:cNvPr id="22" name="Rectangle 21">
              <a:extLst>
                <a:ext uri="{FF2B5EF4-FFF2-40B4-BE49-F238E27FC236}">
                  <a16:creationId xmlns:a16="http://schemas.microsoft.com/office/drawing/2014/main" id="{492D2E21-FED4-4CD8-B2C2-4D02B0F02637}"/>
                </a:ext>
              </a:extLst>
            </p:cNvPr>
            <p:cNvSpPr/>
            <p:nvPr/>
          </p:nvSpPr>
          <p:spPr>
            <a:xfrm>
              <a:off x="4921948" y="1559108"/>
              <a:ext cx="4108452" cy="3694063"/>
            </a:xfrm>
            <a:prstGeom prst="rect">
              <a:avLst/>
            </a:prstGeom>
            <a:solidFill>
              <a:srgbClr val="00205C">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tkinson Hyperlegible" pitchFamily="2" charset="0"/>
              </a:endParaRPr>
            </a:p>
          </p:txBody>
        </p:sp>
        <p:pic>
          <p:nvPicPr>
            <p:cNvPr id="25" name="Picture 24" descr="A picture containing person, building, standing, gate&#10;&#10;Description automatically generated">
              <a:extLst>
                <a:ext uri="{FF2B5EF4-FFF2-40B4-BE49-F238E27FC236}">
                  <a16:creationId xmlns:a16="http://schemas.microsoft.com/office/drawing/2014/main" id="{9C574371-9616-4554-BFF4-F3C03D4284A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2708"/>
            <a:stretch/>
          </p:blipFill>
          <p:spPr>
            <a:xfrm>
              <a:off x="4921949" y="2441922"/>
              <a:ext cx="4108451" cy="2811249"/>
            </a:xfrm>
            <a:prstGeom prst="rect">
              <a:avLst/>
            </a:prstGeom>
          </p:spPr>
        </p:pic>
        <p:sp>
          <p:nvSpPr>
            <p:cNvPr id="38" name="TextBox 37">
              <a:extLst>
                <a:ext uri="{FF2B5EF4-FFF2-40B4-BE49-F238E27FC236}">
                  <a16:creationId xmlns:a16="http://schemas.microsoft.com/office/drawing/2014/main" id="{4F4616A7-A257-44B0-B559-B8BD767AA3FD}"/>
                </a:ext>
              </a:extLst>
            </p:cNvPr>
            <p:cNvSpPr txBox="1"/>
            <p:nvPr/>
          </p:nvSpPr>
          <p:spPr>
            <a:xfrm>
              <a:off x="5191271" y="1825808"/>
              <a:ext cx="3569806" cy="40011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cs typeface="Arial" panose="020B0604020202020204" pitchFamily="34" charset="0"/>
                </a:rPr>
                <a:t>Medium term</a:t>
              </a:r>
            </a:p>
          </p:txBody>
        </p:sp>
        <p:sp>
          <p:nvSpPr>
            <p:cNvPr id="39" name="Rectangle 38">
              <a:extLst>
                <a:ext uri="{FF2B5EF4-FFF2-40B4-BE49-F238E27FC236}">
                  <a16:creationId xmlns:a16="http://schemas.microsoft.com/office/drawing/2014/main" id="{E465E556-C19C-4D31-A329-4DC203E0446E}"/>
                </a:ext>
              </a:extLst>
            </p:cNvPr>
            <p:cNvSpPr/>
            <p:nvPr/>
          </p:nvSpPr>
          <p:spPr>
            <a:xfrm>
              <a:off x="6031318" y="5001172"/>
              <a:ext cx="188971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WHO/Arabella Hayter</a:t>
              </a:r>
            </a:p>
          </p:txBody>
        </p:sp>
      </p:grpSp>
      <p:grpSp>
        <p:nvGrpSpPr>
          <p:cNvPr id="6" name="Group 5">
            <a:extLst>
              <a:ext uri="{FF2B5EF4-FFF2-40B4-BE49-F238E27FC236}">
                <a16:creationId xmlns:a16="http://schemas.microsoft.com/office/drawing/2014/main" id="{4772D214-FE43-4100-9B9F-A3D0F789A602}"/>
              </a:ext>
            </a:extLst>
          </p:cNvPr>
          <p:cNvGrpSpPr/>
          <p:nvPr/>
        </p:nvGrpSpPr>
        <p:grpSpPr>
          <a:xfrm>
            <a:off x="9128590" y="1559108"/>
            <a:ext cx="2351512" cy="3694064"/>
            <a:chOff x="9128590" y="1559108"/>
            <a:chExt cx="2351512" cy="3694064"/>
          </a:xfrm>
        </p:grpSpPr>
        <p:sp>
          <p:nvSpPr>
            <p:cNvPr id="40" name="Rectangle 39">
              <a:extLst>
                <a:ext uri="{FF2B5EF4-FFF2-40B4-BE49-F238E27FC236}">
                  <a16:creationId xmlns:a16="http://schemas.microsoft.com/office/drawing/2014/main" id="{CB589193-9AB0-4833-B3A9-8DB1ADFBB95D}"/>
                </a:ext>
              </a:extLst>
            </p:cNvPr>
            <p:cNvSpPr/>
            <p:nvPr/>
          </p:nvSpPr>
          <p:spPr>
            <a:xfrm>
              <a:off x="9128591" y="1559108"/>
              <a:ext cx="2351511" cy="3694063"/>
            </a:xfrm>
            <a:prstGeom prst="rect">
              <a:avLst/>
            </a:prstGeom>
            <a:solidFill>
              <a:srgbClr val="FED02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tkinson Hyperlegible" pitchFamily="2" charset="0"/>
                </a:rPr>
                <a:t>40</a:t>
              </a:r>
            </a:p>
          </p:txBody>
        </p:sp>
        <p:sp>
          <p:nvSpPr>
            <p:cNvPr id="41" name="TextBox 40">
              <a:extLst>
                <a:ext uri="{FF2B5EF4-FFF2-40B4-BE49-F238E27FC236}">
                  <a16:creationId xmlns:a16="http://schemas.microsoft.com/office/drawing/2014/main" id="{1D52A679-1C0D-47EB-BC23-13C014193E05}"/>
                </a:ext>
              </a:extLst>
            </p:cNvPr>
            <p:cNvSpPr txBox="1"/>
            <p:nvPr/>
          </p:nvSpPr>
          <p:spPr>
            <a:xfrm>
              <a:off x="9212030" y="1654358"/>
              <a:ext cx="2184632"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cs typeface="Arial" panose="020B0604020202020204" pitchFamily="34" charset="0"/>
                </a:rPr>
                <a:t>Long term, most expensive </a:t>
              </a:r>
            </a:p>
          </p:txBody>
        </p:sp>
        <p:pic>
          <p:nvPicPr>
            <p:cNvPr id="42" name="Picture 41" descr="A picture containing indoor, wall, tiled, kitchen appliance&#10;&#10;Description automatically generated">
              <a:extLst>
                <a:ext uri="{FF2B5EF4-FFF2-40B4-BE49-F238E27FC236}">
                  <a16:creationId xmlns:a16="http://schemas.microsoft.com/office/drawing/2014/main" id="{0CEA5D09-15CD-4445-8DF7-81FF9D01659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400000">
              <a:off x="8898721" y="2671790"/>
              <a:ext cx="2811249" cy="2351512"/>
            </a:xfrm>
            <a:prstGeom prst="rect">
              <a:avLst/>
            </a:prstGeom>
          </p:spPr>
        </p:pic>
        <p:sp>
          <p:nvSpPr>
            <p:cNvPr id="43" name="Rectangle 42">
              <a:extLst>
                <a:ext uri="{FF2B5EF4-FFF2-40B4-BE49-F238E27FC236}">
                  <a16:creationId xmlns:a16="http://schemas.microsoft.com/office/drawing/2014/main" id="{3494E71B-61C7-4678-89E7-1A1AF552F075}"/>
                </a:ext>
              </a:extLst>
            </p:cNvPr>
            <p:cNvSpPr/>
            <p:nvPr/>
          </p:nvSpPr>
          <p:spPr>
            <a:xfrm>
              <a:off x="9359489" y="5001172"/>
              <a:ext cx="188971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WHO/Arabella Hayter</a:t>
              </a:r>
            </a:p>
          </p:txBody>
        </p:sp>
      </p:grpSp>
      <p:sp>
        <p:nvSpPr>
          <p:cNvPr id="45" name="Arrow: Right 44">
            <a:extLst>
              <a:ext uri="{FF2B5EF4-FFF2-40B4-BE49-F238E27FC236}">
                <a16:creationId xmlns:a16="http://schemas.microsoft.com/office/drawing/2014/main" id="{E3CDF0C7-957D-4117-899C-4C31F1C5CB6E}"/>
              </a:ext>
            </a:extLst>
          </p:cNvPr>
          <p:cNvSpPr/>
          <p:nvPr/>
        </p:nvSpPr>
        <p:spPr>
          <a:xfrm>
            <a:off x="711898" y="5464095"/>
            <a:ext cx="10768204" cy="157274"/>
          </a:xfrm>
          <a:prstGeom prst="rightArrow">
            <a:avLst>
              <a:gd name="adj1" fmla="val 50000"/>
              <a:gd name="adj2" fmla="val 78263"/>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E2013D7-3FC7-49F0-BC9A-E20AC7134CAE}"/>
              </a:ext>
            </a:extLst>
          </p:cNvPr>
          <p:cNvSpPr/>
          <p:nvPr/>
        </p:nvSpPr>
        <p:spPr>
          <a:xfrm>
            <a:off x="2628965" y="5405572"/>
            <a:ext cx="274320" cy="274320"/>
          </a:xfrm>
          <a:prstGeom prst="ellipse">
            <a:avLst/>
          </a:prstGeom>
          <a:solidFill>
            <a:schemeClr val="bg1"/>
          </a:solidFill>
          <a:ln>
            <a:solidFill>
              <a:srgbClr val="EF4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90E9F57-684D-4530-AEE0-F092CD6F7C06}"/>
              </a:ext>
            </a:extLst>
          </p:cNvPr>
          <p:cNvSpPr/>
          <p:nvPr/>
        </p:nvSpPr>
        <p:spPr>
          <a:xfrm>
            <a:off x="6839015" y="5405572"/>
            <a:ext cx="274320" cy="274320"/>
          </a:xfrm>
          <a:prstGeom prst="ellipse">
            <a:avLst/>
          </a:prstGeom>
          <a:solidFill>
            <a:schemeClr val="bg1"/>
          </a:solid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33DD2EDF-57C4-47E3-A018-D6C831F0D8F1}"/>
              </a:ext>
            </a:extLst>
          </p:cNvPr>
          <p:cNvSpPr/>
          <p:nvPr/>
        </p:nvSpPr>
        <p:spPr>
          <a:xfrm>
            <a:off x="10167186" y="5405572"/>
            <a:ext cx="274320" cy="274320"/>
          </a:xfrm>
          <a:prstGeom prst="ellipse">
            <a:avLst/>
          </a:prstGeom>
          <a:solidFill>
            <a:schemeClr val="bg1"/>
          </a:solidFill>
          <a:ln>
            <a:solidFill>
              <a:srgbClr val="FED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09">
            <a:hlinkClick r:id="" action="ppaction://media"/>
            <a:extLst>
              <a:ext uri="{FF2B5EF4-FFF2-40B4-BE49-F238E27FC236}">
                <a16:creationId xmlns:a16="http://schemas.microsoft.com/office/drawing/2014/main" id="{609EF979-00C1-E4E5-B8E3-7AF35F3FEAA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6858000"/>
            <a:ext cx="609600" cy="609600"/>
          </a:xfrm>
          <a:prstGeom prst="rect">
            <a:avLst/>
          </a:prstGeom>
        </p:spPr>
      </p:pic>
    </p:spTree>
    <p:extLst>
      <p:ext uri="{BB962C8B-B14F-4D97-AF65-F5344CB8AC3E}">
        <p14:creationId xmlns:p14="http://schemas.microsoft.com/office/powerpoint/2010/main" val="850414614"/>
      </p:ext>
    </p:extLst>
  </p:cSld>
  <p:clrMapOvr>
    <a:masterClrMapping/>
  </p:clrMapOvr>
  <mc:AlternateContent xmlns:mc="http://schemas.openxmlformats.org/markup-compatibility/2006" xmlns:p14="http://schemas.microsoft.com/office/powerpoint/2010/main">
    <mc:Choice Requires="p14">
      <p:transition spd="slow" p14:dur="2000" advClick="0" advTm="40480"/>
    </mc:Choice>
    <mc:Fallback xmlns="">
      <p:transition spd="slow" advClick="0" advTm="40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176"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10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150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par>
                                <p:cTn id="23" presetID="22" presetClass="entr" presetSubtype="8" fill="hold" grpId="0" nodeType="withEffect">
                                  <p:stCondLst>
                                    <p:cond delay="9250"/>
                                  </p:stCondLst>
                                  <p:childTnLst>
                                    <p:set>
                                      <p:cBhvr>
                                        <p:cTn id="24" dur="1" fill="hold">
                                          <p:stCondLst>
                                            <p:cond delay="0"/>
                                          </p:stCondLst>
                                        </p:cTn>
                                        <p:tgtEl>
                                          <p:spTgt spid="45"/>
                                        </p:tgtEl>
                                        <p:attrNameLst>
                                          <p:attrName>style.visibility</p:attrName>
                                        </p:attrNameLst>
                                      </p:cBhvr>
                                      <p:to>
                                        <p:strVal val="visible"/>
                                      </p:to>
                                    </p:set>
                                    <p:animEffect transition="in" filter="wipe(left)">
                                      <p:cBhvr>
                                        <p:cTn id="25" dur="500"/>
                                        <p:tgtEl>
                                          <p:spTgt spid="45"/>
                                        </p:tgtEl>
                                      </p:cBhvr>
                                    </p:animEffect>
                                  </p:childTnLst>
                                </p:cTn>
                              </p:par>
                              <p:par>
                                <p:cTn id="26" presetID="53" presetClass="entr" presetSubtype="16" fill="hold" grpId="0" nodeType="withEffect">
                                  <p:stCondLst>
                                    <p:cond delay="1725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par>
                                <p:cTn id="31" presetID="53" presetClass="entr" presetSubtype="16" fill="hold" grpId="0" nodeType="withEffect">
                                  <p:stCondLst>
                                    <p:cond delay="19600"/>
                                  </p:stCondLst>
                                  <p:childTnLst>
                                    <p:set>
                                      <p:cBhvr>
                                        <p:cTn id="32" dur="1" fill="hold">
                                          <p:stCondLst>
                                            <p:cond delay="0"/>
                                          </p:stCondLst>
                                        </p:cTn>
                                        <p:tgtEl>
                                          <p:spTgt spid="47"/>
                                        </p:tgtEl>
                                        <p:attrNameLst>
                                          <p:attrName>style.visibility</p:attrName>
                                        </p:attrNameLst>
                                      </p:cBhvr>
                                      <p:to>
                                        <p:strVal val="visible"/>
                                      </p:to>
                                    </p:set>
                                    <p:anim calcmode="lin" valueType="num">
                                      <p:cBhvr>
                                        <p:cTn id="33" dur="500" fill="hold"/>
                                        <p:tgtEl>
                                          <p:spTgt spid="47"/>
                                        </p:tgtEl>
                                        <p:attrNameLst>
                                          <p:attrName>ppt_w</p:attrName>
                                        </p:attrNameLst>
                                      </p:cBhvr>
                                      <p:tavLst>
                                        <p:tav tm="0">
                                          <p:val>
                                            <p:fltVal val="0"/>
                                          </p:val>
                                        </p:tav>
                                        <p:tav tm="100000">
                                          <p:val>
                                            <p:strVal val="#ppt_w"/>
                                          </p:val>
                                        </p:tav>
                                      </p:tavLst>
                                    </p:anim>
                                    <p:anim calcmode="lin" valueType="num">
                                      <p:cBhvr>
                                        <p:cTn id="34" dur="500" fill="hold"/>
                                        <p:tgtEl>
                                          <p:spTgt spid="47"/>
                                        </p:tgtEl>
                                        <p:attrNameLst>
                                          <p:attrName>ppt_h</p:attrName>
                                        </p:attrNameLst>
                                      </p:cBhvr>
                                      <p:tavLst>
                                        <p:tav tm="0">
                                          <p:val>
                                            <p:fltVal val="0"/>
                                          </p:val>
                                        </p:tav>
                                        <p:tav tm="100000">
                                          <p:val>
                                            <p:strVal val="#ppt_h"/>
                                          </p:val>
                                        </p:tav>
                                      </p:tavLst>
                                    </p:anim>
                                    <p:animEffect transition="in" filter="fade">
                                      <p:cBhvr>
                                        <p:cTn id="35" dur="500"/>
                                        <p:tgtEl>
                                          <p:spTgt spid="47"/>
                                        </p:tgtEl>
                                      </p:cBhvr>
                                    </p:animEffect>
                                  </p:childTnLst>
                                </p:cTn>
                              </p:par>
                              <p:par>
                                <p:cTn id="36" presetID="53" presetClass="entr" presetSubtype="16" fill="hold" grpId="0" nodeType="withEffect">
                                  <p:stCondLst>
                                    <p:cond delay="23400"/>
                                  </p:stCondLst>
                                  <p:childTnLst>
                                    <p:set>
                                      <p:cBhvr>
                                        <p:cTn id="37" dur="1" fill="hold">
                                          <p:stCondLst>
                                            <p:cond delay="0"/>
                                          </p:stCondLst>
                                        </p:cTn>
                                        <p:tgtEl>
                                          <p:spTgt spid="48"/>
                                        </p:tgtEl>
                                        <p:attrNameLst>
                                          <p:attrName>style.visibility</p:attrName>
                                        </p:attrNameLst>
                                      </p:cBhvr>
                                      <p:to>
                                        <p:strVal val="visible"/>
                                      </p:to>
                                    </p:set>
                                    <p:anim calcmode="lin" valueType="num">
                                      <p:cBhvr>
                                        <p:cTn id="38" dur="500" fill="hold"/>
                                        <p:tgtEl>
                                          <p:spTgt spid="48"/>
                                        </p:tgtEl>
                                        <p:attrNameLst>
                                          <p:attrName>ppt_w</p:attrName>
                                        </p:attrNameLst>
                                      </p:cBhvr>
                                      <p:tavLst>
                                        <p:tav tm="0">
                                          <p:val>
                                            <p:fltVal val="0"/>
                                          </p:val>
                                        </p:tav>
                                        <p:tav tm="100000">
                                          <p:val>
                                            <p:strVal val="#ppt_w"/>
                                          </p:val>
                                        </p:tav>
                                      </p:tavLst>
                                    </p:anim>
                                    <p:anim calcmode="lin" valueType="num">
                                      <p:cBhvr>
                                        <p:cTn id="39" dur="500" fill="hold"/>
                                        <p:tgtEl>
                                          <p:spTgt spid="48"/>
                                        </p:tgtEl>
                                        <p:attrNameLst>
                                          <p:attrName>ppt_h</p:attrName>
                                        </p:attrNameLst>
                                      </p:cBhvr>
                                      <p:tavLst>
                                        <p:tav tm="0">
                                          <p:val>
                                            <p:fltVal val="0"/>
                                          </p:val>
                                        </p:tav>
                                        <p:tav tm="100000">
                                          <p:val>
                                            <p:strVal val="#ppt_h"/>
                                          </p:val>
                                        </p:tav>
                                      </p:tavLst>
                                    </p:anim>
                                    <p:animEffect transition="in" filter="fade">
                                      <p:cBhvr>
                                        <p:cTn id="4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
                </p:tgtEl>
              </p:cMediaNode>
            </p:audio>
          </p:childTnLst>
        </p:cTn>
      </p:par>
    </p:tnLst>
    <p:bldLst>
      <p:bldP spid="5" grpId="0"/>
      <p:bldP spid="45" grpId="0" animBg="1"/>
      <p:bldP spid="46" grpId="0" animBg="1"/>
      <p:bldP spid="47"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9901E-57DE-4682-7B91-17CB22EC4401}"/>
              </a:ext>
            </a:extLst>
          </p:cNvPr>
          <p:cNvSpPr txBox="1"/>
          <p:nvPr/>
        </p:nvSpPr>
        <p:spPr>
          <a:xfrm>
            <a:off x="128016" y="96886"/>
            <a:ext cx="11602561" cy="584775"/>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US" sz="3200" dirty="0">
                <a:solidFill>
                  <a:srgbClr val="F26829"/>
                </a:solidFill>
                <a:latin typeface="Atkinson Hyperlegible"/>
                <a:ea typeface="ＭＳ Ｐゴシック" pitchFamily="34" charset="-128"/>
              </a:rPr>
              <a:t>Making incremental improvements</a:t>
            </a:r>
          </a:p>
        </p:txBody>
      </p:sp>
      <p:sp>
        <p:nvSpPr>
          <p:cNvPr id="30" name="Rectangle 29">
            <a:extLst>
              <a:ext uri="{FF2B5EF4-FFF2-40B4-BE49-F238E27FC236}">
                <a16:creationId xmlns:a16="http://schemas.microsoft.com/office/drawing/2014/main" id="{4888DD0F-DE9D-CD7A-136E-810A7E88979A}"/>
              </a:ext>
            </a:extLst>
          </p:cNvPr>
          <p:cNvSpPr/>
          <p:nvPr/>
        </p:nvSpPr>
        <p:spPr>
          <a:xfrm>
            <a:off x="711898" y="5064723"/>
            <a:ext cx="10768203" cy="1555151"/>
          </a:xfrm>
          <a:prstGeom prst="rect">
            <a:avLst/>
          </a:prstGeom>
          <a:solidFill>
            <a:schemeClr val="bg1"/>
          </a:solidFill>
          <a:ln>
            <a:solidFill>
              <a:srgbClr val="F58D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E8A6473-00DD-7BC2-9FAF-FC2EA3951F1E}"/>
              </a:ext>
            </a:extLst>
          </p:cNvPr>
          <p:cNvSpPr txBox="1"/>
          <p:nvPr/>
        </p:nvSpPr>
        <p:spPr>
          <a:xfrm>
            <a:off x="847710" y="5180579"/>
            <a:ext cx="10267979" cy="1323439"/>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228600" lvl="0" indent="-228600">
              <a:buFont typeface="Arial" panose="020B0604020202020204" pitchFamily="34" charset="0"/>
              <a:buChar char="•"/>
            </a:pPr>
            <a:r>
              <a:rPr lang="en-US" sz="2000" b="0" dirty="0">
                <a:solidFill>
                  <a:schemeClr val="tx1"/>
                </a:solidFill>
                <a:cs typeface="Arial" panose="020B0604020202020204" pitchFamily="34" charset="0"/>
              </a:rPr>
              <a:t>Training on waste segregation &amp; rationale use of PPE. </a:t>
            </a:r>
          </a:p>
          <a:p>
            <a:pPr marL="228600" lvl="0" indent="-228600">
              <a:buFont typeface="Arial" panose="020B0604020202020204" pitchFamily="34" charset="0"/>
              <a:buChar char="•"/>
            </a:pPr>
            <a:r>
              <a:rPr lang="en-US" sz="2000" b="0" dirty="0">
                <a:solidFill>
                  <a:schemeClr val="tx1"/>
                </a:solidFill>
                <a:cs typeface="Arial" panose="020B0604020202020204" pitchFamily="34" charset="0"/>
              </a:rPr>
              <a:t>Reminders at points of care.</a:t>
            </a:r>
          </a:p>
          <a:p>
            <a:pPr marL="228600" lvl="0" indent="-228600">
              <a:buFont typeface="Arial" panose="020B0604020202020204" pitchFamily="34" charset="0"/>
              <a:buChar char="•"/>
            </a:pPr>
            <a:r>
              <a:rPr lang="en-US" sz="2000" b="0" dirty="0">
                <a:solidFill>
                  <a:schemeClr val="tx1"/>
                </a:solidFill>
                <a:cs typeface="Arial" panose="020B0604020202020204" pitchFamily="34" charset="0"/>
              </a:rPr>
              <a:t>Waste minimization.</a:t>
            </a:r>
          </a:p>
          <a:p>
            <a:pPr marL="228600" lvl="0" indent="-228600">
              <a:buFont typeface="Arial" panose="020B0604020202020204" pitchFamily="34" charset="0"/>
              <a:buChar char="•"/>
            </a:pPr>
            <a:r>
              <a:rPr lang="en-US" sz="2000" b="0" dirty="0">
                <a:solidFill>
                  <a:schemeClr val="tx1"/>
                </a:solidFill>
                <a:cs typeface="Arial" panose="020B0604020202020204" pitchFamily="34" charset="0"/>
              </a:rPr>
              <a:t>Regular cleaning of outside grounds and waste bins.</a:t>
            </a:r>
          </a:p>
        </p:txBody>
      </p:sp>
      <p:grpSp>
        <p:nvGrpSpPr>
          <p:cNvPr id="4" name="Group 3">
            <a:extLst>
              <a:ext uri="{FF2B5EF4-FFF2-40B4-BE49-F238E27FC236}">
                <a16:creationId xmlns:a16="http://schemas.microsoft.com/office/drawing/2014/main" id="{8E625EA9-16C2-4A44-83D4-E20046B2971C}"/>
              </a:ext>
            </a:extLst>
          </p:cNvPr>
          <p:cNvGrpSpPr/>
          <p:nvPr/>
        </p:nvGrpSpPr>
        <p:grpSpPr>
          <a:xfrm>
            <a:off x="711899" y="1559108"/>
            <a:ext cx="10768203" cy="3694064"/>
            <a:chOff x="711899" y="1559108"/>
            <a:chExt cx="10768203" cy="3694064"/>
          </a:xfrm>
        </p:grpSpPr>
        <p:grpSp>
          <p:nvGrpSpPr>
            <p:cNvPr id="24" name="Group 23">
              <a:extLst>
                <a:ext uri="{FF2B5EF4-FFF2-40B4-BE49-F238E27FC236}">
                  <a16:creationId xmlns:a16="http://schemas.microsoft.com/office/drawing/2014/main" id="{42635978-F600-461D-B8BE-3A0A439564E2}"/>
                </a:ext>
              </a:extLst>
            </p:cNvPr>
            <p:cNvGrpSpPr/>
            <p:nvPr/>
          </p:nvGrpSpPr>
          <p:grpSpPr>
            <a:xfrm>
              <a:off x="711899" y="1559108"/>
              <a:ext cx="4111859" cy="3694064"/>
              <a:chOff x="711899" y="1559108"/>
              <a:chExt cx="4111859" cy="3694064"/>
            </a:xfrm>
          </p:grpSpPr>
          <p:sp>
            <p:nvSpPr>
              <p:cNvPr id="25" name="Rectangle 24">
                <a:extLst>
                  <a:ext uri="{FF2B5EF4-FFF2-40B4-BE49-F238E27FC236}">
                    <a16:creationId xmlns:a16="http://schemas.microsoft.com/office/drawing/2014/main" id="{C80B8C7D-284A-4C3B-A7A0-02DDCB28DF5D}"/>
                  </a:ext>
                </a:extLst>
              </p:cNvPr>
              <p:cNvSpPr/>
              <p:nvPr/>
            </p:nvSpPr>
            <p:spPr>
              <a:xfrm>
                <a:off x="711899" y="1559108"/>
                <a:ext cx="4108452" cy="3694063"/>
              </a:xfrm>
              <a:prstGeom prst="rect">
                <a:avLst/>
              </a:prstGeom>
              <a:solidFill>
                <a:srgbClr val="EF414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tkinson Hyperlegible" pitchFamily="2" charset="0"/>
                </a:endParaRPr>
              </a:p>
            </p:txBody>
          </p:sp>
          <p:sp>
            <p:nvSpPr>
              <p:cNvPr id="26" name="TextBox 25">
                <a:extLst>
                  <a:ext uri="{FF2B5EF4-FFF2-40B4-BE49-F238E27FC236}">
                    <a16:creationId xmlns:a16="http://schemas.microsoft.com/office/drawing/2014/main" id="{9BB1586B-C991-458F-A4C6-878F1BD12CE2}"/>
                  </a:ext>
                </a:extLst>
              </p:cNvPr>
              <p:cNvSpPr txBox="1"/>
              <p:nvPr/>
            </p:nvSpPr>
            <p:spPr>
              <a:xfrm>
                <a:off x="981222" y="1654358"/>
                <a:ext cx="3569806"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cs typeface="Arial" panose="020B0604020202020204" pitchFamily="34" charset="0"/>
                  </a:rPr>
                  <a:t>Immediate improvements, minimal cost </a:t>
                </a:r>
              </a:p>
            </p:txBody>
          </p:sp>
          <p:pic>
            <p:nvPicPr>
              <p:cNvPr id="27" name="Picture 26" descr="A picture containing text, indoor, green, cluttered&#10;&#10;Description automatically generated">
                <a:extLst>
                  <a:ext uri="{FF2B5EF4-FFF2-40B4-BE49-F238E27FC236}">
                    <a16:creationId xmlns:a16="http://schemas.microsoft.com/office/drawing/2014/main" id="{DEFEFA97-485E-4D8C-A721-DCA5944C5C9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303019" y="2850802"/>
                <a:ext cx="2811250" cy="1993490"/>
              </a:xfrm>
              <a:prstGeom prst="rect">
                <a:avLst/>
              </a:prstGeom>
            </p:spPr>
          </p:pic>
          <p:pic>
            <p:nvPicPr>
              <p:cNvPr id="28" name="Picture 27">
                <a:extLst>
                  <a:ext uri="{FF2B5EF4-FFF2-40B4-BE49-F238E27FC236}">
                    <a16:creationId xmlns:a16="http://schemas.microsoft.com/office/drawing/2014/main" id="{4196346A-5611-4C33-87DD-6A923EA57004}"/>
                  </a:ext>
                </a:extLst>
              </p:cNvPr>
              <p:cNvPicPr>
                <a:picLocks noChangeAspect="1"/>
              </p:cNvPicPr>
              <p:nvPr/>
            </p:nvPicPr>
            <p:blipFill rotWithShape="1">
              <a:blip r:embed="rId6"/>
              <a:srcRect b="496"/>
              <a:stretch/>
            </p:blipFill>
            <p:spPr>
              <a:xfrm>
                <a:off x="2705389" y="2441922"/>
                <a:ext cx="2118369" cy="2811249"/>
              </a:xfrm>
              <a:prstGeom prst="rect">
                <a:avLst/>
              </a:prstGeom>
            </p:spPr>
          </p:pic>
          <p:sp>
            <p:nvSpPr>
              <p:cNvPr id="34" name="Rectangle 33">
                <a:extLst>
                  <a:ext uri="{FF2B5EF4-FFF2-40B4-BE49-F238E27FC236}">
                    <a16:creationId xmlns:a16="http://schemas.microsoft.com/office/drawing/2014/main" id="{34C7D5A4-E3EB-4E7F-820D-F21E57E20227}"/>
                  </a:ext>
                </a:extLst>
              </p:cNvPr>
              <p:cNvSpPr/>
              <p:nvPr/>
            </p:nvSpPr>
            <p:spPr>
              <a:xfrm>
                <a:off x="1826710" y="5001172"/>
                <a:ext cx="188971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WHO/Arabella Hayter</a:t>
                </a:r>
              </a:p>
            </p:txBody>
          </p:sp>
        </p:grpSp>
        <p:grpSp>
          <p:nvGrpSpPr>
            <p:cNvPr id="35" name="Group 34">
              <a:extLst>
                <a:ext uri="{FF2B5EF4-FFF2-40B4-BE49-F238E27FC236}">
                  <a16:creationId xmlns:a16="http://schemas.microsoft.com/office/drawing/2014/main" id="{76BEA2AE-1C1E-4705-9AFB-8466B0D3043B}"/>
                </a:ext>
              </a:extLst>
            </p:cNvPr>
            <p:cNvGrpSpPr/>
            <p:nvPr/>
          </p:nvGrpSpPr>
          <p:grpSpPr>
            <a:xfrm>
              <a:off x="4921948" y="1559108"/>
              <a:ext cx="4108452" cy="3694064"/>
              <a:chOff x="4921948" y="1559108"/>
              <a:chExt cx="4108452" cy="3694064"/>
            </a:xfrm>
          </p:grpSpPr>
          <p:sp>
            <p:nvSpPr>
              <p:cNvPr id="36" name="Rectangle 35">
                <a:extLst>
                  <a:ext uri="{FF2B5EF4-FFF2-40B4-BE49-F238E27FC236}">
                    <a16:creationId xmlns:a16="http://schemas.microsoft.com/office/drawing/2014/main" id="{2FFB6441-E276-44E8-8BB5-030CC7272C43}"/>
                  </a:ext>
                </a:extLst>
              </p:cNvPr>
              <p:cNvSpPr/>
              <p:nvPr/>
            </p:nvSpPr>
            <p:spPr>
              <a:xfrm>
                <a:off x="4921948" y="1559108"/>
                <a:ext cx="4108452" cy="3694063"/>
              </a:xfrm>
              <a:prstGeom prst="rect">
                <a:avLst/>
              </a:prstGeom>
              <a:solidFill>
                <a:srgbClr val="00205C">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tkinson Hyperlegible" pitchFamily="2" charset="0"/>
                </a:endParaRPr>
              </a:p>
            </p:txBody>
          </p:sp>
          <p:pic>
            <p:nvPicPr>
              <p:cNvPr id="37" name="Picture 36" descr="A picture containing person, building, standing, gate&#10;&#10;Description automatically generated">
                <a:extLst>
                  <a:ext uri="{FF2B5EF4-FFF2-40B4-BE49-F238E27FC236}">
                    <a16:creationId xmlns:a16="http://schemas.microsoft.com/office/drawing/2014/main" id="{8F31CBAC-F8AE-4259-89B6-578CB8753ED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2708"/>
              <a:stretch/>
            </p:blipFill>
            <p:spPr>
              <a:xfrm>
                <a:off x="4921949" y="2441922"/>
                <a:ext cx="4108451" cy="2811249"/>
              </a:xfrm>
              <a:prstGeom prst="rect">
                <a:avLst/>
              </a:prstGeom>
            </p:spPr>
          </p:pic>
          <p:sp>
            <p:nvSpPr>
              <p:cNvPr id="49" name="TextBox 48">
                <a:extLst>
                  <a:ext uri="{FF2B5EF4-FFF2-40B4-BE49-F238E27FC236}">
                    <a16:creationId xmlns:a16="http://schemas.microsoft.com/office/drawing/2014/main" id="{ECBD982F-5C63-499F-927D-1E6D6CEFC13C}"/>
                  </a:ext>
                </a:extLst>
              </p:cNvPr>
              <p:cNvSpPr txBox="1"/>
              <p:nvPr/>
            </p:nvSpPr>
            <p:spPr>
              <a:xfrm>
                <a:off x="5191271" y="1825808"/>
                <a:ext cx="3569806" cy="40011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cs typeface="Arial" panose="020B0604020202020204" pitchFamily="34" charset="0"/>
                  </a:rPr>
                  <a:t>Medium term</a:t>
                </a:r>
              </a:p>
            </p:txBody>
          </p:sp>
          <p:sp>
            <p:nvSpPr>
              <p:cNvPr id="55" name="Rectangle 54">
                <a:extLst>
                  <a:ext uri="{FF2B5EF4-FFF2-40B4-BE49-F238E27FC236}">
                    <a16:creationId xmlns:a16="http://schemas.microsoft.com/office/drawing/2014/main" id="{744AD3EB-8673-4B21-8F6C-06001CF9675E}"/>
                  </a:ext>
                </a:extLst>
              </p:cNvPr>
              <p:cNvSpPr/>
              <p:nvPr/>
            </p:nvSpPr>
            <p:spPr>
              <a:xfrm>
                <a:off x="6031318" y="5001172"/>
                <a:ext cx="188971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WHO/Arabella Hayter</a:t>
                </a:r>
              </a:p>
            </p:txBody>
          </p:sp>
        </p:grpSp>
        <p:grpSp>
          <p:nvGrpSpPr>
            <p:cNvPr id="56" name="Group 55">
              <a:extLst>
                <a:ext uri="{FF2B5EF4-FFF2-40B4-BE49-F238E27FC236}">
                  <a16:creationId xmlns:a16="http://schemas.microsoft.com/office/drawing/2014/main" id="{BA15FD3D-7D61-4F62-8580-C8E0F26E88A0}"/>
                </a:ext>
              </a:extLst>
            </p:cNvPr>
            <p:cNvGrpSpPr/>
            <p:nvPr/>
          </p:nvGrpSpPr>
          <p:grpSpPr>
            <a:xfrm>
              <a:off x="9128590" y="1559108"/>
              <a:ext cx="2351512" cy="3694064"/>
              <a:chOff x="9128590" y="1559108"/>
              <a:chExt cx="2351512" cy="3694064"/>
            </a:xfrm>
          </p:grpSpPr>
          <p:sp>
            <p:nvSpPr>
              <p:cNvPr id="57" name="Rectangle 56">
                <a:extLst>
                  <a:ext uri="{FF2B5EF4-FFF2-40B4-BE49-F238E27FC236}">
                    <a16:creationId xmlns:a16="http://schemas.microsoft.com/office/drawing/2014/main" id="{69F10AA9-4929-4729-91F1-DAF1F7E87D5E}"/>
                  </a:ext>
                </a:extLst>
              </p:cNvPr>
              <p:cNvSpPr/>
              <p:nvPr/>
            </p:nvSpPr>
            <p:spPr>
              <a:xfrm>
                <a:off x="9128591" y="1559108"/>
                <a:ext cx="2351511" cy="3694063"/>
              </a:xfrm>
              <a:prstGeom prst="rect">
                <a:avLst/>
              </a:prstGeom>
              <a:solidFill>
                <a:srgbClr val="FED02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tkinson Hyperlegible" pitchFamily="2" charset="0"/>
                  </a:rPr>
                  <a:t>40</a:t>
                </a:r>
              </a:p>
            </p:txBody>
          </p:sp>
          <p:sp>
            <p:nvSpPr>
              <p:cNvPr id="58" name="TextBox 57">
                <a:extLst>
                  <a:ext uri="{FF2B5EF4-FFF2-40B4-BE49-F238E27FC236}">
                    <a16:creationId xmlns:a16="http://schemas.microsoft.com/office/drawing/2014/main" id="{B02F01D7-8AFD-4B8D-8BC1-2C68DF39DB46}"/>
                  </a:ext>
                </a:extLst>
              </p:cNvPr>
              <p:cNvSpPr txBox="1"/>
              <p:nvPr/>
            </p:nvSpPr>
            <p:spPr>
              <a:xfrm>
                <a:off x="9212030" y="1654358"/>
                <a:ext cx="2184632"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cs typeface="Arial" panose="020B0604020202020204" pitchFamily="34" charset="0"/>
                  </a:rPr>
                  <a:t>Long term, most expensive </a:t>
                </a:r>
              </a:p>
            </p:txBody>
          </p:sp>
          <p:pic>
            <p:nvPicPr>
              <p:cNvPr id="59" name="Picture 58" descr="A picture containing indoor, wall, tiled, kitchen appliance&#10;&#10;Description automatically generated">
                <a:extLst>
                  <a:ext uri="{FF2B5EF4-FFF2-40B4-BE49-F238E27FC236}">
                    <a16:creationId xmlns:a16="http://schemas.microsoft.com/office/drawing/2014/main" id="{16D3E6A9-FEA9-413A-AE30-7019C78C755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400000">
                <a:off x="8898721" y="2671790"/>
                <a:ext cx="2811249" cy="2351512"/>
              </a:xfrm>
              <a:prstGeom prst="rect">
                <a:avLst/>
              </a:prstGeom>
            </p:spPr>
          </p:pic>
          <p:sp>
            <p:nvSpPr>
              <p:cNvPr id="60" name="Rectangle 59">
                <a:extLst>
                  <a:ext uri="{FF2B5EF4-FFF2-40B4-BE49-F238E27FC236}">
                    <a16:creationId xmlns:a16="http://schemas.microsoft.com/office/drawing/2014/main" id="{52074CD4-C36B-4068-A447-9AE4626ACAAB}"/>
                  </a:ext>
                </a:extLst>
              </p:cNvPr>
              <p:cNvSpPr/>
              <p:nvPr/>
            </p:nvSpPr>
            <p:spPr>
              <a:xfrm>
                <a:off x="9359489" y="5001172"/>
                <a:ext cx="188971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WHO/Arabella Hayter</a:t>
                </a:r>
              </a:p>
            </p:txBody>
          </p:sp>
        </p:grpSp>
      </p:grpSp>
      <p:grpSp>
        <p:nvGrpSpPr>
          <p:cNvPr id="61" name="Group 60">
            <a:extLst>
              <a:ext uri="{FF2B5EF4-FFF2-40B4-BE49-F238E27FC236}">
                <a16:creationId xmlns:a16="http://schemas.microsoft.com/office/drawing/2014/main" id="{5F30E323-CCD7-48FF-B419-5D68CD9F8558}"/>
              </a:ext>
            </a:extLst>
          </p:cNvPr>
          <p:cNvGrpSpPr/>
          <p:nvPr/>
        </p:nvGrpSpPr>
        <p:grpSpPr>
          <a:xfrm>
            <a:off x="711898" y="5405572"/>
            <a:ext cx="10768204" cy="274320"/>
            <a:chOff x="711898" y="4638675"/>
            <a:chExt cx="10768204" cy="274320"/>
          </a:xfrm>
        </p:grpSpPr>
        <p:sp>
          <p:nvSpPr>
            <p:cNvPr id="62" name="Arrow: Right 61">
              <a:extLst>
                <a:ext uri="{FF2B5EF4-FFF2-40B4-BE49-F238E27FC236}">
                  <a16:creationId xmlns:a16="http://schemas.microsoft.com/office/drawing/2014/main" id="{2990275B-6031-4859-9219-D1ECE7B95F5A}"/>
                </a:ext>
              </a:extLst>
            </p:cNvPr>
            <p:cNvSpPr/>
            <p:nvPr/>
          </p:nvSpPr>
          <p:spPr>
            <a:xfrm>
              <a:off x="711898" y="4697198"/>
              <a:ext cx="10768204" cy="157274"/>
            </a:xfrm>
            <a:prstGeom prst="rightArrow">
              <a:avLst>
                <a:gd name="adj1" fmla="val 50000"/>
                <a:gd name="adj2" fmla="val 78263"/>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B260BA8-C3F8-4438-9591-90DB8869051D}"/>
                </a:ext>
              </a:extLst>
            </p:cNvPr>
            <p:cNvSpPr/>
            <p:nvPr/>
          </p:nvSpPr>
          <p:spPr>
            <a:xfrm>
              <a:off x="2628965" y="4638675"/>
              <a:ext cx="274320" cy="274320"/>
            </a:xfrm>
            <a:prstGeom prst="ellipse">
              <a:avLst/>
            </a:prstGeom>
            <a:solidFill>
              <a:schemeClr val="bg1"/>
            </a:solidFill>
            <a:ln>
              <a:solidFill>
                <a:srgbClr val="EF4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0827118-CBAF-4E71-A3B8-A6899AADC192}"/>
                </a:ext>
              </a:extLst>
            </p:cNvPr>
            <p:cNvSpPr/>
            <p:nvPr/>
          </p:nvSpPr>
          <p:spPr>
            <a:xfrm>
              <a:off x="6839015" y="4638675"/>
              <a:ext cx="274320" cy="274320"/>
            </a:xfrm>
            <a:prstGeom prst="ellipse">
              <a:avLst/>
            </a:prstGeom>
            <a:solidFill>
              <a:schemeClr val="bg1"/>
            </a:solid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3D1D3F83-1894-49B4-AA0C-543035C32A03}"/>
                </a:ext>
              </a:extLst>
            </p:cNvPr>
            <p:cNvSpPr/>
            <p:nvPr/>
          </p:nvSpPr>
          <p:spPr>
            <a:xfrm>
              <a:off x="10167186" y="4638675"/>
              <a:ext cx="274320" cy="274320"/>
            </a:xfrm>
            <a:prstGeom prst="ellipse">
              <a:avLst/>
            </a:prstGeom>
            <a:solidFill>
              <a:schemeClr val="bg1"/>
            </a:solidFill>
            <a:ln>
              <a:solidFill>
                <a:srgbClr val="FED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Oval 53">
            <a:extLst>
              <a:ext uri="{FF2B5EF4-FFF2-40B4-BE49-F238E27FC236}">
                <a16:creationId xmlns:a16="http://schemas.microsoft.com/office/drawing/2014/main" id="{815D81BD-810B-4D75-9E16-BDA4FA79F4F2}"/>
              </a:ext>
            </a:extLst>
          </p:cNvPr>
          <p:cNvSpPr/>
          <p:nvPr/>
        </p:nvSpPr>
        <p:spPr>
          <a:xfrm>
            <a:off x="2697545" y="4707255"/>
            <a:ext cx="137160" cy="137160"/>
          </a:xfrm>
          <a:prstGeom prst="ellipse">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10">
            <a:hlinkClick r:id="" action="ppaction://media"/>
            <a:extLst>
              <a:ext uri="{FF2B5EF4-FFF2-40B4-BE49-F238E27FC236}">
                <a16:creationId xmlns:a16="http://schemas.microsoft.com/office/drawing/2014/main" id="{01E75217-06F8-7091-6D4C-45C85FD6B68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6858000"/>
            <a:ext cx="609600" cy="609600"/>
          </a:xfrm>
          <a:prstGeom prst="rect">
            <a:avLst/>
          </a:prstGeom>
        </p:spPr>
      </p:pic>
    </p:spTree>
    <p:extLst>
      <p:ext uri="{BB962C8B-B14F-4D97-AF65-F5344CB8AC3E}">
        <p14:creationId xmlns:p14="http://schemas.microsoft.com/office/powerpoint/2010/main" val="3982192875"/>
      </p:ext>
    </p:extLst>
  </p:cSld>
  <p:clrMapOvr>
    <a:masterClrMapping/>
  </p:clrMapOvr>
  <mc:AlternateContent xmlns:mc="http://schemas.openxmlformats.org/markup-compatibility/2006" xmlns:p14="http://schemas.microsoft.com/office/powerpoint/2010/main">
    <mc:Choice Requires="p14">
      <p:transition spd="slow" p14:dur="2000" advClick="0" advTm="19900"/>
    </mc:Choice>
    <mc:Fallback xmlns="">
      <p:transition spd="slow" advClick="0" advTm="1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96" fill="hold"/>
                                        <p:tgtEl>
                                          <p:spTgt spid="3"/>
                                        </p:tgtEl>
                                      </p:cBhvr>
                                    </p:cmd>
                                  </p:childTnLst>
                                </p:cTn>
                              </p:par>
                              <p:par>
                                <p:cTn id="7" presetID="64" presetClass="path" presetSubtype="0" accel="50000" decel="50000" fill="hold" nodeType="withEffect">
                                  <p:stCondLst>
                                    <p:cond delay="0"/>
                                  </p:stCondLst>
                                  <p:childTnLst>
                                    <p:animMotion origin="layout" path="M 0 2.22222E-6 L 0 -0.1132 " pathEditMode="relative" rAng="0" ptsTypes="AA">
                                      <p:cBhvr>
                                        <p:cTn id="8" dur="500" fill="hold"/>
                                        <p:tgtEl>
                                          <p:spTgt spid="4"/>
                                        </p:tgtEl>
                                        <p:attrNameLst>
                                          <p:attrName>ppt_x</p:attrName>
                                          <p:attrName>ppt_y</p:attrName>
                                        </p:attrNameLst>
                                      </p:cBhvr>
                                      <p:rCtr x="0" y="-5671"/>
                                    </p:animMotion>
                                  </p:childTnLst>
                                </p:cTn>
                              </p:par>
                              <p:par>
                                <p:cTn id="9" presetID="64" presetClass="path" presetSubtype="0" accel="50000" decel="50000" fill="hold" nodeType="withEffect">
                                  <p:stCondLst>
                                    <p:cond delay="0"/>
                                  </p:stCondLst>
                                  <p:childTnLst>
                                    <p:animMotion origin="layout" path="M 0 -1.85185E-6 L 0 -0.1118 " pathEditMode="relative" rAng="0" ptsTypes="AA">
                                      <p:cBhvr>
                                        <p:cTn id="10" dur="500" fill="hold"/>
                                        <p:tgtEl>
                                          <p:spTgt spid="61"/>
                                        </p:tgtEl>
                                        <p:attrNameLst>
                                          <p:attrName>ppt_x</p:attrName>
                                          <p:attrName>ppt_y</p:attrName>
                                        </p:attrNameLst>
                                      </p:cBhvr>
                                      <p:rCtr x="0" y="-5602"/>
                                    </p:animMotion>
                                  </p:childTnLst>
                                </p:cTn>
                              </p:par>
                              <p:par>
                                <p:cTn id="11" presetID="53" presetClass="entr" presetSubtype="16" fill="hold" grpId="0" nodeType="withEffect">
                                  <p:stCondLst>
                                    <p:cond delay="500"/>
                                  </p:stCondLst>
                                  <p:childTnLst>
                                    <p:set>
                                      <p:cBhvr>
                                        <p:cTn id="12" dur="1" fill="hold">
                                          <p:stCondLst>
                                            <p:cond delay="0"/>
                                          </p:stCondLst>
                                        </p:cTn>
                                        <p:tgtEl>
                                          <p:spTgt spid="54"/>
                                        </p:tgtEl>
                                        <p:attrNameLst>
                                          <p:attrName>style.visibility</p:attrName>
                                        </p:attrNameLst>
                                      </p:cBhvr>
                                      <p:to>
                                        <p:strVal val="visible"/>
                                      </p:to>
                                    </p:set>
                                    <p:anim calcmode="lin" valueType="num">
                                      <p:cBhvr>
                                        <p:cTn id="13" dur="500" fill="hold"/>
                                        <p:tgtEl>
                                          <p:spTgt spid="54"/>
                                        </p:tgtEl>
                                        <p:attrNameLst>
                                          <p:attrName>ppt_w</p:attrName>
                                        </p:attrNameLst>
                                      </p:cBhvr>
                                      <p:tavLst>
                                        <p:tav tm="0">
                                          <p:val>
                                            <p:fltVal val="0"/>
                                          </p:val>
                                        </p:tav>
                                        <p:tav tm="100000">
                                          <p:val>
                                            <p:strVal val="#ppt_w"/>
                                          </p:val>
                                        </p:tav>
                                      </p:tavLst>
                                    </p:anim>
                                    <p:anim calcmode="lin" valueType="num">
                                      <p:cBhvr>
                                        <p:cTn id="14" dur="500" fill="hold"/>
                                        <p:tgtEl>
                                          <p:spTgt spid="54"/>
                                        </p:tgtEl>
                                        <p:attrNameLst>
                                          <p:attrName>ppt_h</p:attrName>
                                        </p:attrNameLst>
                                      </p:cBhvr>
                                      <p:tavLst>
                                        <p:tav tm="0">
                                          <p:val>
                                            <p:fltVal val="0"/>
                                          </p:val>
                                        </p:tav>
                                        <p:tav tm="100000">
                                          <p:val>
                                            <p:strVal val="#ppt_h"/>
                                          </p:val>
                                        </p:tav>
                                      </p:tavLst>
                                    </p:anim>
                                    <p:animEffect transition="in" filter="fade">
                                      <p:cBhvr>
                                        <p:cTn id="15" dur="500"/>
                                        <p:tgtEl>
                                          <p:spTgt spid="54"/>
                                        </p:tgtEl>
                                      </p:cBhvr>
                                    </p:animEffect>
                                  </p:childTnLst>
                                </p:cTn>
                              </p:par>
                              <p:par>
                                <p:cTn id="16" presetID="22" presetClass="entr" presetSubtype="8" fill="hold" grpId="0" nodeType="withEffect">
                                  <p:stCondLst>
                                    <p:cond delay="250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par>
                                <p:cTn id="19" presetID="22" presetClass="entr" presetSubtype="8" fill="hold" grpId="0" nodeType="withEffect">
                                  <p:stCondLst>
                                    <p:cond delay="2750"/>
                                  </p:stCondLst>
                                  <p:childTnLst>
                                    <p:set>
                                      <p:cBhvr>
                                        <p:cTn id="20" dur="1" fill="hold">
                                          <p:stCondLst>
                                            <p:cond delay="0"/>
                                          </p:stCondLst>
                                        </p:cTn>
                                        <p:tgtEl>
                                          <p:spTgt spid="38">
                                            <p:txEl>
                                              <p:pRg st="0" end="0"/>
                                            </p:txEl>
                                          </p:spTgt>
                                        </p:tgtEl>
                                        <p:attrNameLst>
                                          <p:attrName>style.visibility</p:attrName>
                                        </p:attrNameLst>
                                      </p:cBhvr>
                                      <p:to>
                                        <p:strVal val="visible"/>
                                      </p:to>
                                    </p:set>
                                    <p:animEffect transition="in" filter="wipe(left)">
                                      <p:cBhvr>
                                        <p:cTn id="21" dur="500"/>
                                        <p:tgtEl>
                                          <p:spTgt spid="38">
                                            <p:txEl>
                                              <p:pRg st="0" end="0"/>
                                            </p:txEl>
                                          </p:spTgt>
                                        </p:tgtEl>
                                      </p:cBhvr>
                                    </p:animEffect>
                                  </p:childTnLst>
                                </p:cTn>
                              </p:par>
                              <p:par>
                                <p:cTn id="22" presetID="22" presetClass="entr" presetSubtype="8" fill="hold" grpId="0" nodeType="withEffect">
                                  <p:stCondLst>
                                    <p:cond delay="8000"/>
                                  </p:stCondLst>
                                  <p:childTnLst>
                                    <p:set>
                                      <p:cBhvr>
                                        <p:cTn id="23" dur="1" fill="hold">
                                          <p:stCondLst>
                                            <p:cond delay="0"/>
                                          </p:stCondLst>
                                        </p:cTn>
                                        <p:tgtEl>
                                          <p:spTgt spid="38">
                                            <p:txEl>
                                              <p:pRg st="1" end="1"/>
                                            </p:txEl>
                                          </p:spTgt>
                                        </p:tgtEl>
                                        <p:attrNameLst>
                                          <p:attrName>style.visibility</p:attrName>
                                        </p:attrNameLst>
                                      </p:cBhvr>
                                      <p:to>
                                        <p:strVal val="visible"/>
                                      </p:to>
                                    </p:set>
                                    <p:animEffect transition="in" filter="wipe(left)">
                                      <p:cBhvr>
                                        <p:cTn id="24" dur="500"/>
                                        <p:tgtEl>
                                          <p:spTgt spid="38">
                                            <p:txEl>
                                              <p:pRg st="1" end="1"/>
                                            </p:txEl>
                                          </p:spTgt>
                                        </p:tgtEl>
                                      </p:cBhvr>
                                    </p:animEffect>
                                  </p:childTnLst>
                                </p:cTn>
                              </p:par>
                              <p:par>
                                <p:cTn id="25" presetID="22" presetClass="entr" presetSubtype="8" fill="hold" grpId="0" nodeType="withEffect">
                                  <p:stCondLst>
                                    <p:cond delay="10700"/>
                                  </p:stCondLst>
                                  <p:childTnLst>
                                    <p:set>
                                      <p:cBhvr>
                                        <p:cTn id="26" dur="1" fill="hold">
                                          <p:stCondLst>
                                            <p:cond delay="0"/>
                                          </p:stCondLst>
                                        </p:cTn>
                                        <p:tgtEl>
                                          <p:spTgt spid="38">
                                            <p:txEl>
                                              <p:pRg st="2" end="2"/>
                                            </p:txEl>
                                          </p:spTgt>
                                        </p:tgtEl>
                                        <p:attrNameLst>
                                          <p:attrName>style.visibility</p:attrName>
                                        </p:attrNameLst>
                                      </p:cBhvr>
                                      <p:to>
                                        <p:strVal val="visible"/>
                                      </p:to>
                                    </p:set>
                                    <p:animEffect transition="in" filter="wipe(left)">
                                      <p:cBhvr>
                                        <p:cTn id="27" dur="500"/>
                                        <p:tgtEl>
                                          <p:spTgt spid="38">
                                            <p:txEl>
                                              <p:pRg st="2" end="2"/>
                                            </p:txEl>
                                          </p:spTgt>
                                        </p:tgtEl>
                                      </p:cBhvr>
                                    </p:animEffect>
                                  </p:childTnLst>
                                </p:cTn>
                              </p:par>
                              <p:par>
                                <p:cTn id="28" presetID="22" presetClass="entr" presetSubtype="8" fill="hold" grpId="0" nodeType="withEffect">
                                  <p:stCondLst>
                                    <p:cond delay="12500"/>
                                  </p:stCondLst>
                                  <p:childTnLst>
                                    <p:set>
                                      <p:cBhvr>
                                        <p:cTn id="29" dur="1" fill="hold">
                                          <p:stCondLst>
                                            <p:cond delay="0"/>
                                          </p:stCondLst>
                                        </p:cTn>
                                        <p:tgtEl>
                                          <p:spTgt spid="38">
                                            <p:txEl>
                                              <p:pRg st="3" end="3"/>
                                            </p:txEl>
                                          </p:spTgt>
                                        </p:tgtEl>
                                        <p:attrNameLst>
                                          <p:attrName>style.visibility</p:attrName>
                                        </p:attrNameLst>
                                      </p:cBhvr>
                                      <p:to>
                                        <p:strVal val="visible"/>
                                      </p:to>
                                    </p:set>
                                    <p:animEffect transition="in" filter="wipe(left)">
                                      <p:cBhvr>
                                        <p:cTn id="30" dur="500"/>
                                        <p:tgtEl>
                                          <p:spTgt spid="38">
                                            <p:txEl>
                                              <p:pRg st="3" end="3"/>
                                            </p:txEl>
                                          </p:spTgt>
                                        </p:tgtEl>
                                      </p:cBhvr>
                                    </p:animEffect>
                                  </p:childTnLst>
                                </p:cTn>
                              </p:par>
                              <p:par>
                                <p:cTn id="31" presetID="53" presetClass="exit" presetSubtype="32" fill="hold" grpId="1" nodeType="withEffect">
                                  <p:stCondLst>
                                    <p:cond delay="19900"/>
                                  </p:stCondLst>
                                  <p:childTnLst>
                                    <p:anim calcmode="lin" valueType="num">
                                      <p:cBhvr>
                                        <p:cTn id="32" dur="500"/>
                                        <p:tgtEl>
                                          <p:spTgt spid="54"/>
                                        </p:tgtEl>
                                        <p:attrNameLst>
                                          <p:attrName>ppt_w</p:attrName>
                                        </p:attrNameLst>
                                      </p:cBhvr>
                                      <p:tavLst>
                                        <p:tav tm="0">
                                          <p:val>
                                            <p:strVal val="ppt_w"/>
                                          </p:val>
                                        </p:tav>
                                        <p:tav tm="100000">
                                          <p:val>
                                            <p:fltVal val="0"/>
                                          </p:val>
                                        </p:tav>
                                      </p:tavLst>
                                    </p:anim>
                                    <p:anim calcmode="lin" valueType="num">
                                      <p:cBhvr>
                                        <p:cTn id="33" dur="500"/>
                                        <p:tgtEl>
                                          <p:spTgt spid="54"/>
                                        </p:tgtEl>
                                        <p:attrNameLst>
                                          <p:attrName>ppt_h</p:attrName>
                                        </p:attrNameLst>
                                      </p:cBhvr>
                                      <p:tavLst>
                                        <p:tav tm="0">
                                          <p:val>
                                            <p:strVal val="ppt_h"/>
                                          </p:val>
                                        </p:tav>
                                        <p:tav tm="100000">
                                          <p:val>
                                            <p:fltVal val="0"/>
                                          </p:val>
                                        </p:tav>
                                      </p:tavLst>
                                    </p:anim>
                                    <p:animEffect transition="out" filter="fade">
                                      <p:cBhvr>
                                        <p:cTn id="34" dur="500"/>
                                        <p:tgtEl>
                                          <p:spTgt spid="54"/>
                                        </p:tgtEl>
                                      </p:cBhvr>
                                    </p:animEffect>
                                    <p:set>
                                      <p:cBhvr>
                                        <p:cTn id="35" dur="1" fill="hold">
                                          <p:stCondLst>
                                            <p:cond delay="499"/>
                                          </p:stCondLst>
                                        </p:cTn>
                                        <p:tgtEl>
                                          <p:spTgt spid="54"/>
                                        </p:tgtEl>
                                        <p:attrNameLst>
                                          <p:attrName>style.visibility</p:attrName>
                                        </p:attrNameLst>
                                      </p:cBhvr>
                                      <p:to>
                                        <p:strVal val="hidden"/>
                                      </p:to>
                                    </p:set>
                                  </p:childTnLst>
                                </p:cTn>
                              </p:par>
                              <p:par>
                                <p:cTn id="36" presetID="2" presetClass="exit" presetSubtype="2" fill="hold" grpId="1" nodeType="withEffect">
                                  <p:stCondLst>
                                    <p:cond delay="19900"/>
                                  </p:stCondLst>
                                  <p:childTnLst>
                                    <p:anim calcmode="lin" valueType="num">
                                      <p:cBhvr additive="base">
                                        <p:cTn id="37" dur="500"/>
                                        <p:tgtEl>
                                          <p:spTgt spid="30"/>
                                        </p:tgtEl>
                                        <p:attrNameLst>
                                          <p:attrName>ppt_x</p:attrName>
                                        </p:attrNameLst>
                                      </p:cBhvr>
                                      <p:tavLst>
                                        <p:tav tm="0">
                                          <p:val>
                                            <p:strVal val="ppt_x"/>
                                          </p:val>
                                        </p:tav>
                                        <p:tav tm="100000">
                                          <p:val>
                                            <p:strVal val="1+ppt_w/2"/>
                                          </p:val>
                                        </p:tav>
                                      </p:tavLst>
                                    </p:anim>
                                    <p:anim calcmode="lin" valueType="num">
                                      <p:cBhvr additive="base">
                                        <p:cTn id="38" dur="500"/>
                                        <p:tgtEl>
                                          <p:spTgt spid="30"/>
                                        </p:tgtEl>
                                        <p:attrNameLst>
                                          <p:attrName>ppt_y</p:attrName>
                                        </p:attrNameLst>
                                      </p:cBhvr>
                                      <p:tavLst>
                                        <p:tav tm="0">
                                          <p:val>
                                            <p:strVal val="ppt_y"/>
                                          </p:val>
                                        </p:tav>
                                        <p:tav tm="100000">
                                          <p:val>
                                            <p:strVal val="ppt_y"/>
                                          </p:val>
                                        </p:tav>
                                      </p:tavLst>
                                    </p:anim>
                                    <p:set>
                                      <p:cBhvr>
                                        <p:cTn id="39" dur="1" fill="hold">
                                          <p:stCondLst>
                                            <p:cond delay="499"/>
                                          </p:stCondLst>
                                        </p:cTn>
                                        <p:tgtEl>
                                          <p:spTgt spid="30"/>
                                        </p:tgtEl>
                                        <p:attrNameLst>
                                          <p:attrName>style.visibility</p:attrName>
                                        </p:attrNameLst>
                                      </p:cBhvr>
                                      <p:to>
                                        <p:strVal val="hidden"/>
                                      </p:to>
                                    </p:set>
                                  </p:childTnLst>
                                </p:cTn>
                              </p:par>
                              <p:par>
                                <p:cTn id="40" presetID="2" presetClass="exit" presetSubtype="2" fill="hold" grpId="1" nodeType="withEffect">
                                  <p:stCondLst>
                                    <p:cond delay="19900"/>
                                  </p:stCondLst>
                                  <p:childTnLst>
                                    <p:anim calcmode="lin" valueType="num">
                                      <p:cBhvr additive="base">
                                        <p:cTn id="41" dur="500"/>
                                        <p:tgtEl>
                                          <p:spTgt spid="38">
                                            <p:txEl>
                                              <p:pRg st="0" end="0"/>
                                            </p:txEl>
                                          </p:spTgt>
                                        </p:tgtEl>
                                        <p:attrNameLst>
                                          <p:attrName>ppt_x</p:attrName>
                                        </p:attrNameLst>
                                      </p:cBhvr>
                                      <p:tavLst>
                                        <p:tav tm="0">
                                          <p:val>
                                            <p:strVal val="ppt_x"/>
                                          </p:val>
                                        </p:tav>
                                        <p:tav tm="100000">
                                          <p:val>
                                            <p:strVal val="1+ppt_w/2"/>
                                          </p:val>
                                        </p:tav>
                                      </p:tavLst>
                                    </p:anim>
                                    <p:anim calcmode="lin" valueType="num">
                                      <p:cBhvr additive="base">
                                        <p:cTn id="42" dur="500"/>
                                        <p:tgtEl>
                                          <p:spTgt spid="38">
                                            <p:txEl>
                                              <p:pRg st="0" end="0"/>
                                            </p:txEl>
                                          </p:spTgt>
                                        </p:tgtEl>
                                        <p:attrNameLst>
                                          <p:attrName>ppt_y</p:attrName>
                                        </p:attrNameLst>
                                      </p:cBhvr>
                                      <p:tavLst>
                                        <p:tav tm="0">
                                          <p:val>
                                            <p:strVal val="ppt_y"/>
                                          </p:val>
                                        </p:tav>
                                        <p:tav tm="100000">
                                          <p:val>
                                            <p:strVal val="ppt_y"/>
                                          </p:val>
                                        </p:tav>
                                      </p:tavLst>
                                    </p:anim>
                                    <p:set>
                                      <p:cBhvr>
                                        <p:cTn id="43" dur="1" fill="hold">
                                          <p:stCondLst>
                                            <p:cond delay="499"/>
                                          </p:stCondLst>
                                        </p:cTn>
                                        <p:tgtEl>
                                          <p:spTgt spid="38">
                                            <p:txEl>
                                              <p:pRg st="0" end="0"/>
                                            </p:txEl>
                                          </p:spTgt>
                                        </p:tgtEl>
                                        <p:attrNameLst>
                                          <p:attrName>style.visibility</p:attrName>
                                        </p:attrNameLst>
                                      </p:cBhvr>
                                      <p:to>
                                        <p:strVal val="hidden"/>
                                      </p:to>
                                    </p:set>
                                  </p:childTnLst>
                                </p:cTn>
                              </p:par>
                              <p:par>
                                <p:cTn id="44" presetID="2" presetClass="exit" presetSubtype="2" fill="hold" grpId="1" nodeType="withEffect">
                                  <p:stCondLst>
                                    <p:cond delay="19900"/>
                                  </p:stCondLst>
                                  <p:childTnLst>
                                    <p:anim calcmode="lin" valueType="num">
                                      <p:cBhvr additive="base">
                                        <p:cTn id="45" dur="500"/>
                                        <p:tgtEl>
                                          <p:spTgt spid="38">
                                            <p:txEl>
                                              <p:pRg st="1" end="1"/>
                                            </p:txEl>
                                          </p:spTgt>
                                        </p:tgtEl>
                                        <p:attrNameLst>
                                          <p:attrName>ppt_x</p:attrName>
                                        </p:attrNameLst>
                                      </p:cBhvr>
                                      <p:tavLst>
                                        <p:tav tm="0">
                                          <p:val>
                                            <p:strVal val="ppt_x"/>
                                          </p:val>
                                        </p:tav>
                                        <p:tav tm="100000">
                                          <p:val>
                                            <p:strVal val="1+ppt_w/2"/>
                                          </p:val>
                                        </p:tav>
                                      </p:tavLst>
                                    </p:anim>
                                    <p:anim calcmode="lin" valueType="num">
                                      <p:cBhvr additive="base">
                                        <p:cTn id="46" dur="500"/>
                                        <p:tgtEl>
                                          <p:spTgt spid="38">
                                            <p:txEl>
                                              <p:pRg st="1" end="1"/>
                                            </p:txEl>
                                          </p:spTgt>
                                        </p:tgtEl>
                                        <p:attrNameLst>
                                          <p:attrName>ppt_y</p:attrName>
                                        </p:attrNameLst>
                                      </p:cBhvr>
                                      <p:tavLst>
                                        <p:tav tm="0">
                                          <p:val>
                                            <p:strVal val="ppt_y"/>
                                          </p:val>
                                        </p:tav>
                                        <p:tav tm="100000">
                                          <p:val>
                                            <p:strVal val="ppt_y"/>
                                          </p:val>
                                        </p:tav>
                                      </p:tavLst>
                                    </p:anim>
                                    <p:set>
                                      <p:cBhvr>
                                        <p:cTn id="47" dur="1" fill="hold">
                                          <p:stCondLst>
                                            <p:cond delay="499"/>
                                          </p:stCondLst>
                                        </p:cTn>
                                        <p:tgtEl>
                                          <p:spTgt spid="38">
                                            <p:txEl>
                                              <p:pRg st="1" end="1"/>
                                            </p:txEl>
                                          </p:spTgt>
                                        </p:tgtEl>
                                        <p:attrNameLst>
                                          <p:attrName>style.visibility</p:attrName>
                                        </p:attrNameLst>
                                      </p:cBhvr>
                                      <p:to>
                                        <p:strVal val="hidden"/>
                                      </p:to>
                                    </p:set>
                                  </p:childTnLst>
                                </p:cTn>
                              </p:par>
                              <p:par>
                                <p:cTn id="48" presetID="2" presetClass="exit" presetSubtype="2" fill="hold" grpId="1" nodeType="withEffect">
                                  <p:stCondLst>
                                    <p:cond delay="19900"/>
                                  </p:stCondLst>
                                  <p:childTnLst>
                                    <p:anim calcmode="lin" valueType="num">
                                      <p:cBhvr additive="base">
                                        <p:cTn id="49" dur="500"/>
                                        <p:tgtEl>
                                          <p:spTgt spid="38">
                                            <p:txEl>
                                              <p:pRg st="2" end="2"/>
                                            </p:txEl>
                                          </p:spTgt>
                                        </p:tgtEl>
                                        <p:attrNameLst>
                                          <p:attrName>ppt_x</p:attrName>
                                        </p:attrNameLst>
                                      </p:cBhvr>
                                      <p:tavLst>
                                        <p:tav tm="0">
                                          <p:val>
                                            <p:strVal val="ppt_x"/>
                                          </p:val>
                                        </p:tav>
                                        <p:tav tm="100000">
                                          <p:val>
                                            <p:strVal val="1+ppt_w/2"/>
                                          </p:val>
                                        </p:tav>
                                      </p:tavLst>
                                    </p:anim>
                                    <p:anim calcmode="lin" valueType="num">
                                      <p:cBhvr additive="base">
                                        <p:cTn id="50" dur="500"/>
                                        <p:tgtEl>
                                          <p:spTgt spid="38">
                                            <p:txEl>
                                              <p:pRg st="2" end="2"/>
                                            </p:txEl>
                                          </p:spTgt>
                                        </p:tgtEl>
                                        <p:attrNameLst>
                                          <p:attrName>ppt_y</p:attrName>
                                        </p:attrNameLst>
                                      </p:cBhvr>
                                      <p:tavLst>
                                        <p:tav tm="0">
                                          <p:val>
                                            <p:strVal val="ppt_y"/>
                                          </p:val>
                                        </p:tav>
                                        <p:tav tm="100000">
                                          <p:val>
                                            <p:strVal val="ppt_y"/>
                                          </p:val>
                                        </p:tav>
                                      </p:tavLst>
                                    </p:anim>
                                    <p:set>
                                      <p:cBhvr>
                                        <p:cTn id="51" dur="1" fill="hold">
                                          <p:stCondLst>
                                            <p:cond delay="499"/>
                                          </p:stCondLst>
                                        </p:cTn>
                                        <p:tgtEl>
                                          <p:spTgt spid="38">
                                            <p:txEl>
                                              <p:pRg st="2" end="2"/>
                                            </p:txEl>
                                          </p:spTgt>
                                        </p:tgtEl>
                                        <p:attrNameLst>
                                          <p:attrName>style.visibility</p:attrName>
                                        </p:attrNameLst>
                                      </p:cBhvr>
                                      <p:to>
                                        <p:strVal val="hidden"/>
                                      </p:to>
                                    </p:set>
                                  </p:childTnLst>
                                </p:cTn>
                              </p:par>
                              <p:par>
                                <p:cTn id="52" presetID="2" presetClass="exit" presetSubtype="2" fill="hold" grpId="1" nodeType="withEffect">
                                  <p:stCondLst>
                                    <p:cond delay="19900"/>
                                  </p:stCondLst>
                                  <p:childTnLst>
                                    <p:anim calcmode="lin" valueType="num">
                                      <p:cBhvr additive="base">
                                        <p:cTn id="53" dur="500"/>
                                        <p:tgtEl>
                                          <p:spTgt spid="38">
                                            <p:txEl>
                                              <p:pRg st="3" end="3"/>
                                            </p:txEl>
                                          </p:spTgt>
                                        </p:tgtEl>
                                        <p:attrNameLst>
                                          <p:attrName>ppt_x</p:attrName>
                                        </p:attrNameLst>
                                      </p:cBhvr>
                                      <p:tavLst>
                                        <p:tav tm="0">
                                          <p:val>
                                            <p:strVal val="ppt_x"/>
                                          </p:val>
                                        </p:tav>
                                        <p:tav tm="100000">
                                          <p:val>
                                            <p:strVal val="1+ppt_w/2"/>
                                          </p:val>
                                        </p:tav>
                                      </p:tavLst>
                                    </p:anim>
                                    <p:anim calcmode="lin" valueType="num">
                                      <p:cBhvr additive="base">
                                        <p:cTn id="54" dur="500"/>
                                        <p:tgtEl>
                                          <p:spTgt spid="38">
                                            <p:txEl>
                                              <p:pRg st="3" end="3"/>
                                            </p:txEl>
                                          </p:spTgt>
                                        </p:tgtEl>
                                        <p:attrNameLst>
                                          <p:attrName>ppt_y</p:attrName>
                                        </p:attrNameLst>
                                      </p:cBhvr>
                                      <p:tavLst>
                                        <p:tav tm="0">
                                          <p:val>
                                            <p:strVal val="ppt_y"/>
                                          </p:val>
                                        </p:tav>
                                        <p:tav tm="100000">
                                          <p:val>
                                            <p:strVal val="ppt_y"/>
                                          </p:val>
                                        </p:tav>
                                      </p:tavLst>
                                    </p:anim>
                                    <p:set>
                                      <p:cBhvr>
                                        <p:cTn id="55" dur="1" fill="hold">
                                          <p:stCondLst>
                                            <p:cond delay="499"/>
                                          </p:stCondLst>
                                        </p:cTn>
                                        <p:tgtEl>
                                          <p:spTgt spid="38">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3"/>
                </p:tgtEl>
              </p:cMediaNode>
            </p:audio>
          </p:childTnLst>
        </p:cTn>
      </p:par>
    </p:tnLst>
    <p:bldLst>
      <p:bldP spid="30" grpId="0" animBg="1"/>
      <p:bldP spid="30" grpId="1" animBg="1"/>
      <p:bldP spid="38" grpId="0" uiExpand="1" build="p"/>
      <p:bldP spid="38" grpId="1" build="allAtOnce"/>
      <p:bldP spid="54" grpId="0" animBg="1"/>
      <p:bldP spid="54"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Atkinson Hyperlegible"/>
        <a:ea typeface=""/>
        <a:cs typeface=""/>
      </a:majorFont>
      <a:minorFont>
        <a:latin typeface="Atkinson Hyperlegib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3098</TotalTime>
  <Words>2356</Words>
  <Application>Microsoft Office PowerPoint</Application>
  <PresentationFormat>Widescreen</PresentationFormat>
  <Paragraphs>195</Paragraphs>
  <Slides>17</Slides>
  <Notes>17</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ＭＳ Ｐゴシック</vt:lpstr>
      <vt:lpstr>Aptos</vt:lpstr>
      <vt:lpstr>Arial</vt:lpstr>
      <vt:lpstr>Atkinson Hyperlegible</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Kiran Sandanshive</dc:creator>
  <cp:lastModifiedBy>Sandesh Borchate</cp:lastModifiedBy>
  <cp:revision>680</cp:revision>
  <dcterms:created xsi:type="dcterms:W3CDTF">2024-04-08T04:34:43Z</dcterms:created>
  <dcterms:modified xsi:type="dcterms:W3CDTF">2024-08-28T09:27:31Z</dcterms:modified>
</cp:coreProperties>
</file>