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301" r:id="rId2"/>
    <p:sldId id="328" r:id="rId3"/>
    <p:sldId id="306" r:id="rId4"/>
    <p:sldId id="284" r:id="rId5"/>
    <p:sldId id="292" r:id="rId6"/>
    <p:sldId id="349" r:id="rId7"/>
    <p:sldId id="285" r:id="rId8"/>
    <p:sldId id="354" r:id="rId9"/>
    <p:sldId id="325" r:id="rId10"/>
    <p:sldId id="363" r:id="rId11"/>
    <p:sldId id="312" r:id="rId12"/>
    <p:sldId id="320" r:id="rId13"/>
    <p:sldId id="350" r:id="rId14"/>
    <p:sldId id="313" r:id="rId15"/>
    <p:sldId id="362" r:id="rId16"/>
    <p:sldId id="257" r:id="rId17"/>
    <p:sldId id="331" r:id="rId18"/>
    <p:sldId id="355" r:id="rId19"/>
    <p:sldId id="347" r:id="rId20"/>
    <p:sldId id="356" r:id="rId21"/>
    <p:sldId id="346" r:id="rId22"/>
    <p:sldId id="359" r:id="rId23"/>
    <p:sldId id="352" r:id="rId24"/>
    <p:sldId id="360" r:id="rId25"/>
    <p:sldId id="357" r:id="rId26"/>
    <p:sldId id="361" r:id="rId27"/>
    <p:sldId id="33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 userDrawn="1">
          <p15:clr>
            <a:srgbClr val="A4A3A4"/>
          </p15:clr>
        </p15:guide>
        <p15:guide id="2" pos="144" userDrawn="1">
          <p15:clr>
            <a:srgbClr val="A4A3A4"/>
          </p15:clr>
        </p15:guide>
        <p15:guide id="3" orient="horz" pos="4128" userDrawn="1">
          <p15:clr>
            <a:srgbClr val="A4A3A4"/>
          </p15:clr>
        </p15:guide>
        <p15:guide id="4" pos="7512" userDrawn="1">
          <p15:clr>
            <a:srgbClr val="A4A3A4"/>
          </p15:clr>
        </p15:guide>
        <p15:guide id="7" orient="horz" pos="312" userDrawn="1">
          <p15:clr>
            <a:srgbClr val="A4A3A4"/>
          </p15:clr>
        </p15:guide>
        <p15:guide id="9" orient="horz" pos="2280" userDrawn="1">
          <p15:clr>
            <a:srgbClr val="A4A3A4"/>
          </p15:clr>
        </p15:guide>
        <p15:guide id="10" pos="7680" userDrawn="1">
          <p15:clr>
            <a:srgbClr val="A4A3A4"/>
          </p15:clr>
        </p15:guide>
        <p15:guide id="11" pos="4296" userDrawn="1">
          <p15:clr>
            <a:srgbClr val="A4A3A4"/>
          </p15:clr>
        </p15:guide>
        <p15:guide id="12" orient="horz" pos="744" userDrawn="1">
          <p15:clr>
            <a:srgbClr val="A4A3A4"/>
          </p15:clr>
        </p15:guide>
        <p15:guide id="13" orient="horz" pos="235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05C"/>
    <a:srgbClr val="7F8FAD"/>
    <a:srgbClr val="49C7F0"/>
    <a:srgbClr val="FFFFFF"/>
    <a:srgbClr val="A4A3A4"/>
    <a:srgbClr val="5B2C86"/>
    <a:srgbClr val="E6E6E6"/>
    <a:srgbClr val="80BC00"/>
    <a:srgbClr val="EF414A"/>
    <a:srgbClr val="FECB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368F92-E900-4DFB-9321-7E6C088FB06A}" v="1" dt="2025-02-10T23:33:59.5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67" autoAdjust="0"/>
    <p:restoredTop sz="65687" autoAdjust="0"/>
  </p:normalViewPr>
  <p:slideViewPr>
    <p:cSldViewPr snapToGrid="0">
      <p:cViewPr varScale="1">
        <p:scale>
          <a:sx n="43" d="100"/>
          <a:sy n="43" d="100"/>
        </p:scale>
        <p:origin x="66" y="66"/>
      </p:cViewPr>
      <p:guideLst>
        <p:guide orient="horz" pos="144"/>
        <p:guide pos="144"/>
        <p:guide orient="horz" pos="4128"/>
        <p:guide pos="7512"/>
        <p:guide orient="horz" pos="312"/>
        <p:guide orient="horz" pos="2280"/>
        <p:guide pos="7680"/>
        <p:guide pos="4296"/>
        <p:guide orient="horz" pos="744"/>
        <p:guide orient="horz" pos="2352"/>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ONOVA, Daria" userId="4ea9d722-ee59-4008-8ffa-67d4ef1e9103" providerId="ADAL" clId="{C1368F92-E900-4DFB-9321-7E6C088FB06A}"/>
    <pc:docChg chg="undo custSel modSld">
      <pc:chgData name="ARONOVA, Daria" userId="4ea9d722-ee59-4008-8ffa-67d4ef1e9103" providerId="ADAL" clId="{C1368F92-E900-4DFB-9321-7E6C088FB06A}" dt="2025-02-11T00:13:38.318" v="28" actId="1076"/>
      <pc:docMkLst>
        <pc:docMk/>
      </pc:docMkLst>
      <pc:sldChg chg="modSp mod">
        <pc:chgData name="ARONOVA, Daria" userId="4ea9d722-ee59-4008-8ffa-67d4ef1e9103" providerId="ADAL" clId="{C1368F92-E900-4DFB-9321-7E6C088FB06A}" dt="2025-02-10T23:33:59.550" v="22" actId="1076"/>
        <pc:sldMkLst>
          <pc:docMk/>
          <pc:sldMk cId="3607123941" sldId="320"/>
        </pc:sldMkLst>
        <pc:spChg chg="mod">
          <ac:chgData name="ARONOVA, Daria" userId="4ea9d722-ee59-4008-8ffa-67d4ef1e9103" providerId="ADAL" clId="{C1368F92-E900-4DFB-9321-7E6C088FB06A}" dt="2025-02-10T23:33:59.550" v="22" actId="1076"/>
          <ac:spMkLst>
            <pc:docMk/>
            <pc:sldMk cId="3607123941" sldId="320"/>
            <ac:spMk id="7" creationId="{54B38D7F-74C1-3699-654E-63A25B143EBC}"/>
          </ac:spMkLst>
        </pc:spChg>
        <pc:cxnChg chg="mod">
          <ac:chgData name="ARONOVA, Daria" userId="4ea9d722-ee59-4008-8ffa-67d4ef1e9103" providerId="ADAL" clId="{C1368F92-E900-4DFB-9321-7E6C088FB06A}" dt="2025-02-10T23:33:57.382" v="21" actId="1076"/>
          <ac:cxnSpMkLst>
            <pc:docMk/>
            <pc:sldMk cId="3607123941" sldId="320"/>
            <ac:cxnSpMk id="37" creationId="{1F3B0676-B693-1083-091A-BB726CC515AF}"/>
          </ac:cxnSpMkLst>
        </pc:cxnChg>
      </pc:sldChg>
      <pc:sldChg chg="modSp mod">
        <pc:chgData name="ARONOVA, Daria" userId="4ea9d722-ee59-4008-8ffa-67d4ef1e9103" providerId="ADAL" clId="{C1368F92-E900-4DFB-9321-7E6C088FB06A}" dt="2025-02-10T23:52:56.503" v="23" actId="1076"/>
        <pc:sldMkLst>
          <pc:docMk/>
          <pc:sldMk cId="601513164" sldId="331"/>
        </pc:sldMkLst>
        <pc:grpChg chg="mod">
          <ac:chgData name="ARONOVA, Daria" userId="4ea9d722-ee59-4008-8ffa-67d4ef1e9103" providerId="ADAL" clId="{C1368F92-E900-4DFB-9321-7E6C088FB06A}" dt="2025-02-10T23:52:56.503" v="23" actId="1076"/>
          <ac:grpSpMkLst>
            <pc:docMk/>
            <pc:sldMk cId="601513164" sldId="331"/>
            <ac:grpSpMk id="6" creationId="{2272D129-6A02-49BC-B35F-0A3ED325EF4B}"/>
          </ac:grpSpMkLst>
        </pc:grpChg>
      </pc:sldChg>
      <pc:sldChg chg="modSp mod">
        <pc:chgData name="ARONOVA, Daria" userId="4ea9d722-ee59-4008-8ffa-67d4ef1e9103" providerId="ADAL" clId="{C1368F92-E900-4DFB-9321-7E6C088FB06A}" dt="2025-02-10T23:59:01.633" v="26" actId="1076"/>
        <pc:sldMkLst>
          <pc:docMk/>
          <pc:sldMk cId="1318963129" sldId="346"/>
        </pc:sldMkLst>
        <pc:grpChg chg="mod">
          <ac:chgData name="ARONOVA, Daria" userId="4ea9d722-ee59-4008-8ffa-67d4ef1e9103" providerId="ADAL" clId="{C1368F92-E900-4DFB-9321-7E6C088FB06A}" dt="2025-02-10T23:59:01.633" v="26" actId="1076"/>
          <ac:grpSpMkLst>
            <pc:docMk/>
            <pc:sldMk cId="1318963129" sldId="346"/>
            <ac:grpSpMk id="16" creationId="{9A402DAD-F7D2-650E-FB97-1E3F998FE3E7}"/>
          </ac:grpSpMkLst>
        </pc:grpChg>
      </pc:sldChg>
      <pc:sldChg chg="modSp mod">
        <pc:chgData name="ARONOVA, Daria" userId="4ea9d722-ee59-4008-8ffa-67d4ef1e9103" providerId="ADAL" clId="{C1368F92-E900-4DFB-9321-7E6C088FB06A}" dt="2025-02-10T23:56:35.338" v="25" actId="1076"/>
        <pc:sldMkLst>
          <pc:docMk/>
          <pc:sldMk cId="872101723" sldId="347"/>
        </pc:sldMkLst>
        <pc:spChg chg="mod">
          <ac:chgData name="ARONOVA, Daria" userId="4ea9d722-ee59-4008-8ffa-67d4ef1e9103" providerId="ADAL" clId="{C1368F92-E900-4DFB-9321-7E6C088FB06A}" dt="2025-02-10T23:56:35.338" v="25" actId="1076"/>
          <ac:spMkLst>
            <pc:docMk/>
            <pc:sldMk cId="872101723" sldId="347"/>
            <ac:spMk id="15" creationId="{6D4FD023-21C2-06C4-DDDB-92BEC4C835B4}"/>
          </ac:spMkLst>
        </pc:spChg>
        <pc:grpChg chg="mod">
          <ac:chgData name="ARONOVA, Daria" userId="4ea9d722-ee59-4008-8ffa-67d4ef1e9103" providerId="ADAL" clId="{C1368F92-E900-4DFB-9321-7E6C088FB06A}" dt="2025-02-10T23:55:38.890" v="24" actId="1076"/>
          <ac:grpSpMkLst>
            <pc:docMk/>
            <pc:sldMk cId="872101723" sldId="347"/>
            <ac:grpSpMk id="54" creationId="{48C68D6A-3C26-6C66-AA6F-2341E69B517C}"/>
          </ac:grpSpMkLst>
        </pc:grpChg>
      </pc:sldChg>
      <pc:sldChg chg="modSp mod">
        <pc:chgData name="ARONOVA, Daria" userId="4ea9d722-ee59-4008-8ffa-67d4ef1e9103" providerId="ADAL" clId="{C1368F92-E900-4DFB-9321-7E6C088FB06A}" dt="2025-02-10T23:09:42.519" v="13" actId="1076"/>
        <pc:sldMkLst>
          <pc:docMk/>
          <pc:sldMk cId="3770996357" sldId="349"/>
        </pc:sldMkLst>
        <pc:spChg chg="mod">
          <ac:chgData name="ARONOVA, Daria" userId="4ea9d722-ee59-4008-8ffa-67d4ef1e9103" providerId="ADAL" clId="{C1368F92-E900-4DFB-9321-7E6C088FB06A}" dt="2025-02-10T23:09:40.031" v="8" actId="1076"/>
          <ac:spMkLst>
            <pc:docMk/>
            <pc:sldMk cId="3770996357" sldId="349"/>
            <ac:spMk id="15" creationId="{C805AA7B-260C-5FED-D9E6-22B5BF45A4E3}"/>
          </ac:spMkLst>
        </pc:spChg>
        <pc:spChg chg="mod">
          <ac:chgData name="ARONOVA, Daria" userId="4ea9d722-ee59-4008-8ffa-67d4ef1e9103" providerId="ADAL" clId="{C1368F92-E900-4DFB-9321-7E6C088FB06A}" dt="2025-02-10T23:09:40.336" v="9" actId="1076"/>
          <ac:spMkLst>
            <pc:docMk/>
            <pc:sldMk cId="3770996357" sldId="349"/>
            <ac:spMk id="16" creationId="{E4E8ADA7-FA8E-D59F-5050-9500447D2FB6}"/>
          </ac:spMkLst>
        </pc:spChg>
        <pc:spChg chg="mod">
          <ac:chgData name="ARONOVA, Daria" userId="4ea9d722-ee59-4008-8ffa-67d4ef1e9103" providerId="ADAL" clId="{C1368F92-E900-4DFB-9321-7E6C088FB06A}" dt="2025-02-10T23:09:41.015" v="11" actId="1076"/>
          <ac:spMkLst>
            <pc:docMk/>
            <pc:sldMk cId="3770996357" sldId="349"/>
            <ac:spMk id="17" creationId="{E1C57D62-A52E-438C-97AD-E40F5ABE28C7}"/>
          </ac:spMkLst>
        </pc:spChg>
        <pc:spChg chg="mod">
          <ac:chgData name="ARONOVA, Daria" userId="4ea9d722-ee59-4008-8ffa-67d4ef1e9103" providerId="ADAL" clId="{C1368F92-E900-4DFB-9321-7E6C088FB06A}" dt="2025-02-10T23:09:42.519" v="13" actId="1076"/>
          <ac:spMkLst>
            <pc:docMk/>
            <pc:sldMk cId="3770996357" sldId="349"/>
            <ac:spMk id="18" creationId="{C88D68A7-A0E8-168A-D4E9-15C885907710}"/>
          </ac:spMkLst>
        </pc:spChg>
      </pc:sldChg>
      <pc:sldChg chg="modSp mod">
        <pc:chgData name="ARONOVA, Daria" userId="4ea9d722-ee59-4008-8ffa-67d4ef1e9103" providerId="ADAL" clId="{C1368F92-E900-4DFB-9321-7E6C088FB06A}" dt="2025-02-11T00:06:00.947" v="27" actId="1076"/>
        <pc:sldMkLst>
          <pc:docMk/>
          <pc:sldMk cId="1928664488" sldId="352"/>
        </pc:sldMkLst>
        <pc:grpChg chg="mod">
          <ac:chgData name="ARONOVA, Daria" userId="4ea9d722-ee59-4008-8ffa-67d4ef1e9103" providerId="ADAL" clId="{C1368F92-E900-4DFB-9321-7E6C088FB06A}" dt="2025-02-11T00:06:00.947" v="27" actId="1076"/>
          <ac:grpSpMkLst>
            <pc:docMk/>
            <pc:sldMk cId="1928664488" sldId="352"/>
            <ac:grpSpMk id="32" creationId="{7B6393C2-FB5A-0359-03B0-77261FDD9ACC}"/>
          </ac:grpSpMkLst>
        </pc:grpChg>
      </pc:sldChg>
      <pc:sldChg chg="modSp mod">
        <pc:chgData name="ARONOVA, Daria" userId="4ea9d722-ee59-4008-8ffa-67d4ef1e9103" providerId="ADAL" clId="{C1368F92-E900-4DFB-9321-7E6C088FB06A}" dt="2025-02-10T23:17:21.533" v="14" actId="1076"/>
        <pc:sldMkLst>
          <pc:docMk/>
          <pc:sldMk cId="1158178639" sldId="354"/>
        </pc:sldMkLst>
        <pc:graphicFrameChg chg="mod">
          <ac:chgData name="ARONOVA, Daria" userId="4ea9d722-ee59-4008-8ffa-67d4ef1e9103" providerId="ADAL" clId="{C1368F92-E900-4DFB-9321-7E6C088FB06A}" dt="2025-02-10T23:17:21.533" v="14" actId="1076"/>
          <ac:graphicFrameMkLst>
            <pc:docMk/>
            <pc:sldMk cId="1158178639" sldId="354"/>
            <ac:graphicFrameMk id="2" creationId="{1437A7ED-F8D4-1358-A148-4FECF26C71A3}"/>
          </ac:graphicFrameMkLst>
        </pc:graphicFrameChg>
      </pc:sldChg>
      <pc:sldChg chg="modSp mod">
        <pc:chgData name="ARONOVA, Daria" userId="4ea9d722-ee59-4008-8ffa-67d4ef1e9103" providerId="ADAL" clId="{C1368F92-E900-4DFB-9321-7E6C088FB06A}" dt="2025-02-11T00:13:38.318" v="28" actId="1076"/>
        <pc:sldMkLst>
          <pc:docMk/>
          <pc:sldMk cId="3685558422" sldId="357"/>
        </pc:sldMkLst>
        <pc:grpChg chg="mod">
          <ac:chgData name="ARONOVA, Daria" userId="4ea9d722-ee59-4008-8ffa-67d4ef1e9103" providerId="ADAL" clId="{C1368F92-E900-4DFB-9321-7E6C088FB06A}" dt="2025-02-11T00:13:38.318" v="28" actId="1076"/>
          <ac:grpSpMkLst>
            <pc:docMk/>
            <pc:sldMk cId="3685558422" sldId="357"/>
            <ac:grpSpMk id="17" creationId="{2BFE51F7-C7B0-0EF3-C88A-E6D2E31E7165}"/>
          </ac:grpSpMkLst>
        </pc:grpChg>
      </pc:sldChg>
      <pc:sldChg chg="modSp mod">
        <pc:chgData name="ARONOVA, Daria" userId="4ea9d722-ee59-4008-8ffa-67d4ef1e9103" providerId="ADAL" clId="{C1368F92-E900-4DFB-9321-7E6C088FB06A}" dt="2025-02-10T23:25:08.473" v="20" actId="1076"/>
        <pc:sldMkLst>
          <pc:docMk/>
          <pc:sldMk cId="587224475" sldId="363"/>
        </pc:sldMkLst>
        <pc:spChg chg="mod">
          <ac:chgData name="ARONOVA, Daria" userId="4ea9d722-ee59-4008-8ffa-67d4ef1e9103" providerId="ADAL" clId="{C1368F92-E900-4DFB-9321-7E6C088FB06A}" dt="2025-02-10T23:25:08.473" v="20" actId="1076"/>
          <ac:spMkLst>
            <pc:docMk/>
            <pc:sldMk cId="587224475" sldId="363"/>
            <ac:spMk id="3" creationId="{7D2F9075-08DB-72B6-69E3-90991368B235}"/>
          </ac:spMkLst>
        </pc:spChg>
        <pc:spChg chg="mod">
          <ac:chgData name="ARONOVA, Daria" userId="4ea9d722-ee59-4008-8ffa-67d4ef1e9103" providerId="ADAL" clId="{C1368F92-E900-4DFB-9321-7E6C088FB06A}" dt="2025-02-10T23:25:08.043" v="19" actId="1076"/>
          <ac:spMkLst>
            <pc:docMk/>
            <pc:sldMk cId="587224475" sldId="363"/>
            <ac:spMk id="22" creationId="{E475151F-F00A-AB8A-C782-659D47A7C57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8F6E3D-DC8A-4393-82B5-3D294E98837A}" type="datetimeFigureOut">
              <a:rPr lang="en-US" smtClean="0"/>
              <a:t>2/10/2025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BCFEF8-FD76-4F0F-9D3F-EA6FDD982AF8}" type="slidenum">
              <a:rPr lang="en-US" smtClean="0"/>
              <a:t>‹#›</a:t>
            </a:fld>
            <a:endParaRPr lang="en-US"/>
          </a:p>
        </p:txBody>
      </p:sp>
    </p:spTree>
    <p:extLst>
      <p:ext uri="{BB962C8B-B14F-4D97-AF65-F5344CB8AC3E}">
        <p14:creationId xmlns:p14="http://schemas.microsoft.com/office/powerpoint/2010/main" val="1651823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a:spcBef>
                <a:spcPts val="0"/>
              </a:spcBef>
              <a:spcAft>
                <a:spcPts val="0"/>
              </a:spcAft>
            </a:pPr>
            <a:r>
              <a:rPr lang="en-US" sz="1800" dirty="0">
                <a:solidFill>
                  <a:srgbClr val="000000"/>
                </a:solidFill>
                <a:effectLst/>
                <a:latin typeface="Calibri" panose="020F0502020204030204" pitchFamily="34" charset="0"/>
                <a:ea typeface="PMingLiU" panose="02020500000000000000" pitchFamily="18" charset="-120"/>
              </a:rPr>
              <a:t>Welcome back. This is Arabella Hayter again. Following the journey through the WASH FIT Improvement Process in the previous modules, we will now move on to a series of technical modules designed to deepen your expertise and practical skills in specific areas critical to health care facility management and quality improvement. These modules cover water, sanitation, hand hygiene, environmental cleaning, waste management and gender equality, disability, social inclusion (referred to as GEDSI). Climate considerations have been integrated throughout. </a:t>
            </a:r>
            <a:r>
              <a:rPr lang="en-US" sz="1800" dirty="0">
                <a:effectLst/>
                <a:latin typeface="Calibri" panose="020F0502020204030204" pitchFamily="34" charset="0"/>
                <a:ea typeface="PMingLiU" panose="02020500000000000000" pitchFamily="18" charset="-120"/>
              </a:rPr>
              <a:t>​</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1BCFEF8-FD76-4F0F-9D3F-EA6FDD982AF8}" type="slidenum">
              <a:rPr lang="en-US" smtClean="0"/>
              <a:t>1</a:t>
            </a:fld>
            <a:endParaRPr lang="en-US"/>
          </a:p>
        </p:txBody>
      </p:sp>
    </p:spTree>
    <p:extLst>
      <p:ext uri="{BB962C8B-B14F-4D97-AF65-F5344CB8AC3E}">
        <p14:creationId xmlns:p14="http://schemas.microsoft.com/office/powerpoint/2010/main" val="28736794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PMingLiU" panose="02020500000000000000" pitchFamily="18" charset="-120"/>
              </a:rPr>
              <a:t>Improved water sources are those which are designed or modified to protect against environmental contamination, particularly from fecal matter. These include piped water systems, boreholes, protected dug wells, springs, and collected rainwater. Treated water delivered through bottles or tanker trucks is also considered improved. In contrast, unimproved sources lack protection from contamination, and these include open dug wells, springs, and surface water like lakes or rivers. Regardless of the source, water should be treated to ensure it is safe.</a:t>
            </a:r>
            <a:endParaRPr lang="en-US" sz="1800" kern="100" dirty="0">
              <a:effectLst/>
              <a:latin typeface="Times New Roman" panose="02020603050405020304" pitchFamily="18" charset="0"/>
              <a:ea typeface="PMingLiU" panose="02020500000000000000" pitchFamily="18" charset="-120"/>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10</a:t>
            </a:fld>
            <a:endParaRPr lang="en-US"/>
          </a:p>
        </p:txBody>
      </p:sp>
    </p:spTree>
    <p:extLst>
      <p:ext uri="{BB962C8B-B14F-4D97-AF65-F5344CB8AC3E}">
        <p14:creationId xmlns:p14="http://schemas.microsoft.com/office/powerpoint/2010/main" val="23753563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Three types of microbes are commonly associated with waterborne diseases.</a:t>
            </a:r>
          </a:p>
          <a:p>
            <a:pPr marL="0" marR="0">
              <a:spcBef>
                <a:spcPts val="0"/>
              </a:spcBef>
              <a:spcAft>
                <a:spcPts val="0"/>
              </a:spcAft>
            </a:pPr>
            <a:endParaRPr lang="en-US" sz="1800" kern="1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Viruses like Hepatitis A and Poliovirus are the smallest, ranging from 0.02 to 0.3 micrometers, while bacteria such as E. coli and Vibrio cholerae span 0.5 to 2 micrometers. These contribute significantly to diarrheal diseases. Viruses like SARS-CoV-2 and Ebola, primarily transmitted through non-fecal-oral routes, pose minimal waterborne risk.</a:t>
            </a:r>
          </a:p>
          <a:p>
            <a:pPr marL="0" marR="0">
              <a:spcBef>
                <a:spcPts val="0"/>
              </a:spcBef>
              <a:spcAft>
                <a:spcPts val="0"/>
              </a:spcAft>
            </a:pPr>
            <a:endParaRPr lang="en-US" sz="1800" kern="1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Protozoan cysts like Giardia and Cryptosporidium are larger, exceeding 2 micrometers. Legionella is becoming increasingly common in health care settings and requires special attention.</a:t>
            </a:r>
            <a:endParaRPr lang="en-US" sz="1800" kern="100" dirty="0">
              <a:effectLst/>
              <a:latin typeface="Times New Roman" panose="02020603050405020304" pitchFamily="18" charset="0"/>
              <a:ea typeface="PMingLiU" panose="02020500000000000000" pitchFamily="18" charset="-120"/>
            </a:endParaRPr>
          </a:p>
        </p:txBody>
      </p:sp>
      <p:sp>
        <p:nvSpPr>
          <p:cNvPr id="4" name="Slide Number Placeholder 3"/>
          <p:cNvSpPr>
            <a:spLocks noGrp="1"/>
          </p:cNvSpPr>
          <p:nvPr>
            <p:ph type="sldNum" sz="quarter" idx="5"/>
          </p:nvPr>
        </p:nvSpPr>
        <p:spPr/>
        <p:txBody>
          <a:bodyPr/>
          <a:lstStyle/>
          <a:p>
            <a:fld id="{81BCFEF8-FD76-4F0F-9D3F-EA6FDD982AF8}" type="slidenum">
              <a:rPr lang="en-US" smtClean="0"/>
              <a:t>11</a:t>
            </a:fld>
            <a:endParaRPr lang="en-US"/>
          </a:p>
        </p:txBody>
      </p:sp>
    </p:spTree>
    <p:extLst>
      <p:ext uri="{BB962C8B-B14F-4D97-AF65-F5344CB8AC3E}">
        <p14:creationId xmlns:p14="http://schemas.microsoft.com/office/powerpoint/2010/main" val="684648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Legionella is a naturally occurring bacterium in freshwater sources like rivers and lakes. In these environments, Legionella typically exists in harmless amounts, posing little threat to human health. However, under certain conditions, Legionella can multiply to dangerous levels and cause Legionnaires' disease, a serious form of pneumonia. This disease is contracted by inhaling small droplets of water contaminated with the bacteria, often through mist or vapor. The incidence of legionnaires disease is on the rise, most likely due to aging water systems, climate change, and better surveillance. </a:t>
            </a:r>
          </a:p>
          <a:p>
            <a:endParaRPr lang="en-US" dirty="0"/>
          </a:p>
          <a:p>
            <a:r>
              <a:rPr lang="en-US" dirty="0"/>
              <a:t>For health care facilities it is important that a water risk management plan is developed as part of WASH FIT. This involves describing the building water system and identifying areas where Legionella could grow and spread (these could be fountains, cooling towers, showers). </a:t>
            </a:r>
            <a:endParaRPr lang="en-US" dirty="0">
              <a:ea typeface="Calibri"/>
              <a:cs typeface="Calibri" panose="020F0502020204030204"/>
            </a:endParaRPr>
          </a:p>
        </p:txBody>
      </p:sp>
      <p:sp>
        <p:nvSpPr>
          <p:cNvPr id="4" name="Slide Number Placeholder 3"/>
          <p:cNvSpPr>
            <a:spLocks noGrp="1"/>
          </p:cNvSpPr>
          <p:nvPr>
            <p:ph type="sldNum" sz="quarter" idx="5"/>
          </p:nvPr>
        </p:nvSpPr>
        <p:spPr/>
        <p:txBody>
          <a:bodyPr/>
          <a:lstStyle/>
          <a:p>
            <a:fld id="{81BCFEF8-FD76-4F0F-9D3F-EA6FDD982AF8}" type="slidenum">
              <a:rPr lang="en-US" smtClean="0"/>
              <a:t>12</a:t>
            </a:fld>
            <a:endParaRPr lang="en-US"/>
          </a:p>
        </p:txBody>
      </p:sp>
    </p:spTree>
    <p:extLst>
      <p:ext uri="{BB962C8B-B14F-4D97-AF65-F5344CB8AC3E}">
        <p14:creationId xmlns:p14="http://schemas.microsoft.com/office/powerpoint/2010/main" val="3064269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basic preventive measures you can take, including maintaining water temperatures above 50 degrees Centigrade or below 20, preventing stagnation by fixing “dead ends”, ensuring appropriate disinfection concentrations, including after adverse events and proper plumbing to prevent a habitat suitable for Legionella. You may need to consult skilled plumbers and water systems experts for support.</a:t>
            </a:r>
          </a:p>
          <a:p>
            <a:endParaRPr lang="en-US" dirty="0"/>
          </a:p>
          <a:p>
            <a:r>
              <a:rPr lang="en-US" dirty="0"/>
              <a:t>WHO and the US </a:t>
            </a:r>
            <a:r>
              <a:rPr lang="en-US" dirty="0" err="1"/>
              <a:t>Centres</a:t>
            </a:r>
            <a:r>
              <a:rPr lang="en-US" dirty="0"/>
              <a:t> for Disease Control both have guidance on mitigating the risk of waterborne diseases and Legionnaires' disease.</a:t>
            </a:r>
            <a:endParaRPr lang="en-US" dirty="0">
              <a:ea typeface="Calibri"/>
              <a:cs typeface="Calibri" panose="020F0502020204030204"/>
            </a:endParaRPr>
          </a:p>
        </p:txBody>
      </p:sp>
      <p:sp>
        <p:nvSpPr>
          <p:cNvPr id="4" name="Slide Number Placeholder 3"/>
          <p:cNvSpPr>
            <a:spLocks noGrp="1"/>
          </p:cNvSpPr>
          <p:nvPr>
            <p:ph type="sldNum" sz="quarter" idx="5"/>
          </p:nvPr>
        </p:nvSpPr>
        <p:spPr/>
        <p:txBody>
          <a:bodyPr/>
          <a:lstStyle/>
          <a:p>
            <a:fld id="{81BCFEF8-FD76-4F0F-9D3F-EA6FDD982AF8}" type="slidenum">
              <a:rPr lang="en-US" smtClean="0"/>
              <a:t>13</a:t>
            </a:fld>
            <a:endParaRPr lang="en-US"/>
          </a:p>
        </p:txBody>
      </p:sp>
    </p:spTree>
    <p:extLst>
      <p:ext uri="{BB962C8B-B14F-4D97-AF65-F5344CB8AC3E}">
        <p14:creationId xmlns:p14="http://schemas.microsoft.com/office/powerpoint/2010/main" val="1723515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Safe drinking water is indispensable in healthcare facilities, protecting the health of staff, patients, and caregivers. </a:t>
            </a:r>
          </a:p>
          <a:p>
            <a:pPr marL="0" marR="0">
              <a:spcBef>
                <a:spcPts val="0"/>
              </a:spcBef>
              <a:spcAft>
                <a:spcPts val="0"/>
              </a:spcAft>
            </a:pPr>
            <a:endParaRPr lang="en-US" sz="1800" kern="1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According to WHO guidelines, safe water should pose no significant health risks across all life stages. There should be no fecal contamination, indicated by a lack of fecal coliforms or E. coli. Alternatively there should be a free chlorine residual of at least 0.2 milligrams per </a:t>
            </a:r>
            <a:r>
              <a:rPr lang="en-US" sz="1800" kern="100" dirty="0" err="1">
                <a:effectLst/>
                <a:latin typeface="Calibri" panose="020F0502020204030204" pitchFamily="34" charset="0"/>
                <a:ea typeface="PMingLiU" panose="02020500000000000000" pitchFamily="18" charset="-120"/>
              </a:rPr>
              <a:t>litre</a:t>
            </a:r>
            <a:r>
              <a:rPr lang="en-US" sz="1800" kern="100" dirty="0">
                <a:effectLst/>
                <a:latin typeface="Calibri" panose="020F0502020204030204" pitchFamily="34" charset="0"/>
                <a:ea typeface="PMingLiU" panose="02020500000000000000" pitchFamily="18" charset="-120"/>
              </a:rPr>
              <a:t> and the water should not be turbid. </a:t>
            </a:r>
          </a:p>
          <a:p>
            <a:pPr marL="0" marR="0">
              <a:spcBef>
                <a:spcPts val="0"/>
              </a:spcBef>
              <a:spcAft>
                <a:spcPts val="0"/>
              </a:spcAft>
            </a:pPr>
            <a:endParaRPr lang="en-US" sz="1800" kern="1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Water should be safely stored which means in clean containers with covers and taps. They should be regularly cleaned and disinfected. Water should be accessible to all users which requires pathways to drinking water and hand washing stations to be wide, flat and obstacle-free and clearly signed. Taps should be an appropriate height, and if cups are provided, they must be kept clean. During emergencies you will need to fill drinking-water stations and treat the water more frequently to meet increased patient load, procure more water, and arrange in-line treatment for piped water.</a:t>
            </a:r>
            <a:endParaRPr lang="en-US" sz="1800" kern="100" dirty="0">
              <a:effectLst/>
              <a:latin typeface="Times New Roman" panose="02020603050405020304" pitchFamily="18" charset="0"/>
              <a:ea typeface="PMingLiU" panose="02020500000000000000" pitchFamily="18" charset="-120"/>
            </a:endParaRPr>
          </a:p>
        </p:txBody>
      </p:sp>
      <p:sp>
        <p:nvSpPr>
          <p:cNvPr id="4" name="Slide Number Placeholder 3"/>
          <p:cNvSpPr>
            <a:spLocks noGrp="1"/>
          </p:cNvSpPr>
          <p:nvPr>
            <p:ph type="sldNum" sz="quarter" idx="5"/>
          </p:nvPr>
        </p:nvSpPr>
        <p:spPr/>
        <p:txBody>
          <a:bodyPr/>
          <a:lstStyle/>
          <a:p>
            <a:fld id="{81BCFEF8-FD76-4F0F-9D3F-EA6FDD982AF8}" type="slidenum">
              <a:rPr lang="en-US" smtClean="0"/>
              <a:t>14</a:t>
            </a:fld>
            <a:endParaRPr lang="en-US"/>
          </a:p>
        </p:txBody>
      </p:sp>
    </p:spTree>
    <p:extLst>
      <p:ext uri="{BB962C8B-B14F-4D97-AF65-F5344CB8AC3E}">
        <p14:creationId xmlns:p14="http://schemas.microsoft.com/office/powerpoint/2010/main" val="37644564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Safe drinking water is indispensable in healthcare facilities, protecting the health of staff, patients, and caregivers. </a:t>
            </a:r>
          </a:p>
          <a:p>
            <a:pPr marL="0" marR="0">
              <a:spcBef>
                <a:spcPts val="0"/>
              </a:spcBef>
              <a:spcAft>
                <a:spcPts val="0"/>
              </a:spcAft>
            </a:pPr>
            <a:endParaRPr lang="en-US" sz="1800" kern="1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According to WHO guidelines, safe water should pose no significant health risks across all life stages. There should be no fecal contamination, indicated by a lack of fecal coliforms or E. coli. Alternatively there should be a free chlorine residual of at least 0.2 milligrams per </a:t>
            </a:r>
            <a:r>
              <a:rPr lang="en-US" sz="1800" kern="100" dirty="0" err="1">
                <a:effectLst/>
                <a:latin typeface="Calibri" panose="020F0502020204030204" pitchFamily="34" charset="0"/>
                <a:ea typeface="PMingLiU" panose="02020500000000000000" pitchFamily="18" charset="-120"/>
              </a:rPr>
              <a:t>litre</a:t>
            </a:r>
            <a:r>
              <a:rPr lang="en-US" sz="1800" kern="100" dirty="0">
                <a:effectLst/>
                <a:latin typeface="Calibri" panose="020F0502020204030204" pitchFamily="34" charset="0"/>
                <a:ea typeface="PMingLiU" panose="02020500000000000000" pitchFamily="18" charset="-120"/>
              </a:rPr>
              <a:t> and the water should not be turbid. </a:t>
            </a:r>
          </a:p>
          <a:p>
            <a:pPr marL="0" marR="0">
              <a:spcBef>
                <a:spcPts val="0"/>
              </a:spcBef>
              <a:spcAft>
                <a:spcPts val="0"/>
              </a:spcAft>
            </a:pPr>
            <a:endParaRPr lang="en-US" sz="1800" kern="1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Water should be safely stored which means in clean containers with covers and taps. They should be regularly cleaned and disinfected. Water should be accessible to all users which requires pathways to drinking water and hand washing stations to be wide, flat and obstacle-free and clearly signed. Taps should be an appropriate height, and if cups are provided, they must be kept clean. During emergencies you will need to fill drinking-water stations and treat the water more frequently to meet increased patient load, procure more water, and arrange in-line treatment for piped water.</a:t>
            </a:r>
            <a:endParaRPr lang="en-US" sz="1800" kern="100" dirty="0">
              <a:effectLst/>
              <a:latin typeface="Times New Roman" panose="02020603050405020304" pitchFamily="18" charset="0"/>
              <a:ea typeface="PMingLiU" panose="02020500000000000000" pitchFamily="18" charset="-120"/>
            </a:endParaRPr>
          </a:p>
        </p:txBody>
      </p:sp>
      <p:sp>
        <p:nvSpPr>
          <p:cNvPr id="4" name="Slide Number Placeholder 3"/>
          <p:cNvSpPr>
            <a:spLocks noGrp="1"/>
          </p:cNvSpPr>
          <p:nvPr>
            <p:ph type="sldNum" sz="quarter" idx="5"/>
          </p:nvPr>
        </p:nvSpPr>
        <p:spPr/>
        <p:txBody>
          <a:bodyPr/>
          <a:lstStyle/>
          <a:p>
            <a:fld id="{81BCFEF8-FD76-4F0F-9D3F-EA6FDD982AF8}" type="slidenum">
              <a:rPr lang="en-US" smtClean="0"/>
              <a:t>15</a:t>
            </a:fld>
            <a:endParaRPr lang="en-US"/>
          </a:p>
        </p:txBody>
      </p:sp>
    </p:spTree>
    <p:extLst>
      <p:ext uri="{BB962C8B-B14F-4D97-AF65-F5344CB8AC3E}">
        <p14:creationId xmlns:p14="http://schemas.microsoft.com/office/powerpoint/2010/main" val="2943024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There are 4 suggested ways of assessing and managing water quality risks. These are use of sanitary inspections to address risks at the source, reviewing regulatory data to understand water quality over time, regularly checking and measuring levels of residual chlorine (and note that this is a very cost-effective option) and finally conducting fecal indicator testing which verifies the effectiveness of water control measures and regulatory compliance. Portable water quality test kits typically include these tests. </a:t>
            </a:r>
          </a:p>
          <a:p>
            <a:pPr marL="0" marR="0">
              <a:spcBef>
                <a:spcPts val="0"/>
              </a:spcBef>
              <a:spcAft>
                <a:spcPts val="0"/>
              </a:spcAft>
            </a:pPr>
            <a:endParaRPr lang="en-US" sz="1800" kern="1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Strict adherence to sampling protocols, testing procedures, and data analysis will make results more reliable, help guide risk assessments and determine the most appropriate interventions. Whichever way water quality is assessed, addressing hazards promptly is crucial.</a:t>
            </a:r>
            <a:endParaRPr lang="en-US" sz="1800" kern="100" dirty="0">
              <a:effectLst/>
              <a:latin typeface="Times New Roman" panose="02020603050405020304" pitchFamily="18" charset="0"/>
              <a:ea typeface="PMingLiU" panose="02020500000000000000" pitchFamily="18" charset="-120"/>
            </a:endParaRPr>
          </a:p>
        </p:txBody>
      </p:sp>
      <p:sp>
        <p:nvSpPr>
          <p:cNvPr id="4" name="Slide Number Placeholder 3"/>
          <p:cNvSpPr>
            <a:spLocks noGrp="1"/>
          </p:cNvSpPr>
          <p:nvPr>
            <p:ph type="sldNum" sz="quarter" idx="5"/>
          </p:nvPr>
        </p:nvSpPr>
        <p:spPr/>
        <p:txBody>
          <a:bodyPr/>
          <a:lstStyle/>
          <a:p>
            <a:fld id="{81BCFEF8-FD76-4F0F-9D3F-EA6FDD982AF8}" type="slidenum">
              <a:rPr lang="en-US" smtClean="0"/>
              <a:t>16</a:t>
            </a:fld>
            <a:endParaRPr lang="en-US"/>
          </a:p>
        </p:txBody>
      </p:sp>
    </p:spTree>
    <p:extLst>
      <p:ext uri="{BB962C8B-B14F-4D97-AF65-F5344CB8AC3E}">
        <p14:creationId xmlns:p14="http://schemas.microsoft.com/office/powerpoint/2010/main" val="25501637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We will look at the first of these options now, sanitary Inspection forms. These are an on-site evaluation of all conditions, components and practices in the water supply system that pose an actual or potential risk to public health. </a:t>
            </a:r>
          </a:p>
          <a:p>
            <a:pPr marL="0" marR="0">
              <a:spcBef>
                <a:spcPts val="0"/>
              </a:spcBef>
              <a:spcAft>
                <a:spcPts val="0"/>
              </a:spcAft>
            </a:pPr>
            <a:endParaRPr lang="en-US" sz="1800" kern="1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WASH FIT includes a set of 4 SI forms specially adapted for use in healthcare settings which help pinpoint sources of contamination and guide you through ways to mitigate these risks. The 4 forms are for tube wells, boreholes, piped distribution networks and rainwater harvesting. </a:t>
            </a:r>
          </a:p>
          <a:p>
            <a:pPr marL="0" marR="0">
              <a:spcBef>
                <a:spcPts val="0"/>
              </a:spcBef>
              <a:spcAft>
                <a:spcPts val="0"/>
              </a:spcAft>
            </a:pPr>
            <a:endParaRPr lang="en-US" sz="1800" kern="1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The forms contain a set of yes/no questions to identify the presence or absence of risk and produce an SI score to quantify overall risk levels. Using the results, facilities should start by focusing on critical risks, implementing low or no-cost measures to enhance water safety and supply reliability. These measures should be included in the improvement plan developed in step 4 of the WASH FIT cycle.</a:t>
            </a:r>
            <a:endParaRPr lang="en-US" sz="1800" kern="100" dirty="0">
              <a:effectLst/>
              <a:latin typeface="Times New Roman" panose="02020603050405020304" pitchFamily="18" charset="0"/>
              <a:ea typeface="PMingLiU" panose="02020500000000000000" pitchFamily="18" charset="-120"/>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17</a:t>
            </a:fld>
            <a:endParaRPr lang="en-US"/>
          </a:p>
        </p:txBody>
      </p:sp>
    </p:spTree>
    <p:extLst>
      <p:ext uri="{BB962C8B-B14F-4D97-AF65-F5344CB8AC3E}">
        <p14:creationId xmlns:p14="http://schemas.microsoft.com/office/powerpoint/2010/main" val="3027186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We will look at the first of these options now, sanitary Inspection forms. These are an on-site evaluation of all conditions, components and practices in the water supply system that pose an actual or potential risk to public health. </a:t>
            </a:r>
          </a:p>
          <a:p>
            <a:pPr marL="0" marR="0">
              <a:spcBef>
                <a:spcPts val="0"/>
              </a:spcBef>
              <a:spcAft>
                <a:spcPts val="0"/>
              </a:spcAft>
            </a:pPr>
            <a:endParaRPr lang="en-US" sz="1800" kern="1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WASH FIT includes a set of 4 SI forms specially adapted for use in healthcare settings which help pinpoint sources of contamination and guide you through ways to mitigate these risks. The 4 forms are for tube wells, boreholes, piped distribution networks and rainwater harvesting. </a:t>
            </a:r>
          </a:p>
          <a:p>
            <a:pPr marL="0" marR="0">
              <a:spcBef>
                <a:spcPts val="0"/>
              </a:spcBef>
              <a:spcAft>
                <a:spcPts val="0"/>
              </a:spcAft>
            </a:pPr>
            <a:endParaRPr lang="en-US" sz="1800" kern="1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The forms contain a set of yes/no questions to identify the presence or absence of risk and produce an SI score to quantify overall risk levels. Using the results, facilities should start by focusing on critical risks, implementing low or no-cost measures to enhance water safety and supply reliability. These measures should be included in the improvement plan developed in step 4 of the WASH FIT cycle.</a:t>
            </a:r>
            <a:endParaRPr lang="en-US" sz="1800" kern="100" dirty="0">
              <a:effectLst/>
              <a:latin typeface="Times New Roman" panose="02020603050405020304" pitchFamily="18" charset="0"/>
              <a:ea typeface="PMingLiU" panose="02020500000000000000" pitchFamily="18" charset="-120"/>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18</a:t>
            </a:fld>
            <a:endParaRPr lang="en-US"/>
          </a:p>
        </p:txBody>
      </p:sp>
    </p:spTree>
    <p:extLst>
      <p:ext uri="{BB962C8B-B14F-4D97-AF65-F5344CB8AC3E}">
        <p14:creationId xmlns:p14="http://schemas.microsoft.com/office/powerpoint/2010/main" val="25160804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Effective treatment methods must safeguard against all pathogen classes and be able to cope with changing water quality due to climate change or other factors. </a:t>
            </a:r>
            <a:endParaRPr lang="en-US" sz="1800" kern="100" dirty="0">
              <a:effectLst/>
              <a:latin typeface="Times New Roman" panose="02020603050405020304" pitchFamily="18" charset="0"/>
              <a:ea typeface="PMingLiU" panose="02020500000000000000" pitchFamily="18" charset="-120"/>
            </a:endParaRP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 </a:t>
            </a:r>
            <a:endParaRPr lang="en-US" sz="1800" kern="100" dirty="0">
              <a:effectLst/>
              <a:latin typeface="Times New Roman" panose="02020603050405020304" pitchFamily="18" charset="0"/>
              <a:ea typeface="PMingLiU" panose="02020500000000000000" pitchFamily="18" charset="-120"/>
            </a:endParaRPr>
          </a:p>
          <a:p>
            <a:pPr marL="0" marR="0">
              <a:spcBef>
                <a:spcPts val="0"/>
              </a:spcBef>
              <a:spcAft>
                <a:spcPts val="0"/>
              </a:spcAft>
            </a:pPr>
            <a:r>
              <a:rPr lang="en-GB" sz="1800" kern="100" dirty="0">
                <a:effectLst/>
                <a:latin typeface="Calibri" panose="020F0502020204030204" pitchFamily="34" charset="0"/>
                <a:ea typeface="PMingLiU" panose="02020500000000000000" pitchFamily="18" charset="-120"/>
              </a:rPr>
              <a:t>T</a:t>
            </a:r>
            <a:r>
              <a:rPr lang="en-US" sz="1800" kern="100" dirty="0">
                <a:effectLst/>
                <a:latin typeface="Calibri" panose="020F0502020204030204" pitchFamily="34" charset="0"/>
                <a:ea typeface="PMingLiU" panose="02020500000000000000" pitchFamily="18" charset="-120"/>
              </a:rPr>
              <a:t>o help you select which water treatment technology to use, WHO evaluates various technologies under the Household Water Treatment Scheme. This international initiative assesses the microbial performance of on-site water treatment technologies against WHO health-based criteria. ​</a:t>
            </a:r>
            <a:endParaRPr lang="en-US" sz="1800" kern="100" dirty="0">
              <a:effectLst/>
              <a:latin typeface="Times New Roman" panose="02020603050405020304" pitchFamily="18" charset="0"/>
              <a:ea typeface="PMingLiU" panose="02020500000000000000" pitchFamily="18" charset="-120"/>
            </a:endParaRP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 </a:t>
            </a:r>
            <a:endParaRPr lang="en-US" sz="1800" kern="100" dirty="0">
              <a:effectLst/>
              <a:latin typeface="Times New Roman" panose="02020603050405020304" pitchFamily="18" charset="0"/>
              <a:ea typeface="PMingLiU" panose="02020500000000000000" pitchFamily="18" charset="-120"/>
            </a:endParaRP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Based on WHO testing, higher performing technologies include high quality membrane filters, UV disinfectants and flocculant-disinfectants, effective chlorination and solar disinfection. </a:t>
            </a:r>
            <a:r>
              <a:rPr lang="en-US" sz="1800" b="1" kern="100" dirty="0">
                <a:effectLst/>
                <a:latin typeface="Calibri" panose="020F0502020204030204" pitchFamily="34" charset="0"/>
                <a:ea typeface="PMingLiU" panose="02020500000000000000" pitchFamily="18" charset="-120"/>
              </a:rPr>
              <a:t>You will need to understand existing </a:t>
            </a:r>
            <a:r>
              <a:rPr lang="en-US" sz="1800" kern="100" dirty="0">
                <a:effectLst/>
                <a:latin typeface="Calibri" panose="020F0502020204030204" pitchFamily="34" charset="0"/>
                <a:ea typeface="PMingLiU" panose="02020500000000000000" pitchFamily="18" charset="-120"/>
              </a:rPr>
              <a:t>water quality and review manufacture test data to make an informed decision about which technology to use. Where a technology provides limited protection, </a:t>
            </a:r>
            <a:r>
              <a:rPr lang="en-US" sz="1800" b="1" kern="100" dirty="0">
                <a:effectLst/>
                <a:latin typeface="Calibri" panose="020F0502020204030204" pitchFamily="34" charset="0"/>
                <a:ea typeface="PMingLiU" panose="02020500000000000000" pitchFamily="18" charset="-120"/>
              </a:rPr>
              <a:t>you will need to adjust chlorine </a:t>
            </a:r>
            <a:r>
              <a:rPr lang="en-US" sz="1800" kern="100" dirty="0">
                <a:effectLst/>
                <a:latin typeface="Calibri" panose="020F0502020204030204" pitchFamily="34" charset="0"/>
                <a:ea typeface="PMingLiU" panose="02020500000000000000" pitchFamily="18" charset="-120"/>
              </a:rPr>
              <a:t>dosing or employ additional technologies for multi-barrier protection. ​</a:t>
            </a:r>
            <a:endParaRPr lang="en-US" sz="1800" kern="100" dirty="0">
              <a:effectLst/>
              <a:latin typeface="Times New Roman" panose="02020603050405020304" pitchFamily="18" charset="0"/>
              <a:ea typeface="PMingLiU" panose="02020500000000000000" pitchFamily="18" charset="-120"/>
            </a:endParaRP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 </a:t>
            </a:r>
            <a:endParaRPr lang="en-US" sz="1800" kern="100" dirty="0">
              <a:effectLst/>
              <a:latin typeface="Times New Roman" panose="02020603050405020304" pitchFamily="18" charset="0"/>
              <a:ea typeface="PMingLiU" panose="02020500000000000000" pitchFamily="18" charset="-120"/>
            </a:endParaRP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Most important though is to choose wisely. 8 out of 50 technologies tested did not meet WHO performance criteria. More details can be found in the reference page provided with this module.</a:t>
            </a:r>
            <a:endParaRPr lang="en-US" sz="1800" kern="100" dirty="0">
              <a:effectLst/>
              <a:latin typeface="Times New Roman" panose="02020603050405020304" pitchFamily="18" charset="0"/>
              <a:ea typeface="PMingLiU" panose="02020500000000000000" pitchFamily="18" charset="-120"/>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19</a:t>
            </a:fld>
            <a:endParaRPr lang="en-US"/>
          </a:p>
        </p:txBody>
      </p:sp>
    </p:spTree>
    <p:extLst>
      <p:ext uri="{BB962C8B-B14F-4D97-AF65-F5344CB8AC3E}">
        <p14:creationId xmlns:p14="http://schemas.microsoft.com/office/powerpoint/2010/main" val="907289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800" kern="100" dirty="0">
                <a:effectLst/>
                <a:latin typeface="Calibri" panose="020F0502020204030204" pitchFamily="34" charset="0"/>
                <a:ea typeface="PMingLiU" panose="02020500000000000000" pitchFamily="18" charset="-120"/>
              </a:rPr>
              <a:t>In this module, we will learn about requirements for safe water, which is crucial for the safe functioning of a health care facility. We will look at the effects of an inadequate water supply, and describe minimum requirements for a water supply, including quality and quantity. We will look at how to apply a risk-based approach to managing water quality and briefly touch on water safety planning.</a:t>
            </a:r>
          </a:p>
          <a:p>
            <a:pPr marL="0" marR="0">
              <a:spcBef>
                <a:spcPts val="0"/>
              </a:spcBef>
              <a:spcAft>
                <a:spcPts val="0"/>
              </a:spcAft>
            </a:pPr>
            <a:endParaRPr lang="en-US" sz="1800" kern="100" dirty="0">
              <a:effectLst/>
              <a:latin typeface="Times New Roman" panose="02020603050405020304" pitchFamily="18" charset="0"/>
              <a:ea typeface="PMingLiU" panose="02020500000000000000" pitchFamily="18" charset="-120"/>
            </a:endParaRPr>
          </a:p>
          <a:p>
            <a:pPr marL="0" marR="0">
              <a:spcBef>
                <a:spcPts val="0"/>
              </a:spcBef>
              <a:spcAft>
                <a:spcPts val="0"/>
              </a:spcAft>
            </a:pPr>
            <a:r>
              <a:rPr lang="en-GB" sz="1800" kern="100" dirty="0">
                <a:effectLst/>
                <a:latin typeface="Calibri" panose="020F0502020204030204" pitchFamily="34" charset="0"/>
                <a:ea typeface="PMingLiU" panose="02020500000000000000" pitchFamily="18" charset="-120"/>
              </a:rPr>
              <a:t>We will also look at plumbing issues and solutions for a better functioning facility and explore the impact of climate change on water supply and some adaptive measures. Let's begin.​</a:t>
            </a:r>
            <a:endParaRPr lang="en-US" sz="1800" kern="100" dirty="0">
              <a:effectLst/>
              <a:latin typeface="Times New Roman" panose="02020603050405020304" pitchFamily="18" charset="0"/>
              <a:ea typeface="PMingLiU" panose="02020500000000000000" pitchFamily="18" charset="-120"/>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2</a:t>
            </a:fld>
            <a:endParaRPr lang="en-US"/>
          </a:p>
        </p:txBody>
      </p:sp>
    </p:spTree>
    <p:extLst>
      <p:ext uri="{BB962C8B-B14F-4D97-AF65-F5344CB8AC3E}">
        <p14:creationId xmlns:p14="http://schemas.microsoft.com/office/powerpoint/2010/main" val="29585333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Effective treatment methods must safeguard against all pathogen classes and be able to cope with changing water quality due to climate change or other factors. </a:t>
            </a:r>
            <a:endParaRPr lang="en-US" sz="1800" kern="100" dirty="0">
              <a:effectLst/>
              <a:latin typeface="Times New Roman" panose="02020603050405020304" pitchFamily="18" charset="0"/>
              <a:ea typeface="PMingLiU" panose="02020500000000000000" pitchFamily="18" charset="-120"/>
            </a:endParaRP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 </a:t>
            </a:r>
            <a:endParaRPr lang="en-US" sz="1800" kern="100" dirty="0">
              <a:effectLst/>
              <a:latin typeface="Times New Roman" panose="02020603050405020304" pitchFamily="18" charset="0"/>
              <a:ea typeface="PMingLiU" panose="02020500000000000000" pitchFamily="18" charset="-120"/>
            </a:endParaRPr>
          </a:p>
          <a:p>
            <a:pPr marL="0" marR="0">
              <a:spcBef>
                <a:spcPts val="0"/>
              </a:spcBef>
              <a:spcAft>
                <a:spcPts val="0"/>
              </a:spcAft>
            </a:pPr>
            <a:r>
              <a:rPr lang="en-GB" sz="1800" kern="100" dirty="0">
                <a:effectLst/>
                <a:latin typeface="Calibri" panose="020F0502020204030204" pitchFamily="34" charset="0"/>
                <a:ea typeface="PMingLiU" panose="02020500000000000000" pitchFamily="18" charset="-120"/>
              </a:rPr>
              <a:t>T</a:t>
            </a:r>
            <a:r>
              <a:rPr lang="en-US" sz="1800" kern="100" dirty="0">
                <a:effectLst/>
                <a:latin typeface="Calibri" panose="020F0502020204030204" pitchFamily="34" charset="0"/>
                <a:ea typeface="PMingLiU" panose="02020500000000000000" pitchFamily="18" charset="-120"/>
              </a:rPr>
              <a:t>o help you select which water treatment technology to use, WHO evaluates various technologies under the Household Water Treatment Scheme. This international initiative assesses the microbial performance of on-site water treatment technologies against WHO health-based criteria. ​</a:t>
            </a:r>
            <a:endParaRPr lang="en-US" sz="1800" kern="100" dirty="0">
              <a:effectLst/>
              <a:latin typeface="Times New Roman" panose="02020603050405020304" pitchFamily="18" charset="0"/>
              <a:ea typeface="PMingLiU" panose="02020500000000000000" pitchFamily="18" charset="-120"/>
            </a:endParaRP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 </a:t>
            </a:r>
            <a:endParaRPr lang="en-US" sz="1800" kern="100" dirty="0">
              <a:effectLst/>
              <a:latin typeface="Times New Roman" panose="02020603050405020304" pitchFamily="18" charset="0"/>
              <a:ea typeface="PMingLiU" panose="02020500000000000000" pitchFamily="18" charset="-120"/>
            </a:endParaRP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Based on WHO testing, higher performing technologies include high quality membrane filters, UV disinfectants and flocculant-disinfectants, effective chlorination and solar disinfection. You will need to understand existing water quality and review manufacture test data to make an informed decision about which technology to use. Where a technology provides limited protection, you will need to adjust chlorine dosing or employ additional technologies for multi-barrier protection. ​</a:t>
            </a:r>
            <a:endParaRPr lang="en-US" sz="1800" kern="100" dirty="0">
              <a:effectLst/>
              <a:latin typeface="Times New Roman" panose="02020603050405020304" pitchFamily="18" charset="0"/>
              <a:ea typeface="PMingLiU" panose="02020500000000000000" pitchFamily="18" charset="-120"/>
            </a:endParaRP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 </a:t>
            </a:r>
            <a:endParaRPr lang="en-US" sz="1800" kern="100" dirty="0">
              <a:effectLst/>
              <a:latin typeface="Times New Roman" panose="02020603050405020304" pitchFamily="18" charset="0"/>
              <a:ea typeface="PMingLiU" panose="02020500000000000000" pitchFamily="18" charset="-120"/>
            </a:endParaRP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Most important though is to choose wisely. 8 out of 50 technologies tested did not meet WHO performance criteria. More details can be found in the reference page provided with this module.</a:t>
            </a:r>
            <a:endParaRPr lang="en-US" sz="1800" kern="100" dirty="0">
              <a:effectLst/>
              <a:latin typeface="Times New Roman" panose="02020603050405020304" pitchFamily="18" charset="0"/>
              <a:ea typeface="PMingLiU" panose="02020500000000000000" pitchFamily="18" charset="-120"/>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20</a:t>
            </a:fld>
            <a:endParaRPr lang="en-US"/>
          </a:p>
        </p:txBody>
      </p:sp>
    </p:spTree>
    <p:extLst>
      <p:ext uri="{BB962C8B-B14F-4D97-AF65-F5344CB8AC3E}">
        <p14:creationId xmlns:p14="http://schemas.microsoft.com/office/powerpoint/2010/main" val="10146623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We will now look at plumbing practices, consider common issues and cost-effective measures to improve the safety of water supplies. Look at this photo. What problems can you see? The most obvious problem is a corroded pipe which has been poorly fixed with plastic parts.</a:t>
            </a: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 </a:t>
            </a: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Faulty or leaking pipes and taps waste water and can increase costs to the facility as a result of higher utility payments and energy costs. Corroded pipes lead to poor water quality, chemical contamination, or stagnation due to dead legs. Blocked sinks and toilets spread pathogens which pose an infection risk. Water pooling on floors and inadequate drainage systems create stagnant water which provide easy access for mosquitoes to breed and further disease transmission. Gutters and drainage areas must be cleaned to stop vectors from breeding.</a:t>
            </a:r>
          </a:p>
          <a:p>
            <a:pPr marL="0" marR="0">
              <a:spcBef>
                <a:spcPts val="0"/>
              </a:spcBef>
              <a:spcAft>
                <a:spcPts val="0"/>
              </a:spcAft>
            </a:pPr>
            <a:endParaRPr lang="en-US" sz="1800" kern="1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Toilet side spray valves, which are popular in many cultures are also a potential source of cross-contamination due to backflow. They require regular cleaning and checking to ensure they are operating properly.</a:t>
            </a:r>
            <a:endParaRPr lang="en-US" sz="1800" kern="100" dirty="0">
              <a:effectLst/>
              <a:latin typeface="Times New Roman" panose="02020603050405020304" pitchFamily="18" charset="0"/>
              <a:ea typeface="PMingLiU" panose="02020500000000000000" pitchFamily="18" charset="-120"/>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21</a:t>
            </a:fld>
            <a:endParaRPr lang="en-US"/>
          </a:p>
        </p:txBody>
      </p:sp>
    </p:spTree>
    <p:extLst>
      <p:ext uri="{BB962C8B-B14F-4D97-AF65-F5344CB8AC3E}">
        <p14:creationId xmlns:p14="http://schemas.microsoft.com/office/powerpoint/2010/main" val="22093721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We will now look at plumbing practices, consider common issues and cost-effective measures to improve the safety of water supplies. Look at this photo. What problems can you see? The most obvious problem is a corroded pipe which has been poorly fixed with plastic parts.</a:t>
            </a: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 </a:t>
            </a: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Faulty or leaking pipes and taps waste water and can increase costs to the facility as a result of higher utility payments and energy costs. Corroded pipes lead to poor water quality, chemical contamination, or stagnation due to dead legs. Blocked sinks and toilets spread pathogens which pose an infection risk. Water pooling on floors and inadequate drainage systems create stagnant water which provide easy access for mosquitoes to breed and further disease transmission. Gutters and drainage areas must be cleaned to stop vectors from breeding.</a:t>
            </a:r>
          </a:p>
          <a:p>
            <a:pPr marL="0" marR="0">
              <a:spcBef>
                <a:spcPts val="0"/>
              </a:spcBef>
              <a:spcAft>
                <a:spcPts val="0"/>
              </a:spcAft>
            </a:pPr>
            <a:endParaRPr lang="en-US" sz="1800" kern="1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Toilet side spray valves, which are popular in many cultures are also a potential source of cross-contamination due to backflow. They require regular cleaning and checking to ensure they are operating properly.</a:t>
            </a:r>
            <a:endParaRPr lang="en-US" sz="1800" kern="100" dirty="0">
              <a:effectLst/>
              <a:latin typeface="Times New Roman" panose="02020603050405020304" pitchFamily="18" charset="0"/>
              <a:ea typeface="PMingLiU" panose="02020500000000000000" pitchFamily="18" charset="-120"/>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22</a:t>
            </a:fld>
            <a:endParaRPr lang="en-US"/>
          </a:p>
        </p:txBody>
      </p:sp>
    </p:spTree>
    <p:extLst>
      <p:ext uri="{BB962C8B-B14F-4D97-AF65-F5344CB8AC3E}">
        <p14:creationId xmlns:p14="http://schemas.microsoft.com/office/powerpoint/2010/main" val="11995035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kern="100" dirty="0">
                <a:effectLst/>
                <a:latin typeface="Calibri" panose="020F0502020204030204" pitchFamily="34" charset="0"/>
                <a:ea typeface="PMingLiU" panose="02020500000000000000" pitchFamily="18" charset="-120"/>
              </a:rPr>
              <a:t>Healthcare facilities can implement simple, low-cost plumbing measures to address these problems. Here are a few examples:</a:t>
            </a:r>
          </a:p>
          <a:p>
            <a:pPr marL="0" marR="0">
              <a:spcBef>
                <a:spcPts val="0"/>
              </a:spcBef>
              <a:spcAft>
                <a:spcPts val="0"/>
              </a:spcAft>
            </a:pPr>
            <a:r>
              <a:rPr lang="en-US" sz="1200" kern="100" dirty="0">
                <a:effectLst/>
                <a:latin typeface="Calibri" panose="020F0502020204030204" pitchFamily="34" charset="0"/>
                <a:ea typeface="PMingLiU" panose="02020500000000000000" pitchFamily="18" charset="-120"/>
              </a:rPr>
              <a:t>Regularly inspect and promptly repair any leaks in piping connections. Upgrade corroded or lead pipes to PVC ones. Position drinking water pipes above wastewater to prevent cross-contamination between safe water and wastewater systems. Install backflow protectors on bathroom fixtures to prevent the reverse flow of contaminated water.</a:t>
            </a:r>
          </a:p>
          <a:p>
            <a:pPr marL="0" marR="0">
              <a:spcBef>
                <a:spcPts val="0"/>
              </a:spcBef>
              <a:spcAft>
                <a:spcPts val="0"/>
              </a:spcAft>
            </a:pPr>
            <a:r>
              <a:rPr lang="en-US" sz="1200" kern="100" dirty="0">
                <a:effectLst/>
                <a:latin typeface="Calibri" panose="020F0502020204030204" pitchFamily="34" charset="0"/>
                <a:ea typeface="PMingLiU" panose="02020500000000000000" pitchFamily="18" charset="-120"/>
              </a:rPr>
              <a:t> </a:t>
            </a:r>
          </a:p>
          <a:p>
            <a:pPr marL="0" marR="0">
              <a:spcBef>
                <a:spcPts val="0"/>
              </a:spcBef>
              <a:spcAft>
                <a:spcPts val="0"/>
              </a:spcAft>
            </a:pPr>
            <a:r>
              <a:rPr lang="en-US" sz="1200" kern="100" dirty="0">
                <a:effectLst/>
                <a:latin typeface="Calibri" panose="020F0502020204030204" pitchFamily="34" charset="0"/>
                <a:ea typeface="PMingLiU" panose="02020500000000000000" pitchFamily="18" charset="-120"/>
              </a:rPr>
              <a:t>As previously discussed, regular water quality inspections, including visual indicators and testing for chlorine residual, turbidity, and fecal indicator bacteria, are essential. Implement on-site water treatment if standards are not met. </a:t>
            </a:r>
          </a:p>
          <a:p>
            <a:pPr marL="0" marR="0">
              <a:spcBef>
                <a:spcPts val="0"/>
              </a:spcBef>
              <a:spcAft>
                <a:spcPts val="0"/>
              </a:spcAft>
            </a:pPr>
            <a:endParaRPr lang="en-US" sz="1200" kern="1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200" kern="100" dirty="0">
                <a:effectLst/>
                <a:latin typeface="Calibri" panose="020F0502020204030204" pitchFamily="34" charset="0"/>
                <a:ea typeface="PMingLiU" panose="02020500000000000000" pitchFamily="18" charset="-120"/>
              </a:rPr>
              <a:t>Clean and disinfect water storage tanks regularly, and all sinks and taps must be kept functional to prevent disruptions in water supply and access. For rainwater collection, cleaning gutters and roofs monthly and utilizing first flush devices and filters help remove contaminants. </a:t>
            </a:r>
          </a:p>
          <a:p>
            <a:pPr marL="0" marR="0">
              <a:spcBef>
                <a:spcPts val="0"/>
              </a:spcBef>
              <a:spcAft>
                <a:spcPts val="0"/>
              </a:spcAft>
            </a:pPr>
            <a:endParaRPr lang="en-US" sz="1200" kern="1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200" kern="100" dirty="0">
                <a:effectLst/>
                <a:latin typeface="Calibri" panose="020F0502020204030204" pitchFamily="34" charset="0"/>
                <a:ea typeface="PMingLiU" panose="02020500000000000000" pitchFamily="18" charset="-120"/>
              </a:rPr>
              <a:t>If water quality is compromised, for example by flooding or other source of contamination, flushing the system and implementing appropriate water treatment methods can restore water quality. Skilled, trained plumbers with access to high-quality plumbing materials locally are needed for installation and maintenance. You may wish to enlist a plumber to join the WASH FIT team. Consult local plumbing codes and standards, along with guidance and resources from the World Plumbing Council.</a:t>
            </a:r>
            <a:endParaRPr lang="en-US" sz="1200" kern="100" dirty="0">
              <a:effectLst/>
              <a:latin typeface="Times New Roman" panose="02020603050405020304" pitchFamily="18" charset="0"/>
              <a:ea typeface="PMingLiU" panose="02020500000000000000" pitchFamily="18" charset="-120"/>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23</a:t>
            </a:fld>
            <a:endParaRPr lang="en-US"/>
          </a:p>
        </p:txBody>
      </p:sp>
    </p:spTree>
    <p:extLst>
      <p:ext uri="{BB962C8B-B14F-4D97-AF65-F5344CB8AC3E}">
        <p14:creationId xmlns:p14="http://schemas.microsoft.com/office/powerpoint/2010/main" val="42141118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kern="100" dirty="0">
                <a:effectLst/>
                <a:latin typeface="Calibri" panose="020F0502020204030204" pitchFamily="34" charset="0"/>
                <a:ea typeface="PMingLiU" panose="02020500000000000000" pitchFamily="18" charset="-120"/>
              </a:rPr>
              <a:t>Healthcare facilities can implement simple, low-cost plumbing measures to address these problems. Here are a few examples:</a:t>
            </a:r>
          </a:p>
          <a:p>
            <a:pPr marL="0" marR="0">
              <a:spcBef>
                <a:spcPts val="0"/>
              </a:spcBef>
              <a:spcAft>
                <a:spcPts val="0"/>
              </a:spcAft>
            </a:pPr>
            <a:r>
              <a:rPr lang="en-US" sz="1200" kern="100" dirty="0">
                <a:effectLst/>
                <a:latin typeface="Calibri" panose="020F0502020204030204" pitchFamily="34" charset="0"/>
                <a:ea typeface="PMingLiU" panose="02020500000000000000" pitchFamily="18" charset="-120"/>
              </a:rPr>
              <a:t>Regularly inspect and promptly repair any leaks in piping connections. Upgrade corroded or lead pipes to PVC ones. Position drinking water pipes above wastewater to prevent cross-contamination between safe water and wastewater systems. Install backflow protectors on bathroom fixtures to prevent the reverse flow of contaminated water.</a:t>
            </a:r>
          </a:p>
          <a:p>
            <a:pPr marL="0" marR="0">
              <a:spcBef>
                <a:spcPts val="0"/>
              </a:spcBef>
              <a:spcAft>
                <a:spcPts val="0"/>
              </a:spcAft>
            </a:pPr>
            <a:r>
              <a:rPr lang="en-US" sz="1200" kern="100" dirty="0">
                <a:effectLst/>
                <a:latin typeface="Calibri" panose="020F0502020204030204" pitchFamily="34" charset="0"/>
                <a:ea typeface="PMingLiU" panose="02020500000000000000" pitchFamily="18" charset="-120"/>
              </a:rPr>
              <a:t> </a:t>
            </a:r>
          </a:p>
          <a:p>
            <a:pPr marL="0" marR="0">
              <a:spcBef>
                <a:spcPts val="0"/>
              </a:spcBef>
              <a:spcAft>
                <a:spcPts val="0"/>
              </a:spcAft>
            </a:pPr>
            <a:r>
              <a:rPr lang="en-US" sz="1200" kern="100" dirty="0">
                <a:effectLst/>
                <a:latin typeface="Calibri" panose="020F0502020204030204" pitchFamily="34" charset="0"/>
                <a:ea typeface="PMingLiU" panose="02020500000000000000" pitchFamily="18" charset="-120"/>
              </a:rPr>
              <a:t>As previously discussed, regular water quality inspections, including visual indicators and testing for chlorine residual, turbidity, and fecal indicator bacteria, are essential. Implement on-site water treatment if standards are not met. </a:t>
            </a:r>
          </a:p>
          <a:p>
            <a:pPr marL="0" marR="0">
              <a:spcBef>
                <a:spcPts val="0"/>
              </a:spcBef>
              <a:spcAft>
                <a:spcPts val="0"/>
              </a:spcAft>
            </a:pPr>
            <a:endParaRPr lang="en-US" sz="1200" kern="1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200" kern="100" dirty="0">
                <a:effectLst/>
                <a:latin typeface="Calibri" panose="020F0502020204030204" pitchFamily="34" charset="0"/>
                <a:ea typeface="PMingLiU" panose="02020500000000000000" pitchFamily="18" charset="-120"/>
              </a:rPr>
              <a:t>Clean and disinfect water storage tanks regularly, and all sinks and taps must be kept functional to prevent disruptions in water supply and access. For rainwater collection, cleaning gutters and roofs monthly and utilizing first flush devices and filters help remove contaminants. </a:t>
            </a:r>
          </a:p>
          <a:p>
            <a:pPr marL="0" marR="0">
              <a:spcBef>
                <a:spcPts val="0"/>
              </a:spcBef>
              <a:spcAft>
                <a:spcPts val="0"/>
              </a:spcAft>
            </a:pPr>
            <a:endParaRPr lang="en-US" sz="1200" kern="1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200" kern="100" dirty="0">
                <a:effectLst/>
                <a:latin typeface="Calibri" panose="020F0502020204030204" pitchFamily="34" charset="0"/>
                <a:ea typeface="PMingLiU" panose="02020500000000000000" pitchFamily="18" charset="-120"/>
              </a:rPr>
              <a:t>If water quality is compromised, for example by flooding or other source of contamination, flushing the system and implementing appropriate water treatment methods can restore water quality. Skilled, trained plumbers with access to high-quality plumbing materials locally are needed for installation and maintenance. You may wish to enlist a plumber to join the WASH FIT team. Consult local plumbing codes and standards, along with guidance and resources from the World Plumbing Council.</a:t>
            </a:r>
            <a:endParaRPr lang="en-US" sz="1200" kern="100" dirty="0">
              <a:effectLst/>
              <a:latin typeface="Times New Roman" panose="02020603050405020304" pitchFamily="18" charset="0"/>
              <a:ea typeface="PMingLiU" panose="02020500000000000000" pitchFamily="18" charset="-120"/>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24</a:t>
            </a:fld>
            <a:endParaRPr lang="en-US"/>
          </a:p>
        </p:txBody>
      </p:sp>
    </p:spTree>
    <p:extLst>
      <p:ext uri="{BB962C8B-B14F-4D97-AF65-F5344CB8AC3E}">
        <p14:creationId xmlns:p14="http://schemas.microsoft.com/office/powerpoint/2010/main" val="14848784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Coming to our last slide, we look at how we can strengthen the climate resiliency of water supplies. As the climate changes, many countries and their health care facilities face greater periods of water instability. Adaptations are needed to promote efficient use of resources, reduce chemical contaminants and pollution from carbon emissions and in doing so, help cut overall costs. </a:t>
            </a:r>
          </a:p>
          <a:p>
            <a:pPr marL="0" marR="0">
              <a:spcBef>
                <a:spcPts val="0"/>
              </a:spcBef>
              <a:spcAft>
                <a:spcPts val="0"/>
              </a:spcAft>
            </a:pPr>
            <a:endParaRPr lang="en-US" sz="1800" kern="1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The first step should be to increase water storage capacity and install back-up water supplies which will be needed in the event of drought, flooding, fires, strong winds and power outages. One example is rainwater catchment systems which can be used where the climate, rainfall patterns and available catchment and roof space allow. First flush devices and filter boxes will improve water quality.</a:t>
            </a:r>
          </a:p>
          <a:p>
            <a:pPr marL="0" marR="0">
              <a:spcBef>
                <a:spcPts val="0"/>
              </a:spcBef>
              <a:spcAft>
                <a:spcPts val="0"/>
              </a:spcAft>
            </a:pPr>
            <a:endParaRPr lang="en-US" sz="1800" kern="1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Raising water storage tanks can reduce risks of contamination during floods and chances of structural damage. Raising tanks allows for water to flow by gravity through a piped system, thus conserving and reducing energy costs. These systems will all need regular cleaning and maintenance. </a:t>
            </a:r>
          </a:p>
          <a:p>
            <a:pPr marL="0" marR="0">
              <a:spcBef>
                <a:spcPts val="0"/>
              </a:spcBef>
              <a:spcAft>
                <a:spcPts val="0"/>
              </a:spcAft>
            </a:pPr>
            <a:endParaRPr lang="en-US" sz="1800" kern="1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Backup water supplies should be treated and additional treatment supplies should be stocked. </a:t>
            </a:r>
          </a:p>
          <a:p>
            <a:pPr marL="0" marR="0">
              <a:spcBef>
                <a:spcPts val="0"/>
              </a:spcBef>
              <a:spcAft>
                <a:spcPts val="0"/>
              </a:spcAft>
            </a:pPr>
            <a:endParaRPr lang="en-US" sz="1800" kern="1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Reducing water use by repairing leaks, turning off taps during handwashing, using high-efficiency taps and low-flow toilets will also help. During and after extreme weather events, prioritize water for essential services and identify priority users. </a:t>
            </a:r>
          </a:p>
          <a:p>
            <a:pPr marL="0" marR="0">
              <a:spcBef>
                <a:spcPts val="0"/>
              </a:spcBef>
              <a:spcAft>
                <a:spcPts val="0"/>
              </a:spcAft>
            </a:pPr>
            <a:endParaRPr lang="en-US" sz="1800" kern="1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Refer to WHO Guidance on climate resilient and sustainable health care facilities for more information.</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25</a:t>
            </a:fld>
            <a:endParaRPr lang="en-US"/>
          </a:p>
        </p:txBody>
      </p:sp>
    </p:spTree>
    <p:extLst>
      <p:ext uri="{BB962C8B-B14F-4D97-AF65-F5344CB8AC3E}">
        <p14:creationId xmlns:p14="http://schemas.microsoft.com/office/powerpoint/2010/main" val="21184700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Coming to our last slide, we look at how we can strengthen the climate resiliency of water supplies. As the climate changes, many countries and their health care facilities face greater periods of water instability. Adaptations are needed to promote efficient use of resources, reduce chemical contaminants and pollution from carbon emissions and in doing so, help cut overall costs. </a:t>
            </a:r>
          </a:p>
          <a:p>
            <a:pPr marL="0" marR="0">
              <a:spcBef>
                <a:spcPts val="0"/>
              </a:spcBef>
              <a:spcAft>
                <a:spcPts val="0"/>
              </a:spcAft>
            </a:pPr>
            <a:endParaRPr lang="en-US" sz="1800" kern="1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The first step should be to increase water storage capacity and install back-up water supplies which will be needed in the event of drought, flooding, fires, strong winds and power outages. One example is rainwater catchment systems which can be used where the climate, rainfall patterns and available catchment and roof space allow. First flush devices and filter boxes will improve water quality.</a:t>
            </a:r>
          </a:p>
          <a:p>
            <a:pPr marL="0" marR="0">
              <a:spcBef>
                <a:spcPts val="0"/>
              </a:spcBef>
              <a:spcAft>
                <a:spcPts val="0"/>
              </a:spcAft>
            </a:pPr>
            <a:endParaRPr lang="en-US" sz="1800" kern="1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Raising water storage tanks can reduce risks of contamination during floods and chances of structural damage. Raising tanks allows for water to flow by gravity through a piped system, thus conserving and reducing energy costs. These systems will all need regular cleaning and maintenance. </a:t>
            </a:r>
          </a:p>
          <a:p>
            <a:pPr marL="0" marR="0">
              <a:spcBef>
                <a:spcPts val="0"/>
              </a:spcBef>
              <a:spcAft>
                <a:spcPts val="0"/>
              </a:spcAft>
            </a:pPr>
            <a:endParaRPr lang="en-US" sz="1800" kern="1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Backup water supplies should be treated and additional treatment supplies should be stocked. </a:t>
            </a:r>
          </a:p>
          <a:p>
            <a:pPr marL="0" marR="0">
              <a:spcBef>
                <a:spcPts val="0"/>
              </a:spcBef>
              <a:spcAft>
                <a:spcPts val="0"/>
              </a:spcAft>
            </a:pPr>
            <a:endParaRPr lang="en-US" sz="1800" kern="1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Reducing water use by repairing leaks, turning off taps during handwashing, using high-efficiency taps and low-flow toilets will also help. During and after extreme weather events, prioritize water for essential services and identify priority users. </a:t>
            </a:r>
          </a:p>
          <a:p>
            <a:pPr marL="0" marR="0">
              <a:spcBef>
                <a:spcPts val="0"/>
              </a:spcBef>
              <a:spcAft>
                <a:spcPts val="0"/>
              </a:spcAft>
            </a:pPr>
            <a:endParaRPr lang="en-US" sz="1800" kern="1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Refer to WHO Guidance on climate resilient and sustainable health care facilities for more information.</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26</a:t>
            </a:fld>
            <a:endParaRPr lang="en-US"/>
          </a:p>
        </p:txBody>
      </p:sp>
    </p:spTree>
    <p:extLst>
      <p:ext uri="{BB962C8B-B14F-4D97-AF65-F5344CB8AC3E}">
        <p14:creationId xmlns:p14="http://schemas.microsoft.com/office/powerpoint/2010/main" val="16102041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Thank you for completing this module. The key points to remember are:</a:t>
            </a:r>
          </a:p>
          <a:p>
            <a:pPr marL="0" marR="0" indent="0">
              <a:spcBef>
                <a:spcPts val="0"/>
              </a:spcBef>
              <a:spcAft>
                <a:spcPts val="0"/>
              </a:spcAft>
              <a:buFont typeface="Arial" panose="020B0604020202020204" pitchFamily="34" charset="0"/>
              <a:buNone/>
            </a:pPr>
            <a:r>
              <a:rPr lang="en-US" sz="1800" kern="100" dirty="0">
                <a:effectLst/>
                <a:latin typeface="Calibri" panose="020F0502020204030204" pitchFamily="34" charset="0"/>
                <a:ea typeface="PMingLiU" panose="02020500000000000000" pitchFamily="18" charset="-120"/>
              </a:rPr>
              <a:t> </a:t>
            </a:r>
          </a:p>
          <a:p>
            <a:pPr marL="285750" marR="0" indent="-285750">
              <a:spcBef>
                <a:spcPts val="0"/>
              </a:spcBef>
              <a:spcAft>
                <a:spcPts val="0"/>
              </a:spcAft>
              <a:buFont typeface="Arial" panose="020B0604020202020204" pitchFamily="34" charset="0"/>
              <a:buChar char="•"/>
            </a:pPr>
            <a:r>
              <a:rPr lang="en-US" sz="1800" kern="100" dirty="0">
                <a:effectLst/>
                <a:latin typeface="Calibri" panose="020F0502020204030204" pitchFamily="34" charset="0"/>
                <a:ea typeface="PMingLiU" panose="02020500000000000000" pitchFamily="18" charset="-120"/>
              </a:rPr>
              <a:t>Water is fundamental for providing safe, clean care and for respecting the dignity and rights of staff, patients, and caregivers.</a:t>
            </a:r>
          </a:p>
          <a:p>
            <a:pPr marL="285750" marR="0" indent="-285750">
              <a:spcBef>
                <a:spcPts val="0"/>
              </a:spcBef>
              <a:spcAft>
                <a:spcPts val="0"/>
              </a:spcAft>
              <a:buFont typeface="Arial" panose="020B0604020202020204" pitchFamily="34" charset="0"/>
              <a:buChar char="•"/>
            </a:pPr>
            <a:r>
              <a:rPr lang="en-US" sz="1800" kern="100" dirty="0">
                <a:effectLst/>
                <a:latin typeface="Calibri" panose="020F0502020204030204" pitchFamily="34" charset="0"/>
                <a:ea typeface="PMingLiU" panose="02020500000000000000" pitchFamily="18" charset="-120"/>
              </a:rPr>
              <a:t>Water quantity and quality needs depend on the types of health services provided and number of patients and their caregivers.</a:t>
            </a:r>
          </a:p>
          <a:p>
            <a:pPr marL="285750" marR="0" indent="-285750">
              <a:spcBef>
                <a:spcPts val="0"/>
              </a:spcBef>
              <a:spcAft>
                <a:spcPts val="0"/>
              </a:spcAft>
              <a:buFont typeface="Arial" panose="020B0604020202020204" pitchFamily="34" charset="0"/>
              <a:buChar char="•"/>
            </a:pPr>
            <a:r>
              <a:rPr lang="en-US" sz="1800" kern="100" dirty="0">
                <a:effectLst/>
                <a:latin typeface="Calibri" panose="020F0502020204030204" pitchFamily="34" charset="0"/>
                <a:ea typeface="PMingLiU" panose="02020500000000000000" pitchFamily="18" charset="-120"/>
              </a:rPr>
              <a:t>Treating water is vital, with many effective methods available.</a:t>
            </a:r>
          </a:p>
          <a:p>
            <a:pPr marL="285750" marR="0" indent="-285750">
              <a:spcBef>
                <a:spcPts val="0"/>
              </a:spcBef>
              <a:spcAft>
                <a:spcPts val="0"/>
              </a:spcAft>
              <a:buFont typeface="Arial" panose="020B0604020202020204" pitchFamily="34" charset="0"/>
              <a:buChar char="•"/>
            </a:pPr>
            <a:r>
              <a:rPr lang="en-US" sz="1800" kern="100" dirty="0">
                <a:effectLst/>
                <a:latin typeface="Calibri" panose="020F0502020204030204" pitchFamily="34" charset="0"/>
                <a:ea typeface="PMingLiU" panose="02020500000000000000" pitchFamily="18" charset="-120"/>
              </a:rPr>
              <a:t>Managing water systems effectively can prevent concerns such as Legionella, which is increasingly problematic.</a:t>
            </a:r>
          </a:p>
          <a:p>
            <a:pPr marL="285750" marR="0" indent="-285750">
              <a:spcBef>
                <a:spcPts val="0"/>
              </a:spcBef>
              <a:spcAft>
                <a:spcPts val="0"/>
              </a:spcAft>
              <a:buFont typeface="Arial" panose="020B0604020202020204" pitchFamily="34" charset="0"/>
              <a:buChar char="•"/>
            </a:pPr>
            <a:r>
              <a:rPr lang="en-US" sz="1800" kern="100" dirty="0">
                <a:effectLst/>
                <a:latin typeface="Calibri" panose="020F0502020204030204" pitchFamily="34" charset="0"/>
                <a:ea typeface="PMingLiU" panose="02020500000000000000" pitchFamily="18" charset="-120"/>
              </a:rPr>
              <a:t>Developing climate-resilient water systems involves planning for back-up supplies, storage, extra treatment, and infrastructure capable of withstanding floods, droughts, and extreme weather events.</a:t>
            </a: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 </a:t>
            </a: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Please review the reference section of this module to access links to all the mentioned resources.</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27</a:t>
            </a:fld>
            <a:endParaRPr lang="en-US"/>
          </a:p>
        </p:txBody>
      </p:sp>
    </p:spTree>
    <p:extLst>
      <p:ext uri="{BB962C8B-B14F-4D97-AF65-F5344CB8AC3E}">
        <p14:creationId xmlns:p14="http://schemas.microsoft.com/office/powerpoint/2010/main" val="3116811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800" dirty="0">
                <a:effectLst/>
                <a:latin typeface="Calibri" panose="020F0502020204030204" pitchFamily="34" charset="0"/>
                <a:ea typeface="PMingLiU" panose="02020500000000000000" pitchFamily="18" charset="-120"/>
              </a:rPr>
              <a:t>Insufficient drinking water poses health risks such as dehydration and limits patients’ ability to take medications. Contaminated water can lead to </a:t>
            </a:r>
            <a:r>
              <a:rPr lang="en-US" sz="1800" dirty="0" err="1">
                <a:effectLst/>
                <a:latin typeface="Calibri" panose="020F0502020204030204" pitchFamily="34" charset="0"/>
                <a:ea typeface="PMingLiU" panose="02020500000000000000" pitchFamily="18" charset="-120"/>
              </a:rPr>
              <a:t>diarrhoea</a:t>
            </a:r>
            <a:r>
              <a:rPr lang="en-US" sz="1800" dirty="0">
                <a:effectLst/>
                <a:latin typeface="Calibri" panose="020F0502020204030204" pitchFamily="34" charset="0"/>
                <a:ea typeface="PMingLiU" panose="02020500000000000000" pitchFamily="18" charset="-120"/>
              </a:rPr>
              <a:t> and waterborne disease outbreaks like cholera. Insufficient water for hand hygiene leads to the spread of infections, making it difficult to contain outbreaks and risking patient and staff safety. Water is also needed for cleaning, showers and toilets, without which there is a risk of spread of fecal contamination and antimicrobial resistant infections. Beyond the risk of infection, this also leads to an unsanitary environment which may be visibly dirty, decreasing care seeking and staff satisfaction and motivation. Water should be a top priority within all quality improvement, infection prevention and control and of course, WASH FIT efforts.</a:t>
            </a:r>
            <a:endParaRPr lang="en-US" dirty="0"/>
          </a:p>
        </p:txBody>
      </p:sp>
      <p:sp>
        <p:nvSpPr>
          <p:cNvPr id="4" name="Slide Number Placeholder 3"/>
          <p:cNvSpPr>
            <a:spLocks noGrp="1"/>
          </p:cNvSpPr>
          <p:nvPr>
            <p:ph type="sldNum" sz="quarter" idx="5"/>
          </p:nvPr>
        </p:nvSpPr>
        <p:spPr/>
        <p:txBody>
          <a:bodyPr/>
          <a:lstStyle/>
          <a:p>
            <a:fld id="{07D41EA3-1EB6-4AA7-96FA-6C6066CC3C28}" type="slidenum">
              <a:rPr lang="en-US" smtClean="0"/>
              <a:t>3</a:t>
            </a:fld>
            <a:endParaRPr lang="en-US"/>
          </a:p>
        </p:txBody>
      </p:sp>
    </p:spTree>
    <p:extLst>
      <p:ext uri="{BB962C8B-B14F-4D97-AF65-F5344CB8AC3E}">
        <p14:creationId xmlns:p14="http://schemas.microsoft.com/office/powerpoint/2010/main" val="3132412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Since 1956, WHO’s Drinking-water Quality Guidelines have been crucial in tackling health risks from unsafe water, </a:t>
            </a:r>
            <a:r>
              <a:rPr lang="en-US" sz="1800" b="1" kern="100" dirty="0">
                <a:effectLst/>
                <a:latin typeface="Calibri" panose="020F0502020204030204" pitchFamily="34" charset="0"/>
                <a:ea typeface="PMingLiU" panose="02020500000000000000" pitchFamily="18" charset="-120"/>
              </a:rPr>
              <a:t>providing a risk-based approach </a:t>
            </a:r>
            <a:r>
              <a:rPr lang="en-US" sz="1800" kern="100" dirty="0">
                <a:effectLst/>
                <a:latin typeface="Calibri" panose="020F0502020204030204" pitchFamily="34" charset="0"/>
                <a:ea typeface="PMingLiU" panose="02020500000000000000" pitchFamily="18" charset="-120"/>
              </a:rPr>
              <a:t>to address microbiological and chemical hazards. In lower-income areas, the focus is on combatting microbiological contaminants, such as fecal matter, which pose significant health risks.</a:t>
            </a: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 </a:t>
            </a: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These guidelines are supported by additional resources like climate-resilient water safety plans and regulatory frameworks; you will find links to them in the resources section.</a:t>
            </a:r>
          </a:p>
          <a:p>
            <a:pPr marL="0" marR="0">
              <a:spcBef>
                <a:spcPts val="0"/>
              </a:spcBef>
              <a:spcAft>
                <a:spcPts val="0"/>
              </a:spcAft>
            </a:pPr>
            <a:endParaRPr lang="en-US" sz="1800" kern="1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Water safety planning, through preventive measures, maintenance, and monitoring, ensures water safety in healthcare settings. It is the most effective means of consistently ensuring the safety of a drinking-water supply, and it is the methodology on which WASH FIT is based. </a:t>
            </a: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 </a:t>
            </a: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We will now look at Water Safety planning in more detail.</a:t>
            </a:r>
            <a:endParaRPr lang="en-US" dirty="0"/>
          </a:p>
        </p:txBody>
      </p:sp>
      <p:sp>
        <p:nvSpPr>
          <p:cNvPr id="4" name="Slide Number Placeholder 3"/>
          <p:cNvSpPr>
            <a:spLocks noGrp="1"/>
          </p:cNvSpPr>
          <p:nvPr>
            <p:ph type="sldNum" sz="quarter" idx="5"/>
          </p:nvPr>
        </p:nvSpPr>
        <p:spPr/>
        <p:txBody>
          <a:bodyPr/>
          <a:lstStyle/>
          <a:p>
            <a:fld id="{07D41EA3-1EB6-4AA7-96FA-6C6066CC3C28}" type="slidenum">
              <a:rPr lang="en-US" smtClean="0"/>
              <a:t>4</a:t>
            </a:fld>
            <a:endParaRPr lang="en-US"/>
          </a:p>
        </p:txBody>
      </p:sp>
    </p:spTree>
    <p:extLst>
      <p:ext uri="{BB962C8B-B14F-4D97-AF65-F5344CB8AC3E}">
        <p14:creationId xmlns:p14="http://schemas.microsoft.com/office/powerpoint/2010/main" val="3467101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PMingLiU" panose="02020500000000000000" pitchFamily="18" charset="-120"/>
              </a:rPr>
              <a:t>A Water Safety Plan, or WSP, is a comprehensive risk assessment and risk management approach that includes all steps in the water supply from catchment to consumer. WASH FIT incorporates parts of the WSP methodology, such as Sanitary Inspection Forms, however WASH FIT does not cover aspects like surveillance or regulatory compliance deeply.</a:t>
            </a:r>
          </a:p>
          <a:p>
            <a:pPr marL="0" marR="0">
              <a:spcBef>
                <a:spcPts val="0"/>
              </a:spcBef>
              <a:spcAft>
                <a:spcPts val="0"/>
              </a:spcAft>
            </a:pPr>
            <a:endParaRPr lang="en-US" sz="18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800" dirty="0">
                <a:effectLst/>
                <a:latin typeface="Calibri" panose="020F0502020204030204" pitchFamily="34" charset="0"/>
                <a:ea typeface="PMingLiU" panose="02020500000000000000" pitchFamily="18" charset="-120"/>
              </a:rPr>
              <a:t>Countries and communities already implementing WSPs are encouraged to expand these efforts to health care facilities. </a:t>
            </a:r>
          </a:p>
          <a:p>
            <a:pPr marL="0" marR="0">
              <a:spcBef>
                <a:spcPts val="0"/>
              </a:spcBef>
              <a:spcAft>
                <a:spcPts val="0"/>
              </a:spcAft>
            </a:pPr>
            <a:endParaRPr lang="en-US" sz="18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800" dirty="0">
                <a:effectLst/>
                <a:latin typeface="Calibri" panose="020F0502020204030204" pitchFamily="34" charset="0"/>
                <a:ea typeface="PMingLiU" panose="02020500000000000000" pitchFamily="18" charset="-120"/>
              </a:rPr>
              <a:t>This means, in practice, that the water domain within the WASH FIT assessment will incorporate more detailed indicators for additional elements of water safety planning, including: describing the entire water supply system; monitoring control measures through operational monitoring plans, monitoring water quality for compliance with regulatory requirements and engaging with the appropriate authorities on water quality surveillance. Facilities seeking to enhance water safety can consult local WSP experts for support. For further information and resources on WSPs, please look at the WHO website and the course's resource section. There is also an </a:t>
            </a:r>
            <a:r>
              <a:rPr lang="en-US" sz="1800" dirty="0" err="1">
                <a:effectLst/>
                <a:latin typeface="Calibri" panose="020F0502020204030204" pitchFamily="34" charset="0"/>
                <a:ea typeface="PMingLiU" panose="02020500000000000000" pitchFamily="18" charset="-120"/>
              </a:rPr>
              <a:t>OpenWHO</a:t>
            </a:r>
            <a:r>
              <a:rPr lang="en-US" sz="1800" dirty="0">
                <a:effectLst/>
                <a:latin typeface="Calibri" panose="020F0502020204030204" pitchFamily="34" charset="0"/>
                <a:ea typeface="PMingLiU" panose="02020500000000000000" pitchFamily="18" charset="-120"/>
              </a:rPr>
              <a:t> course on WSPs you may wish to take.</a:t>
            </a:r>
            <a:endParaRPr lang="en-US" sz="1800" kern="100" dirty="0">
              <a:effectLst/>
              <a:latin typeface="Times New Roman" panose="02020603050405020304" pitchFamily="18" charset="0"/>
              <a:ea typeface="PMingLiU" panose="02020500000000000000" pitchFamily="18" charset="-120"/>
            </a:endParaRPr>
          </a:p>
        </p:txBody>
      </p:sp>
      <p:sp>
        <p:nvSpPr>
          <p:cNvPr id="4" name="Slide Number Placeholder 3"/>
          <p:cNvSpPr>
            <a:spLocks noGrp="1"/>
          </p:cNvSpPr>
          <p:nvPr>
            <p:ph type="sldNum" sz="quarter" idx="5"/>
          </p:nvPr>
        </p:nvSpPr>
        <p:spPr/>
        <p:txBody>
          <a:bodyPr/>
          <a:lstStyle/>
          <a:p>
            <a:fld id="{81BCFEF8-FD76-4F0F-9D3F-EA6FDD982AF8}" type="slidenum">
              <a:rPr lang="en-US" smtClean="0"/>
              <a:t>5</a:t>
            </a:fld>
            <a:endParaRPr lang="en-US"/>
          </a:p>
        </p:txBody>
      </p:sp>
    </p:spTree>
    <p:extLst>
      <p:ext uri="{BB962C8B-B14F-4D97-AF65-F5344CB8AC3E}">
        <p14:creationId xmlns:p14="http://schemas.microsoft.com/office/powerpoint/2010/main" val="3634048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PMingLiU" panose="02020500000000000000" pitchFamily="18" charset="-120"/>
              </a:rPr>
              <a:t>A Water Safety Plan, or WSP, is a comprehensive risk assessment and risk management approach that includes all steps in the water supply from catchment to consumer. WASH FIT incorporates parts of the WSP methodology, such as Sanitary Inspection Forms, however WASH FIT does not cover aspects like surveillance or regulatory compliance deeply.</a:t>
            </a:r>
          </a:p>
          <a:p>
            <a:pPr marL="0" marR="0">
              <a:spcBef>
                <a:spcPts val="0"/>
              </a:spcBef>
              <a:spcAft>
                <a:spcPts val="0"/>
              </a:spcAft>
            </a:pPr>
            <a:endParaRPr lang="en-US" sz="12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200" dirty="0">
                <a:effectLst/>
                <a:latin typeface="Calibri" panose="020F0502020204030204" pitchFamily="34" charset="0"/>
                <a:ea typeface="PMingLiU" panose="02020500000000000000" pitchFamily="18" charset="-120"/>
              </a:rPr>
              <a:t>Countries and communities already implementing WSPs are encouraged to expand these efforts to health care facilities. </a:t>
            </a:r>
          </a:p>
          <a:p>
            <a:pPr marL="0" marR="0">
              <a:spcBef>
                <a:spcPts val="0"/>
              </a:spcBef>
              <a:spcAft>
                <a:spcPts val="0"/>
              </a:spcAft>
            </a:pPr>
            <a:endParaRPr lang="en-US" sz="12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200" dirty="0">
                <a:effectLst/>
                <a:latin typeface="Calibri" panose="020F0502020204030204" pitchFamily="34" charset="0"/>
                <a:ea typeface="PMingLiU" panose="02020500000000000000" pitchFamily="18" charset="-120"/>
              </a:rPr>
              <a:t>This means, in practice, that the water domain within the WASH FIT assessment will incorporate more detailed indicators for additional elements of water safety planning, including: describing the entire water supply system; monitoring control measures through operational monitoring plans, monitoring water quality for compliance with regulatory requirements and engaging with the appropriate authorities on water quality surveillance. Facilities seeking to enhance water safety can consult local WSP experts for support. For further information and resources on WSPs, please look at the WHO website and the course's resource section. There is also an </a:t>
            </a:r>
            <a:r>
              <a:rPr lang="en-US" sz="1200" dirty="0" err="1">
                <a:effectLst/>
                <a:latin typeface="Calibri" panose="020F0502020204030204" pitchFamily="34" charset="0"/>
                <a:ea typeface="PMingLiU" panose="02020500000000000000" pitchFamily="18" charset="-120"/>
              </a:rPr>
              <a:t>OpenWHO</a:t>
            </a:r>
            <a:r>
              <a:rPr lang="en-US" sz="1200" dirty="0">
                <a:effectLst/>
                <a:latin typeface="Calibri" panose="020F0502020204030204" pitchFamily="34" charset="0"/>
                <a:ea typeface="PMingLiU" panose="02020500000000000000" pitchFamily="18" charset="-120"/>
              </a:rPr>
              <a:t> course on WSPs you may wish to take.</a:t>
            </a:r>
            <a:endParaRPr lang="en-US" sz="1200" kern="100" dirty="0">
              <a:effectLst/>
              <a:latin typeface="Times New Roman" panose="02020603050405020304" pitchFamily="18" charset="0"/>
              <a:ea typeface="PMingLiU" panose="02020500000000000000" pitchFamily="18" charset="-120"/>
            </a:endParaRPr>
          </a:p>
        </p:txBody>
      </p:sp>
      <p:sp>
        <p:nvSpPr>
          <p:cNvPr id="4" name="Slide Number Placeholder 3"/>
          <p:cNvSpPr>
            <a:spLocks noGrp="1"/>
          </p:cNvSpPr>
          <p:nvPr>
            <p:ph type="sldNum" sz="quarter" idx="5"/>
          </p:nvPr>
        </p:nvSpPr>
        <p:spPr/>
        <p:txBody>
          <a:bodyPr/>
          <a:lstStyle/>
          <a:p>
            <a:fld id="{81BCFEF8-FD76-4F0F-9D3F-EA6FDD982AF8}" type="slidenum">
              <a:rPr lang="en-US" smtClean="0"/>
              <a:t>6</a:t>
            </a:fld>
            <a:endParaRPr lang="en-US"/>
          </a:p>
        </p:txBody>
      </p:sp>
    </p:spTree>
    <p:extLst>
      <p:ext uri="{BB962C8B-B14F-4D97-AF65-F5344CB8AC3E}">
        <p14:creationId xmlns:p14="http://schemas.microsoft.com/office/powerpoint/2010/main" val="2237673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PMingLiU" panose="02020500000000000000" pitchFamily="18" charset="-120"/>
              </a:rPr>
              <a:t>Now let’s take a look at some other requirements for a facility’s water supply. Water requirements in healthcare settings vary based on the level of care provided. Regardless of the type of facility, water should meet WHO minimum standards on quantity and quality. For secondary and tertiary facilities, water may need to meet even higher standards, especially if there are intensive care units or highly infectious disease services provided.</a:t>
            </a:r>
          </a:p>
          <a:p>
            <a:pPr marL="0" marR="0">
              <a:spcBef>
                <a:spcPts val="0"/>
              </a:spcBef>
              <a:spcAft>
                <a:spcPts val="0"/>
              </a:spcAft>
            </a:pPr>
            <a:endParaRPr lang="en-US" sz="18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800" dirty="0">
                <a:effectLst/>
                <a:latin typeface="Calibri" panose="020F0502020204030204" pitchFamily="34" charset="0"/>
                <a:ea typeface="PMingLiU" panose="02020500000000000000" pitchFamily="18" charset="-120"/>
              </a:rPr>
              <a:t>Minimum requirements state that water must be on-site, from an improved source and available at all points of care. It must be safely treated and reliable and of sufficient quantity to meet the facility’s needed for 2 days. This covers a range of purposes such as drinking, bathing and environmental cleaning.</a:t>
            </a:r>
            <a:endParaRPr lang="en-US" sz="1800" kern="100" dirty="0">
              <a:effectLst/>
              <a:latin typeface="Times New Roman" panose="02020603050405020304" pitchFamily="18" charset="0"/>
              <a:ea typeface="PMingLiU" panose="02020500000000000000" pitchFamily="18" charset="-120"/>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7</a:t>
            </a:fld>
            <a:endParaRPr lang="en-US"/>
          </a:p>
        </p:txBody>
      </p:sp>
    </p:spTree>
    <p:extLst>
      <p:ext uri="{BB962C8B-B14F-4D97-AF65-F5344CB8AC3E}">
        <p14:creationId xmlns:p14="http://schemas.microsoft.com/office/powerpoint/2010/main" val="675905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PMingLiU" panose="02020500000000000000" pitchFamily="18" charset="-120"/>
              </a:rPr>
              <a:t>How do you calculate how much water a facility needs? The WHO 2008 Essential Environmental Health Standards in Health Care outline minimum water quantities and can help facilities to assess their unique water needs. </a:t>
            </a:r>
          </a:p>
          <a:p>
            <a:pPr marL="0" marR="0">
              <a:spcBef>
                <a:spcPts val="0"/>
              </a:spcBef>
              <a:spcAft>
                <a:spcPts val="0"/>
              </a:spcAft>
            </a:pPr>
            <a:endParaRPr lang="en-US" sz="18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800" dirty="0">
                <a:effectLst/>
                <a:latin typeface="Calibri" panose="020F0502020204030204" pitchFamily="34" charset="0"/>
                <a:ea typeface="PMingLiU" panose="02020500000000000000" pitchFamily="18" charset="-120"/>
              </a:rPr>
              <a:t>These cover the quantities required for drinking, cleaning, hand hygiene, and waste management. Specific medical applications like dialysis are not included. </a:t>
            </a:r>
          </a:p>
          <a:p>
            <a:pPr marL="0" marR="0">
              <a:spcBef>
                <a:spcPts val="0"/>
              </a:spcBef>
              <a:spcAft>
                <a:spcPts val="0"/>
              </a:spcAft>
            </a:pPr>
            <a:endParaRPr lang="en-US" sz="18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800" dirty="0">
                <a:effectLst/>
                <a:latin typeface="Calibri" panose="020F0502020204030204" pitchFamily="34" charset="0"/>
                <a:ea typeface="PMingLiU" panose="02020500000000000000" pitchFamily="18" charset="-120"/>
              </a:rPr>
              <a:t>Factors influencing water needs include a facility’s operational days, patient turnover, services offered, and fluctuations in demand affected by seasonal patterns, climate changes, disease outbreaks, or births. For example, an outpatient only requires 5 </a:t>
            </a:r>
            <a:r>
              <a:rPr lang="en-US" sz="1800" dirty="0" err="1">
                <a:effectLst/>
                <a:latin typeface="Calibri" panose="020F0502020204030204" pitchFamily="34" charset="0"/>
                <a:ea typeface="PMingLiU" panose="02020500000000000000" pitchFamily="18" charset="-120"/>
              </a:rPr>
              <a:t>litres</a:t>
            </a:r>
            <a:r>
              <a:rPr lang="en-US" sz="1800" dirty="0">
                <a:effectLst/>
                <a:latin typeface="Calibri" panose="020F0502020204030204" pitchFamily="34" charset="0"/>
                <a:ea typeface="PMingLiU" panose="02020500000000000000" pitchFamily="18" charset="-120"/>
              </a:rPr>
              <a:t> per consultation while treating an Ebola patient requires up to 400 </a:t>
            </a:r>
            <a:r>
              <a:rPr lang="en-US" sz="1800" dirty="0" err="1">
                <a:effectLst/>
                <a:latin typeface="Calibri" panose="020F0502020204030204" pitchFamily="34" charset="0"/>
                <a:ea typeface="PMingLiU" panose="02020500000000000000" pitchFamily="18" charset="-120"/>
              </a:rPr>
              <a:t>litre</a:t>
            </a:r>
            <a:r>
              <a:rPr lang="en-US" sz="1800" dirty="0">
                <a:effectLst/>
                <a:latin typeface="Calibri" panose="020F0502020204030204" pitchFamily="34" charset="0"/>
                <a:ea typeface="PMingLiU" panose="02020500000000000000" pitchFamily="18" charset="-120"/>
              </a:rPr>
              <a:t> of water per day and woman delivering will require 100 </a:t>
            </a:r>
            <a:r>
              <a:rPr lang="en-US" sz="1800" dirty="0" err="1">
                <a:effectLst/>
                <a:latin typeface="Calibri" panose="020F0502020204030204" pitchFamily="34" charset="0"/>
                <a:ea typeface="PMingLiU" panose="02020500000000000000" pitchFamily="18" charset="-120"/>
              </a:rPr>
              <a:t>litres</a:t>
            </a:r>
            <a:r>
              <a:rPr lang="en-US" sz="1800" dirty="0">
                <a:effectLst/>
                <a:latin typeface="Calibri" panose="020F0502020204030204" pitchFamily="34" charset="0"/>
                <a:ea typeface="PMingLiU" panose="02020500000000000000" pitchFamily="18" charset="-120"/>
              </a:rPr>
              <a:t>.</a:t>
            </a:r>
          </a:p>
          <a:p>
            <a:pPr marL="0" marR="0">
              <a:spcBef>
                <a:spcPts val="0"/>
              </a:spcBef>
              <a:spcAft>
                <a:spcPts val="0"/>
              </a:spcAft>
            </a:pPr>
            <a:endParaRPr lang="en-US" sz="18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800" dirty="0">
                <a:effectLst/>
                <a:latin typeface="Calibri" panose="020F0502020204030204" pitchFamily="34" charset="0"/>
                <a:ea typeface="PMingLiU" panose="02020500000000000000" pitchFamily="18" charset="-120"/>
              </a:rPr>
              <a:t>At least 48 hours’ worth of water storage is recommended. Facilities may need more storage during periods of scarcity, like in the dry season.</a:t>
            </a:r>
            <a:endParaRPr lang="en-US" sz="1800" kern="100" dirty="0">
              <a:effectLst/>
              <a:latin typeface="Times New Roman" panose="02020603050405020304" pitchFamily="18" charset="0"/>
              <a:ea typeface="PMingLiU" panose="02020500000000000000" pitchFamily="18" charset="-120"/>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8</a:t>
            </a:fld>
            <a:endParaRPr lang="en-US"/>
          </a:p>
        </p:txBody>
      </p:sp>
    </p:spTree>
    <p:extLst>
      <p:ext uri="{BB962C8B-B14F-4D97-AF65-F5344CB8AC3E}">
        <p14:creationId xmlns:p14="http://schemas.microsoft.com/office/powerpoint/2010/main" val="597668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How do you calculate how much water a facility needs? The WHO 2008 Essential Environmental Health Standards in Health Care outline minimum water quantities and can help facilities to assess their unique water needs. </a:t>
            </a:r>
          </a:p>
          <a:p>
            <a:pPr marL="0" marR="0">
              <a:spcBef>
                <a:spcPts val="0"/>
              </a:spcBef>
              <a:spcAft>
                <a:spcPts val="0"/>
              </a:spcAft>
            </a:pPr>
            <a:endParaRPr lang="en-US" sz="1800" kern="1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These cover the quantities required for drinking, cleaning, hand hygiene, and waste management. Specific medical applications like dialysis are not included. </a:t>
            </a:r>
          </a:p>
          <a:p>
            <a:pPr marL="0" marR="0">
              <a:spcBef>
                <a:spcPts val="0"/>
              </a:spcBef>
              <a:spcAft>
                <a:spcPts val="0"/>
              </a:spcAft>
            </a:pPr>
            <a:endParaRPr lang="en-US" sz="1800" kern="1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Factors influencing water needs include a facility’s operational days, patient turnover, services offered, and fluctuations in demand affected by seasonal patterns, climate changes, disease outbreaks, or births. For example, an outpatient only requires 5 </a:t>
            </a:r>
            <a:r>
              <a:rPr lang="en-US" sz="1800" kern="100" dirty="0" err="1">
                <a:effectLst/>
                <a:latin typeface="Calibri" panose="020F0502020204030204" pitchFamily="34" charset="0"/>
                <a:ea typeface="PMingLiU" panose="02020500000000000000" pitchFamily="18" charset="-120"/>
              </a:rPr>
              <a:t>litres</a:t>
            </a:r>
            <a:r>
              <a:rPr lang="en-US" sz="1800" kern="100" dirty="0">
                <a:effectLst/>
                <a:latin typeface="Calibri" panose="020F0502020204030204" pitchFamily="34" charset="0"/>
                <a:ea typeface="PMingLiU" panose="02020500000000000000" pitchFamily="18" charset="-120"/>
              </a:rPr>
              <a:t> per consultation while treating an Ebola patient requires up to 400 </a:t>
            </a:r>
            <a:r>
              <a:rPr lang="en-US" sz="1800" kern="100" dirty="0" err="1">
                <a:effectLst/>
                <a:latin typeface="Calibri" panose="020F0502020204030204" pitchFamily="34" charset="0"/>
                <a:ea typeface="PMingLiU" panose="02020500000000000000" pitchFamily="18" charset="-120"/>
              </a:rPr>
              <a:t>litre</a:t>
            </a:r>
            <a:r>
              <a:rPr lang="en-US" sz="1800" kern="100" dirty="0">
                <a:effectLst/>
                <a:latin typeface="Calibri" panose="020F0502020204030204" pitchFamily="34" charset="0"/>
                <a:ea typeface="PMingLiU" panose="02020500000000000000" pitchFamily="18" charset="-120"/>
              </a:rPr>
              <a:t> of water per day and woman delivering will require 100 </a:t>
            </a:r>
            <a:r>
              <a:rPr lang="en-US" sz="1800" kern="100" dirty="0" err="1">
                <a:effectLst/>
                <a:latin typeface="Calibri" panose="020F0502020204030204" pitchFamily="34" charset="0"/>
                <a:ea typeface="PMingLiU" panose="02020500000000000000" pitchFamily="18" charset="-120"/>
              </a:rPr>
              <a:t>litres</a:t>
            </a:r>
            <a:r>
              <a:rPr lang="en-US" sz="1800" kern="100" dirty="0">
                <a:effectLst/>
                <a:latin typeface="Calibri" panose="020F0502020204030204" pitchFamily="34" charset="0"/>
                <a:ea typeface="PMingLiU" panose="02020500000000000000" pitchFamily="18" charset="-120"/>
              </a:rPr>
              <a:t>.</a:t>
            </a:r>
          </a:p>
          <a:p>
            <a:pPr marL="0" marR="0">
              <a:spcBef>
                <a:spcPts val="0"/>
              </a:spcBef>
              <a:spcAft>
                <a:spcPts val="0"/>
              </a:spcAft>
            </a:pPr>
            <a:endParaRPr lang="en-US" sz="1800" kern="1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At least 48 hours’ worth of water storage is recommended. Facilities may need more storage during periods of scarcity, like in the dry season.</a:t>
            </a:r>
            <a:endParaRPr lang="en-US" sz="1800" kern="100" dirty="0">
              <a:effectLst/>
              <a:latin typeface="Times New Roman" panose="02020603050405020304" pitchFamily="18" charset="0"/>
              <a:ea typeface="PMingLiU" panose="02020500000000000000" pitchFamily="18" charset="-120"/>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9</a:t>
            </a:fld>
            <a:endParaRPr lang="en-US"/>
          </a:p>
        </p:txBody>
      </p:sp>
    </p:spTree>
    <p:extLst>
      <p:ext uri="{BB962C8B-B14F-4D97-AF65-F5344CB8AC3E}">
        <p14:creationId xmlns:p14="http://schemas.microsoft.com/office/powerpoint/2010/main" val="3551656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BAE48-4741-E663-EF5F-5F83B992F1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B98AE20-931A-0746-51B8-EDC264374B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4CE747-083E-220C-A3B4-E1DCA0994497}"/>
              </a:ext>
            </a:extLst>
          </p:cNvPr>
          <p:cNvSpPr>
            <a:spLocks noGrp="1"/>
          </p:cNvSpPr>
          <p:nvPr>
            <p:ph type="dt" sz="half" idx="10"/>
          </p:nvPr>
        </p:nvSpPr>
        <p:spPr/>
        <p:txBody>
          <a:bodyPr/>
          <a:lstStyle/>
          <a:p>
            <a:fld id="{270E3F02-B77C-41A6-A439-89647F299FCF}" type="datetimeFigureOut">
              <a:rPr lang="en-US" smtClean="0"/>
              <a:t>2/10/2025</a:t>
            </a:fld>
            <a:endParaRPr lang="en-US"/>
          </a:p>
        </p:txBody>
      </p:sp>
      <p:sp>
        <p:nvSpPr>
          <p:cNvPr id="5" name="Footer Placeholder 4">
            <a:extLst>
              <a:ext uri="{FF2B5EF4-FFF2-40B4-BE49-F238E27FC236}">
                <a16:creationId xmlns:a16="http://schemas.microsoft.com/office/drawing/2014/main" id="{E895233D-2A85-CF1B-DE1E-2988DF99B0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1A683F-8C05-8569-8BA4-F45E34198A3B}"/>
              </a:ext>
            </a:extLst>
          </p:cNvPr>
          <p:cNvSpPr>
            <a:spLocks noGrp="1"/>
          </p:cNvSpPr>
          <p:nvPr>
            <p:ph type="sldNum" sz="quarter" idx="12"/>
          </p:nvPr>
        </p:nvSpPr>
        <p:spPr/>
        <p:txBody>
          <a:bodyPr/>
          <a:lstStyle/>
          <a:p>
            <a:fld id="{005E3A97-A6D5-4F64-8324-7A29C2FD51A9}" type="slidenum">
              <a:rPr lang="en-US" smtClean="0"/>
              <a:t>‹#›</a:t>
            </a:fld>
            <a:endParaRPr lang="en-US"/>
          </a:p>
        </p:txBody>
      </p:sp>
    </p:spTree>
    <p:extLst>
      <p:ext uri="{BB962C8B-B14F-4D97-AF65-F5344CB8AC3E}">
        <p14:creationId xmlns:p14="http://schemas.microsoft.com/office/powerpoint/2010/main" val="399673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963F0-8BAC-D599-931A-A12005EAC1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124FE1-0987-E028-701D-4B8ECC38B4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6947FE-F178-4F46-896A-D740E28DA1FB}"/>
              </a:ext>
            </a:extLst>
          </p:cNvPr>
          <p:cNvSpPr>
            <a:spLocks noGrp="1"/>
          </p:cNvSpPr>
          <p:nvPr>
            <p:ph type="dt" sz="half" idx="10"/>
          </p:nvPr>
        </p:nvSpPr>
        <p:spPr/>
        <p:txBody>
          <a:bodyPr/>
          <a:lstStyle/>
          <a:p>
            <a:fld id="{270E3F02-B77C-41A6-A439-89647F299FCF}" type="datetimeFigureOut">
              <a:rPr lang="en-US" smtClean="0"/>
              <a:t>2/10/2025</a:t>
            </a:fld>
            <a:endParaRPr lang="en-US"/>
          </a:p>
        </p:txBody>
      </p:sp>
      <p:sp>
        <p:nvSpPr>
          <p:cNvPr id="5" name="Footer Placeholder 4">
            <a:extLst>
              <a:ext uri="{FF2B5EF4-FFF2-40B4-BE49-F238E27FC236}">
                <a16:creationId xmlns:a16="http://schemas.microsoft.com/office/drawing/2014/main" id="{C19FF30C-28D9-B083-CD86-A3A13A7905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D08284-B6A7-E3E6-C291-E04571984C29}"/>
              </a:ext>
            </a:extLst>
          </p:cNvPr>
          <p:cNvSpPr>
            <a:spLocks noGrp="1"/>
          </p:cNvSpPr>
          <p:nvPr>
            <p:ph type="sldNum" sz="quarter" idx="12"/>
          </p:nvPr>
        </p:nvSpPr>
        <p:spPr/>
        <p:txBody>
          <a:bodyPr/>
          <a:lstStyle/>
          <a:p>
            <a:fld id="{005E3A97-A6D5-4F64-8324-7A29C2FD51A9}" type="slidenum">
              <a:rPr lang="en-US" smtClean="0"/>
              <a:t>‹#›</a:t>
            </a:fld>
            <a:endParaRPr lang="en-US"/>
          </a:p>
        </p:txBody>
      </p:sp>
    </p:spTree>
    <p:extLst>
      <p:ext uri="{BB962C8B-B14F-4D97-AF65-F5344CB8AC3E}">
        <p14:creationId xmlns:p14="http://schemas.microsoft.com/office/powerpoint/2010/main" val="2960513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74BF51-E527-87E5-3731-037B2C6B41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DFDAA3-752C-7F7D-B20D-F847F21DA1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8DD2B7-88FF-829C-3EAB-3B0F67B4B051}"/>
              </a:ext>
            </a:extLst>
          </p:cNvPr>
          <p:cNvSpPr>
            <a:spLocks noGrp="1"/>
          </p:cNvSpPr>
          <p:nvPr>
            <p:ph type="dt" sz="half" idx="10"/>
          </p:nvPr>
        </p:nvSpPr>
        <p:spPr/>
        <p:txBody>
          <a:bodyPr/>
          <a:lstStyle/>
          <a:p>
            <a:fld id="{270E3F02-B77C-41A6-A439-89647F299FCF}" type="datetimeFigureOut">
              <a:rPr lang="en-US" smtClean="0"/>
              <a:t>2/10/2025</a:t>
            </a:fld>
            <a:endParaRPr lang="en-US"/>
          </a:p>
        </p:txBody>
      </p:sp>
      <p:sp>
        <p:nvSpPr>
          <p:cNvPr id="5" name="Footer Placeholder 4">
            <a:extLst>
              <a:ext uri="{FF2B5EF4-FFF2-40B4-BE49-F238E27FC236}">
                <a16:creationId xmlns:a16="http://schemas.microsoft.com/office/drawing/2014/main" id="{C094253F-5664-135B-D065-7CAC107A26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457C61-29ED-80A9-B79E-7F76AC9890A2}"/>
              </a:ext>
            </a:extLst>
          </p:cNvPr>
          <p:cNvSpPr>
            <a:spLocks noGrp="1"/>
          </p:cNvSpPr>
          <p:nvPr>
            <p:ph type="sldNum" sz="quarter" idx="12"/>
          </p:nvPr>
        </p:nvSpPr>
        <p:spPr/>
        <p:txBody>
          <a:bodyPr/>
          <a:lstStyle/>
          <a:p>
            <a:fld id="{005E3A97-A6D5-4F64-8324-7A29C2FD51A9}" type="slidenum">
              <a:rPr lang="en-US" smtClean="0"/>
              <a:t>‹#›</a:t>
            </a:fld>
            <a:endParaRPr lang="en-US"/>
          </a:p>
        </p:txBody>
      </p:sp>
    </p:spTree>
    <p:extLst>
      <p:ext uri="{BB962C8B-B14F-4D97-AF65-F5344CB8AC3E}">
        <p14:creationId xmlns:p14="http://schemas.microsoft.com/office/powerpoint/2010/main" val="3979872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ABC8E-63E5-02DE-0031-45F82A72BC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E17268-AB4F-6200-8917-3AF6E55518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B52137-C03C-2305-0D16-FC23A4ED30A6}"/>
              </a:ext>
            </a:extLst>
          </p:cNvPr>
          <p:cNvSpPr>
            <a:spLocks noGrp="1"/>
          </p:cNvSpPr>
          <p:nvPr>
            <p:ph type="dt" sz="half" idx="10"/>
          </p:nvPr>
        </p:nvSpPr>
        <p:spPr/>
        <p:txBody>
          <a:bodyPr/>
          <a:lstStyle/>
          <a:p>
            <a:fld id="{270E3F02-B77C-41A6-A439-89647F299FCF}" type="datetimeFigureOut">
              <a:rPr lang="en-US" smtClean="0"/>
              <a:t>2/10/2025</a:t>
            </a:fld>
            <a:endParaRPr lang="en-US"/>
          </a:p>
        </p:txBody>
      </p:sp>
      <p:sp>
        <p:nvSpPr>
          <p:cNvPr id="5" name="Footer Placeholder 4">
            <a:extLst>
              <a:ext uri="{FF2B5EF4-FFF2-40B4-BE49-F238E27FC236}">
                <a16:creationId xmlns:a16="http://schemas.microsoft.com/office/drawing/2014/main" id="{97AB5977-EED1-AD33-89B9-E2B4019C71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4DA46E-8887-79B9-EF7F-4C044CA76477}"/>
              </a:ext>
            </a:extLst>
          </p:cNvPr>
          <p:cNvSpPr>
            <a:spLocks noGrp="1"/>
          </p:cNvSpPr>
          <p:nvPr>
            <p:ph type="sldNum" sz="quarter" idx="12"/>
          </p:nvPr>
        </p:nvSpPr>
        <p:spPr/>
        <p:txBody>
          <a:bodyPr/>
          <a:lstStyle/>
          <a:p>
            <a:fld id="{005E3A97-A6D5-4F64-8324-7A29C2FD51A9}" type="slidenum">
              <a:rPr lang="en-US" smtClean="0"/>
              <a:t>‹#›</a:t>
            </a:fld>
            <a:endParaRPr lang="en-US"/>
          </a:p>
        </p:txBody>
      </p:sp>
      <p:sp>
        <p:nvSpPr>
          <p:cNvPr id="7" name="Rectangle: Top Corners Rounded 6">
            <a:extLst>
              <a:ext uri="{FF2B5EF4-FFF2-40B4-BE49-F238E27FC236}">
                <a16:creationId xmlns:a16="http://schemas.microsoft.com/office/drawing/2014/main" id="{A7CB7B0D-140F-53F6-B698-B30DFF500B17}"/>
              </a:ext>
            </a:extLst>
          </p:cNvPr>
          <p:cNvSpPr/>
          <p:nvPr userDrawn="1"/>
        </p:nvSpPr>
        <p:spPr>
          <a:xfrm rot="16200000">
            <a:off x="6027737" y="693737"/>
            <a:ext cx="136525" cy="12192000"/>
          </a:xfrm>
          <a:prstGeom prst="round2SameRect">
            <a:avLst>
              <a:gd name="adj1" fmla="val 0"/>
              <a:gd name="adj2" fmla="val 0"/>
            </a:avLst>
          </a:prstGeom>
          <a:solidFill>
            <a:srgbClr val="002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1454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DCED2-5E69-5BC4-6523-3C6320AC51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ABFD39-07DA-D83D-53F0-A7DF8B039A3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441C08-6657-134C-45FE-FA8F2B485B9B}"/>
              </a:ext>
            </a:extLst>
          </p:cNvPr>
          <p:cNvSpPr>
            <a:spLocks noGrp="1"/>
          </p:cNvSpPr>
          <p:nvPr>
            <p:ph type="dt" sz="half" idx="10"/>
          </p:nvPr>
        </p:nvSpPr>
        <p:spPr/>
        <p:txBody>
          <a:bodyPr/>
          <a:lstStyle/>
          <a:p>
            <a:fld id="{270E3F02-B77C-41A6-A439-89647F299FCF}" type="datetimeFigureOut">
              <a:rPr lang="en-US" smtClean="0"/>
              <a:t>2/10/2025</a:t>
            </a:fld>
            <a:endParaRPr lang="en-US"/>
          </a:p>
        </p:txBody>
      </p:sp>
      <p:sp>
        <p:nvSpPr>
          <p:cNvPr id="5" name="Footer Placeholder 4">
            <a:extLst>
              <a:ext uri="{FF2B5EF4-FFF2-40B4-BE49-F238E27FC236}">
                <a16:creationId xmlns:a16="http://schemas.microsoft.com/office/drawing/2014/main" id="{1090E5D4-5B7D-59D7-0BE5-D1D7205BE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0B7C78-AD81-266D-E314-2728BF448B96}"/>
              </a:ext>
            </a:extLst>
          </p:cNvPr>
          <p:cNvSpPr>
            <a:spLocks noGrp="1"/>
          </p:cNvSpPr>
          <p:nvPr>
            <p:ph type="sldNum" sz="quarter" idx="12"/>
          </p:nvPr>
        </p:nvSpPr>
        <p:spPr/>
        <p:txBody>
          <a:bodyPr/>
          <a:lstStyle/>
          <a:p>
            <a:fld id="{005E3A97-A6D5-4F64-8324-7A29C2FD51A9}" type="slidenum">
              <a:rPr lang="en-US" smtClean="0"/>
              <a:t>‹#›</a:t>
            </a:fld>
            <a:endParaRPr lang="en-US"/>
          </a:p>
        </p:txBody>
      </p:sp>
    </p:spTree>
    <p:extLst>
      <p:ext uri="{BB962C8B-B14F-4D97-AF65-F5344CB8AC3E}">
        <p14:creationId xmlns:p14="http://schemas.microsoft.com/office/powerpoint/2010/main" val="1052406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08C9F-AB77-F8D0-2C6A-B988D16153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75C2E1-CC60-DFDB-BDDC-45EB03A9E0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1608E8-74E2-FDA5-A9A3-2D67ECEB1F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7F3489-2304-CA75-C0D5-34B64520DF63}"/>
              </a:ext>
            </a:extLst>
          </p:cNvPr>
          <p:cNvSpPr>
            <a:spLocks noGrp="1"/>
          </p:cNvSpPr>
          <p:nvPr>
            <p:ph type="dt" sz="half" idx="10"/>
          </p:nvPr>
        </p:nvSpPr>
        <p:spPr/>
        <p:txBody>
          <a:bodyPr/>
          <a:lstStyle/>
          <a:p>
            <a:fld id="{270E3F02-B77C-41A6-A439-89647F299FCF}" type="datetimeFigureOut">
              <a:rPr lang="en-US" smtClean="0"/>
              <a:t>2/10/2025</a:t>
            </a:fld>
            <a:endParaRPr lang="en-US"/>
          </a:p>
        </p:txBody>
      </p:sp>
      <p:sp>
        <p:nvSpPr>
          <p:cNvPr id="6" name="Footer Placeholder 5">
            <a:extLst>
              <a:ext uri="{FF2B5EF4-FFF2-40B4-BE49-F238E27FC236}">
                <a16:creationId xmlns:a16="http://schemas.microsoft.com/office/drawing/2014/main" id="{3F1E6C5E-A3E3-7A67-4BB6-B36708BAEC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9C2675-EF39-32A5-5D8D-972AE9B066A1}"/>
              </a:ext>
            </a:extLst>
          </p:cNvPr>
          <p:cNvSpPr>
            <a:spLocks noGrp="1"/>
          </p:cNvSpPr>
          <p:nvPr>
            <p:ph type="sldNum" sz="quarter" idx="12"/>
          </p:nvPr>
        </p:nvSpPr>
        <p:spPr/>
        <p:txBody>
          <a:bodyPr/>
          <a:lstStyle/>
          <a:p>
            <a:fld id="{005E3A97-A6D5-4F64-8324-7A29C2FD51A9}" type="slidenum">
              <a:rPr lang="en-US" smtClean="0"/>
              <a:t>‹#›</a:t>
            </a:fld>
            <a:endParaRPr lang="en-US"/>
          </a:p>
        </p:txBody>
      </p:sp>
    </p:spTree>
    <p:extLst>
      <p:ext uri="{BB962C8B-B14F-4D97-AF65-F5344CB8AC3E}">
        <p14:creationId xmlns:p14="http://schemas.microsoft.com/office/powerpoint/2010/main" val="1099638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29FF5-09FA-2487-0D9F-A9D6941AD2A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2162D8-77E6-A4F6-50B2-2975892AFF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A36FE2-F59E-2913-5AA1-C16FE0354F5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2005B9-E207-7F8B-574E-6A2DD7D53F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504D79-D2DA-33BA-54DE-5B2415A6A2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D56CA2-2DFA-10B2-7E9E-9B71CDF6EB61}"/>
              </a:ext>
            </a:extLst>
          </p:cNvPr>
          <p:cNvSpPr>
            <a:spLocks noGrp="1"/>
          </p:cNvSpPr>
          <p:nvPr>
            <p:ph type="dt" sz="half" idx="10"/>
          </p:nvPr>
        </p:nvSpPr>
        <p:spPr/>
        <p:txBody>
          <a:bodyPr/>
          <a:lstStyle/>
          <a:p>
            <a:fld id="{270E3F02-B77C-41A6-A439-89647F299FCF}" type="datetimeFigureOut">
              <a:rPr lang="en-US" smtClean="0"/>
              <a:t>2/10/2025</a:t>
            </a:fld>
            <a:endParaRPr lang="en-US"/>
          </a:p>
        </p:txBody>
      </p:sp>
      <p:sp>
        <p:nvSpPr>
          <p:cNvPr id="8" name="Footer Placeholder 7">
            <a:extLst>
              <a:ext uri="{FF2B5EF4-FFF2-40B4-BE49-F238E27FC236}">
                <a16:creationId xmlns:a16="http://schemas.microsoft.com/office/drawing/2014/main" id="{9096CF52-1598-4519-B000-72B350EA83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0D195C-24FF-2DE9-A602-000CA7D4A9DE}"/>
              </a:ext>
            </a:extLst>
          </p:cNvPr>
          <p:cNvSpPr>
            <a:spLocks noGrp="1"/>
          </p:cNvSpPr>
          <p:nvPr>
            <p:ph type="sldNum" sz="quarter" idx="12"/>
          </p:nvPr>
        </p:nvSpPr>
        <p:spPr/>
        <p:txBody>
          <a:bodyPr/>
          <a:lstStyle/>
          <a:p>
            <a:fld id="{005E3A97-A6D5-4F64-8324-7A29C2FD51A9}" type="slidenum">
              <a:rPr lang="en-US" smtClean="0"/>
              <a:t>‹#›</a:t>
            </a:fld>
            <a:endParaRPr lang="en-US"/>
          </a:p>
        </p:txBody>
      </p:sp>
    </p:spTree>
    <p:extLst>
      <p:ext uri="{BB962C8B-B14F-4D97-AF65-F5344CB8AC3E}">
        <p14:creationId xmlns:p14="http://schemas.microsoft.com/office/powerpoint/2010/main" val="755647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9AD7E-1351-1453-5DC0-D4C3F8D590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558FEF-5A6C-4AD8-D91A-8641B7FB38B1}"/>
              </a:ext>
            </a:extLst>
          </p:cNvPr>
          <p:cNvSpPr>
            <a:spLocks noGrp="1"/>
          </p:cNvSpPr>
          <p:nvPr>
            <p:ph type="dt" sz="half" idx="10"/>
          </p:nvPr>
        </p:nvSpPr>
        <p:spPr/>
        <p:txBody>
          <a:bodyPr/>
          <a:lstStyle/>
          <a:p>
            <a:fld id="{270E3F02-B77C-41A6-A439-89647F299FCF}" type="datetimeFigureOut">
              <a:rPr lang="en-US" smtClean="0"/>
              <a:t>2/10/2025</a:t>
            </a:fld>
            <a:endParaRPr lang="en-US"/>
          </a:p>
        </p:txBody>
      </p:sp>
      <p:sp>
        <p:nvSpPr>
          <p:cNvPr id="4" name="Footer Placeholder 3">
            <a:extLst>
              <a:ext uri="{FF2B5EF4-FFF2-40B4-BE49-F238E27FC236}">
                <a16:creationId xmlns:a16="http://schemas.microsoft.com/office/drawing/2014/main" id="{43783922-CD17-ADC0-0472-7B72221162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86BE98-6BD9-37C1-EED0-1D505EA4857D}"/>
              </a:ext>
            </a:extLst>
          </p:cNvPr>
          <p:cNvSpPr>
            <a:spLocks noGrp="1"/>
          </p:cNvSpPr>
          <p:nvPr>
            <p:ph type="sldNum" sz="quarter" idx="12"/>
          </p:nvPr>
        </p:nvSpPr>
        <p:spPr/>
        <p:txBody>
          <a:bodyPr/>
          <a:lstStyle/>
          <a:p>
            <a:fld id="{005E3A97-A6D5-4F64-8324-7A29C2FD51A9}" type="slidenum">
              <a:rPr lang="en-US" smtClean="0"/>
              <a:t>‹#›</a:t>
            </a:fld>
            <a:endParaRPr lang="en-US"/>
          </a:p>
        </p:txBody>
      </p:sp>
    </p:spTree>
    <p:extLst>
      <p:ext uri="{BB962C8B-B14F-4D97-AF65-F5344CB8AC3E}">
        <p14:creationId xmlns:p14="http://schemas.microsoft.com/office/powerpoint/2010/main" val="1362163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F02301-EAD0-8945-5E07-AC83060A09D8}"/>
              </a:ext>
            </a:extLst>
          </p:cNvPr>
          <p:cNvSpPr>
            <a:spLocks noGrp="1"/>
          </p:cNvSpPr>
          <p:nvPr>
            <p:ph type="dt" sz="half" idx="10"/>
          </p:nvPr>
        </p:nvSpPr>
        <p:spPr/>
        <p:txBody>
          <a:bodyPr/>
          <a:lstStyle/>
          <a:p>
            <a:fld id="{270E3F02-B77C-41A6-A439-89647F299FCF}" type="datetimeFigureOut">
              <a:rPr lang="en-US" smtClean="0"/>
              <a:t>2/10/2025</a:t>
            </a:fld>
            <a:endParaRPr lang="en-US"/>
          </a:p>
        </p:txBody>
      </p:sp>
      <p:sp>
        <p:nvSpPr>
          <p:cNvPr id="3" name="Footer Placeholder 2">
            <a:extLst>
              <a:ext uri="{FF2B5EF4-FFF2-40B4-BE49-F238E27FC236}">
                <a16:creationId xmlns:a16="http://schemas.microsoft.com/office/drawing/2014/main" id="{7F700578-2BFD-A108-5067-CC05FA1C4F9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1BF73D7-3335-F85A-54DB-D9BC4A39C05A}"/>
              </a:ext>
            </a:extLst>
          </p:cNvPr>
          <p:cNvSpPr>
            <a:spLocks noGrp="1"/>
          </p:cNvSpPr>
          <p:nvPr>
            <p:ph type="sldNum" sz="quarter" idx="12"/>
          </p:nvPr>
        </p:nvSpPr>
        <p:spPr/>
        <p:txBody>
          <a:bodyPr/>
          <a:lstStyle/>
          <a:p>
            <a:fld id="{005E3A97-A6D5-4F64-8324-7A29C2FD51A9}" type="slidenum">
              <a:rPr lang="en-US" smtClean="0"/>
              <a:t>‹#›</a:t>
            </a:fld>
            <a:endParaRPr lang="en-US"/>
          </a:p>
        </p:txBody>
      </p:sp>
    </p:spTree>
    <p:extLst>
      <p:ext uri="{BB962C8B-B14F-4D97-AF65-F5344CB8AC3E}">
        <p14:creationId xmlns:p14="http://schemas.microsoft.com/office/powerpoint/2010/main" val="2082467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1D214-C64B-49E5-7C93-5D536CE3BB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4E1B42-F549-4443-6E07-6E21DBF8BA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1A61A1-0F35-8CF4-0B8C-3949159B0D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35F4EA-25FC-85BD-E742-D0E98D7C8B51}"/>
              </a:ext>
            </a:extLst>
          </p:cNvPr>
          <p:cNvSpPr>
            <a:spLocks noGrp="1"/>
          </p:cNvSpPr>
          <p:nvPr>
            <p:ph type="dt" sz="half" idx="10"/>
          </p:nvPr>
        </p:nvSpPr>
        <p:spPr/>
        <p:txBody>
          <a:bodyPr/>
          <a:lstStyle/>
          <a:p>
            <a:fld id="{270E3F02-B77C-41A6-A439-89647F299FCF}" type="datetimeFigureOut">
              <a:rPr lang="en-US" smtClean="0"/>
              <a:t>2/10/2025</a:t>
            </a:fld>
            <a:endParaRPr lang="en-US"/>
          </a:p>
        </p:txBody>
      </p:sp>
      <p:sp>
        <p:nvSpPr>
          <p:cNvPr id="6" name="Footer Placeholder 5">
            <a:extLst>
              <a:ext uri="{FF2B5EF4-FFF2-40B4-BE49-F238E27FC236}">
                <a16:creationId xmlns:a16="http://schemas.microsoft.com/office/drawing/2014/main" id="{EB9DE3DD-A0FA-678F-4F02-D6FFF84505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31CEF6-7C49-7554-54AB-CC56B1F82FF7}"/>
              </a:ext>
            </a:extLst>
          </p:cNvPr>
          <p:cNvSpPr>
            <a:spLocks noGrp="1"/>
          </p:cNvSpPr>
          <p:nvPr>
            <p:ph type="sldNum" sz="quarter" idx="12"/>
          </p:nvPr>
        </p:nvSpPr>
        <p:spPr/>
        <p:txBody>
          <a:bodyPr/>
          <a:lstStyle/>
          <a:p>
            <a:fld id="{005E3A97-A6D5-4F64-8324-7A29C2FD51A9}" type="slidenum">
              <a:rPr lang="en-US" smtClean="0"/>
              <a:t>‹#›</a:t>
            </a:fld>
            <a:endParaRPr lang="en-US"/>
          </a:p>
        </p:txBody>
      </p:sp>
    </p:spTree>
    <p:extLst>
      <p:ext uri="{BB962C8B-B14F-4D97-AF65-F5344CB8AC3E}">
        <p14:creationId xmlns:p14="http://schemas.microsoft.com/office/powerpoint/2010/main" val="4114545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27420-948A-B718-473F-A6363EA47B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3A9BE0-5554-A49B-6331-96F2616F1C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11766D-C3FB-3179-E11E-B3D14134B7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C48D81-95EA-A555-AB8B-BC0B9F2091A1}"/>
              </a:ext>
            </a:extLst>
          </p:cNvPr>
          <p:cNvSpPr>
            <a:spLocks noGrp="1"/>
          </p:cNvSpPr>
          <p:nvPr>
            <p:ph type="dt" sz="half" idx="10"/>
          </p:nvPr>
        </p:nvSpPr>
        <p:spPr/>
        <p:txBody>
          <a:bodyPr/>
          <a:lstStyle/>
          <a:p>
            <a:fld id="{270E3F02-B77C-41A6-A439-89647F299FCF}" type="datetimeFigureOut">
              <a:rPr lang="en-US" smtClean="0"/>
              <a:t>2/10/2025</a:t>
            </a:fld>
            <a:endParaRPr lang="en-US"/>
          </a:p>
        </p:txBody>
      </p:sp>
      <p:sp>
        <p:nvSpPr>
          <p:cNvPr id="6" name="Footer Placeholder 5">
            <a:extLst>
              <a:ext uri="{FF2B5EF4-FFF2-40B4-BE49-F238E27FC236}">
                <a16:creationId xmlns:a16="http://schemas.microsoft.com/office/drawing/2014/main" id="{E103EC35-B348-E1D5-A7D9-A106666496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256195-130B-AB0A-C975-DFEA86882E83}"/>
              </a:ext>
            </a:extLst>
          </p:cNvPr>
          <p:cNvSpPr>
            <a:spLocks noGrp="1"/>
          </p:cNvSpPr>
          <p:nvPr>
            <p:ph type="sldNum" sz="quarter" idx="12"/>
          </p:nvPr>
        </p:nvSpPr>
        <p:spPr/>
        <p:txBody>
          <a:bodyPr/>
          <a:lstStyle/>
          <a:p>
            <a:fld id="{005E3A97-A6D5-4F64-8324-7A29C2FD51A9}" type="slidenum">
              <a:rPr lang="en-US" smtClean="0"/>
              <a:t>‹#›</a:t>
            </a:fld>
            <a:endParaRPr lang="en-US"/>
          </a:p>
        </p:txBody>
      </p:sp>
    </p:spTree>
    <p:extLst>
      <p:ext uri="{BB962C8B-B14F-4D97-AF65-F5344CB8AC3E}">
        <p14:creationId xmlns:p14="http://schemas.microsoft.com/office/powerpoint/2010/main" val="1124863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112306-6B35-FBEA-ECC1-37FCC6F318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2A716A-3350-FF85-DA5D-6B3D365989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C1B7F5-8799-6410-2C49-46E04B66F2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70E3F02-B77C-41A6-A439-89647F299FCF}" type="datetimeFigureOut">
              <a:rPr lang="en-US" smtClean="0"/>
              <a:t>2/10/2025</a:t>
            </a:fld>
            <a:endParaRPr lang="en-US"/>
          </a:p>
        </p:txBody>
      </p:sp>
      <p:sp>
        <p:nvSpPr>
          <p:cNvPr id="5" name="Footer Placeholder 4">
            <a:extLst>
              <a:ext uri="{FF2B5EF4-FFF2-40B4-BE49-F238E27FC236}">
                <a16:creationId xmlns:a16="http://schemas.microsoft.com/office/drawing/2014/main" id="{0B552D5E-E60A-8415-0013-69427EBA82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004DA38-8233-FCD7-E16A-7CAB0A0307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05E3A97-A6D5-4F64-8324-7A29C2FD51A9}" type="slidenum">
              <a:rPr lang="en-US" smtClean="0"/>
              <a:t>‹#›</a:t>
            </a:fld>
            <a:endParaRPr lang="en-US"/>
          </a:p>
        </p:txBody>
      </p:sp>
    </p:spTree>
    <p:extLst>
      <p:ext uri="{BB962C8B-B14F-4D97-AF65-F5344CB8AC3E}">
        <p14:creationId xmlns:p14="http://schemas.microsoft.com/office/powerpoint/2010/main" val="2347697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slideLayout" Target="../slideLayouts/slideLayout1.xml"/><Relationship Id="rId7" Type="http://schemas.openxmlformats.org/officeDocument/2006/relationships/image" Target="../media/image3.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G"/><Relationship Id="rId5" Type="http://schemas.openxmlformats.org/officeDocument/2006/relationships/image" Target="../media/image1.jpe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21.jp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slideLayout" Target="../slideLayouts/slideLayout2.xml"/><Relationship Id="rId7" Type="http://schemas.microsoft.com/office/2007/relationships/hdphoto" Target="../media/hdphoto2.wdp"/><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3.png"/><Relationship Id="rId11" Type="http://schemas.openxmlformats.org/officeDocument/2006/relationships/image" Target="../media/image6.png"/><Relationship Id="rId5" Type="http://schemas.openxmlformats.org/officeDocument/2006/relationships/image" Target="../media/image22.jpeg"/><Relationship Id="rId10" Type="http://schemas.openxmlformats.org/officeDocument/2006/relationships/image" Target="../media/image26.png"/><Relationship Id="rId4" Type="http://schemas.openxmlformats.org/officeDocument/2006/relationships/notesSlide" Target="../notesSlides/notesSlide11.xml"/><Relationship Id="rId9"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6.png"/><Relationship Id="rId5" Type="http://schemas.openxmlformats.org/officeDocument/2006/relationships/image" Target="../media/image27.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6.png"/><Relationship Id="rId5" Type="http://schemas.openxmlformats.org/officeDocument/2006/relationships/image" Target="../media/image27.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6.png"/><Relationship Id="rId5" Type="http://schemas.openxmlformats.org/officeDocument/2006/relationships/image" Target="../media/image28.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6.png"/><Relationship Id="rId5" Type="http://schemas.openxmlformats.org/officeDocument/2006/relationships/image" Target="../media/image28.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microsoft.com/office/2007/relationships/hdphoto" Target="../media/hdphoto3.wdp"/><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6.png"/><Relationship Id="rId5" Type="http://schemas.openxmlformats.org/officeDocument/2006/relationships/image" Target="../media/image33.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6.png"/><Relationship Id="rId5" Type="http://schemas.openxmlformats.org/officeDocument/2006/relationships/image" Target="../media/image33.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6.png"/><Relationship Id="rId5" Type="http://schemas.openxmlformats.org/officeDocument/2006/relationships/image" Target="../media/image3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6.png"/><Relationship Id="rId5" Type="http://schemas.openxmlformats.org/officeDocument/2006/relationships/image" Target="../media/image34.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image" Target="../media/image36.jpeg"/><Relationship Id="rId5" Type="http://schemas.openxmlformats.org/officeDocument/2006/relationships/image" Target="../media/image35.jp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6.jpeg"/><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image" Target="../media/image35.jpg"/><Relationship Id="rId5" Type="http://schemas.openxmlformats.org/officeDocument/2006/relationships/image" Target="../media/image6.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38.svg"/><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37.png"/><Relationship Id="rId5" Type="http://schemas.openxmlformats.org/officeDocument/2006/relationships/image" Target="../media/image1.jpe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png"/><Relationship Id="rId5" Type="http://schemas.openxmlformats.org/officeDocument/2006/relationships/image" Target="../media/image7.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2.xml"/><Relationship Id="rId7" Type="http://schemas.openxmlformats.org/officeDocument/2006/relationships/image" Target="../media/image10.jpg"/><Relationship Id="rId12" Type="http://schemas.openxmlformats.org/officeDocument/2006/relationships/image" Target="../media/image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notesSlide" Target="../notesSlides/notesSlide4.xml"/><Relationship Id="rId9" Type="http://schemas.openxmlformats.org/officeDocument/2006/relationships/image" Target="../media/image12.jpe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hyperlink" Target="https://www.unwater.org/)" TargetMode="Externa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6.png"/><Relationship Id="rId5" Type="http://schemas.openxmlformats.org/officeDocument/2006/relationships/image" Target="../media/image14.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6.png"/><Relationship Id="rId5" Type="http://schemas.openxmlformats.org/officeDocument/2006/relationships/image" Target="../media/image14.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3D7690A-DD90-450B-8F8D-4F8406419595}"/>
              </a:ext>
            </a:extLst>
          </p:cNvPr>
          <p:cNvGrpSpPr/>
          <p:nvPr/>
        </p:nvGrpSpPr>
        <p:grpSpPr>
          <a:xfrm>
            <a:off x="0" y="0"/>
            <a:ext cx="12192000" cy="6858000"/>
            <a:chOff x="0" y="0"/>
            <a:chExt cx="12192000" cy="6858000"/>
          </a:xfrm>
        </p:grpSpPr>
        <p:pic>
          <p:nvPicPr>
            <p:cNvPr id="9" name="Picture 8">
              <a:extLst>
                <a:ext uri="{FF2B5EF4-FFF2-40B4-BE49-F238E27FC236}">
                  <a16:creationId xmlns:a16="http://schemas.microsoft.com/office/drawing/2014/main" id="{FE15A4BB-5A06-B84F-B1E1-06C0B1778BB6}"/>
                </a:ext>
              </a:extLst>
            </p:cNvPr>
            <p:cNvPicPr>
              <a:picLocks noChangeAspect="1"/>
            </p:cNvPicPr>
            <p:nvPr/>
          </p:nvPicPr>
          <p:blipFill rotWithShape="1">
            <a:blip r:embed="rId5">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sp>
          <p:nvSpPr>
            <p:cNvPr id="2" name="Rectangle 1">
              <a:extLst>
                <a:ext uri="{FF2B5EF4-FFF2-40B4-BE49-F238E27FC236}">
                  <a16:creationId xmlns:a16="http://schemas.microsoft.com/office/drawing/2014/main" id="{C7138F1F-5B2F-4DC1-8E66-0B2BA12E0804}"/>
                </a:ext>
              </a:extLst>
            </p:cNvPr>
            <p:cNvSpPr/>
            <p:nvPr/>
          </p:nvSpPr>
          <p:spPr>
            <a:xfrm>
              <a:off x="0" y="0"/>
              <a:ext cx="12192000" cy="6858000"/>
            </a:xfrm>
            <a:prstGeom prst="rect">
              <a:avLst/>
            </a:prstGeom>
            <a:solidFill>
              <a:srgbClr val="00205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3" name="TextBox 52">
            <a:extLst>
              <a:ext uri="{FF2B5EF4-FFF2-40B4-BE49-F238E27FC236}">
                <a16:creationId xmlns:a16="http://schemas.microsoft.com/office/drawing/2014/main" id="{E13D7003-9DAB-9A62-2677-7477487CB8F0}"/>
              </a:ext>
            </a:extLst>
          </p:cNvPr>
          <p:cNvSpPr txBox="1"/>
          <p:nvPr/>
        </p:nvSpPr>
        <p:spPr>
          <a:xfrm>
            <a:off x="-34797" y="2790498"/>
            <a:ext cx="5220255" cy="646331"/>
          </a:xfrm>
          <a:prstGeom prst="rect">
            <a:avLst/>
          </a:prstGeom>
          <a:noFill/>
        </p:spPr>
        <p:txBody>
          <a:bodyPr wrap="square">
            <a:spAutoFit/>
          </a:bodyPr>
          <a:lstStyle/>
          <a:p>
            <a:pPr marL="180975" indent="-9525">
              <a:spcAft>
                <a:spcPts val="1200"/>
              </a:spcAft>
            </a:pPr>
            <a:r>
              <a:rPr lang="en-US" sz="3600" b="1" dirty="0">
                <a:solidFill>
                  <a:schemeClr val="bg1"/>
                </a:solidFill>
                <a:latin typeface="Atkinson Hyperlegible" pitchFamily="2" charset="0"/>
              </a:rPr>
              <a:t>Module 7</a:t>
            </a:r>
          </a:p>
        </p:txBody>
      </p:sp>
      <p:sp>
        <p:nvSpPr>
          <p:cNvPr id="5" name="Freeform: Shape 4">
            <a:extLst>
              <a:ext uri="{FF2B5EF4-FFF2-40B4-BE49-F238E27FC236}">
                <a16:creationId xmlns:a16="http://schemas.microsoft.com/office/drawing/2014/main" id="{44EC10B4-4F39-DE60-1EB5-5A38886538E5}"/>
              </a:ext>
            </a:extLst>
          </p:cNvPr>
          <p:cNvSpPr/>
          <p:nvPr/>
        </p:nvSpPr>
        <p:spPr>
          <a:xfrm>
            <a:off x="3413957" y="4519612"/>
            <a:ext cx="8774996" cy="2338388"/>
          </a:xfrm>
          <a:custGeom>
            <a:avLst/>
            <a:gdLst>
              <a:gd name="connsiteX0" fmla="*/ 8774996 w 8774996"/>
              <a:gd name="connsiteY0" fmla="*/ 0 h 2338388"/>
              <a:gd name="connsiteX1" fmla="*/ 8774996 w 8774996"/>
              <a:gd name="connsiteY1" fmla="*/ 92414 h 2338388"/>
              <a:gd name="connsiteX2" fmla="*/ 8349153 w 8774996"/>
              <a:gd name="connsiteY2" fmla="*/ 105037 h 2338388"/>
              <a:gd name="connsiteX3" fmla="*/ 1629181 w 8774996"/>
              <a:gd name="connsiteY3" fmla="*/ 2219739 h 2338388"/>
              <a:gd name="connsiteX4" fmla="*/ 1478083 w 8774996"/>
              <a:gd name="connsiteY4" fmla="*/ 2338388 h 2338388"/>
              <a:gd name="connsiteX5" fmla="*/ 0 w 8774996"/>
              <a:gd name="connsiteY5" fmla="*/ 2338388 h 2338388"/>
              <a:gd name="connsiteX6" fmla="*/ 181629 w 8774996"/>
              <a:gd name="connsiteY6" fmla="*/ 2214862 h 2338388"/>
              <a:gd name="connsiteX7" fmla="*/ 8259445 w 8774996"/>
              <a:gd name="connsiteY7" fmla="*/ 13237 h 2338388"/>
              <a:gd name="connsiteX8" fmla="*/ 8774996 w 8774996"/>
              <a:gd name="connsiteY8" fmla="*/ 0 h 233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74996" h="2338388">
                <a:moveTo>
                  <a:pt x="8774996" y="0"/>
                </a:moveTo>
                <a:lnTo>
                  <a:pt x="8774996" y="92414"/>
                </a:lnTo>
                <a:lnTo>
                  <a:pt x="8349153" y="105037"/>
                </a:lnTo>
                <a:cubicBezTo>
                  <a:pt x="5649372" y="266034"/>
                  <a:pt x="3265847" y="1055216"/>
                  <a:pt x="1629181" y="2219739"/>
                </a:cubicBezTo>
                <a:lnTo>
                  <a:pt x="1478083" y="2338388"/>
                </a:lnTo>
                <a:lnTo>
                  <a:pt x="0" y="2338388"/>
                </a:lnTo>
                <a:lnTo>
                  <a:pt x="181629" y="2214862"/>
                </a:lnTo>
                <a:cubicBezTo>
                  <a:pt x="2149001" y="1002472"/>
                  <a:pt x="5014143" y="180851"/>
                  <a:pt x="8259445" y="13237"/>
                </a:cubicBezTo>
                <a:lnTo>
                  <a:pt x="8774996" y="0"/>
                </a:lnTo>
                <a:close/>
              </a:path>
            </a:pathLst>
          </a:custGeom>
          <a:solidFill>
            <a:srgbClr val="FED0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51D67CE5-1EDA-7821-9DE9-A80BD223D2D9}"/>
              </a:ext>
            </a:extLst>
          </p:cNvPr>
          <p:cNvSpPr/>
          <p:nvPr/>
        </p:nvSpPr>
        <p:spPr>
          <a:xfrm>
            <a:off x="12188954" y="4611936"/>
            <a:ext cx="3047" cy="2246065"/>
          </a:xfrm>
          <a:custGeom>
            <a:avLst/>
            <a:gdLst>
              <a:gd name="connsiteX0" fmla="*/ 3047 w 3047"/>
              <a:gd name="connsiteY0" fmla="*/ 0 h 2246065"/>
              <a:gd name="connsiteX1" fmla="*/ 3047 w 3047"/>
              <a:gd name="connsiteY1" fmla="*/ 2246065 h 2246065"/>
              <a:gd name="connsiteX2" fmla="*/ 0 w 3047"/>
              <a:gd name="connsiteY2" fmla="*/ 2246065 h 2246065"/>
              <a:gd name="connsiteX3" fmla="*/ 0 w 3047"/>
              <a:gd name="connsiteY3" fmla="*/ 91 h 2246065"/>
              <a:gd name="connsiteX4" fmla="*/ 3047 w 3047"/>
              <a:gd name="connsiteY4" fmla="*/ 0 h 2246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 h="2246065">
                <a:moveTo>
                  <a:pt x="3047" y="0"/>
                </a:moveTo>
                <a:lnTo>
                  <a:pt x="3047" y="2246065"/>
                </a:lnTo>
                <a:lnTo>
                  <a:pt x="0" y="2246065"/>
                </a:lnTo>
                <a:lnTo>
                  <a:pt x="0" y="91"/>
                </a:lnTo>
                <a:lnTo>
                  <a:pt x="3047" y="0"/>
                </a:lnTo>
                <a:close/>
              </a:path>
            </a:pathLst>
          </a:custGeom>
          <a:solidFill>
            <a:srgbClr val="FED0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TextBox 53">
            <a:extLst>
              <a:ext uri="{FF2B5EF4-FFF2-40B4-BE49-F238E27FC236}">
                <a16:creationId xmlns:a16="http://schemas.microsoft.com/office/drawing/2014/main" id="{483F8AC2-82CD-44A1-AE78-CFBC5538510F}"/>
              </a:ext>
            </a:extLst>
          </p:cNvPr>
          <p:cNvSpPr txBox="1"/>
          <p:nvPr/>
        </p:nvSpPr>
        <p:spPr>
          <a:xfrm>
            <a:off x="-34797" y="3507950"/>
            <a:ext cx="6006972" cy="1200329"/>
          </a:xfrm>
          <a:prstGeom prst="rect">
            <a:avLst/>
          </a:prstGeom>
          <a:noFill/>
        </p:spPr>
        <p:txBody>
          <a:bodyPr wrap="square">
            <a:spAutoFit/>
          </a:bodyPr>
          <a:lstStyle/>
          <a:p>
            <a:pPr marL="180975" indent="-9525"/>
            <a:r>
              <a:rPr lang="en-US" sz="2800" dirty="0">
                <a:solidFill>
                  <a:schemeClr val="bg1"/>
                </a:solidFill>
                <a:latin typeface="Atkinson Hyperlegible" pitchFamily="2" charset="0"/>
              </a:rPr>
              <a:t>Managing </a:t>
            </a:r>
            <a:r>
              <a:rPr lang="en-US" sz="3600" b="1" dirty="0">
                <a:solidFill>
                  <a:schemeClr val="bg1"/>
                </a:solidFill>
                <a:latin typeface="Atkinson Hyperlegible" pitchFamily="2" charset="0"/>
              </a:rPr>
              <a:t>safe water </a:t>
            </a:r>
            <a:r>
              <a:rPr lang="en-US" sz="2800" dirty="0">
                <a:solidFill>
                  <a:schemeClr val="bg1"/>
                </a:solidFill>
                <a:latin typeface="Atkinson Hyperlegible" pitchFamily="2" charset="0"/>
              </a:rPr>
              <a:t>supplies in </a:t>
            </a:r>
            <a:r>
              <a:rPr lang="en-US" sz="3600" b="1" dirty="0">
                <a:solidFill>
                  <a:schemeClr val="bg1"/>
                </a:solidFill>
                <a:latin typeface="Atkinson Hyperlegible" pitchFamily="2" charset="0"/>
              </a:rPr>
              <a:t>health care </a:t>
            </a:r>
            <a:r>
              <a:rPr lang="en-US" sz="2800" dirty="0">
                <a:solidFill>
                  <a:schemeClr val="bg1"/>
                </a:solidFill>
                <a:latin typeface="Atkinson Hyperlegible" pitchFamily="2" charset="0"/>
              </a:rPr>
              <a:t>facilities </a:t>
            </a:r>
            <a:endParaRPr lang="en-US" sz="2800" b="1" dirty="0">
              <a:solidFill>
                <a:schemeClr val="bg1"/>
              </a:solidFill>
              <a:latin typeface="Atkinson Hyperlegible" pitchFamily="2" charset="0"/>
            </a:endParaRPr>
          </a:p>
        </p:txBody>
      </p:sp>
      <p:grpSp>
        <p:nvGrpSpPr>
          <p:cNvPr id="12" name="Group 11">
            <a:extLst>
              <a:ext uri="{FF2B5EF4-FFF2-40B4-BE49-F238E27FC236}">
                <a16:creationId xmlns:a16="http://schemas.microsoft.com/office/drawing/2014/main" id="{5E950FD5-8CBC-41FD-A214-2BEE1C90CA75}"/>
              </a:ext>
            </a:extLst>
          </p:cNvPr>
          <p:cNvGrpSpPr/>
          <p:nvPr/>
        </p:nvGrpSpPr>
        <p:grpSpPr>
          <a:xfrm>
            <a:off x="6598241" y="412628"/>
            <a:ext cx="5193184" cy="6033343"/>
            <a:chOff x="6598241" y="412628"/>
            <a:chExt cx="5193184" cy="6033343"/>
          </a:xfrm>
        </p:grpSpPr>
        <p:grpSp>
          <p:nvGrpSpPr>
            <p:cNvPr id="6" name="Group 5">
              <a:extLst>
                <a:ext uri="{FF2B5EF4-FFF2-40B4-BE49-F238E27FC236}">
                  <a16:creationId xmlns:a16="http://schemas.microsoft.com/office/drawing/2014/main" id="{001A775F-ECA9-4E43-8DAD-C07C05848CC5}"/>
                </a:ext>
              </a:extLst>
            </p:cNvPr>
            <p:cNvGrpSpPr/>
            <p:nvPr/>
          </p:nvGrpSpPr>
          <p:grpSpPr>
            <a:xfrm>
              <a:off x="6598241" y="412628"/>
              <a:ext cx="5193184" cy="6033343"/>
              <a:chOff x="6598241" y="412628"/>
              <a:chExt cx="5193184" cy="6033343"/>
            </a:xfrm>
          </p:grpSpPr>
          <p:sp>
            <p:nvSpPr>
              <p:cNvPr id="62" name="Rectangle 61">
                <a:extLst>
                  <a:ext uri="{FF2B5EF4-FFF2-40B4-BE49-F238E27FC236}">
                    <a16:creationId xmlns:a16="http://schemas.microsoft.com/office/drawing/2014/main" id="{7220129B-5D47-42ED-A2DB-4E04F1791AD8}"/>
                  </a:ext>
                </a:extLst>
              </p:cNvPr>
              <p:cNvSpPr/>
              <p:nvPr/>
            </p:nvSpPr>
            <p:spPr>
              <a:xfrm flipH="1">
                <a:off x="11151345" y="5531571"/>
                <a:ext cx="640080" cy="914400"/>
              </a:xfrm>
              <a:prstGeom prst="rect">
                <a:avLst/>
              </a:prstGeom>
              <a:solidFill>
                <a:srgbClr val="FED02F"/>
              </a:solidFill>
              <a:ln>
                <a:noFill/>
                <a:prstDash val="lgDashDotDo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AF6367B6-2CA7-4A6D-9D7F-A58B770CA970}"/>
                  </a:ext>
                </a:extLst>
              </p:cNvPr>
              <p:cNvSpPr/>
              <p:nvPr/>
            </p:nvSpPr>
            <p:spPr>
              <a:xfrm flipV="1">
                <a:off x="6598241" y="412628"/>
                <a:ext cx="640080" cy="914400"/>
              </a:xfrm>
              <a:prstGeom prst="rect">
                <a:avLst/>
              </a:prstGeom>
              <a:solidFill>
                <a:srgbClr val="EF414A"/>
              </a:solidFill>
              <a:ln>
                <a:noFill/>
                <a:prstDash val="lgDashDotDo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pic>
            <p:nvPicPr>
              <p:cNvPr id="70" name="Picture 69">
                <a:extLst>
                  <a:ext uri="{FF2B5EF4-FFF2-40B4-BE49-F238E27FC236}">
                    <a16:creationId xmlns:a16="http://schemas.microsoft.com/office/drawing/2014/main" id="{EF138628-BA7E-4898-AF88-F0E1B293BC0E}"/>
                  </a:ext>
                </a:extLst>
              </p:cNvPr>
              <p:cNvPicPr>
                <a:picLocks noChangeAspect="1"/>
              </p:cNvPicPr>
              <p:nvPr/>
            </p:nvPicPr>
            <p:blipFill rotWithShape="1">
              <a:blip r:embed="rId6"/>
              <a:srcRect l="11286" t="423" r="25416" b="1062"/>
              <a:stretch/>
            </p:blipFill>
            <p:spPr>
              <a:xfrm>
                <a:off x="6678068" y="492679"/>
                <a:ext cx="5029200" cy="5870448"/>
              </a:xfrm>
              <a:custGeom>
                <a:avLst/>
                <a:gdLst>
                  <a:gd name="connsiteX0" fmla="*/ 0 w 5029200"/>
                  <a:gd name="connsiteY0" fmla="*/ 0 h 5870448"/>
                  <a:gd name="connsiteX1" fmla="*/ 5029200 w 5029200"/>
                  <a:gd name="connsiteY1" fmla="*/ 0 h 5870448"/>
                  <a:gd name="connsiteX2" fmla="*/ 5029200 w 5029200"/>
                  <a:gd name="connsiteY2" fmla="*/ 5870448 h 5870448"/>
                  <a:gd name="connsiteX3" fmla="*/ 0 w 5029200"/>
                  <a:gd name="connsiteY3" fmla="*/ 5870448 h 5870448"/>
                </a:gdLst>
                <a:ahLst/>
                <a:cxnLst>
                  <a:cxn ang="0">
                    <a:pos x="connsiteX0" y="connsiteY0"/>
                  </a:cxn>
                  <a:cxn ang="0">
                    <a:pos x="connsiteX1" y="connsiteY1"/>
                  </a:cxn>
                  <a:cxn ang="0">
                    <a:pos x="connsiteX2" y="connsiteY2"/>
                  </a:cxn>
                  <a:cxn ang="0">
                    <a:pos x="connsiteX3" y="connsiteY3"/>
                  </a:cxn>
                </a:cxnLst>
                <a:rect l="l" t="t" r="r" b="b"/>
                <a:pathLst>
                  <a:path w="5029200" h="5870448">
                    <a:moveTo>
                      <a:pt x="0" y="0"/>
                    </a:moveTo>
                    <a:lnTo>
                      <a:pt x="5029200" y="0"/>
                    </a:lnTo>
                    <a:lnTo>
                      <a:pt x="5029200" y="5870448"/>
                    </a:lnTo>
                    <a:lnTo>
                      <a:pt x="0" y="5870448"/>
                    </a:lnTo>
                    <a:close/>
                  </a:path>
                </a:pathLst>
              </a:custGeom>
            </p:spPr>
          </p:pic>
          <p:sp>
            <p:nvSpPr>
              <p:cNvPr id="57" name="Rectangle 56">
                <a:extLst>
                  <a:ext uri="{FF2B5EF4-FFF2-40B4-BE49-F238E27FC236}">
                    <a16:creationId xmlns:a16="http://schemas.microsoft.com/office/drawing/2014/main" id="{F0E14598-19E4-4F84-9C19-BCDF236F428F}"/>
                  </a:ext>
                </a:extLst>
              </p:cNvPr>
              <p:cNvSpPr/>
              <p:nvPr/>
            </p:nvSpPr>
            <p:spPr>
              <a:xfrm>
                <a:off x="6679522" y="6111585"/>
                <a:ext cx="1889712"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WHO/Arabella Hayter</a:t>
                </a:r>
              </a:p>
            </p:txBody>
          </p:sp>
          <p:pic>
            <p:nvPicPr>
              <p:cNvPr id="14" name="Picture 13">
                <a:extLst>
                  <a:ext uri="{FF2B5EF4-FFF2-40B4-BE49-F238E27FC236}">
                    <a16:creationId xmlns:a16="http://schemas.microsoft.com/office/drawing/2014/main" id="{377176B0-B466-B5CC-65EB-93CCDC9B6D2A}"/>
                  </a:ext>
                </a:extLst>
              </p:cNvPr>
              <p:cNvPicPr>
                <a:picLocks noChangeAspect="1"/>
              </p:cNvPicPr>
              <p:nvPr/>
            </p:nvPicPr>
            <p:blipFill rotWithShape="1">
              <a:blip r:embed="rId7">
                <a:extLst>
                  <a:ext uri="{28A0092B-C50C-407E-A947-70E740481C1C}">
                    <a14:useLocalDpi xmlns:a14="http://schemas.microsoft.com/office/drawing/2010/main" val="0"/>
                  </a:ext>
                </a:extLst>
              </a:blip>
              <a:srcRect l="7274" t="11035" r="43899" b="2914"/>
              <a:stretch/>
            </p:blipFill>
            <p:spPr>
              <a:xfrm>
                <a:off x="6676475" y="461813"/>
                <a:ext cx="5022728" cy="5901314"/>
              </a:xfrm>
              <a:prstGeom prst="rect">
                <a:avLst/>
              </a:prstGeom>
            </p:spPr>
          </p:pic>
        </p:grpSp>
        <p:sp>
          <p:nvSpPr>
            <p:cNvPr id="55" name="Rectangle 54">
              <a:extLst>
                <a:ext uri="{FF2B5EF4-FFF2-40B4-BE49-F238E27FC236}">
                  <a16:creationId xmlns:a16="http://schemas.microsoft.com/office/drawing/2014/main" id="{EA2D1B60-3B08-4C78-809A-D502F35D583C}"/>
                </a:ext>
              </a:extLst>
            </p:cNvPr>
            <p:cNvSpPr/>
            <p:nvPr/>
          </p:nvSpPr>
          <p:spPr>
            <a:xfrm>
              <a:off x="9713969" y="6111127"/>
              <a:ext cx="1985234"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WHO/Mark </a:t>
              </a:r>
              <a:r>
                <a:rPr lang="en-US" sz="1050" dirty="0" err="1">
                  <a:solidFill>
                    <a:srgbClr val="000000"/>
                  </a:solidFill>
                  <a:latin typeface="Atkinson Hyperlegible" pitchFamily="2" charset="0"/>
                </a:rPr>
                <a:t>Nieuwenhof</a:t>
              </a:r>
              <a:endParaRPr lang="en-US" sz="1050" dirty="0">
                <a:solidFill>
                  <a:srgbClr val="000000"/>
                </a:solidFill>
                <a:latin typeface="Atkinson Hyperlegible" pitchFamily="2" charset="0"/>
              </a:endParaRPr>
            </a:p>
          </p:txBody>
        </p:sp>
      </p:grpSp>
      <p:grpSp>
        <p:nvGrpSpPr>
          <p:cNvPr id="10" name="Group 9">
            <a:extLst>
              <a:ext uri="{FF2B5EF4-FFF2-40B4-BE49-F238E27FC236}">
                <a16:creationId xmlns:a16="http://schemas.microsoft.com/office/drawing/2014/main" id="{8FCE4866-1B6E-0762-EE82-934E4253656D}"/>
              </a:ext>
            </a:extLst>
          </p:cNvPr>
          <p:cNvGrpSpPr/>
          <p:nvPr/>
        </p:nvGrpSpPr>
        <p:grpSpPr>
          <a:xfrm>
            <a:off x="0" y="0"/>
            <a:ext cx="4483596" cy="1876962"/>
            <a:chOff x="0" y="0"/>
            <a:chExt cx="4483596" cy="1876962"/>
          </a:xfrm>
        </p:grpSpPr>
        <p:sp>
          <p:nvSpPr>
            <p:cNvPr id="13" name="Freeform: Shape 12">
              <a:extLst>
                <a:ext uri="{FF2B5EF4-FFF2-40B4-BE49-F238E27FC236}">
                  <a16:creationId xmlns:a16="http://schemas.microsoft.com/office/drawing/2014/main" id="{2BEB2308-D5F8-91C1-BC06-7B91FE29A4A9}"/>
                </a:ext>
              </a:extLst>
            </p:cNvPr>
            <p:cNvSpPr/>
            <p:nvPr/>
          </p:nvSpPr>
          <p:spPr>
            <a:xfrm flipH="1" flipV="1">
              <a:off x="0" y="0"/>
              <a:ext cx="4483596" cy="1876962"/>
            </a:xfrm>
            <a:custGeom>
              <a:avLst/>
              <a:gdLst>
                <a:gd name="connsiteX0" fmla="*/ 1287490 w 1287490"/>
                <a:gd name="connsiteY0" fmla="*/ 0 h 535274"/>
                <a:gd name="connsiteX1" fmla="*/ 1287490 w 1287490"/>
                <a:gd name="connsiteY1" fmla="*/ 535274 h 535274"/>
                <a:gd name="connsiteX2" fmla="*/ 0 w 1287490"/>
                <a:gd name="connsiteY2" fmla="*/ 535274 h 535274"/>
                <a:gd name="connsiteX3" fmla="*/ 26649 w 1287490"/>
                <a:gd name="connsiteY3" fmla="*/ 506998 h 535274"/>
                <a:gd name="connsiteX4" fmla="*/ 1211847 w 1287490"/>
                <a:gd name="connsiteY4" fmla="*/ 3030 h 53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7490" h="535274">
                  <a:moveTo>
                    <a:pt x="1287490" y="0"/>
                  </a:moveTo>
                  <a:lnTo>
                    <a:pt x="1287490" y="535274"/>
                  </a:lnTo>
                  <a:lnTo>
                    <a:pt x="0" y="535274"/>
                  </a:lnTo>
                  <a:lnTo>
                    <a:pt x="26649" y="506998"/>
                  </a:lnTo>
                  <a:cubicBezTo>
                    <a:pt x="315307" y="229473"/>
                    <a:pt x="735688" y="41398"/>
                    <a:pt x="1211847" y="303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Picture 14" descr="A logo for a health care facility&#10;&#10;Description automatically generated">
              <a:extLst>
                <a:ext uri="{FF2B5EF4-FFF2-40B4-BE49-F238E27FC236}">
                  <a16:creationId xmlns:a16="http://schemas.microsoft.com/office/drawing/2014/main" id="{66AD3E47-9270-9C49-66E7-F32B27192C40}"/>
                </a:ext>
              </a:extLst>
            </p:cNvPr>
            <p:cNvPicPr>
              <a:picLocks noChangeAspect="1"/>
            </p:cNvPicPr>
            <p:nvPr/>
          </p:nvPicPr>
          <p:blipFill rotWithShape="1">
            <a:blip r:embed="rId8">
              <a:extLst>
                <a:ext uri="{28A0092B-C50C-407E-A947-70E740481C1C}">
                  <a14:useLocalDpi xmlns:a14="http://schemas.microsoft.com/office/drawing/2010/main" val="0"/>
                </a:ext>
              </a:extLst>
            </a:blip>
            <a:srcRect l="14336" t="23742" r="12757" b="25261"/>
            <a:stretch/>
          </p:blipFill>
          <p:spPr>
            <a:xfrm>
              <a:off x="262899" y="933754"/>
              <a:ext cx="1387348" cy="571503"/>
            </a:xfrm>
            <a:prstGeom prst="rect">
              <a:avLst/>
            </a:prstGeom>
          </p:spPr>
        </p:pic>
        <p:pic>
          <p:nvPicPr>
            <p:cNvPr id="16" name="Picture 15">
              <a:extLst>
                <a:ext uri="{FF2B5EF4-FFF2-40B4-BE49-F238E27FC236}">
                  <a16:creationId xmlns:a16="http://schemas.microsoft.com/office/drawing/2014/main" id="{0B806FB0-BB8C-0A5E-19D8-B0CE17EC940F}"/>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232528" y="134107"/>
              <a:ext cx="1097280" cy="675132"/>
            </a:xfrm>
            <a:prstGeom prst="rect">
              <a:avLst/>
            </a:prstGeom>
          </p:spPr>
        </p:pic>
        <p:grpSp>
          <p:nvGrpSpPr>
            <p:cNvPr id="17" name="Group 16">
              <a:extLst>
                <a:ext uri="{FF2B5EF4-FFF2-40B4-BE49-F238E27FC236}">
                  <a16:creationId xmlns:a16="http://schemas.microsoft.com/office/drawing/2014/main" id="{0D4D6961-9B10-511E-E564-B0221CB47F3D}"/>
                </a:ext>
              </a:extLst>
            </p:cNvPr>
            <p:cNvGrpSpPr>
              <a:grpSpLocks noChangeAspect="1"/>
            </p:cNvGrpSpPr>
            <p:nvPr/>
          </p:nvGrpSpPr>
          <p:grpSpPr>
            <a:xfrm>
              <a:off x="252273" y="239078"/>
              <a:ext cx="1653166" cy="502920"/>
              <a:chOff x="8675516" y="-1747131"/>
              <a:chExt cx="1964441" cy="597615"/>
            </a:xfrm>
            <a:solidFill>
              <a:srgbClr val="00AEEF"/>
            </a:solidFill>
          </p:grpSpPr>
          <p:sp>
            <p:nvSpPr>
              <p:cNvPr id="18" name="Freeform 5">
                <a:extLst>
                  <a:ext uri="{FF2B5EF4-FFF2-40B4-BE49-F238E27FC236}">
                    <a16:creationId xmlns:a16="http://schemas.microsoft.com/office/drawing/2014/main" id="{1165E9C2-C62B-7BD1-99C2-997A240869CD}"/>
                  </a:ext>
                </a:extLst>
              </p:cNvPr>
              <p:cNvSpPr>
                <a:spLocks noEditPoints="1"/>
              </p:cNvSpPr>
              <p:nvPr/>
            </p:nvSpPr>
            <p:spPr bwMode="auto">
              <a:xfrm>
                <a:off x="8675516" y="-1697823"/>
                <a:ext cx="703136" cy="548307"/>
              </a:xfrm>
              <a:custGeom>
                <a:avLst/>
                <a:gdLst>
                  <a:gd name="T0" fmla="*/ 350 w 1485"/>
                  <a:gd name="T1" fmla="*/ 721 h 1159"/>
                  <a:gd name="T2" fmla="*/ 967 w 1485"/>
                  <a:gd name="T3" fmla="*/ 341 h 1159"/>
                  <a:gd name="T4" fmla="*/ 987 w 1485"/>
                  <a:gd name="T5" fmla="*/ 131 h 1159"/>
                  <a:gd name="T6" fmla="*/ 398 w 1485"/>
                  <a:gd name="T7" fmla="*/ 160 h 1159"/>
                  <a:gd name="T8" fmla="*/ 298 w 1485"/>
                  <a:gd name="T9" fmla="*/ 636 h 1159"/>
                  <a:gd name="T10" fmla="*/ 337 w 1485"/>
                  <a:gd name="T11" fmla="*/ 652 h 1159"/>
                  <a:gd name="T12" fmla="*/ 403 w 1485"/>
                  <a:gd name="T13" fmla="*/ 697 h 1159"/>
                  <a:gd name="T14" fmla="*/ 413 w 1485"/>
                  <a:gd name="T15" fmla="*/ 602 h 1159"/>
                  <a:gd name="T16" fmla="*/ 536 w 1485"/>
                  <a:gd name="T17" fmla="*/ 298 h 1159"/>
                  <a:gd name="T18" fmla="*/ 545 w 1485"/>
                  <a:gd name="T19" fmla="*/ 414 h 1159"/>
                  <a:gd name="T20" fmla="*/ 609 w 1485"/>
                  <a:gd name="T21" fmla="*/ 541 h 1159"/>
                  <a:gd name="T22" fmla="*/ 643 w 1485"/>
                  <a:gd name="T23" fmla="*/ 552 h 1159"/>
                  <a:gd name="T24" fmla="*/ 540 w 1485"/>
                  <a:gd name="T25" fmla="*/ 456 h 1159"/>
                  <a:gd name="T26" fmla="*/ 478 w 1485"/>
                  <a:gd name="T27" fmla="*/ 523 h 1159"/>
                  <a:gd name="T28" fmla="*/ 489 w 1485"/>
                  <a:gd name="T29" fmla="*/ 530 h 1159"/>
                  <a:gd name="T30" fmla="*/ 519 w 1485"/>
                  <a:gd name="T31" fmla="*/ 545 h 1159"/>
                  <a:gd name="T32" fmla="*/ 541 w 1485"/>
                  <a:gd name="T33" fmla="*/ 503 h 1159"/>
                  <a:gd name="T34" fmla="*/ 1002 w 1485"/>
                  <a:gd name="T35" fmla="*/ 706 h 1159"/>
                  <a:gd name="T36" fmla="*/ 934 w 1485"/>
                  <a:gd name="T37" fmla="*/ 822 h 1159"/>
                  <a:gd name="T38" fmla="*/ 948 w 1485"/>
                  <a:gd name="T39" fmla="*/ 711 h 1159"/>
                  <a:gd name="T40" fmla="*/ 921 w 1485"/>
                  <a:gd name="T41" fmla="*/ 593 h 1159"/>
                  <a:gd name="T42" fmla="*/ 968 w 1485"/>
                  <a:gd name="T43" fmla="*/ 553 h 1159"/>
                  <a:gd name="T44" fmla="*/ 1027 w 1485"/>
                  <a:gd name="T45" fmla="*/ 503 h 1159"/>
                  <a:gd name="T46" fmla="*/ 1002 w 1485"/>
                  <a:gd name="T47" fmla="*/ 376 h 1159"/>
                  <a:gd name="T48" fmla="*/ 993 w 1485"/>
                  <a:gd name="T49" fmla="*/ 415 h 1159"/>
                  <a:gd name="T50" fmla="*/ 949 w 1485"/>
                  <a:gd name="T51" fmla="*/ 403 h 1159"/>
                  <a:gd name="T52" fmla="*/ 894 w 1485"/>
                  <a:gd name="T53" fmla="*/ 357 h 1159"/>
                  <a:gd name="T54" fmla="*/ 872 w 1485"/>
                  <a:gd name="T55" fmla="*/ 401 h 1159"/>
                  <a:gd name="T56" fmla="*/ 887 w 1485"/>
                  <a:gd name="T57" fmla="*/ 399 h 1159"/>
                  <a:gd name="T58" fmla="*/ 1020 w 1485"/>
                  <a:gd name="T59" fmla="*/ 428 h 1159"/>
                  <a:gd name="T60" fmla="*/ 978 w 1485"/>
                  <a:gd name="T61" fmla="*/ 462 h 1159"/>
                  <a:gd name="T62" fmla="*/ 1043 w 1485"/>
                  <a:gd name="T63" fmla="*/ 487 h 1159"/>
                  <a:gd name="T64" fmla="*/ 1015 w 1485"/>
                  <a:gd name="T65" fmla="*/ 320 h 1159"/>
                  <a:gd name="T66" fmla="*/ 1007 w 1485"/>
                  <a:gd name="T67" fmla="*/ 350 h 1159"/>
                  <a:gd name="T68" fmla="*/ 963 w 1485"/>
                  <a:gd name="T69" fmla="*/ 288 h 1159"/>
                  <a:gd name="T70" fmla="*/ 1054 w 1485"/>
                  <a:gd name="T71" fmla="*/ 244 h 1159"/>
                  <a:gd name="T72" fmla="*/ 790 w 1485"/>
                  <a:gd name="T73" fmla="*/ 15 h 1159"/>
                  <a:gd name="T74" fmla="*/ 936 w 1485"/>
                  <a:gd name="T75" fmla="*/ 132 h 1159"/>
                  <a:gd name="T76" fmla="*/ 872 w 1485"/>
                  <a:gd name="T77" fmla="*/ 336 h 1159"/>
                  <a:gd name="T78" fmla="*/ 849 w 1485"/>
                  <a:gd name="T79" fmla="*/ 361 h 1159"/>
                  <a:gd name="T80" fmla="*/ 828 w 1485"/>
                  <a:gd name="T81" fmla="*/ 373 h 1159"/>
                  <a:gd name="T82" fmla="*/ 881 w 1485"/>
                  <a:gd name="T83" fmla="*/ 582 h 1159"/>
                  <a:gd name="T84" fmla="*/ 771 w 1485"/>
                  <a:gd name="T85" fmla="*/ 872 h 1159"/>
                  <a:gd name="T86" fmla="*/ 518 w 1485"/>
                  <a:gd name="T87" fmla="*/ 757 h 1159"/>
                  <a:gd name="T88" fmla="*/ 619 w 1485"/>
                  <a:gd name="T89" fmla="*/ 632 h 1159"/>
                  <a:gd name="T90" fmla="*/ 604 w 1485"/>
                  <a:gd name="T91" fmla="*/ 344 h 1159"/>
                  <a:gd name="T92" fmla="*/ 493 w 1485"/>
                  <a:gd name="T93" fmla="*/ 255 h 1159"/>
                  <a:gd name="T94" fmla="*/ 691 w 1485"/>
                  <a:gd name="T95" fmla="*/ 0 h 1159"/>
                  <a:gd name="T96" fmla="*/ 792 w 1485"/>
                  <a:gd name="T97" fmla="*/ 582 h 1159"/>
                  <a:gd name="T98" fmla="*/ 857 w 1485"/>
                  <a:gd name="T99" fmla="*/ 214 h 1159"/>
                  <a:gd name="T100" fmla="*/ 374 w 1485"/>
                  <a:gd name="T101" fmla="*/ 18 h 1159"/>
                  <a:gd name="T102" fmla="*/ 1262 w 1485"/>
                  <a:gd name="T103" fmla="*/ 829 h 1159"/>
                  <a:gd name="T104" fmla="*/ 108 w 1485"/>
                  <a:gd name="T105" fmla="*/ 217 h 1159"/>
                  <a:gd name="T106" fmla="*/ 615 w 1485"/>
                  <a:gd name="T107" fmla="*/ 1022 h 1159"/>
                  <a:gd name="T108" fmla="*/ 780 w 1485"/>
                  <a:gd name="T109" fmla="*/ 1060 h 1159"/>
                  <a:gd name="T110" fmla="*/ 1167 w 1485"/>
                  <a:gd name="T111" fmla="*/ 821 h 1159"/>
                  <a:gd name="T112" fmla="*/ 185 w 1485"/>
                  <a:gd name="T113" fmla="*/ 766 h 1159"/>
                  <a:gd name="T114" fmla="*/ 205 w 1485"/>
                  <a:gd name="T115" fmla="*/ 99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85" h="1159">
                    <a:moveTo>
                      <a:pt x="682" y="419"/>
                    </a:moveTo>
                    <a:cubicBezTo>
                      <a:pt x="682" y="433"/>
                      <a:pt x="690" y="443"/>
                      <a:pt x="705" y="451"/>
                    </a:cubicBezTo>
                    <a:cubicBezTo>
                      <a:pt x="705" y="451"/>
                      <a:pt x="705" y="449"/>
                      <a:pt x="705" y="445"/>
                    </a:cubicBezTo>
                    <a:lnTo>
                      <a:pt x="696" y="435"/>
                    </a:lnTo>
                    <a:lnTo>
                      <a:pt x="701" y="426"/>
                    </a:lnTo>
                    <a:lnTo>
                      <a:pt x="705" y="425"/>
                    </a:lnTo>
                    <a:cubicBezTo>
                      <a:pt x="704" y="409"/>
                      <a:pt x="704" y="391"/>
                      <a:pt x="704" y="389"/>
                    </a:cubicBezTo>
                    <a:lnTo>
                      <a:pt x="703" y="389"/>
                    </a:lnTo>
                    <a:cubicBezTo>
                      <a:pt x="689" y="397"/>
                      <a:pt x="682" y="406"/>
                      <a:pt x="682" y="419"/>
                    </a:cubicBezTo>
                    <a:close/>
                    <a:moveTo>
                      <a:pt x="349" y="725"/>
                    </a:moveTo>
                    <a:lnTo>
                      <a:pt x="350" y="721"/>
                    </a:lnTo>
                    <a:lnTo>
                      <a:pt x="343" y="705"/>
                    </a:lnTo>
                    <a:lnTo>
                      <a:pt x="334" y="702"/>
                    </a:lnTo>
                    <a:lnTo>
                      <a:pt x="349" y="725"/>
                    </a:lnTo>
                    <a:close/>
                    <a:moveTo>
                      <a:pt x="937" y="360"/>
                    </a:moveTo>
                    <a:lnTo>
                      <a:pt x="938" y="367"/>
                    </a:lnTo>
                    <a:lnTo>
                      <a:pt x="952" y="362"/>
                    </a:lnTo>
                    <a:lnTo>
                      <a:pt x="956" y="354"/>
                    </a:lnTo>
                    <a:lnTo>
                      <a:pt x="946" y="341"/>
                    </a:lnTo>
                    <a:lnTo>
                      <a:pt x="952" y="333"/>
                    </a:lnTo>
                    <a:lnTo>
                      <a:pt x="965" y="343"/>
                    </a:lnTo>
                    <a:lnTo>
                      <a:pt x="967" y="341"/>
                    </a:lnTo>
                    <a:lnTo>
                      <a:pt x="964" y="339"/>
                    </a:lnTo>
                    <a:lnTo>
                      <a:pt x="961" y="333"/>
                    </a:lnTo>
                    <a:lnTo>
                      <a:pt x="967" y="330"/>
                    </a:lnTo>
                    <a:lnTo>
                      <a:pt x="962" y="323"/>
                    </a:lnTo>
                    <a:lnTo>
                      <a:pt x="949" y="329"/>
                    </a:lnTo>
                    <a:lnTo>
                      <a:pt x="945" y="337"/>
                    </a:lnTo>
                    <a:lnTo>
                      <a:pt x="943" y="344"/>
                    </a:lnTo>
                    <a:lnTo>
                      <a:pt x="948" y="353"/>
                    </a:lnTo>
                    <a:lnTo>
                      <a:pt x="946" y="357"/>
                    </a:lnTo>
                    <a:lnTo>
                      <a:pt x="937" y="360"/>
                    </a:lnTo>
                    <a:close/>
                    <a:moveTo>
                      <a:pt x="987" y="131"/>
                    </a:moveTo>
                    <a:lnTo>
                      <a:pt x="982" y="123"/>
                    </a:lnTo>
                    <a:lnTo>
                      <a:pt x="971" y="118"/>
                    </a:lnTo>
                    <a:lnTo>
                      <a:pt x="963" y="124"/>
                    </a:lnTo>
                    <a:lnTo>
                      <a:pt x="973" y="129"/>
                    </a:lnTo>
                    <a:lnTo>
                      <a:pt x="985" y="138"/>
                    </a:lnTo>
                    <a:lnTo>
                      <a:pt x="987" y="131"/>
                    </a:lnTo>
                    <a:close/>
                    <a:moveTo>
                      <a:pt x="398" y="160"/>
                    </a:moveTo>
                    <a:lnTo>
                      <a:pt x="455" y="218"/>
                    </a:lnTo>
                    <a:cubicBezTo>
                      <a:pt x="388" y="288"/>
                      <a:pt x="347" y="383"/>
                      <a:pt x="346" y="487"/>
                    </a:cubicBezTo>
                    <a:lnTo>
                      <a:pt x="264" y="487"/>
                    </a:lnTo>
                    <a:cubicBezTo>
                      <a:pt x="266" y="360"/>
                      <a:pt x="316" y="245"/>
                      <a:pt x="398" y="160"/>
                    </a:cubicBezTo>
                    <a:close/>
                    <a:moveTo>
                      <a:pt x="363" y="608"/>
                    </a:moveTo>
                    <a:lnTo>
                      <a:pt x="358" y="607"/>
                    </a:lnTo>
                    <a:lnTo>
                      <a:pt x="353" y="602"/>
                    </a:lnTo>
                    <a:lnTo>
                      <a:pt x="331" y="600"/>
                    </a:lnTo>
                    <a:lnTo>
                      <a:pt x="338" y="610"/>
                    </a:lnTo>
                    <a:lnTo>
                      <a:pt x="317" y="606"/>
                    </a:lnTo>
                    <a:lnTo>
                      <a:pt x="322" y="601"/>
                    </a:lnTo>
                    <a:lnTo>
                      <a:pt x="317" y="596"/>
                    </a:lnTo>
                    <a:lnTo>
                      <a:pt x="302" y="602"/>
                    </a:lnTo>
                    <a:lnTo>
                      <a:pt x="296" y="612"/>
                    </a:lnTo>
                    <a:lnTo>
                      <a:pt x="298" y="636"/>
                    </a:lnTo>
                    <a:lnTo>
                      <a:pt x="316" y="678"/>
                    </a:lnTo>
                    <a:lnTo>
                      <a:pt x="324" y="691"/>
                    </a:lnTo>
                    <a:lnTo>
                      <a:pt x="329" y="693"/>
                    </a:lnTo>
                    <a:lnTo>
                      <a:pt x="316" y="667"/>
                    </a:lnTo>
                    <a:lnTo>
                      <a:pt x="313" y="655"/>
                    </a:lnTo>
                    <a:lnTo>
                      <a:pt x="316" y="651"/>
                    </a:lnTo>
                    <a:lnTo>
                      <a:pt x="314" y="644"/>
                    </a:lnTo>
                    <a:lnTo>
                      <a:pt x="322" y="645"/>
                    </a:lnTo>
                    <a:lnTo>
                      <a:pt x="334" y="664"/>
                    </a:lnTo>
                    <a:lnTo>
                      <a:pt x="337" y="665"/>
                    </a:lnTo>
                    <a:lnTo>
                      <a:pt x="337" y="652"/>
                    </a:lnTo>
                    <a:lnTo>
                      <a:pt x="342" y="655"/>
                    </a:lnTo>
                    <a:lnTo>
                      <a:pt x="343" y="662"/>
                    </a:lnTo>
                    <a:lnTo>
                      <a:pt x="356" y="665"/>
                    </a:lnTo>
                    <a:lnTo>
                      <a:pt x="361" y="661"/>
                    </a:lnTo>
                    <a:lnTo>
                      <a:pt x="363" y="663"/>
                    </a:lnTo>
                    <a:lnTo>
                      <a:pt x="363" y="673"/>
                    </a:lnTo>
                    <a:lnTo>
                      <a:pt x="369" y="680"/>
                    </a:lnTo>
                    <a:lnTo>
                      <a:pt x="376" y="681"/>
                    </a:lnTo>
                    <a:lnTo>
                      <a:pt x="391" y="707"/>
                    </a:lnTo>
                    <a:lnTo>
                      <a:pt x="400" y="709"/>
                    </a:lnTo>
                    <a:lnTo>
                      <a:pt x="403" y="697"/>
                    </a:lnTo>
                    <a:cubicBezTo>
                      <a:pt x="419" y="724"/>
                      <a:pt x="437" y="748"/>
                      <a:pt x="459" y="770"/>
                    </a:cubicBezTo>
                    <a:lnTo>
                      <a:pt x="401" y="827"/>
                    </a:lnTo>
                    <a:cubicBezTo>
                      <a:pt x="319" y="743"/>
                      <a:pt x="267" y="629"/>
                      <a:pt x="264" y="503"/>
                    </a:cubicBezTo>
                    <a:lnTo>
                      <a:pt x="346" y="503"/>
                    </a:lnTo>
                    <a:cubicBezTo>
                      <a:pt x="347" y="540"/>
                      <a:pt x="353" y="575"/>
                      <a:pt x="363" y="608"/>
                    </a:cubicBezTo>
                    <a:close/>
                    <a:moveTo>
                      <a:pt x="443" y="503"/>
                    </a:moveTo>
                    <a:cubicBezTo>
                      <a:pt x="443" y="511"/>
                      <a:pt x="444" y="519"/>
                      <a:pt x="445" y="527"/>
                    </a:cubicBezTo>
                    <a:lnTo>
                      <a:pt x="435" y="529"/>
                    </a:lnTo>
                    <a:lnTo>
                      <a:pt x="433" y="539"/>
                    </a:lnTo>
                    <a:lnTo>
                      <a:pt x="412" y="565"/>
                    </a:lnTo>
                    <a:lnTo>
                      <a:pt x="413" y="602"/>
                    </a:lnTo>
                    <a:lnTo>
                      <a:pt x="391" y="609"/>
                    </a:lnTo>
                    <a:lnTo>
                      <a:pt x="380" y="609"/>
                    </a:lnTo>
                    <a:cubicBezTo>
                      <a:pt x="369" y="575"/>
                      <a:pt x="363" y="540"/>
                      <a:pt x="362" y="503"/>
                    </a:cubicBezTo>
                    <a:lnTo>
                      <a:pt x="443" y="503"/>
                    </a:lnTo>
                    <a:close/>
                    <a:moveTo>
                      <a:pt x="461" y="732"/>
                    </a:moveTo>
                    <a:lnTo>
                      <a:pt x="480" y="743"/>
                    </a:lnTo>
                    <a:lnTo>
                      <a:pt x="483" y="745"/>
                    </a:lnTo>
                    <a:lnTo>
                      <a:pt x="470" y="758"/>
                    </a:lnTo>
                    <a:cubicBezTo>
                      <a:pt x="464" y="752"/>
                      <a:pt x="458" y="745"/>
                      <a:pt x="452" y="739"/>
                    </a:cubicBezTo>
                    <a:lnTo>
                      <a:pt x="461" y="732"/>
                    </a:lnTo>
                    <a:close/>
                    <a:moveTo>
                      <a:pt x="536" y="298"/>
                    </a:moveTo>
                    <a:lnTo>
                      <a:pt x="593" y="356"/>
                    </a:lnTo>
                    <a:cubicBezTo>
                      <a:pt x="581" y="369"/>
                      <a:pt x="571" y="384"/>
                      <a:pt x="563" y="400"/>
                    </a:cubicBezTo>
                    <a:lnTo>
                      <a:pt x="559" y="399"/>
                    </a:lnTo>
                    <a:lnTo>
                      <a:pt x="550" y="402"/>
                    </a:lnTo>
                    <a:lnTo>
                      <a:pt x="548" y="402"/>
                    </a:lnTo>
                    <a:lnTo>
                      <a:pt x="539" y="410"/>
                    </a:lnTo>
                    <a:lnTo>
                      <a:pt x="550" y="408"/>
                    </a:lnTo>
                    <a:lnTo>
                      <a:pt x="560" y="405"/>
                    </a:lnTo>
                    <a:cubicBezTo>
                      <a:pt x="559" y="407"/>
                      <a:pt x="559" y="408"/>
                      <a:pt x="558" y="409"/>
                    </a:cubicBezTo>
                    <a:lnTo>
                      <a:pt x="549" y="414"/>
                    </a:lnTo>
                    <a:lnTo>
                      <a:pt x="545" y="414"/>
                    </a:lnTo>
                    <a:lnTo>
                      <a:pt x="533" y="424"/>
                    </a:lnTo>
                    <a:lnTo>
                      <a:pt x="521" y="423"/>
                    </a:lnTo>
                    <a:lnTo>
                      <a:pt x="503" y="456"/>
                    </a:lnTo>
                    <a:lnTo>
                      <a:pt x="506" y="463"/>
                    </a:lnTo>
                    <a:lnTo>
                      <a:pt x="497" y="473"/>
                    </a:lnTo>
                    <a:lnTo>
                      <a:pt x="495" y="487"/>
                    </a:lnTo>
                    <a:lnTo>
                      <a:pt x="459" y="487"/>
                    </a:lnTo>
                    <a:cubicBezTo>
                      <a:pt x="460" y="414"/>
                      <a:pt x="489" y="348"/>
                      <a:pt x="536" y="298"/>
                    </a:cubicBezTo>
                    <a:close/>
                    <a:moveTo>
                      <a:pt x="595" y="535"/>
                    </a:moveTo>
                    <a:lnTo>
                      <a:pt x="599" y="533"/>
                    </a:lnTo>
                    <a:lnTo>
                      <a:pt x="609" y="541"/>
                    </a:lnTo>
                    <a:lnTo>
                      <a:pt x="605" y="545"/>
                    </a:lnTo>
                    <a:lnTo>
                      <a:pt x="617" y="553"/>
                    </a:lnTo>
                    <a:lnTo>
                      <a:pt x="616" y="545"/>
                    </a:lnTo>
                    <a:lnTo>
                      <a:pt x="622" y="534"/>
                    </a:lnTo>
                    <a:lnTo>
                      <a:pt x="629" y="541"/>
                    </a:lnTo>
                    <a:lnTo>
                      <a:pt x="636" y="551"/>
                    </a:lnTo>
                    <a:lnTo>
                      <a:pt x="623" y="554"/>
                    </a:lnTo>
                    <a:lnTo>
                      <a:pt x="629" y="565"/>
                    </a:lnTo>
                    <a:lnTo>
                      <a:pt x="638" y="560"/>
                    </a:lnTo>
                    <a:lnTo>
                      <a:pt x="636" y="557"/>
                    </a:lnTo>
                    <a:lnTo>
                      <a:pt x="643" y="552"/>
                    </a:lnTo>
                    <a:lnTo>
                      <a:pt x="647" y="535"/>
                    </a:lnTo>
                    <a:cubicBezTo>
                      <a:pt x="651" y="545"/>
                      <a:pt x="658" y="555"/>
                      <a:pt x="665" y="563"/>
                    </a:cubicBezTo>
                    <a:lnTo>
                      <a:pt x="608" y="621"/>
                    </a:lnTo>
                    <a:cubicBezTo>
                      <a:pt x="580" y="592"/>
                      <a:pt x="562" y="554"/>
                      <a:pt x="557" y="513"/>
                    </a:cubicBezTo>
                    <a:lnTo>
                      <a:pt x="569" y="525"/>
                    </a:lnTo>
                    <a:lnTo>
                      <a:pt x="580" y="525"/>
                    </a:lnTo>
                    <a:lnTo>
                      <a:pt x="595" y="535"/>
                    </a:lnTo>
                    <a:close/>
                    <a:moveTo>
                      <a:pt x="512" y="475"/>
                    </a:moveTo>
                    <a:lnTo>
                      <a:pt x="514" y="458"/>
                    </a:lnTo>
                    <a:lnTo>
                      <a:pt x="523" y="453"/>
                    </a:lnTo>
                    <a:lnTo>
                      <a:pt x="540" y="456"/>
                    </a:lnTo>
                    <a:lnTo>
                      <a:pt x="543" y="459"/>
                    </a:lnTo>
                    <a:cubicBezTo>
                      <a:pt x="541" y="468"/>
                      <a:pt x="541" y="478"/>
                      <a:pt x="540" y="487"/>
                    </a:cubicBezTo>
                    <a:lnTo>
                      <a:pt x="521" y="487"/>
                    </a:lnTo>
                    <a:lnTo>
                      <a:pt x="512" y="475"/>
                    </a:lnTo>
                    <a:close/>
                    <a:moveTo>
                      <a:pt x="485" y="530"/>
                    </a:moveTo>
                    <a:lnTo>
                      <a:pt x="478" y="543"/>
                    </a:lnTo>
                    <a:lnTo>
                      <a:pt x="464" y="543"/>
                    </a:lnTo>
                    <a:lnTo>
                      <a:pt x="463" y="542"/>
                    </a:lnTo>
                    <a:cubicBezTo>
                      <a:pt x="461" y="529"/>
                      <a:pt x="460" y="516"/>
                      <a:pt x="459" y="503"/>
                    </a:cubicBezTo>
                    <a:lnTo>
                      <a:pt x="484" y="503"/>
                    </a:lnTo>
                    <a:lnTo>
                      <a:pt x="478" y="523"/>
                    </a:lnTo>
                    <a:lnTo>
                      <a:pt x="485" y="530"/>
                    </a:lnTo>
                    <a:close/>
                    <a:moveTo>
                      <a:pt x="539" y="689"/>
                    </a:moveTo>
                    <a:cubicBezTo>
                      <a:pt x="533" y="683"/>
                      <a:pt x="527" y="677"/>
                      <a:pt x="522" y="670"/>
                    </a:cubicBezTo>
                    <a:lnTo>
                      <a:pt x="525" y="650"/>
                    </a:lnTo>
                    <a:lnTo>
                      <a:pt x="516" y="630"/>
                    </a:lnTo>
                    <a:lnTo>
                      <a:pt x="514" y="599"/>
                    </a:lnTo>
                    <a:lnTo>
                      <a:pt x="504" y="581"/>
                    </a:lnTo>
                    <a:lnTo>
                      <a:pt x="506" y="569"/>
                    </a:lnTo>
                    <a:lnTo>
                      <a:pt x="495" y="547"/>
                    </a:lnTo>
                    <a:lnTo>
                      <a:pt x="485" y="542"/>
                    </a:lnTo>
                    <a:lnTo>
                      <a:pt x="489" y="530"/>
                    </a:lnTo>
                    <a:lnTo>
                      <a:pt x="485" y="520"/>
                    </a:lnTo>
                    <a:lnTo>
                      <a:pt x="489" y="510"/>
                    </a:lnTo>
                    <a:lnTo>
                      <a:pt x="500" y="510"/>
                    </a:lnTo>
                    <a:lnTo>
                      <a:pt x="504" y="503"/>
                    </a:lnTo>
                    <a:lnTo>
                      <a:pt x="523" y="503"/>
                    </a:lnTo>
                    <a:lnTo>
                      <a:pt x="526" y="509"/>
                    </a:lnTo>
                    <a:lnTo>
                      <a:pt x="522" y="528"/>
                    </a:lnTo>
                    <a:lnTo>
                      <a:pt x="520" y="531"/>
                    </a:lnTo>
                    <a:lnTo>
                      <a:pt x="527" y="547"/>
                    </a:lnTo>
                    <a:lnTo>
                      <a:pt x="522" y="549"/>
                    </a:lnTo>
                    <a:lnTo>
                      <a:pt x="519" y="545"/>
                    </a:lnTo>
                    <a:lnTo>
                      <a:pt x="518" y="547"/>
                    </a:lnTo>
                    <a:lnTo>
                      <a:pt x="521" y="556"/>
                    </a:lnTo>
                    <a:lnTo>
                      <a:pt x="526" y="567"/>
                    </a:lnTo>
                    <a:lnTo>
                      <a:pt x="529" y="567"/>
                    </a:lnTo>
                    <a:lnTo>
                      <a:pt x="531" y="557"/>
                    </a:lnTo>
                    <a:lnTo>
                      <a:pt x="528" y="553"/>
                    </a:lnTo>
                    <a:lnTo>
                      <a:pt x="528" y="547"/>
                    </a:lnTo>
                    <a:lnTo>
                      <a:pt x="527" y="533"/>
                    </a:lnTo>
                    <a:lnTo>
                      <a:pt x="531" y="510"/>
                    </a:lnTo>
                    <a:lnTo>
                      <a:pt x="527" y="503"/>
                    </a:lnTo>
                    <a:lnTo>
                      <a:pt x="541" y="503"/>
                    </a:lnTo>
                    <a:cubicBezTo>
                      <a:pt x="543" y="553"/>
                      <a:pt x="564" y="598"/>
                      <a:pt x="596" y="632"/>
                    </a:cubicBezTo>
                    <a:lnTo>
                      <a:pt x="539" y="689"/>
                    </a:lnTo>
                    <a:close/>
                    <a:moveTo>
                      <a:pt x="1029" y="768"/>
                    </a:moveTo>
                    <a:cubicBezTo>
                      <a:pt x="1095" y="699"/>
                      <a:pt x="1138" y="606"/>
                      <a:pt x="1140" y="503"/>
                    </a:cubicBezTo>
                    <a:lnTo>
                      <a:pt x="1222" y="503"/>
                    </a:lnTo>
                    <a:cubicBezTo>
                      <a:pt x="1219" y="628"/>
                      <a:pt x="1168" y="742"/>
                      <a:pt x="1086" y="826"/>
                    </a:cubicBezTo>
                    <a:lnTo>
                      <a:pt x="1029" y="768"/>
                    </a:lnTo>
                    <a:close/>
                    <a:moveTo>
                      <a:pt x="1006" y="746"/>
                    </a:moveTo>
                    <a:lnTo>
                      <a:pt x="1012" y="739"/>
                    </a:lnTo>
                    <a:lnTo>
                      <a:pt x="1006" y="707"/>
                    </a:lnTo>
                    <a:lnTo>
                      <a:pt x="1002" y="706"/>
                    </a:lnTo>
                    <a:lnTo>
                      <a:pt x="1005" y="700"/>
                    </a:lnTo>
                    <a:lnTo>
                      <a:pt x="991" y="696"/>
                    </a:lnTo>
                    <a:lnTo>
                      <a:pt x="989" y="707"/>
                    </a:lnTo>
                    <a:lnTo>
                      <a:pt x="987" y="722"/>
                    </a:lnTo>
                    <a:lnTo>
                      <a:pt x="984" y="724"/>
                    </a:lnTo>
                    <a:lnTo>
                      <a:pt x="960" y="699"/>
                    </a:lnTo>
                    <a:cubicBezTo>
                      <a:pt x="1009" y="648"/>
                      <a:pt x="1040" y="579"/>
                      <a:pt x="1043" y="503"/>
                    </a:cubicBezTo>
                    <a:lnTo>
                      <a:pt x="1124" y="503"/>
                    </a:lnTo>
                    <a:cubicBezTo>
                      <a:pt x="1121" y="602"/>
                      <a:pt x="1081" y="691"/>
                      <a:pt x="1017" y="757"/>
                    </a:cubicBezTo>
                    <a:lnTo>
                      <a:pt x="1006" y="746"/>
                    </a:lnTo>
                    <a:close/>
                    <a:moveTo>
                      <a:pt x="934" y="822"/>
                    </a:moveTo>
                    <a:lnTo>
                      <a:pt x="942" y="805"/>
                    </a:lnTo>
                    <a:lnTo>
                      <a:pt x="939" y="798"/>
                    </a:lnTo>
                    <a:lnTo>
                      <a:pt x="950" y="788"/>
                    </a:lnTo>
                    <a:lnTo>
                      <a:pt x="950" y="782"/>
                    </a:lnTo>
                    <a:lnTo>
                      <a:pt x="941" y="776"/>
                    </a:lnTo>
                    <a:lnTo>
                      <a:pt x="949" y="760"/>
                    </a:lnTo>
                    <a:lnTo>
                      <a:pt x="961" y="745"/>
                    </a:lnTo>
                    <a:lnTo>
                      <a:pt x="949" y="732"/>
                    </a:lnTo>
                    <a:lnTo>
                      <a:pt x="940" y="732"/>
                    </a:lnTo>
                    <a:lnTo>
                      <a:pt x="934" y="723"/>
                    </a:lnTo>
                    <a:cubicBezTo>
                      <a:pt x="939" y="719"/>
                      <a:pt x="944" y="715"/>
                      <a:pt x="948" y="711"/>
                    </a:cubicBezTo>
                    <a:lnTo>
                      <a:pt x="1006" y="768"/>
                    </a:lnTo>
                    <a:cubicBezTo>
                      <a:pt x="984" y="789"/>
                      <a:pt x="960" y="807"/>
                      <a:pt x="934" y="822"/>
                    </a:cubicBezTo>
                    <a:close/>
                    <a:moveTo>
                      <a:pt x="923" y="663"/>
                    </a:moveTo>
                    <a:lnTo>
                      <a:pt x="916" y="655"/>
                    </a:lnTo>
                    <a:lnTo>
                      <a:pt x="922" y="648"/>
                    </a:lnTo>
                    <a:lnTo>
                      <a:pt x="929" y="632"/>
                    </a:lnTo>
                    <a:lnTo>
                      <a:pt x="926" y="628"/>
                    </a:lnTo>
                    <a:lnTo>
                      <a:pt x="931" y="617"/>
                    </a:lnTo>
                    <a:lnTo>
                      <a:pt x="931" y="607"/>
                    </a:lnTo>
                    <a:lnTo>
                      <a:pt x="928" y="596"/>
                    </a:lnTo>
                    <a:lnTo>
                      <a:pt x="921" y="593"/>
                    </a:lnTo>
                    <a:lnTo>
                      <a:pt x="918" y="599"/>
                    </a:lnTo>
                    <a:lnTo>
                      <a:pt x="914" y="598"/>
                    </a:lnTo>
                    <a:cubicBezTo>
                      <a:pt x="920" y="589"/>
                      <a:pt x="926" y="579"/>
                      <a:pt x="931" y="569"/>
                    </a:cubicBezTo>
                    <a:lnTo>
                      <a:pt x="938" y="565"/>
                    </a:lnTo>
                    <a:lnTo>
                      <a:pt x="942" y="560"/>
                    </a:lnTo>
                    <a:lnTo>
                      <a:pt x="944" y="562"/>
                    </a:lnTo>
                    <a:lnTo>
                      <a:pt x="949" y="556"/>
                    </a:lnTo>
                    <a:lnTo>
                      <a:pt x="945" y="551"/>
                    </a:lnTo>
                    <a:lnTo>
                      <a:pt x="949" y="550"/>
                    </a:lnTo>
                    <a:lnTo>
                      <a:pt x="955" y="553"/>
                    </a:lnTo>
                    <a:lnTo>
                      <a:pt x="968" y="553"/>
                    </a:lnTo>
                    <a:lnTo>
                      <a:pt x="976" y="549"/>
                    </a:lnTo>
                    <a:lnTo>
                      <a:pt x="995" y="544"/>
                    </a:lnTo>
                    <a:lnTo>
                      <a:pt x="992" y="537"/>
                    </a:lnTo>
                    <a:lnTo>
                      <a:pt x="990" y="529"/>
                    </a:lnTo>
                    <a:lnTo>
                      <a:pt x="1001" y="534"/>
                    </a:lnTo>
                    <a:lnTo>
                      <a:pt x="1005" y="532"/>
                    </a:lnTo>
                    <a:lnTo>
                      <a:pt x="1003" y="524"/>
                    </a:lnTo>
                    <a:lnTo>
                      <a:pt x="990" y="528"/>
                    </a:lnTo>
                    <a:lnTo>
                      <a:pt x="976" y="525"/>
                    </a:lnTo>
                    <a:lnTo>
                      <a:pt x="965" y="503"/>
                    </a:lnTo>
                    <a:lnTo>
                      <a:pt x="1027" y="503"/>
                    </a:lnTo>
                    <a:cubicBezTo>
                      <a:pt x="1024" y="575"/>
                      <a:pt x="995" y="640"/>
                      <a:pt x="948" y="688"/>
                    </a:cubicBezTo>
                    <a:lnTo>
                      <a:pt x="940" y="680"/>
                    </a:lnTo>
                    <a:lnTo>
                      <a:pt x="943" y="668"/>
                    </a:lnTo>
                    <a:lnTo>
                      <a:pt x="937" y="643"/>
                    </a:lnTo>
                    <a:lnTo>
                      <a:pt x="923" y="663"/>
                    </a:lnTo>
                    <a:close/>
                    <a:moveTo>
                      <a:pt x="894" y="357"/>
                    </a:moveTo>
                    <a:lnTo>
                      <a:pt x="952" y="300"/>
                    </a:lnTo>
                    <a:cubicBezTo>
                      <a:pt x="965" y="314"/>
                      <a:pt x="977" y="330"/>
                      <a:pt x="987" y="347"/>
                    </a:cubicBezTo>
                    <a:lnTo>
                      <a:pt x="980" y="349"/>
                    </a:lnTo>
                    <a:lnTo>
                      <a:pt x="980" y="362"/>
                    </a:lnTo>
                    <a:lnTo>
                      <a:pt x="1002" y="376"/>
                    </a:lnTo>
                    <a:cubicBezTo>
                      <a:pt x="1007" y="387"/>
                      <a:pt x="1012" y="400"/>
                      <a:pt x="1016" y="412"/>
                    </a:cubicBezTo>
                    <a:lnTo>
                      <a:pt x="1012" y="418"/>
                    </a:lnTo>
                    <a:lnTo>
                      <a:pt x="1004" y="423"/>
                    </a:lnTo>
                    <a:lnTo>
                      <a:pt x="1002" y="435"/>
                    </a:lnTo>
                    <a:lnTo>
                      <a:pt x="997" y="437"/>
                    </a:lnTo>
                    <a:lnTo>
                      <a:pt x="992" y="443"/>
                    </a:lnTo>
                    <a:lnTo>
                      <a:pt x="988" y="441"/>
                    </a:lnTo>
                    <a:lnTo>
                      <a:pt x="980" y="441"/>
                    </a:lnTo>
                    <a:lnTo>
                      <a:pt x="984" y="435"/>
                    </a:lnTo>
                    <a:lnTo>
                      <a:pt x="988" y="418"/>
                    </a:lnTo>
                    <a:lnTo>
                      <a:pt x="993" y="415"/>
                    </a:lnTo>
                    <a:lnTo>
                      <a:pt x="978" y="400"/>
                    </a:lnTo>
                    <a:lnTo>
                      <a:pt x="966" y="404"/>
                    </a:lnTo>
                    <a:lnTo>
                      <a:pt x="963" y="415"/>
                    </a:lnTo>
                    <a:lnTo>
                      <a:pt x="956" y="423"/>
                    </a:lnTo>
                    <a:lnTo>
                      <a:pt x="948" y="417"/>
                    </a:lnTo>
                    <a:lnTo>
                      <a:pt x="946" y="410"/>
                    </a:lnTo>
                    <a:lnTo>
                      <a:pt x="950" y="407"/>
                    </a:lnTo>
                    <a:lnTo>
                      <a:pt x="952" y="412"/>
                    </a:lnTo>
                    <a:lnTo>
                      <a:pt x="956" y="410"/>
                    </a:lnTo>
                    <a:lnTo>
                      <a:pt x="954" y="403"/>
                    </a:lnTo>
                    <a:lnTo>
                      <a:pt x="949" y="403"/>
                    </a:lnTo>
                    <a:lnTo>
                      <a:pt x="949" y="406"/>
                    </a:lnTo>
                    <a:lnTo>
                      <a:pt x="946" y="406"/>
                    </a:lnTo>
                    <a:lnTo>
                      <a:pt x="928" y="386"/>
                    </a:lnTo>
                    <a:lnTo>
                      <a:pt x="922" y="381"/>
                    </a:lnTo>
                    <a:lnTo>
                      <a:pt x="924" y="378"/>
                    </a:lnTo>
                    <a:lnTo>
                      <a:pt x="930" y="376"/>
                    </a:lnTo>
                    <a:lnTo>
                      <a:pt x="925" y="375"/>
                    </a:lnTo>
                    <a:cubicBezTo>
                      <a:pt x="925" y="375"/>
                      <a:pt x="918" y="376"/>
                      <a:pt x="918" y="376"/>
                    </a:cubicBezTo>
                    <a:lnTo>
                      <a:pt x="921" y="380"/>
                    </a:lnTo>
                    <a:lnTo>
                      <a:pt x="912" y="380"/>
                    </a:lnTo>
                    <a:cubicBezTo>
                      <a:pt x="907" y="372"/>
                      <a:pt x="901" y="364"/>
                      <a:pt x="894" y="357"/>
                    </a:cubicBezTo>
                    <a:close/>
                    <a:moveTo>
                      <a:pt x="903" y="671"/>
                    </a:moveTo>
                    <a:lnTo>
                      <a:pt x="886" y="666"/>
                    </a:lnTo>
                    <a:lnTo>
                      <a:pt x="880" y="668"/>
                    </a:lnTo>
                    <a:lnTo>
                      <a:pt x="870" y="660"/>
                    </a:lnTo>
                    <a:lnTo>
                      <a:pt x="861" y="657"/>
                    </a:lnTo>
                    <a:cubicBezTo>
                      <a:pt x="866" y="654"/>
                      <a:pt x="870" y="650"/>
                      <a:pt x="874" y="646"/>
                    </a:cubicBezTo>
                    <a:lnTo>
                      <a:pt x="889" y="657"/>
                    </a:lnTo>
                    <a:lnTo>
                      <a:pt x="900" y="662"/>
                    </a:lnTo>
                    <a:lnTo>
                      <a:pt x="905" y="668"/>
                    </a:lnTo>
                    <a:lnTo>
                      <a:pt x="903" y="671"/>
                    </a:lnTo>
                    <a:close/>
                    <a:moveTo>
                      <a:pt x="872" y="401"/>
                    </a:moveTo>
                    <a:lnTo>
                      <a:pt x="879" y="399"/>
                    </a:lnTo>
                    <a:lnTo>
                      <a:pt x="879" y="397"/>
                    </a:lnTo>
                    <a:lnTo>
                      <a:pt x="872" y="392"/>
                    </a:lnTo>
                    <a:lnTo>
                      <a:pt x="874" y="377"/>
                    </a:lnTo>
                    <a:lnTo>
                      <a:pt x="883" y="368"/>
                    </a:lnTo>
                    <a:cubicBezTo>
                      <a:pt x="888" y="375"/>
                      <a:pt x="893" y="381"/>
                      <a:pt x="898" y="388"/>
                    </a:cubicBezTo>
                    <a:lnTo>
                      <a:pt x="895" y="397"/>
                    </a:lnTo>
                    <a:lnTo>
                      <a:pt x="887" y="392"/>
                    </a:lnTo>
                    <a:lnTo>
                      <a:pt x="881" y="393"/>
                    </a:lnTo>
                    <a:lnTo>
                      <a:pt x="884" y="399"/>
                    </a:lnTo>
                    <a:lnTo>
                      <a:pt x="887" y="399"/>
                    </a:lnTo>
                    <a:lnTo>
                      <a:pt x="884" y="407"/>
                    </a:lnTo>
                    <a:lnTo>
                      <a:pt x="881" y="404"/>
                    </a:lnTo>
                    <a:lnTo>
                      <a:pt x="872" y="401"/>
                    </a:lnTo>
                    <a:close/>
                    <a:moveTo>
                      <a:pt x="970" y="457"/>
                    </a:moveTo>
                    <a:lnTo>
                      <a:pt x="984" y="449"/>
                    </a:lnTo>
                    <a:lnTo>
                      <a:pt x="999" y="446"/>
                    </a:lnTo>
                    <a:lnTo>
                      <a:pt x="1002" y="439"/>
                    </a:lnTo>
                    <a:lnTo>
                      <a:pt x="1011" y="434"/>
                    </a:lnTo>
                    <a:lnTo>
                      <a:pt x="1014" y="427"/>
                    </a:lnTo>
                    <a:lnTo>
                      <a:pt x="1016" y="415"/>
                    </a:lnTo>
                    <a:cubicBezTo>
                      <a:pt x="1018" y="419"/>
                      <a:pt x="1019" y="424"/>
                      <a:pt x="1020" y="428"/>
                    </a:cubicBezTo>
                    <a:lnTo>
                      <a:pt x="1012" y="452"/>
                    </a:lnTo>
                    <a:lnTo>
                      <a:pt x="1011" y="460"/>
                    </a:lnTo>
                    <a:lnTo>
                      <a:pt x="1023" y="444"/>
                    </a:lnTo>
                    <a:cubicBezTo>
                      <a:pt x="1025" y="458"/>
                      <a:pt x="1027" y="472"/>
                      <a:pt x="1027" y="487"/>
                    </a:cubicBezTo>
                    <a:lnTo>
                      <a:pt x="956" y="487"/>
                    </a:lnTo>
                    <a:lnTo>
                      <a:pt x="954" y="481"/>
                    </a:lnTo>
                    <a:lnTo>
                      <a:pt x="962" y="474"/>
                    </a:lnTo>
                    <a:lnTo>
                      <a:pt x="964" y="470"/>
                    </a:lnTo>
                    <a:lnTo>
                      <a:pt x="968" y="468"/>
                    </a:lnTo>
                    <a:lnTo>
                      <a:pt x="977" y="467"/>
                    </a:lnTo>
                    <a:lnTo>
                      <a:pt x="978" y="462"/>
                    </a:lnTo>
                    <a:lnTo>
                      <a:pt x="970" y="457"/>
                    </a:lnTo>
                    <a:close/>
                    <a:moveTo>
                      <a:pt x="986" y="266"/>
                    </a:moveTo>
                    <a:lnTo>
                      <a:pt x="1005" y="267"/>
                    </a:lnTo>
                    <a:lnTo>
                      <a:pt x="1010" y="273"/>
                    </a:lnTo>
                    <a:lnTo>
                      <a:pt x="1008" y="281"/>
                    </a:lnTo>
                    <a:lnTo>
                      <a:pt x="1035" y="298"/>
                    </a:lnTo>
                    <a:lnTo>
                      <a:pt x="1040" y="297"/>
                    </a:lnTo>
                    <a:lnTo>
                      <a:pt x="1075" y="337"/>
                    </a:lnTo>
                    <a:lnTo>
                      <a:pt x="1089" y="332"/>
                    </a:lnTo>
                    <a:cubicBezTo>
                      <a:pt x="1111" y="379"/>
                      <a:pt x="1124" y="432"/>
                      <a:pt x="1124" y="487"/>
                    </a:cubicBezTo>
                    <a:lnTo>
                      <a:pt x="1043" y="487"/>
                    </a:lnTo>
                    <a:cubicBezTo>
                      <a:pt x="1043" y="466"/>
                      <a:pt x="1040" y="445"/>
                      <a:pt x="1035" y="425"/>
                    </a:cubicBezTo>
                    <a:lnTo>
                      <a:pt x="1039" y="420"/>
                    </a:lnTo>
                    <a:lnTo>
                      <a:pt x="1044" y="395"/>
                    </a:lnTo>
                    <a:lnTo>
                      <a:pt x="1040" y="367"/>
                    </a:lnTo>
                    <a:lnTo>
                      <a:pt x="1031" y="336"/>
                    </a:lnTo>
                    <a:lnTo>
                      <a:pt x="1008" y="303"/>
                    </a:lnTo>
                    <a:lnTo>
                      <a:pt x="1013" y="306"/>
                    </a:lnTo>
                    <a:lnTo>
                      <a:pt x="1016" y="303"/>
                    </a:lnTo>
                    <a:lnTo>
                      <a:pt x="998" y="290"/>
                    </a:lnTo>
                    <a:lnTo>
                      <a:pt x="997" y="294"/>
                    </a:lnTo>
                    <a:lnTo>
                      <a:pt x="1015" y="320"/>
                    </a:lnTo>
                    <a:lnTo>
                      <a:pt x="1025" y="342"/>
                    </a:lnTo>
                    <a:lnTo>
                      <a:pt x="1033" y="363"/>
                    </a:lnTo>
                    <a:lnTo>
                      <a:pt x="1035" y="377"/>
                    </a:lnTo>
                    <a:lnTo>
                      <a:pt x="1039" y="401"/>
                    </a:lnTo>
                    <a:lnTo>
                      <a:pt x="1032" y="402"/>
                    </a:lnTo>
                    <a:cubicBezTo>
                      <a:pt x="1032" y="402"/>
                      <a:pt x="1024" y="387"/>
                      <a:pt x="1022" y="381"/>
                    </a:cubicBezTo>
                    <a:lnTo>
                      <a:pt x="1025" y="375"/>
                    </a:lnTo>
                    <a:lnTo>
                      <a:pt x="1018" y="366"/>
                    </a:lnTo>
                    <a:lnTo>
                      <a:pt x="1018" y="356"/>
                    </a:lnTo>
                    <a:lnTo>
                      <a:pt x="1013" y="349"/>
                    </a:lnTo>
                    <a:lnTo>
                      <a:pt x="1007" y="350"/>
                    </a:lnTo>
                    <a:cubicBezTo>
                      <a:pt x="1005" y="346"/>
                      <a:pt x="1003" y="342"/>
                      <a:pt x="1000" y="338"/>
                    </a:cubicBezTo>
                    <a:lnTo>
                      <a:pt x="1005" y="340"/>
                    </a:lnTo>
                    <a:lnTo>
                      <a:pt x="1006" y="339"/>
                    </a:lnTo>
                    <a:lnTo>
                      <a:pt x="1004" y="334"/>
                    </a:lnTo>
                    <a:lnTo>
                      <a:pt x="1009" y="331"/>
                    </a:lnTo>
                    <a:lnTo>
                      <a:pt x="1006" y="328"/>
                    </a:lnTo>
                    <a:lnTo>
                      <a:pt x="999" y="331"/>
                    </a:lnTo>
                    <a:lnTo>
                      <a:pt x="1001" y="319"/>
                    </a:lnTo>
                    <a:lnTo>
                      <a:pt x="997" y="316"/>
                    </a:lnTo>
                    <a:lnTo>
                      <a:pt x="993" y="326"/>
                    </a:lnTo>
                    <a:cubicBezTo>
                      <a:pt x="984" y="312"/>
                      <a:pt x="974" y="300"/>
                      <a:pt x="963" y="288"/>
                    </a:cubicBezTo>
                    <a:lnTo>
                      <a:pt x="986" y="266"/>
                    </a:lnTo>
                    <a:close/>
                    <a:moveTo>
                      <a:pt x="1089" y="162"/>
                    </a:moveTo>
                    <a:cubicBezTo>
                      <a:pt x="1170" y="247"/>
                      <a:pt x="1220" y="361"/>
                      <a:pt x="1222" y="487"/>
                    </a:cubicBezTo>
                    <a:lnTo>
                      <a:pt x="1140" y="487"/>
                    </a:lnTo>
                    <a:cubicBezTo>
                      <a:pt x="1140" y="425"/>
                      <a:pt x="1124" y="366"/>
                      <a:pt x="1098" y="313"/>
                    </a:cubicBezTo>
                    <a:lnTo>
                      <a:pt x="1099" y="312"/>
                    </a:lnTo>
                    <a:lnTo>
                      <a:pt x="1104" y="315"/>
                    </a:lnTo>
                    <a:lnTo>
                      <a:pt x="1106" y="311"/>
                    </a:lnTo>
                    <a:lnTo>
                      <a:pt x="1091" y="285"/>
                    </a:lnTo>
                    <a:lnTo>
                      <a:pt x="1074" y="261"/>
                    </a:lnTo>
                    <a:lnTo>
                      <a:pt x="1054" y="244"/>
                    </a:lnTo>
                    <a:cubicBezTo>
                      <a:pt x="1047" y="236"/>
                      <a:pt x="1040" y="227"/>
                      <a:pt x="1032" y="219"/>
                    </a:cubicBezTo>
                    <a:lnTo>
                      <a:pt x="1089" y="162"/>
                    </a:lnTo>
                    <a:close/>
                    <a:moveTo>
                      <a:pt x="850" y="645"/>
                    </a:moveTo>
                    <a:lnTo>
                      <a:pt x="850" y="645"/>
                    </a:lnTo>
                    <a:lnTo>
                      <a:pt x="850" y="645"/>
                    </a:lnTo>
                    <a:cubicBezTo>
                      <a:pt x="850" y="645"/>
                      <a:pt x="850" y="645"/>
                      <a:pt x="850" y="645"/>
                    </a:cubicBezTo>
                    <a:close/>
                    <a:moveTo>
                      <a:pt x="743" y="987"/>
                    </a:moveTo>
                    <a:cubicBezTo>
                      <a:pt x="1016" y="987"/>
                      <a:pt x="1238" y="765"/>
                      <a:pt x="1238" y="492"/>
                    </a:cubicBezTo>
                    <a:cubicBezTo>
                      <a:pt x="1238" y="236"/>
                      <a:pt x="1043" y="25"/>
                      <a:pt x="793" y="0"/>
                    </a:cubicBezTo>
                    <a:cubicBezTo>
                      <a:pt x="793" y="1"/>
                      <a:pt x="793" y="2"/>
                      <a:pt x="793" y="3"/>
                    </a:cubicBezTo>
                    <a:cubicBezTo>
                      <a:pt x="792" y="7"/>
                      <a:pt x="791" y="12"/>
                      <a:pt x="790" y="15"/>
                    </a:cubicBezTo>
                    <a:cubicBezTo>
                      <a:pt x="902" y="26"/>
                      <a:pt x="1002" y="76"/>
                      <a:pt x="1078" y="150"/>
                    </a:cubicBezTo>
                    <a:lnTo>
                      <a:pt x="1024" y="205"/>
                    </a:lnTo>
                    <a:lnTo>
                      <a:pt x="1026" y="195"/>
                    </a:lnTo>
                    <a:lnTo>
                      <a:pt x="1018" y="192"/>
                    </a:lnTo>
                    <a:lnTo>
                      <a:pt x="1009" y="192"/>
                    </a:lnTo>
                    <a:lnTo>
                      <a:pt x="1011" y="185"/>
                    </a:lnTo>
                    <a:lnTo>
                      <a:pt x="1004" y="163"/>
                    </a:lnTo>
                    <a:lnTo>
                      <a:pt x="991" y="148"/>
                    </a:lnTo>
                    <a:lnTo>
                      <a:pt x="948" y="126"/>
                    </a:lnTo>
                    <a:lnTo>
                      <a:pt x="944" y="129"/>
                    </a:lnTo>
                    <a:lnTo>
                      <a:pt x="936" y="132"/>
                    </a:lnTo>
                    <a:cubicBezTo>
                      <a:pt x="951" y="153"/>
                      <a:pt x="959" y="178"/>
                      <a:pt x="959" y="204"/>
                    </a:cubicBezTo>
                    <a:cubicBezTo>
                      <a:pt x="959" y="207"/>
                      <a:pt x="959" y="210"/>
                      <a:pt x="959" y="213"/>
                    </a:cubicBezTo>
                    <a:lnTo>
                      <a:pt x="980" y="240"/>
                    </a:lnTo>
                    <a:lnTo>
                      <a:pt x="970" y="242"/>
                    </a:lnTo>
                    <a:lnTo>
                      <a:pt x="977" y="252"/>
                    </a:lnTo>
                    <a:lnTo>
                      <a:pt x="958" y="271"/>
                    </a:lnTo>
                    <a:lnTo>
                      <a:pt x="950" y="256"/>
                    </a:lnTo>
                    <a:cubicBezTo>
                      <a:pt x="947" y="266"/>
                      <a:pt x="942" y="276"/>
                      <a:pt x="936" y="284"/>
                    </a:cubicBezTo>
                    <a:cubicBezTo>
                      <a:pt x="938" y="285"/>
                      <a:pt x="939" y="287"/>
                      <a:pt x="940" y="288"/>
                    </a:cubicBezTo>
                    <a:lnTo>
                      <a:pt x="883" y="346"/>
                    </a:lnTo>
                    <a:cubicBezTo>
                      <a:pt x="879" y="342"/>
                      <a:pt x="876" y="339"/>
                      <a:pt x="872" y="336"/>
                    </a:cubicBezTo>
                    <a:cubicBezTo>
                      <a:pt x="867" y="339"/>
                      <a:pt x="861" y="341"/>
                      <a:pt x="855" y="343"/>
                    </a:cubicBezTo>
                    <a:cubicBezTo>
                      <a:pt x="857" y="344"/>
                      <a:pt x="859" y="346"/>
                      <a:pt x="860" y="347"/>
                    </a:cubicBezTo>
                    <a:lnTo>
                      <a:pt x="857" y="350"/>
                    </a:lnTo>
                    <a:lnTo>
                      <a:pt x="851" y="354"/>
                    </a:lnTo>
                    <a:lnTo>
                      <a:pt x="848" y="360"/>
                    </a:lnTo>
                    <a:lnTo>
                      <a:pt x="844" y="356"/>
                    </a:lnTo>
                    <a:lnTo>
                      <a:pt x="832" y="360"/>
                    </a:lnTo>
                    <a:lnTo>
                      <a:pt x="835" y="366"/>
                    </a:lnTo>
                    <a:lnTo>
                      <a:pt x="843" y="363"/>
                    </a:lnTo>
                    <a:lnTo>
                      <a:pt x="849" y="364"/>
                    </a:lnTo>
                    <a:lnTo>
                      <a:pt x="849" y="361"/>
                    </a:lnTo>
                    <a:lnTo>
                      <a:pt x="853" y="359"/>
                    </a:lnTo>
                    <a:lnTo>
                      <a:pt x="855" y="356"/>
                    </a:lnTo>
                    <a:lnTo>
                      <a:pt x="862" y="354"/>
                    </a:lnTo>
                    <a:lnTo>
                      <a:pt x="868" y="354"/>
                    </a:lnTo>
                    <a:cubicBezTo>
                      <a:pt x="869" y="355"/>
                      <a:pt x="871" y="356"/>
                      <a:pt x="872" y="357"/>
                    </a:cubicBezTo>
                    <a:lnTo>
                      <a:pt x="849" y="380"/>
                    </a:lnTo>
                    <a:lnTo>
                      <a:pt x="847" y="377"/>
                    </a:lnTo>
                    <a:lnTo>
                      <a:pt x="823" y="381"/>
                    </a:lnTo>
                    <a:lnTo>
                      <a:pt x="818" y="387"/>
                    </a:lnTo>
                    <a:lnTo>
                      <a:pt x="813" y="387"/>
                    </a:lnTo>
                    <a:lnTo>
                      <a:pt x="828" y="373"/>
                    </a:lnTo>
                    <a:lnTo>
                      <a:pt x="822" y="370"/>
                    </a:lnTo>
                    <a:lnTo>
                      <a:pt x="808" y="389"/>
                    </a:lnTo>
                    <a:lnTo>
                      <a:pt x="813" y="388"/>
                    </a:lnTo>
                    <a:lnTo>
                      <a:pt x="812" y="395"/>
                    </a:lnTo>
                    <a:lnTo>
                      <a:pt x="817" y="397"/>
                    </a:lnTo>
                    <a:lnTo>
                      <a:pt x="818" y="404"/>
                    </a:lnTo>
                    <a:lnTo>
                      <a:pt x="810" y="403"/>
                    </a:lnTo>
                    <a:lnTo>
                      <a:pt x="801" y="404"/>
                    </a:lnTo>
                    <a:lnTo>
                      <a:pt x="780" y="394"/>
                    </a:lnTo>
                    <a:cubicBezTo>
                      <a:pt x="780" y="394"/>
                      <a:pt x="779" y="450"/>
                      <a:pt x="779" y="478"/>
                    </a:cubicBezTo>
                    <a:cubicBezTo>
                      <a:pt x="828" y="495"/>
                      <a:pt x="881" y="519"/>
                      <a:pt x="881" y="582"/>
                    </a:cubicBezTo>
                    <a:cubicBezTo>
                      <a:pt x="881" y="609"/>
                      <a:pt x="869" y="632"/>
                      <a:pt x="845" y="648"/>
                    </a:cubicBezTo>
                    <a:lnTo>
                      <a:pt x="845" y="648"/>
                    </a:lnTo>
                    <a:cubicBezTo>
                      <a:pt x="845" y="648"/>
                      <a:pt x="844" y="649"/>
                      <a:pt x="844" y="649"/>
                    </a:cubicBezTo>
                    <a:lnTo>
                      <a:pt x="844" y="649"/>
                    </a:lnTo>
                    <a:cubicBezTo>
                      <a:pt x="843" y="649"/>
                      <a:pt x="843" y="650"/>
                      <a:pt x="842" y="650"/>
                    </a:cubicBezTo>
                    <a:cubicBezTo>
                      <a:pt x="822" y="663"/>
                      <a:pt x="797" y="670"/>
                      <a:pt x="774" y="677"/>
                    </a:cubicBezTo>
                    <a:cubicBezTo>
                      <a:pt x="774" y="677"/>
                      <a:pt x="774" y="721"/>
                      <a:pt x="774" y="721"/>
                    </a:cubicBezTo>
                    <a:cubicBezTo>
                      <a:pt x="809" y="739"/>
                      <a:pt x="852" y="764"/>
                      <a:pt x="848" y="838"/>
                    </a:cubicBezTo>
                    <a:cubicBezTo>
                      <a:pt x="848" y="856"/>
                      <a:pt x="841" y="861"/>
                      <a:pt x="835" y="862"/>
                    </a:cubicBezTo>
                    <a:lnTo>
                      <a:pt x="835" y="862"/>
                    </a:lnTo>
                    <a:cubicBezTo>
                      <a:pt x="814" y="867"/>
                      <a:pt x="793" y="871"/>
                      <a:pt x="771" y="872"/>
                    </a:cubicBezTo>
                    <a:cubicBezTo>
                      <a:pt x="771" y="878"/>
                      <a:pt x="771" y="884"/>
                      <a:pt x="770" y="889"/>
                    </a:cubicBezTo>
                    <a:cubicBezTo>
                      <a:pt x="866" y="882"/>
                      <a:pt x="952" y="842"/>
                      <a:pt x="1017" y="780"/>
                    </a:cubicBezTo>
                    <a:lnTo>
                      <a:pt x="1075" y="837"/>
                    </a:lnTo>
                    <a:cubicBezTo>
                      <a:pt x="989" y="920"/>
                      <a:pt x="872" y="971"/>
                      <a:pt x="743" y="971"/>
                    </a:cubicBezTo>
                    <a:cubicBezTo>
                      <a:pt x="615" y="971"/>
                      <a:pt x="499" y="920"/>
                      <a:pt x="413" y="838"/>
                    </a:cubicBezTo>
                    <a:lnTo>
                      <a:pt x="470" y="781"/>
                    </a:lnTo>
                    <a:cubicBezTo>
                      <a:pt x="535" y="842"/>
                      <a:pt x="620" y="882"/>
                      <a:pt x="713" y="889"/>
                    </a:cubicBezTo>
                    <a:cubicBezTo>
                      <a:pt x="713" y="884"/>
                      <a:pt x="713" y="878"/>
                      <a:pt x="713" y="872"/>
                    </a:cubicBezTo>
                    <a:cubicBezTo>
                      <a:pt x="624" y="865"/>
                      <a:pt x="543" y="828"/>
                      <a:pt x="482" y="770"/>
                    </a:cubicBezTo>
                    <a:lnTo>
                      <a:pt x="497" y="754"/>
                    </a:lnTo>
                    <a:lnTo>
                      <a:pt x="518" y="757"/>
                    </a:lnTo>
                    <a:lnTo>
                      <a:pt x="529" y="745"/>
                    </a:lnTo>
                    <a:lnTo>
                      <a:pt x="559" y="746"/>
                    </a:lnTo>
                    <a:lnTo>
                      <a:pt x="563" y="735"/>
                    </a:lnTo>
                    <a:lnTo>
                      <a:pt x="562" y="731"/>
                    </a:lnTo>
                    <a:cubicBezTo>
                      <a:pt x="604" y="763"/>
                      <a:pt x="656" y="785"/>
                      <a:pt x="712" y="791"/>
                    </a:cubicBezTo>
                    <a:cubicBezTo>
                      <a:pt x="712" y="784"/>
                      <a:pt x="712" y="779"/>
                      <a:pt x="711" y="774"/>
                    </a:cubicBezTo>
                    <a:cubicBezTo>
                      <a:pt x="650" y="767"/>
                      <a:pt x="594" y="741"/>
                      <a:pt x="550" y="701"/>
                    </a:cubicBezTo>
                    <a:lnTo>
                      <a:pt x="608" y="643"/>
                    </a:lnTo>
                    <a:cubicBezTo>
                      <a:pt x="622" y="656"/>
                      <a:pt x="638" y="666"/>
                      <a:pt x="655" y="674"/>
                    </a:cubicBezTo>
                    <a:cubicBezTo>
                      <a:pt x="656" y="669"/>
                      <a:pt x="658" y="664"/>
                      <a:pt x="660" y="659"/>
                    </a:cubicBezTo>
                    <a:cubicBezTo>
                      <a:pt x="646" y="652"/>
                      <a:pt x="632" y="643"/>
                      <a:pt x="619" y="632"/>
                    </a:cubicBezTo>
                    <a:lnTo>
                      <a:pt x="677" y="574"/>
                    </a:lnTo>
                    <a:cubicBezTo>
                      <a:pt x="686" y="582"/>
                      <a:pt x="697" y="587"/>
                      <a:pt x="708" y="591"/>
                    </a:cubicBezTo>
                    <a:cubicBezTo>
                      <a:pt x="708" y="586"/>
                      <a:pt x="708" y="580"/>
                      <a:pt x="708" y="574"/>
                    </a:cubicBezTo>
                    <a:cubicBezTo>
                      <a:pt x="701" y="571"/>
                      <a:pt x="694" y="567"/>
                      <a:pt x="688" y="563"/>
                    </a:cubicBezTo>
                    <a:lnTo>
                      <a:pt x="705" y="546"/>
                    </a:lnTo>
                    <a:cubicBezTo>
                      <a:pt x="699" y="545"/>
                      <a:pt x="693" y="543"/>
                      <a:pt x="688" y="541"/>
                    </a:cubicBezTo>
                    <a:lnTo>
                      <a:pt x="677" y="552"/>
                    </a:lnTo>
                    <a:cubicBezTo>
                      <a:pt x="671" y="546"/>
                      <a:pt x="667" y="539"/>
                      <a:pt x="663" y="531"/>
                    </a:cubicBezTo>
                    <a:cubicBezTo>
                      <a:pt x="653" y="527"/>
                      <a:pt x="643" y="522"/>
                      <a:pt x="634" y="516"/>
                    </a:cubicBezTo>
                    <a:cubicBezTo>
                      <a:pt x="599" y="493"/>
                      <a:pt x="581" y="460"/>
                      <a:pt x="581" y="418"/>
                    </a:cubicBezTo>
                    <a:cubicBezTo>
                      <a:pt x="581" y="387"/>
                      <a:pt x="590" y="363"/>
                      <a:pt x="604" y="344"/>
                    </a:cubicBezTo>
                    <a:lnTo>
                      <a:pt x="547" y="287"/>
                    </a:lnTo>
                    <a:cubicBezTo>
                      <a:pt x="588" y="247"/>
                      <a:pt x="641" y="220"/>
                      <a:pt x="700" y="211"/>
                    </a:cubicBezTo>
                    <a:cubicBezTo>
                      <a:pt x="700" y="206"/>
                      <a:pt x="700" y="200"/>
                      <a:pt x="700" y="195"/>
                    </a:cubicBezTo>
                    <a:cubicBezTo>
                      <a:pt x="637" y="204"/>
                      <a:pt x="580" y="233"/>
                      <a:pt x="536" y="275"/>
                    </a:cubicBezTo>
                    <a:lnTo>
                      <a:pt x="526" y="266"/>
                    </a:lnTo>
                    <a:cubicBezTo>
                      <a:pt x="524" y="270"/>
                      <a:pt x="521" y="274"/>
                      <a:pt x="518" y="281"/>
                    </a:cubicBezTo>
                    <a:lnTo>
                      <a:pt x="524" y="287"/>
                    </a:lnTo>
                    <a:cubicBezTo>
                      <a:pt x="475" y="339"/>
                      <a:pt x="444" y="410"/>
                      <a:pt x="443" y="487"/>
                    </a:cubicBezTo>
                    <a:lnTo>
                      <a:pt x="362" y="487"/>
                    </a:lnTo>
                    <a:cubicBezTo>
                      <a:pt x="363" y="387"/>
                      <a:pt x="403" y="297"/>
                      <a:pt x="467" y="229"/>
                    </a:cubicBezTo>
                    <a:lnTo>
                      <a:pt x="493" y="255"/>
                    </a:lnTo>
                    <a:cubicBezTo>
                      <a:pt x="494" y="255"/>
                      <a:pt x="495" y="255"/>
                      <a:pt x="496" y="255"/>
                    </a:cubicBezTo>
                    <a:cubicBezTo>
                      <a:pt x="501" y="255"/>
                      <a:pt x="506" y="253"/>
                      <a:pt x="511" y="251"/>
                    </a:cubicBezTo>
                    <a:lnTo>
                      <a:pt x="478" y="218"/>
                    </a:lnTo>
                    <a:cubicBezTo>
                      <a:pt x="495" y="201"/>
                      <a:pt x="514" y="186"/>
                      <a:pt x="535" y="173"/>
                    </a:cubicBezTo>
                    <a:cubicBezTo>
                      <a:pt x="536" y="167"/>
                      <a:pt x="538" y="162"/>
                      <a:pt x="539" y="161"/>
                    </a:cubicBezTo>
                    <a:cubicBezTo>
                      <a:pt x="540" y="159"/>
                      <a:pt x="545" y="152"/>
                      <a:pt x="551" y="144"/>
                    </a:cubicBezTo>
                    <a:cubicBezTo>
                      <a:pt x="520" y="161"/>
                      <a:pt x="492" y="182"/>
                      <a:pt x="467" y="207"/>
                    </a:cubicBezTo>
                    <a:lnTo>
                      <a:pt x="409" y="149"/>
                    </a:lnTo>
                    <a:cubicBezTo>
                      <a:pt x="485" y="76"/>
                      <a:pt x="584" y="27"/>
                      <a:pt x="694" y="16"/>
                    </a:cubicBezTo>
                    <a:cubicBezTo>
                      <a:pt x="694" y="14"/>
                      <a:pt x="694" y="12"/>
                      <a:pt x="694" y="12"/>
                    </a:cubicBezTo>
                    <a:cubicBezTo>
                      <a:pt x="693" y="8"/>
                      <a:pt x="692" y="4"/>
                      <a:pt x="691" y="0"/>
                    </a:cubicBezTo>
                    <a:cubicBezTo>
                      <a:pt x="443" y="26"/>
                      <a:pt x="248" y="237"/>
                      <a:pt x="248" y="492"/>
                    </a:cubicBezTo>
                    <a:cubicBezTo>
                      <a:pt x="248" y="765"/>
                      <a:pt x="470" y="987"/>
                      <a:pt x="743" y="987"/>
                    </a:cubicBezTo>
                    <a:close/>
                    <a:moveTo>
                      <a:pt x="511" y="273"/>
                    </a:moveTo>
                    <a:cubicBezTo>
                      <a:pt x="511" y="270"/>
                      <a:pt x="512" y="267"/>
                      <a:pt x="513" y="264"/>
                    </a:cubicBezTo>
                    <a:cubicBezTo>
                      <a:pt x="510" y="265"/>
                      <a:pt x="506" y="265"/>
                      <a:pt x="503" y="265"/>
                    </a:cubicBezTo>
                    <a:lnTo>
                      <a:pt x="511" y="273"/>
                    </a:lnTo>
                    <a:close/>
                    <a:moveTo>
                      <a:pt x="792" y="582"/>
                    </a:moveTo>
                    <a:cubicBezTo>
                      <a:pt x="792" y="577"/>
                      <a:pt x="786" y="573"/>
                      <a:pt x="778" y="570"/>
                    </a:cubicBezTo>
                    <a:lnTo>
                      <a:pt x="777" y="570"/>
                    </a:lnTo>
                    <a:cubicBezTo>
                      <a:pt x="777" y="573"/>
                      <a:pt x="776" y="589"/>
                      <a:pt x="776" y="597"/>
                    </a:cubicBezTo>
                    <a:cubicBezTo>
                      <a:pt x="786" y="593"/>
                      <a:pt x="792" y="588"/>
                      <a:pt x="792" y="582"/>
                    </a:cubicBezTo>
                    <a:close/>
                    <a:moveTo>
                      <a:pt x="839" y="58"/>
                    </a:moveTo>
                    <a:lnTo>
                      <a:pt x="843" y="54"/>
                    </a:lnTo>
                    <a:lnTo>
                      <a:pt x="834" y="50"/>
                    </a:lnTo>
                    <a:lnTo>
                      <a:pt x="810" y="50"/>
                    </a:lnTo>
                    <a:lnTo>
                      <a:pt x="804" y="54"/>
                    </a:lnTo>
                    <a:lnTo>
                      <a:pt x="789" y="53"/>
                    </a:lnTo>
                    <a:lnTo>
                      <a:pt x="789" y="56"/>
                    </a:lnTo>
                    <a:cubicBezTo>
                      <a:pt x="798" y="57"/>
                      <a:pt x="807" y="58"/>
                      <a:pt x="814" y="59"/>
                    </a:cubicBezTo>
                    <a:lnTo>
                      <a:pt x="826" y="58"/>
                    </a:lnTo>
                    <a:lnTo>
                      <a:pt x="839" y="58"/>
                    </a:lnTo>
                    <a:close/>
                    <a:moveTo>
                      <a:pt x="857" y="214"/>
                    </a:moveTo>
                    <a:cubicBezTo>
                      <a:pt x="834" y="205"/>
                      <a:pt x="810" y="198"/>
                      <a:pt x="785" y="195"/>
                    </a:cubicBezTo>
                    <a:cubicBezTo>
                      <a:pt x="785" y="200"/>
                      <a:pt x="784" y="206"/>
                      <a:pt x="784" y="211"/>
                    </a:cubicBezTo>
                    <a:cubicBezTo>
                      <a:pt x="808" y="214"/>
                      <a:pt x="830" y="221"/>
                      <a:pt x="851" y="229"/>
                    </a:cubicBezTo>
                    <a:cubicBezTo>
                      <a:pt x="854" y="225"/>
                      <a:pt x="856" y="220"/>
                      <a:pt x="857" y="214"/>
                    </a:cubicBezTo>
                    <a:close/>
                    <a:moveTo>
                      <a:pt x="1165" y="143"/>
                    </a:moveTo>
                    <a:cubicBezTo>
                      <a:pt x="1203" y="269"/>
                      <a:pt x="1294" y="241"/>
                      <a:pt x="1355" y="373"/>
                    </a:cubicBezTo>
                    <a:cubicBezTo>
                      <a:pt x="1349" y="329"/>
                      <a:pt x="1399" y="187"/>
                      <a:pt x="1280" y="99"/>
                    </a:cubicBezTo>
                    <a:cubicBezTo>
                      <a:pt x="1320" y="148"/>
                      <a:pt x="1308" y="238"/>
                      <a:pt x="1332" y="297"/>
                    </a:cubicBezTo>
                    <a:cubicBezTo>
                      <a:pt x="1286" y="198"/>
                      <a:pt x="1187" y="182"/>
                      <a:pt x="1165" y="143"/>
                    </a:cubicBezTo>
                    <a:close/>
                    <a:moveTo>
                      <a:pt x="294" y="128"/>
                    </a:moveTo>
                    <a:cubicBezTo>
                      <a:pt x="322" y="95"/>
                      <a:pt x="331" y="51"/>
                      <a:pt x="374" y="18"/>
                    </a:cubicBezTo>
                    <a:cubicBezTo>
                      <a:pt x="286" y="37"/>
                      <a:pt x="211" y="116"/>
                      <a:pt x="191" y="213"/>
                    </a:cubicBezTo>
                    <a:cubicBezTo>
                      <a:pt x="219" y="180"/>
                      <a:pt x="267" y="161"/>
                      <a:pt x="294" y="128"/>
                    </a:cubicBezTo>
                    <a:close/>
                    <a:moveTo>
                      <a:pt x="1276" y="412"/>
                    </a:moveTo>
                    <a:cubicBezTo>
                      <a:pt x="1270" y="540"/>
                      <a:pt x="1341" y="563"/>
                      <a:pt x="1337" y="675"/>
                    </a:cubicBezTo>
                    <a:cubicBezTo>
                      <a:pt x="1367" y="597"/>
                      <a:pt x="1485" y="575"/>
                      <a:pt x="1441" y="388"/>
                    </a:cubicBezTo>
                    <a:cubicBezTo>
                      <a:pt x="1442" y="460"/>
                      <a:pt x="1378" y="501"/>
                      <a:pt x="1351" y="613"/>
                    </a:cubicBezTo>
                    <a:cubicBezTo>
                      <a:pt x="1357" y="487"/>
                      <a:pt x="1307" y="473"/>
                      <a:pt x="1276" y="412"/>
                    </a:cubicBezTo>
                    <a:close/>
                    <a:moveTo>
                      <a:pt x="1458" y="554"/>
                    </a:moveTo>
                    <a:cubicBezTo>
                      <a:pt x="1434" y="624"/>
                      <a:pt x="1353" y="663"/>
                      <a:pt x="1300" y="766"/>
                    </a:cubicBezTo>
                    <a:cubicBezTo>
                      <a:pt x="1330" y="644"/>
                      <a:pt x="1285" y="612"/>
                      <a:pt x="1281" y="545"/>
                    </a:cubicBezTo>
                    <a:cubicBezTo>
                      <a:pt x="1236" y="663"/>
                      <a:pt x="1295" y="706"/>
                      <a:pt x="1262" y="829"/>
                    </a:cubicBezTo>
                    <a:cubicBezTo>
                      <a:pt x="1301" y="775"/>
                      <a:pt x="1456" y="747"/>
                      <a:pt x="1458" y="554"/>
                    </a:cubicBezTo>
                    <a:close/>
                    <a:moveTo>
                      <a:pt x="1365" y="455"/>
                    </a:moveTo>
                    <a:cubicBezTo>
                      <a:pt x="1352" y="391"/>
                      <a:pt x="1320" y="348"/>
                      <a:pt x="1280" y="315"/>
                    </a:cubicBezTo>
                    <a:cubicBezTo>
                      <a:pt x="1250" y="290"/>
                      <a:pt x="1242" y="284"/>
                      <a:pt x="1231" y="268"/>
                    </a:cubicBezTo>
                    <a:cubicBezTo>
                      <a:pt x="1273" y="410"/>
                      <a:pt x="1338" y="411"/>
                      <a:pt x="1366" y="518"/>
                    </a:cubicBezTo>
                    <a:cubicBezTo>
                      <a:pt x="1370" y="462"/>
                      <a:pt x="1485" y="370"/>
                      <a:pt x="1376" y="217"/>
                    </a:cubicBezTo>
                    <a:cubicBezTo>
                      <a:pt x="1405" y="288"/>
                      <a:pt x="1362" y="386"/>
                      <a:pt x="1365" y="455"/>
                    </a:cubicBezTo>
                    <a:close/>
                    <a:moveTo>
                      <a:pt x="254" y="268"/>
                    </a:moveTo>
                    <a:cubicBezTo>
                      <a:pt x="243" y="284"/>
                      <a:pt x="235" y="290"/>
                      <a:pt x="205" y="315"/>
                    </a:cubicBezTo>
                    <a:cubicBezTo>
                      <a:pt x="165" y="348"/>
                      <a:pt x="133" y="391"/>
                      <a:pt x="120" y="455"/>
                    </a:cubicBezTo>
                    <a:cubicBezTo>
                      <a:pt x="123" y="386"/>
                      <a:pt x="80" y="288"/>
                      <a:pt x="108" y="217"/>
                    </a:cubicBezTo>
                    <a:cubicBezTo>
                      <a:pt x="0" y="370"/>
                      <a:pt x="115" y="462"/>
                      <a:pt x="119" y="518"/>
                    </a:cubicBezTo>
                    <a:cubicBezTo>
                      <a:pt x="147" y="411"/>
                      <a:pt x="212" y="410"/>
                      <a:pt x="254" y="268"/>
                    </a:cubicBezTo>
                    <a:close/>
                    <a:moveTo>
                      <a:pt x="209" y="412"/>
                    </a:moveTo>
                    <a:cubicBezTo>
                      <a:pt x="178" y="473"/>
                      <a:pt x="128" y="487"/>
                      <a:pt x="133" y="613"/>
                    </a:cubicBezTo>
                    <a:cubicBezTo>
                      <a:pt x="107" y="501"/>
                      <a:pt x="43" y="460"/>
                      <a:pt x="44" y="388"/>
                    </a:cubicBezTo>
                    <a:cubicBezTo>
                      <a:pt x="0" y="575"/>
                      <a:pt x="118" y="597"/>
                      <a:pt x="148" y="675"/>
                    </a:cubicBezTo>
                    <a:cubicBezTo>
                      <a:pt x="144" y="563"/>
                      <a:pt x="215" y="540"/>
                      <a:pt x="209" y="412"/>
                    </a:cubicBezTo>
                    <a:close/>
                    <a:moveTo>
                      <a:pt x="1010" y="1043"/>
                    </a:moveTo>
                    <a:cubicBezTo>
                      <a:pt x="960" y="1030"/>
                      <a:pt x="909" y="1023"/>
                      <a:pt x="870" y="1022"/>
                    </a:cubicBezTo>
                    <a:cubicBezTo>
                      <a:pt x="822" y="1021"/>
                      <a:pt x="780" y="1030"/>
                      <a:pt x="742" y="1044"/>
                    </a:cubicBezTo>
                    <a:cubicBezTo>
                      <a:pt x="705" y="1030"/>
                      <a:pt x="663" y="1021"/>
                      <a:pt x="615" y="1022"/>
                    </a:cubicBezTo>
                    <a:cubicBezTo>
                      <a:pt x="576" y="1023"/>
                      <a:pt x="525" y="1030"/>
                      <a:pt x="475" y="1043"/>
                    </a:cubicBezTo>
                    <a:cubicBezTo>
                      <a:pt x="398" y="1064"/>
                      <a:pt x="331" y="1080"/>
                      <a:pt x="273" y="1050"/>
                    </a:cubicBezTo>
                    <a:cubicBezTo>
                      <a:pt x="328" y="1100"/>
                      <a:pt x="393" y="1117"/>
                      <a:pt x="487" y="1107"/>
                    </a:cubicBezTo>
                    <a:cubicBezTo>
                      <a:pt x="565" y="1099"/>
                      <a:pt x="628" y="1060"/>
                      <a:pt x="702" y="1060"/>
                    </a:cubicBezTo>
                    <a:cubicBezTo>
                      <a:pt x="703" y="1060"/>
                      <a:pt x="704" y="1060"/>
                      <a:pt x="705" y="1060"/>
                    </a:cubicBezTo>
                    <a:cubicBezTo>
                      <a:pt x="627" y="1099"/>
                      <a:pt x="584" y="1155"/>
                      <a:pt x="584" y="1155"/>
                    </a:cubicBezTo>
                    <a:lnTo>
                      <a:pt x="619" y="1159"/>
                    </a:lnTo>
                    <a:cubicBezTo>
                      <a:pt x="619" y="1159"/>
                      <a:pt x="657" y="1084"/>
                      <a:pt x="742" y="1065"/>
                    </a:cubicBezTo>
                    <a:cubicBezTo>
                      <a:pt x="828" y="1084"/>
                      <a:pt x="866" y="1159"/>
                      <a:pt x="866" y="1159"/>
                    </a:cubicBezTo>
                    <a:lnTo>
                      <a:pt x="901" y="1155"/>
                    </a:lnTo>
                    <a:cubicBezTo>
                      <a:pt x="901" y="1155"/>
                      <a:pt x="858" y="1099"/>
                      <a:pt x="780" y="1060"/>
                    </a:cubicBezTo>
                    <a:cubicBezTo>
                      <a:pt x="781" y="1060"/>
                      <a:pt x="782" y="1060"/>
                      <a:pt x="783" y="1060"/>
                    </a:cubicBezTo>
                    <a:cubicBezTo>
                      <a:pt x="857" y="1060"/>
                      <a:pt x="920" y="1099"/>
                      <a:pt x="998" y="1107"/>
                    </a:cubicBezTo>
                    <a:cubicBezTo>
                      <a:pt x="1092" y="1117"/>
                      <a:pt x="1157" y="1100"/>
                      <a:pt x="1212" y="1050"/>
                    </a:cubicBezTo>
                    <a:cubicBezTo>
                      <a:pt x="1154" y="1080"/>
                      <a:pt x="1087" y="1064"/>
                      <a:pt x="1010" y="1043"/>
                    </a:cubicBezTo>
                    <a:close/>
                    <a:moveTo>
                      <a:pt x="1215" y="887"/>
                    </a:moveTo>
                    <a:cubicBezTo>
                      <a:pt x="1266" y="816"/>
                      <a:pt x="1234" y="742"/>
                      <a:pt x="1245" y="690"/>
                    </a:cubicBezTo>
                    <a:cubicBezTo>
                      <a:pt x="1163" y="814"/>
                      <a:pt x="1208" y="866"/>
                      <a:pt x="1153" y="946"/>
                    </a:cubicBezTo>
                    <a:cubicBezTo>
                      <a:pt x="1220" y="898"/>
                      <a:pt x="1368" y="943"/>
                      <a:pt x="1425" y="723"/>
                    </a:cubicBezTo>
                    <a:cubicBezTo>
                      <a:pt x="1380" y="813"/>
                      <a:pt x="1268" y="828"/>
                      <a:pt x="1215" y="887"/>
                    </a:cubicBezTo>
                    <a:close/>
                    <a:moveTo>
                      <a:pt x="1081" y="997"/>
                    </a:moveTo>
                    <a:cubicBezTo>
                      <a:pt x="1168" y="915"/>
                      <a:pt x="1140" y="863"/>
                      <a:pt x="1167" y="821"/>
                    </a:cubicBezTo>
                    <a:cubicBezTo>
                      <a:pt x="1039" y="936"/>
                      <a:pt x="1070" y="971"/>
                      <a:pt x="1024" y="1034"/>
                    </a:cubicBezTo>
                    <a:cubicBezTo>
                      <a:pt x="1072" y="1011"/>
                      <a:pt x="1242" y="1087"/>
                      <a:pt x="1338" y="902"/>
                    </a:cubicBezTo>
                    <a:cubicBezTo>
                      <a:pt x="1282" y="969"/>
                      <a:pt x="1166" y="947"/>
                      <a:pt x="1081" y="997"/>
                    </a:cubicBezTo>
                    <a:close/>
                    <a:moveTo>
                      <a:pt x="461" y="1034"/>
                    </a:moveTo>
                    <a:cubicBezTo>
                      <a:pt x="415" y="971"/>
                      <a:pt x="446" y="936"/>
                      <a:pt x="318" y="821"/>
                    </a:cubicBezTo>
                    <a:cubicBezTo>
                      <a:pt x="345" y="863"/>
                      <a:pt x="317" y="915"/>
                      <a:pt x="404" y="997"/>
                    </a:cubicBezTo>
                    <a:cubicBezTo>
                      <a:pt x="319" y="947"/>
                      <a:pt x="203" y="969"/>
                      <a:pt x="146" y="902"/>
                    </a:cubicBezTo>
                    <a:cubicBezTo>
                      <a:pt x="243" y="1087"/>
                      <a:pt x="413" y="1011"/>
                      <a:pt x="461" y="1034"/>
                    </a:cubicBezTo>
                    <a:close/>
                    <a:moveTo>
                      <a:pt x="223" y="829"/>
                    </a:moveTo>
                    <a:cubicBezTo>
                      <a:pt x="190" y="706"/>
                      <a:pt x="248" y="663"/>
                      <a:pt x="204" y="545"/>
                    </a:cubicBezTo>
                    <a:cubicBezTo>
                      <a:pt x="200" y="612"/>
                      <a:pt x="155" y="644"/>
                      <a:pt x="185" y="766"/>
                    </a:cubicBezTo>
                    <a:cubicBezTo>
                      <a:pt x="132" y="663"/>
                      <a:pt x="51" y="624"/>
                      <a:pt x="27" y="554"/>
                    </a:cubicBezTo>
                    <a:cubicBezTo>
                      <a:pt x="29" y="747"/>
                      <a:pt x="184" y="775"/>
                      <a:pt x="223" y="829"/>
                    </a:cubicBezTo>
                    <a:close/>
                    <a:moveTo>
                      <a:pt x="240" y="690"/>
                    </a:moveTo>
                    <a:cubicBezTo>
                      <a:pt x="251" y="742"/>
                      <a:pt x="219" y="816"/>
                      <a:pt x="270" y="887"/>
                    </a:cubicBezTo>
                    <a:cubicBezTo>
                      <a:pt x="217" y="828"/>
                      <a:pt x="105" y="813"/>
                      <a:pt x="60" y="723"/>
                    </a:cubicBezTo>
                    <a:cubicBezTo>
                      <a:pt x="117" y="943"/>
                      <a:pt x="265" y="898"/>
                      <a:pt x="332" y="946"/>
                    </a:cubicBezTo>
                    <a:cubicBezTo>
                      <a:pt x="277" y="866"/>
                      <a:pt x="322" y="814"/>
                      <a:pt x="240" y="690"/>
                    </a:cubicBezTo>
                    <a:close/>
                    <a:moveTo>
                      <a:pt x="130" y="373"/>
                    </a:moveTo>
                    <a:cubicBezTo>
                      <a:pt x="191" y="241"/>
                      <a:pt x="282" y="269"/>
                      <a:pt x="320" y="143"/>
                    </a:cubicBezTo>
                    <a:cubicBezTo>
                      <a:pt x="298" y="182"/>
                      <a:pt x="199" y="198"/>
                      <a:pt x="153" y="297"/>
                    </a:cubicBezTo>
                    <a:cubicBezTo>
                      <a:pt x="177" y="238"/>
                      <a:pt x="165" y="148"/>
                      <a:pt x="205" y="99"/>
                    </a:cubicBezTo>
                    <a:cubicBezTo>
                      <a:pt x="86" y="187"/>
                      <a:pt x="136" y="329"/>
                      <a:pt x="130" y="373"/>
                    </a:cubicBezTo>
                    <a:close/>
                    <a:moveTo>
                      <a:pt x="1191" y="128"/>
                    </a:moveTo>
                    <a:cubicBezTo>
                      <a:pt x="1218" y="161"/>
                      <a:pt x="1266" y="180"/>
                      <a:pt x="1294" y="213"/>
                    </a:cubicBezTo>
                    <a:cubicBezTo>
                      <a:pt x="1274" y="116"/>
                      <a:pt x="1199" y="37"/>
                      <a:pt x="1111" y="18"/>
                    </a:cubicBezTo>
                    <a:cubicBezTo>
                      <a:pt x="1154" y="51"/>
                      <a:pt x="1163" y="95"/>
                      <a:pt x="1191" y="128"/>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19" name="Freeform 6">
                <a:extLst>
                  <a:ext uri="{FF2B5EF4-FFF2-40B4-BE49-F238E27FC236}">
                    <a16:creationId xmlns:a16="http://schemas.microsoft.com/office/drawing/2014/main" id="{4644FF7F-2CA9-2C63-6F00-4049173938B2}"/>
                  </a:ext>
                </a:extLst>
              </p:cNvPr>
              <p:cNvSpPr>
                <a:spLocks/>
              </p:cNvSpPr>
              <p:nvPr/>
            </p:nvSpPr>
            <p:spPr bwMode="auto">
              <a:xfrm>
                <a:off x="9042369" y="-1347735"/>
                <a:ext cx="29585" cy="45364"/>
              </a:xfrm>
              <a:custGeom>
                <a:avLst/>
                <a:gdLst>
                  <a:gd name="T0" fmla="*/ 0 w 63"/>
                  <a:gd name="T1" fmla="*/ 32 h 96"/>
                  <a:gd name="T2" fmla="*/ 59 w 63"/>
                  <a:gd name="T3" fmla="*/ 96 h 96"/>
                  <a:gd name="T4" fmla="*/ 0 w 63"/>
                  <a:gd name="T5" fmla="*/ 0 h 96"/>
                  <a:gd name="T6" fmla="*/ 0 w 63"/>
                  <a:gd name="T7" fmla="*/ 32 h 96"/>
                </a:gdLst>
                <a:ahLst/>
                <a:cxnLst>
                  <a:cxn ang="0">
                    <a:pos x="T0" y="T1"/>
                  </a:cxn>
                  <a:cxn ang="0">
                    <a:pos x="T2" y="T3"/>
                  </a:cxn>
                  <a:cxn ang="0">
                    <a:pos x="T4" y="T5"/>
                  </a:cxn>
                  <a:cxn ang="0">
                    <a:pos x="T6" y="T7"/>
                  </a:cxn>
                </a:cxnLst>
                <a:rect l="0" t="0" r="r" b="b"/>
                <a:pathLst>
                  <a:path w="63" h="96">
                    <a:moveTo>
                      <a:pt x="0" y="32"/>
                    </a:moveTo>
                    <a:cubicBezTo>
                      <a:pt x="25" y="45"/>
                      <a:pt x="49" y="63"/>
                      <a:pt x="59" y="96"/>
                    </a:cubicBezTo>
                    <a:cubicBezTo>
                      <a:pt x="63" y="40"/>
                      <a:pt x="31" y="16"/>
                      <a:pt x="0" y="0"/>
                    </a:cubicBezTo>
                    <a:cubicBezTo>
                      <a:pt x="0" y="0"/>
                      <a:pt x="0" y="32"/>
                      <a:pt x="0" y="32"/>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20" name="Freeform 7">
                <a:extLst>
                  <a:ext uri="{FF2B5EF4-FFF2-40B4-BE49-F238E27FC236}">
                    <a16:creationId xmlns:a16="http://schemas.microsoft.com/office/drawing/2014/main" id="{7FD80D7F-2074-B577-A080-7A566686BDFE}"/>
                  </a:ext>
                </a:extLst>
              </p:cNvPr>
              <p:cNvSpPr>
                <a:spLocks/>
              </p:cNvSpPr>
              <p:nvPr/>
            </p:nvSpPr>
            <p:spPr bwMode="auto">
              <a:xfrm>
                <a:off x="8958545" y="-1663307"/>
                <a:ext cx="163703" cy="215970"/>
              </a:xfrm>
              <a:custGeom>
                <a:avLst/>
                <a:gdLst>
                  <a:gd name="T0" fmla="*/ 344 w 344"/>
                  <a:gd name="T1" fmla="*/ 131 h 457"/>
                  <a:gd name="T2" fmla="*/ 217 w 344"/>
                  <a:gd name="T3" fmla="*/ 3 h 457"/>
                  <a:gd name="T4" fmla="*/ 189 w 344"/>
                  <a:gd name="T5" fmla="*/ 0 h 457"/>
                  <a:gd name="T6" fmla="*/ 189 w 344"/>
                  <a:gd name="T7" fmla="*/ 25 h 457"/>
                  <a:gd name="T8" fmla="*/ 188 w 344"/>
                  <a:gd name="T9" fmla="*/ 56 h 457"/>
                  <a:gd name="T10" fmla="*/ 205 w 344"/>
                  <a:gd name="T11" fmla="*/ 58 h 457"/>
                  <a:gd name="T12" fmla="*/ 277 w 344"/>
                  <a:gd name="T13" fmla="*/ 131 h 457"/>
                  <a:gd name="T14" fmla="*/ 185 w 344"/>
                  <a:gd name="T15" fmla="*/ 211 h 457"/>
                  <a:gd name="T16" fmla="*/ 168 w 344"/>
                  <a:gd name="T17" fmla="*/ 215 h 457"/>
                  <a:gd name="T18" fmla="*/ 121 w 344"/>
                  <a:gd name="T19" fmla="*/ 227 h 457"/>
                  <a:gd name="T20" fmla="*/ 104 w 344"/>
                  <a:gd name="T21" fmla="*/ 232 h 457"/>
                  <a:gd name="T22" fmla="*/ 104 w 344"/>
                  <a:gd name="T23" fmla="*/ 232 h 457"/>
                  <a:gd name="T24" fmla="*/ 0 w 344"/>
                  <a:gd name="T25" fmla="*/ 345 h 457"/>
                  <a:gd name="T26" fmla="*/ 109 w 344"/>
                  <a:gd name="T27" fmla="*/ 457 h 457"/>
                  <a:gd name="T28" fmla="*/ 108 w 344"/>
                  <a:gd name="T29" fmla="*/ 397 h 457"/>
                  <a:gd name="T30" fmla="*/ 67 w 344"/>
                  <a:gd name="T31" fmla="*/ 346 h 457"/>
                  <a:gd name="T32" fmla="*/ 106 w 344"/>
                  <a:gd name="T33" fmla="*/ 297 h 457"/>
                  <a:gd name="T34" fmla="*/ 122 w 344"/>
                  <a:gd name="T35" fmla="*/ 291 h 457"/>
                  <a:gd name="T36" fmla="*/ 167 w 344"/>
                  <a:gd name="T37" fmla="*/ 278 h 457"/>
                  <a:gd name="T38" fmla="*/ 183 w 344"/>
                  <a:gd name="T39" fmla="*/ 274 h 457"/>
                  <a:gd name="T40" fmla="*/ 183 w 344"/>
                  <a:gd name="T41" fmla="*/ 274 h 457"/>
                  <a:gd name="T42" fmla="*/ 344 w 344"/>
                  <a:gd name="T43" fmla="*/ 13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4" h="457">
                    <a:moveTo>
                      <a:pt x="344" y="131"/>
                    </a:moveTo>
                    <a:cubicBezTo>
                      <a:pt x="344" y="80"/>
                      <a:pt x="307" y="23"/>
                      <a:pt x="217" y="3"/>
                    </a:cubicBezTo>
                    <a:cubicBezTo>
                      <a:pt x="210" y="2"/>
                      <a:pt x="200" y="1"/>
                      <a:pt x="189" y="0"/>
                    </a:cubicBezTo>
                    <a:cubicBezTo>
                      <a:pt x="189" y="8"/>
                      <a:pt x="189" y="25"/>
                      <a:pt x="189" y="25"/>
                    </a:cubicBezTo>
                    <a:cubicBezTo>
                      <a:pt x="189" y="31"/>
                      <a:pt x="188" y="51"/>
                      <a:pt x="188" y="56"/>
                    </a:cubicBezTo>
                    <a:cubicBezTo>
                      <a:pt x="196" y="56"/>
                      <a:pt x="203" y="57"/>
                      <a:pt x="205" y="58"/>
                    </a:cubicBezTo>
                    <a:cubicBezTo>
                      <a:pt x="258" y="71"/>
                      <a:pt x="277" y="101"/>
                      <a:pt x="277" y="131"/>
                    </a:cubicBezTo>
                    <a:cubicBezTo>
                      <a:pt x="277" y="179"/>
                      <a:pt x="235" y="197"/>
                      <a:pt x="185" y="211"/>
                    </a:cubicBezTo>
                    <a:cubicBezTo>
                      <a:pt x="179" y="212"/>
                      <a:pt x="174" y="214"/>
                      <a:pt x="168" y="215"/>
                    </a:cubicBezTo>
                    <a:cubicBezTo>
                      <a:pt x="153" y="219"/>
                      <a:pt x="137" y="223"/>
                      <a:pt x="121" y="227"/>
                    </a:cubicBezTo>
                    <a:cubicBezTo>
                      <a:pt x="115" y="228"/>
                      <a:pt x="110" y="230"/>
                      <a:pt x="104" y="232"/>
                    </a:cubicBezTo>
                    <a:lnTo>
                      <a:pt x="104" y="232"/>
                    </a:lnTo>
                    <a:cubicBezTo>
                      <a:pt x="48" y="249"/>
                      <a:pt x="0" y="276"/>
                      <a:pt x="0" y="345"/>
                    </a:cubicBezTo>
                    <a:cubicBezTo>
                      <a:pt x="0" y="414"/>
                      <a:pt x="55" y="440"/>
                      <a:pt x="109" y="457"/>
                    </a:cubicBezTo>
                    <a:cubicBezTo>
                      <a:pt x="108" y="437"/>
                      <a:pt x="108" y="417"/>
                      <a:pt x="108" y="397"/>
                    </a:cubicBezTo>
                    <a:cubicBezTo>
                      <a:pt x="84" y="386"/>
                      <a:pt x="67" y="371"/>
                      <a:pt x="67" y="346"/>
                    </a:cubicBezTo>
                    <a:cubicBezTo>
                      <a:pt x="67" y="322"/>
                      <a:pt x="82" y="308"/>
                      <a:pt x="106" y="297"/>
                    </a:cubicBezTo>
                    <a:cubicBezTo>
                      <a:pt x="111" y="295"/>
                      <a:pt x="116" y="293"/>
                      <a:pt x="122" y="291"/>
                    </a:cubicBezTo>
                    <a:cubicBezTo>
                      <a:pt x="136" y="286"/>
                      <a:pt x="151" y="282"/>
                      <a:pt x="167" y="278"/>
                    </a:cubicBezTo>
                    <a:cubicBezTo>
                      <a:pt x="172" y="277"/>
                      <a:pt x="178" y="276"/>
                      <a:pt x="183" y="274"/>
                    </a:cubicBezTo>
                    <a:lnTo>
                      <a:pt x="183" y="274"/>
                    </a:lnTo>
                    <a:cubicBezTo>
                      <a:pt x="259" y="256"/>
                      <a:pt x="344" y="232"/>
                      <a:pt x="344" y="131"/>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6" name="Freeform 8">
                <a:extLst>
                  <a:ext uri="{FF2B5EF4-FFF2-40B4-BE49-F238E27FC236}">
                    <a16:creationId xmlns:a16="http://schemas.microsoft.com/office/drawing/2014/main" id="{5FC1A52D-B106-D3FF-97D8-DE1CC817CC56}"/>
                  </a:ext>
                </a:extLst>
              </p:cNvPr>
              <p:cNvSpPr>
                <a:spLocks/>
              </p:cNvSpPr>
              <p:nvPr/>
            </p:nvSpPr>
            <p:spPr bwMode="auto">
              <a:xfrm>
                <a:off x="8993061" y="-1463116"/>
                <a:ext cx="91714" cy="117354"/>
              </a:xfrm>
              <a:custGeom>
                <a:avLst/>
                <a:gdLst>
                  <a:gd name="T0" fmla="*/ 0 w 194"/>
                  <a:gd name="T1" fmla="*/ 193 h 248"/>
                  <a:gd name="T2" fmla="*/ 41 w 194"/>
                  <a:gd name="T3" fmla="*/ 248 h 248"/>
                  <a:gd name="T4" fmla="*/ 40 w 194"/>
                  <a:gd name="T5" fmla="*/ 199 h 248"/>
                  <a:gd name="T6" fmla="*/ 55 w 194"/>
                  <a:gd name="T7" fmla="*/ 182 h 248"/>
                  <a:gd name="T8" fmla="*/ 88 w 194"/>
                  <a:gd name="T9" fmla="*/ 170 h 248"/>
                  <a:gd name="T10" fmla="*/ 105 w 194"/>
                  <a:gd name="T11" fmla="*/ 164 h 248"/>
                  <a:gd name="T12" fmla="*/ 105 w 194"/>
                  <a:gd name="T13" fmla="*/ 164 h 248"/>
                  <a:gd name="T14" fmla="*/ 194 w 194"/>
                  <a:gd name="T15" fmla="*/ 86 h 248"/>
                  <a:gd name="T16" fmla="*/ 108 w 194"/>
                  <a:gd name="T17" fmla="*/ 0 h 248"/>
                  <a:gd name="T18" fmla="*/ 107 w 194"/>
                  <a:gd name="T19" fmla="*/ 55 h 248"/>
                  <a:gd name="T20" fmla="*/ 139 w 194"/>
                  <a:gd name="T21" fmla="*/ 86 h 248"/>
                  <a:gd name="T22" fmla="*/ 106 w 194"/>
                  <a:gd name="T23" fmla="*/ 119 h 248"/>
                  <a:gd name="T24" fmla="*/ 89 w 194"/>
                  <a:gd name="T25" fmla="*/ 125 h 248"/>
                  <a:gd name="T26" fmla="*/ 56 w 194"/>
                  <a:gd name="T27" fmla="*/ 136 h 248"/>
                  <a:gd name="T28" fmla="*/ 39 w 194"/>
                  <a:gd name="T29" fmla="*/ 143 h 248"/>
                  <a:gd name="T30" fmla="*/ 0 w 194"/>
                  <a:gd name="T31" fmla="*/ 19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4" h="248">
                    <a:moveTo>
                      <a:pt x="0" y="193"/>
                    </a:moveTo>
                    <a:cubicBezTo>
                      <a:pt x="0" y="221"/>
                      <a:pt x="20" y="236"/>
                      <a:pt x="41" y="248"/>
                    </a:cubicBezTo>
                    <a:cubicBezTo>
                      <a:pt x="41" y="243"/>
                      <a:pt x="40" y="200"/>
                      <a:pt x="40" y="199"/>
                    </a:cubicBezTo>
                    <a:cubicBezTo>
                      <a:pt x="40" y="191"/>
                      <a:pt x="49" y="185"/>
                      <a:pt x="55" y="182"/>
                    </a:cubicBezTo>
                    <a:cubicBezTo>
                      <a:pt x="65" y="178"/>
                      <a:pt x="75" y="174"/>
                      <a:pt x="88" y="170"/>
                    </a:cubicBezTo>
                    <a:cubicBezTo>
                      <a:pt x="94" y="168"/>
                      <a:pt x="99" y="166"/>
                      <a:pt x="105" y="164"/>
                    </a:cubicBezTo>
                    <a:lnTo>
                      <a:pt x="105" y="164"/>
                    </a:lnTo>
                    <a:cubicBezTo>
                      <a:pt x="146" y="151"/>
                      <a:pt x="194" y="136"/>
                      <a:pt x="194" y="86"/>
                    </a:cubicBezTo>
                    <a:cubicBezTo>
                      <a:pt x="194" y="35"/>
                      <a:pt x="153" y="15"/>
                      <a:pt x="108" y="0"/>
                    </a:cubicBezTo>
                    <a:cubicBezTo>
                      <a:pt x="108" y="16"/>
                      <a:pt x="108" y="39"/>
                      <a:pt x="107" y="55"/>
                    </a:cubicBezTo>
                    <a:cubicBezTo>
                      <a:pt x="126" y="62"/>
                      <a:pt x="139" y="71"/>
                      <a:pt x="139" y="86"/>
                    </a:cubicBezTo>
                    <a:cubicBezTo>
                      <a:pt x="139" y="104"/>
                      <a:pt x="119" y="114"/>
                      <a:pt x="106" y="119"/>
                    </a:cubicBezTo>
                    <a:cubicBezTo>
                      <a:pt x="100" y="121"/>
                      <a:pt x="92" y="124"/>
                      <a:pt x="89" y="125"/>
                    </a:cubicBezTo>
                    <a:cubicBezTo>
                      <a:pt x="78" y="128"/>
                      <a:pt x="67" y="132"/>
                      <a:pt x="56" y="136"/>
                    </a:cubicBezTo>
                    <a:cubicBezTo>
                      <a:pt x="50" y="138"/>
                      <a:pt x="44" y="141"/>
                      <a:pt x="39" y="143"/>
                    </a:cubicBezTo>
                    <a:cubicBezTo>
                      <a:pt x="20" y="153"/>
                      <a:pt x="0" y="168"/>
                      <a:pt x="0" y="193"/>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8" name="Freeform 9">
                <a:extLst>
                  <a:ext uri="{FF2B5EF4-FFF2-40B4-BE49-F238E27FC236}">
                    <a16:creationId xmlns:a16="http://schemas.microsoft.com/office/drawing/2014/main" id="{F61E3D59-52C1-2163-E4E7-A48F7D978E69}"/>
                  </a:ext>
                </a:extLst>
              </p:cNvPr>
              <p:cNvSpPr>
                <a:spLocks noEditPoints="1"/>
              </p:cNvSpPr>
              <p:nvPr/>
            </p:nvSpPr>
            <p:spPr bwMode="auto">
              <a:xfrm>
                <a:off x="8909237" y="-1659363"/>
                <a:ext cx="97631" cy="93686"/>
              </a:xfrm>
              <a:custGeom>
                <a:avLst/>
                <a:gdLst>
                  <a:gd name="T0" fmla="*/ 97 w 206"/>
                  <a:gd name="T1" fmla="*/ 97 h 199"/>
                  <a:gd name="T2" fmla="*/ 84 w 206"/>
                  <a:gd name="T3" fmla="*/ 100 h 199"/>
                  <a:gd name="T4" fmla="*/ 103 w 206"/>
                  <a:gd name="T5" fmla="*/ 71 h 199"/>
                  <a:gd name="T6" fmla="*/ 121 w 206"/>
                  <a:gd name="T7" fmla="*/ 72 h 199"/>
                  <a:gd name="T8" fmla="*/ 97 w 206"/>
                  <a:gd name="T9" fmla="*/ 97 h 199"/>
                  <a:gd name="T10" fmla="*/ 205 w 206"/>
                  <a:gd name="T11" fmla="*/ 0 h 199"/>
                  <a:gd name="T12" fmla="*/ 155 w 206"/>
                  <a:gd name="T13" fmla="*/ 20 h 199"/>
                  <a:gd name="T14" fmla="*/ 86 w 206"/>
                  <a:gd name="T15" fmla="*/ 55 h 199"/>
                  <a:gd name="T16" fmla="*/ 63 w 206"/>
                  <a:gd name="T17" fmla="*/ 86 h 199"/>
                  <a:gd name="T18" fmla="*/ 49 w 206"/>
                  <a:gd name="T19" fmla="*/ 125 h 199"/>
                  <a:gd name="T20" fmla="*/ 43 w 206"/>
                  <a:gd name="T21" fmla="*/ 147 h 199"/>
                  <a:gd name="T22" fmla="*/ 43 w 206"/>
                  <a:gd name="T23" fmla="*/ 147 h 199"/>
                  <a:gd name="T24" fmla="*/ 33 w 206"/>
                  <a:gd name="T25" fmla="*/ 165 h 199"/>
                  <a:gd name="T26" fmla="*/ 0 w 206"/>
                  <a:gd name="T27" fmla="*/ 178 h 199"/>
                  <a:gd name="T28" fmla="*/ 28 w 206"/>
                  <a:gd name="T29" fmla="*/ 175 h 199"/>
                  <a:gd name="T30" fmla="*/ 22 w 206"/>
                  <a:gd name="T31" fmla="*/ 199 h 199"/>
                  <a:gd name="T32" fmla="*/ 51 w 206"/>
                  <a:gd name="T33" fmla="*/ 155 h 199"/>
                  <a:gd name="T34" fmla="*/ 90 w 206"/>
                  <a:gd name="T35" fmla="*/ 143 h 199"/>
                  <a:gd name="T36" fmla="*/ 162 w 206"/>
                  <a:gd name="T37" fmla="*/ 91 h 199"/>
                  <a:gd name="T38" fmla="*/ 206 w 206"/>
                  <a:gd name="T39" fmla="*/ 58 h 199"/>
                  <a:gd name="T40" fmla="*/ 205 w 206"/>
                  <a:gd name="T4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6" h="199">
                    <a:moveTo>
                      <a:pt x="97" y="97"/>
                    </a:moveTo>
                    <a:lnTo>
                      <a:pt x="84" y="100"/>
                    </a:lnTo>
                    <a:lnTo>
                      <a:pt x="103" y="71"/>
                    </a:lnTo>
                    <a:lnTo>
                      <a:pt x="121" y="72"/>
                    </a:lnTo>
                    <a:lnTo>
                      <a:pt x="97" y="97"/>
                    </a:lnTo>
                    <a:close/>
                    <a:moveTo>
                      <a:pt x="205" y="0"/>
                    </a:moveTo>
                    <a:cubicBezTo>
                      <a:pt x="177" y="8"/>
                      <a:pt x="161" y="18"/>
                      <a:pt x="155" y="20"/>
                    </a:cubicBezTo>
                    <a:cubicBezTo>
                      <a:pt x="137" y="26"/>
                      <a:pt x="112" y="27"/>
                      <a:pt x="86" y="55"/>
                    </a:cubicBezTo>
                    <a:cubicBezTo>
                      <a:pt x="82" y="60"/>
                      <a:pt x="71" y="74"/>
                      <a:pt x="63" y="86"/>
                    </a:cubicBezTo>
                    <a:cubicBezTo>
                      <a:pt x="55" y="97"/>
                      <a:pt x="55" y="115"/>
                      <a:pt x="49" y="125"/>
                    </a:cubicBezTo>
                    <a:cubicBezTo>
                      <a:pt x="41" y="139"/>
                      <a:pt x="43" y="147"/>
                      <a:pt x="43" y="147"/>
                    </a:cubicBezTo>
                    <a:lnTo>
                      <a:pt x="43" y="147"/>
                    </a:lnTo>
                    <a:cubicBezTo>
                      <a:pt x="42" y="149"/>
                      <a:pt x="41" y="156"/>
                      <a:pt x="33" y="165"/>
                    </a:cubicBezTo>
                    <a:cubicBezTo>
                      <a:pt x="25" y="174"/>
                      <a:pt x="13" y="180"/>
                      <a:pt x="0" y="178"/>
                    </a:cubicBezTo>
                    <a:cubicBezTo>
                      <a:pt x="11" y="184"/>
                      <a:pt x="28" y="175"/>
                      <a:pt x="28" y="175"/>
                    </a:cubicBezTo>
                    <a:cubicBezTo>
                      <a:pt x="28" y="175"/>
                      <a:pt x="25" y="184"/>
                      <a:pt x="22" y="199"/>
                    </a:cubicBezTo>
                    <a:cubicBezTo>
                      <a:pt x="35" y="169"/>
                      <a:pt x="47" y="158"/>
                      <a:pt x="51" y="155"/>
                    </a:cubicBezTo>
                    <a:cubicBezTo>
                      <a:pt x="56" y="156"/>
                      <a:pt x="68" y="156"/>
                      <a:pt x="90" y="143"/>
                    </a:cubicBezTo>
                    <a:cubicBezTo>
                      <a:pt x="115" y="129"/>
                      <a:pt x="152" y="106"/>
                      <a:pt x="162" y="91"/>
                    </a:cubicBezTo>
                    <a:cubicBezTo>
                      <a:pt x="174" y="75"/>
                      <a:pt x="189" y="65"/>
                      <a:pt x="206" y="58"/>
                    </a:cubicBezTo>
                    <a:cubicBezTo>
                      <a:pt x="205" y="36"/>
                      <a:pt x="205" y="17"/>
                      <a:pt x="205"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0" name="Freeform 10">
                <a:extLst>
                  <a:ext uri="{FF2B5EF4-FFF2-40B4-BE49-F238E27FC236}">
                    <a16:creationId xmlns:a16="http://schemas.microsoft.com/office/drawing/2014/main" id="{EE4D9157-3F9C-BBB9-9B43-FB9BFBC9C41B}"/>
                  </a:ext>
                </a:extLst>
              </p:cNvPr>
              <p:cNvSpPr>
                <a:spLocks/>
              </p:cNvSpPr>
              <p:nvPr/>
            </p:nvSpPr>
            <p:spPr bwMode="auto">
              <a:xfrm>
                <a:off x="9019687" y="-1374361"/>
                <a:ext cx="14793" cy="131160"/>
              </a:xfrm>
              <a:custGeom>
                <a:avLst/>
                <a:gdLst>
                  <a:gd name="T0" fmla="*/ 22 w 31"/>
                  <a:gd name="T1" fmla="*/ 3 h 278"/>
                  <a:gd name="T2" fmla="*/ 9 w 31"/>
                  <a:gd name="T3" fmla="*/ 8 h 278"/>
                  <a:gd name="T4" fmla="*/ 0 w 31"/>
                  <a:gd name="T5" fmla="*/ 13 h 278"/>
                  <a:gd name="T6" fmla="*/ 4 w 31"/>
                  <a:gd name="T7" fmla="*/ 233 h 278"/>
                  <a:gd name="T8" fmla="*/ 26 w 31"/>
                  <a:gd name="T9" fmla="*/ 233 h 278"/>
                  <a:gd name="T10" fmla="*/ 31 w 31"/>
                  <a:gd name="T11" fmla="*/ 0 h 278"/>
                  <a:gd name="T12" fmla="*/ 22 w 31"/>
                  <a:gd name="T13" fmla="*/ 3 h 278"/>
                </a:gdLst>
                <a:ahLst/>
                <a:cxnLst>
                  <a:cxn ang="0">
                    <a:pos x="T0" y="T1"/>
                  </a:cxn>
                  <a:cxn ang="0">
                    <a:pos x="T2" y="T3"/>
                  </a:cxn>
                  <a:cxn ang="0">
                    <a:pos x="T4" y="T5"/>
                  </a:cxn>
                  <a:cxn ang="0">
                    <a:pos x="T6" y="T7"/>
                  </a:cxn>
                  <a:cxn ang="0">
                    <a:pos x="T8" y="T9"/>
                  </a:cxn>
                  <a:cxn ang="0">
                    <a:pos x="T10" y="T11"/>
                  </a:cxn>
                  <a:cxn ang="0">
                    <a:pos x="T12" y="T13"/>
                  </a:cxn>
                </a:cxnLst>
                <a:rect l="0" t="0" r="r" b="b"/>
                <a:pathLst>
                  <a:path w="31" h="278">
                    <a:moveTo>
                      <a:pt x="22" y="3"/>
                    </a:moveTo>
                    <a:cubicBezTo>
                      <a:pt x="19" y="4"/>
                      <a:pt x="13" y="6"/>
                      <a:pt x="9" y="8"/>
                    </a:cubicBezTo>
                    <a:cubicBezTo>
                      <a:pt x="5" y="9"/>
                      <a:pt x="0" y="11"/>
                      <a:pt x="0" y="13"/>
                    </a:cubicBezTo>
                    <a:cubicBezTo>
                      <a:pt x="0" y="13"/>
                      <a:pt x="4" y="228"/>
                      <a:pt x="4" y="233"/>
                    </a:cubicBezTo>
                    <a:cubicBezTo>
                      <a:pt x="4" y="277"/>
                      <a:pt x="26" y="278"/>
                      <a:pt x="26" y="233"/>
                    </a:cubicBezTo>
                    <a:cubicBezTo>
                      <a:pt x="26" y="230"/>
                      <a:pt x="31" y="0"/>
                      <a:pt x="31" y="0"/>
                    </a:cubicBezTo>
                    <a:cubicBezTo>
                      <a:pt x="31" y="0"/>
                      <a:pt x="25" y="1"/>
                      <a:pt x="22" y="3"/>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1" name="Freeform 11">
                <a:extLst>
                  <a:ext uri="{FF2B5EF4-FFF2-40B4-BE49-F238E27FC236}">
                    <a16:creationId xmlns:a16="http://schemas.microsoft.com/office/drawing/2014/main" id="{ACB4B9F1-CB56-2E04-C2F1-EBBFB59281F6}"/>
                  </a:ext>
                </a:extLst>
              </p:cNvPr>
              <p:cNvSpPr>
                <a:spLocks/>
              </p:cNvSpPr>
              <p:nvPr/>
            </p:nvSpPr>
            <p:spPr bwMode="auto">
              <a:xfrm>
                <a:off x="9017715" y="-1523272"/>
                <a:ext cx="19723" cy="116367"/>
              </a:xfrm>
              <a:custGeom>
                <a:avLst/>
                <a:gdLst>
                  <a:gd name="T0" fmla="*/ 4 w 43"/>
                  <a:gd name="T1" fmla="*/ 246 h 246"/>
                  <a:gd name="T2" fmla="*/ 25 w 43"/>
                  <a:gd name="T3" fmla="*/ 239 h 246"/>
                  <a:gd name="T4" fmla="*/ 38 w 43"/>
                  <a:gd name="T5" fmla="*/ 235 h 246"/>
                  <a:gd name="T6" fmla="*/ 43 w 43"/>
                  <a:gd name="T7" fmla="*/ 0 h 246"/>
                  <a:gd name="T8" fmla="*/ 0 w 43"/>
                  <a:gd name="T9" fmla="*/ 12 h 246"/>
                  <a:gd name="T10" fmla="*/ 4 w 43"/>
                  <a:gd name="T11" fmla="*/ 246 h 246"/>
                </a:gdLst>
                <a:ahLst/>
                <a:cxnLst>
                  <a:cxn ang="0">
                    <a:pos x="T0" y="T1"/>
                  </a:cxn>
                  <a:cxn ang="0">
                    <a:pos x="T2" y="T3"/>
                  </a:cxn>
                  <a:cxn ang="0">
                    <a:pos x="T4" y="T5"/>
                  </a:cxn>
                  <a:cxn ang="0">
                    <a:pos x="T6" y="T7"/>
                  </a:cxn>
                  <a:cxn ang="0">
                    <a:pos x="T8" y="T9"/>
                  </a:cxn>
                  <a:cxn ang="0">
                    <a:pos x="T10" y="T11"/>
                  </a:cxn>
                </a:cxnLst>
                <a:rect l="0" t="0" r="r" b="b"/>
                <a:pathLst>
                  <a:path w="43" h="246">
                    <a:moveTo>
                      <a:pt x="4" y="246"/>
                    </a:moveTo>
                    <a:cubicBezTo>
                      <a:pt x="11" y="243"/>
                      <a:pt x="18" y="241"/>
                      <a:pt x="25" y="239"/>
                    </a:cubicBezTo>
                    <a:cubicBezTo>
                      <a:pt x="30" y="238"/>
                      <a:pt x="34" y="236"/>
                      <a:pt x="38" y="235"/>
                    </a:cubicBezTo>
                    <a:cubicBezTo>
                      <a:pt x="39" y="221"/>
                      <a:pt x="43" y="34"/>
                      <a:pt x="43" y="0"/>
                    </a:cubicBezTo>
                    <a:cubicBezTo>
                      <a:pt x="26" y="4"/>
                      <a:pt x="12" y="8"/>
                      <a:pt x="0" y="12"/>
                    </a:cubicBezTo>
                    <a:cubicBezTo>
                      <a:pt x="0" y="38"/>
                      <a:pt x="4" y="225"/>
                      <a:pt x="4" y="246"/>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4" name="Freeform 12">
                <a:extLst>
                  <a:ext uri="{FF2B5EF4-FFF2-40B4-BE49-F238E27FC236}">
                    <a16:creationId xmlns:a16="http://schemas.microsoft.com/office/drawing/2014/main" id="{795A51DE-9081-9522-2F8E-8C2D45186FB8}"/>
                  </a:ext>
                </a:extLst>
              </p:cNvPr>
              <p:cNvSpPr>
                <a:spLocks/>
              </p:cNvSpPr>
              <p:nvPr/>
            </p:nvSpPr>
            <p:spPr bwMode="auto">
              <a:xfrm>
                <a:off x="8997992" y="-1747131"/>
                <a:ext cx="61142" cy="183427"/>
              </a:xfrm>
              <a:custGeom>
                <a:avLst/>
                <a:gdLst>
                  <a:gd name="T0" fmla="*/ 63 w 128"/>
                  <a:gd name="T1" fmla="*/ 0 h 386"/>
                  <a:gd name="T2" fmla="*/ 32 w 128"/>
                  <a:gd name="T3" fmla="*/ 125 h 386"/>
                  <a:gd name="T4" fmla="*/ 38 w 128"/>
                  <a:gd name="T5" fmla="*/ 386 h 386"/>
                  <a:gd name="T6" fmla="*/ 66 w 128"/>
                  <a:gd name="T7" fmla="*/ 379 h 386"/>
                  <a:gd name="T8" fmla="*/ 85 w 128"/>
                  <a:gd name="T9" fmla="*/ 374 h 386"/>
                  <a:gd name="T10" fmla="*/ 91 w 128"/>
                  <a:gd name="T11" fmla="*/ 124 h 386"/>
                  <a:gd name="T12" fmla="*/ 63 w 128"/>
                  <a:gd name="T13" fmla="*/ 0 h 386"/>
                </a:gdLst>
                <a:ahLst/>
                <a:cxnLst>
                  <a:cxn ang="0">
                    <a:pos x="T0" y="T1"/>
                  </a:cxn>
                  <a:cxn ang="0">
                    <a:pos x="T2" y="T3"/>
                  </a:cxn>
                  <a:cxn ang="0">
                    <a:pos x="T4" y="T5"/>
                  </a:cxn>
                  <a:cxn ang="0">
                    <a:pos x="T6" y="T7"/>
                  </a:cxn>
                  <a:cxn ang="0">
                    <a:pos x="T8" y="T9"/>
                  </a:cxn>
                  <a:cxn ang="0">
                    <a:pos x="T10" y="T11"/>
                  </a:cxn>
                  <a:cxn ang="0">
                    <a:pos x="T12" y="T13"/>
                  </a:cxn>
                </a:cxnLst>
                <a:rect l="0" t="0" r="r" b="b"/>
                <a:pathLst>
                  <a:path w="128" h="386">
                    <a:moveTo>
                      <a:pt x="63" y="0"/>
                    </a:moveTo>
                    <a:cubicBezTo>
                      <a:pt x="0" y="0"/>
                      <a:pt x="27" y="94"/>
                      <a:pt x="32" y="125"/>
                    </a:cubicBezTo>
                    <a:cubicBezTo>
                      <a:pt x="32" y="126"/>
                      <a:pt x="37" y="337"/>
                      <a:pt x="38" y="386"/>
                    </a:cubicBezTo>
                    <a:cubicBezTo>
                      <a:pt x="47" y="383"/>
                      <a:pt x="57" y="381"/>
                      <a:pt x="66" y="379"/>
                    </a:cubicBezTo>
                    <a:cubicBezTo>
                      <a:pt x="73" y="377"/>
                      <a:pt x="79" y="375"/>
                      <a:pt x="85" y="374"/>
                    </a:cubicBezTo>
                    <a:cubicBezTo>
                      <a:pt x="86" y="327"/>
                      <a:pt x="91" y="126"/>
                      <a:pt x="91" y="124"/>
                    </a:cubicBezTo>
                    <a:cubicBezTo>
                      <a:pt x="95" y="92"/>
                      <a:pt x="128" y="0"/>
                      <a:pt x="6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5" name="Freeform 13">
                <a:extLst>
                  <a:ext uri="{FF2B5EF4-FFF2-40B4-BE49-F238E27FC236}">
                    <a16:creationId xmlns:a16="http://schemas.microsoft.com/office/drawing/2014/main" id="{3639E481-7E0D-A6E4-7FB2-48AF8DAA9E7D}"/>
                  </a:ext>
                </a:extLst>
              </p:cNvPr>
              <p:cNvSpPr>
                <a:spLocks/>
              </p:cNvSpPr>
              <p:nvPr/>
            </p:nvSpPr>
            <p:spPr bwMode="auto">
              <a:xfrm>
                <a:off x="9425002" y="-1635695"/>
                <a:ext cx="186386" cy="169620"/>
              </a:xfrm>
              <a:custGeom>
                <a:avLst/>
                <a:gdLst>
                  <a:gd name="T0" fmla="*/ 96 w 189"/>
                  <a:gd name="T1" fmla="*/ 31 h 172"/>
                  <a:gd name="T2" fmla="*/ 95 w 189"/>
                  <a:gd name="T3" fmla="*/ 31 h 172"/>
                  <a:gd name="T4" fmla="*/ 69 w 189"/>
                  <a:gd name="T5" fmla="*/ 172 h 172"/>
                  <a:gd name="T6" fmla="*/ 34 w 189"/>
                  <a:gd name="T7" fmla="*/ 172 h 172"/>
                  <a:gd name="T8" fmla="*/ 0 w 189"/>
                  <a:gd name="T9" fmla="*/ 0 h 172"/>
                  <a:gd name="T10" fmla="*/ 29 w 189"/>
                  <a:gd name="T11" fmla="*/ 0 h 172"/>
                  <a:gd name="T12" fmla="*/ 52 w 189"/>
                  <a:gd name="T13" fmla="*/ 133 h 172"/>
                  <a:gd name="T14" fmla="*/ 52 w 189"/>
                  <a:gd name="T15" fmla="*/ 133 h 172"/>
                  <a:gd name="T16" fmla="*/ 77 w 189"/>
                  <a:gd name="T17" fmla="*/ 0 h 172"/>
                  <a:gd name="T18" fmla="*/ 113 w 189"/>
                  <a:gd name="T19" fmla="*/ 0 h 172"/>
                  <a:gd name="T20" fmla="*/ 138 w 189"/>
                  <a:gd name="T21" fmla="*/ 133 h 172"/>
                  <a:gd name="T22" fmla="*/ 138 w 189"/>
                  <a:gd name="T23" fmla="*/ 133 h 172"/>
                  <a:gd name="T24" fmla="*/ 162 w 189"/>
                  <a:gd name="T25" fmla="*/ 0 h 172"/>
                  <a:gd name="T26" fmla="*/ 189 w 189"/>
                  <a:gd name="T27" fmla="*/ 0 h 172"/>
                  <a:gd name="T28" fmla="*/ 156 w 189"/>
                  <a:gd name="T29" fmla="*/ 172 h 172"/>
                  <a:gd name="T30" fmla="*/ 120 w 189"/>
                  <a:gd name="T31" fmla="*/ 172 h 172"/>
                  <a:gd name="T32" fmla="*/ 96 w 189"/>
                  <a:gd name="T33" fmla="*/ 31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9" h="172">
                    <a:moveTo>
                      <a:pt x="96" y="31"/>
                    </a:moveTo>
                    <a:lnTo>
                      <a:pt x="95" y="31"/>
                    </a:lnTo>
                    <a:lnTo>
                      <a:pt x="69" y="172"/>
                    </a:lnTo>
                    <a:lnTo>
                      <a:pt x="34" y="172"/>
                    </a:lnTo>
                    <a:lnTo>
                      <a:pt x="0" y="0"/>
                    </a:lnTo>
                    <a:lnTo>
                      <a:pt x="29" y="0"/>
                    </a:lnTo>
                    <a:lnTo>
                      <a:pt x="52" y="133"/>
                    </a:lnTo>
                    <a:lnTo>
                      <a:pt x="52" y="133"/>
                    </a:lnTo>
                    <a:lnTo>
                      <a:pt x="77" y="0"/>
                    </a:lnTo>
                    <a:lnTo>
                      <a:pt x="113" y="0"/>
                    </a:lnTo>
                    <a:lnTo>
                      <a:pt x="138" y="133"/>
                    </a:lnTo>
                    <a:lnTo>
                      <a:pt x="138" y="133"/>
                    </a:lnTo>
                    <a:lnTo>
                      <a:pt x="162" y="0"/>
                    </a:lnTo>
                    <a:lnTo>
                      <a:pt x="189" y="0"/>
                    </a:lnTo>
                    <a:lnTo>
                      <a:pt x="156" y="172"/>
                    </a:lnTo>
                    <a:lnTo>
                      <a:pt x="120" y="172"/>
                    </a:lnTo>
                    <a:lnTo>
                      <a:pt x="96" y="31"/>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6" name="Freeform 14">
                <a:extLst>
                  <a:ext uri="{FF2B5EF4-FFF2-40B4-BE49-F238E27FC236}">
                    <a16:creationId xmlns:a16="http://schemas.microsoft.com/office/drawing/2014/main" id="{EE48D83F-E02C-0084-1F30-EE4CF8AB182C}"/>
                  </a:ext>
                </a:extLst>
              </p:cNvPr>
              <p:cNvSpPr>
                <a:spLocks noEditPoints="1"/>
              </p:cNvSpPr>
              <p:nvPr/>
            </p:nvSpPr>
            <p:spPr bwMode="auto">
              <a:xfrm>
                <a:off x="9608428" y="-1593289"/>
                <a:ext cx="104534" cy="129188"/>
              </a:xfrm>
              <a:custGeom>
                <a:avLst/>
                <a:gdLst>
                  <a:gd name="T0" fmla="*/ 110 w 221"/>
                  <a:gd name="T1" fmla="*/ 227 h 272"/>
                  <a:gd name="T2" fmla="*/ 158 w 221"/>
                  <a:gd name="T3" fmla="*/ 136 h 272"/>
                  <a:gd name="T4" fmla="*/ 110 w 221"/>
                  <a:gd name="T5" fmla="*/ 45 h 272"/>
                  <a:gd name="T6" fmla="*/ 62 w 221"/>
                  <a:gd name="T7" fmla="*/ 136 h 272"/>
                  <a:gd name="T8" fmla="*/ 110 w 221"/>
                  <a:gd name="T9" fmla="*/ 227 h 272"/>
                  <a:gd name="T10" fmla="*/ 110 w 221"/>
                  <a:gd name="T11" fmla="*/ 0 h 272"/>
                  <a:gd name="T12" fmla="*/ 221 w 221"/>
                  <a:gd name="T13" fmla="*/ 136 h 272"/>
                  <a:gd name="T14" fmla="*/ 110 w 221"/>
                  <a:gd name="T15" fmla="*/ 272 h 272"/>
                  <a:gd name="T16" fmla="*/ 0 w 221"/>
                  <a:gd name="T17" fmla="*/ 136 h 272"/>
                  <a:gd name="T18" fmla="*/ 110 w 221"/>
                  <a:gd name="T19"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1" h="272">
                    <a:moveTo>
                      <a:pt x="110" y="227"/>
                    </a:moveTo>
                    <a:cubicBezTo>
                      <a:pt x="150" y="227"/>
                      <a:pt x="158" y="180"/>
                      <a:pt x="158" y="136"/>
                    </a:cubicBezTo>
                    <a:cubicBezTo>
                      <a:pt x="158" y="92"/>
                      <a:pt x="150" y="45"/>
                      <a:pt x="110" y="45"/>
                    </a:cubicBezTo>
                    <a:cubicBezTo>
                      <a:pt x="71" y="45"/>
                      <a:pt x="62" y="92"/>
                      <a:pt x="62" y="136"/>
                    </a:cubicBezTo>
                    <a:cubicBezTo>
                      <a:pt x="62" y="180"/>
                      <a:pt x="71" y="227"/>
                      <a:pt x="110" y="227"/>
                    </a:cubicBezTo>
                    <a:close/>
                    <a:moveTo>
                      <a:pt x="110" y="0"/>
                    </a:moveTo>
                    <a:cubicBezTo>
                      <a:pt x="162" y="0"/>
                      <a:pt x="221" y="28"/>
                      <a:pt x="221" y="136"/>
                    </a:cubicBezTo>
                    <a:cubicBezTo>
                      <a:pt x="221" y="247"/>
                      <a:pt x="162" y="272"/>
                      <a:pt x="110" y="272"/>
                    </a:cubicBezTo>
                    <a:cubicBezTo>
                      <a:pt x="59" y="272"/>
                      <a:pt x="0" y="247"/>
                      <a:pt x="0" y="136"/>
                    </a:cubicBezTo>
                    <a:cubicBezTo>
                      <a:pt x="0" y="28"/>
                      <a:pt x="59" y="0"/>
                      <a:pt x="11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7" name="Freeform 15">
                <a:extLst>
                  <a:ext uri="{FF2B5EF4-FFF2-40B4-BE49-F238E27FC236}">
                    <a16:creationId xmlns:a16="http://schemas.microsoft.com/office/drawing/2014/main" id="{D928C847-7DC7-B6EB-909B-C779872C885F}"/>
                  </a:ext>
                </a:extLst>
              </p:cNvPr>
              <p:cNvSpPr>
                <a:spLocks/>
              </p:cNvSpPr>
              <p:nvPr/>
            </p:nvSpPr>
            <p:spPr bwMode="auto">
              <a:xfrm>
                <a:off x="9729726" y="-1593289"/>
                <a:ext cx="63115" cy="127216"/>
              </a:xfrm>
              <a:custGeom>
                <a:avLst/>
                <a:gdLst>
                  <a:gd name="T0" fmla="*/ 2 w 132"/>
                  <a:gd name="T1" fmla="*/ 48 h 268"/>
                  <a:gd name="T2" fmla="*/ 0 w 132"/>
                  <a:gd name="T3" fmla="*/ 4 h 268"/>
                  <a:gd name="T4" fmla="*/ 55 w 132"/>
                  <a:gd name="T5" fmla="*/ 4 h 268"/>
                  <a:gd name="T6" fmla="*/ 57 w 132"/>
                  <a:gd name="T7" fmla="*/ 52 h 268"/>
                  <a:gd name="T8" fmla="*/ 58 w 132"/>
                  <a:gd name="T9" fmla="*/ 52 h 268"/>
                  <a:gd name="T10" fmla="*/ 122 w 132"/>
                  <a:gd name="T11" fmla="*/ 0 h 268"/>
                  <a:gd name="T12" fmla="*/ 132 w 132"/>
                  <a:gd name="T13" fmla="*/ 2 h 268"/>
                  <a:gd name="T14" fmla="*/ 132 w 132"/>
                  <a:gd name="T15" fmla="*/ 61 h 268"/>
                  <a:gd name="T16" fmla="*/ 115 w 132"/>
                  <a:gd name="T17" fmla="*/ 58 h 268"/>
                  <a:gd name="T18" fmla="*/ 63 w 132"/>
                  <a:gd name="T19" fmla="*/ 124 h 268"/>
                  <a:gd name="T20" fmla="*/ 63 w 132"/>
                  <a:gd name="T21" fmla="*/ 268 h 268"/>
                  <a:gd name="T22" fmla="*/ 2 w 132"/>
                  <a:gd name="T23" fmla="*/ 268 h 268"/>
                  <a:gd name="T24" fmla="*/ 2 w 132"/>
                  <a:gd name="T25" fmla="*/ 4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 h="268">
                    <a:moveTo>
                      <a:pt x="2" y="48"/>
                    </a:moveTo>
                    <a:cubicBezTo>
                      <a:pt x="2" y="31"/>
                      <a:pt x="2" y="16"/>
                      <a:pt x="0" y="4"/>
                    </a:cubicBezTo>
                    <a:lnTo>
                      <a:pt x="55" y="4"/>
                    </a:lnTo>
                    <a:cubicBezTo>
                      <a:pt x="56" y="20"/>
                      <a:pt x="57" y="36"/>
                      <a:pt x="57" y="52"/>
                    </a:cubicBezTo>
                    <a:lnTo>
                      <a:pt x="58" y="52"/>
                    </a:lnTo>
                    <a:cubicBezTo>
                      <a:pt x="65" y="32"/>
                      <a:pt x="84" y="0"/>
                      <a:pt x="122" y="0"/>
                    </a:cubicBezTo>
                    <a:cubicBezTo>
                      <a:pt x="126" y="0"/>
                      <a:pt x="129" y="1"/>
                      <a:pt x="132" y="2"/>
                    </a:cubicBezTo>
                    <a:lnTo>
                      <a:pt x="132" y="61"/>
                    </a:lnTo>
                    <a:cubicBezTo>
                      <a:pt x="127" y="59"/>
                      <a:pt x="122" y="58"/>
                      <a:pt x="115" y="58"/>
                    </a:cubicBezTo>
                    <a:cubicBezTo>
                      <a:pt x="90" y="58"/>
                      <a:pt x="63" y="74"/>
                      <a:pt x="63" y="124"/>
                    </a:cubicBezTo>
                    <a:lnTo>
                      <a:pt x="63" y="268"/>
                    </a:lnTo>
                    <a:lnTo>
                      <a:pt x="2" y="268"/>
                    </a:lnTo>
                    <a:lnTo>
                      <a:pt x="2" y="48"/>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8" name="Rectangle 16">
                <a:extLst>
                  <a:ext uri="{FF2B5EF4-FFF2-40B4-BE49-F238E27FC236}">
                    <a16:creationId xmlns:a16="http://schemas.microsoft.com/office/drawing/2014/main" id="{2D1E6711-4878-A49E-3B5C-4DE8C1BD4F5A}"/>
                  </a:ext>
                </a:extLst>
              </p:cNvPr>
              <p:cNvSpPr>
                <a:spLocks noChangeArrowheads="1"/>
              </p:cNvSpPr>
              <p:nvPr/>
            </p:nvSpPr>
            <p:spPr bwMode="auto">
              <a:xfrm>
                <a:off x="9810592" y="-1647529"/>
                <a:ext cx="28599" cy="181454"/>
              </a:xfrm>
              <a:prstGeom prst="rect">
                <a:avLst/>
              </a:pr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9" name="Freeform 17">
                <a:extLst>
                  <a:ext uri="{FF2B5EF4-FFF2-40B4-BE49-F238E27FC236}">
                    <a16:creationId xmlns:a16="http://schemas.microsoft.com/office/drawing/2014/main" id="{0E48DE5D-779E-6AE7-9211-8F34C8ADA2B7}"/>
                  </a:ext>
                </a:extLst>
              </p:cNvPr>
              <p:cNvSpPr>
                <a:spLocks noEditPoints="1"/>
              </p:cNvSpPr>
              <p:nvPr/>
            </p:nvSpPr>
            <p:spPr bwMode="auto">
              <a:xfrm>
                <a:off x="9857928" y="-1647529"/>
                <a:ext cx="102561" cy="183427"/>
              </a:xfrm>
              <a:custGeom>
                <a:avLst/>
                <a:gdLst>
                  <a:gd name="T0" fmla="*/ 105 w 216"/>
                  <a:gd name="T1" fmla="*/ 342 h 388"/>
                  <a:gd name="T2" fmla="*/ 153 w 216"/>
                  <a:gd name="T3" fmla="*/ 251 h 388"/>
                  <a:gd name="T4" fmla="*/ 106 w 216"/>
                  <a:gd name="T5" fmla="*/ 163 h 388"/>
                  <a:gd name="T6" fmla="*/ 61 w 216"/>
                  <a:gd name="T7" fmla="*/ 250 h 388"/>
                  <a:gd name="T8" fmla="*/ 105 w 216"/>
                  <a:gd name="T9" fmla="*/ 342 h 388"/>
                  <a:gd name="T10" fmla="*/ 214 w 216"/>
                  <a:gd name="T11" fmla="*/ 0 h 388"/>
                  <a:gd name="T12" fmla="*/ 214 w 216"/>
                  <a:gd name="T13" fmla="*/ 339 h 388"/>
                  <a:gd name="T14" fmla="*/ 216 w 216"/>
                  <a:gd name="T15" fmla="*/ 384 h 388"/>
                  <a:gd name="T16" fmla="*/ 159 w 216"/>
                  <a:gd name="T17" fmla="*/ 384 h 388"/>
                  <a:gd name="T18" fmla="*/ 157 w 216"/>
                  <a:gd name="T19" fmla="*/ 343 h 388"/>
                  <a:gd name="T20" fmla="*/ 156 w 216"/>
                  <a:gd name="T21" fmla="*/ 343 h 388"/>
                  <a:gd name="T22" fmla="*/ 89 w 216"/>
                  <a:gd name="T23" fmla="*/ 388 h 388"/>
                  <a:gd name="T24" fmla="*/ 0 w 216"/>
                  <a:gd name="T25" fmla="*/ 252 h 388"/>
                  <a:gd name="T26" fmla="*/ 87 w 216"/>
                  <a:gd name="T27" fmla="*/ 116 h 388"/>
                  <a:gd name="T28" fmla="*/ 152 w 216"/>
                  <a:gd name="T29" fmla="*/ 158 h 388"/>
                  <a:gd name="T30" fmla="*/ 153 w 216"/>
                  <a:gd name="T31" fmla="*/ 158 h 388"/>
                  <a:gd name="T32" fmla="*/ 153 w 216"/>
                  <a:gd name="T33" fmla="*/ 0 h 388"/>
                  <a:gd name="T34" fmla="*/ 214 w 216"/>
                  <a:gd name="T35"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388">
                    <a:moveTo>
                      <a:pt x="105" y="342"/>
                    </a:moveTo>
                    <a:cubicBezTo>
                      <a:pt x="141" y="342"/>
                      <a:pt x="153" y="301"/>
                      <a:pt x="153" y="251"/>
                    </a:cubicBezTo>
                    <a:cubicBezTo>
                      <a:pt x="153" y="200"/>
                      <a:pt x="140" y="163"/>
                      <a:pt x="106" y="163"/>
                    </a:cubicBezTo>
                    <a:cubicBezTo>
                      <a:pt x="73" y="163"/>
                      <a:pt x="61" y="197"/>
                      <a:pt x="61" y="250"/>
                    </a:cubicBezTo>
                    <a:cubicBezTo>
                      <a:pt x="61" y="311"/>
                      <a:pt x="70" y="342"/>
                      <a:pt x="105" y="342"/>
                    </a:cubicBezTo>
                    <a:close/>
                    <a:moveTo>
                      <a:pt x="214" y="0"/>
                    </a:moveTo>
                    <a:lnTo>
                      <a:pt x="214" y="339"/>
                    </a:lnTo>
                    <a:cubicBezTo>
                      <a:pt x="214" y="358"/>
                      <a:pt x="214" y="374"/>
                      <a:pt x="216" y="384"/>
                    </a:cubicBezTo>
                    <a:lnTo>
                      <a:pt x="159" y="384"/>
                    </a:lnTo>
                    <a:cubicBezTo>
                      <a:pt x="158" y="376"/>
                      <a:pt x="157" y="361"/>
                      <a:pt x="157" y="343"/>
                    </a:cubicBezTo>
                    <a:lnTo>
                      <a:pt x="156" y="343"/>
                    </a:lnTo>
                    <a:cubicBezTo>
                      <a:pt x="146" y="366"/>
                      <a:pt x="128" y="388"/>
                      <a:pt x="89" y="388"/>
                    </a:cubicBezTo>
                    <a:cubicBezTo>
                      <a:pt x="26" y="388"/>
                      <a:pt x="0" y="326"/>
                      <a:pt x="0" y="252"/>
                    </a:cubicBezTo>
                    <a:cubicBezTo>
                      <a:pt x="0" y="166"/>
                      <a:pt x="33" y="116"/>
                      <a:pt x="87" y="116"/>
                    </a:cubicBezTo>
                    <a:cubicBezTo>
                      <a:pt x="123" y="116"/>
                      <a:pt x="143" y="138"/>
                      <a:pt x="152" y="158"/>
                    </a:cubicBezTo>
                    <a:lnTo>
                      <a:pt x="153" y="158"/>
                    </a:lnTo>
                    <a:lnTo>
                      <a:pt x="153" y="0"/>
                    </a:lnTo>
                    <a:lnTo>
                      <a:pt x="214" y="0"/>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1" name="Freeform 18">
                <a:extLst>
                  <a:ext uri="{FF2B5EF4-FFF2-40B4-BE49-F238E27FC236}">
                    <a16:creationId xmlns:a16="http://schemas.microsoft.com/office/drawing/2014/main" id="{8363D3E0-E998-429B-B981-5A572760A3B3}"/>
                  </a:ext>
                </a:extLst>
              </p:cNvPr>
              <p:cNvSpPr>
                <a:spLocks/>
              </p:cNvSpPr>
              <p:nvPr/>
            </p:nvSpPr>
            <p:spPr bwMode="auto">
              <a:xfrm>
                <a:off x="10053188" y="-1635695"/>
                <a:ext cx="107492" cy="169620"/>
              </a:xfrm>
              <a:custGeom>
                <a:avLst/>
                <a:gdLst>
                  <a:gd name="T0" fmla="*/ 0 w 109"/>
                  <a:gd name="T1" fmla="*/ 0 h 172"/>
                  <a:gd name="T2" fmla="*/ 30 w 109"/>
                  <a:gd name="T3" fmla="*/ 0 h 172"/>
                  <a:gd name="T4" fmla="*/ 30 w 109"/>
                  <a:gd name="T5" fmla="*/ 70 h 172"/>
                  <a:gd name="T6" fmla="*/ 79 w 109"/>
                  <a:gd name="T7" fmla="*/ 70 h 172"/>
                  <a:gd name="T8" fmla="*/ 79 w 109"/>
                  <a:gd name="T9" fmla="*/ 0 h 172"/>
                  <a:gd name="T10" fmla="*/ 109 w 109"/>
                  <a:gd name="T11" fmla="*/ 0 h 172"/>
                  <a:gd name="T12" fmla="*/ 109 w 109"/>
                  <a:gd name="T13" fmla="*/ 172 h 172"/>
                  <a:gd name="T14" fmla="*/ 79 w 109"/>
                  <a:gd name="T15" fmla="*/ 172 h 172"/>
                  <a:gd name="T16" fmla="*/ 79 w 109"/>
                  <a:gd name="T17" fmla="*/ 96 h 172"/>
                  <a:gd name="T18" fmla="*/ 30 w 109"/>
                  <a:gd name="T19" fmla="*/ 96 h 172"/>
                  <a:gd name="T20" fmla="*/ 30 w 109"/>
                  <a:gd name="T21" fmla="*/ 172 h 172"/>
                  <a:gd name="T22" fmla="*/ 0 w 109"/>
                  <a:gd name="T23" fmla="*/ 172 h 172"/>
                  <a:gd name="T24" fmla="*/ 0 w 109"/>
                  <a:gd name="T25"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172">
                    <a:moveTo>
                      <a:pt x="0" y="0"/>
                    </a:moveTo>
                    <a:lnTo>
                      <a:pt x="30" y="0"/>
                    </a:lnTo>
                    <a:lnTo>
                      <a:pt x="30" y="70"/>
                    </a:lnTo>
                    <a:lnTo>
                      <a:pt x="79" y="70"/>
                    </a:lnTo>
                    <a:lnTo>
                      <a:pt x="79" y="0"/>
                    </a:lnTo>
                    <a:lnTo>
                      <a:pt x="109" y="0"/>
                    </a:lnTo>
                    <a:lnTo>
                      <a:pt x="109" y="172"/>
                    </a:lnTo>
                    <a:lnTo>
                      <a:pt x="79" y="172"/>
                    </a:lnTo>
                    <a:lnTo>
                      <a:pt x="79" y="96"/>
                    </a:lnTo>
                    <a:lnTo>
                      <a:pt x="30" y="96"/>
                    </a:lnTo>
                    <a:lnTo>
                      <a:pt x="30" y="172"/>
                    </a:lnTo>
                    <a:lnTo>
                      <a:pt x="0" y="172"/>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2" name="Freeform 19">
                <a:extLst>
                  <a:ext uri="{FF2B5EF4-FFF2-40B4-BE49-F238E27FC236}">
                    <a16:creationId xmlns:a16="http://schemas.microsoft.com/office/drawing/2014/main" id="{24D681D5-941B-3D46-1969-6A88C8624124}"/>
                  </a:ext>
                </a:extLst>
              </p:cNvPr>
              <p:cNvSpPr>
                <a:spLocks noEditPoints="1"/>
              </p:cNvSpPr>
              <p:nvPr/>
            </p:nvSpPr>
            <p:spPr bwMode="auto">
              <a:xfrm>
                <a:off x="10179418" y="-1593289"/>
                <a:ext cx="96644" cy="129188"/>
              </a:xfrm>
              <a:custGeom>
                <a:avLst/>
                <a:gdLst>
                  <a:gd name="T0" fmla="*/ 146 w 204"/>
                  <a:gd name="T1" fmla="*/ 113 h 272"/>
                  <a:gd name="T2" fmla="*/ 104 w 204"/>
                  <a:gd name="T3" fmla="*/ 43 h 272"/>
                  <a:gd name="T4" fmla="*/ 59 w 204"/>
                  <a:gd name="T5" fmla="*/ 113 h 272"/>
                  <a:gd name="T6" fmla="*/ 146 w 204"/>
                  <a:gd name="T7" fmla="*/ 113 h 272"/>
                  <a:gd name="T8" fmla="*/ 191 w 204"/>
                  <a:gd name="T9" fmla="*/ 255 h 272"/>
                  <a:gd name="T10" fmla="*/ 116 w 204"/>
                  <a:gd name="T11" fmla="*/ 272 h 272"/>
                  <a:gd name="T12" fmla="*/ 0 w 204"/>
                  <a:gd name="T13" fmla="*/ 140 h 272"/>
                  <a:gd name="T14" fmla="*/ 104 w 204"/>
                  <a:gd name="T15" fmla="*/ 0 h 272"/>
                  <a:gd name="T16" fmla="*/ 204 w 204"/>
                  <a:gd name="T17" fmla="*/ 141 h 272"/>
                  <a:gd name="T18" fmla="*/ 204 w 204"/>
                  <a:gd name="T19" fmla="*/ 153 h 272"/>
                  <a:gd name="T20" fmla="*/ 59 w 204"/>
                  <a:gd name="T21" fmla="*/ 153 h 272"/>
                  <a:gd name="T22" fmla="*/ 123 w 204"/>
                  <a:gd name="T23" fmla="*/ 226 h 272"/>
                  <a:gd name="T24" fmla="*/ 188 w 204"/>
                  <a:gd name="T25" fmla="*/ 205 h 272"/>
                  <a:gd name="T26" fmla="*/ 191 w 204"/>
                  <a:gd name="T27" fmla="*/ 255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4" h="272">
                    <a:moveTo>
                      <a:pt x="146" y="113"/>
                    </a:moveTo>
                    <a:cubicBezTo>
                      <a:pt x="146" y="67"/>
                      <a:pt x="131" y="43"/>
                      <a:pt x="104" y="43"/>
                    </a:cubicBezTo>
                    <a:cubicBezTo>
                      <a:pt x="72" y="43"/>
                      <a:pt x="59" y="78"/>
                      <a:pt x="59" y="113"/>
                    </a:cubicBezTo>
                    <a:lnTo>
                      <a:pt x="146" y="113"/>
                    </a:lnTo>
                    <a:close/>
                    <a:moveTo>
                      <a:pt x="191" y="255"/>
                    </a:moveTo>
                    <a:cubicBezTo>
                      <a:pt x="179" y="261"/>
                      <a:pt x="152" y="272"/>
                      <a:pt x="116" y="272"/>
                    </a:cubicBezTo>
                    <a:cubicBezTo>
                      <a:pt x="35" y="272"/>
                      <a:pt x="0" y="211"/>
                      <a:pt x="0" y="140"/>
                    </a:cubicBezTo>
                    <a:cubicBezTo>
                      <a:pt x="0" y="61"/>
                      <a:pt x="40" y="0"/>
                      <a:pt x="104" y="0"/>
                    </a:cubicBezTo>
                    <a:cubicBezTo>
                      <a:pt x="158" y="0"/>
                      <a:pt x="204" y="33"/>
                      <a:pt x="204" y="141"/>
                    </a:cubicBezTo>
                    <a:lnTo>
                      <a:pt x="204" y="153"/>
                    </a:lnTo>
                    <a:lnTo>
                      <a:pt x="59" y="153"/>
                    </a:lnTo>
                    <a:cubicBezTo>
                      <a:pt x="59" y="198"/>
                      <a:pt x="76" y="226"/>
                      <a:pt x="123" y="226"/>
                    </a:cubicBezTo>
                    <a:cubicBezTo>
                      <a:pt x="160" y="226"/>
                      <a:pt x="177" y="214"/>
                      <a:pt x="188" y="205"/>
                    </a:cubicBezTo>
                    <a:lnTo>
                      <a:pt x="191" y="255"/>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3" name="Freeform 20">
                <a:extLst>
                  <a:ext uri="{FF2B5EF4-FFF2-40B4-BE49-F238E27FC236}">
                    <a16:creationId xmlns:a16="http://schemas.microsoft.com/office/drawing/2014/main" id="{82C91276-4568-D74A-94CA-F17D01E329CC}"/>
                  </a:ext>
                </a:extLst>
              </p:cNvPr>
              <p:cNvSpPr>
                <a:spLocks noEditPoints="1"/>
              </p:cNvSpPr>
              <p:nvPr/>
            </p:nvSpPr>
            <p:spPr bwMode="auto">
              <a:xfrm>
                <a:off x="10289868" y="-1593289"/>
                <a:ext cx="97631" cy="129188"/>
              </a:xfrm>
              <a:custGeom>
                <a:avLst/>
                <a:gdLst>
                  <a:gd name="T0" fmla="*/ 145 w 205"/>
                  <a:gd name="T1" fmla="*/ 139 h 272"/>
                  <a:gd name="T2" fmla="*/ 139 w 205"/>
                  <a:gd name="T3" fmla="*/ 139 h 272"/>
                  <a:gd name="T4" fmla="*/ 57 w 205"/>
                  <a:gd name="T5" fmla="*/ 189 h 272"/>
                  <a:gd name="T6" fmla="*/ 95 w 205"/>
                  <a:gd name="T7" fmla="*/ 229 h 272"/>
                  <a:gd name="T8" fmla="*/ 145 w 205"/>
                  <a:gd name="T9" fmla="*/ 154 h 272"/>
                  <a:gd name="T10" fmla="*/ 145 w 205"/>
                  <a:gd name="T11" fmla="*/ 139 h 272"/>
                  <a:gd name="T12" fmla="*/ 25 w 205"/>
                  <a:gd name="T13" fmla="*/ 19 h 272"/>
                  <a:gd name="T14" fmla="*/ 105 w 205"/>
                  <a:gd name="T15" fmla="*/ 0 h 272"/>
                  <a:gd name="T16" fmla="*/ 201 w 205"/>
                  <a:gd name="T17" fmla="*/ 106 h 272"/>
                  <a:gd name="T18" fmla="*/ 201 w 205"/>
                  <a:gd name="T19" fmla="*/ 222 h 272"/>
                  <a:gd name="T20" fmla="*/ 205 w 205"/>
                  <a:gd name="T21" fmla="*/ 268 h 272"/>
                  <a:gd name="T22" fmla="*/ 150 w 205"/>
                  <a:gd name="T23" fmla="*/ 268 h 272"/>
                  <a:gd name="T24" fmla="*/ 146 w 205"/>
                  <a:gd name="T25" fmla="*/ 232 h 272"/>
                  <a:gd name="T26" fmla="*/ 145 w 205"/>
                  <a:gd name="T27" fmla="*/ 232 h 272"/>
                  <a:gd name="T28" fmla="*/ 75 w 205"/>
                  <a:gd name="T29" fmla="*/ 272 h 272"/>
                  <a:gd name="T30" fmla="*/ 0 w 205"/>
                  <a:gd name="T31" fmla="*/ 195 h 272"/>
                  <a:gd name="T32" fmla="*/ 132 w 205"/>
                  <a:gd name="T33" fmla="*/ 105 h 272"/>
                  <a:gd name="T34" fmla="*/ 145 w 205"/>
                  <a:gd name="T35" fmla="*/ 105 h 272"/>
                  <a:gd name="T36" fmla="*/ 145 w 205"/>
                  <a:gd name="T37" fmla="*/ 95 h 272"/>
                  <a:gd name="T38" fmla="*/ 98 w 205"/>
                  <a:gd name="T39" fmla="*/ 45 h 272"/>
                  <a:gd name="T40" fmla="*/ 29 w 205"/>
                  <a:gd name="T41" fmla="*/ 71 h 272"/>
                  <a:gd name="T42" fmla="*/ 25 w 205"/>
                  <a:gd name="T43" fmla="*/ 19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5" h="272">
                    <a:moveTo>
                      <a:pt x="145" y="139"/>
                    </a:moveTo>
                    <a:lnTo>
                      <a:pt x="139" y="139"/>
                    </a:lnTo>
                    <a:cubicBezTo>
                      <a:pt x="87" y="139"/>
                      <a:pt x="57" y="150"/>
                      <a:pt x="57" y="189"/>
                    </a:cubicBezTo>
                    <a:cubicBezTo>
                      <a:pt x="57" y="213"/>
                      <a:pt x="72" y="229"/>
                      <a:pt x="95" y="229"/>
                    </a:cubicBezTo>
                    <a:cubicBezTo>
                      <a:pt x="131" y="229"/>
                      <a:pt x="145" y="201"/>
                      <a:pt x="145" y="154"/>
                    </a:cubicBezTo>
                    <a:lnTo>
                      <a:pt x="145" y="139"/>
                    </a:lnTo>
                    <a:close/>
                    <a:moveTo>
                      <a:pt x="25" y="19"/>
                    </a:moveTo>
                    <a:cubicBezTo>
                      <a:pt x="42" y="11"/>
                      <a:pt x="66" y="0"/>
                      <a:pt x="105" y="0"/>
                    </a:cubicBezTo>
                    <a:cubicBezTo>
                      <a:pt x="183" y="0"/>
                      <a:pt x="201" y="40"/>
                      <a:pt x="201" y="106"/>
                    </a:cubicBezTo>
                    <a:lnTo>
                      <a:pt x="201" y="222"/>
                    </a:lnTo>
                    <a:cubicBezTo>
                      <a:pt x="201" y="240"/>
                      <a:pt x="203" y="258"/>
                      <a:pt x="205" y="268"/>
                    </a:cubicBezTo>
                    <a:lnTo>
                      <a:pt x="150" y="268"/>
                    </a:lnTo>
                    <a:cubicBezTo>
                      <a:pt x="147" y="258"/>
                      <a:pt x="146" y="245"/>
                      <a:pt x="146" y="232"/>
                    </a:cubicBezTo>
                    <a:lnTo>
                      <a:pt x="145" y="232"/>
                    </a:lnTo>
                    <a:cubicBezTo>
                      <a:pt x="130" y="254"/>
                      <a:pt x="111" y="272"/>
                      <a:pt x="75" y="272"/>
                    </a:cubicBezTo>
                    <a:cubicBezTo>
                      <a:pt x="36" y="272"/>
                      <a:pt x="0" y="244"/>
                      <a:pt x="0" y="195"/>
                    </a:cubicBezTo>
                    <a:cubicBezTo>
                      <a:pt x="0" y="123"/>
                      <a:pt x="56" y="105"/>
                      <a:pt x="132" y="105"/>
                    </a:cubicBezTo>
                    <a:lnTo>
                      <a:pt x="145" y="105"/>
                    </a:lnTo>
                    <a:lnTo>
                      <a:pt x="145" y="95"/>
                    </a:lnTo>
                    <a:cubicBezTo>
                      <a:pt x="145" y="69"/>
                      <a:pt x="132" y="45"/>
                      <a:pt x="98" y="45"/>
                    </a:cubicBezTo>
                    <a:cubicBezTo>
                      <a:pt x="67" y="45"/>
                      <a:pt x="40" y="61"/>
                      <a:pt x="29" y="71"/>
                    </a:cubicBezTo>
                    <a:lnTo>
                      <a:pt x="25" y="19"/>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4" name="Rectangle 21">
                <a:extLst>
                  <a:ext uri="{FF2B5EF4-FFF2-40B4-BE49-F238E27FC236}">
                    <a16:creationId xmlns:a16="http://schemas.microsoft.com/office/drawing/2014/main" id="{997C4CE2-96B8-5030-AED2-9B0D903B8011}"/>
                  </a:ext>
                </a:extLst>
              </p:cNvPr>
              <p:cNvSpPr>
                <a:spLocks noChangeArrowheads="1"/>
              </p:cNvSpPr>
              <p:nvPr/>
            </p:nvSpPr>
            <p:spPr bwMode="auto">
              <a:xfrm>
                <a:off x="10414125" y="-1647529"/>
                <a:ext cx="27613" cy="181454"/>
              </a:xfrm>
              <a:prstGeom prst="rect">
                <a:avLst/>
              </a:pr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5" name="Freeform 22">
                <a:extLst>
                  <a:ext uri="{FF2B5EF4-FFF2-40B4-BE49-F238E27FC236}">
                    <a16:creationId xmlns:a16="http://schemas.microsoft.com/office/drawing/2014/main" id="{3B5A8425-09D9-1BA6-0DA4-2796F1587568}"/>
                  </a:ext>
                </a:extLst>
              </p:cNvPr>
              <p:cNvSpPr>
                <a:spLocks/>
              </p:cNvSpPr>
              <p:nvPr/>
            </p:nvSpPr>
            <p:spPr bwMode="auto">
              <a:xfrm>
                <a:off x="10459488" y="-1625833"/>
                <a:ext cx="71004" cy="161731"/>
              </a:xfrm>
              <a:custGeom>
                <a:avLst/>
                <a:gdLst>
                  <a:gd name="T0" fmla="*/ 40 w 151"/>
                  <a:gd name="T1" fmla="*/ 20 h 342"/>
                  <a:gd name="T2" fmla="*/ 101 w 151"/>
                  <a:gd name="T3" fmla="*/ 0 h 342"/>
                  <a:gd name="T4" fmla="*/ 101 w 151"/>
                  <a:gd name="T5" fmla="*/ 74 h 342"/>
                  <a:gd name="T6" fmla="*/ 151 w 151"/>
                  <a:gd name="T7" fmla="*/ 74 h 342"/>
                  <a:gd name="T8" fmla="*/ 151 w 151"/>
                  <a:gd name="T9" fmla="*/ 121 h 342"/>
                  <a:gd name="T10" fmla="*/ 101 w 151"/>
                  <a:gd name="T11" fmla="*/ 121 h 342"/>
                  <a:gd name="T12" fmla="*/ 101 w 151"/>
                  <a:gd name="T13" fmla="*/ 258 h 342"/>
                  <a:gd name="T14" fmla="*/ 128 w 151"/>
                  <a:gd name="T15" fmla="*/ 294 h 342"/>
                  <a:gd name="T16" fmla="*/ 151 w 151"/>
                  <a:gd name="T17" fmla="*/ 288 h 342"/>
                  <a:gd name="T18" fmla="*/ 151 w 151"/>
                  <a:gd name="T19" fmla="*/ 334 h 342"/>
                  <a:gd name="T20" fmla="*/ 110 w 151"/>
                  <a:gd name="T21" fmla="*/ 342 h 342"/>
                  <a:gd name="T22" fmla="*/ 40 w 151"/>
                  <a:gd name="T23" fmla="*/ 265 h 342"/>
                  <a:gd name="T24" fmla="*/ 40 w 151"/>
                  <a:gd name="T25" fmla="*/ 121 h 342"/>
                  <a:gd name="T26" fmla="*/ 0 w 151"/>
                  <a:gd name="T27" fmla="*/ 121 h 342"/>
                  <a:gd name="T28" fmla="*/ 0 w 151"/>
                  <a:gd name="T29" fmla="*/ 74 h 342"/>
                  <a:gd name="T30" fmla="*/ 40 w 151"/>
                  <a:gd name="T31" fmla="*/ 74 h 342"/>
                  <a:gd name="T32" fmla="*/ 40 w 151"/>
                  <a:gd name="T33" fmla="*/ 2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1" h="342">
                    <a:moveTo>
                      <a:pt x="40" y="20"/>
                    </a:moveTo>
                    <a:lnTo>
                      <a:pt x="101" y="0"/>
                    </a:lnTo>
                    <a:lnTo>
                      <a:pt x="101" y="74"/>
                    </a:lnTo>
                    <a:lnTo>
                      <a:pt x="151" y="74"/>
                    </a:lnTo>
                    <a:lnTo>
                      <a:pt x="151" y="121"/>
                    </a:lnTo>
                    <a:lnTo>
                      <a:pt x="101" y="121"/>
                    </a:lnTo>
                    <a:lnTo>
                      <a:pt x="101" y="258"/>
                    </a:lnTo>
                    <a:cubicBezTo>
                      <a:pt x="101" y="286"/>
                      <a:pt x="110" y="294"/>
                      <a:pt x="128" y="294"/>
                    </a:cubicBezTo>
                    <a:cubicBezTo>
                      <a:pt x="139" y="294"/>
                      <a:pt x="146" y="291"/>
                      <a:pt x="151" y="288"/>
                    </a:cubicBezTo>
                    <a:lnTo>
                      <a:pt x="151" y="334"/>
                    </a:lnTo>
                    <a:cubicBezTo>
                      <a:pt x="142" y="338"/>
                      <a:pt x="128" y="342"/>
                      <a:pt x="110" y="342"/>
                    </a:cubicBezTo>
                    <a:cubicBezTo>
                      <a:pt x="65" y="342"/>
                      <a:pt x="40" y="321"/>
                      <a:pt x="40" y="265"/>
                    </a:cubicBezTo>
                    <a:lnTo>
                      <a:pt x="40" y="121"/>
                    </a:lnTo>
                    <a:lnTo>
                      <a:pt x="0" y="121"/>
                    </a:lnTo>
                    <a:lnTo>
                      <a:pt x="0" y="74"/>
                    </a:lnTo>
                    <a:lnTo>
                      <a:pt x="40" y="74"/>
                    </a:lnTo>
                    <a:lnTo>
                      <a:pt x="40" y="20"/>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6" name="Freeform 23">
                <a:extLst>
                  <a:ext uri="{FF2B5EF4-FFF2-40B4-BE49-F238E27FC236}">
                    <a16:creationId xmlns:a16="http://schemas.microsoft.com/office/drawing/2014/main" id="{86D5F0DC-8C70-8A9F-3A02-C2CC7B220913}"/>
                  </a:ext>
                </a:extLst>
              </p:cNvPr>
              <p:cNvSpPr>
                <a:spLocks/>
              </p:cNvSpPr>
              <p:nvPr/>
            </p:nvSpPr>
            <p:spPr bwMode="auto">
              <a:xfrm>
                <a:off x="10545285" y="-1647529"/>
                <a:ext cx="94672" cy="181454"/>
              </a:xfrm>
              <a:custGeom>
                <a:avLst/>
                <a:gdLst>
                  <a:gd name="T0" fmla="*/ 0 w 199"/>
                  <a:gd name="T1" fmla="*/ 0 h 384"/>
                  <a:gd name="T2" fmla="*/ 61 w 199"/>
                  <a:gd name="T3" fmla="*/ 0 h 384"/>
                  <a:gd name="T4" fmla="*/ 61 w 199"/>
                  <a:gd name="T5" fmla="*/ 154 h 384"/>
                  <a:gd name="T6" fmla="*/ 62 w 199"/>
                  <a:gd name="T7" fmla="*/ 154 h 384"/>
                  <a:gd name="T8" fmla="*/ 125 w 199"/>
                  <a:gd name="T9" fmla="*/ 116 h 384"/>
                  <a:gd name="T10" fmla="*/ 199 w 199"/>
                  <a:gd name="T11" fmla="*/ 214 h 384"/>
                  <a:gd name="T12" fmla="*/ 199 w 199"/>
                  <a:gd name="T13" fmla="*/ 384 h 384"/>
                  <a:gd name="T14" fmla="*/ 138 w 199"/>
                  <a:gd name="T15" fmla="*/ 384 h 384"/>
                  <a:gd name="T16" fmla="*/ 138 w 199"/>
                  <a:gd name="T17" fmla="*/ 226 h 384"/>
                  <a:gd name="T18" fmla="*/ 104 w 199"/>
                  <a:gd name="T19" fmla="*/ 168 h 384"/>
                  <a:gd name="T20" fmla="*/ 61 w 199"/>
                  <a:gd name="T21" fmla="*/ 230 h 384"/>
                  <a:gd name="T22" fmla="*/ 61 w 199"/>
                  <a:gd name="T23" fmla="*/ 384 h 384"/>
                  <a:gd name="T24" fmla="*/ 0 w 199"/>
                  <a:gd name="T25" fmla="*/ 384 h 384"/>
                  <a:gd name="T26" fmla="*/ 0 w 199"/>
                  <a:gd name="T27"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9" h="384">
                    <a:moveTo>
                      <a:pt x="0" y="0"/>
                    </a:moveTo>
                    <a:lnTo>
                      <a:pt x="61" y="0"/>
                    </a:lnTo>
                    <a:lnTo>
                      <a:pt x="61" y="154"/>
                    </a:lnTo>
                    <a:lnTo>
                      <a:pt x="62" y="154"/>
                    </a:lnTo>
                    <a:cubicBezTo>
                      <a:pt x="73" y="138"/>
                      <a:pt x="87" y="116"/>
                      <a:pt x="125" y="116"/>
                    </a:cubicBezTo>
                    <a:cubicBezTo>
                      <a:pt x="182" y="116"/>
                      <a:pt x="199" y="161"/>
                      <a:pt x="199" y="214"/>
                    </a:cubicBezTo>
                    <a:lnTo>
                      <a:pt x="199" y="384"/>
                    </a:lnTo>
                    <a:lnTo>
                      <a:pt x="138" y="384"/>
                    </a:lnTo>
                    <a:lnTo>
                      <a:pt x="138" y="226"/>
                    </a:lnTo>
                    <a:cubicBezTo>
                      <a:pt x="138" y="185"/>
                      <a:pt x="129" y="168"/>
                      <a:pt x="104" y="168"/>
                    </a:cubicBezTo>
                    <a:cubicBezTo>
                      <a:pt x="72" y="168"/>
                      <a:pt x="61" y="196"/>
                      <a:pt x="61" y="230"/>
                    </a:cubicBezTo>
                    <a:lnTo>
                      <a:pt x="61" y="384"/>
                    </a:lnTo>
                    <a:lnTo>
                      <a:pt x="0" y="38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7" name="Freeform 24">
                <a:extLst>
                  <a:ext uri="{FF2B5EF4-FFF2-40B4-BE49-F238E27FC236}">
                    <a16:creationId xmlns:a16="http://schemas.microsoft.com/office/drawing/2014/main" id="{04FA7781-8D31-8939-D049-8B122864E23E}"/>
                  </a:ext>
                </a:extLst>
              </p:cNvPr>
              <p:cNvSpPr>
                <a:spLocks noEditPoints="1"/>
              </p:cNvSpPr>
              <p:nvPr/>
            </p:nvSpPr>
            <p:spPr bwMode="auto">
              <a:xfrm>
                <a:off x="9425002" y="-1420711"/>
                <a:ext cx="128201" cy="174551"/>
              </a:xfrm>
              <a:custGeom>
                <a:avLst/>
                <a:gdLst>
                  <a:gd name="T0" fmla="*/ 136 w 271"/>
                  <a:gd name="T1" fmla="*/ 318 h 369"/>
                  <a:gd name="T2" fmla="*/ 207 w 271"/>
                  <a:gd name="T3" fmla="*/ 185 h 369"/>
                  <a:gd name="T4" fmla="*/ 136 w 271"/>
                  <a:gd name="T5" fmla="*/ 51 h 369"/>
                  <a:gd name="T6" fmla="*/ 64 w 271"/>
                  <a:gd name="T7" fmla="*/ 185 h 369"/>
                  <a:gd name="T8" fmla="*/ 136 w 271"/>
                  <a:gd name="T9" fmla="*/ 318 h 369"/>
                  <a:gd name="T10" fmla="*/ 136 w 271"/>
                  <a:gd name="T11" fmla="*/ 0 h 369"/>
                  <a:gd name="T12" fmla="*/ 271 w 271"/>
                  <a:gd name="T13" fmla="*/ 185 h 369"/>
                  <a:gd name="T14" fmla="*/ 136 w 271"/>
                  <a:gd name="T15" fmla="*/ 369 h 369"/>
                  <a:gd name="T16" fmla="*/ 0 w 271"/>
                  <a:gd name="T17" fmla="*/ 185 h 369"/>
                  <a:gd name="T18" fmla="*/ 136 w 271"/>
                  <a:gd name="T19" fmla="*/ 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1" h="369">
                    <a:moveTo>
                      <a:pt x="136" y="318"/>
                    </a:moveTo>
                    <a:cubicBezTo>
                      <a:pt x="175" y="318"/>
                      <a:pt x="207" y="283"/>
                      <a:pt x="207" y="185"/>
                    </a:cubicBezTo>
                    <a:cubicBezTo>
                      <a:pt x="207" y="86"/>
                      <a:pt x="175" y="51"/>
                      <a:pt x="136" y="51"/>
                    </a:cubicBezTo>
                    <a:cubicBezTo>
                      <a:pt x="96" y="51"/>
                      <a:pt x="64" y="86"/>
                      <a:pt x="64" y="185"/>
                    </a:cubicBezTo>
                    <a:cubicBezTo>
                      <a:pt x="64" y="283"/>
                      <a:pt x="96" y="318"/>
                      <a:pt x="136" y="318"/>
                    </a:cubicBezTo>
                    <a:close/>
                    <a:moveTo>
                      <a:pt x="136" y="0"/>
                    </a:moveTo>
                    <a:cubicBezTo>
                      <a:pt x="206" y="0"/>
                      <a:pt x="271" y="56"/>
                      <a:pt x="271" y="185"/>
                    </a:cubicBezTo>
                    <a:cubicBezTo>
                      <a:pt x="271" y="313"/>
                      <a:pt x="206" y="369"/>
                      <a:pt x="136" y="369"/>
                    </a:cubicBezTo>
                    <a:cubicBezTo>
                      <a:pt x="65" y="369"/>
                      <a:pt x="0" y="313"/>
                      <a:pt x="0" y="185"/>
                    </a:cubicBezTo>
                    <a:cubicBezTo>
                      <a:pt x="0" y="56"/>
                      <a:pt x="65" y="0"/>
                      <a:pt x="13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8" name="Freeform 25">
                <a:extLst>
                  <a:ext uri="{FF2B5EF4-FFF2-40B4-BE49-F238E27FC236}">
                    <a16:creationId xmlns:a16="http://schemas.microsoft.com/office/drawing/2014/main" id="{5036D7D8-2049-621C-49B9-B42A376A5D9B}"/>
                  </a:ext>
                </a:extLst>
              </p:cNvPr>
              <p:cNvSpPr>
                <a:spLocks/>
              </p:cNvSpPr>
              <p:nvPr/>
            </p:nvSpPr>
            <p:spPr bwMode="auto">
              <a:xfrm>
                <a:off x="9570954" y="-1376333"/>
                <a:ext cx="63115" cy="128201"/>
              </a:xfrm>
              <a:custGeom>
                <a:avLst/>
                <a:gdLst>
                  <a:gd name="T0" fmla="*/ 2 w 132"/>
                  <a:gd name="T1" fmla="*/ 48 h 269"/>
                  <a:gd name="T2" fmla="*/ 0 w 132"/>
                  <a:gd name="T3" fmla="*/ 4 h 269"/>
                  <a:gd name="T4" fmla="*/ 55 w 132"/>
                  <a:gd name="T5" fmla="*/ 4 h 269"/>
                  <a:gd name="T6" fmla="*/ 57 w 132"/>
                  <a:gd name="T7" fmla="*/ 53 h 269"/>
                  <a:gd name="T8" fmla="*/ 58 w 132"/>
                  <a:gd name="T9" fmla="*/ 53 h 269"/>
                  <a:gd name="T10" fmla="*/ 122 w 132"/>
                  <a:gd name="T11" fmla="*/ 0 h 269"/>
                  <a:gd name="T12" fmla="*/ 132 w 132"/>
                  <a:gd name="T13" fmla="*/ 2 h 269"/>
                  <a:gd name="T14" fmla="*/ 132 w 132"/>
                  <a:gd name="T15" fmla="*/ 61 h 269"/>
                  <a:gd name="T16" fmla="*/ 115 w 132"/>
                  <a:gd name="T17" fmla="*/ 59 h 269"/>
                  <a:gd name="T18" fmla="*/ 63 w 132"/>
                  <a:gd name="T19" fmla="*/ 124 h 269"/>
                  <a:gd name="T20" fmla="*/ 63 w 132"/>
                  <a:gd name="T21" fmla="*/ 269 h 269"/>
                  <a:gd name="T22" fmla="*/ 2 w 132"/>
                  <a:gd name="T23" fmla="*/ 269 h 269"/>
                  <a:gd name="T24" fmla="*/ 2 w 132"/>
                  <a:gd name="T25" fmla="*/ 48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 h="269">
                    <a:moveTo>
                      <a:pt x="2" y="48"/>
                    </a:moveTo>
                    <a:cubicBezTo>
                      <a:pt x="2" y="32"/>
                      <a:pt x="2" y="16"/>
                      <a:pt x="0" y="4"/>
                    </a:cubicBezTo>
                    <a:lnTo>
                      <a:pt x="55" y="4"/>
                    </a:lnTo>
                    <a:cubicBezTo>
                      <a:pt x="55" y="20"/>
                      <a:pt x="57" y="37"/>
                      <a:pt x="57" y="53"/>
                    </a:cubicBezTo>
                    <a:lnTo>
                      <a:pt x="58" y="53"/>
                    </a:lnTo>
                    <a:cubicBezTo>
                      <a:pt x="65" y="32"/>
                      <a:pt x="84" y="0"/>
                      <a:pt x="122" y="0"/>
                    </a:cubicBezTo>
                    <a:cubicBezTo>
                      <a:pt x="126" y="0"/>
                      <a:pt x="129" y="1"/>
                      <a:pt x="132" y="2"/>
                    </a:cubicBezTo>
                    <a:lnTo>
                      <a:pt x="132" y="61"/>
                    </a:lnTo>
                    <a:cubicBezTo>
                      <a:pt x="127" y="60"/>
                      <a:pt x="121" y="59"/>
                      <a:pt x="115" y="59"/>
                    </a:cubicBezTo>
                    <a:cubicBezTo>
                      <a:pt x="90" y="59"/>
                      <a:pt x="63" y="75"/>
                      <a:pt x="63" y="124"/>
                    </a:cubicBezTo>
                    <a:lnTo>
                      <a:pt x="63" y="269"/>
                    </a:lnTo>
                    <a:lnTo>
                      <a:pt x="2" y="269"/>
                    </a:lnTo>
                    <a:lnTo>
                      <a:pt x="2" y="48"/>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9" name="Freeform 26">
                <a:extLst>
                  <a:ext uri="{FF2B5EF4-FFF2-40B4-BE49-F238E27FC236}">
                    <a16:creationId xmlns:a16="http://schemas.microsoft.com/office/drawing/2014/main" id="{6F26AE91-4223-8402-BE7B-EDFC5400085D}"/>
                  </a:ext>
                </a:extLst>
              </p:cNvPr>
              <p:cNvSpPr>
                <a:spLocks noEditPoints="1"/>
              </p:cNvSpPr>
              <p:nvPr/>
            </p:nvSpPr>
            <p:spPr bwMode="auto">
              <a:xfrm>
                <a:off x="9644916" y="-1376333"/>
                <a:ext cx="102561" cy="181454"/>
              </a:xfrm>
              <a:custGeom>
                <a:avLst/>
                <a:gdLst>
                  <a:gd name="T0" fmla="*/ 109 w 216"/>
                  <a:gd name="T1" fmla="*/ 222 h 382"/>
                  <a:gd name="T2" fmla="*/ 162 w 216"/>
                  <a:gd name="T3" fmla="*/ 133 h 382"/>
                  <a:gd name="T4" fmla="*/ 113 w 216"/>
                  <a:gd name="T5" fmla="*/ 49 h 382"/>
                  <a:gd name="T6" fmla="*/ 69 w 216"/>
                  <a:gd name="T7" fmla="*/ 134 h 382"/>
                  <a:gd name="T8" fmla="*/ 109 w 216"/>
                  <a:gd name="T9" fmla="*/ 222 h 382"/>
                  <a:gd name="T10" fmla="*/ 15 w 216"/>
                  <a:gd name="T11" fmla="*/ 310 h 382"/>
                  <a:gd name="T12" fmla="*/ 89 w 216"/>
                  <a:gd name="T13" fmla="*/ 332 h 382"/>
                  <a:gd name="T14" fmla="*/ 155 w 216"/>
                  <a:gd name="T15" fmla="*/ 249 h 382"/>
                  <a:gd name="T16" fmla="*/ 155 w 216"/>
                  <a:gd name="T17" fmla="*/ 224 h 382"/>
                  <a:gd name="T18" fmla="*/ 154 w 216"/>
                  <a:gd name="T19" fmla="*/ 224 h 382"/>
                  <a:gd name="T20" fmla="*/ 88 w 216"/>
                  <a:gd name="T21" fmla="*/ 269 h 382"/>
                  <a:gd name="T22" fmla="*/ 0 w 216"/>
                  <a:gd name="T23" fmla="*/ 137 h 382"/>
                  <a:gd name="T24" fmla="*/ 91 w 216"/>
                  <a:gd name="T25" fmla="*/ 0 h 382"/>
                  <a:gd name="T26" fmla="*/ 157 w 216"/>
                  <a:gd name="T27" fmla="*/ 45 h 382"/>
                  <a:gd name="T28" fmla="*/ 159 w 216"/>
                  <a:gd name="T29" fmla="*/ 45 h 382"/>
                  <a:gd name="T30" fmla="*/ 161 w 216"/>
                  <a:gd name="T31" fmla="*/ 4 h 382"/>
                  <a:gd name="T32" fmla="*/ 216 w 216"/>
                  <a:gd name="T33" fmla="*/ 4 h 382"/>
                  <a:gd name="T34" fmla="*/ 214 w 216"/>
                  <a:gd name="T35" fmla="*/ 46 h 382"/>
                  <a:gd name="T36" fmla="*/ 214 w 216"/>
                  <a:gd name="T37" fmla="*/ 241 h 382"/>
                  <a:gd name="T38" fmla="*/ 98 w 216"/>
                  <a:gd name="T39" fmla="*/ 382 h 382"/>
                  <a:gd name="T40" fmla="*/ 11 w 216"/>
                  <a:gd name="T41" fmla="*/ 366 h 382"/>
                  <a:gd name="T42" fmla="*/ 15 w 216"/>
                  <a:gd name="T43" fmla="*/ 31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6" h="382">
                    <a:moveTo>
                      <a:pt x="109" y="222"/>
                    </a:moveTo>
                    <a:cubicBezTo>
                      <a:pt x="147" y="222"/>
                      <a:pt x="162" y="193"/>
                      <a:pt x="162" y="133"/>
                    </a:cubicBezTo>
                    <a:cubicBezTo>
                      <a:pt x="162" y="78"/>
                      <a:pt x="142" y="48"/>
                      <a:pt x="113" y="49"/>
                    </a:cubicBezTo>
                    <a:cubicBezTo>
                      <a:pt x="81" y="49"/>
                      <a:pt x="69" y="80"/>
                      <a:pt x="69" y="134"/>
                    </a:cubicBezTo>
                    <a:cubicBezTo>
                      <a:pt x="69" y="196"/>
                      <a:pt x="88" y="222"/>
                      <a:pt x="109" y="222"/>
                    </a:cubicBezTo>
                    <a:close/>
                    <a:moveTo>
                      <a:pt x="15" y="310"/>
                    </a:moveTo>
                    <a:cubicBezTo>
                      <a:pt x="29" y="318"/>
                      <a:pt x="57" y="332"/>
                      <a:pt x="89" y="332"/>
                    </a:cubicBezTo>
                    <a:cubicBezTo>
                      <a:pt x="146" y="332"/>
                      <a:pt x="155" y="291"/>
                      <a:pt x="155" y="249"/>
                    </a:cubicBezTo>
                    <a:lnTo>
                      <a:pt x="155" y="224"/>
                    </a:lnTo>
                    <a:lnTo>
                      <a:pt x="154" y="224"/>
                    </a:lnTo>
                    <a:cubicBezTo>
                      <a:pt x="145" y="244"/>
                      <a:pt x="127" y="269"/>
                      <a:pt x="88" y="269"/>
                    </a:cubicBezTo>
                    <a:cubicBezTo>
                      <a:pt x="53" y="269"/>
                      <a:pt x="0" y="244"/>
                      <a:pt x="0" y="137"/>
                    </a:cubicBezTo>
                    <a:cubicBezTo>
                      <a:pt x="0" y="64"/>
                      <a:pt x="25" y="0"/>
                      <a:pt x="91" y="0"/>
                    </a:cubicBezTo>
                    <a:cubicBezTo>
                      <a:pt x="127" y="0"/>
                      <a:pt x="145" y="22"/>
                      <a:pt x="157" y="45"/>
                    </a:cubicBezTo>
                    <a:lnTo>
                      <a:pt x="159" y="45"/>
                    </a:lnTo>
                    <a:cubicBezTo>
                      <a:pt x="159" y="32"/>
                      <a:pt x="161" y="18"/>
                      <a:pt x="161" y="4"/>
                    </a:cubicBezTo>
                    <a:lnTo>
                      <a:pt x="216" y="4"/>
                    </a:lnTo>
                    <a:cubicBezTo>
                      <a:pt x="215" y="18"/>
                      <a:pt x="214" y="32"/>
                      <a:pt x="214" y="46"/>
                    </a:cubicBezTo>
                    <a:lnTo>
                      <a:pt x="214" y="241"/>
                    </a:lnTo>
                    <a:cubicBezTo>
                      <a:pt x="214" y="323"/>
                      <a:pt x="190" y="382"/>
                      <a:pt x="98" y="382"/>
                    </a:cubicBezTo>
                    <a:cubicBezTo>
                      <a:pt x="58" y="382"/>
                      <a:pt x="26" y="372"/>
                      <a:pt x="11" y="366"/>
                    </a:cubicBezTo>
                    <a:lnTo>
                      <a:pt x="15" y="310"/>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80" name="Freeform 27">
                <a:extLst>
                  <a:ext uri="{FF2B5EF4-FFF2-40B4-BE49-F238E27FC236}">
                    <a16:creationId xmlns:a16="http://schemas.microsoft.com/office/drawing/2014/main" id="{365750DC-EAA8-5BC1-5492-627C6FEC8EC3}"/>
                  </a:ext>
                </a:extLst>
              </p:cNvPr>
              <p:cNvSpPr>
                <a:spLocks noEditPoints="1"/>
              </p:cNvSpPr>
              <p:nvPr/>
            </p:nvSpPr>
            <p:spPr bwMode="auto">
              <a:xfrm>
                <a:off x="9765228" y="-1376333"/>
                <a:ext cx="96644" cy="130174"/>
              </a:xfrm>
              <a:custGeom>
                <a:avLst/>
                <a:gdLst>
                  <a:gd name="T0" fmla="*/ 145 w 205"/>
                  <a:gd name="T1" fmla="*/ 139 h 273"/>
                  <a:gd name="T2" fmla="*/ 139 w 205"/>
                  <a:gd name="T3" fmla="*/ 139 h 273"/>
                  <a:gd name="T4" fmla="*/ 57 w 205"/>
                  <a:gd name="T5" fmla="*/ 189 h 273"/>
                  <a:gd name="T6" fmla="*/ 95 w 205"/>
                  <a:gd name="T7" fmla="*/ 230 h 273"/>
                  <a:gd name="T8" fmla="*/ 145 w 205"/>
                  <a:gd name="T9" fmla="*/ 154 h 273"/>
                  <a:gd name="T10" fmla="*/ 145 w 205"/>
                  <a:gd name="T11" fmla="*/ 139 h 273"/>
                  <a:gd name="T12" fmla="*/ 25 w 205"/>
                  <a:gd name="T13" fmla="*/ 20 h 273"/>
                  <a:gd name="T14" fmla="*/ 105 w 205"/>
                  <a:gd name="T15" fmla="*/ 0 h 273"/>
                  <a:gd name="T16" fmla="*/ 201 w 205"/>
                  <a:gd name="T17" fmla="*/ 106 h 273"/>
                  <a:gd name="T18" fmla="*/ 201 w 205"/>
                  <a:gd name="T19" fmla="*/ 222 h 273"/>
                  <a:gd name="T20" fmla="*/ 205 w 205"/>
                  <a:gd name="T21" fmla="*/ 269 h 273"/>
                  <a:gd name="T22" fmla="*/ 150 w 205"/>
                  <a:gd name="T23" fmla="*/ 269 h 273"/>
                  <a:gd name="T24" fmla="*/ 147 w 205"/>
                  <a:gd name="T25" fmla="*/ 233 h 273"/>
                  <a:gd name="T26" fmla="*/ 146 w 205"/>
                  <a:gd name="T27" fmla="*/ 233 h 273"/>
                  <a:gd name="T28" fmla="*/ 75 w 205"/>
                  <a:gd name="T29" fmla="*/ 273 h 273"/>
                  <a:gd name="T30" fmla="*/ 0 w 205"/>
                  <a:gd name="T31" fmla="*/ 195 h 273"/>
                  <a:gd name="T32" fmla="*/ 132 w 205"/>
                  <a:gd name="T33" fmla="*/ 105 h 273"/>
                  <a:gd name="T34" fmla="*/ 145 w 205"/>
                  <a:gd name="T35" fmla="*/ 105 h 273"/>
                  <a:gd name="T36" fmla="*/ 145 w 205"/>
                  <a:gd name="T37" fmla="*/ 96 h 273"/>
                  <a:gd name="T38" fmla="*/ 98 w 205"/>
                  <a:gd name="T39" fmla="*/ 45 h 273"/>
                  <a:gd name="T40" fmla="*/ 29 w 205"/>
                  <a:gd name="T41" fmla="*/ 71 h 273"/>
                  <a:gd name="T42" fmla="*/ 25 w 205"/>
                  <a:gd name="T43" fmla="*/ 2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5" h="273">
                    <a:moveTo>
                      <a:pt x="145" y="139"/>
                    </a:moveTo>
                    <a:lnTo>
                      <a:pt x="139" y="139"/>
                    </a:lnTo>
                    <a:cubicBezTo>
                      <a:pt x="87" y="139"/>
                      <a:pt x="57" y="151"/>
                      <a:pt x="57" y="189"/>
                    </a:cubicBezTo>
                    <a:cubicBezTo>
                      <a:pt x="57" y="213"/>
                      <a:pt x="72" y="230"/>
                      <a:pt x="95" y="230"/>
                    </a:cubicBezTo>
                    <a:cubicBezTo>
                      <a:pt x="131" y="230"/>
                      <a:pt x="145" y="201"/>
                      <a:pt x="145" y="154"/>
                    </a:cubicBezTo>
                    <a:lnTo>
                      <a:pt x="145" y="139"/>
                    </a:lnTo>
                    <a:close/>
                    <a:moveTo>
                      <a:pt x="25" y="20"/>
                    </a:moveTo>
                    <a:cubicBezTo>
                      <a:pt x="43" y="12"/>
                      <a:pt x="66" y="0"/>
                      <a:pt x="105" y="0"/>
                    </a:cubicBezTo>
                    <a:cubicBezTo>
                      <a:pt x="183" y="0"/>
                      <a:pt x="201" y="40"/>
                      <a:pt x="201" y="106"/>
                    </a:cubicBezTo>
                    <a:lnTo>
                      <a:pt x="201" y="222"/>
                    </a:lnTo>
                    <a:cubicBezTo>
                      <a:pt x="201" y="241"/>
                      <a:pt x="203" y="258"/>
                      <a:pt x="205" y="269"/>
                    </a:cubicBezTo>
                    <a:lnTo>
                      <a:pt x="150" y="269"/>
                    </a:lnTo>
                    <a:cubicBezTo>
                      <a:pt x="147" y="258"/>
                      <a:pt x="147" y="245"/>
                      <a:pt x="147" y="233"/>
                    </a:cubicBezTo>
                    <a:lnTo>
                      <a:pt x="146" y="233"/>
                    </a:lnTo>
                    <a:cubicBezTo>
                      <a:pt x="130" y="254"/>
                      <a:pt x="111" y="273"/>
                      <a:pt x="75" y="273"/>
                    </a:cubicBezTo>
                    <a:cubicBezTo>
                      <a:pt x="36" y="273"/>
                      <a:pt x="0" y="244"/>
                      <a:pt x="0" y="195"/>
                    </a:cubicBezTo>
                    <a:cubicBezTo>
                      <a:pt x="0" y="123"/>
                      <a:pt x="56" y="105"/>
                      <a:pt x="132" y="105"/>
                    </a:cubicBezTo>
                    <a:lnTo>
                      <a:pt x="145" y="105"/>
                    </a:lnTo>
                    <a:lnTo>
                      <a:pt x="145" y="96"/>
                    </a:lnTo>
                    <a:cubicBezTo>
                      <a:pt x="145" y="70"/>
                      <a:pt x="132" y="45"/>
                      <a:pt x="98" y="45"/>
                    </a:cubicBezTo>
                    <a:cubicBezTo>
                      <a:pt x="67" y="45"/>
                      <a:pt x="41" y="61"/>
                      <a:pt x="29" y="71"/>
                    </a:cubicBezTo>
                    <a:lnTo>
                      <a:pt x="25" y="20"/>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81" name="Freeform 28">
                <a:extLst>
                  <a:ext uri="{FF2B5EF4-FFF2-40B4-BE49-F238E27FC236}">
                    <a16:creationId xmlns:a16="http://schemas.microsoft.com/office/drawing/2014/main" id="{D43A8CEB-C5A4-546B-70BC-C4429D8F8FDA}"/>
                  </a:ext>
                </a:extLst>
              </p:cNvPr>
              <p:cNvSpPr>
                <a:spLocks/>
              </p:cNvSpPr>
              <p:nvPr/>
            </p:nvSpPr>
            <p:spPr bwMode="auto">
              <a:xfrm>
                <a:off x="9888499" y="-1376333"/>
                <a:ext cx="94672" cy="128201"/>
              </a:xfrm>
              <a:custGeom>
                <a:avLst/>
                <a:gdLst>
                  <a:gd name="T0" fmla="*/ 2 w 201"/>
                  <a:gd name="T1" fmla="*/ 48 h 269"/>
                  <a:gd name="T2" fmla="*/ 0 w 201"/>
                  <a:gd name="T3" fmla="*/ 4 h 269"/>
                  <a:gd name="T4" fmla="*/ 57 w 201"/>
                  <a:gd name="T5" fmla="*/ 4 h 269"/>
                  <a:gd name="T6" fmla="*/ 59 w 201"/>
                  <a:gd name="T7" fmla="*/ 45 h 269"/>
                  <a:gd name="T8" fmla="*/ 60 w 201"/>
                  <a:gd name="T9" fmla="*/ 45 h 269"/>
                  <a:gd name="T10" fmla="*/ 60 w 201"/>
                  <a:gd name="T11" fmla="*/ 45 h 269"/>
                  <a:gd name="T12" fmla="*/ 127 w 201"/>
                  <a:gd name="T13" fmla="*/ 0 h 269"/>
                  <a:gd name="T14" fmla="*/ 201 w 201"/>
                  <a:gd name="T15" fmla="*/ 98 h 269"/>
                  <a:gd name="T16" fmla="*/ 201 w 201"/>
                  <a:gd name="T17" fmla="*/ 269 h 269"/>
                  <a:gd name="T18" fmla="*/ 141 w 201"/>
                  <a:gd name="T19" fmla="*/ 269 h 269"/>
                  <a:gd name="T20" fmla="*/ 141 w 201"/>
                  <a:gd name="T21" fmla="*/ 110 h 269"/>
                  <a:gd name="T22" fmla="*/ 106 w 201"/>
                  <a:gd name="T23" fmla="*/ 53 h 269"/>
                  <a:gd name="T24" fmla="*/ 63 w 201"/>
                  <a:gd name="T25" fmla="*/ 115 h 269"/>
                  <a:gd name="T26" fmla="*/ 63 w 201"/>
                  <a:gd name="T27" fmla="*/ 269 h 269"/>
                  <a:gd name="T28" fmla="*/ 2 w 201"/>
                  <a:gd name="T29" fmla="*/ 269 h 269"/>
                  <a:gd name="T30" fmla="*/ 2 w 201"/>
                  <a:gd name="T31" fmla="*/ 48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1" h="269">
                    <a:moveTo>
                      <a:pt x="2" y="48"/>
                    </a:moveTo>
                    <a:cubicBezTo>
                      <a:pt x="2" y="32"/>
                      <a:pt x="2" y="16"/>
                      <a:pt x="0" y="4"/>
                    </a:cubicBezTo>
                    <a:lnTo>
                      <a:pt x="57" y="4"/>
                    </a:lnTo>
                    <a:cubicBezTo>
                      <a:pt x="57" y="18"/>
                      <a:pt x="59" y="32"/>
                      <a:pt x="59" y="45"/>
                    </a:cubicBezTo>
                    <a:lnTo>
                      <a:pt x="60" y="45"/>
                    </a:lnTo>
                    <a:lnTo>
                      <a:pt x="60" y="45"/>
                    </a:lnTo>
                    <a:cubicBezTo>
                      <a:pt x="69" y="29"/>
                      <a:pt x="86" y="0"/>
                      <a:pt x="127" y="0"/>
                    </a:cubicBezTo>
                    <a:cubicBezTo>
                      <a:pt x="184" y="0"/>
                      <a:pt x="201" y="45"/>
                      <a:pt x="201" y="98"/>
                    </a:cubicBezTo>
                    <a:lnTo>
                      <a:pt x="201" y="269"/>
                    </a:lnTo>
                    <a:lnTo>
                      <a:pt x="141" y="269"/>
                    </a:lnTo>
                    <a:lnTo>
                      <a:pt x="141" y="110"/>
                    </a:lnTo>
                    <a:cubicBezTo>
                      <a:pt x="141" y="70"/>
                      <a:pt x="131" y="53"/>
                      <a:pt x="106" y="53"/>
                    </a:cubicBezTo>
                    <a:cubicBezTo>
                      <a:pt x="74" y="53"/>
                      <a:pt x="63" y="81"/>
                      <a:pt x="63" y="115"/>
                    </a:cubicBezTo>
                    <a:lnTo>
                      <a:pt x="63" y="269"/>
                    </a:lnTo>
                    <a:lnTo>
                      <a:pt x="2" y="269"/>
                    </a:lnTo>
                    <a:lnTo>
                      <a:pt x="2" y="48"/>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82" name="Freeform 29">
                <a:extLst>
                  <a:ext uri="{FF2B5EF4-FFF2-40B4-BE49-F238E27FC236}">
                    <a16:creationId xmlns:a16="http://schemas.microsoft.com/office/drawing/2014/main" id="{D52847FB-1355-C8FD-7173-9DABF89E138F}"/>
                  </a:ext>
                </a:extLst>
              </p:cNvPr>
              <p:cNvSpPr>
                <a:spLocks noEditPoints="1"/>
              </p:cNvSpPr>
              <p:nvPr/>
            </p:nvSpPr>
            <p:spPr bwMode="auto">
              <a:xfrm>
                <a:off x="10009797" y="-1426628"/>
                <a:ext cx="28599" cy="178496"/>
              </a:xfrm>
              <a:custGeom>
                <a:avLst/>
                <a:gdLst>
                  <a:gd name="T0" fmla="*/ 1 w 62"/>
                  <a:gd name="T1" fmla="*/ 112 h 377"/>
                  <a:gd name="T2" fmla="*/ 61 w 62"/>
                  <a:gd name="T3" fmla="*/ 112 h 377"/>
                  <a:gd name="T4" fmla="*/ 61 w 62"/>
                  <a:gd name="T5" fmla="*/ 377 h 377"/>
                  <a:gd name="T6" fmla="*/ 1 w 62"/>
                  <a:gd name="T7" fmla="*/ 377 h 377"/>
                  <a:gd name="T8" fmla="*/ 1 w 62"/>
                  <a:gd name="T9" fmla="*/ 112 h 377"/>
                  <a:gd name="T10" fmla="*/ 0 w 62"/>
                  <a:gd name="T11" fmla="*/ 0 h 377"/>
                  <a:gd name="T12" fmla="*/ 62 w 62"/>
                  <a:gd name="T13" fmla="*/ 0 h 377"/>
                  <a:gd name="T14" fmla="*/ 62 w 62"/>
                  <a:gd name="T15" fmla="*/ 63 h 377"/>
                  <a:gd name="T16" fmla="*/ 0 w 62"/>
                  <a:gd name="T17" fmla="*/ 63 h 377"/>
                  <a:gd name="T18" fmla="*/ 0 w 62"/>
                  <a:gd name="T19" fmla="*/ 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377">
                    <a:moveTo>
                      <a:pt x="1" y="112"/>
                    </a:moveTo>
                    <a:lnTo>
                      <a:pt x="61" y="112"/>
                    </a:lnTo>
                    <a:lnTo>
                      <a:pt x="61" y="377"/>
                    </a:lnTo>
                    <a:lnTo>
                      <a:pt x="1" y="377"/>
                    </a:lnTo>
                    <a:lnTo>
                      <a:pt x="1" y="112"/>
                    </a:lnTo>
                    <a:close/>
                    <a:moveTo>
                      <a:pt x="0" y="0"/>
                    </a:moveTo>
                    <a:lnTo>
                      <a:pt x="62" y="0"/>
                    </a:lnTo>
                    <a:lnTo>
                      <a:pt x="62" y="63"/>
                    </a:lnTo>
                    <a:lnTo>
                      <a:pt x="0" y="63"/>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83" name="Freeform 30">
                <a:extLst>
                  <a:ext uri="{FF2B5EF4-FFF2-40B4-BE49-F238E27FC236}">
                    <a16:creationId xmlns:a16="http://schemas.microsoft.com/office/drawing/2014/main" id="{32A3A108-FFFE-0EA2-D727-6F78D3EAADCC}"/>
                  </a:ext>
                </a:extLst>
              </p:cNvPr>
              <p:cNvSpPr>
                <a:spLocks/>
              </p:cNvSpPr>
              <p:nvPr/>
            </p:nvSpPr>
            <p:spPr bwMode="auto">
              <a:xfrm>
                <a:off x="10065022" y="-1374361"/>
                <a:ext cx="80866" cy="126229"/>
              </a:xfrm>
              <a:custGeom>
                <a:avLst/>
                <a:gdLst>
                  <a:gd name="T0" fmla="*/ 0 w 82"/>
                  <a:gd name="T1" fmla="*/ 101 h 128"/>
                  <a:gd name="T2" fmla="*/ 52 w 82"/>
                  <a:gd name="T3" fmla="*/ 24 h 128"/>
                  <a:gd name="T4" fmla="*/ 2 w 82"/>
                  <a:gd name="T5" fmla="*/ 24 h 128"/>
                  <a:gd name="T6" fmla="*/ 2 w 82"/>
                  <a:gd name="T7" fmla="*/ 0 h 128"/>
                  <a:gd name="T8" fmla="*/ 81 w 82"/>
                  <a:gd name="T9" fmla="*/ 0 h 128"/>
                  <a:gd name="T10" fmla="*/ 81 w 82"/>
                  <a:gd name="T11" fmla="*/ 27 h 128"/>
                  <a:gd name="T12" fmla="*/ 30 w 82"/>
                  <a:gd name="T13" fmla="*/ 104 h 128"/>
                  <a:gd name="T14" fmla="*/ 82 w 82"/>
                  <a:gd name="T15" fmla="*/ 104 h 128"/>
                  <a:gd name="T16" fmla="*/ 82 w 82"/>
                  <a:gd name="T17" fmla="*/ 128 h 128"/>
                  <a:gd name="T18" fmla="*/ 0 w 82"/>
                  <a:gd name="T19" fmla="*/ 128 h 128"/>
                  <a:gd name="T20" fmla="*/ 0 w 82"/>
                  <a:gd name="T21" fmla="*/ 10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128">
                    <a:moveTo>
                      <a:pt x="0" y="101"/>
                    </a:moveTo>
                    <a:lnTo>
                      <a:pt x="52" y="24"/>
                    </a:lnTo>
                    <a:lnTo>
                      <a:pt x="2" y="24"/>
                    </a:lnTo>
                    <a:lnTo>
                      <a:pt x="2" y="0"/>
                    </a:lnTo>
                    <a:lnTo>
                      <a:pt x="81" y="0"/>
                    </a:lnTo>
                    <a:lnTo>
                      <a:pt x="81" y="27"/>
                    </a:lnTo>
                    <a:lnTo>
                      <a:pt x="30" y="104"/>
                    </a:lnTo>
                    <a:lnTo>
                      <a:pt x="82" y="104"/>
                    </a:lnTo>
                    <a:lnTo>
                      <a:pt x="82" y="128"/>
                    </a:lnTo>
                    <a:lnTo>
                      <a:pt x="0" y="128"/>
                    </a:lnTo>
                    <a:lnTo>
                      <a:pt x="0" y="101"/>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84" name="Freeform 31">
                <a:extLst>
                  <a:ext uri="{FF2B5EF4-FFF2-40B4-BE49-F238E27FC236}">
                    <a16:creationId xmlns:a16="http://schemas.microsoft.com/office/drawing/2014/main" id="{236F0EB1-A612-C1D9-30AF-9EE6EEEDCED5}"/>
                  </a:ext>
                </a:extLst>
              </p:cNvPr>
              <p:cNvSpPr>
                <a:spLocks noEditPoints="1"/>
              </p:cNvSpPr>
              <p:nvPr/>
            </p:nvSpPr>
            <p:spPr bwMode="auto">
              <a:xfrm>
                <a:off x="10161667" y="-1376333"/>
                <a:ext cx="96644" cy="130174"/>
              </a:xfrm>
              <a:custGeom>
                <a:avLst/>
                <a:gdLst>
                  <a:gd name="T0" fmla="*/ 144 w 205"/>
                  <a:gd name="T1" fmla="*/ 139 h 273"/>
                  <a:gd name="T2" fmla="*/ 139 w 205"/>
                  <a:gd name="T3" fmla="*/ 139 h 273"/>
                  <a:gd name="T4" fmla="*/ 57 w 205"/>
                  <a:gd name="T5" fmla="*/ 189 h 273"/>
                  <a:gd name="T6" fmla="*/ 95 w 205"/>
                  <a:gd name="T7" fmla="*/ 230 h 273"/>
                  <a:gd name="T8" fmla="*/ 144 w 205"/>
                  <a:gd name="T9" fmla="*/ 154 h 273"/>
                  <a:gd name="T10" fmla="*/ 144 w 205"/>
                  <a:gd name="T11" fmla="*/ 139 h 273"/>
                  <a:gd name="T12" fmla="*/ 25 w 205"/>
                  <a:gd name="T13" fmla="*/ 20 h 273"/>
                  <a:gd name="T14" fmla="*/ 105 w 205"/>
                  <a:gd name="T15" fmla="*/ 0 h 273"/>
                  <a:gd name="T16" fmla="*/ 201 w 205"/>
                  <a:gd name="T17" fmla="*/ 106 h 273"/>
                  <a:gd name="T18" fmla="*/ 201 w 205"/>
                  <a:gd name="T19" fmla="*/ 222 h 273"/>
                  <a:gd name="T20" fmla="*/ 205 w 205"/>
                  <a:gd name="T21" fmla="*/ 269 h 273"/>
                  <a:gd name="T22" fmla="*/ 150 w 205"/>
                  <a:gd name="T23" fmla="*/ 269 h 273"/>
                  <a:gd name="T24" fmla="*/ 146 w 205"/>
                  <a:gd name="T25" fmla="*/ 233 h 273"/>
                  <a:gd name="T26" fmla="*/ 145 w 205"/>
                  <a:gd name="T27" fmla="*/ 233 h 273"/>
                  <a:gd name="T28" fmla="*/ 75 w 205"/>
                  <a:gd name="T29" fmla="*/ 273 h 273"/>
                  <a:gd name="T30" fmla="*/ 0 w 205"/>
                  <a:gd name="T31" fmla="*/ 195 h 273"/>
                  <a:gd name="T32" fmla="*/ 132 w 205"/>
                  <a:gd name="T33" fmla="*/ 105 h 273"/>
                  <a:gd name="T34" fmla="*/ 144 w 205"/>
                  <a:gd name="T35" fmla="*/ 105 h 273"/>
                  <a:gd name="T36" fmla="*/ 144 w 205"/>
                  <a:gd name="T37" fmla="*/ 96 h 273"/>
                  <a:gd name="T38" fmla="*/ 98 w 205"/>
                  <a:gd name="T39" fmla="*/ 45 h 273"/>
                  <a:gd name="T40" fmla="*/ 29 w 205"/>
                  <a:gd name="T41" fmla="*/ 71 h 273"/>
                  <a:gd name="T42" fmla="*/ 25 w 205"/>
                  <a:gd name="T43" fmla="*/ 2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5" h="273">
                    <a:moveTo>
                      <a:pt x="144" y="139"/>
                    </a:moveTo>
                    <a:lnTo>
                      <a:pt x="139" y="139"/>
                    </a:lnTo>
                    <a:cubicBezTo>
                      <a:pt x="87" y="139"/>
                      <a:pt x="57" y="151"/>
                      <a:pt x="57" y="189"/>
                    </a:cubicBezTo>
                    <a:cubicBezTo>
                      <a:pt x="57" y="213"/>
                      <a:pt x="72" y="230"/>
                      <a:pt x="95" y="230"/>
                    </a:cubicBezTo>
                    <a:cubicBezTo>
                      <a:pt x="131" y="230"/>
                      <a:pt x="144" y="201"/>
                      <a:pt x="144" y="154"/>
                    </a:cubicBezTo>
                    <a:lnTo>
                      <a:pt x="144" y="139"/>
                    </a:lnTo>
                    <a:close/>
                    <a:moveTo>
                      <a:pt x="25" y="20"/>
                    </a:moveTo>
                    <a:cubicBezTo>
                      <a:pt x="42" y="12"/>
                      <a:pt x="66" y="0"/>
                      <a:pt x="105" y="0"/>
                    </a:cubicBezTo>
                    <a:cubicBezTo>
                      <a:pt x="183" y="0"/>
                      <a:pt x="201" y="40"/>
                      <a:pt x="201" y="106"/>
                    </a:cubicBezTo>
                    <a:lnTo>
                      <a:pt x="201" y="222"/>
                    </a:lnTo>
                    <a:cubicBezTo>
                      <a:pt x="201" y="241"/>
                      <a:pt x="203" y="258"/>
                      <a:pt x="205" y="269"/>
                    </a:cubicBezTo>
                    <a:lnTo>
                      <a:pt x="150" y="269"/>
                    </a:lnTo>
                    <a:cubicBezTo>
                      <a:pt x="147" y="258"/>
                      <a:pt x="146" y="245"/>
                      <a:pt x="146" y="233"/>
                    </a:cubicBezTo>
                    <a:lnTo>
                      <a:pt x="145" y="233"/>
                    </a:lnTo>
                    <a:cubicBezTo>
                      <a:pt x="130" y="254"/>
                      <a:pt x="111" y="273"/>
                      <a:pt x="75" y="273"/>
                    </a:cubicBezTo>
                    <a:cubicBezTo>
                      <a:pt x="36" y="273"/>
                      <a:pt x="0" y="244"/>
                      <a:pt x="0" y="195"/>
                    </a:cubicBezTo>
                    <a:cubicBezTo>
                      <a:pt x="0" y="123"/>
                      <a:pt x="56" y="105"/>
                      <a:pt x="132" y="105"/>
                    </a:cubicBezTo>
                    <a:lnTo>
                      <a:pt x="144" y="105"/>
                    </a:lnTo>
                    <a:lnTo>
                      <a:pt x="144" y="96"/>
                    </a:lnTo>
                    <a:cubicBezTo>
                      <a:pt x="144" y="70"/>
                      <a:pt x="132" y="45"/>
                      <a:pt x="98" y="45"/>
                    </a:cubicBezTo>
                    <a:cubicBezTo>
                      <a:pt x="67" y="45"/>
                      <a:pt x="40" y="61"/>
                      <a:pt x="29" y="71"/>
                    </a:cubicBezTo>
                    <a:lnTo>
                      <a:pt x="25" y="20"/>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85" name="Freeform 32">
                <a:extLst>
                  <a:ext uri="{FF2B5EF4-FFF2-40B4-BE49-F238E27FC236}">
                    <a16:creationId xmlns:a16="http://schemas.microsoft.com/office/drawing/2014/main" id="{0C5837E3-AE60-404A-4456-01C42741D1D5}"/>
                  </a:ext>
                </a:extLst>
              </p:cNvPr>
              <p:cNvSpPr>
                <a:spLocks/>
              </p:cNvSpPr>
              <p:nvPr/>
            </p:nvSpPr>
            <p:spPr bwMode="auto">
              <a:xfrm>
                <a:off x="10271131" y="-1408877"/>
                <a:ext cx="71004" cy="162717"/>
              </a:xfrm>
              <a:custGeom>
                <a:avLst/>
                <a:gdLst>
                  <a:gd name="T0" fmla="*/ 40 w 151"/>
                  <a:gd name="T1" fmla="*/ 19 h 342"/>
                  <a:gd name="T2" fmla="*/ 100 w 151"/>
                  <a:gd name="T3" fmla="*/ 0 h 342"/>
                  <a:gd name="T4" fmla="*/ 100 w 151"/>
                  <a:gd name="T5" fmla="*/ 73 h 342"/>
                  <a:gd name="T6" fmla="*/ 151 w 151"/>
                  <a:gd name="T7" fmla="*/ 73 h 342"/>
                  <a:gd name="T8" fmla="*/ 151 w 151"/>
                  <a:gd name="T9" fmla="*/ 120 h 342"/>
                  <a:gd name="T10" fmla="*/ 100 w 151"/>
                  <a:gd name="T11" fmla="*/ 120 h 342"/>
                  <a:gd name="T12" fmla="*/ 100 w 151"/>
                  <a:gd name="T13" fmla="*/ 257 h 342"/>
                  <a:gd name="T14" fmla="*/ 128 w 151"/>
                  <a:gd name="T15" fmla="*/ 293 h 342"/>
                  <a:gd name="T16" fmla="*/ 151 w 151"/>
                  <a:gd name="T17" fmla="*/ 288 h 342"/>
                  <a:gd name="T18" fmla="*/ 151 w 151"/>
                  <a:gd name="T19" fmla="*/ 333 h 342"/>
                  <a:gd name="T20" fmla="*/ 110 w 151"/>
                  <a:gd name="T21" fmla="*/ 342 h 342"/>
                  <a:gd name="T22" fmla="*/ 40 w 151"/>
                  <a:gd name="T23" fmla="*/ 265 h 342"/>
                  <a:gd name="T24" fmla="*/ 40 w 151"/>
                  <a:gd name="T25" fmla="*/ 120 h 342"/>
                  <a:gd name="T26" fmla="*/ 0 w 151"/>
                  <a:gd name="T27" fmla="*/ 120 h 342"/>
                  <a:gd name="T28" fmla="*/ 0 w 151"/>
                  <a:gd name="T29" fmla="*/ 73 h 342"/>
                  <a:gd name="T30" fmla="*/ 40 w 151"/>
                  <a:gd name="T31" fmla="*/ 73 h 342"/>
                  <a:gd name="T32" fmla="*/ 40 w 151"/>
                  <a:gd name="T33" fmla="*/ 1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1" h="342">
                    <a:moveTo>
                      <a:pt x="40" y="19"/>
                    </a:moveTo>
                    <a:lnTo>
                      <a:pt x="100" y="0"/>
                    </a:lnTo>
                    <a:lnTo>
                      <a:pt x="100" y="73"/>
                    </a:lnTo>
                    <a:lnTo>
                      <a:pt x="151" y="73"/>
                    </a:lnTo>
                    <a:lnTo>
                      <a:pt x="151" y="120"/>
                    </a:lnTo>
                    <a:lnTo>
                      <a:pt x="100" y="120"/>
                    </a:lnTo>
                    <a:lnTo>
                      <a:pt x="100" y="257"/>
                    </a:lnTo>
                    <a:cubicBezTo>
                      <a:pt x="100" y="285"/>
                      <a:pt x="110" y="293"/>
                      <a:pt x="128" y="293"/>
                    </a:cubicBezTo>
                    <a:cubicBezTo>
                      <a:pt x="138" y="293"/>
                      <a:pt x="146" y="290"/>
                      <a:pt x="151" y="288"/>
                    </a:cubicBezTo>
                    <a:lnTo>
                      <a:pt x="151" y="333"/>
                    </a:lnTo>
                    <a:cubicBezTo>
                      <a:pt x="141" y="338"/>
                      <a:pt x="128" y="342"/>
                      <a:pt x="110" y="342"/>
                    </a:cubicBezTo>
                    <a:cubicBezTo>
                      <a:pt x="65" y="342"/>
                      <a:pt x="40" y="320"/>
                      <a:pt x="40" y="265"/>
                    </a:cubicBezTo>
                    <a:lnTo>
                      <a:pt x="40" y="120"/>
                    </a:lnTo>
                    <a:lnTo>
                      <a:pt x="0" y="120"/>
                    </a:lnTo>
                    <a:lnTo>
                      <a:pt x="0" y="73"/>
                    </a:lnTo>
                    <a:lnTo>
                      <a:pt x="40" y="73"/>
                    </a:lnTo>
                    <a:lnTo>
                      <a:pt x="40" y="19"/>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86" name="Freeform 33">
                <a:extLst>
                  <a:ext uri="{FF2B5EF4-FFF2-40B4-BE49-F238E27FC236}">
                    <a16:creationId xmlns:a16="http://schemas.microsoft.com/office/drawing/2014/main" id="{B0C413BD-448B-4D03-E181-C77F99280ABA}"/>
                  </a:ext>
                </a:extLst>
              </p:cNvPr>
              <p:cNvSpPr>
                <a:spLocks noEditPoints="1"/>
              </p:cNvSpPr>
              <p:nvPr/>
            </p:nvSpPr>
            <p:spPr bwMode="auto">
              <a:xfrm>
                <a:off x="10361858" y="-1426628"/>
                <a:ext cx="32544" cy="178496"/>
              </a:xfrm>
              <a:custGeom>
                <a:avLst/>
                <a:gdLst>
                  <a:gd name="T0" fmla="*/ 8 w 69"/>
                  <a:gd name="T1" fmla="*/ 112 h 377"/>
                  <a:gd name="T2" fmla="*/ 69 w 69"/>
                  <a:gd name="T3" fmla="*/ 112 h 377"/>
                  <a:gd name="T4" fmla="*/ 69 w 69"/>
                  <a:gd name="T5" fmla="*/ 377 h 377"/>
                  <a:gd name="T6" fmla="*/ 8 w 69"/>
                  <a:gd name="T7" fmla="*/ 377 h 377"/>
                  <a:gd name="T8" fmla="*/ 8 w 69"/>
                  <a:gd name="T9" fmla="*/ 112 h 377"/>
                  <a:gd name="T10" fmla="*/ 0 w 69"/>
                  <a:gd name="T11" fmla="*/ 0 h 377"/>
                  <a:gd name="T12" fmla="*/ 63 w 69"/>
                  <a:gd name="T13" fmla="*/ 0 h 377"/>
                  <a:gd name="T14" fmla="*/ 63 w 69"/>
                  <a:gd name="T15" fmla="*/ 63 h 377"/>
                  <a:gd name="T16" fmla="*/ 0 w 69"/>
                  <a:gd name="T17" fmla="*/ 63 h 377"/>
                  <a:gd name="T18" fmla="*/ 0 w 69"/>
                  <a:gd name="T19" fmla="*/ 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377">
                    <a:moveTo>
                      <a:pt x="8" y="112"/>
                    </a:moveTo>
                    <a:lnTo>
                      <a:pt x="69" y="112"/>
                    </a:lnTo>
                    <a:lnTo>
                      <a:pt x="69" y="377"/>
                    </a:lnTo>
                    <a:lnTo>
                      <a:pt x="8" y="377"/>
                    </a:lnTo>
                    <a:lnTo>
                      <a:pt x="8" y="112"/>
                    </a:lnTo>
                    <a:close/>
                    <a:moveTo>
                      <a:pt x="0" y="0"/>
                    </a:moveTo>
                    <a:lnTo>
                      <a:pt x="63" y="0"/>
                    </a:lnTo>
                    <a:lnTo>
                      <a:pt x="63" y="63"/>
                    </a:lnTo>
                    <a:lnTo>
                      <a:pt x="0" y="63"/>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87" name="Freeform 34">
                <a:extLst>
                  <a:ext uri="{FF2B5EF4-FFF2-40B4-BE49-F238E27FC236}">
                    <a16:creationId xmlns:a16="http://schemas.microsoft.com/office/drawing/2014/main" id="{813E4D98-9562-9911-8430-0924A3FDBFAC}"/>
                  </a:ext>
                </a:extLst>
              </p:cNvPr>
              <p:cNvSpPr>
                <a:spLocks noEditPoints="1"/>
              </p:cNvSpPr>
              <p:nvPr/>
            </p:nvSpPr>
            <p:spPr bwMode="auto">
              <a:xfrm>
                <a:off x="10416097" y="-1376333"/>
                <a:ext cx="104534" cy="130174"/>
              </a:xfrm>
              <a:custGeom>
                <a:avLst/>
                <a:gdLst>
                  <a:gd name="T0" fmla="*/ 111 w 221"/>
                  <a:gd name="T1" fmla="*/ 227 h 273"/>
                  <a:gd name="T2" fmla="*/ 159 w 221"/>
                  <a:gd name="T3" fmla="*/ 136 h 273"/>
                  <a:gd name="T4" fmla="*/ 111 w 221"/>
                  <a:gd name="T5" fmla="*/ 45 h 273"/>
                  <a:gd name="T6" fmla="*/ 62 w 221"/>
                  <a:gd name="T7" fmla="*/ 136 h 273"/>
                  <a:gd name="T8" fmla="*/ 111 w 221"/>
                  <a:gd name="T9" fmla="*/ 227 h 273"/>
                  <a:gd name="T10" fmla="*/ 111 w 221"/>
                  <a:gd name="T11" fmla="*/ 0 h 273"/>
                  <a:gd name="T12" fmla="*/ 221 w 221"/>
                  <a:gd name="T13" fmla="*/ 136 h 273"/>
                  <a:gd name="T14" fmla="*/ 111 w 221"/>
                  <a:gd name="T15" fmla="*/ 273 h 273"/>
                  <a:gd name="T16" fmla="*/ 0 w 221"/>
                  <a:gd name="T17" fmla="*/ 136 h 273"/>
                  <a:gd name="T18" fmla="*/ 111 w 221"/>
                  <a:gd name="T19"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1" h="273">
                    <a:moveTo>
                      <a:pt x="111" y="227"/>
                    </a:moveTo>
                    <a:cubicBezTo>
                      <a:pt x="150" y="227"/>
                      <a:pt x="159" y="180"/>
                      <a:pt x="159" y="136"/>
                    </a:cubicBezTo>
                    <a:cubicBezTo>
                      <a:pt x="159" y="92"/>
                      <a:pt x="150" y="45"/>
                      <a:pt x="111" y="45"/>
                    </a:cubicBezTo>
                    <a:cubicBezTo>
                      <a:pt x="72" y="45"/>
                      <a:pt x="62" y="92"/>
                      <a:pt x="62" y="136"/>
                    </a:cubicBezTo>
                    <a:cubicBezTo>
                      <a:pt x="62" y="180"/>
                      <a:pt x="72" y="227"/>
                      <a:pt x="111" y="227"/>
                    </a:cubicBezTo>
                    <a:close/>
                    <a:moveTo>
                      <a:pt x="111" y="0"/>
                    </a:moveTo>
                    <a:cubicBezTo>
                      <a:pt x="162" y="0"/>
                      <a:pt x="221" y="29"/>
                      <a:pt x="221" y="136"/>
                    </a:cubicBezTo>
                    <a:cubicBezTo>
                      <a:pt x="221" y="247"/>
                      <a:pt x="162" y="273"/>
                      <a:pt x="111" y="273"/>
                    </a:cubicBezTo>
                    <a:cubicBezTo>
                      <a:pt x="59" y="273"/>
                      <a:pt x="0" y="247"/>
                      <a:pt x="0" y="136"/>
                    </a:cubicBezTo>
                    <a:cubicBezTo>
                      <a:pt x="0" y="29"/>
                      <a:pt x="59" y="0"/>
                      <a:pt x="11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88" name="Freeform 35">
                <a:extLst>
                  <a:ext uri="{FF2B5EF4-FFF2-40B4-BE49-F238E27FC236}">
                    <a16:creationId xmlns:a16="http://schemas.microsoft.com/office/drawing/2014/main" id="{3D90A3CB-6688-06CB-1EBB-931683A9945A}"/>
                  </a:ext>
                </a:extLst>
              </p:cNvPr>
              <p:cNvSpPr>
                <a:spLocks/>
              </p:cNvSpPr>
              <p:nvPr/>
            </p:nvSpPr>
            <p:spPr bwMode="auto">
              <a:xfrm>
                <a:off x="10545285" y="-1376333"/>
                <a:ext cx="94672" cy="128201"/>
              </a:xfrm>
              <a:custGeom>
                <a:avLst/>
                <a:gdLst>
                  <a:gd name="T0" fmla="*/ 2 w 201"/>
                  <a:gd name="T1" fmla="*/ 48 h 269"/>
                  <a:gd name="T2" fmla="*/ 0 w 201"/>
                  <a:gd name="T3" fmla="*/ 4 h 269"/>
                  <a:gd name="T4" fmla="*/ 57 w 201"/>
                  <a:gd name="T5" fmla="*/ 4 h 269"/>
                  <a:gd name="T6" fmla="*/ 59 w 201"/>
                  <a:gd name="T7" fmla="*/ 45 h 269"/>
                  <a:gd name="T8" fmla="*/ 60 w 201"/>
                  <a:gd name="T9" fmla="*/ 45 h 269"/>
                  <a:gd name="T10" fmla="*/ 60 w 201"/>
                  <a:gd name="T11" fmla="*/ 45 h 269"/>
                  <a:gd name="T12" fmla="*/ 126 w 201"/>
                  <a:gd name="T13" fmla="*/ 0 h 269"/>
                  <a:gd name="T14" fmla="*/ 201 w 201"/>
                  <a:gd name="T15" fmla="*/ 98 h 269"/>
                  <a:gd name="T16" fmla="*/ 201 w 201"/>
                  <a:gd name="T17" fmla="*/ 269 h 269"/>
                  <a:gd name="T18" fmla="*/ 140 w 201"/>
                  <a:gd name="T19" fmla="*/ 269 h 269"/>
                  <a:gd name="T20" fmla="*/ 140 w 201"/>
                  <a:gd name="T21" fmla="*/ 110 h 269"/>
                  <a:gd name="T22" fmla="*/ 105 w 201"/>
                  <a:gd name="T23" fmla="*/ 53 h 269"/>
                  <a:gd name="T24" fmla="*/ 62 w 201"/>
                  <a:gd name="T25" fmla="*/ 115 h 269"/>
                  <a:gd name="T26" fmla="*/ 62 w 201"/>
                  <a:gd name="T27" fmla="*/ 269 h 269"/>
                  <a:gd name="T28" fmla="*/ 2 w 201"/>
                  <a:gd name="T29" fmla="*/ 269 h 269"/>
                  <a:gd name="T30" fmla="*/ 2 w 201"/>
                  <a:gd name="T31" fmla="*/ 48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1" h="269">
                    <a:moveTo>
                      <a:pt x="2" y="48"/>
                    </a:moveTo>
                    <a:cubicBezTo>
                      <a:pt x="2" y="32"/>
                      <a:pt x="1" y="16"/>
                      <a:pt x="0" y="4"/>
                    </a:cubicBezTo>
                    <a:lnTo>
                      <a:pt x="57" y="4"/>
                    </a:lnTo>
                    <a:cubicBezTo>
                      <a:pt x="57" y="18"/>
                      <a:pt x="59" y="32"/>
                      <a:pt x="59" y="45"/>
                    </a:cubicBezTo>
                    <a:lnTo>
                      <a:pt x="60" y="45"/>
                    </a:lnTo>
                    <a:lnTo>
                      <a:pt x="60" y="45"/>
                    </a:lnTo>
                    <a:cubicBezTo>
                      <a:pt x="68" y="29"/>
                      <a:pt x="85" y="0"/>
                      <a:pt x="126" y="0"/>
                    </a:cubicBezTo>
                    <a:cubicBezTo>
                      <a:pt x="184" y="0"/>
                      <a:pt x="201" y="45"/>
                      <a:pt x="201" y="98"/>
                    </a:cubicBezTo>
                    <a:lnTo>
                      <a:pt x="201" y="269"/>
                    </a:lnTo>
                    <a:lnTo>
                      <a:pt x="140" y="269"/>
                    </a:lnTo>
                    <a:lnTo>
                      <a:pt x="140" y="110"/>
                    </a:lnTo>
                    <a:cubicBezTo>
                      <a:pt x="140" y="70"/>
                      <a:pt x="130" y="53"/>
                      <a:pt x="105" y="53"/>
                    </a:cubicBezTo>
                    <a:cubicBezTo>
                      <a:pt x="74" y="53"/>
                      <a:pt x="62" y="81"/>
                      <a:pt x="62" y="115"/>
                    </a:cubicBezTo>
                    <a:lnTo>
                      <a:pt x="62" y="269"/>
                    </a:lnTo>
                    <a:lnTo>
                      <a:pt x="2" y="269"/>
                    </a:lnTo>
                    <a:lnTo>
                      <a:pt x="2" y="48"/>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grpSp>
      </p:grpSp>
      <p:pic>
        <p:nvPicPr>
          <p:cNvPr id="11" name="01">
            <a:hlinkClick r:id="" action="ppaction://media"/>
            <a:extLst>
              <a:ext uri="{FF2B5EF4-FFF2-40B4-BE49-F238E27FC236}">
                <a16:creationId xmlns:a16="http://schemas.microsoft.com/office/drawing/2014/main" id="{4411C727-E12B-B1EC-9C6A-E09726C38D9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618" y="6885388"/>
            <a:ext cx="609600" cy="609600"/>
          </a:xfrm>
          <a:prstGeom prst="rect">
            <a:avLst/>
          </a:prstGeom>
        </p:spPr>
      </p:pic>
    </p:spTree>
    <p:extLst>
      <p:ext uri="{BB962C8B-B14F-4D97-AF65-F5344CB8AC3E}">
        <p14:creationId xmlns:p14="http://schemas.microsoft.com/office/powerpoint/2010/main" val="3776654129"/>
      </p:ext>
    </p:extLst>
  </p:cSld>
  <p:clrMapOvr>
    <a:masterClrMapping/>
  </p:clrMapOvr>
  <mc:AlternateContent xmlns:mc="http://schemas.openxmlformats.org/markup-compatibility/2006">
    <mc:Choice xmlns:p14="http://schemas.microsoft.com/office/powerpoint/2010/main" Requires="p14">
      <p:transition spd="slow" p14:dur="2000" advClick="0" advTm="39740"/>
    </mc:Choice>
    <mc:Fallback>
      <p:transition spd="slow" advClick="0" advTm="39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744" fill="hold"/>
                                        <p:tgtEl>
                                          <p:spTgt spid="11"/>
                                        </p:tgtEl>
                                      </p:cBhvr>
                                    </p:cmd>
                                  </p:childTnLst>
                                </p:cTn>
                              </p:par>
                              <p:par>
                                <p:cTn id="7" presetID="14" presetClass="entr" presetSubtype="1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randombar(horizontal)">
                                      <p:cBhvr>
                                        <p:cTn id="9" dur="500"/>
                                        <p:tgtEl>
                                          <p:spTgt spid="8"/>
                                        </p:tgtEl>
                                      </p:cBhvr>
                                    </p:animEffect>
                                  </p:childTnLst>
                                </p:cTn>
                              </p:par>
                              <p:par>
                                <p:cTn id="10" presetID="2" presetClass="entr" presetSubtype="8" fill="hold" nodeType="withEffect">
                                  <p:stCondLst>
                                    <p:cond delay="25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50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22" presetClass="entr" presetSubtype="8" fill="hold" grpId="0" nodeType="withEffect">
                                  <p:stCondLst>
                                    <p:cond delay="75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2" presetClass="entr" presetSubtype="8" fill="hold" grpId="0" nodeType="withEffect">
                                  <p:stCondLst>
                                    <p:cond delay="1000"/>
                                  </p:stCondLst>
                                  <p:childTnLst>
                                    <p:set>
                                      <p:cBhvr>
                                        <p:cTn id="22" dur="1" fill="hold">
                                          <p:stCondLst>
                                            <p:cond delay="0"/>
                                          </p:stCondLst>
                                        </p:cTn>
                                        <p:tgtEl>
                                          <p:spTgt spid="53"/>
                                        </p:tgtEl>
                                        <p:attrNameLst>
                                          <p:attrName>style.visibility</p:attrName>
                                        </p:attrNameLst>
                                      </p:cBhvr>
                                      <p:to>
                                        <p:strVal val="visible"/>
                                      </p:to>
                                    </p:set>
                                    <p:anim calcmode="lin" valueType="num">
                                      <p:cBhvr additive="base">
                                        <p:cTn id="23" dur="500" fill="hold"/>
                                        <p:tgtEl>
                                          <p:spTgt spid="53"/>
                                        </p:tgtEl>
                                        <p:attrNameLst>
                                          <p:attrName>ppt_x</p:attrName>
                                        </p:attrNameLst>
                                      </p:cBhvr>
                                      <p:tavLst>
                                        <p:tav tm="0">
                                          <p:val>
                                            <p:strVal val="0-#ppt_w/2"/>
                                          </p:val>
                                        </p:tav>
                                        <p:tav tm="100000">
                                          <p:val>
                                            <p:strVal val="#ppt_x"/>
                                          </p:val>
                                        </p:tav>
                                      </p:tavLst>
                                    </p:anim>
                                    <p:anim calcmode="lin" valueType="num">
                                      <p:cBhvr additive="base">
                                        <p:cTn id="24" dur="500" fill="hold"/>
                                        <p:tgtEl>
                                          <p:spTgt spid="53"/>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1250"/>
                                  </p:stCondLst>
                                  <p:childTnLst>
                                    <p:set>
                                      <p:cBhvr>
                                        <p:cTn id="26" dur="1" fill="hold">
                                          <p:stCondLst>
                                            <p:cond delay="0"/>
                                          </p:stCondLst>
                                        </p:cTn>
                                        <p:tgtEl>
                                          <p:spTgt spid="54"/>
                                        </p:tgtEl>
                                        <p:attrNameLst>
                                          <p:attrName>style.visibility</p:attrName>
                                        </p:attrNameLst>
                                      </p:cBhvr>
                                      <p:to>
                                        <p:strVal val="visible"/>
                                      </p:to>
                                    </p:set>
                                    <p:anim calcmode="lin" valueType="num">
                                      <p:cBhvr additive="base">
                                        <p:cTn id="27" dur="500" fill="hold"/>
                                        <p:tgtEl>
                                          <p:spTgt spid="54"/>
                                        </p:tgtEl>
                                        <p:attrNameLst>
                                          <p:attrName>ppt_x</p:attrName>
                                        </p:attrNameLst>
                                      </p:cBhvr>
                                      <p:tavLst>
                                        <p:tav tm="0">
                                          <p:val>
                                            <p:strVal val="0-#ppt_w/2"/>
                                          </p:val>
                                        </p:tav>
                                        <p:tav tm="100000">
                                          <p:val>
                                            <p:strVal val="#ppt_x"/>
                                          </p:val>
                                        </p:tav>
                                      </p:tavLst>
                                    </p:anim>
                                    <p:anim calcmode="lin" valueType="num">
                                      <p:cBhvr additive="base">
                                        <p:cTn id="28" dur="500" fill="hold"/>
                                        <p:tgtEl>
                                          <p:spTgt spid="54"/>
                                        </p:tgtEl>
                                        <p:attrNameLst>
                                          <p:attrName>ppt_y</p:attrName>
                                        </p:attrNameLst>
                                      </p:cBhvr>
                                      <p:tavLst>
                                        <p:tav tm="0">
                                          <p:val>
                                            <p:strVal val="#ppt_y"/>
                                          </p:val>
                                        </p:tav>
                                        <p:tav tm="100000">
                                          <p:val>
                                            <p:strVal val="#ppt_y"/>
                                          </p:val>
                                        </p:tav>
                                      </p:tavLst>
                                    </p:anim>
                                  </p:childTnLst>
                                </p:cTn>
                              </p:par>
                              <p:par>
                                <p:cTn id="29" presetID="2" presetClass="exit" presetSubtype="2" fill="hold" grpId="1" nodeType="withEffect">
                                  <p:stCondLst>
                                    <p:cond delay="39740"/>
                                  </p:stCondLst>
                                  <p:childTnLst>
                                    <p:anim calcmode="lin" valueType="num">
                                      <p:cBhvr additive="base">
                                        <p:cTn id="30" dur="500"/>
                                        <p:tgtEl>
                                          <p:spTgt spid="5"/>
                                        </p:tgtEl>
                                        <p:attrNameLst>
                                          <p:attrName>ppt_x</p:attrName>
                                        </p:attrNameLst>
                                      </p:cBhvr>
                                      <p:tavLst>
                                        <p:tav tm="0">
                                          <p:val>
                                            <p:strVal val="ppt_x"/>
                                          </p:val>
                                        </p:tav>
                                        <p:tav tm="100000">
                                          <p:val>
                                            <p:strVal val="1+ppt_w/2"/>
                                          </p:val>
                                        </p:tav>
                                      </p:tavLst>
                                    </p:anim>
                                    <p:anim calcmode="lin" valueType="num">
                                      <p:cBhvr additive="base">
                                        <p:cTn id="31" dur="500"/>
                                        <p:tgtEl>
                                          <p:spTgt spid="5"/>
                                        </p:tgtEl>
                                        <p:attrNameLst>
                                          <p:attrName>ppt_y</p:attrName>
                                        </p:attrNameLst>
                                      </p:cBhvr>
                                      <p:tavLst>
                                        <p:tav tm="0">
                                          <p:val>
                                            <p:strVal val="ppt_y"/>
                                          </p:val>
                                        </p:tav>
                                        <p:tav tm="100000">
                                          <p:val>
                                            <p:strVal val="ppt_y"/>
                                          </p:val>
                                        </p:tav>
                                      </p:tavLst>
                                    </p:anim>
                                    <p:set>
                                      <p:cBhvr>
                                        <p:cTn id="32" dur="1" fill="hold">
                                          <p:stCondLst>
                                            <p:cond delay="499"/>
                                          </p:stCondLst>
                                        </p:cTn>
                                        <p:tgtEl>
                                          <p:spTgt spid="5"/>
                                        </p:tgtEl>
                                        <p:attrNameLst>
                                          <p:attrName>style.visibility</p:attrName>
                                        </p:attrNameLst>
                                      </p:cBhvr>
                                      <p:to>
                                        <p:strVal val="hidden"/>
                                      </p:to>
                                    </p:set>
                                  </p:childTnLst>
                                </p:cTn>
                              </p:par>
                              <p:par>
                                <p:cTn id="33" presetID="2" presetClass="exit" presetSubtype="8" fill="hold" grpId="1" nodeType="withEffect">
                                  <p:stCondLst>
                                    <p:cond delay="39740"/>
                                  </p:stCondLst>
                                  <p:childTnLst>
                                    <p:anim calcmode="lin" valueType="num">
                                      <p:cBhvr additive="base">
                                        <p:cTn id="34" dur="500"/>
                                        <p:tgtEl>
                                          <p:spTgt spid="54"/>
                                        </p:tgtEl>
                                        <p:attrNameLst>
                                          <p:attrName>ppt_x</p:attrName>
                                        </p:attrNameLst>
                                      </p:cBhvr>
                                      <p:tavLst>
                                        <p:tav tm="0">
                                          <p:val>
                                            <p:strVal val="ppt_x"/>
                                          </p:val>
                                        </p:tav>
                                        <p:tav tm="100000">
                                          <p:val>
                                            <p:strVal val="0-ppt_w/2"/>
                                          </p:val>
                                        </p:tav>
                                      </p:tavLst>
                                    </p:anim>
                                    <p:anim calcmode="lin" valueType="num">
                                      <p:cBhvr additive="base">
                                        <p:cTn id="35" dur="500"/>
                                        <p:tgtEl>
                                          <p:spTgt spid="54"/>
                                        </p:tgtEl>
                                        <p:attrNameLst>
                                          <p:attrName>ppt_y</p:attrName>
                                        </p:attrNameLst>
                                      </p:cBhvr>
                                      <p:tavLst>
                                        <p:tav tm="0">
                                          <p:val>
                                            <p:strVal val="ppt_y"/>
                                          </p:val>
                                        </p:tav>
                                        <p:tav tm="100000">
                                          <p:val>
                                            <p:strVal val="ppt_y"/>
                                          </p:val>
                                        </p:tav>
                                      </p:tavLst>
                                    </p:anim>
                                    <p:set>
                                      <p:cBhvr>
                                        <p:cTn id="36" dur="1" fill="hold">
                                          <p:stCondLst>
                                            <p:cond delay="499"/>
                                          </p:stCondLst>
                                        </p:cTn>
                                        <p:tgtEl>
                                          <p:spTgt spid="54"/>
                                        </p:tgtEl>
                                        <p:attrNameLst>
                                          <p:attrName>style.visibility</p:attrName>
                                        </p:attrNameLst>
                                      </p:cBhvr>
                                      <p:to>
                                        <p:strVal val="hidden"/>
                                      </p:to>
                                    </p:set>
                                  </p:childTnLst>
                                </p:cTn>
                              </p:par>
                              <p:par>
                                <p:cTn id="37" presetID="2" presetClass="exit" presetSubtype="8" fill="hold" grpId="1" nodeType="withEffect">
                                  <p:stCondLst>
                                    <p:cond delay="39740"/>
                                  </p:stCondLst>
                                  <p:childTnLst>
                                    <p:anim calcmode="lin" valueType="num">
                                      <p:cBhvr additive="base">
                                        <p:cTn id="38" dur="500"/>
                                        <p:tgtEl>
                                          <p:spTgt spid="53"/>
                                        </p:tgtEl>
                                        <p:attrNameLst>
                                          <p:attrName>ppt_x</p:attrName>
                                        </p:attrNameLst>
                                      </p:cBhvr>
                                      <p:tavLst>
                                        <p:tav tm="0">
                                          <p:val>
                                            <p:strVal val="ppt_x"/>
                                          </p:val>
                                        </p:tav>
                                        <p:tav tm="100000">
                                          <p:val>
                                            <p:strVal val="0-ppt_w/2"/>
                                          </p:val>
                                        </p:tav>
                                      </p:tavLst>
                                    </p:anim>
                                    <p:anim calcmode="lin" valueType="num">
                                      <p:cBhvr additive="base">
                                        <p:cTn id="39" dur="500"/>
                                        <p:tgtEl>
                                          <p:spTgt spid="53"/>
                                        </p:tgtEl>
                                        <p:attrNameLst>
                                          <p:attrName>ppt_y</p:attrName>
                                        </p:attrNameLst>
                                      </p:cBhvr>
                                      <p:tavLst>
                                        <p:tav tm="0">
                                          <p:val>
                                            <p:strVal val="ppt_y"/>
                                          </p:val>
                                        </p:tav>
                                        <p:tav tm="100000">
                                          <p:val>
                                            <p:strVal val="ppt_y"/>
                                          </p:val>
                                        </p:tav>
                                      </p:tavLst>
                                    </p:anim>
                                    <p:set>
                                      <p:cBhvr>
                                        <p:cTn id="40" dur="1" fill="hold">
                                          <p:stCondLst>
                                            <p:cond delay="499"/>
                                          </p:stCondLst>
                                        </p:cTn>
                                        <p:tgtEl>
                                          <p:spTgt spid="53"/>
                                        </p:tgtEl>
                                        <p:attrNameLst>
                                          <p:attrName>style.visibility</p:attrName>
                                        </p:attrNameLst>
                                      </p:cBhvr>
                                      <p:to>
                                        <p:strVal val="hidden"/>
                                      </p:to>
                                    </p:set>
                                  </p:childTnLst>
                                </p:cTn>
                              </p:par>
                              <p:par>
                                <p:cTn id="41" presetID="10" presetClass="exit" presetSubtype="0" fill="hold" nodeType="withEffect">
                                  <p:stCondLst>
                                    <p:cond delay="39740"/>
                                  </p:stCondLst>
                                  <p:childTnLst>
                                    <p:animEffect transition="out" filter="fade">
                                      <p:cBhvr>
                                        <p:cTn id="42" dur="500"/>
                                        <p:tgtEl>
                                          <p:spTgt spid="8"/>
                                        </p:tgtEl>
                                      </p:cBhvr>
                                    </p:animEffect>
                                    <p:set>
                                      <p:cBhvr>
                                        <p:cTn id="43" dur="1" fill="hold">
                                          <p:stCondLst>
                                            <p:cond delay="499"/>
                                          </p:stCondLst>
                                        </p:cTn>
                                        <p:tgtEl>
                                          <p:spTgt spid="8"/>
                                        </p:tgtEl>
                                        <p:attrNameLst>
                                          <p:attrName>style.visibility</p:attrName>
                                        </p:attrNameLst>
                                      </p:cBhvr>
                                      <p:to>
                                        <p:strVal val="hidden"/>
                                      </p:to>
                                    </p:set>
                                  </p:childTnLst>
                                </p:cTn>
                              </p:par>
                              <p:par>
                                <p:cTn id="44" presetID="2" presetClass="exit" presetSubtype="2" fill="hold" nodeType="withEffect">
                                  <p:stCondLst>
                                    <p:cond delay="39740"/>
                                  </p:stCondLst>
                                  <p:childTnLst>
                                    <p:anim calcmode="lin" valueType="num">
                                      <p:cBhvr additive="base">
                                        <p:cTn id="45" dur="500"/>
                                        <p:tgtEl>
                                          <p:spTgt spid="12"/>
                                        </p:tgtEl>
                                        <p:attrNameLst>
                                          <p:attrName>ppt_x</p:attrName>
                                        </p:attrNameLst>
                                      </p:cBhvr>
                                      <p:tavLst>
                                        <p:tav tm="0">
                                          <p:val>
                                            <p:strVal val="ppt_x"/>
                                          </p:val>
                                        </p:tav>
                                        <p:tav tm="100000">
                                          <p:val>
                                            <p:strVal val="1+ppt_w/2"/>
                                          </p:val>
                                        </p:tav>
                                      </p:tavLst>
                                    </p:anim>
                                    <p:anim calcmode="lin" valueType="num">
                                      <p:cBhvr additive="base">
                                        <p:cTn id="46" dur="500"/>
                                        <p:tgtEl>
                                          <p:spTgt spid="12"/>
                                        </p:tgtEl>
                                        <p:attrNameLst>
                                          <p:attrName>ppt_y</p:attrName>
                                        </p:attrNameLst>
                                      </p:cBhvr>
                                      <p:tavLst>
                                        <p:tav tm="0">
                                          <p:val>
                                            <p:strVal val="ppt_y"/>
                                          </p:val>
                                        </p:tav>
                                        <p:tav tm="100000">
                                          <p:val>
                                            <p:strVal val="ppt_y"/>
                                          </p:val>
                                        </p:tav>
                                      </p:tavLst>
                                    </p:anim>
                                    <p:set>
                                      <p:cBhvr>
                                        <p:cTn id="47" dur="1" fill="hold">
                                          <p:stCondLst>
                                            <p:cond delay="499"/>
                                          </p:stCondLst>
                                        </p:cTn>
                                        <p:tgtEl>
                                          <p:spTgt spid="12"/>
                                        </p:tgtEl>
                                        <p:attrNameLst>
                                          <p:attrName>style.visibility</p:attrName>
                                        </p:attrNameLst>
                                      </p:cBhvr>
                                      <p:to>
                                        <p:strVal val="hidden"/>
                                      </p:to>
                                    </p:set>
                                  </p:childTnLst>
                                </p:cTn>
                              </p:par>
                              <p:par>
                                <p:cTn id="48" presetID="2" presetClass="exit" presetSubtype="9" fill="hold" nodeType="withEffect">
                                  <p:stCondLst>
                                    <p:cond delay="39740"/>
                                  </p:stCondLst>
                                  <p:childTnLst>
                                    <p:anim calcmode="lin" valueType="num">
                                      <p:cBhvr additive="base">
                                        <p:cTn id="49" dur="500"/>
                                        <p:tgtEl>
                                          <p:spTgt spid="10"/>
                                        </p:tgtEl>
                                        <p:attrNameLst>
                                          <p:attrName>ppt_x</p:attrName>
                                        </p:attrNameLst>
                                      </p:cBhvr>
                                      <p:tavLst>
                                        <p:tav tm="0">
                                          <p:val>
                                            <p:strVal val="ppt_x"/>
                                          </p:val>
                                        </p:tav>
                                        <p:tav tm="100000">
                                          <p:val>
                                            <p:strVal val="0-ppt_w/2"/>
                                          </p:val>
                                        </p:tav>
                                      </p:tavLst>
                                    </p:anim>
                                    <p:anim calcmode="lin" valueType="num">
                                      <p:cBhvr additive="base">
                                        <p:cTn id="50" dur="500"/>
                                        <p:tgtEl>
                                          <p:spTgt spid="10"/>
                                        </p:tgtEl>
                                        <p:attrNameLst>
                                          <p:attrName>ppt_y</p:attrName>
                                        </p:attrNameLst>
                                      </p:cBhvr>
                                      <p:tavLst>
                                        <p:tav tm="0">
                                          <p:val>
                                            <p:strVal val="ppt_y"/>
                                          </p:val>
                                        </p:tav>
                                        <p:tav tm="100000">
                                          <p:val>
                                            <p:strVal val="0-ppt_h/2"/>
                                          </p:val>
                                        </p:tav>
                                      </p:tavLst>
                                    </p:anim>
                                    <p:set>
                                      <p:cBhvr>
                                        <p:cTn id="51"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2" fill="hold" display="0">
                  <p:stCondLst>
                    <p:cond delay="indefinite"/>
                  </p:stCondLst>
                  <p:endCondLst>
                    <p:cond evt="onStopAudio" delay="0">
                      <p:tgtEl>
                        <p:sldTgt/>
                      </p:tgtEl>
                    </p:cond>
                  </p:endCondLst>
                </p:cTn>
                <p:tgtEl>
                  <p:spTgt spid="11"/>
                </p:tgtEl>
              </p:cMediaNode>
            </p:audio>
          </p:childTnLst>
        </p:cTn>
      </p:par>
    </p:tnLst>
    <p:bldLst>
      <p:bldP spid="53" grpId="0"/>
      <p:bldP spid="53" grpId="1"/>
      <p:bldP spid="5" grpId="0" animBg="1"/>
      <p:bldP spid="5" grpId="1" animBg="1"/>
      <p:bldP spid="54" grpId="0"/>
      <p:bldP spid="54"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A7A0C32-8B06-24ED-6F87-69C92FB73553}"/>
              </a:ext>
            </a:extLst>
          </p:cNvPr>
          <p:cNvSpPr/>
          <p:nvPr/>
        </p:nvSpPr>
        <p:spPr>
          <a:xfrm>
            <a:off x="0" y="856527"/>
            <a:ext cx="12192000" cy="6001472"/>
          </a:xfrm>
          <a:prstGeom prst="rect">
            <a:avLst/>
          </a:prstGeom>
          <a:solidFill>
            <a:srgbClr val="00205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CD9D6DB9-9BA6-D133-8B80-64FB1B220729}"/>
              </a:ext>
            </a:extLst>
          </p:cNvPr>
          <p:cNvSpPr txBox="1"/>
          <p:nvPr/>
        </p:nvSpPr>
        <p:spPr>
          <a:xfrm>
            <a:off x="128016" y="96886"/>
            <a:ext cx="11771884" cy="584775"/>
          </a:xfrm>
          <a:prstGeom prst="rect">
            <a:avLst/>
          </a:prstGeom>
          <a:noFill/>
        </p:spPr>
        <p:txBody>
          <a:bodyPr wrap="square" rtlCol="0">
            <a:spAutoFit/>
          </a:bodyPr>
          <a:lstStyle/>
          <a:p>
            <a:r>
              <a:rPr lang="en-US" sz="3200" b="1" dirty="0">
                <a:solidFill>
                  <a:srgbClr val="1CB9EC"/>
                </a:solidFill>
                <a:latin typeface="Atkinson Hyperlegible" pitchFamily="2" charset="0"/>
              </a:rPr>
              <a:t>What is an “improved” water supply?</a:t>
            </a:r>
          </a:p>
        </p:txBody>
      </p:sp>
      <p:grpSp>
        <p:nvGrpSpPr>
          <p:cNvPr id="38" name="Group 37">
            <a:extLst>
              <a:ext uri="{FF2B5EF4-FFF2-40B4-BE49-F238E27FC236}">
                <a16:creationId xmlns:a16="http://schemas.microsoft.com/office/drawing/2014/main" id="{6522003F-4119-473D-B70C-4A1BD83417A5}"/>
              </a:ext>
            </a:extLst>
          </p:cNvPr>
          <p:cNvGrpSpPr/>
          <p:nvPr/>
        </p:nvGrpSpPr>
        <p:grpSpPr>
          <a:xfrm>
            <a:off x="408715" y="1036444"/>
            <a:ext cx="6739810" cy="2846055"/>
            <a:chOff x="408715" y="4150236"/>
            <a:chExt cx="6739810" cy="2846055"/>
          </a:xfrm>
        </p:grpSpPr>
        <p:sp>
          <p:nvSpPr>
            <p:cNvPr id="17" name="Rectangle 16">
              <a:extLst>
                <a:ext uri="{FF2B5EF4-FFF2-40B4-BE49-F238E27FC236}">
                  <a16:creationId xmlns:a16="http://schemas.microsoft.com/office/drawing/2014/main" id="{26BFA8C4-D858-723C-C368-F56C4CE40B25}"/>
                </a:ext>
              </a:extLst>
            </p:cNvPr>
            <p:cNvSpPr/>
            <p:nvPr/>
          </p:nvSpPr>
          <p:spPr>
            <a:xfrm rot="16200000">
              <a:off x="6257382" y="4150236"/>
              <a:ext cx="822960" cy="822960"/>
            </a:xfrm>
            <a:prstGeom prst="rect">
              <a:avLst/>
            </a:prstGeom>
            <a:solidFill>
              <a:srgbClr val="F268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E5BC7D1-05AF-C823-5A11-547F92A6F588}"/>
                </a:ext>
              </a:extLst>
            </p:cNvPr>
            <p:cNvSpPr/>
            <p:nvPr/>
          </p:nvSpPr>
          <p:spPr>
            <a:xfrm rot="16200000">
              <a:off x="408715" y="5797948"/>
              <a:ext cx="822960" cy="822960"/>
            </a:xfrm>
            <a:prstGeom prst="rect">
              <a:avLst/>
            </a:prstGeom>
            <a:solidFill>
              <a:srgbClr val="F268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3FE7BF0-DDC0-A161-C2EC-6567379E6B4D}"/>
                </a:ext>
              </a:extLst>
            </p:cNvPr>
            <p:cNvPicPr>
              <a:picLocks noChangeAspect="1"/>
            </p:cNvPicPr>
            <p:nvPr/>
          </p:nvPicPr>
          <p:blipFill>
            <a:blip r:embed="rId5">
              <a:extLst>
                <a:ext uri="{28A0092B-C50C-407E-A947-70E740481C1C}">
                  <a14:useLocalDpi xmlns:a14="http://schemas.microsoft.com/office/drawing/2010/main" val="0"/>
                </a:ext>
              </a:extLst>
            </a:blip>
            <a:srcRect t="195" b="195"/>
            <a:stretch/>
          </p:blipFill>
          <p:spPr>
            <a:xfrm>
              <a:off x="460875" y="4206047"/>
              <a:ext cx="6565235" cy="2362607"/>
            </a:xfrm>
            <a:prstGeom prst="rect">
              <a:avLst/>
            </a:prstGeom>
            <a:ln>
              <a:noFill/>
            </a:ln>
          </p:spPr>
        </p:pic>
        <p:grpSp>
          <p:nvGrpSpPr>
            <p:cNvPr id="26" name="Group 25">
              <a:extLst>
                <a:ext uri="{FF2B5EF4-FFF2-40B4-BE49-F238E27FC236}">
                  <a16:creationId xmlns:a16="http://schemas.microsoft.com/office/drawing/2014/main" id="{8690A854-3DA4-1A3C-0133-4E086632F63B}"/>
                </a:ext>
              </a:extLst>
            </p:cNvPr>
            <p:cNvGrpSpPr/>
            <p:nvPr/>
          </p:nvGrpSpPr>
          <p:grpSpPr>
            <a:xfrm>
              <a:off x="3835905" y="6040838"/>
              <a:ext cx="3312620" cy="955453"/>
              <a:chOff x="1026472" y="3715704"/>
              <a:chExt cx="3312620" cy="955453"/>
            </a:xfrm>
          </p:grpSpPr>
          <p:grpSp>
            <p:nvGrpSpPr>
              <p:cNvPr id="27" name="Group 26">
                <a:extLst>
                  <a:ext uri="{FF2B5EF4-FFF2-40B4-BE49-F238E27FC236}">
                    <a16:creationId xmlns:a16="http://schemas.microsoft.com/office/drawing/2014/main" id="{FD0C84CE-AEC4-4E15-8B88-4E48CB8B6855}"/>
                  </a:ext>
                </a:extLst>
              </p:cNvPr>
              <p:cNvGrpSpPr/>
              <p:nvPr/>
            </p:nvGrpSpPr>
            <p:grpSpPr>
              <a:xfrm rot="5400000">
                <a:off x="3800193" y="4132259"/>
                <a:ext cx="955453" cy="122344"/>
                <a:chOff x="7253778" y="1586466"/>
                <a:chExt cx="955453" cy="122344"/>
              </a:xfrm>
            </p:grpSpPr>
            <p:sp>
              <p:nvSpPr>
                <p:cNvPr id="30" name="Freeform 9">
                  <a:extLst>
                    <a:ext uri="{FF2B5EF4-FFF2-40B4-BE49-F238E27FC236}">
                      <a16:creationId xmlns:a16="http://schemas.microsoft.com/office/drawing/2014/main" id="{D9F0CFF6-F362-D671-5519-624ABCFA1AF2}"/>
                    </a:ext>
                  </a:extLst>
                </p:cNvPr>
                <p:cNvSpPr>
                  <a:spLocks/>
                </p:cNvSpPr>
                <p:nvPr/>
              </p:nvSpPr>
              <p:spPr bwMode="auto">
                <a:xfrm>
                  <a:off x="7253778" y="1586466"/>
                  <a:ext cx="135881" cy="122344"/>
                </a:xfrm>
                <a:custGeom>
                  <a:avLst/>
                  <a:gdLst>
                    <a:gd name="T0" fmla="*/ 199 w 199"/>
                    <a:gd name="T1" fmla="*/ 175 h 175"/>
                    <a:gd name="T2" fmla="*/ 198 w 199"/>
                    <a:gd name="T3" fmla="*/ 140 h 175"/>
                    <a:gd name="T4" fmla="*/ 195 w 199"/>
                    <a:gd name="T5" fmla="*/ 107 h 175"/>
                    <a:gd name="T6" fmla="*/ 187 w 199"/>
                    <a:gd name="T7" fmla="*/ 78 h 175"/>
                    <a:gd name="T8" fmla="*/ 176 w 199"/>
                    <a:gd name="T9" fmla="*/ 53 h 175"/>
                    <a:gd name="T10" fmla="*/ 163 w 199"/>
                    <a:gd name="T11" fmla="*/ 32 h 175"/>
                    <a:gd name="T12" fmla="*/ 150 w 199"/>
                    <a:gd name="T13" fmla="*/ 18 h 175"/>
                    <a:gd name="T14" fmla="*/ 135 w 199"/>
                    <a:gd name="T15" fmla="*/ 8 h 175"/>
                    <a:gd name="T16" fmla="*/ 123 w 199"/>
                    <a:gd name="T17" fmla="*/ 2 h 175"/>
                    <a:gd name="T18" fmla="*/ 100 w 199"/>
                    <a:gd name="T19" fmla="*/ 0 h 175"/>
                    <a:gd name="T20" fmla="*/ 80 w 199"/>
                    <a:gd name="T21" fmla="*/ 2 h 175"/>
                    <a:gd name="T22" fmla="*/ 62 w 199"/>
                    <a:gd name="T23" fmla="*/ 8 h 175"/>
                    <a:gd name="T24" fmla="*/ 47 w 199"/>
                    <a:gd name="T25" fmla="*/ 19 h 175"/>
                    <a:gd name="T26" fmla="*/ 32 w 199"/>
                    <a:gd name="T27" fmla="*/ 35 h 175"/>
                    <a:gd name="T28" fmla="*/ 20 w 199"/>
                    <a:gd name="T29" fmla="*/ 54 h 175"/>
                    <a:gd name="T30" fmla="*/ 11 w 199"/>
                    <a:gd name="T31" fmla="*/ 79 h 175"/>
                    <a:gd name="T32" fmla="*/ 4 w 199"/>
                    <a:gd name="T33" fmla="*/ 110 h 175"/>
                    <a:gd name="T34" fmla="*/ 0 w 199"/>
                    <a:gd name="T35" fmla="*/ 143 h 175"/>
                    <a:gd name="T36" fmla="*/ 0 w 199"/>
                    <a:gd name="T37" fmla="*/ 175 h 175"/>
                    <a:gd name="T38" fmla="*/ 199 w 199"/>
                    <a:gd name="T39" fmla="*/ 175 h 175"/>
                    <a:gd name="T40" fmla="*/ 199 w 199"/>
                    <a:gd name="T41"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9" h="175">
                      <a:moveTo>
                        <a:pt x="199" y="175"/>
                      </a:moveTo>
                      <a:lnTo>
                        <a:pt x="198" y="140"/>
                      </a:lnTo>
                      <a:lnTo>
                        <a:pt x="195" y="107"/>
                      </a:lnTo>
                      <a:lnTo>
                        <a:pt x="187" y="78"/>
                      </a:lnTo>
                      <a:lnTo>
                        <a:pt x="176" y="53"/>
                      </a:lnTo>
                      <a:lnTo>
                        <a:pt x="163" y="32"/>
                      </a:lnTo>
                      <a:lnTo>
                        <a:pt x="150" y="18"/>
                      </a:lnTo>
                      <a:lnTo>
                        <a:pt x="135" y="8"/>
                      </a:lnTo>
                      <a:lnTo>
                        <a:pt x="123" y="2"/>
                      </a:lnTo>
                      <a:lnTo>
                        <a:pt x="100" y="0"/>
                      </a:lnTo>
                      <a:lnTo>
                        <a:pt x="80" y="2"/>
                      </a:lnTo>
                      <a:lnTo>
                        <a:pt x="62" y="8"/>
                      </a:lnTo>
                      <a:lnTo>
                        <a:pt x="47" y="19"/>
                      </a:lnTo>
                      <a:lnTo>
                        <a:pt x="32" y="35"/>
                      </a:lnTo>
                      <a:lnTo>
                        <a:pt x="20" y="54"/>
                      </a:lnTo>
                      <a:lnTo>
                        <a:pt x="11" y="79"/>
                      </a:lnTo>
                      <a:lnTo>
                        <a:pt x="4" y="110"/>
                      </a:lnTo>
                      <a:lnTo>
                        <a:pt x="0" y="143"/>
                      </a:lnTo>
                      <a:lnTo>
                        <a:pt x="0" y="175"/>
                      </a:lnTo>
                      <a:lnTo>
                        <a:pt x="199" y="175"/>
                      </a:lnTo>
                      <a:lnTo>
                        <a:pt x="199" y="175"/>
                      </a:lnTo>
                      <a:close/>
                    </a:path>
                  </a:pathLst>
                </a:custGeom>
                <a:solidFill>
                  <a:srgbClr val="1096C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1" name="Freeform 8">
                  <a:extLst>
                    <a:ext uri="{FF2B5EF4-FFF2-40B4-BE49-F238E27FC236}">
                      <a16:creationId xmlns:a16="http://schemas.microsoft.com/office/drawing/2014/main" id="{931274CC-2D95-596F-1B44-DD8E395CFB1A}"/>
                    </a:ext>
                  </a:extLst>
                </p:cNvPr>
                <p:cNvSpPr>
                  <a:spLocks/>
                </p:cNvSpPr>
                <p:nvPr/>
              </p:nvSpPr>
              <p:spPr bwMode="auto">
                <a:xfrm rot="10800000" flipV="1">
                  <a:off x="7319962" y="1587859"/>
                  <a:ext cx="889269" cy="107243"/>
                </a:xfrm>
                <a:custGeom>
                  <a:avLst/>
                  <a:gdLst>
                    <a:gd name="T0" fmla="*/ 1088 w 1157"/>
                    <a:gd name="T1" fmla="*/ 75 h 167"/>
                    <a:gd name="T2" fmla="*/ 1098 w 1157"/>
                    <a:gd name="T3" fmla="*/ 51 h 167"/>
                    <a:gd name="T4" fmla="*/ 1111 w 1157"/>
                    <a:gd name="T5" fmla="*/ 32 h 167"/>
                    <a:gd name="T6" fmla="*/ 1124 w 1157"/>
                    <a:gd name="T7" fmla="*/ 17 h 167"/>
                    <a:gd name="T8" fmla="*/ 1140 w 1157"/>
                    <a:gd name="T9" fmla="*/ 6 h 167"/>
                    <a:gd name="T10" fmla="*/ 1157 w 1157"/>
                    <a:gd name="T11" fmla="*/ 0 h 167"/>
                    <a:gd name="T12" fmla="*/ 88 w 1157"/>
                    <a:gd name="T13" fmla="*/ 0 h 167"/>
                    <a:gd name="T14" fmla="*/ 73 w 1157"/>
                    <a:gd name="T15" fmla="*/ 1 h 167"/>
                    <a:gd name="T16" fmla="*/ 59 w 1157"/>
                    <a:gd name="T17" fmla="*/ 7 h 167"/>
                    <a:gd name="T18" fmla="*/ 44 w 1157"/>
                    <a:gd name="T19" fmla="*/ 18 h 167"/>
                    <a:gd name="T20" fmla="*/ 28 w 1157"/>
                    <a:gd name="T21" fmla="*/ 37 h 167"/>
                    <a:gd name="T22" fmla="*/ 16 w 1157"/>
                    <a:gd name="T23" fmla="*/ 61 h 167"/>
                    <a:gd name="T24" fmla="*/ 7 w 1157"/>
                    <a:gd name="T25" fmla="*/ 91 h 167"/>
                    <a:gd name="T26" fmla="*/ 1 w 1157"/>
                    <a:gd name="T27" fmla="*/ 126 h 167"/>
                    <a:gd name="T28" fmla="*/ 0 w 1157"/>
                    <a:gd name="T29" fmla="*/ 167 h 167"/>
                    <a:gd name="T30" fmla="*/ 1072 w 1157"/>
                    <a:gd name="T31" fmla="*/ 167 h 167"/>
                    <a:gd name="T32" fmla="*/ 1074 w 1157"/>
                    <a:gd name="T33" fmla="*/ 136 h 167"/>
                    <a:gd name="T34" fmla="*/ 1080 w 1157"/>
                    <a:gd name="T35" fmla="*/ 105 h 167"/>
                    <a:gd name="T36" fmla="*/ 1088 w 1157"/>
                    <a:gd name="T37" fmla="*/ 75 h 167"/>
                    <a:gd name="T38" fmla="*/ 1088 w 1157"/>
                    <a:gd name="T39" fmla="*/ 75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57" h="167">
                      <a:moveTo>
                        <a:pt x="1088" y="75"/>
                      </a:moveTo>
                      <a:lnTo>
                        <a:pt x="1098" y="51"/>
                      </a:lnTo>
                      <a:lnTo>
                        <a:pt x="1111" y="32"/>
                      </a:lnTo>
                      <a:lnTo>
                        <a:pt x="1124" y="17"/>
                      </a:lnTo>
                      <a:lnTo>
                        <a:pt x="1140" y="6"/>
                      </a:lnTo>
                      <a:lnTo>
                        <a:pt x="1157" y="0"/>
                      </a:lnTo>
                      <a:lnTo>
                        <a:pt x="88" y="0"/>
                      </a:lnTo>
                      <a:lnTo>
                        <a:pt x="73" y="1"/>
                      </a:lnTo>
                      <a:lnTo>
                        <a:pt x="59" y="7"/>
                      </a:lnTo>
                      <a:lnTo>
                        <a:pt x="44" y="18"/>
                      </a:lnTo>
                      <a:lnTo>
                        <a:pt x="28" y="37"/>
                      </a:lnTo>
                      <a:lnTo>
                        <a:pt x="16" y="61"/>
                      </a:lnTo>
                      <a:lnTo>
                        <a:pt x="7" y="91"/>
                      </a:lnTo>
                      <a:lnTo>
                        <a:pt x="1" y="126"/>
                      </a:lnTo>
                      <a:lnTo>
                        <a:pt x="0" y="167"/>
                      </a:lnTo>
                      <a:lnTo>
                        <a:pt x="1072" y="167"/>
                      </a:lnTo>
                      <a:lnTo>
                        <a:pt x="1074" y="136"/>
                      </a:lnTo>
                      <a:lnTo>
                        <a:pt x="1080" y="105"/>
                      </a:lnTo>
                      <a:lnTo>
                        <a:pt x="1088" y="75"/>
                      </a:lnTo>
                      <a:lnTo>
                        <a:pt x="1088" y="75"/>
                      </a:lnTo>
                      <a:close/>
                    </a:path>
                  </a:pathLst>
                </a:custGeom>
                <a:solidFill>
                  <a:srgbClr val="1CB9E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sp>
            <p:nvSpPr>
              <p:cNvPr id="28" name="Arrow: Pentagon 27">
                <a:extLst>
                  <a:ext uri="{FF2B5EF4-FFF2-40B4-BE49-F238E27FC236}">
                    <a16:creationId xmlns:a16="http://schemas.microsoft.com/office/drawing/2014/main" id="{A73267E4-CA05-1584-05DA-49E6C34B2C95}"/>
                  </a:ext>
                </a:extLst>
              </p:cNvPr>
              <p:cNvSpPr/>
              <p:nvPr/>
            </p:nvSpPr>
            <p:spPr>
              <a:xfrm flipH="1">
                <a:off x="1026472" y="3850378"/>
                <a:ext cx="3207102" cy="820779"/>
              </a:xfrm>
              <a:prstGeom prst="homePlate">
                <a:avLst/>
              </a:prstGeom>
              <a:solidFill>
                <a:srgbClr val="1CB9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E715A02C-686A-076B-1966-A726FC7EE142}"/>
                  </a:ext>
                </a:extLst>
              </p:cNvPr>
              <p:cNvSpPr txBox="1"/>
              <p:nvPr/>
            </p:nvSpPr>
            <p:spPr>
              <a:xfrm>
                <a:off x="1403472" y="3906824"/>
                <a:ext cx="2906716" cy="707886"/>
              </a:xfrm>
              <a:prstGeom prst="rect">
                <a:avLst/>
              </a:prstGeom>
              <a:noFill/>
            </p:spPr>
            <p:txBody>
              <a:bodyPr wrap="square">
                <a:spAutoFit/>
              </a:bodyPr>
              <a:lstStyle/>
              <a:p>
                <a:r>
                  <a:rPr lang="en-US" sz="2000" dirty="0">
                    <a:solidFill>
                      <a:schemeClr val="bg1"/>
                    </a:solidFill>
                    <a:latin typeface="Atkinson Hyperlegible" pitchFamily="2" charset="0"/>
                  </a:rPr>
                  <a:t>Solar powered borehole with piped-in network </a:t>
                </a:r>
              </a:p>
            </p:txBody>
          </p:sp>
        </p:grpSp>
      </p:grpSp>
      <p:grpSp>
        <p:nvGrpSpPr>
          <p:cNvPr id="24" name="Group 23">
            <a:extLst>
              <a:ext uri="{FF2B5EF4-FFF2-40B4-BE49-F238E27FC236}">
                <a16:creationId xmlns:a16="http://schemas.microsoft.com/office/drawing/2014/main" id="{43DD63F8-33ED-4614-961F-41B0B6C509F0}"/>
              </a:ext>
            </a:extLst>
          </p:cNvPr>
          <p:cNvGrpSpPr/>
          <p:nvPr/>
        </p:nvGrpSpPr>
        <p:grpSpPr>
          <a:xfrm>
            <a:off x="7478462" y="1053392"/>
            <a:ext cx="4564560" cy="5515262"/>
            <a:chOff x="7478462" y="1053392"/>
            <a:chExt cx="4564560" cy="5515262"/>
          </a:xfrm>
        </p:grpSpPr>
        <p:sp>
          <p:nvSpPr>
            <p:cNvPr id="10" name="Rectangle 9">
              <a:extLst>
                <a:ext uri="{FF2B5EF4-FFF2-40B4-BE49-F238E27FC236}">
                  <a16:creationId xmlns:a16="http://schemas.microsoft.com/office/drawing/2014/main" id="{1CE2F059-9767-3278-9449-3AEC1BAD0DEB}"/>
                </a:ext>
              </a:extLst>
            </p:cNvPr>
            <p:cNvSpPr/>
            <p:nvPr/>
          </p:nvSpPr>
          <p:spPr>
            <a:xfrm rot="16200000">
              <a:off x="7478462" y="5384514"/>
              <a:ext cx="822960" cy="822960"/>
            </a:xfrm>
            <a:prstGeom prst="rect">
              <a:avLst/>
            </a:prstGeom>
            <a:solidFill>
              <a:srgbClr val="F268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CF83E32-BD16-DFD7-C02E-A778A5E90283}"/>
                </a:ext>
              </a:extLst>
            </p:cNvPr>
            <p:cNvSpPr/>
            <p:nvPr/>
          </p:nvSpPr>
          <p:spPr>
            <a:xfrm rot="16200000">
              <a:off x="11001552" y="1053392"/>
              <a:ext cx="822960" cy="822960"/>
            </a:xfrm>
            <a:prstGeom prst="rect">
              <a:avLst/>
            </a:prstGeom>
            <a:solidFill>
              <a:srgbClr val="F268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BA70BBF-E26C-9FD4-8E5A-C2D0CAF033B6}"/>
                </a:ext>
              </a:extLst>
            </p:cNvPr>
            <p:cNvPicPr>
              <a:picLocks noChangeAspect="1"/>
            </p:cNvPicPr>
            <p:nvPr/>
          </p:nvPicPr>
          <p:blipFill>
            <a:blip r:embed="rId6">
              <a:extLst>
                <a:ext uri="{28A0092B-C50C-407E-A947-70E740481C1C}">
                  <a14:useLocalDpi xmlns:a14="http://schemas.microsoft.com/office/drawing/2010/main" val="0"/>
                </a:ext>
              </a:extLst>
            </a:blip>
            <a:srcRect l="1" r="1"/>
            <a:stretch/>
          </p:blipFill>
          <p:spPr>
            <a:xfrm>
              <a:off x="7524125" y="1099044"/>
              <a:ext cx="4255350" cy="5064617"/>
            </a:xfrm>
            <a:prstGeom prst="rect">
              <a:avLst/>
            </a:prstGeom>
            <a:ln>
              <a:noFill/>
            </a:ln>
          </p:spPr>
        </p:pic>
        <p:grpSp>
          <p:nvGrpSpPr>
            <p:cNvPr id="32" name="Group 31">
              <a:extLst>
                <a:ext uri="{FF2B5EF4-FFF2-40B4-BE49-F238E27FC236}">
                  <a16:creationId xmlns:a16="http://schemas.microsoft.com/office/drawing/2014/main" id="{DE12E5D8-EA6D-D291-6B73-5890C3427BF9}"/>
                </a:ext>
              </a:extLst>
            </p:cNvPr>
            <p:cNvGrpSpPr/>
            <p:nvPr/>
          </p:nvGrpSpPr>
          <p:grpSpPr>
            <a:xfrm flipV="1">
              <a:off x="9427330" y="5660571"/>
              <a:ext cx="2615692" cy="908083"/>
              <a:chOff x="1874832" y="1205625"/>
              <a:chExt cx="2615692" cy="908083"/>
            </a:xfrm>
          </p:grpSpPr>
          <p:grpSp>
            <p:nvGrpSpPr>
              <p:cNvPr id="33" name="Group 32">
                <a:extLst>
                  <a:ext uri="{FF2B5EF4-FFF2-40B4-BE49-F238E27FC236}">
                    <a16:creationId xmlns:a16="http://schemas.microsoft.com/office/drawing/2014/main" id="{E0C13D71-A939-F9EB-A5AE-72377DC1628F}"/>
                  </a:ext>
                </a:extLst>
              </p:cNvPr>
              <p:cNvGrpSpPr/>
              <p:nvPr/>
            </p:nvGrpSpPr>
            <p:grpSpPr>
              <a:xfrm rot="5400000">
                <a:off x="3822936" y="1597623"/>
                <a:ext cx="908083" cy="124088"/>
                <a:chOff x="4743769" y="1586466"/>
                <a:chExt cx="908083" cy="124088"/>
              </a:xfrm>
            </p:grpSpPr>
            <p:sp>
              <p:nvSpPr>
                <p:cNvPr id="36" name="Freeform 9">
                  <a:extLst>
                    <a:ext uri="{FF2B5EF4-FFF2-40B4-BE49-F238E27FC236}">
                      <a16:creationId xmlns:a16="http://schemas.microsoft.com/office/drawing/2014/main" id="{D9AC6364-4B6A-01D9-8EF3-BA26FA5E8274}"/>
                    </a:ext>
                  </a:extLst>
                </p:cNvPr>
                <p:cNvSpPr>
                  <a:spLocks/>
                </p:cNvSpPr>
                <p:nvPr/>
              </p:nvSpPr>
              <p:spPr bwMode="auto">
                <a:xfrm>
                  <a:off x="5515971" y="1586466"/>
                  <a:ext cx="135881" cy="124088"/>
                </a:xfrm>
                <a:custGeom>
                  <a:avLst/>
                  <a:gdLst>
                    <a:gd name="T0" fmla="*/ 199 w 199"/>
                    <a:gd name="T1" fmla="*/ 175 h 175"/>
                    <a:gd name="T2" fmla="*/ 198 w 199"/>
                    <a:gd name="T3" fmla="*/ 140 h 175"/>
                    <a:gd name="T4" fmla="*/ 195 w 199"/>
                    <a:gd name="T5" fmla="*/ 107 h 175"/>
                    <a:gd name="T6" fmla="*/ 187 w 199"/>
                    <a:gd name="T7" fmla="*/ 78 h 175"/>
                    <a:gd name="T8" fmla="*/ 176 w 199"/>
                    <a:gd name="T9" fmla="*/ 53 h 175"/>
                    <a:gd name="T10" fmla="*/ 163 w 199"/>
                    <a:gd name="T11" fmla="*/ 32 h 175"/>
                    <a:gd name="T12" fmla="*/ 150 w 199"/>
                    <a:gd name="T13" fmla="*/ 18 h 175"/>
                    <a:gd name="T14" fmla="*/ 135 w 199"/>
                    <a:gd name="T15" fmla="*/ 8 h 175"/>
                    <a:gd name="T16" fmla="*/ 123 w 199"/>
                    <a:gd name="T17" fmla="*/ 2 h 175"/>
                    <a:gd name="T18" fmla="*/ 100 w 199"/>
                    <a:gd name="T19" fmla="*/ 0 h 175"/>
                    <a:gd name="T20" fmla="*/ 80 w 199"/>
                    <a:gd name="T21" fmla="*/ 2 h 175"/>
                    <a:gd name="T22" fmla="*/ 62 w 199"/>
                    <a:gd name="T23" fmla="*/ 8 h 175"/>
                    <a:gd name="T24" fmla="*/ 47 w 199"/>
                    <a:gd name="T25" fmla="*/ 19 h 175"/>
                    <a:gd name="T26" fmla="*/ 32 w 199"/>
                    <a:gd name="T27" fmla="*/ 35 h 175"/>
                    <a:gd name="T28" fmla="*/ 20 w 199"/>
                    <a:gd name="T29" fmla="*/ 54 h 175"/>
                    <a:gd name="T30" fmla="*/ 11 w 199"/>
                    <a:gd name="T31" fmla="*/ 79 h 175"/>
                    <a:gd name="T32" fmla="*/ 4 w 199"/>
                    <a:gd name="T33" fmla="*/ 110 h 175"/>
                    <a:gd name="T34" fmla="*/ 0 w 199"/>
                    <a:gd name="T35" fmla="*/ 143 h 175"/>
                    <a:gd name="T36" fmla="*/ 0 w 199"/>
                    <a:gd name="T37" fmla="*/ 175 h 175"/>
                    <a:gd name="T38" fmla="*/ 199 w 199"/>
                    <a:gd name="T39" fmla="*/ 175 h 175"/>
                    <a:gd name="T40" fmla="*/ 199 w 199"/>
                    <a:gd name="T41"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9" h="175">
                      <a:moveTo>
                        <a:pt x="199" y="175"/>
                      </a:moveTo>
                      <a:lnTo>
                        <a:pt x="198" y="140"/>
                      </a:lnTo>
                      <a:lnTo>
                        <a:pt x="195" y="107"/>
                      </a:lnTo>
                      <a:lnTo>
                        <a:pt x="187" y="78"/>
                      </a:lnTo>
                      <a:lnTo>
                        <a:pt x="176" y="53"/>
                      </a:lnTo>
                      <a:lnTo>
                        <a:pt x="163" y="32"/>
                      </a:lnTo>
                      <a:lnTo>
                        <a:pt x="150" y="18"/>
                      </a:lnTo>
                      <a:lnTo>
                        <a:pt x="135" y="8"/>
                      </a:lnTo>
                      <a:lnTo>
                        <a:pt x="123" y="2"/>
                      </a:lnTo>
                      <a:lnTo>
                        <a:pt x="100" y="0"/>
                      </a:lnTo>
                      <a:lnTo>
                        <a:pt x="80" y="2"/>
                      </a:lnTo>
                      <a:lnTo>
                        <a:pt x="62" y="8"/>
                      </a:lnTo>
                      <a:lnTo>
                        <a:pt x="47" y="19"/>
                      </a:lnTo>
                      <a:lnTo>
                        <a:pt x="32" y="35"/>
                      </a:lnTo>
                      <a:lnTo>
                        <a:pt x="20" y="54"/>
                      </a:lnTo>
                      <a:lnTo>
                        <a:pt x="11" y="79"/>
                      </a:lnTo>
                      <a:lnTo>
                        <a:pt x="4" y="110"/>
                      </a:lnTo>
                      <a:lnTo>
                        <a:pt x="0" y="143"/>
                      </a:lnTo>
                      <a:lnTo>
                        <a:pt x="0" y="175"/>
                      </a:lnTo>
                      <a:lnTo>
                        <a:pt x="199" y="175"/>
                      </a:lnTo>
                      <a:lnTo>
                        <a:pt x="199" y="175"/>
                      </a:lnTo>
                      <a:close/>
                    </a:path>
                  </a:pathLst>
                </a:custGeom>
                <a:solidFill>
                  <a:srgbClr val="1096C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7" name="Freeform 8">
                  <a:extLst>
                    <a:ext uri="{FF2B5EF4-FFF2-40B4-BE49-F238E27FC236}">
                      <a16:creationId xmlns:a16="http://schemas.microsoft.com/office/drawing/2014/main" id="{8407566B-A9E0-3CD8-C87E-BEF96A65F145}"/>
                    </a:ext>
                  </a:extLst>
                </p:cNvPr>
                <p:cNvSpPr>
                  <a:spLocks/>
                </p:cNvSpPr>
                <p:nvPr/>
              </p:nvSpPr>
              <p:spPr bwMode="auto">
                <a:xfrm>
                  <a:off x="4743769" y="1587857"/>
                  <a:ext cx="832582" cy="107243"/>
                </a:xfrm>
                <a:custGeom>
                  <a:avLst/>
                  <a:gdLst>
                    <a:gd name="T0" fmla="*/ 1088 w 1157"/>
                    <a:gd name="T1" fmla="*/ 75 h 167"/>
                    <a:gd name="T2" fmla="*/ 1098 w 1157"/>
                    <a:gd name="T3" fmla="*/ 51 h 167"/>
                    <a:gd name="T4" fmla="*/ 1111 w 1157"/>
                    <a:gd name="T5" fmla="*/ 32 h 167"/>
                    <a:gd name="T6" fmla="*/ 1124 w 1157"/>
                    <a:gd name="T7" fmla="*/ 17 h 167"/>
                    <a:gd name="T8" fmla="*/ 1140 w 1157"/>
                    <a:gd name="T9" fmla="*/ 6 h 167"/>
                    <a:gd name="T10" fmla="*/ 1157 w 1157"/>
                    <a:gd name="T11" fmla="*/ 0 h 167"/>
                    <a:gd name="T12" fmla="*/ 88 w 1157"/>
                    <a:gd name="T13" fmla="*/ 0 h 167"/>
                    <a:gd name="T14" fmla="*/ 73 w 1157"/>
                    <a:gd name="T15" fmla="*/ 1 h 167"/>
                    <a:gd name="T16" fmla="*/ 59 w 1157"/>
                    <a:gd name="T17" fmla="*/ 7 h 167"/>
                    <a:gd name="T18" fmla="*/ 44 w 1157"/>
                    <a:gd name="T19" fmla="*/ 18 h 167"/>
                    <a:gd name="T20" fmla="*/ 28 w 1157"/>
                    <a:gd name="T21" fmla="*/ 37 h 167"/>
                    <a:gd name="T22" fmla="*/ 16 w 1157"/>
                    <a:gd name="T23" fmla="*/ 61 h 167"/>
                    <a:gd name="T24" fmla="*/ 7 w 1157"/>
                    <a:gd name="T25" fmla="*/ 91 h 167"/>
                    <a:gd name="T26" fmla="*/ 1 w 1157"/>
                    <a:gd name="T27" fmla="*/ 126 h 167"/>
                    <a:gd name="T28" fmla="*/ 0 w 1157"/>
                    <a:gd name="T29" fmla="*/ 167 h 167"/>
                    <a:gd name="T30" fmla="*/ 1072 w 1157"/>
                    <a:gd name="T31" fmla="*/ 167 h 167"/>
                    <a:gd name="T32" fmla="*/ 1074 w 1157"/>
                    <a:gd name="T33" fmla="*/ 136 h 167"/>
                    <a:gd name="T34" fmla="*/ 1080 w 1157"/>
                    <a:gd name="T35" fmla="*/ 105 h 167"/>
                    <a:gd name="T36" fmla="*/ 1088 w 1157"/>
                    <a:gd name="T37" fmla="*/ 75 h 167"/>
                    <a:gd name="T38" fmla="*/ 1088 w 1157"/>
                    <a:gd name="T39" fmla="*/ 75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57" h="167">
                      <a:moveTo>
                        <a:pt x="1088" y="75"/>
                      </a:moveTo>
                      <a:lnTo>
                        <a:pt x="1098" y="51"/>
                      </a:lnTo>
                      <a:lnTo>
                        <a:pt x="1111" y="32"/>
                      </a:lnTo>
                      <a:lnTo>
                        <a:pt x="1124" y="17"/>
                      </a:lnTo>
                      <a:lnTo>
                        <a:pt x="1140" y="6"/>
                      </a:lnTo>
                      <a:lnTo>
                        <a:pt x="1157" y="0"/>
                      </a:lnTo>
                      <a:lnTo>
                        <a:pt x="88" y="0"/>
                      </a:lnTo>
                      <a:lnTo>
                        <a:pt x="73" y="1"/>
                      </a:lnTo>
                      <a:lnTo>
                        <a:pt x="59" y="7"/>
                      </a:lnTo>
                      <a:lnTo>
                        <a:pt x="44" y="18"/>
                      </a:lnTo>
                      <a:lnTo>
                        <a:pt x="28" y="37"/>
                      </a:lnTo>
                      <a:lnTo>
                        <a:pt x="16" y="61"/>
                      </a:lnTo>
                      <a:lnTo>
                        <a:pt x="7" y="91"/>
                      </a:lnTo>
                      <a:lnTo>
                        <a:pt x="1" y="126"/>
                      </a:lnTo>
                      <a:lnTo>
                        <a:pt x="0" y="167"/>
                      </a:lnTo>
                      <a:lnTo>
                        <a:pt x="1072" y="167"/>
                      </a:lnTo>
                      <a:lnTo>
                        <a:pt x="1074" y="136"/>
                      </a:lnTo>
                      <a:lnTo>
                        <a:pt x="1080" y="105"/>
                      </a:lnTo>
                      <a:lnTo>
                        <a:pt x="1088" y="75"/>
                      </a:lnTo>
                      <a:lnTo>
                        <a:pt x="1088" y="75"/>
                      </a:lnTo>
                      <a:close/>
                    </a:path>
                  </a:pathLst>
                </a:custGeom>
                <a:solidFill>
                  <a:srgbClr val="1CB9E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sp>
            <p:nvSpPr>
              <p:cNvPr id="34" name="Arrow: Pentagon 33">
                <a:extLst>
                  <a:ext uri="{FF2B5EF4-FFF2-40B4-BE49-F238E27FC236}">
                    <a16:creationId xmlns:a16="http://schemas.microsoft.com/office/drawing/2014/main" id="{5B8FA313-46B8-DFB1-0D32-14DDCE867925}"/>
                  </a:ext>
                </a:extLst>
              </p:cNvPr>
              <p:cNvSpPr/>
              <p:nvPr/>
            </p:nvSpPr>
            <p:spPr>
              <a:xfrm flipH="1">
                <a:off x="1874832" y="1205625"/>
                <a:ext cx="2358742" cy="772203"/>
              </a:xfrm>
              <a:prstGeom prst="homePlate">
                <a:avLst/>
              </a:prstGeom>
              <a:solidFill>
                <a:srgbClr val="1CB9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AF540A5B-7450-F4A3-F61C-DE5340F5876D}"/>
                  </a:ext>
                </a:extLst>
              </p:cNvPr>
              <p:cNvSpPr txBox="1"/>
              <p:nvPr/>
            </p:nvSpPr>
            <p:spPr>
              <a:xfrm flipH="1" flipV="1">
                <a:off x="2342420" y="1224517"/>
                <a:ext cx="2148104" cy="707886"/>
              </a:xfrm>
              <a:prstGeom prst="rect">
                <a:avLst/>
              </a:prstGeom>
              <a:noFill/>
            </p:spPr>
            <p:txBody>
              <a:bodyPr wrap="square">
                <a:spAutoFit/>
              </a:bodyPr>
              <a:lstStyle/>
              <a:p>
                <a:r>
                  <a:rPr lang="en-US" sz="2000" dirty="0">
                    <a:solidFill>
                      <a:schemeClr val="bg1"/>
                    </a:solidFill>
                    <a:latin typeface="Atkinson Hyperlegible" pitchFamily="2" charset="0"/>
                  </a:rPr>
                  <a:t>Protected well with handpump </a:t>
                </a:r>
              </a:p>
            </p:txBody>
          </p:sp>
        </p:grpSp>
      </p:grpSp>
      <p:grpSp>
        <p:nvGrpSpPr>
          <p:cNvPr id="21" name="Group 20">
            <a:extLst>
              <a:ext uri="{FF2B5EF4-FFF2-40B4-BE49-F238E27FC236}">
                <a16:creationId xmlns:a16="http://schemas.microsoft.com/office/drawing/2014/main" id="{7123B1AB-AFB2-4408-1FC4-459194583C47}"/>
              </a:ext>
            </a:extLst>
          </p:cNvPr>
          <p:cNvGrpSpPr/>
          <p:nvPr/>
        </p:nvGrpSpPr>
        <p:grpSpPr>
          <a:xfrm>
            <a:off x="408709" y="4033841"/>
            <a:ext cx="3943427" cy="2604552"/>
            <a:chOff x="408709" y="1099044"/>
            <a:chExt cx="3943427" cy="2604552"/>
          </a:xfrm>
        </p:grpSpPr>
        <p:sp>
          <p:nvSpPr>
            <p:cNvPr id="15" name="Rectangle 14">
              <a:extLst>
                <a:ext uri="{FF2B5EF4-FFF2-40B4-BE49-F238E27FC236}">
                  <a16:creationId xmlns:a16="http://schemas.microsoft.com/office/drawing/2014/main" id="{31298BFD-A575-60A5-81BA-81671CD16521}"/>
                </a:ext>
              </a:extLst>
            </p:cNvPr>
            <p:cNvSpPr/>
            <p:nvPr/>
          </p:nvSpPr>
          <p:spPr>
            <a:xfrm rot="16200000">
              <a:off x="408709" y="1393737"/>
              <a:ext cx="822960" cy="822960"/>
            </a:xfrm>
            <a:prstGeom prst="rect">
              <a:avLst/>
            </a:prstGeom>
            <a:solidFill>
              <a:srgbClr val="F268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E4F2948-7B9A-A4F4-AE35-AADB21057B72}"/>
                </a:ext>
              </a:extLst>
            </p:cNvPr>
            <p:cNvSpPr/>
            <p:nvPr/>
          </p:nvSpPr>
          <p:spPr>
            <a:xfrm rot="16200000">
              <a:off x="3467092" y="2880636"/>
              <a:ext cx="822960" cy="822960"/>
            </a:xfrm>
            <a:prstGeom prst="rect">
              <a:avLst/>
            </a:prstGeom>
            <a:solidFill>
              <a:srgbClr val="F268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DD4D4DC-1879-E58C-F4A4-DEB4F3D91B4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bwMode="auto">
            <a:xfrm>
              <a:off x="455271" y="1439269"/>
              <a:ext cx="3774856" cy="2212847"/>
            </a:xfrm>
            <a:prstGeom prst="rect">
              <a:avLst/>
            </a:prstGeom>
          </p:spPr>
        </p:pic>
        <p:grpSp>
          <p:nvGrpSpPr>
            <p:cNvPr id="20" name="Group 19">
              <a:extLst>
                <a:ext uri="{FF2B5EF4-FFF2-40B4-BE49-F238E27FC236}">
                  <a16:creationId xmlns:a16="http://schemas.microsoft.com/office/drawing/2014/main" id="{8C52EDD6-07FB-7DA0-C23F-D6C005C499AB}"/>
                </a:ext>
              </a:extLst>
            </p:cNvPr>
            <p:cNvGrpSpPr/>
            <p:nvPr/>
          </p:nvGrpSpPr>
          <p:grpSpPr>
            <a:xfrm>
              <a:off x="1156845" y="1099044"/>
              <a:ext cx="3195291" cy="795439"/>
              <a:chOff x="1156845" y="1099044"/>
              <a:chExt cx="3195291" cy="795439"/>
            </a:xfrm>
          </p:grpSpPr>
          <p:sp>
            <p:nvSpPr>
              <p:cNvPr id="9" name="Freeform 9">
                <a:extLst>
                  <a:ext uri="{FF2B5EF4-FFF2-40B4-BE49-F238E27FC236}">
                    <a16:creationId xmlns:a16="http://schemas.microsoft.com/office/drawing/2014/main" id="{00683C5F-25EE-411B-304E-1788B1628D26}"/>
                  </a:ext>
                </a:extLst>
              </p:cNvPr>
              <p:cNvSpPr>
                <a:spLocks/>
              </p:cNvSpPr>
              <p:nvPr/>
            </p:nvSpPr>
            <p:spPr bwMode="auto">
              <a:xfrm rot="5400000">
                <a:off x="4223023" y="1765371"/>
                <a:ext cx="135881" cy="122344"/>
              </a:xfrm>
              <a:custGeom>
                <a:avLst/>
                <a:gdLst>
                  <a:gd name="T0" fmla="*/ 199 w 199"/>
                  <a:gd name="T1" fmla="*/ 175 h 175"/>
                  <a:gd name="T2" fmla="*/ 198 w 199"/>
                  <a:gd name="T3" fmla="*/ 140 h 175"/>
                  <a:gd name="T4" fmla="*/ 195 w 199"/>
                  <a:gd name="T5" fmla="*/ 107 h 175"/>
                  <a:gd name="T6" fmla="*/ 187 w 199"/>
                  <a:gd name="T7" fmla="*/ 78 h 175"/>
                  <a:gd name="T8" fmla="*/ 176 w 199"/>
                  <a:gd name="T9" fmla="*/ 53 h 175"/>
                  <a:gd name="T10" fmla="*/ 163 w 199"/>
                  <a:gd name="T11" fmla="*/ 32 h 175"/>
                  <a:gd name="T12" fmla="*/ 150 w 199"/>
                  <a:gd name="T13" fmla="*/ 18 h 175"/>
                  <a:gd name="T14" fmla="*/ 135 w 199"/>
                  <a:gd name="T15" fmla="*/ 8 h 175"/>
                  <a:gd name="T16" fmla="*/ 123 w 199"/>
                  <a:gd name="T17" fmla="*/ 2 h 175"/>
                  <a:gd name="T18" fmla="*/ 100 w 199"/>
                  <a:gd name="T19" fmla="*/ 0 h 175"/>
                  <a:gd name="T20" fmla="*/ 80 w 199"/>
                  <a:gd name="T21" fmla="*/ 2 h 175"/>
                  <a:gd name="T22" fmla="*/ 62 w 199"/>
                  <a:gd name="T23" fmla="*/ 8 h 175"/>
                  <a:gd name="T24" fmla="*/ 47 w 199"/>
                  <a:gd name="T25" fmla="*/ 19 h 175"/>
                  <a:gd name="T26" fmla="*/ 32 w 199"/>
                  <a:gd name="T27" fmla="*/ 35 h 175"/>
                  <a:gd name="T28" fmla="*/ 20 w 199"/>
                  <a:gd name="T29" fmla="*/ 54 h 175"/>
                  <a:gd name="T30" fmla="*/ 11 w 199"/>
                  <a:gd name="T31" fmla="*/ 79 h 175"/>
                  <a:gd name="T32" fmla="*/ 4 w 199"/>
                  <a:gd name="T33" fmla="*/ 110 h 175"/>
                  <a:gd name="T34" fmla="*/ 0 w 199"/>
                  <a:gd name="T35" fmla="*/ 143 h 175"/>
                  <a:gd name="T36" fmla="*/ 0 w 199"/>
                  <a:gd name="T37" fmla="*/ 175 h 175"/>
                  <a:gd name="T38" fmla="*/ 199 w 199"/>
                  <a:gd name="T39" fmla="*/ 175 h 175"/>
                  <a:gd name="T40" fmla="*/ 199 w 199"/>
                  <a:gd name="T41"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9" h="175">
                    <a:moveTo>
                      <a:pt x="199" y="175"/>
                    </a:moveTo>
                    <a:lnTo>
                      <a:pt x="198" y="140"/>
                    </a:lnTo>
                    <a:lnTo>
                      <a:pt x="195" y="107"/>
                    </a:lnTo>
                    <a:lnTo>
                      <a:pt x="187" y="78"/>
                    </a:lnTo>
                    <a:lnTo>
                      <a:pt x="176" y="53"/>
                    </a:lnTo>
                    <a:lnTo>
                      <a:pt x="163" y="32"/>
                    </a:lnTo>
                    <a:lnTo>
                      <a:pt x="150" y="18"/>
                    </a:lnTo>
                    <a:lnTo>
                      <a:pt x="135" y="8"/>
                    </a:lnTo>
                    <a:lnTo>
                      <a:pt x="123" y="2"/>
                    </a:lnTo>
                    <a:lnTo>
                      <a:pt x="100" y="0"/>
                    </a:lnTo>
                    <a:lnTo>
                      <a:pt x="80" y="2"/>
                    </a:lnTo>
                    <a:lnTo>
                      <a:pt x="62" y="8"/>
                    </a:lnTo>
                    <a:lnTo>
                      <a:pt x="47" y="19"/>
                    </a:lnTo>
                    <a:lnTo>
                      <a:pt x="32" y="35"/>
                    </a:lnTo>
                    <a:lnTo>
                      <a:pt x="20" y="54"/>
                    </a:lnTo>
                    <a:lnTo>
                      <a:pt x="11" y="79"/>
                    </a:lnTo>
                    <a:lnTo>
                      <a:pt x="4" y="110"/>
                    </a:lnTo>
                    <a:lnTo>
                      <a:pt x="0" y="143"/>
                    </a:lnTo>
                    <a:lnTo>
                      <a:pt x="0" y="175"/>
                    </a:lnTo>
                    <a:lnTo>
                      <a:pt x="199" y="175"/>
                    </a:lnTo>
                    <a:lnTo>
                      <a:pt x="199" y="175"/>
                    </a:lnTo>
                    <a:close/>
                  </a:path>
                </a:pathLst>
              </a:custGeom>
              <a:solidFill>
                <a:srgbClr val="1096C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1" name="Freeform 8">
                <a:extLst>
                  <a:ext uri="{FF2B5EF4-FFF2-40B4-BE49-F238E27FC236}">
                    <a16:creationId xmlns:a16="http://schemas.microsoft.com/office/drawing/2014/main" id="{DBC34488-47AB-1243-628C-D04FADECA9F7}"/>
                  </a:ext>
                </a:extLst>
              </p:cNvPr>
              <p:cNvSpPr>
                <a:spLocks/>
              </p:cNvSpPr>
              <p:nvPr/>
            </p:nvSpPr>
            <p:spPr bwMode="auto">
              <a:xfrm rot="5400000">
                <a:off x="3939010" y="1404928"/>
                <a:ext cx="719008" cy="107243"/>
              </a:xfrm>
              <a:custGeom>
                <a:avLst/>
                <a:gdLst>
                  <a:gd name="T0" fmla="*/ 1088 w 1157"/>
                  <a:gd name="T1" fmla="*/ 75 h 167"/>
                  <a:gd name="T2" fmla="*/ 1098 w 1157"/>
                  <a:gd name="T3" fmla="*/ 51 h 167"/>
                  <a:gd name="T4" fmla="*/ 1111 w 1157"/>
                  <a:gd name="T5" fmla="*/ 32 h 167"/>
                  <a:gd name="T6" fmla="*/ 1124 w 1157"/>
                  <a:gd name="T7" fmla="*/ 17 h 167"/>
                  <a:gd name="T8" fmla="*/ 1140 w 1157"/>
                  <a:gd name="T9" fmla="*/ 6 h 167"/>
                  <a:gd name="T10" fmla="*/ 1157 w 1157"/>
                  <a:gd name="T11" fmla="*/ 0 h 167"/>
                  <a:gd name="T12" fmla="*/ 88 w 1157"/>
                  <a:gd name="T13" fmla="*/ 0 h 167"/>
                  <a:gd name="T14" fmla="*/ 73 w 1157"/>
                  <a:gd name="T15" fmla="*/ 1 h 167"/>
                  <a:gd name="T16" fmla="*/ 59 w 1157"/>
                  <a:gd name="T17" fmla="*/ 7 h 167"/>
                  <a:gd name="T18" fmla="*/ 44 w 1157"/>
                  <a:gd name="T19" fmla="*/ 18 h 167"/>
                  <a:gd name="T20" fmla="*/ 28 w 1157"/>
                  <a:gd name="T21" fmla="*/ 37 h 167"/>
                  <a:gd name="T22" fmla="*/ 16 w 1157"/>
                  <a:gd name="T23" fmla="*/ 61 h 167"/>
                  <a:gd name="T24" fmla="*/ 7 w 1157"/>
                  <a:gd name="T25" fmla="*/ 91 h 167"/>
                  <a:gd name="T26" fmla="*/ 1 w 1157"/>
                  <a:gd name="T27" fmla="*/ 126 h 167"/>
                  <a:gd name="T28" fmla="*/ 0 w 1157"/>
                  <a:gd name="T29" fmla="*/ 167 h 167"/>
                  <a:gd name="T30" fmla="*/ 1072 w 1157"/>
                  <a:gd name="T31" fmla="*/ 167 h 167"/>
                  <a:gd name="T32" fmla="*/ 1074 w 1157"/>
                  <a:gd name="T33" fmla="*/ 136 h 167"/>
                  <a:gd name="T34" fmla="*/ 1080 w 1157"/>
                  <a:gd name="T35" fmla="*/ 105 h 167"/>
                  <a:gd name="T36" fmla="*/ 1088 w 1157"/>
                  <a:gd name="T37" fmla="*/ 75 h 167"/>
                  <a:gd name="T38" fmla="*/ 1088 w 1157"/>
                  <a:gd name="T39" fmla="*/ 75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57" h="167">
                    <a:moveTo>
                      <a:pt x="1088" y="75"/>
                    </a:moveTo>
                    <a:lnTo>
                      <a:pt x="1098" y="51"/>
                    </a:lnTo>
                    <a:lnTo>
                      <a:pt x="1111" y="32"/>
                    </a:lnTo>
                    <a:lnTo>
                      <a:pt x="1124" y="17"/>
                    </a:lnTo>
                    <a:lnTo>
                      <a:pt x="1140" y="6"/>
                    </a:lnTo>
                    <a:lnTo>
                      <a:pt x="1157" y="0"/>
                    </a:lnTo>
                    <a:lnTo>
                      <a:pt x="88" y="0"/>
                    </a:lnTo>
                    <a:lnTo>
                      <a:pt x="73" y="1"/>
                    </a:lnTo>
                    <a:lnTo>
                      <a:pt x="59" y="7"/>
                    </a:lnTo>
                    <a:lnTo>
                      <a:pt x="44" y="18"/>
                    </a:lnTo>
                    <a:lnTo>
                      <a:pt x="28" y="37"/>
                    </a:lnTo>
                    <a:lnTo>
                      <a:pt x="16" y="61"/>
                    </a:lnTo>
                    <a:lnTo>
                      <a:pt x="7" y="91"/>
                    </a:lnTo>
                    <a:lnTo>
                      <a:pt x="1" y="126"/>
                    </a:lnTo>
                    <a:lnTo>
                      <a:pt x="0" y="167"/>
                    </a:lnTo>
                    <a:lnTo>
                      <a:pt x="1072" y="167"/>
                    </a:lnTo>
                    <a:lnTo>
                      <a:pt x="1074" y="136"/>
                    </a:lnTo>
                    <a:lnTo>
                      <a:pt x="1080" y="105"/>
                    </a:lnTo>
                    <a:lnTo>
                      <a:pt x="1088" y="75"/>
                    </a:lnTo>
                    <a:lnTo>
                      <a:pt x="1088" y="75"/>
                    </a:lnTo>
                    <a:close/>
                  </a:path>
                </a:pathLst>
              </a:custGeom>
              <a:solidFill>
                <a:srgbClr val="1CB9E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3" name="Arrow: Pentagon 12">
                <a:extLst>
                  <a:ext uri="{FF2B5EF4-FFF2-40B4-BE49-F238E27FC236}">
                    <a16:creationId xmlns:a16="http://schemas.microsoft.com/office/drawing/2014/main" id="{19220315-73F0-F6F1-9240-9EEEC7A9553A}"/>
                  </a:ext>
                </a:extLst>
              </p:cNvPr>
              <p:cNvSpPr/>
              <p:nvPr/>
            </p:nvSpPr>
            <p:spPr>
              <a:xfrm flipH="1">
                <a:off x="1156845" y="1099044"/>
                <a:ext cx="3116961" cy="659558"/>
              </a:xfrm>
              <a:prstGeom prst="homePlate">
                <a:avLst/>
              </a:prstGeom>
              <a:solidFill>
                <a:srgbClr val="1CB9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03D61B3-521E-9D75-44F3-41E216D01852}"/>
                  </a:ext>
                </a:extLst>
              </p:cNvPr>
              <p:cNvSpPr txBox="1"/>
              <p:nvPr/>
            </p:nvSpPr>
            <p:spPr>
              <a:xfrm>
                <a:off x="1486339" y="1226378"/>
                <a:ext cx="2564610" cy="400110"/>
              </a:xfrm>
              <a:prstGeom prst="rect">
                <a:avLst/>
              </a:prstGeom>
              <a:noFill/>
            </p:spPr>
            <p:txBody>
              <a:bodyPr wrap="square">
                <a:spAutoFit/>
              </a:bodyPr>
              <a:lstStyle/>
              <a:p>
                <a:pPr algn="ctr"/>
                <a:r>
                  <a:rPr lang="en-US" sz="2000" dirty="0">
                    <a:solidFill>
                      <a:schemeClr val="bg1"/>
                    </a:solidFill>
                    <a:latin typeface="Atkinson Hyperlegible" pitchFamily="2" charset="0"/>
                  </a:rPr>
                  <a:t>Rainwater</a:t>
                </a:r>
                <a:r>
                  <a:rPr lang="en-US" sz="2000" i="1" dirty="0">
                    <a:solidFill>
                      <a:schemeClr val="bg1"/>
                    </a:solidFill>
                    <a:latin typeface="Atkinson Hyperlegible" pitchFamily="2" charset="0"/>
                  </a:rPr>
                  <a:t> </a:t>
                </a:r>
                <a:r>
                  <a:rPr lang="en-US" sz="2000" dirty="0">
                    <a:solidFill>
                      <a:schemeClr val="bg1"/>
                    </a:solidFill>
                    <a:latin typeface="Atkinson Hyperlegible" pitchFamily="2" charset="0"/>
                  </a:rPr>
                  <a:t>harvesting </a:t>
                </a:r>
              </a:p>
            </p:txBody>
          </p:sp>
        </p:grpSp>
      </p:grpSp>
      <p:pic>
        <p:nvPicPr>
          <p:cNvPr id="12" name="10">
            <a:hlinkClick r:id="" action="ppaction://media"/>
            <a:extLst>
              <a:ext uri="{FF2B5EF4-FFF2-40B4-BE49-F238E27FC236}">
                <a16:creationId xmlns:a16="http://schemas.microsoft.com/office/drawing/2014/main" id="{A3620F18-B474-59D4-01DA-A5D19330B71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0" y="6857999"/>
            <a:ext cx="609600" cy="609600"/>
          </a:xfrm>
          <a:prstGeom prst="rect">
            <a:avLst/>
          </a:prstGeom>
        </p:spPr>
      </p:pic>
      <p:grpSp>
        <p:nvGrpSpPr>
          <p:cNvPr id="40" name="Group 39">
            <a:extLst>
              <a:ext uri="{FF2B5EF4-FFF2-40B4-BE49-F238E27FC236}">
                <a16:creationId xmlns:a16="http://schemas.microsoft.com/office/drawing/2014/main" id="{3FF9C0B4-E66B-D633-3856-14227FAF6F2C}"/>
              </a:ext>
            </a:extLst>
          </p:cNvPr>
          <p:cNvGrpSpPr/>
          <p:nvPr/>
        </p:nvGrpSpPr>
        <p:grpSpPr>
          <a:xfrm>
            <a:off x="1661160" y="2851423"/>
            <a:ext cx="8869680" cy="2011680"/>
            <a:chOff x="1826381" y="2618664"/>
            <a:chExt cx="8869680" cy="2011680"/>
          </a:xfrm>
        </p:grpSpPr>
        <p:sp>
          <p:nvSpPr>
            <p:cNvPr id="22" name="Rectangle 21">
              <a:extLst>
                <a:ext uri="{FF2B5EF4-FFF2-40B4-BE49-F238E27FC236}">
                  <a16:creationId xmlns:a16="http://schemas.microsoft.com/office/drawing/2014/main" id="{E475151F-F00A-AB8A-C782-659D47A7C57A}"/>
                </a:ext>
              </a:extLst>
            </p:cNvPr>
            <p:cNvSpPr/>
            <p:nvPr/>
          </p:nvSpPr>
          <p:spPr>
            <a:xfrm>
              <a:off x="1826381" y="2618664"/>
              <a:ext cx="8869680" cy="2011680"/>
            </a:xfrm>
            <a:prstGeom prst="rect">
              <a:avLst/>
            </a:prstGeom>
            <a:solidFill>
              <a:srgbClr val="00205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dirty="0" err="1">
                <a:latin typeface="IBM Plex Sans" panose="020B0604020202020204" charset="0"/>
                <a:cs typeface="Calibri" panose="020F0502020204030204" pitchFamily="34" charset="0"/>
              </a:endParaRPr>
            </a:p>
          </p:txBody>
        </p:sp>
        <p:sp>
          <p:nvSpPr>
            <p:cNvPr id="23" name="Freeform 6">
              <a:extLst>
                <a:ext uri="{FF2B5EF4-FFF2-40B4-BE49-F238E27FC236}">
                  <a16:creationId xmlns:a16="http://schemas.microsoft.com/office/drawing/2014/main" id="{AD5EB1B9-AE94-68CC-44F6-7C0060B0B228}"/>
                </a:ext>
              </a:extLst>
            </p:cNvPr>
            <p:cNvSpPr>
              <a:spLocks/>
            </p:cNvSpPr>
            <p:nvPr/>
          </p:nvSpPr>
          <p:spPr bwMode="auto">
            <a:xfrm>
              <a:off x="9621528" y="4008756"/>
              <a:ext cx="936600" cy="473075"/>
            </a:xfrm>
            <a:custGeom>
              <a:avLst/>
              <a:gdLst>
                <a:gd name="T0" fmla="*/ 556 w 556"/>
                <a:gd name="T1" fmla="*/ 0 h 298"/>
                <a:gd name="T2" fmla="*/ 556 w 556"/>
                <a:gd name="T3" fmla="*/ 298 h 298"/>
                <a:gd name="T4" fmla="*/ 0 w 556"/>
                <a:gd name="T5" fmla="*/ 298 h 298"/>
              </a:gdLst>
              <a:ahLst/>
              <a:cxnLst>
                <a:cxn ang="0">
                  <a:pos x="T0" y="T1"/>
                </a:cxn>
                <a:cxn ang="0">
                  <a:pos x="T2" y="T3"/>
                </a:cxn>
                <a:cxn ang="0">
                  <a:pos x="T4" y="T5"/>
                </a:cxn>
              </a:cxnLst>
              <a:rect l="0" t="0" r="r" b="b"/>
              <a:pathLst>
                <a:path w="556" h="298">
                  <a:moveTo>
                    <a:pt x="556" y="0"/>
                  </a:moveTo>
                  <a:lnTo>
                    <a:pt x="556" y="298"/>
                  </a:lnTo>
                  <a:lnTo>
                    <a:pt x="0" y="298"/>
                  </a:lnTo>
                </a:path>
              </a:pathLst>
            </a:custGeom>
            <a:noFill/>
            <a:ln w="73025" cap="rnd">
              <a:solidFill>
                <a:srgbClr val="F1F2F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6">
              <a:extLst>
                <a:ext uri="{FF2B5EF4-FFF2-40B4-BE49-F238E27FC236}">
                  <a16:creationId xmlns:a16="http://schemas.microsoft.com/office/drawing/2014/main" id="{8880EB43-119E-C0DF-80CC-C39AFF50A42E}"/>
                </a:ext>
              </a:extLst>
            </p:cNvPr>
            <p:cNvSpPr>
              <a:spLocks/>
            </p:cNvSpPr>
            <p:nvPr/>
          </p:nvSpPr>
          <p:spPr bwMode="auto">
            <a:xfrm flipH="1" flipV="1">
              <a:off x="1969230" y="2754686"/>
              <a:ext cx="936600" cy="473075"/>
            </a:xfrm>
            <a:custGeom>
              <a:avLst/>
              <a:gdLst>
                <a:gd name="T0" fmla="*/ 556 w 556"/>
                <a:gd name="T1" fmla="*/ 0 h 298"/>
                <a:gd name="T2" fmla="*/ 556 w 556"/>
                <a:gd name="T3" fmla="*/ 298 h 298"/>
                <a:gd name="T4" fmla="*/ 0 w 556"/>
                <a:gd name="T5" fmla="*/ 298 h 298"/>
              </a:gdLst>
              <a:ahLst/>
              <a:cxnLst>
                <a:cxn ang="0">
                  <a:pos x="T0" y="T1"/>
                </a:cxn>
                <a:cxn ang="0">
                  <a:pos x="T2" y="T3"/>
                </a:cxn>
                <a:cxn ang="0">
                  <a:pos x="T4" y="T5"/>
                </a:cxn>
              </a:cxnLst>
              <a:rect l="0" t="0" r="r" b="b"/>
              <a:pathLst>
                <a:path w="556" h="298">
                  <a:moveTo>
                    <a:pt x="556" y="0"/>
                  </a:moveTo>
                  <a:lnTo>
                    <a:pt x="556" y="298"/>
                  </a:lnTo>
                  <a:lnTo>
                    <a:pt x="0" y="298"/>
                  </a:lnTo>
                </a:path>
              </a:pathLst>
            </a:custGeom>
            <a:noFill/>
            <a:ln w="73025" cap="rnd">
              <a:solidFill>
                <a:srgbClr val="F1F2F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Rectangle 38">
              <a:extLst>
                <a:ext uri="{FF2B5EF4-FFF2-40B4-BE49-F238E27FC236}">
                  <a16:creationId xmlns:a16="http://schemas.microsoft.com/office/drawing/2014/main" id="{4BFEFF3D-0F62-7847-58CA-656E1723050C}"/>
                </a:ext>
              </a:extLst>
            </p:cNvPr>
            <p:cNvSpPr/>
            <p:nvPr/>
          </p:nvSpPr>
          <p:spPr>
            <a:xfrm>
              <a:off x="1963541" y="2755824"/>
              <a:ext cx="8595360" cy="173736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D2F9075-08DB-72B6-69E3-90991368B235}"/>
                </a:ext>
              </a:extLst>
            </p:cNvPr>
            <p:cNvSpPr txBox="1"/>
            <p:nvPr/>
          </p:nvSpPr>
          <p:spPr>
            <a:xfrm>
              <a:off x="2126535" y="2839674"/>
              <a:ext cx="8269372" cy="1569660"/>
            </a:xfrm>
            <a:prstGeom prst="rect">
              <a:avLst/>
            </a:prstGeom>
          </p:spPr>
          <p:txBody>
            <a:bodyPr wrap="square" lIns="91440" tIns="45720" rIns="91440" bIns="45720" rtlCol="0" anchor="t">
              <a:spAutoFit/>
            </a:bodyPr>
            <a:lstStyle/>
            <a:p>
              <a:pPr algn="ctr"/>
              <a:r>
                <a:rPr lang="en-US" sz="3200" dirty="0">
                  <a:solidFill>
                    <a:schemeClr val="bg1"/>
                  </a:solidFill>
                  <a:effectLst/>
                  <a:latin typeface="Atkinson Hyperlegible" pitchFamily="2" charset="0"/>
                  <a:ea typeface="PMingLiU" panose="02020500000000000000" pitchFamily="18" charset="-120"/>
                </a:rPr>
                <a:t>Improved water sources are those which are designed or modified to protect against environmental contamination.</a:t>
              </a:r>
              <a:endParaRPr lang="en-US" sz="3200" dirty="0">
                <a:solidFill>
                  <a:schemeClr val="bg1"/>
                </a:solidFill>
                <a:latin typeface="Atkinson Hyperlegible" pitchFamily="2" charset="0"/>
                <a:cs typeface="Arial"/>
              </a:endParaRPr>
            </a:p>
          </p:txBody>
        </p:sp>
      </p:grpSp>
    </p:spTree>
    <p:extLst>
      <p:ext uri="{BB962C8B-B14F-4D97-AF65-F5344CB8AC3E}">
        <p14:creationId xmlns:p14="http://schemas.microsoft.com/office/powerpoint/2010/main" val="587224475"/>
      </p:ext>
    </p:extLst>
  </p:cSld>
  <p:clrMapOvr>
    <a:masterClrMapping/>
  </p:clrMapOvr>
  <mc:AlternateContent xmlns:mc="http://schemas.openxmlformats.org/markup-compatibility/2006">
    <mc:Choice xmlns:p14="http://schemas.microsoft.com/office/powerpoint/2010/main" Requires="p14">
      <p:transition spd="slow" p14:dur="2000" advClick="0" advTm="40460"/>
    </mc:Choice>
    <mc:Fallback>
      <p:transition spd="slow" advClick="0" advTm="40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464" fill="hold"/>
                                        <p:tgtEl>
                                          <p:spTgt spid="12"/>
                                        </p:tgtEl>
                                      </p:cBhvr>
                                    </p:cmd>
                                  </p:childTnLst>
                                </p:cTn>
                              </p:par>
                              <p:par>
                                <p:cTn id="7" presetID="16" presetClass="entr" presetSubtype="37" fill="hold" nodeType="withEffect">
                                  <p:stCondLst>
                                    <p:cond delay="0"/>
                                  </p:stCondLst>
                                  <p:childTnLst>
                                    <p:set>
                                      <p:cBhvr>
                                        <p:cTn id="8" dur="1" fill="hold">
                                          <p:stCondLst>
                                            <p:cond delay="0"/>
                                          </p:stCondLst>
                                        </p:cTn>
                                        <p:tgtEl>
                                          <p:spTgt spid="40"/>
                                        </p:tgtEl>
                                        <p:attrNameLst>
                                          <p:attrName>style.visibility</p:attrName>
                                        </p:attrNameLst>
                                      </p:cBhvr>
                                      <p:to>
                                        <p:strVal val="visible"/>
                                      </p:to>
                                    </p:set>
                                    <p:animEffect transition="in" filter="barn(outVertical)">
                                      <p:cBhvr>
                                        <p:cTn id="9" dur="500"/>
                                        <p:tgtEl>
                                          <p:spTgt spid="40"/>
                                        </p:tgtEl>
                                      </p:cBhvr>
                                    </p:animEffect>
                                  </p:childTnLst>
                                </p:cTn>
                              </p:par>
                              <p:par>
                                <p:cTn id="10" presetID="16" presetClass="exit" presetSubtype="21" fill="hold" nodeType="withEffect">
                                  <p:stCondLst>
                                    <p:cond delay="9750"/>
                                  </p:stCondLst>
                                  <p:childTnLst>
                                    <p:animEffect transition="out" filter="barn(inVertical)">
                                      <p:cBhvr>
                                        <p:cTn id="11" dur="500"/>
                                        <p:tgtEl>
                                          <p:spTgt spid="40"/>
                                        </p:tgtEl>
                                      </p:cBhvr>
                                    </p:animEffect>
                                    <p:set>
                                      <p:cBhvr>
                                        <p:cTn id="12" dur="1" fill="hold">
                                          <p:stCondLst>
                                            <p:cond delay="499"/>
                                          </p:stCondLst>
                                        </p:cTn>
                                        <p:tgtEl>
                                          <p:spTgt spid="40"/>
                                        </p:tgtEl>
                                        <p:attrNameLst>
                                          <p:attrName>style.visibility</p:attrName>
                                        </p:attrNameLst>
                                      </p:cBhvr>
                                      <p:to>
                                        <p:strVal val="hidden"/>
                                      </p:to>
                                    </p:set>
                                  </p:childTnLst>
                                </p:cTn>
                              </p:par>
                              <p:par>
                                <p:cTn id="13" presetID="10" presetClass="entr" presetSubtype="0" fill="hold" grpId="0" nodeType="withEffect">
                                  <p:stCondLst>
                                    <p:cond delay="100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53" presetClass="entr" presetSubtype="16" fill="hold" nodeType="withEffect">
                                  <p:stCondLst>
                                    <p:cond delay="10500"/>
                                  </p:stCondLst>
                                  <p:childTnLst>
                                    <p:set>
                                      <p:cBhvr>
                                        <p:cTn id="17" dur="1" fill="hold">
                                          <p:stCondLst>
                                            <p:cond delay="0"/>
                                          </p:stCondLst>
                                        </p:cTn>
                                        <p:tgtEl>
                                          <p:spTgt spid="38"/>
                                        </p:tgtEl>
                                        <p:attrNameLst>
                                          <p:attrName>style.visibility</p:attrName>
                                        </p:attrNameLst>
                                      </p:cBhvr>
                                      <p:to>
                                        <p:strVal val="visible"/>
                                      </p:to>
                                    </p:set>
                                    <p:anim calcmode="lin" valueType="num">
                                      <p:cBhvr>
                                        <p:cTn id="18" dur="500" fill="hold"/>
                                        <p:tgtEl>
                                          <p:spTgt spid="38"/>
                                        </p:tgtEl>
                                        <p:attrNameLst>
                                          <p:attrName>ppt_w</p:attrName>
                                        </p:attrNameLst>
                                      </p:cBhvr>
                                      <p:tavLst>
                                        <p:tav tm="0">
                                          <p:val>
                                            <p:fltVal val="0"/>
                                          </p:val>
                                        </p:tav>
                                        <p:tav tm="100000">
                                          <p:val>
                                            <p:strVal val="#ppt_w"/>
                                          </p:val>
                                        </p:tav>
                                      </p:tavLst>
                                    </p:anim>
                                    <p:anim calcmode="lin" valueType="num">
                                      <p:cBhvr>
                                        <p:cTn id="19" dur="500" fill="hold"/>
                                        <p:tgtEl>
                                          <p:spTgt spid="38"/>
                                        </p:tgtEl>
                                        <p:attrNameLst>
                                          <p:attrName>ppt_h</p:attrName>
                                        </p:attrNameLst>
                                      </p:cBhvr>
                                      <p:tavLst>
                                        <p:tav tm="0">
                                          <p:val>
                                            <p:fltVal val="0"/>
                                          </p:val>
                                        </p:tav>
                                        <p:tav tm="100000">
                                          <p:val>
                                            <p:strVal val="#ppt_h"/>
                                          </p:val>
                                        </p:tav>
                                      </p:tavLst>
                                    </p:anim>
                                    <p:animEffect transition="in" filter="fade">
                                      <p:cBhvr>
                                        <p:cTn id="20" dur="500"/>
                                        <p:tgtEl>
                                          <p:spTgt spid="38"/>
                                        </p:tgtEl>
                                      </p:cBhvr>
                                    </p:animEffect>
                                  </p:childTnLst>
                                </p:cTn>
                              </p:par>
                              <p:par>
                                <p:cTn id="21" presetID="53" presetClass="entr" presetSubtype="16" fill="hold" nodeType="withEffect">
                                  <p:stCondLst>
                                    <p:cond delay="13500"/>
                                  </p:stCondLst>
                                  <p:childTnLst>
                                    <p:set>
                                      <p:cBhvr>
                                        <p:cTn id="22" dur="1" fill="hold">
                                          <p:stCondLst>
                                            <p:cond delay="0"/>
                                          </p:stCondLst>
                                        </p:cTn>
                                        <p:tgtEl>
                                          <p:spTgt spid="24"/>
                                        </p:tgtEl>
                                        <p:attrNameLst>
                                          <p:attrName>style.visibility</p:attrName>
                                        </p:attrNameLst>
                                      </p:cBhvr>
                                      <p:to>
                                        <p:strVal val="visible"/>
                                      </p:to>
                                    </p:set>
                                    <p:anim calcmode="lin" valueType="num">
                                      <p:cBhvr>
                                        <p:cTn id="23" dur="500" fill="hold"/>
                                        <p:tgtEl>
                                          <p:spTgt spid="24"/>
                                        </p:tgtEl>
                                        <p:attrNameLst>
                                          <p:attrName>ppt_w</p:attrName>
                                        </p:attrNameLst>
                                      </p:cBhvr>
                                      <p:tavLst>
                                        <p:tav tm="0">
                                          <p:val>
                                            <p:fltVal val="0"/>
                                          </p:val>
                                        </p:tav>
                                        <p:tav tm="100000">
                                          <p:val>
                                            <p:strVal val="#ppt_w"/>
                                          </p:val>
                                        </p:tav>
                                      </p:tavLst>
                                    </p:anim>
                                    <p:anim calcmode="lin" valueType="num">
                                      <p:cBhvr>
                                        <p:cTn id="24" dur="500" fill="hold"/>
                                        <p:tgtEl>
                                          <p:spTgt spid="24"/>
                                        </p:tgtEl>
                                        <p:attrNameLst>
                                          <p:attrName>ppt_h</p:attrName>
                                        </p:attrNameLst>
                                      </p:cBhvr>
                                      <p:tavLst>
                                        <p:tav tm="0">
                                          <p:val>
                                            <p:fltVal val="0"/>
                                          </p:val>
                                        </p:tav>
                                        <p:tav tm="100000">
                                          <p:val>
                                            <p:strVal val="#ppt_h"/>
                                          </p:val>
                                        </p:tav>
                                      </p:tavLst>
                                    </p:anim>
                                    <p:animEffect transition="in" filter="fade">
                                      <p:cBhvr>
                                        <p:cTn id="25" dur="500"/>
                                        <p:tgtEl>
                                          <p:spTgt spid="24"/>
                                        </p:tgtEl>
                                      </p:cBhvr>
                                    </p:animEffect>
                                  </p:childTnLst>
                                </p:cTn>
                              </p:par>
                              <p:par>
                                <p:cTn id="26" presetID="53" presetClass="entr" presetSubtype="16" fill="hold" nodeType="withEffect">
                                  <p:stCondLst>
                                    <p:cond delay="1575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childTnLst>
                                </p:cTn>
                              </p:par>
                              <p:par>
                                <p:cTn id="31" presetID="2" presetClass="exit" presetSubtype="8" fill="hold" grpId="0" nodeType="withEffect">
                                  <p:stCondLst>
                                    <p:cond delay="40460"/>
                                  </p:stCondLst>
                                  <p:childTnLst>
                                    <p:anim calcmode="lin" valueType="num">
                                      <p:cBhvr additive="base">
                                        <p:cTn id="32" dur="500"/>
                                        <p:tgtEl>
                                          <p:spTgt spid="2"/>
                                        </p:tgtEl>
                                        <p:attrNameLst>
                                          <p:attrName>ppt_x</p:attrName>
                                        </p:attrNameLst>
                                      </p:cBhvr>
                                      <p:tavLst>
                                        <p:tav tm="0">
                                          <p:val>
                                            <p:strVal val="ppt_x"/>
                                          </p:val>
                                        </p:tav>
                                        <p:tav tm="100000">
                                          <p:val>
                                            <p:strVal val="0-ppt_w/2"/>
                                          </p:val>
                                        </p:tav>
                                      </p:tavLst>
                                    </p:anim>
                                    <p:anim calcmode="lin" valueType="num">
                                      <p:cBhvr additive="base">
                                        <p:cTn id="33" dur="500"/>
                                        <p:tgtEl>
                                          <p:spTgt spid="2"/>
                                        </p:tgtEl>
                                        <p:attrNameLst>
                                          <p:attrName>ppt_y</p:attrName>
                                        </p:attrNameLst>
                                      </p:cBhvr>
                                      <p:tavLst>
                                        <p:tav tm="0">
                                          <p:val>
                                            <p:strVal val="ppt_y"/>
                                          </p:val>
                                        </p:tav>
                                        <p:tav tm="100000">
                                          <p:val>
                                            <p:strVal val="ppt_y"/>
                                          </p:val>
                                        </p:tav>
                                      </p:tavLst>
                                    </p:anim>
                                    <p:set>
                                      <p:cBhvr>
                                        <p:cTn id="34" dur="1" fill="hold">
                                          <p:stCondLst>
                                            <p:cond delay="499"/>
                                          </p:stCondLst>
                                        </p:cTn>
                                        <p:tgtEl>
                                          <p:spTgt spid="2"/>
                                        </p:tgtEl>
                                        <p:attrNameLst>
                                          <p:attrName>style.visibility</p:attrName>
                                        </p:attrNameLst>
                                      </p:cBhvr>
                                      <p:to>
                                        <p:strVal val="hidden"/>
                                      </p:to>
                                    </p:set>
                                  </p:childTnLst>
                                </p:cTn>
                              </p:par>
                              <p:par>
                                <p:cTn id="35" presetID="2" presetClass="exit" presetSubtype="2" fill="hold" grpId="1" nodeType="withEffect">
                                  <p:stCondLst>
                                    <p:cond delay="40460"/>
                                  </p:stCondLst>
                                  <p:childTnLst>
                                    <p:anim calcmode="lin" valueType="num">
                                      <p:cBhvr additive="base">
                                        <p:cTn id="36" dur="500"/>
                                        <p:tgtEl>
                                          <p:spTgt spid="7"/>
                                        </p:tgtEl>
                                        <p:attrNameLst>
                                          <p:attrName>ppt_x</p:attrName>
                                        </p:attrNameLst>
                                      </p:cBhvr>
                                      <p:tavLst>
                                        <p:tav tm="0">
                                          <p:val>
                                            <p:strVal val="ppt_x"/>
                                          </p:val>
                                        </p:tav>
                                        <p:tav tm="100000">
                                          <p:val>
                                            <p:strVal val="1+ppt_w/2"/>
                                          </p:val>
                                        </p:tav>
                                      </p:tavLst>
                                    </p:anim>
                                    <p:anim calcmode="lin" valueType="num">
                                      <p:cBhvr additive="base">
                                        <p:cTn id="37" dur="500"/>
                                        <p:tgtEl>
                                          <p:spTgt spid="7"/>
                                        </p:tgtEl>
                                        <p:attrNameLst>
                                          <p:attrName>ppt_y</p:attrName>
                                        </p:attrNameLst>
                                      </p:cBhvr>
                                      <p:tavLst>
                                        <p:tav tm="0">
                                          <p:val>
                                            <p:strVal val="ppt_y"/>
                                          </p:val>
                                        </p:tav>
                                        <p:tav tm="100000">
                                          <p:val>
                                            <p:strVal val="ppt_y"/>
                                          </p:val>
                                        </p:tav>
                                      </p:tavLst>
                                    </p:anim>
                                    <p:set>
                                      <p:cBhvr>
                                        <p:cTn id="38" dur="1" fill="hold">
                                          <p:stCondLst>
                                            <p:cond delay="499"/>
                                          </p:stCondLst>
                                        </p:cTn>
                                        <p:tgtEl>
                                          <p:spTgt spid="7"/>
                                        </p:tgtEl>
                                        <p:attrNameLst>
                                          <p:attrName>style.visibility</p:attrName>
                                        </p:attrNameLst>
                                      </p:cBhvr>
                                      <p:to>
                                        <p:strVal val="hidden"/>
                                      </p:to>
                                    </p:set>
                                  </p:childTnLst>
                                </p:cTn>
                              </p:par>
                              <p:par>
                                <p:cTn id="39" presetID="2" presetClass="exit" presetSubtype="2" fill="hold" nodeType="withEffect">
                                  <p:stCondLst>
                                    <p:cond delay="40460"/>
                                  </p:stCondLst>
                                  <p:childTnLst>
                                    <p:anim calcmode="lin" valueType="num">
                                      <p:cBhvr additive="base">
                                        <p:cTn id="40" dur="500"/>
                                        <p:tgtEl>
                                          <p:spTgt spid="38"/>
                                        </p:tgtEl>
                                        <p:attrNameLst>
                                          <p:attrName>ppt_x</p:attrName>
                                        </p:attrNameLst>
                                      </p:cBhvr>
                                      <p:tavLst>
                                        <p:tav tm="0">
                                          <p:val>
                                            <p:strVal val="ppt_x"/>
                                          </p:val>
                                        </p:tav>
                                        <p:tav tm="100000">
                                          <p:val>
                                            <p:strVal val="1+ppt_w/2"/>
                                          </p:val>
                                        </p:tav>
                                      </p:tavLst>
                                    </p:anim>
                                    <p:anim calcmode="lin" valueType="num">
                                      <p:cBhvr additive="base">
                                        <p:cTn id="41" dur="500"/>
                                        <p:tgtEl>
                                          <p:spTgt spid="38"/>
                                        </p:tgtEl>
                                        <p:attrNameLst>
                                          <p:attrName>ppt_y</p:attrName>
                                        </p:attrNameLst>
                                      </p:cBhvr>
                                      <p:tavLst>
                                        <p:tav tm="0">
                                          <p:val>
                                            <p:strVal val="ppt_y"/>
                                          </p:val>
                                        </p:tav>
                                        <p:tav tm="100000">
                                          <p:val>
                                            <p:strVal val="ppt_y"/>
                                          </p:val>
                                        </p:tav>
                                      </p:tavLst>
                                    </p:anim>
                                    <p:set>
                                      <p:cBhvr>
                                        <p:cTn id="42" dur="1" fill="hold">
                                          <p:stCondLst>
                                            <p:cond delay="499"/>
                                          </p:stCondLst>
                                        </p:cTn>
                                        <p:tgtEl>
                                          <p:spTgt spid="38"/>
                                        </p:tgtEl>
                                        <p:attrNameLst>
                                          <p:attrName>style.visibility</p:attrName>
                                        </p:attrNameLst>
                                      </p:cBhvr>
                                      <p:to>
                                        <p:strVal val="hidden"/>
                                      </p:to>
                                    </p:set>
                                  </p:childTnLst>
                                </p:cTn>
                              </p:par>
                              <p:par>
                                <p:cTn id="43" presetID="2" presetClass="exit" presetSubtype="2" fill="hold" nodeType="withEffect">
                                  <p:stCondLst>
                                    <p:cond delay="40460"/>
                                  </p:stCondLst>
                                  <p:childTnLst>
                                    <p:anim calcmode="lin" valueType="num">
                                      <p:cBhvr additive="base">
                                        <p:cTn id="44" dur="500"/>
                                        <p:tgtEl>
                                          <p:spTgt spid="24"/>
                                        </p:tgtEl>
                                        <p:attrNameLst>
                                          <p:attrName>ppt_x</p:attrName>
                                        </p:attrNameLst>
                                      </p:cBhvr>
                                      <p:tavLst>
                                        <p:tav tm="0">
                                          <p:val>
                                            <p:strVal val="ppt_x"/>
                                          </p:val>
                                        </p:tav>
                                        <p:tav tm="100000">
                                          <p:val>
                                            <p:strVal val="1+ppt_w/2"/>
                                          </p:val>
                                        </p:tav>
                                      </p:tavLst>
                                    </p:anim>
                                    <p:anim calcmode="lin" valueType="num">
                                      <p:cBhvr additive="base">
                                        <p:cTn id="45" dur="500"/>
                                        <p:tgtEl>
                                          <p:spTgt spid="24"/>
                                        </p:tgtEl>
                                        <p:attrNameLst>
                                          <p:attrName>ppt_y</p:attrName>
                                        </p:attrNameLst>
                                      </p:cBhvr>
                                      <p:tavLst>
                                        <p:tav tm="0">
                                          <p:val>
                                            <p:strVal val="ppt_y"/>
                                          </p:val>
                                        </p:tav>
                                        <p:tav tm="100000">
                                          <p:val>
                                            <p:strVal val="ppt_y"/>
                                          </p:val>
                                        </p:tav>
                                      </p:tavLst>
                                    </p:anim>
                                    <p:set>
                                      <p:cBhvr>
                                        <p:cTn id="46" dur="1" fill="hold">
                                          <p:stCondLst>
                                            <p:cond delay="499"/>
                                          </p:stCondLst>
                                        </p:cTn>
                                        <p:tgtEl>
                                          <p:spTgt spid="24"/>
                                        </p:tgtEl>
                                        <p:attrNameLst>
                                          <p:attrName>style.visibility</p:attrName>
                                        </p:attrNameLst>
                                      </p:cBhvr>
                                      <p:to>
                                        <p:strVal val="hidden"/>
                                      </p:to>
                                    </p:set>
                                  </p:childTnLst>
                                </p:cTn>
                              </p:par>
                              <p:par>
                                <p:cTn id="47" presetID="2" presetClass="exit" presetSubtype="2" fill="hold" nodeType="withEffect">
                                  <p:stCondLst>
                                    <p:cond delay="40460"/>
                                  </p:stCondLst>
                                  <p:childTnLst>
                                    <p:anim calcmode="lin" valueType="num">
                                      <p:cBhvr additive="base">
                                        <p:cTn id="48" dur="500"/>
                                        <p:tgtEl>
                                          <p:spTgt spid="21"/>
                                        </p:tgtEl>
                                        <p:attrNameLst>
                                          <p:attrName>ppt_x</p:attrName>
                                        </p:attrNameLst>
                                      </p:cBhvr>
                                      <p:tavLst>
                                        <p:tav tm="0">
                                          <p:val>
                                            <p:strVal val="ppt_x"/>
                                          </p:val>
                                        </p:tav>
                                        <p:tav tm="100000">
                                          <p:val>
                                            <p:strVal val="1+ppt_w/2"/>
                                          </p:val>
                                        </p:tav>
                                      </p:tavLst>
                                    </p:anim>
                                    <p:anim calcmode="lin" valueType="num">
                                      <p:cBhvr additive="base">
                                        <p:cTn id="49" dur="500"/>
                                        <p:tgtEl>
                                          <p:spTgt spid="21"/>
                                        </p:tgtEl>
                                        <p:attrNameLst>
                                          <p:attrName>ppt_y</p:attrName>
                                        </p:attrNameLst>
                                      </p:cBhvr>
                                      <p:tavLst>
                                        <p:tav tm="0">
                                          <p:val>
                                            <p:strVal val="ppt_y"/>
                                          </p:val>
                                        </p:tav>
                                        <p:tav tm="100000">
                                          <p:val>
                                            <p:strVal val="ppt_y"/>
                                          </p:val>
                                        </p:tav>
                                      </p:tavLst>
                                    </p:anim>
                                    <p:set>
                                      <p:cBhvr>
                                        <p:cTn id="50"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1" fill="hold" display="0">
                  <p:stCondLst>
                    <p:cond delay="indefinite"/>
                  </p:stCondLst>
                  <p:endCondLst>
                    <p:cond evt="onStopAudio" delay="0">
                      <p:tgtEl>
                        <p:sldTgt/>
                      </p:tgtEl>
                    </p:cond>
                  </p:endCondLst>
                </p:cTn>
                <p:tgtEl>
                  <p:spTgt spid="12"/>
                </p:tgtEl>
              </p:cMediaNode>
            </p:audio>
          </p:childTnLst>
        </p:cTn>
      </p:par>
    </p:tnLst>
    <p:bldLst>
      <p:bldP spid="7" grpId="0" animBg="1"/>
      <p:bldP spid="7" grpId="1"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35F9C929-7ADB-A0BD-275C-43AB954D4CAB}"/>
              </a:ext>
            </a:extLst>
          </p:cNvPr>
          <p:cNvGrpSpPr/>
          <p:nvPr/>
        </p:nvGrpSpPr>
        <p:grpSpPr>
          <a:xfrm>
            <a:off x="0" y="1197804"/>
            <a:ext cx="12192000" cy="5538276"/>
            <a:chOff x="0" y="1197804"/>
            <a:chExt cx="12192000" cy="5538276"/>
          </a:xfrm>
        </p:grpSpPr>
        <p:pic>
          <p:nvPicPr>
            <p:cNvPr id="114" name="Picture 113" descr="A close-up of bacteria&#10;&#10;Description automatically generated">
              <a:extLst>
                <a:ext uri="{FF2B5EF4-FFF2-40B4-BE49-F238E27FC236}">
                  <a16:creationId xmlns:a16="http://schemas.microsoft.com/office/drawing/2014/main" id="{481FBA16-F022-41A0-8FB7-13AFA066681A}"/>
                </a:ext>
              </a:extLst>
            </p:cNvPr>
            <p:cNvPicPr>
              <a:picLocks noChangeAspect="1"/>
            </p:cNvPicPr>
            <p:nvPr/>
          </p:nvPicPr>
          <p:blipFill rotWithShape="1">
            <a:blip r:embed="rId5">
              <a:extLst>
                <a:ext uri="{28A0092B-C50C-407E-A947-70E740481C1C}">
                  <a14:useLocalDpi xmlns:a14="http://schemas.microsoft.com/office/drawing/2010/main" val="0"/>
                </a:ext>
              </a:extLst>
            </a:blip>
            <a:srcRect l="684" t="7663" r="922" b="10308"/>
            <a:stretch/>
          </p:blipFill>
          <p:spPr>
            <a:xfrm>
              <a:off x="0" y="1197804"/>
              <a:ext cx="12192000" cy="5538276"/>
            </a:xfrm>
            <a:custGeom>
              <a:avLst/>
              <a:gdLst>
                <a:gd name="connsiteX0" fmla="*/ 0 w 12192000"/>
                <a:gd name="connsiteY0" fmla="*/ 0 h 5538276"/>
                <a:gd name="connsiteX1" fmla="*/ 12192000 w 12192000"/>
                <a:gd name="connsiteY1" fmla="*/ 0 h 5538276"/>
                <a:gd name="connsiteX2" fmla="*/ 12192000 w 12192000"/>
                <a:gd name="connsiteY2" fmla="*/ 5538276 h 5538276"/>
                <a:gd name="connsiteX3" fmla="*/ 0 w 12192000"/>
                <a:gd name="connsiteY3" fmla="*/ 5538276 h 5538276"/>
              </a:gdLst>
              <a:ahLst/>
              <a:cxnLst>
                <a:cxn ang="0">
                  <a:pos x="connsiteX0" y="connsiteY0"/>
                </a:cxn>
                <a:cxn ang="0">
                  <a:pos x="connsiteX1" y="connsiteY1"/>
                </a:cxn>
                <a:cxn ang="0">
                  <a:pos x="connsiteX2" y="connsiteY2"/>
                </a:cxn>
                <a:cxn ang="0">
                  <a:pos x="connsiteX3" y="connsiteY3"/>
                </a:cxn>
              </a:cxnLst>
              <a:rect l="l" t="t" r="r" b="b"/>
              <a:pathLst>
                <a:path w="12192000" h="5538276">
                  <a:moveTo>
                    <a:pt x="0" y="0"/>
                  </a:moveTo>
                  <a:lnTo>
                    <a:pt x="12192000" y="0"/>
                  </a:lnTo>
                  <a:lnTo>
                    <a:pt x="12192000" y="5538276"/>
                  </a:lnTo>
                  <a:lnTo>
                    <a:pt x="0" y="5538276"/>
                  </a:lnTo>
                  <a:close/>
                </a:path>
              </a:pathLst>
            </a:custGeom>
          </p:spPr>
        </p:pic>
        <p:sp>
          <p:nvSpPr>
            <p:cNvPr id="6" name="Rectangle 5">
              <a:extLst>
                <a:ext uri="{FF2B5EF4-FFF2-40B4-BE49-F238E27FC236}">
                  <a16:creationId xmlns:a16="http://schemas.microsoft.com/office/drawing/2014/main" id="{A861AD9E-784E-DFBA-0D5D-8264C379FA33}"/>
                </a:ext>
              </a:extLst>
            </p:cNvPr>
            <p:cNvSpPr/>
            <p:nvPr/>
          </p:nvSpPr>
          <p:spPr>
            <a:xfrm>
              <a:off x="10804778" y="6484080"/>
              <a:ext cx="1387222"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Shutterstock</a:t>
              </a:r>
            </a:p>
          </p:txBody>
        </p:sp>
      </p:grpSp>
      <p:sp>
        <p:nvSpPr>
          <p:cNvPr id="135" name="TextBox 134">
            <a:extLst>
              <a:ext uri="{FF2B5EF4-FFF2-40B4-BE49-F238E27FC236}">
                <a16:creationId xmlns:a16="http://schemas.microsoft.com/office/drawing/2014/main" id="{B843321C-E26B-0ADD-19DF-6744C03CD865}"/>
              </a:ext>
            </a:extLst>
          </p:cNvPr>
          <p:cNvSpPr txBox="1"/>
          <p:nvPr/>
        </p:nvSpPr>
        <p:spPr>
          <a:xfrm>
            <a:off x="128017" y="96886"/>
            <a:ext cx="8436546" cy="1077218"/>
          </a:xfrm>
          <a:prstGeom prst="rect">
            <a:avLst/>
          </a:prstGeom>
          <a:noFill/>
        </p:spPr>
        <p:txBody>
          <a:bodyPr wrap="square" rtlCol="0">
            <a:spAutoFit/>
          </a:bodyPr>
          <a:lstStyle/>
          <a:p>
            <a:r>
              <a:rPr lang="en-US" sz="3200" b="1" dirty="0">
                <a:solidFill>
                  <a:srgbClr val="1CB9EC"/>
                </a:solidFill>
                <a:latin typeface="Atkinson Hyperlegible" pitchFamily="2" charset="0"/>
              </a:rPr>
              <a:t>Microbial groups commonly associated with waterborne diseases</a:t>
            </a:r>
          </a:p>
        </p:txBody>
      </p:sp>
      <p:sp>
        <p:nvSpPr>
          <p:cNvPr id="159" name="Arrow: Left 158">
            <a:extLst>
              <a:ext uri="{FF2B5EF4-FFF2-40B4-BE49-F238E27FC236}">
                <a16:creationId xmlns:a16="http://schemas.microsoft.com/office/drawing/2014/main" id="{FB88543D-28AF-5FDC-6C4F-E6325347861F}"/>
              </a:ext>
            </a:extLst>
          </p:cNvPr>
          <p:cNvSpPr/>
          <p:nvPr/>
        </p:nvSpPr>
        <p:spPr>
          <a:xfrm>
            <a:off x="2266056" y="3668233"/>
            <a:ext cx="1055787" cy="460569"/>
          </a:xfrm>
          <a:prstGeom prst="leftArrow">
            <a:avLst>
              <a:gd name="adj1" fmla="val 31532"/>
              <a:gd name="adj2" fmla="val 50000"/>
            </a:avLst>
          </a:prstGeom>
          <a:solidFill>
            <a:srgbClr val="F4A8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Arrow: Left 159">
            <a:extLst>
              <a:ext uri="{FF2B5EF4-FFF2-40B4-BE49-F238E27FC236}">
                <a16:creationId xmlns:a16="http://schemas.microsoft.com/office/drawing/2014/main" id="{C35F6F2A-326F-CA72-D782-346BED0B2AA4}"/>
              </a:ext>
            </a:extLst>
          </p:cNvPr>
          <p:cNvSpPr/>
          <p:nvPr/>
        </p:nvSpPr>
        <p:spPr>
          <a:xfrm flipH="1">
            <a:off x="8486774" y="1997771"/>
            <a:ext cx="395619" cy="465872"/>
          </a:xfrm>
          <a:prstGeom prst="leftArrow">
            <a:avLst>
              <a:gd name="adj1" fmla="val 31532"/>
              <a:gd name="adj2" fmla="val 50000"/>
            </a:avLst>
          </a:prstGeom>
          <a:solidFill>
            <a:srgbClr val="F4A8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054015C6-EF70-45A0-8E55-539F6BD92966}"/>
              </a:ext>
            </a:extLst>
          </p:cNvPr>
          <p:cNvGrpSpPr/>
          <p:nvPr/>
        </p:nvGrpSpPr>
        <p:grpSpPr>
          <a:xfrm>
            <a:off x="3162496" y="1385687"/>
            <a:ext cx="6050347" cy="1690040"/>
            <a:chOff x="2421823" y="1385687"/>
            <a:chExt cx="6050347" cy="1690040"/>
          </a:xfrm>
        </p:grpSpPr>
        <p:sp>
          <p:nvSpPr>
            <p:cNvPr id="137" name="Hexagon 136">
              <a:extLst>
                <a:ext uri="{FF2B5EF4-FFF2-40B4-BE49-F238E27FC236}">
                  <a16:creationId xmlns:a16="http://schemas.microsoft.com/office/drawing/2014/main" id="{2E996B61-1D1F-C0C9-8611-402ADC5CF212}"/>
                </a:ext>
              </a:extLst>
            </p:cNvPr>
            <p:cNvSpPr/>
            <p:nvPr/>
          </p:nvSpPr>
          <p:spPr>
            <a:xfrm>
              <a:off x="3210093" y="1532342"/>
              <a:ext cx="5262077" cy="1339867"/>
            </a:xfrm>
            <a:prstGeom prst="hexagon">
              <a:avLst>
                <a:gd name="adj" fmla="val 0"/>
                <a:gd name="vf" fmla="val 115470"/>
              </a:avLst>
            </a:prstGeom>
            <a:solidFill>
              <a:schemeClr val="bg1">
                <a:alpha val="60000"/>
              </a:schemeClr>
            </a:solidFill>
            <a:ln w="9525">
              <a:solidFill>
                <a:srgbClr val="80BC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TextBox 137">
              <a:extLst>
                <a:ext uri="{FF2B5EF4-FFF2-40B4-BE49-F238E27FC236}">
                  <a16:creationId xmlns:a16="http://schemas.microsoft.com/office/drawing/2014/main" id="{2D86E753-8550-B854-7565-B561CC8ACC9C}"/>
                </a:ext>
              </a:extLst>
            </p:cNvPr>
            <p:cNvSpPr txBox="1"/>
            <p:nvPr/>
          </p:nvSpPr>
          <p:spPr>
            <a:xfrm>
              <a:off x="4497659" y="1717527"/>
              <a:ext cx="3760279" cy="969496"/>
            </a:xfrm>
            <a:prstGeom prst="rect">
              <a:avLst/>
            </a:prstGeom>
            <a:noFill/>
          </p:spPr>
          <p:txBody>
            <a:bodyPr wrap="square">
              <a:spAutoFit/>
            </a:bodyPr>
            <a:lstStyle/>
            <a:p>
              <a:pPr>
                <a:buClr>
                  <a:schemeClr val="dk1"/>
                </a:buClr>
                <a:buSzPts val="2200"/>
              </a:pPr>
              <a:r>
                <a:rPr lang="en-US" sz="1900" b="1" dirty="0">
                  <a:latin typeface="Atkinson Hyperlegible"/>
                  <a:sym typeface="Atkinson Hyperlegible"/>
                </a:rPr>
                <a:t>Viruses</a:t>
              </a:r>
            </a:p>
            <a:p>
              <a:pPr marL="342900" indent="-342900">
                <a:buClr>
                  <a:schemeClr val="dk1"/>
                </a:buClr>
                <a:buSzPts val="2200"/>
                <a:buFont typeface="Arial" panose="020B0604020202020204" pitchFamily="34" charset="0"/>
                <a:buChar char="•"/>
              </a:pPr>
              <a:r>
                <a:rPr lang="en-US" sz="1900" dirty="0">
                  <a:latin typeface="Atkinson Hyperlegible"/>
                  <a:sym typeface="Atkinson Hyperlegible"/>
                </a:rPr>
                <a:t>E.g., Hepatitis A, poliovirus</a:t>
              </a:r>
            </a:p>
            <a:p>
              <a:pPr marL="342900" indent="-342900">
                <a:buClr>
                  <a:schemeClr val="dk1"/>
                </a:buClr>
                <a:buSzPts val="2200"/>
                <a:buFont typeface="Arial" panose="020B0604020202020204" pitchFamily="34" charset="0"/>
                <a:buChar char="•"/>
              </a:pPr>
              <a:r>
                <a:rPr lang="en-US" sz="1900" dirty="0">
                  <a:latin typeface="Atkinson Hyperlegible"/>
                  <a:sym typeface="Atkinson Hyperlegible"/>
                </a:rPr>
                <a:t>Smallest; 0.02-0.3 </a:t>
              </a:r>
              <a:r>
                <a:rPr lang="el-GR" sz="1900" dirty="0">
                  <a:latin typeface="Atkinson Hyperlegible"/>
                  <a:sym typeface="Atkinson Hyperlegible"/>
                </a:rPr>
                <a:t>μ</a:t>
              </a:r>
              <a:r>
                <a:rPr lang="en-US" sz="1900" dirty="0">
                  <a:latin typeface="Atkinson Hyperlegible"/>
                  <a:sym typeface="Atkinson Hyperlegible"/>
                </a:rPr>
                <a:t>m</a:t>
              </a:r>
            </a:p>
          </p:txBody>
        </p:sp>
        <p:pic>
          <p:nvPicPr>
            <p:cNvPr id="7" name="Picture 6">
              <a:extLst>
                <a:ext uri="{FF2B5EF4-FFF2-40B4-BE49-F238E27FC236}">
                  <a16:creationId xmlns:a16="http://schemas.microsoft.com/office/drawing/2014/main" id="{6303F35C-D658-FD26-6EE4-0D72F2EBCA1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2472" t="1367" r="22505" b="1621"/>
            <a:stretch>
              <a:fillRect/>
            </a:stretch>
          </p:blipFill>
          <p:spPr>
            <a:xfrm>
              <a:off x="2421823" y="1385687"/>
              <a:ext cx="1960445" cy="1690039"/>
            </a:xfrm>
            <a:custGeom>
              <a:avLst/>
              <a:gdLst>
                <a:gd name="connsiteX0" fmla="*/ 483486 w 1960445"/>
                <a:gd name="connsiteY0" fmla="*/ 0 h 1690039"/>
                <a:gd name="connsiteX1" fmla="*/ 1476959 w 1960445"/>
                <a:gd name="connsiteY1" fmla="*/ 0 h 1690039"/>
                <a:gd name="connsiteX2" fmla="*/ 1960445 w 1960445"/>
                <a:gd name="connsiteY2" fmla="*/ 845020 h 1690039"/>
                <a:gd name="connsiteX3" fmla="*/ 1476959 w 1960445"/>
                <a:gd name="connsiteY3" fmla="*/ 1690039 h 1690039"/>
                <a:gd name="connsiteX4" fmla="*/ 483486 w 1960445"/>
                <a:gd name="connsiteY4" fmla="*/ 1690039 h 1690039"/>
                <a:gd name="connsiteX5" fmla="*/ 0 w 1960445"/>
                <a:gd name="connsiteY5" fmla="*/ 845020 h 169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0445" h="1690039">
                  <a:moveTo>
                    <a:pt x="483486" y="0"/>
                  </a:moveTo>
                  <a:lnTo>
                    <a:pt x="1476959" y="0"/>
                  </a:lnTo>
                  <a:lnTo>
                    <a:pt x="1960445" y="845020"/>
                  </a:lnTo>
                  <a:lnTo>
                    <a:pt x="1476959" y="1690039"/>
                  </a:lnTo>
                  <a:lnTo>
                    <a:pt x="483486" y="1690039"/>
                  </a:lnTo>
                  <a:lnTo>
                    <a:pt x="0" y="845020"/>
                  </a:lnTo>
                  <a:close/>
                </a:path>
              </a:pathLst>
            </a:custGeom>
            <a:ln w="44450">
              <a:solidFill>
                <a:srgbClr val="88C010"/>
              </a:solidFill>
            </a:ln>
          </p:spPr>
        </p:pic>
        <p:sp>
          <p:nvSpPr>
            <p:cNvPr id="14" name="Rectangle 13">
              <a:extLst>
                <a:ext uri="{FF2B5EF4-FFF2-40B4-BE49-F238E27FC236}">
                  <a16:creationId xmlns:a16="http://schemas.microsoft.com/office/drawing/2014/main" id="{CACAE1E3-E8D5-8F58-9B6B-86479A31CB3F}"/>
                </a:ext>
              </a:extLst>
            </p:cNvPr>
            <p:cNvSpPr/>
            <p:nvPr/>
          </p:nvSpPr>
          <p:spPr>
            <a:xfrm>
              <a:off x="2926557" y="2742235"/>
              <a:ext cx="950976" cy="333492"/>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Shutterstock </a:t>
              </a:r>
            </a:p>
          </p:txBody>
        </p:sp>
      </p:grpSp>
      <p:grpSp>
        <p:nvGrpSpPr>
          <p:cNvPr id="3" name="Group 2">
            <a:extLst>
              <a:ext uri="{FF2B5EF4-FFF2-40B4-BE49-F238E27FC236}">
                <a16:creationId xmlns:a16="http://schemas.microsoft.com/office/drawing/2014/main" id="{AEAE17FA-FE06-4439-B49D-80243C12A876}"/>
              </a:ext>
            </a:extLst>
          </p:cNvPr>
          <p:cNvGrpSpPr/>
          <p:nvPr/>
        </p:nvGrpSpPr>
        <p:grpSpPr>
          <a:xfrm>
            <a:off x="4242202" y="3067190"/>
            <a:ext cx="5195692" cy="1690039"/>
            <a:chOff x="3501529" y="3067190"/>
            <a:chExt cx="5195692" cy="1690039"/>
          </a:xfrm>
        </p:grpSpPr>
        <p:sp>
          <p:nvSpPr>
            <p:cNvPr id="130" name="Hexagon 129">
              <a:extLst>
                <a:ext uri="{FF2B5EF4-FFF2-40B4-BE49-F238E27FC236}">
                  <a16:creationId xmlns:a16="http://schemas.microsoft.com/office/drawing/2014/main" id="{F631FA2F-D135-9BBF-2013-FDD1B4E22255}"/>
                </a:ext>
              </a:extLst>
            </p:cNvPr>
            <p:cNvSpPr/>
            <p:nvPr/>
          </p:nvSpPr>
          <p:spPr>
            <a:xfrm>
              <a:off x="4294186" y="3213845"/>
              <a:ext cx="4177987" cy="1339867"/>
            </a:xfrm>
            <a:prstGeom prst="hexagon">
              <a:avLst>
                <a:gd name="adj" fmla="val 0"/>
                <a:gd name="vf" fmla="val 115470"/>
              </a:avLst>
            </a:prstGeom>
            <a:solidFill>
              <a:schemeClr val="bg1">
                <a:alpha val="60000"/>
              </a:schemeClr>
            </a:solidFill>
            <a:ln w="9525">
              <a:solidFill>
                <a:srgbClr val="F2682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TextBox 141">
              <a:extLst>
                <a:ext uri="{FF2B5EF4-FFF2-40B4-BE49-F238E27FC236}">
                  <a16:creationId xmlns:a16="http://schemas.microsoft.com/office/drawing/2014/main" id="{4BB57ADC-C1F8-4498-C7B5-7FF8ABEFC356}"/>
                </a:ext>
              </a:extLst>
            </p:cNvPr>
            <p:cNvSpPr txBox="1"/>
            <p:nvPr/>
          </p:nvSpPr>
          <p:spPr>
            <a:xfrm>
              <a:off x="5519357" y="3239570"/>
              <a:ext cx="3177864" cy="1261884"/>
            </a:xfrm>
            <a:prstGeom prst="rect">
              <a:avLst/>
            </a:prstGeom>
            <a:noFill/>
          </p:spPr>
          <p:txBody>
            <a:bodyPr wrap="square">
              <a:spAutoFit/>
            </a:bodyPr>
            <a:lstStyle/>
            <a:p>
              <a:pPr marR="0" lvl="0" algn="l" rtl="0">
                <a:lnSpc>
                  <a:spcPct val="100000"/>
                </a:lnSpc>
                <a:spcBef>
                  <a:spcPts val="0"/>
                </a:spcBef>
                <a:spcAft>
                  <a:spcPts val="0"/>
                </a:spcAft>
                <a:buClr>
                  <a:schemeClr val="dk1"/>
                </a:buClr>
                <a:buSzPts val="2200"/>
              </a:pPr>
              <a:r>
                <a:rPr lang="it-IT" sz="1900" b="1" dirty="0">
                  <a:latin typeface="Atkinson Hyperlegible" pitchFamily="2" charset="0"/>
                  <a:ea typeface="Atkinson Hyperlegible"/>
                  <a:cs typeface="Atkinson Hyperlegible"/>
                  <a:sym typeface="Atkinson Hyperlegible"/>
                </a:rPr>
                <a:t>Bacteria </a:t>
              </a:r>
            </a:p>
            <a:p>
              <a:pPr marL="285750" marR="0" lvl="0" indent="-285750" algn="l" rtl="0">
                <a:lnSpc>
                  <a:spcPct val="100000"/>
                </a:lnSpc>
                <a:spcBef>
                  <a:spcPts val="0"/>
                </a:spcBef>
                <a:spcAft>
                  <a:spcPts val="0"/>
                </a:spcAft>
                <a:buClr>
                  <a:schemeClr val="dk1"/>
                </a:buClr>
                <a:buSzPts val="2200"/>
                <a:buFont typeface="Arial" panose="020B0604020202020204" pitchFamily="34" charset="0"/>
                <a:buChar char="•"/>
              </a:pPr>
              <a:r>
                <a:rPr lang="it-IT" sz="1900" dirty="0">
                  <a:latin typeface="Atkinson Hyperlegible" pitchFamily="2" charset="0"/>
                  <a:ea typeface="Atkinson Hyperlegible"/>
                  <a:cs typeface="Atkinson Hyperlegible"/>
                  <a:sym typeface="Atkinson Hyperlegible"/>
                </a:rPr>
                <a:t>E.g., Escherichia coli, Vibrio cholerae </a:t>
              </a:r>
            </a:p>
            <a:p>
              <a:pPr marL="285750" marR="0" lvl="0" indent="-285750" algn="l" rtl="0">
                <a:lnSpc>
                  <a:spcPct val="100000"/>
                </a:lnSpc>
                <a:spcBef>
                  <a:spcPts val="0"/>
                </a:spcBef>
                <a:spcAft>
                  <a:spcPts val="0"/>
                </a:spcAft>
                <a:buClr>
                  <a:schemeClr val="dk1"/>
                </a:buClr>
                <a:buSzPts val="2200"/>
                <a:buFont typeface="Arial" panose="020B0604020202020204" pitchFamily="34" charset="0"/>
                <a:buChar char="•"/>
              </a:pPr>
              <a:r>
                <a:rPr lang="it-IT" sz="1900" dirty="0">
                  <a:latin typeface="Atkinson Hyperlegible" pitchFamily="2" charset="0"/>
                  <a:ea typeface="Atkinson Hyperlegible"/>
                  <a:cs typeface="Atkinson Hyperlegible"/>
                  <a:sym typeface="Atkinson Hyperlegible"/>
                </a:rPr>
                <a:t>0.5-2.0 μm in diameter</a:t>
              </a:r>
            </a:p>
          </p:txBody>
        </p:sp>
        <p:pic>
          <p:nvPicPr>
            <p:cNvPr id="10" name="Picture 9">
              <a:extLst>
                <a:ext uri="{FF2B5EF4-FFF2-40B4-BE49-F238E27FC236}">
                  <a16:creationId xmlns:a16="http://schemas.microsoft.com/office/drawing/2014/main" id="{FE792965-3B40-EEAB-4A18-949BA805C992}"/>
                </a:ext>
              </a:extLst>
            </p:cNvPr>
            <p:cNvPicPr>
              <a:picLocks noChangeAspect="1"/>
            </p:cNvPicPr>
            <p:nvPr/>
          </p:nvPicPr>
          <p:blipFill>
            <a:blip r:embed="rId8">
              <a:extLst>
                <a:ext uri="{28A0092B-C50C-407E-A947-70E740481C1C}">
                  <a14:useLocalDpi xmlns:a14="http://schemas.microsoft.com/office/drawing/2010/main" val="0"/>
                </a:ext>
              </a:extLst>
            </a:blip>
            <a:srcRect l="21695" t="2101" r="4463" b="2413"/>
            <a:stretch>
              <a:fillRect/>
            </a:stretch>
          </p:blipFill>
          <p:spPr>
            <a:xfrm>
              <a:off x="3501529" y="3067190"/>
              <a:ext cx="1960445" cy="1690039"/>
            </a:xfrm>
            <a:custGeom>
              <a:avLst/>
              <a:gdLst>
                <a:gd name="connsiteX0" fmla="*/ 483486 w 1960445"/>
                <a:gd name="connsiteY0" fmla="*/ 0 h 1690039"/>
                <a:gd name="connsiteX1" fmla="*/ 1476959 w 1960445"/>
                <a:gd name="connsiteY1" fmla="*/ 0 h 1690039"/>
                <a:gd name="connsiteX2" fmla="*/ 1960445 w 1960445"/>
                <a:gd name="connsiteY2" fmla="*/ 845020 h 1690039"/>
                <a:gd name="connsiteX3" fmla="*/ 1476959 w 1960445"/>
                <a:gd name="connsiteY3" fmla="*/ 1690039 h 1690039"/>
                <a:gd name="connsiteX4" fmla="*/ 483486 w 1960445"/>
                <a:gd name="connsiteY4" fmla="*/ 1690039 h 1690039"/>
                <a:gd name="connsiteX5" fmla="*/ 0 w 1960445"/>
                <a:gd name="connsiteY5" fmla="*/ 845020 h 169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0445" h="1690039">
                  <a:moveTo>
                    <a:pt x="483486" y="0"/>
                  </a:moveTo>
                  <a:lnTo>
                    <a:pt x="1476959" y="0"/>
                  </a:lnTo>
                  <a:lnTo>
                    <a:pt x="1960445" y="845020"/>
                  </a:lnTo>
                  <a:lnTo>
                    <a:pt x="1476959" y="1690039"/>
                  </a:lnTo>
                  <a:lnTo>
                    <a:pt x="483486" y="1690039"/>
                  </a:lnTo>
                  <a:lnTo>
                    <a:pt x="0" y="845020"/>
                  </a:lnTo>
                  <a:close/>
                </a:path>
              </a:pathLst>
            </a:custGeom>
            <a:ln w="44450">
              <a:solidFill>
                <a:srgbClr val="F26829"/>
              </a:solidFill>
            </a:ln>
          </p:spPr>
        </p:pic>
        <p:sp>
          <p:nvSpPr>
            <p:cNvPr id="15" name="Rectangle 14">
              <a:extLst>
                <a:ext uri="{FF2B5EF4-FFF2-40B4-BE49-F238E27FC236}">
                  <a16:creationId xmlns:a16="http://schemas.microsoft.com/office/drawing/2014/main" id="{2169AB26-0C72-C9D3-19CF-A599431739F1}"/>
                </a:ext>
              </a:extLst>
            </p:cNvPr>
            <p:cNvSpPr/>
            <p:nvPr/>
          </p:nvSpPr>
          <p:spPr>
            <a:xfrm>
              <a:off x="4004971" y="4385064"/>
              <a:ext cx="953560" cy="372165"/>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Shutterstock </a:t>
              </a:r>
            </a:p>
          </p:txBody>
        </p:sp>
      </p:grpSp>
      <p:grpSp>
        <p:nvGrpSpPr>
          <p:cNvPr id="5" name="Group 4">
            <a:extLst>
              <a:ext uri="{FF2B5EF4-FFF2-40B4-BE49-F238E27FC236}">
                <a16:creationId xmlns:a16="http://schemas.microsoft.com/office/drawing/2014/main" id="{1CA69317-3B1C-4C35-BC7B-09A8A4328589}"/>
              </a:ext>
            </a:extLst>
          </p:cNvPr>
          <p:cNvGrpSpPr/>
          <p:nvPr/>
        </p:nvGrpSpPr>
        <p:grpSpPr>
          <a:xfrm>
            <a:off x="2362396" y="4734622"/>
            <a:ext cx="6050347" cy="1690039"/>
            <a:chOff x="2421823" y="4734622"/>
            <a:chExt cx="6050347" cy="1690039"/>
          </a:xfrm>
        </p:grpSpPr>
        <p:sp>
          <p:nvSpPr>
            <p:cNvPr id="131" name="Hexagon 130">
              <a:extLst>
                <a:ext uri="{FF2B5EF4-FFF2-40B4-BE49-F238E27FC236}">
                  <a16:creationId xmlns:a16="http://schemas.microsoft.com/office/drawing/2014/main" id="{123A37F3-DFF0-6BD9-7F0E-81EE8DE1D087}"/>
                </a:ext>
              </a:extLst>
            </p:cNvPr>
            <p:cNvSpPr/>
            <p:nvPr/>
          </p:nvSpPr>
          <p:spPr>
            <a:xfrm>
              <a:off x="3143610" y="4874234"/>
              <a:ext cx="5328560" cy="1339867"/>
            </a:xfrm>
            <a:prstGeom prst="hexagon">
              <a:avLst>
                <a:gd name="adj" fmla="val 0"/>
                <a:gd name="vf" fmla="val 115470"/>
              </a:avLst>
            </a:prstGeom>
            <a:solidFill>
              <a:schemeClr val="bg1">
                <a:alpha val="60000"/>
              </a:schemeClr>
            </a:solidFill>
            <a:ln w="9525">
              <a:solidFill>
                <a:srgbClr val="A6228C"/>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TextBox 142">
              <a:extLst>
                <a:ext uri="{FF2B5EF4-FFF2-40B4-BE49-F238E27FC236}">
                  <a16:creationId xmlns:a16="http://schemas.microsoft.com/office/drawing/2014/main" id="{C47CB771-E63A-ED1D-9C99-D9399FC8E0F7}"/>
                </a:ext>
              </a:extLst>
            </p:cNvPr>
            <p:cNvSpPr txBox="1"/>
            <p:nvPr/>
          </p:nvSpPr>
          <p:spPr>
            <a:xfrm>
              <a:off x="4424044" y="5033771"/>
              <a:ext cx="3854770" cy="1020792"/>
            </a:xfrm>
            <a:prstGeom prst="rect">
              <a:avLst/>
            </a:prstGeom>
            <a:noFill/>
          </p:spPr>
          <p:txBody>
            <a:bodyPr wrap="square">
              <a:spAutoFit/>
            </a:bodyPr>
            <a:lstStyle/>
            <a:p>
              <a:pPr defTabSz="534101">
                <a:spcAft>
                  <a:spcPts val="354"/>
                </a:spcAft>
              </a:pPr>
              <a:r>
                <a:rPr lang="en-US" sz="1900" b="1" kern="1200" dirty="0">
                  <a:latin typeface="Atkinson Hyperlegible" pitchFamily="2" charset="0"/>
                </a:rPr>
                <a:t>Protozoan cysts</a:t>
              </a:r>
              <a:endParaRPr lang="en-US" sz="1900" b="1" dirty="0">
                <a:latin typeface="Atkinson Hyperlegible" pitchFamily="2" charset="0"/>
              </a:endParaRPr>
            </a:p>
            <a:p>
              <a:pPr marL="342900" indent="-342900" defTabSz="534101">
                <a:buFont typeface="Arial" panose="020B0604020202020204" pitchFamily="34" charset="0"/>
                <a:buChar char="•"/>
              </a:pPr>
              <a:r>
                <a:rPr lang="en-US" sz="1900" kern="1200" dirty="0">
                  <a:latin typeface="Atkinson Hyperlegible" pitchFamily="2" charset="0"/>
                </a:rPr>
                <a:t>E.g., Giardia, Cryptosporidium</a:t>
              </a:r>
            </a:p>
            <a:p>
              <a:pPr marL="342900" indent="-342900" defTabSz="534101">
                <a:buFont typeface="Arial" panose="020B0604020202020204" pitchFamily="34" charset="0"/>
                <a:buChar char="•"/>
              </a:pPr>
              <a:r>
                <a:rPr lang="en-US" sz="1900" kern="1200" dirty="0">
                  <a:latin typeface="Atkinson Hyperlegible" pitchFamily="2" charset="0"/>
                </a:rPr>
                <a:t>Largest; &gt;2 </a:t>
              </a:r>
              <a:r>
                <a:rPr lang="el-GR" sz="1900" kern="1200" dirty="0">
                  <a:latin typeface="Atkinson Hyperlegible" pitchFamily="2" charset="0"/>
                </a:rPr>
                <a:t>μ</a:t>
              </a:r>
              <a:r>
                <a:rPr lang="en-US" sz="1900" kern="1200" dirty="0">
                  <a:latin typeface="Atkinson Hyperlegible" pitchFamily="2" charset="0"/>
                </a:rPr>
                <a:t>m-2 mm</a:t>
              </a:r>
            </a:p>
          </p:txBody>
        </p:sp>
        <p:pic>
          <p:nvPicPr>
            <p:cNvPr id="13" name="Picture 12">
              <a:extLst>
                <a:ext uri="{FF2B5EF4-FFF2-40B4-BE49-F238E27FC236}">
                  <a16:creationId xmlns:a16="http://schemas.microsoft.com/office/drawing/2014/main" id="{760DCB4F-692E-B9D3-7B64-425C26724FEE}"/>
                </a:ext>
              </a:extLst>
            </p:cNvPr>
            <p:cNvPicPr>
              <a:picLocks noChangeAspect="1"/>
            </p:cNvPicPr>
            <p:nvPr/>
          </p:nvPicPr>
          <p:blipFill>
            <a:blip r:embed="rId9">
              <a:extLst>
                <a:ext uri="{28A0092B-C50C-407E-A947-70E740481C1C}">
                  <a14:useLocalDpi xmlns:a14="http://schemas.microsoft.com/office/drawing/2010/main" val="0"/>
                </a:ext>
              </a:extLst>
            </a:blip>
            <a:srcRect l="1136" t="1274" r="15147" b="1199"/>
            <a:stretch>
              <a:fillRect/>
            </a:stretch>
          </p:blipFill>
          <p:spPr>
            <a:xfrm>
              <a:off x="2421823" y="4734622"/>
              <a:ext cx="1960445" cy="1690039"/>
            </a:xfrm>
            <a:custGeom>
              <a:avLst/>
              <a:gdLst>
                <a:gd name="connsiteX0" fmla="*/ 483486 w 1960445"/>
                <a:gd name="connsiteY0" fmla="*/ 0 h 1690039"/>
                <a:gd name="connsiteX1" fmla="*/ 1476959 w 1960445"/>
                <a:gd name="connsiteY1" fmla="*/ 0 h 1690039"/>
                <a:gd name="connsiteX2" fmla="*/ 1960445 w 1960445"/>
                <a:gd name="connsiteY2" fmla="*/ 845020 h 1690039"/>
                <a:gd name="connsiteX3" fmla="*/ 1476959 w 1960445"/>
                <a:gd name="connsiteY3" fmla="*/ 1690039 h 1690039"/>
                <a:gd name="connsiteX4" fmla="*/ 483486 w 1960445"/>
                <a:gd name="connsiteY4" fmla="*/ 1690039 h 1690039"/>
                <a:gd name="connsiteX5" fmla="*/ 0 w 1960445"/>
                <a:gd name="connsiteY5" fmla="*/ 845020 h 169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0445" h="1690039">
                  <a:moveTo>
                    <a:pt x="483486" y="0"/>
                  </a:moveTo>
                  <a:lnTo>
                    <a:pt x="1476959" y="0"/>
                  </a:lnTo>
                  <a:lnTo>
                    <a:pt x="1960445" y="845020"/>
                  </a:lnTo>
                  <a:lnTo>
                    <a:pt x="1476959" y="1690039"/>
                  </a:lnTo>
                  <a:lnTo>
                    <a:pt x="483486" y="1690039"/>
                  </a:lnTo>
                  <a:lnTo>
                    <a:pt x="0" y="845020"/>
                  </a:lnTo>
                  <a:close/>
                </a:path>
              </a:pathLst>
            </a:custGeom>
            <a:ln w="44450">
              <a:solidFill>
                <a:srgbClr val="A6228C"/>
              </a:solidFill>
            </a:ln>
          </p:spPr>
        </p:pic>
        <p:sp>
          <p:nvSpPr>
            <p:cNvPr id="16" name="Rectangle 15">
              <a:extLst>
                <a:ext uri="{FF2B5EF4-FFF2-40B4-BE49-F238E27FC236}">
                  <a16:creationId xmlns:a16="http://schemas.microsoft.com/office/drawing/2014/main" id="{694A2585-78C7-A884-F192-002E53F61059}"/>
                </a:ext>
              </a:extLst>
            </p:cNvPr>
            <p:cNvSpPr/>
            <p:nvPr/>
          </p:nvSpPr>
          <p:spPr>
            <a:xfrm>
              <a:off x="2926557" y="6049757"/>
              <a:ext cx="950976" cy="374904"/>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Shutterstock </a:t>
              </a:r>
            </a:p>
          </p:txBody>
        </p:sp>
      </p:grpSp>
      <p:grpSp>
        <p:nvGrpSpPr>
          <p:cNvPr id="8" name="Group 7">
            <a:extLst>
              <a:ext uri="{FF2B5EF4-FFF2-40B4-BE49-F238E27FC236}">
                <a16:creationId xmlns:a16="http://schemas.microsoft.com/office/drawing/2014/main" id="{3753BD26-6C9E-4C0B-B7D0-E8176C401503}"/>
              </a:ext>
            </a:extLst>
          </p:cNvPr>
          <p:cNvGrpSpPr/>
          <p:nvPr/>
        </p:nvGrpSpPr>
        <p:grpSpPr>
          <a:xfrm>
            <a:off x="8928432" y="0"/>
            <a:ext cx="3263568" cy="6736080"/>
            <a:chOff x="8928432" y="0"/>
            <a:chExt cx="3263568" cy="6736080"/>
          </a:xfrm>
        </p:grpSpPr>
        <p:sp>
          <p:nvSpPr>
            <p:cNvPr id="152" name="Hexagon 151">
              <a:extLst>
                <a:ext uri="{FF2B5EF4-FFF2-40B4-BE49-F238E27FC236}">
                  <a16:creationId xmlns:a16="http://schemas.microsoft.com/office/drawing/2014/main" id="{41F39BBD-3393-B278-9D96-319DD5D27489}"/>
                </a:ext>
              </a:extLst>
            </p:cNvPr>
            <p:cNvSpPr/>
            <p:nvPr/>
          </p:nvSpPr>
          <p:spPr>
            <a:xfrm>
              <a:off x="8928432" y="0"/>
              <a:ext cx="3263568" cy="6736080"/>
            </a:xfrm>
            <a:prstGeom prst="hexagon">
              <a:avLst>
                <a:gd name="adj" fmla="val 0"/>
                <a:gd name="vf" fmla="val 115470"/>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Hexagon 163">
              <a:extLst>
                <a:ext uri="{FF2B5EF4-FFF2-40B4-BE49-F238E27FC236}">
                  <a16:creationId xmlns:a16="http://schemas.microsoft.com/office/drawing/2014/main" id="{E82BE62E-0DE3-C685-EBBB-4E5D0ACD2622}"/>
                </a:ext>
              </a:extLst>
            </p:cNvPr>
            <p:cNvSpPr/>
            <p:nvPr/>
          </p:nvSpPr>
          <p:spPr>
            <a:xfrm>
              <a:off x="9074433" y="121920"/>
              <a:ext cx="3008063" cy="2537608"/>
            </a:xfrm>
            <a:prstGeom prst="hexagon">
              <a:avLst>
                <a:gd name="adj" fmla="val 0"/>
                <a:gd name="vf" fmla="val 11547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TextBox 153">
              <a:extLst>
                <a:ext uri="{FF2B5EF4-FFF2-40B4-BE49-F238E27FC236}">
                  <a16:creationId xmlns:a16="http://schemas.microsoft.com/office/drawing/2014/main" id="{FA4BDA06-FBD9-6DD0-766F-9991B633A054}"/>
                </a:ext>
              </a:extLst>
            </p:cNvPr>
            <p:cNvSpPr txBox="1"/>
            <p:nvPr/>
          </p:nvSpPr>
          <p:spPr>
            <a:xfrm>
              <a:off x="9212847" y="2947662"/>
              <a:ext cx="2696401" cy="3477875"/>
            </a:xfrm>
            <a:prstGeom prst="rect">
              <a:avLst/>
            </a:prstGeom>
            <a:noFill/>
          </p:spPr>
          <p:txBody>
            <a:bodyPr wrap="square">
              <a:spAutoFit/>
            </a:bodyPr>
            <a:lstStyle/>
            <a:p>
              <a:pPr algn="ctr" defTabSz="781903"/>
              <a:r>
                <a:rPr lang="en-US" sz="2000" b="1" dirty="0">
                  <a:solidFill>
                    <a:srgbClr val="F4A81D"/>
                  </a:solidFill>
                  <a:latin typeface="Atkinson Hyperlegible" pitchFamily="2" charset="0"/>
                  <a:cs typeface="Arial"/>
                </a:rPr>
                <a:t>SARS-CoV-2</a:t>
              </a:r>
              <a:r>
                <a:rPr lang="en-US" sz="2000" dirty="0">
                  <a:solidFill>
                    <a:srgbClr val="F4A81D"/>
                  </a:solidFill>
                  <a:latin typeface="Atkinson Hyperlegible" pitchFamily="2" charset="0"/>
                  <a:cs typeface="Arial"/>
                </a:rPr>
                <a:t> </a:t>
              </a:r>
              <a:r>
                <a:rPr lang="en-US" sz="2000" b="0" dirty="0">
                  <a:solidFill>
                    <a:srgbClr val="F4A81D"/>
                  </a:solidFill>
                  <a:latin typeface="Atkinson Hyperlegible" pitchFamily="2" charset="0"/>
                  <a:cs typeface="Arial"/>
                </a:rPr>
                <a:t>&amp; </a:t>
              </a:r>
              <a:r>
                <a:rPr lang="en-US" sz="2000" b="1" dirty="0">
                  <a:solidFill>
                    <a:srgbClr val="F4A81D"/>
                  </a:solidFill>
                  <a:latin typeface="Atkinson Hyperlegible" pitchFamily="2" charset="0"/>
                  <a:cs typeface="Arial"/>
                </a:rPr>
                <a:t>Ebola</a:t>
              </a:r>
              <a:r>
                <a:rPr lang="en-US" sz="2000" b="0" dirty="0">
                  <a:solidFill>
                    <a:srgbClr val="F4A81D"/>
                  </a:solidFill>
                  <a:latin typeface="Atkinson Hyperlegible" pitchFamily="2" charset="0"/>
                  <a:cs typeface="Arial"/>
                </a:rPr>
                <a:t> </a:t>
              </a:r>
              <a:r>
                <a:rPr lang="en-US" sz="2000" b="0" dirty="0">
                  <a:solidFill>
                    <a:schemeClr val="bg1"/>
                  </a:solidFill>
                  <a:latin typeface="Atkinson Hyperlegible" pitchFamily="2" charset="0"/>
                  <a:cs typeface="Arial"/>
                </a:rPr>
                <a:t>viruses not fecal oral pathogens</a:t>
              </a:r>
              <a:r>
                <a:rPr lang="en-US" sz="2000" dirty="0">
                  <a:solidFill>
                    <a:schemeClr val="bg1"/>
                  </a:solidFill>
                  <a:latin typeface="Atkinson Hyperlegible" pitchFamily="2" charset="0"/>
                  <a:cs typeface="Arial"/>
                </a:rPr>
                <a:t>. </a:t>
              </a:r>
              <a:endParaRPr lang="en-US" sz="2000" b="0" dirty="0">
                <a:solidFill>
                  <a:schemeClr val="bg1"/>
                </a:solidFill>
                <a:latin typeface="Atkinson Hyperlegible" pitchFamily="2" charset="0"/>
                <a:cs typeface="Arial" panose="020B0604020202020204" pitchFamily="34" charset="0"/>
              </a:endParaRPr>
            </a:p>
            <a:p>
              <a:pPr defTabSz="781903" rtl="0"/>
              <a:r>
                <a:rPr lang="en-US" sz="2000" b="0" dirty="0">
                  <a:solidFill>
                    <a:schemeClr val="bg1"/>
                  </a:solidFill>
                  <a:latin typeface="Atkinson Hyperlegible" pitchFamily="2" charset="0"/>
                  <a:cs typeface="Arial" panose="020B0604020202020204" pitchFamily="34" charset="0"/>
                  <a:sym typeface="Wingdings" panose="05000000000000000000" pitchFamily="2" charset="2"/>
                </a:rPr>
                <a:t> </a:t>
              </a:r>
            </a:p>
            <a:p>
              <a:pPr algn="ctr" defTabSz="781903" rtl="0"/>
              <a:r>
                <a:rPr lang="en-US" sz="2000" b="0" dirty="0">
                  <a:solidFill>
                    <a:schemeClr val="bg1"/>
                  </a:solidFill>
                  <a:latin typeface="Atkinson Hyperlegible" pitchFamily="2" charset="0"/>
                  <a:cs typeface="Arial"/>
                  <a:sym typeface="Wingdings" panose="05000000000000000000" pitchFamily="2" charset="2"/>
                </a:rPr>
                <a:t>Neither virus has</a:t>
              </a:r>
              <a:r>
                <a:rPr lang="en-US" sz="2000" b="0" dirty="0">
                  <a:solidFill>
                    <a:schemeClr val="bg1"/>
                  </a:solidFill>
                  <a:latin typeface="Atkinson Hyperlegible" pitchFamily="2" charset="0"/>
                  <a:cs typeface="Arial"/>
                </a:rPr>
                <a:t> been detected in water supplies or water sources and both are relatively fragile compared to fecal/oral viruses</a:t>
              </a:r>
              <a:r>
                <a:rPr lang="en-US" sz="2000" dirty="0">
                  <a:solidFill>
                    <a:schemeClr val="bg1"/>
                  </a:solidFill>
                  <a:latin typeface="Atkinson Hyperlegible" pitchFamily="2" charset="0"/>
                  <a:cs typeface="Arial"/>
                </a:rPr>
                <a:t>.</a:t>
              </a:r>
              <a:endParaRPr lang="en-GB" sz="2000" b="0" dirty="0">
                <a:solidFill>
                  <a:schemeClr val="bg1"/>
                </a:solidFill>
                <a:latin typeface="Atkinson Hyperlegible" pitchFamily="2" charset="0"/>
                <a:cs typeface="Arial" panose="020B0604020202020204" pitchFamily="34" charset="0"/>
              </a:endParaRPr>
            </a:p>
          </p:txBody>
        </p:sp>
        <p:sp>
          <p:nvSpPr>
            <p:cNvPr id="167" name="Rectangle 166">
              <a:extLst>
                <a:ext uri="{FF2B5EF4-FFF2-40B4-BE49-F238E27FC236}">
                  <a16:creationId xmlns:a16="http://schemas.microsoft.com/office/drawing/2014/main" id="{BE8F7356-8CF5-1A22-B9B7-6AD2CEA0462A}"/>
                </a:ext>
              </a:extLst>
            </p:cNvPr>
            <p:cNvSpPr/>
            <p:nvPr/>
          </p:nvSpPr>
          <p:spPr>
            <a:xfrm>
              <a:off x="9058112" y="2863908"/>
              <a:ext cx="3005871" cy="3667792"/>
            </a:xfrm>
            <a:prstGeom prst="rect">
              <a:avLst/>
            </a:prstGeom>
            <a:noFill/>
            <a:ln>
              <a:solidFill>
                <a:srgbClr val="F4A8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0C8A2B2-8D23-8096-1140-7357557E80BA}"/>
                </a:ext>
              </a:extLst>
            </p:cNvPr>
            <p:cNvPicPr>
              <a:picLocks noChangeAspect="1"/>
            </p:cNvPicPr>
            <p:nvPr/>
          </p:nvPicPr>
          <p:blipFill rotWithShape="1">
            <a:blip r:embed="rId10">
              <a:extLst>
                <a:ext uri="{28A0092B-C50C-407E-A947-70E740481C1C}">
                  <a14:useLocalDpi xmlns:a14="http://schemas.microsoft.com/office/drawing/2010/main" val="0"/>
                </a:ext>
              </a:extLst>
            </a:blip>
            <a:srcRect l="4405" t="6250" r="22486" b="11628"/>
            <a:stretch/>
          </p:blipFill>
          <p:spPr>
            <a:xfrm>
              <a:off x="9153347" y="682697"/>
              <a:ext cx="1729091" cy="1629373"/>
            </a:xfrm>
            <a:prstGeom prst="rect">
              <a:avLst/>
            </a:prstGeom>
          </p:spPr>
        </p:pic>
        <p:sp>
          <p:nvSpPr>
            <p:cNvPr id="21" name="TextBox 20">
              <a:extLst>
                <a:ext uri="{FF2B5EF4-FFF2-40B4-BE49-F238E27FC236}">
                  <a16:creationId xmlns:a16="http://schemas.microsoft.com/office/drawing/2014/main" id="{5252B34E-4E97-7A0B-DCAE-223204550126}"/>
                </a:ext>
              </a:extLst>
            </p:cNvPr>
            <p:cNvSpPr txBox="1"/>
            <p:nvPr/>
          </p:nvSpPr>
          <p:spPr>
            <a:xfrm>
              <a:off x="10955146" y="328038"/>
              <a:ext cx="1017694" cy="553998"/>
            </a:xfrm>
            <a:prstGeom prst="rect">
              <a:avLst/>
            </a:prstGeom>
            <a:noFill/>
          </p:spPr>
          <p:txBody>
            <a:bodyPr wrap="square">
              <a:spAutoFit/>
            </a:bodyPr>
            <a:lstStyle/>
            <a:p>
              <a:pPr marR="0" lvl="0" algn="l" rtl="0">
                <a:lnSpc>
                  <a:spcPct val="100000"/>
                </a:lnSpc>
                <a:spcBef>
                  <a:spcPts val="0"/>
                </a:spcBef>
                <a:spcAft>
                  <a:spcPts val="0"/>
                </a:spcAft>
                <a:buClr>
                  <a:schemeClr val="dk1"/>
                </a:buClr>
                <a:buSzPts val="2200"/>
              </a:pPr>
              <a:r>
                <a:rPr lang="it-IT" sz="1000" dirty="0">
                  <a:latin typeface="Atkinson Hyperlegible" pitchFamily="2" charset="0"/>
                  <a:ea typeface="Atkinson Hyperlegible"/>
                  <a:cs typeface="Atkinson Hyperlegible"/>
                  <a:sym typeface="Atkinson Hyperlegible"/>
                </a:rPr>
                <a:t>Positive</a:t>
              </a:r>
              <a:br>
                <a:rPr lang="it-IT" sz="1000" dirty="0">
                  <a:latin typeface="Atkinson Hyperlegible" pitchFamily="2" charset="0"/>
                  <a:ea typeface="Atkinson Hyperlegible"/>
                  <a:cs typeface="Atkinson Hyperlegible"/>
                  <a:sym typeface="Atkinson Hyperlegible"/>
                </a:rPr>
              </a:br>
              <a:r>
                <a:rPr lang="it-IT" sz="1000" dirty="0">
                  <a:latin typeface="Atkinson Hyperlegible" pitchFamily="2" charset="0"/>
                  <a:ea typeface="Atkinson Hyperlegible"/>
                  <a:cs typeface="Atkinson Hyperlegible"/>
                  <a:sym typeface="Atkinson Hyperlegible"/>
                </a:rPr>
                <a:t>sing-strand </a:t>
              </a:r>
              <a:r>
                <a:rPr lang="it-IT" sz="1000" b="1" dirty="0">
                  <a:latin typeface="Atkinson Hyperlegible" pitchFamily="2" charset="0"/>
                  <a:ea typeface="Atkinson Hyperlegible"/>
                  <a:cs typeface="Atkinson Hyperlegible"/>
                  <a:sym typeface="Atkinson Hyperlegible"/>
                </a:rPr>
                <a:t>RNA</a:t>
              </a:r>
              <a:endParaRPr lang="it-IT" sz="1000" dirty="0">
                <a:latin typeface="Atkinson Hyperlegible" pitchFamily="2" charset="0"/>
                <a:ea typeface="Atkinson Hyperlegible"/>
                <a:cs typeface="Atkinson Hyperlegible"/>
                <a:sym typeface="Atkinson Hyperlegible"/>
              </a:endParaRPr>
            </a:p>
          </p:txBody>
        </p:sp>
        <p:sp>
          <p:nvSpPr>
            <p:cNvPr id="22" name="TextBox 21">
              <a:extLst>
                <a:ext uri="{FF2B5EF4-FFF2-40B4-BE49-F238E27FC236}">
                  <a16:creationId xmlns:a16="http://schemas.microsoft.com/office/drawing/2014/main" id="{8394A329-A611-3546-950B-AF01CC73270D}"/>
                </a:ext>
              </a:extLst>
            </p:cNvPr>
            <p:cNvSpPr txBox="1"/>
            <p:nvPr/>
          </p:nvSpPr>
          <p:spPr>
            <a:xfrm>
              <a:off x="10955146" y="951583"/>
              <a:ext cx="1017694" cy="246221"/>
            </a:xfrm>
            <a:prstGeom prst="rect">
              <a:avLst/>
            </a:prstGeom>
            <a:noFill/>
          </p:spPr>
          <p:txBody>
            <a:bodyPr wrap="square">
              <a:spAutoFit/>
            </a:bodyPr>
            <a:lstStyle/>
            <a:p>
              <a:pPr marR="0" lvl="0" algn="l" rtl="0">
                <a:lnSpc>
                  <a:spcPct val="100000"/>
                </a:lnSpc>
                <a:spcBef>
                  <a:spcPts val="0"/>
                </a:spcBef>
                <a:spcAft>
                  <a:spcPts val="0"/>
                </a:spcAft>
                <a:buClr>
                  <a:schemeClr val="dk1"/>
                </a:buClr>
                <a:buSzPts val="2200"/>
              </a:pPr>
              <a:r>
                <a:rPr lang="it-IT" sz="1000" dirty="0">
                  <a:latin typeface="Atkinson Hyperlegible" pitchFamily="2" charset="0"/>
                  <a:ea typeface="Atkinson Hyperlegible"/>
                  <a:cs typeface="Atkinson Hyperlegible"/>
                  <a:sym typeface="Atkinson Hyperlegible"/>
                </a:rPr>
                <a:t>Protein capsid </a:t>
              </a:r>
            </a:p>
          </p:txBody>
        </p:sp>
        <p:sp>
          <p:nvSpPr>
            <p:cNvPr id="23" name="TextBox 22">
              <a:extLst>
                <a:ext uri="{FF2B5EF4-FFF2-40B4-BE49-F238E27FC236}">
                  <a16:creationId xmlns:a16="http://schemas.microsoft.com/office/drawing/2014/main" id="{4CB87502-4D28-5162-7390-69230916C4E4}"/>
                </a:ext>
              </a:extLst>
            </p:cNvPr>
            <p:cNvSpPr txBox="1"/>
            <p:nvPr/>
          </p:nvSpPr>
          <p:spPr>
            <a:xfrm>
              <a:off x="10955146" y="1306416"/>
              <a:ext cx="1017694" cy="553998"/>
            </a:xfrm>
            <a:prstGeom prst="rect">
              <a:avLst/>
            </a:prstGeom>
            <a:noFill/>
          </p:spPr>
          <p:txBody>
            <a:bodyPr wrap="square">
              <a:spAutoFit/>
            </a:bodyPr>
            <a:lstStyle/>
            <a:p>
              <a:pPr marR="0" lvl="0" algn="l" rtl="0">
                <a:lnSpc>
                  <a:spcPct val="100000"/>
                </a:lnSpc>
                <a:spcBef>
                  <a:spcPts val="0"/>
                </a:spcBef>
                <a:spcAft>
                  <a:spcPts val="0"/>
                </a:spcAft>
                <a:buClr>
                  <a:schemeClr val="dk1"/>
                </a:buClr>
                <a:buSzPts val="2200"/>
              </a:pPr>
              <a:r>
                <a:rPr lang="it-IT" sz="1000" dirty="0">
                  <a:latin typeface="Atkinson Hyperlegible" pitchFamily="2" charset="0"/>
                  <a:ea typeface="Atkinson Hyperlegible"/>
                  <a:cs typeface="Atkinson Hyperlegible"/>
                  <a:sym typeface="Atkinson Hyperlegible"/>
                </a:rPr>
                <a:t>Cross section of lipid bilayer</a:t>
              </a:r>
              <a:br>
                <a:rPr lang="it-IT" sz="1000" dirty="0">
                  <a:latin typeface="Atkinson Hyperlegible" pitchFamily="2" charset="0"/>
                  <a:ea typeface="Atkinson Hyperlegible"/>
                  <a:cs typeface="Atkinson Hyperlegible"/>
                  <a:sym typeface="Atkinson Hyperlegible"/>
                </a:rPr>
              </a:br>
              <a:r>
                <a:rPr lang="it-IT" sz="1000" dirty="0">
                  <a:latin typeface="Atkinson Hyperlegible" pitchFamily="2" charset="0"/>
                  <a:ea typeface="Atkinson Hyperlegible"/>
                  <a:cs typeface="Atkinson Hyperlegible"/>
                  <a:sym typeface="Atkinson Hyperlegible"/>
                </a:rPr>
                <a:t>(</a:t>
              </a:r>
              <a:r>
                <a:rPr lang="en-US" sz="1000" dirty="0">
                  <a:latin typeface="Atkinson Hyperlegible" pitchFamily="2" charset="0"/>
                  <a:ea typeface="Atkinson Hyperlegible"/>
                  <a:cs typeface="Atkinson Hyperlegible"/>
                  <a:sym typeface="Atkinson Hyperlegible"/>
                </a:rPr>
                <a:t>envelope</a:t>
              </a:r>
              <a:r>
                <a:rPr lang="it-IT" sz="1000" dirty="0">
                  <a:latin typeface="Atkinson Hyperlegible" pitchFamily="2" charset="0"/>
                  <a:ea typeface="Atkinson Hyperlegible"/>
                  <a:cs typeface="Atkinson Hyperlegible"/>
                  <a:sym typeface="Atkinson Hyperlegible"/>
                </a:rPr>
                <a:t>)</a:t>
              </a:r>
            </a:p>
          </p:txBody>
        </p:sp>
        <p:sp>
          <p:nvSpPr>
            <p:cNvPr id="24" name="TextBox 23">
              <a:extLst>
                <a:ext uri="{FF2B5EF4-FFF2-40B4-BE49-F238E27FC236}">
                  <a16:creationId xmlns:a16="http://schemas.microsoft.com/office/drawing/2014/main" id="{0D939B5A-B3D8-384B-5D48-939A7601629E}"/>
                </a:ext>
              </a:extLst>
            </p:cNvPr>
            <p:cNvSpPr txBox="1"/>
            <p:nvPr/>
          </p:nvSpPr>
          <p:spPr>
            <a:xfrm>
              <a:off x="10955478" y="2188959"/>
              <a:ext cx="984139" cy="246221"/>
            </a:xfrm>
            <a:prstGeom prst="rect">
              <a:avLst/>
            </a:prstGeom>
            <a:noFill/>
          </p:spPr>
          <p:txBody>
            <a:bodyPr wrap="square">
              <a:spAutoFit/>
            </a:bodyPr>
            <a:lstStyle/>
            <a:p>
              <a:pPr marR="0" lvl="0" algn="ctr" rtl="0">
                <a:lnSpc>
                  <a:spcPct val="100000"/>
                </a:lnSpc>
                <a:spcBef>
                  <a:spcPts val="0"/>
                </a:spcBef>
                <a:spcAft>
                  <a:spcPts val="0"/>
                </a:spcAft>
                <a:buClr>
                  <a:schemeClr val="dk1"/>
                </a:buClr>
                <a:buSzPts val="2200"/>
              </a:pPr>
              <a:r>
                <a:rPr lang="it-IT" sz="1000" dirty="0">
                  <a:latin typeface="Atkinson Hyperlegible" pitchFamily="2" charset="0"/>
                  <a:ea typeface="Atkinson Hyperlegible"/>
                  <a:cs typeface="Atkinson Hyperlegible"/>
                  <a:sym typeface="Atkinson Hyperlegible"/>
                </a:rPr>
                <a:t>Glycoproteins</a:t>
              </a:r>
            </a:p>
          </p:txBody>
        </p:sp>
        <p:cxnSp>
          <p:nvCxnSpPr>
            <p:cNvPr id="34" name="Straight Connector 33">
              <a:extLst>
                <a:ext uri="{FF2B5EF4-FFF2-40B4-BE49-F238E27FC236}">
                  <a16:creationId xmlns:a16="http://schemas.microsoft.com/office/drawing/2014/main" id="{ED24C1A0-4B49-3163-198B-1A1E0442CB4B}"/>
                </a:ext>
              </a:extLst>
            </p:cNvPr>
            <p:cNvCxnSpPr>
              <a:cxnSpLocks/>
            </p:cNvCxnSpPr>
            <p:nvPr/>
          </p:nvCxnSpPr>
          <p:spPr>
            <a:xfrm>
              <a:off x="10535933" y="2055631"/>
              <a:ext cx="0" cy="316624"/>
            </a:xfrm>
            <a:prstGeom prst="line">
              <a:avLst/>
            </a:prstGeom>
            <a:ln w="12700">
              <a:solidFill>
                <a:srgbClr val="002060"/>
              </a:solidFill>
              <a:headEnd type="ova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2B89870F-B5EF-6AB2-B3BB-DF9BF20AEBBC}"/>
                </a:ext>
              </a:extLst>
            </p:cNvPr>
            <p:cNvCxnSpPr>
              <a:cxnSpLocks/>
            </p:cNvCxnSpPr>
            <p:nvPr/>
          </p:nvCxnSpPr>
          <p:spPr>
            <a:xfrm>
              <a:off x="10537328" y="2364619"/>
              <a:ext cx="404847" cy="0"/>
            </a:xfrm>
            <a:prstGeom prst="line">
              <a:avLst/>
            </a:prstGeom>
            <a:ln w="1270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E7A7E0F4-88A5-0615-ED1E-A9837491FD0A}"/>
                </a:ext>
              </a:extLst>
            </p:cNvPr>
            <p:cNvCxnSpPr>
              <a:cxnSpLocks/>
            </p:cNvCxnSpPr>
            <p:nvPr/>
          </p:nvCxnSpPr>
          <p:spPr>
            <a:xfrm>
              <a:off x="10638803" y="1916430"/>
              <a:ext cx="0" cy="367337"/>
            </a:xfrm>
            <a:prstGeom prst="line">
              <a:avLst/>
            </a:prstGeom>
            <a:ln w="12700">
              <a:solidFill>
                <a:srgbClr val="002060"/>
              </a:solidFill>
              <a:headEnd type="ova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F7E9140E-F3B6-30AD-463F-8DDD4B0CE6CC}"/>
                </a:ext>
              </a:extLst>
            </p:cNvPr>
            <p:cNvCxnSpPr>
              <a:cxnSpLocks/>
            </p:cNvCxnSpPr>
            <p:nvPr/>
          </p:nvCxnSpPr>
          <p:spPr>
            <a:xfrm flipV="1">
              <a:off x="10631839" y="2283767"/>
              <a:ext cx="301977" cy="1"/>
            </a:xfrm>
            <a:prstGeom prst="line">
              <a:avLst/>
            </a:prstGeom>
            <a:ln w="1270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5D4A0850-C513-858F-B8FF-520D20F9C91E}"/>
                </a:ext>
              </a:extLst>
            </p:cNvPr>
            <p:cNvCxnSpPr>
              <a:cxnSpLocks/>
            </p:cNvCxnSpPr>
            <p:nvPr/>
          </p:nvCxnSpPr>
          <p:spPr>
            <a:xfrm>
              <a:off x="10580403" y="1591189"/>
              <a:ext cx="404847" cy="0"/>
            </a:xfrm>
            <a:prstGeom prst="line">
              <a:avLst/>
            </a:prstGeom>
            <a:ln w="12700">
              <a:solidFill>
                <a:srgbClr val="002060"/>
              </a:solidFill>
              <a:headEnd type="oval"/>
            </a:ln>
          </p:spPr>
          <p:style>
            <a:lnRef idx="2">
              <a:schemeClr val="accent1"/>
            </a:lnRef>
            <a:fillRef idx="0">
              <a:schemeClr val="accent1"/>
            </a:fillRef>
            <a:effectRef idx="1">
              <a:schemeClr val="accent1"/>
            </a:effectRef>
            <a:fontRef idx="minor">
              <a:schemeClr val="tx1"/>
            </a:fontRef>
          </p:style>
        </p:cxnSp>
        <p:cxnSp>
          <p:nvCxnSpPr>
            <p:cNvPr id="48" name="Connector: Elbow 47">
              <a:extLst>
                <a:ext uri="{FF2B5EF4-FFF2-40B4-BE49-F238E27FC236}">
                  <a16:creationId xmlns:a16="http://schemas.microsoft.com/office/drawing/2014/main" id="{66DED112-3313-C11C-E700-88A4EE2927D7}"/>
                </a:ext>
              </a:extLst>
            </p:cNvPr>
            <p:cNvCxnSpPr>
              <a:cxnSpLocks/>
            </p:cNvCxnSpPr>
            <p:nvPr/>
          </p:nvCxnSpPr>
          <p:spPr>
            <a:xfrm rot="10800000" flipV="1">
              <a:off x="10208289" y="1086689"/>
              <a:ext cx="790981" cy="313450"/>
            </a:xfrm>
            <a:prstGeom prst="bentConnector3">
              <a:avLst>
                <a:gd name="adj1" fmla="val 16764"/>
              </a:avLst>
            </a:prstGeom>
            <a:ln w="12700">
              <a:solidFill>
                <a:srgbClr val="002060"/>
              </a:solidFill>
              <a:tailEnd type="oval"/>
            </a:ln>
          </p:spPr>
          <p:style>
            <a:lnRef idx="2">
              <a:schemeClr val="accent1"/>
            </a:lnRef>
            <a:fillRef idx="0">
              <a:schemeClr val="accent1"/>
            </a:fillRef>
            <a:effectRef idx="1">
              <a:schemeClr val="accent1"/>
            </a:effectRef>
            <a:fontRef idx="minor">
              <a:schemeClr val="tx1"/>
            </a:fontRef>
          </p:style>
        </p:cxnSp>
        <p:cxnSp>
          <p:nvCxnSpPr>
            <p:cNvPr id="57" name="Connector: Elbow 56">
              <a:extLst>
                <a:ext uri="{FF2B5EF4-FFF2-40B4-BE49-F238E27FC236}">
                  <a16:creationId xmlns:a16="http://schemas.microsoft.com/office/drawing/2014/main" id="{82E310A4-4A63-301F-5D93-A34BE8B4E6B7}"/>
                </a:ext>
              </a:extLst>
            </p:cNvPr>
            <p:cNvCxnSpPr>
              <a:cxnSpLocks/>
            </p:cNvCxnSpPr>
            <p:nvPr/>
          </p:nvCxnSpPr>
          <p:spPr>
            <a:xfrm rot="10800000" flipV="1">
              <a:off x="10065398" y="602775"/>
              <a:ext cx="889748" cy="477523"/>
            </a:xfrm>
            <a:prstGeom prst="bentConnector3">
              <a:avLst>
                <a:gd name="adj1" fmla="val 56851"/>
              </a:avLst>
            </a:prstGeom>
            <a:ln w="12700">
              <a:solidFill>
                <a:srgbClr val="002060"/>
              </a:solidFill>
              <a:tailEnd type="oval"/>
            </a:ln>
          </p:spPr>
          <p:style>
            <a:lnRef idx="2">
              <a:schemeClr val="accent1"/>
            </a:lnRef>
            <a:fillRef idx="0">
              <a:schemeClr val="accent1"/>
            </a:fillRef>
            <a:effectRef idx="1">
              <a:schemeClr val="accent1"/>
            </a:effectRef>
            <a:fontRef idx="minor">
              <a:schemeClr val="tx1"/>
            </a:fontRef>
          </p:style>
        </p:cxnSp>
      </p:grpSp>
      <p:grpSp>
        <p:nvGrpSpPr>
          <p:cNvPr id="12" name="Group 11">
            <a:extLst>
              <a:ext uri="{FF2B5EF4-FFF2-40B4-BE49-F238E27FC236}">
                <a16:creationId xmlns:a16="http://schemas.microsoft.com/office/drawing/2014/main" id="{360D7D00-EEFE-43E1-AB9C-91F9B385AFC5}"/>
              </a:ext>
            </a:extLst>
          </p:cNvPr>
          <p:cNvGrpSpPr/>
          <p:nvPr/>
        </p:nvGrpSpPr>
        <p:grpSpPr>
          <a:xfrm>
            <a:off x="0" y="1385686"/>
            <a:ext cx="2177848" cy="5350394"/>
            <a:chOff x="0" y="1385686"/>
            <a:chExt cx="2177848" cy="5350394"/>
          </a:xfrm>
        </p:grpSpPr>
        <p:grpSp>
          <p:nvGrpSpPr>
            <p:cNvPr id="9" name="Group 8">
              <a:extLst>
                <a:ext uri="{FF2B5EF4-FFF2-40B4-BE49-F238E27FC236}">
                  <a16:creationId xmlns:a16="http://schemas.microsoft.com/office/drawing/2014/main" id="{EB88F2A5-29B2-4671-AEBD-7087DB334C30}"/>
                </a:ext>
              </a:extLst>
            </p:cNvPr>
            <p:cNvGrpSpPr/>
            <p:nvPr/>
          </p:nvGrpSpPr>
          <p:grpSpPr>
            <a:xfrm>
              <a:off x="0" y="1385686"/>
              <a:ext cx="2177848" cy="5350394"/>
              <a:chOff x="0" y="1385686"/>
              <a:chExt cx="2177848" cy="5350394"/>
            </a:xfrm>
          </p:grpSpPr>
          <p:sp>
            <p:nvSpPr>
              <p:cNvPr id="157" name="Hexagon 156">
                <a:extLst>
                  <a:ext uri="{FF2B5EF4-FFF2-40B4-BE49-F238E27FC236}">
                    <a16:creationId xmlns:a16="http://schemas.microsoft.com/office/drawing/2014/main" id="{4574F4E3-A728-BB5F-EAF7-A93EFF0FF478}"/>
                  </a:ext>
                </a:extLst>
              </p:cNvPr>
              <p:cNvSpPr/>
              <p:nvPr/>
            </p:nvSpPr>
            <p:spPr>
              <a:xfrm>
                <a:off x="0" y="1385686"/>
                <a:ext cx="2177848" cy="5350394"/>
              </a:xfrm>
              <a:prstGeom prst="hexagon">
                <a:avLst>
                  <a:gd name="adj" fmla="val 0"/>
                  <a:gd name="vf" fmla="val 115470"/>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up of bacteria&#10;&#10;Description automatically generated">
                <a:extLst>
                  <a:ext uri="{FF2B5EF4-FFF2-40B4-BE49-F238E27FC236}">
                    <a16:creationId xmlns:a16="http://schemas.microsoft.com/office/drawing/2014/main" id="{AFCB5D35-DA45-8672-5AA1-44089214435A}"/>
                  </a:ext>
                </a:extLst>
              </p:cNvPr>
              <p:cNvPicPr>
                <a:picLocks noChangeAspect="1"/>
              </p:cNvPicPr>
              <p:nvPr/>
            </p:nvPicPr>
            <p:blipFill rotWithShape="1">
              <a:blip r:embed="rId5">
                <a:extLst>
                  <a:ext uri="{28A0092B-C50C-407E-A947-70E740481C1C}">
                    <a14:useLocalDpi xmlns:a14="http://schemas.microsoft.com/office/drawing/2010/main" val="0"/>
                  </a:ext>
                </a:extLst>
              </a:blip>
              <a:srcRect l="20501" t="18592" r="43540" b="2368"/>
              <a:stretch/>
            </p:blipFill>
            <p:spPr>
              <a:xfrm>
                <a:off x="190994" y="1683641"/>
                <a:ext cx="1806774" cy="2166191"/>
              </a:xfrm>
              <a:custGeom>
                <a:avLst/>
                <a:gdLst>
                  <a:gd name="connsiteX0" fmla="*/ 0 w 1806774"/>
                  <a:gd name="connsiteY0" fmla="*/ 0 h 2166191"/>
                  <a:gd name="connsiteX1" fmla="*/ 1806774 w 1806774"/>
                  <a:gd name="connsiteY1" fmla="*/ 0 h 2166191"/>
                  <a:gd name="connsiteX2" fmla="*/ 1806774 w 1806774"/>
                  <a:gd name="connsiteY2" fmla="*/ 1083096 h 2166191"/>
                  <a:gd name="connsiteX3" fmla="*/ 1806774 w 1806774"/>
                  <a:gd name="connsiteY3" fmla="*/ 2166191 h 2166191"/>
                  <a:gd name="connsiteX4" fmla="*/ 0 w 1806774"/>
                  <a:gd name="connsiteY4" fmla="*/ 2166191 h 2166191"/>
                  <a:gd name="connsiteX5" fmla="*/ 0 w 1806774"/>
                  <a:gd name="connsiteY5" fmla="*/ 1083096 h 216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6774" h="2166191">
                    <a:moveTo>
                      <a:pt x="0" y="0"/>
                    </a:moveTo>
                    <a:lnTo>
                      <a:pt x="1806774" y="0"/>
                    </a:lnTo>
                    <a:lnTo>
                      <a:pt x="1806774" y="1083096"/>
                    </a:lnTo>
                    <a:lnTo>
                      <a:pt x="1806774" y="2166191"/>
                    </a:lnTo>
                    <a:lnTo>
                      <a:pt x="0" y="2166191"/>
                    </a:lnTo>
                    <a:lnTo>
                      <a:pt x="0" y="1083096"/>
                    </a:lnTo>
                    <a:close/>
                  </a:path>
                </a:pathLst>
              </a:custGeom>
              <a:ln>
                <a:noFill/>
              </a:ln>
            </p:spPr>
          </p:pic>
          <p:sp>
            <p:nvSpPr>
              <p:cNvPr id="151" name="TextBox 150">
                <a:extLst>
                  <a:ext uri="{FF2B5EF4-FFF2-40B4-BE49-F238E27FC236}">
                    <a16:creationId xmlns:a16="http://schemas.microsoft.com/office/drawing/2014/main" id="{3BA73F86-99FD-FB80-B766-B777B29E07A0}"/>
                  </a:ext>
                </a:extLst>
              </p:cNvPr>
              <p:cNvSpPr txBox="1"/>
              <p:nvPr/>
            </p:nvSpPr>
            <p:spPr>
              <a:xfrm>
                <a:off x="190994" y="4198663"/>
                <a:ext cx="1757230" cy="2246769"/>
              </a:xfrm>
              <a:prstGeom prst="rect">
                <a:avLst/>
              </a:prstGeom>
              <a:noFill/>
            </p:spPr>
            <p:txBody>
              <a:bodyPr wrap="square" rtlCol="0">
                <a:spAutoFit/>
              </a:bodyPr>
              <a:lstStyle/>
              <a:p>
                <a:pPr algn="ctr"/>
                <a:r>
                  <a:rPr lang="en-US" sz="2000" b="1" dirty="0">
                    <a:solidFill>
                      <a:srgbClr val="F4A81D"/>
                    </a:solidFill>
                    <a:latin typeface="Atkinson Hyperlegible" pitchFamily="2" charset="0"/>
                    <a:cs typeface="Arial" panose="020B0604020202020204" pitchFamily="34" charset="0"/>
                  </a:rPr>
                  <a:t>Legionella:</a:t>
                </a:r>
              </a:p>
              <a:p>
                <a:pPr algn="ctr"/>
                <a:r>
                  <a:rPr lang="en-US" sz="2000" dirty="0">
                    <a:solidFill>
                      <a:schemeClr val="bg1"/>
                    </a:solidFill>
                    <a:effectLst/>
                    <a:latin typeface="Atkinson Hyperlegible" pitchFamily="2" charset="0"/>
                  </a:rPr>
                  <a:t>A bacterial respiratory disease with symptoms similar to pneumonia.</a:t>
                </a:r>
                <a:endParaRPr lang="en-GB" sz="2000" b="0" dirty="0">
                  <a:solidFill>
                    <a:schemeClr val="bg1"/>
                  </a:solidFill>
                  <a:latin typeface="Atkinson Hyperlegible" pitchFamily="2" charset="0"/>
                  <a:cs typeface="Arial" panose="020B0604020202020204" pitchFamily="34" charset="0"/>
                </a:endParaRPr>
              </a:p>
            </p:txBody>
          </p:sp>
          <p:sp>
            <p:nvSpPr>
              <p:cNvPr id="166" name="Rectangle 165">
                <a:extLst>
                  <a:ext uri="{FF2B5EF4-FFF2-40B4-BE49-F238E27FC236}">
                    <a16:creationId xmlns:a16="http://schemas.microsoft.com/office/drawing/2014/main" id="{3EE56062-4F9B-449F-2E94-8E989C00CAA3}"/>
                  </a:ext>
                </a:extLst>
              </p:cNvPr>
              <p:cNvSpPr/>
              <p:nvPr/>
            </p:nvSpPr>
            <p:spPr>
              <a:xfrm>
                <a:off x="181572" y="4061416"/>
                <a:ext cx="1798737" cy="2535571"/>
              </a:xfrm>
              <a:prstGeom prst="rect">
                <a:avLst/>
              </a:prstGeom>
              <a:noFill/>
              <a:ln>
                <a:solidFill>
                  <a:srgbClr val="F4A8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3" name="Rectangle 112">
              <a:extLst>
                <a:ext uri="{FF2B5EF4-FFF2-40B4-BE49-F238E27FC236}">
                  <a16:creationId xmlns:a16="http://schemas.microsoft.com/office/drawing/2014/main" id="{B4DEE5F6-0682-41FD-8899-F4FBB67E015D}"/>
                </a:ext>
              </a:extLst>
            </p:cNvPr>
            <p:cNvSpPr/>
            <p:nvPr/>
          </p:nvSpPr>
          <p:spPr>
            <a:xfrm>
              <a:off x="449265" y="3594100"/>
              <a:ext cx="1548503" cy="255732"/>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Shutterstock </a:t>
              </a:r>
            </a:p>
          </p:txBody>
        </p:sp>
      </p:grpSp>
      <p:pic>
        <p:nvPicPr>
          <p:cNvPr id="11" name="11">
            <a:hlinkClick r:id="" action="ppaction://media"/>
            <a:extLst>
              <a:ext uri="{FF2B5EF4-FFF2-40B4-BE49-F238E27FC236}">
                <a16:creationId xmlns:a16="http://schemas.microsoft.com/office/drawing/2014/main" id="{347A2842-FBC9-8426-CF98-27FBD89A3AA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0" y="6923962"/>
            <a:ext cx="609600" cy="609600"/>
          </a:xfrm>
          <a:prstGeom prst="rect">
            <a:avLst/>
          </a:prstGeom>
        </p:spPr>
      </p:pic>
    </p:spTree>
    <p:extLst>
      <p:ext uri="{BB962C8B-B14F-4D97-AF65-F5344CB8AC3E}">
        <p14:creationId xmlns:p14="http://schemas.microsoft.com/office/powerpoint/2010/main" val="3819679161"/>
      </p:ext>
    </p:extLst>
  </p:cSld>
  <p:clrMapOvr>
    <a:masterClrMapping/>
  </p:clrMapOvr>
  <mc:AlternateContent xmlns:mc="http://schemas.openxmlformats.org/markup-compatibility/2006">
    <mc:Choice xmlns:p14="http://schemas.microsoft.com/office/powerpoint/2010/main" Requires="p14">
      <p:transition spd="slow" p14:dur="2000" advClick="0" advTm="51460"/>
    </mc:Choice>
    <mc:Fallback>
      <p:transition spd="slow" advClick="0" advTm="51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1456" fill="hold"/>
                                        <p:tgtEl>
                                          <p:spTgt spid="11"/>
                                        </p:tgtEl>
                                      </p:cBhvr>
                                    </p:cmd>
                                  </p:childTnLst>
                                </p:cTn>
                              </p:par>
                              <p:par>
                                <p:cTn id="7" presetID="2" presetClass="entr" presetSubtype="8" fill="hold" grpId="0" nodeType="withEffect">
                                  <p:stCondLst>
                                    <p:cond delay="0"/>
                                  </p:stCondLst>
                                  <p:childTnLst>
                                    <p:set>
                                      <p:cBhvr>
                                        <p:cTn id="8" dur="1" fill="hold">
                                          <p:stCondLst>
                                            <p:cond delay="0"/>
                                          </p:stCondLst>
                                        </p:cTn>
                                        <p:tgtEl>
                                          <p:spTgt spid="135"/>
                                        </p:tgtEl>
                                        <p:attrNameLst>
                                          <p:attrName>style.visibility</p:attrName>
                                        </p:attrNameLst>
                                      </p:cBhvr>
                                      <p:to>
                                        <p:strVal val="visible"/>
                                      </p:to>
                                    </p:set>
                                    <p:anim calcmode="lin" valueType="num">
                                      <p:cBhvr additive="base">
                                        <p:cTn id="9" dur="500" fill="hold"/>
                                        <p:tgtEl>
                                          <p:spTgt spid="135"/>
                                        </p:tgtEl>
                                        <p:attrNameLst>
                                          <p:attrName>ppt_x</p:attrName>
                                        </p:attrNameLst>
                                      </p:cBhvr>
                                      <p:tavLst>
                                        <p:tav tm="0">
                                          <p:val>
                                            <p:strVal val="0-#ppt_w/2"/>
                                          </p:val>
                                        </p:tav>
                                        <p:tav tm="100000">
                                          <p:val>
                                            <p:strVal val="#ppt_x"/>
                                          </p:val>
                                        </p:tav>
                                      </p:tavLst>
                                    </p:anim>
                                    <p:anim calcmode="lin" valueType="num">
                                      <p:cBhvr additive="base">
                                        <p:cTn id="10" dur="500" fill="hold"/>
                                        <p:tgtEl>
                                          <p:spTgt spid="135"/>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50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0-#ppt_w/2"/>
                                          </p:val>
                                        </p:tav>
                                        <p:tav tm="100000">
                                          <p:val>
                                            <p:strVal val="#ppt_x"/>
                                          </p:val>
                                        </p:tav>
                                      </p:tavLst>
                                    </p:anim>
                                    <p:anim calcmode="lin" valueType="num">
                                      <p:cBhvr additive="base">
                                        <p:cTn id="14" dur="500" fill="hold"/>
                                        <p:tgtEl>
                                          <p:spTgt spid="17"/>
                                        </p:tgtEl>
                                        <p:attrNameLst>
                                          <p:attrName>ppt_y</p:attrName>
                                        </p:attrNameLst>
                                      </p:cBhvr>
                                      <p:tavLst>
                                        <p:tav tm="0">
                                          <p:val>
                                            <p:strVal val="#ppt_y"/>
                                          </p:val>
                                        </p:tav>
                                        <p:tav tm="100000">
                                          <p:val>
                                            <p:strVal val="#ppt_y"/>
                                          </p:val>
                                        </p:tav>
                                      </p:tavLst>
                                    </p:anim>
                                  </p:childTnLst>
                                </p:cTn>
                              </p:par>
                              <p:par>
                                <p:cTn id="15" presetID="2" presetClass="exit" presetSubtype="2" fill="hold" nodeType="withEffect">
                                  <p:stCondLst>
                                    <p:cond delay="5750"/>
                                  </p:stCondLst>
                                  <p:childTnLst>
                                    <p:anim calcmode="lin" valueType="num">
                                      <p:cBhvr additive="base">
                                        <p:cTn id="16" dur="500"/>
                                        <p:tgtEl>
                                          <p:spTgt spid="17"/>
                                        </p:tgtEl>
                                        <p:attrNameLst>
                                          <p:attrName>ppt_x</p:attrName>
                                        </p:attrNameLst>
                                      </p:cBhvr>
                                      <p:tavLst>
                                        <p:tav tm="0">
                                          <p:val>
                                            <p:strVal val="ppt_x"/>
                                          </p:val>
                                        </p:tav>
                                        <p:tav tm="100000">
                                          <p:val>
                                            <p:strVal val="1+ppt_w/2"/>
                                          </p:val>
                                        </p:tav>
                                      </p:tavLst>
                                    </p:anim>
                                    <p:anim calcmode="lin" valueType="num">
                                      <p:cBhvr additive="base">
                                        <p:cTn id="17" dur="500"/>
                                        <p:tgtEl>
                                          <p:spTgt spid="17"/>
                                        </p:tgtEl>
                                        <p:attrNameLst>
                                          <p:attrName>ppt_y</p:attrName>
                                        </p:attrNameLst>
                                      </p:cBhvr>
                                      <p:tavLst>
                                        <p:tav tm="0">
                                          <p:val>
                                            <p:strVal val="ppt_y"/>
                                          </p:val>
                                        </p:tav>
                                        <p:tav tm="100000">
                                          <p:val>
                                            <p:strVal val="ppt_y"/>
                                          </p:val>
                                        </p:tav>
                                      </p:tavLst>
                                    </p:anim>
                                    <p:set>
                                      <p:cBhvr>
                                        <p:cTn id="18" dur="1" fill="hold">
                                          <p:stCondLst>
                                            <p:cond delay="499"/>
                                          </p:stCondLst>
                                        </p:cTn>
                                        <p:tgtEl>
                                          <p:spTgt spid="17"/>
                                        </p:tgtEl>
                                        <p:attrNameLst>
                                          <p:attrName>style.visibility</p:attrName>
                                        </p:attrNameLst>
                                      </p:cBhvr>
                                      <p:to>
                                        <p:strVal val="hidden"/>
                                      </p:to>
                                    </p:set>
                                  </p:childTnLst>
                                </p:cTn>
                              </p:par>
                              <p:par>
                                <p:cTn id="19" presetID="2" presetClass="entr" presetSubtype="8" fill="hold" nodeType="withEffect">
                                  <p:stCondLst>
                                    <p:cond delay="600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0-#ppt_w/2"/>
                                          </p:val>
                                        </p:tav>
                                        <p:tav tm="100000">
                                          <p:val>
                                            <p:strVal val="#ppt_x"/>
                                          </p:val>
                                        </p:tav>
                                      </p:tavLst>
                                    </p:anim>
                                    <p:anim calcmode="lin" valueType="num">
                                      <p:cBhvr additive="base">
                                        <p:cTn id="22" dur="500" fill="hold"/>
                                        <p:tgtEl>
                                          <p:spTgt spid="2"/>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1500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0-#ppt_w/2"/>
                                          </p:val>
                                        </p:tav>
                                        <p:tav tm="100000">
                                          <p:val>
                                            <p:strVal val="#ppt_x"/>
                                          </p:val>
                                        </p:tav>
                                      </p:tavLst>
                                    </p:anim>
                                    <p:anim calcmode="lin" valueType="num">
                                      <p:cBhvr additive="base">
                                        <p:cTn id="26" dur="500" fill="hold"/>
                                        <p:tgtEl>
                                          <p:spTgt spid="3"/>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3750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0-#ppt_w/2"/>
                                          </p:val>
                                        </p:tav>
                                        <p:tav tm="100000">
                                          <p:val>
                                            <p:strVal val="#ppt_x"/>
                                          </p:val>
                                        </p:tav>
                                      </p:tavLst>
                                    </p:anim>
                                    <p:anim calcmode="lin" valueType="num">
                                      <p:cBhvr additive="base">
                                        <p:cTn id="30" dur="500" fill="hold"/>
                                        <p:tgtEl>
                                          <p:spTgt spid="5"/>
                                        </p:tgtEl>
                                        <p:attrNameLst>
                                          <p:attrName>ppt_y</p:attrName>
                                        </p:attrNameLst>
                                      </p:cBhvr>
                                      <p:tavLst>
                                        <p:tav tm="0">
                                          <p:val>
                                            <p:strVal val="#ppt_y"/>
                                          </p:val>
                                        </p:tav>
                                        <p:tav tm="100000">
                                          <p:val>
                                            <p:strVal val="#ppt_y"/>
                                          </p:val>
                                        </p:tav>
                                      </p:tavLst>
                                    </p:anim>
                                  </p:childTnLst>
                                </p:cTn>
                              </p:par>
                              <p:par>
                                <p:cTn id="31" presetID="22" presetClass="entr" presetSubtype="2" fill="hold" grpId="0" nodeType="withEffect">
                                  <p:stCondLst>
                                    <p:cond delay="44000"/>
                                  </p:stCondLst>
                                  <p:childTnLst>
                                    <p:set>
                                      <p:cBhvr>
                                        <p:cTn id="32" dur="1" fill="hold">
                                          <p:stCondLst>
                                            <p:cond delay="0"/>
                                          </p:stCondLst>
                                        </p:cTn>
                                        <p:tgtEl>
                                          <p:spTgt spid="159"/>
                                        </p:tgtEl>
                                        <p:attrNameLst>
                                          <p:attrName>style.visibility</p:attrName>
                                        </p:attrNameLst>
                                      </p:cBhvr>
                                      <p:to>
                                        <p:strVal val="visible"/>
                                      </p:to>
                                    </p:set>
                                    <p:animEffect transition="in" filter="wipe(right)">
                                      <p:cBhvr>
                                        <p:cTn id="33" dur="500"/>
                                        <p:tgtEl>
                                          <p:spTgt spid="159"/>
                                        </p:tgtEl>
                                      </p:cBhvr>
                                    </p:animEffect>
                                  </p:childTnLst>
                                </p:cTn>
                              </p:par>
                              <p:par>
                                <p:cTn id="34" presetID="2" presetClass="entr" presetSubtype="8" fill="hold" nodeType="withEffect">
                                  <p:stCondLst>
                                    <p:cond delay="4450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0-#ppt_w/2"/>
                                          </p:val>
                                        </p:tav>
                                        <p:tav tm="100000">
                                          <p:val>
                                            <p:strVal val="#ppt_x"/>
                                          </p:val>
                                        </p:tav>
                                      </p:tavLst>
                                    </p:anim>
                                    <p:anim calcmode="lin" valueType="num">
                                      <p:cBhvr additive="base">
                                        <p:cTn id="37" dur="500" fill="hold"/>
                                        <p:tgtEl>
                                          <p:spTgt spid="12"/>
                                        </p:tgtEl>
                                        <p:attrNameLst>
                                          <p:attrName>ppt_y</p:attrName>
                                        </p:attrNameLst>
                                      </p:cBhvr>
                                      <p:tavLst>
                                        <p:tav tm="0">
                                          <p:val>
                                            <p:strVal val="#ppt_y"/>
                                          </p:val>
                                        </p:tav>
                                        <p:tav tm="100000">
                                          <p:val>
                                            <p:strVal val="#ppt_y"/>
                                          </p:val>
                                        </p:tav>
                                      </p:tavLst>
                                    </p:anim>
                                  </p:childTnLst>
                                </p:cTn>
                              </p:par>
                              <p:par>
                                <p:cTn id="38" presetID="35" presetClass="path" presetSubtype="0" accel="50000" decel="50000" fill="hold" nodeType="withEffect">
                                  <p:stCondLst>
                                    <p:cond delay="27500"/>
                                  </p:stCondLst>
                                  <p:childTnLst>
                                    <p:animMotion origin="layout" path="M -1.875E-6 -1.48148E-6 L -0.06458 -1.48148E-6 " pathEditMode="relative" rAng="0" ptsTypes="AA">
                                      <p:cBhvr>
                                        <p:cTn id="39" dur="500" fill="hold"/>
                                        <p:tgtEl>
                                          <p:spTgt spid="2"/>
                                        </p:tgtEl>
                                        <p:attrNameLst>
                                          <p:attrName>ppt_x</p:attrName>
                                          <p:attrName>ppt_y</p:attrName>
                                        </p:attrNameLst>
                                      </p:cBhvr>
                                      <p:rCtr x="-3229" y="0"/>
                                    </p:animMotion>
                                  </p:childTnLst>
                                </p:cTn>
                              </p:par>
                              <p:par>
                                <p:cTn id="40" presetID="35" presetClass="path" presetSubtype="0" accel="50000" decel="50000" fill="hold" nodeType="withEffect">
                                  <p:stCondLst>
                                    <p:cond delay="27500"/>
                                  </p:stCondLst>
                                  <p:childTnLst>
                                    <p:animMotion origin="layout" path="M 2.5E-6 -3.7037E-7 L -0.06406 -3.7037E-7 " pathEditMode="relative" rAng="0" ptsTypes="AA">
                                      <p:cBhvr>
                                        <p:cTn id="41" dur="500" fill="hold"/>
                                        <p:tgtEl>
                                          <p:spTgt spid="3"/>
                                        </p:tgtEl>
                                        <p:attrNameLst>
                                          <p:attrName>ppt_x</p:attrName>
                                          <p:attrName>ppt_y</p:attrName>
                                        </p:attrNameLst>
                                      </p:cBhvr>
                                      <p:rCtr x="-3203" y="0"/>
                                    </p:animMotion>
                                  </p:childTnLst>
                                </p:cTn>
                              </p:par>
                              <p:par>
                                <p:cTn id="42" presetID="22" presetClass="entr" presetSubtype="8" fill="hold" grpId="0" nodeType="withEffect">
                                  <p:stCondLst>
                                    <p:cond delay="27750"/>
                                  </p:stCondLst>
                                  <p:childTnLst>
                                    <p:set>
                                      <p:cBhvr>
                                        <p:cTn id="43" dur="1" fill="hold">
                                          <p:stCondLst>
                                            <p:cond delay="0"/>
                                          </p:stCondLst>
                                        </p:cTn>
                                        <p:tgtEl>
                                          <p:spTgt spid="160"/>
                                        </p:tgtEl>
                                        <p:attrNameLst>
                                          <p:attrName>style.visibility</p:attrName>
                                        </p:attrNameLst>
                                      </p:cBhvr>
                                      <p:to>
                                        <p:strVal val="visible"/>
                                      </p:to>
                                    </p:set>
                                    <p:animEffect transition="in" filter="wipe(left)">
                                      <p:cBhvr>
                                        <p:cTn id="44" dur="500"/>
                                        <p:tgtEl>
                                          <p:spTgt spid="160"/>
                                        </p:tgtEl>
                                      </p:cBhvr>
                                    </p:animEffect>
                                  </p:childTnLst>
                                </p:cTn>
                              </p:par>
                              <p:par>
                                <p:cTn id="45" presetID="2" presetClass="entr" presetSubtype="2" fill="hold" nodeType="withEffect">
                                  <p:stCondLst>
                                    <p:cond delay="2800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1+#ppt_w/2"/>
                                          </p:val>
                                        </p:tav>
                                        <p:tav tm="100000">
                                          <p:val>
                                            <p:strVal val="#ppt_x"/>
                                          </p:val>
                                        </p:tav>
                                      </p:tavLst>
                                    </p:anim>
                                    <p:anim calcmode="lin" valueType="num">
                                      <p:cBhvr additive="base">
                                        <p:cTn id="48" dur="500" fill="hold"/>
                                        <p:tgtEl>
                                          <p:spTgt spid="8"/>
                                        </p:tgtEl>
                                        <p:attrNameLst>
                                          <p:attrName>ppt_y</p:attrName>
                                        </p:attrNameLst>
                                      </p:cBhvr>
                                      <p:tavLst>
                                        <p:tav tm="0">
                                          <p:val>
                                            <p:strVal val="#ppt_y"/>
                                          </p:val>
                                        </p:tav>
                                        <p:tav tm="100000">
                                          <p:val>
                                            <p:strVal val="#ppt_y"/>
                                          </p:val>
                                        </p:tav>
                                      </p:tavLst>
                                    </p:anim>
                                  </p:childTnLst>
                                </p:cTn>
                              </p:par>
                              <p:par>
                                <p:cTn id="49" presetID="2" presetClass="exit" presetSubtype="8" fill="hold" nodeType="withEffect">
                                  <p:stCondLst>
                                    <p:cond delay="51460"/>
                                  </p:stCondLst>
                                  <p:childTnLst>
                                    <p:anim calcmode="lin" valueType="num">
                                      <p:cBhvr additive="base">
                                        <p:cTn id="50" dur="500"/>
                                        <p:tgtEl>
                                          <p:spTgt spid="2"/>
                                        </p:tgtEl>
                                        <p:attrNameLst>
                                          <p:attrName>ppt_x</p:attrName>
                                        </p:attrNameLst>
                                      </p:cBhvr>
                                      <p:tavLst>
                                        <p:tav tm="0">
                                          <p:val>
                                            <p:strVal val="ppt_x"/>
                                          </p:val>
                                        </p:tav>
                                        <p:tav tm="100000">
                                          <p:val>
                                            <p:strVal val="0-ppt_w/2"/>
                                          </p:val>
                                        </p:tav>
                                      </p:tavLst>
                                    </p:anim>
                                    <p:anim calcmode="lin" valueType="num">
                                      <p:cBhvr additive="base">
                                        <p:cTn id="51" dur="500"/>
                                        <p:tgtEl>
                                          <p:spTgt spid="2"/>
                                        </p:tgtEl>
                                        <p:attrNameLst>
                                          <p:attrName>ppt_y</p:attrName>
                                        </p:attrNameLst>
                                      </p:cBhvr>
                                      <p:tavLst>
                                        <p:tav tm="0">
                                          <p:val>
                                            <p:strVal val="ppt_y"/>
                                          </p:val>
                                        </p:tav>
                                        <p:tav tm="100000">
                                          <p:val>
                                            <p:strVal val="ppt_y"/>
                                          </p:val>
                                        </p:tav>
                                      </p:tavLst>
                                    </p:anim>
                                    <p:set>
                                      <p:cBhvr>
                                        <p:cTn id="52" dur="1" fill="hold">
                                          <p:stCondLst>
                                            <p:cond delay="499"/>
                                          </p:stCondLst>
                                        </p:cTn>
                                        <p:tgtEl>
                                          <p:spTgt spid="2"/>
                                        </p:tgtEl>
                                        <p:attrNameLst>
                                          <p:attrName>style.visibility</p:attrName>
                                        </p:attrNameLst>
                                      </p:cBhvr>
                                      <p:to>
                                        <p:strVal val="hidden"/>
                                      </p:to>
                                    </p:set>
                                  </p:childTnLst>
                                </p:cTn>
                              </p:par>
                              <p:par>
                                <p:cTn id="53" presetID="2" presetClass="exit" presetSubtype="8" fill="hold" nodeType="withEffect">
                                  <p:stCondLst>
                                    <p:cond delay="51460"/>
                                  </p:stCondLst>
                                  <p:childTnLst>
                                    <p:anim calcmode="lin" valueType="num">
                                      <p:cBhvr additive="base">
                                        <p:cTn id="54" dur="500"/>
                                        <p:tgtEl>
                                          <p:spTgt spid="3"/>
                                        </p:tgtEl>
                                        <p:attrNameLst>
                                          <p:attrName>ppt_x</p:attrName>
                                        </p:attrNameLst>
                                      </p:cBhvr>
                                      <p:tavLst>
                                        <p:tav tm="0">
                                          <p:val>
                                            <p:strVal val="ppt_x"/>
                                          </p:val>
                                        </p:tav>
                                        <p:tav tm="100000">
                                          <p:val>
                                            <p:strVal val="0-ppt_w/2"/>
                                          </p:val>
                                        </p:tav>
                                      </p:tavLst>
                                    </p:anim>
                                    <p:anim calcmode="lin" valueType="num">
                                      <p:cBhvr additive="base">
                                        <p:cTn id="55" dur="500"/>
                                        <p:tgtEl>
                                          <p:spTgt spid="3"/>
                                        </p:tgtEl>
                                        <p:attrNameLst>
                                          <p:attrName>ppt_y</p:attrName>
                                        </p:attrNameLst>
                                      </p:cBhvr>
                                      <p:tavLst>
                                        <p:tav tm="0">
                                          <p:val>
                                            <p:strVal val="ppt_y"/>
                                          </p:val>
                                        </p:tav>
                                        <p:tav tm="100000">
                                          <p:val>
                                            <p:strVal val="ppt_y"/>
                                          </p:val>
                                        </p:tav>
                                      </p:tavLst>
                                    </p:anim>
                                    <p:set>
                                      <p:cBhvr>
                                        <p:cTn id="56" dur="1" fill="hold">
                                          <p:stCondLst>
                                            <p:cond delay="499"/>
                                          </p:stCondLst>
                                        </p:cTn>
                                        <p:tgtEl>
                                          <p:spTgt spid="3"/>
                                        </p:tgtEl>
                                        <p:attrNameLst>
                                          <p:attrName>style.visibility</p:attrName>
                                        </p:attrNameLst>
                                      </p:cBhvr>
                                      <p:to>
                                        <p:strVal val="hidden"/>
                                      </p:to>
                                    </p:set>
                                  </p:childTnLst>
                                </p:cTn>
                              </p:par>
                              <p:par>
                                <p:cTn id="57" presetID="2" presetClass="exit" presetSubtype="8" fill="hold" nodeType="withEffect">
                                  <p:stCondLst>
                                    <p:cond delay="51460"/>
                                  </p:stCondLst>
                                  <p:childTnLst>
                                    <p:anim calcmode="lin" valueType="num">
                                      <p:cBhvr additive="base">
                                        <p:cTn id="58" dur="500"/>
                                        <p:tgtEl>
                                          <p:spTgt spid="5"/>
                                        </p:tgtEl>
                                        <p:attrNameLst>
                                          <p:attrName>ppt_x</p:attrName>
                                        </p:attrNameLst>
                                      </p:cBhvr>
                                      <p:tavLst>
                                        <p:tav tm="0">
                                          <p:val>
                                            <p:strVal val="ppt_x"/>
                                          </p:val>
                                        </p:tav>
                                        <p:tav tm="100000">
                                          <p:val>
                                            <p:strVal val="0-ppt_w/2"/>
                                          </p:val>
                                        </p:tav>
                                      </p:tavLst>
                                    </p:anim>
                                    <p:anim calcmode="lin" valueType="num">
                                      <p:cBhvr additive="base">
                                        <p:cTn id="59" dur="500"/>
                                        <p:tgtEl>
                                          <p:spTgt spid="5"/>
                                        </p:tgtEl>
                                        <p:attrNameLst>
                                          <p:attrName>ppt_y</p:attrName>
                                        </p:attrNameLst>
                                      </p:cBhvr>
                                      <p:tavLst>
                                        <p:tav tm="0">
                                          <p:val>
                                            <p:strVal val="ppt_y"/>
                                          </p:val>
                                        </p:tav>
                                        <p:tav tm="100000">
                                          <p:val>
                                            <p:strVal val="ppt_y"/>
                                          </p:val>
                                        </p:tav>
                                      </p:tavLst>
                                    </p:anim>
                                    <p:set>
                                      <p:cBhvr>
                                        <p:cTn id="60" dur="1" fill="hold">
                                          <p:stCondLst>
                                            <p:cond delay="499"/>
                                          </p:stCondLst>
                                        </p:cTn>
                                        <p:tgtEl>
                                          <p:spTgt spid="5"/>
                                        </p:tgtEl>
                                        <p:attrNameLst>
                                          <p:attrName>style.visibility</p:attrName>
                                        </p:attrNameLst>
                                      </p:cBhvr>
                                      <p:to>
                                        <p:strVal val="hidden"/>
                                      </p:to>
                                    </p:set>
                                  </p:childTnLst>
                                </p:cTn>
                              </p:par>
                              <p:par>
                                <p:cTn id="61" presetID="2" presetClass="exit" presetSubtype="8" fill="hold" grpId="1" nodeType="withEffect">
                                  <p:stCondLst>
                                    <p:cond delay="51460"/>
                                  </p:stCondLst>
                                  <p:childTnLst>
                                    <p:anim calcmode="lin" valueType="num">
                                      <p:cBhvr additive="base">
                                        <p:cTn id="62" dur="500"/>
                                        <p:tgtEl>
                                          <p:spTgt spid="159"/>
                                        </p:tgtEl>
                                        <p:attrNameLst>
                                          <p:attrName>ppt_x</p:attrName>
                                        </p:attrNameLst>
                                      </p:cBhvr>
                                      <p:tavLst>
                                        <p:tav tm="0">
                                          <p:val>
                                            <p:strVal val="ppt_x"/>
                                          </p:val>
                                        </p:tav>
                                        <p:tav tm="100000">
                                          <p:val>
                                            <p:strVal val="0-ppt_w/2"/>
                                          </p:val>
                                        </p:tav>
                                      </p:tavLst>
                                    </p:anim>
                                    <p:anim calcmode="lin" valueType="num">
                                      <p:cBhvr additive="base">
                                        <p:cTn id="63" dur="500"/>
                                        <p:tgtEl>
                                          <p:spTgt spid="159"/>
                                        </p:tgtEl>
                                        <p:attrNameLst>
                                          <p:attrName>ppt_y</p:attrName>
                                        </p:attrNameLst>
                                      </p:cBhvr>
                                      <p:tavLst>
                                        <p:tav tm="0">
                                          <p:val>
                                            <p:strVal val="ppt_y"/>
                                          </p:val>
                                        </p:tav>
                                        <p:tav tm="100000">
                                          <p:val>
                                            <p:strVal val="ppt_y"/>
                                          </p:val>
                                        </p:tav>
                                      </p:tavLst>
                                    </p:anim>
                                    <p:set>
                                      <p:cBhvr>
                                        <p:cTn id="64" dur="1" fill="hold">
                                          <p:stCondLst>
                                            <p:cond delay="499"/>
                                          </p:stCondLst>
                                        </p:cTn>
                                        <p:tgtEl>
                                          <p:spTgt spid="159"/>
                                        </p:tgtEl>
                                        <p:attrNameLst>
                                          <p:attrName>style.visibility</p:attrName>
                                        </p:attrNameLst>
                                      </p:cBhvr>
                                      <p:to>
                                        <p:strVal val="hidden"/>
                                      </p:to>
                                    </p:set>
                                  </p:childTnLst>
                                </p:cTn>
                              </p:par>
                              <p:par>
                                <p:cTn id="65" presetID="2" presetClass="exit" presetSubtype="8" fill="hold" nodeType="withEffect">
                                  <p:stCondLst>
                                    <p:cond delay="51460"/>
                                  </p:stCondLst>
                                  <p:childTnLst>
                                    <p:anim calcmode="lin" valueType="num">
                                      <p:cBhvr additive="base">
                                        <p:cTn id="66" dur="500"/>
                                        <p:tgtEl>
                                          <p:spTgt spid="12"/>
                                        </p:tgtEl>
                                        <p:attrNameLst>
                                          <p:attrName>ppt_x</p:attrName>
                                        </p:attrNameLst>
                                      </p:cBhvr>
                                      <p:tavLst>
                                        <p:tav tm="0">
                                          <p:val>
                                            <p:strVal val="ppt_x"/>
                                          </p:val>
                                        </p:tav>
                                        <p:tav tm="100000">
                                          <p:val>
                                            <p:strVal val="0-ppt_w/2"/>
                                          </p:val>
                                        </p:tav>
                                      </p:tavLst>
                                    </p:anim>
                                    <p:anim calcmode="lin" valueType="num">
                                      <p:cBhvr additive="base">
                                        <p:cTn id="67" dur="500"/>
                                        <p:tgtEl>
                                          <p:spTgt spid="12"/>
                                        </p:tgtEl>
                                        <p:attrNameLst>
                                          <p:attrName>ppt_y</p:attrName>
                                        </p:attrNameLst>
                                      </p:cBhvr>
                                      <p:tavLst>
                                        <p:tav tm="0">
                                          <p:val>
                                            <p:strVal val="ppt_y"/>
                                          </p:val>
                                        </p:tav>
                                        <p:tav tm="100000">
                                          <p:val>
                                            <p:strVal val="ppt_y"/>
                                          </p:val>
                                        </p:tav>
                                      </p:tavLst>
                                    </p:anim>
                                    <p:set>
                                      <p:cBhvr>
                                        <p:cTn id="68" dur="1" fill="hold">
                                          <p:stCondLst>
                                            <p:cond delay="499"/>
                                          </p:stCondLst>
                                        </p:cTn>
                                        <p:tgtEl>
                                          <p:spTgt spid="12"/>
                                        </p:tgtEl>
                                        <p:attrNameLst>
                                          <p:attrName>style.visibility</p:attrName>
                                        </p:attrNameLst>
                                      </p:cBhvr>
                                      <p:to>
                                        <p:strVal val="hidden"/>
                                      </p:to>
                                    </p:set>
                                  </p:childTnLst>
                                </p:cTn>
                              </p:par>
                              <p:par>
                                <p:cTn id="69" presetID="2" presetClass="exit" presetSubtype="2" fill="hold" grpId="1" nodeType="withEffect">
                                  <p:stCondLst>
                                    <p:cond delay="51460"/>
                                  </p:stCondLst>
                                  <p:childTnLst>
                                    <p:anim calcmode="lin" valueType="num">
                                      <p:cBhvr additive="base">
                                        <p:cTn id="70" dur="500"/>
                                        <p:tgtEl>
                                          <p:spTgt spid="160"/>
                                        </p:tgtEl>
                                        <p:attrNameLst>
                                          <p:attrName>ppt_x</p:attrName>
                                        </p:attrNameLst>
                                      </p:cBhvr>
                                      <p:tavLst>
                                        <p:tav tm="0">
                                          <p:val>
                                            <p:strVal val="ppt_x"/>
                                          </p:val>
                                        </p:tav>
                                        <p:tav tm="100000">
                                          <p:val>
                                            <p:strVal val="1+ppt_w/2"/>
                                          </p:val>
                                        </p:tav>
                                      </p:tavLst>
                                    </p:anim>
                                    <p:anim calcmode="lin" valueType="num">
                                      <p:cBhvr additive="base">
                                        <p:cTn id="71" dur="500"/>
                                        <p:tgtEl>
                                          <p:spTgt spid="160"/>
                                        </p:tgtEl>
                                        <p:attrNameLst>
                                          <p:attrName>ppt_y</p:attrName>
                                        </p:attrNameLst>
                                      </p:cBhvr>
                                      <p:tavLst>
                                        <p:tav tm="0">
                                          <p:val>
                                            <p:strVal val="ppt_y"/>
                                          </p:val>
                                        </p:tav>
                                        <p:tav tm="100000">
                                          <p:val>
                                            <p:strVal val="ppt_y"/>
                                          </p:val>
                                        </p:tav>
                                      </p:tavLst>
                                    </p:anim>
                                    <p:set>
                                      <p:cBhvr>
                                        <p:cTn id="72" dur="1" fill="hold">
                                          <p:stCondLst>
                                            <p:cond delay="499"/>
                                          </p:stCondLst>
                                        </p:cTn>
                                        <p:tgtEl>
                                          <p:spTgt spid="160"/>
                                        </p:tgtEl>
                                        <p:attrNameLst>
                                          <p:attrName>style.visibility</p:attrName>
                                        </p:attrNameLst>
                                      </p:cBhvr>
                                      <p:to>
                                        <p:strVal val="hidden"/>
                                      </p:to>
                                    </p:set>
                                  </p:childTnLst>
                                </p:cTn>
                              </p:par>
                              <p:par>
                                <p:cTn id="73" presetID="2" presetClass="exit" presetSubtype="2" fill="hold" nodeType="withEffect">
                                  <p:stCondLst>
                                    <p:cond delay="51460"/>
                                  </p:stCondLst>
                                  <p:childTnLst>
                                    <p:anim calcmode="lin" valueType="num">
                                      <p:cBhvr additive="base">
                                        <p:cTn id="74" dur="500"/>
                                        <p:tgtEl>
                                          <p:spTgt spid="8"/>
                                        </p:tgtEl>
                                        <p:attrNameLst>
                                          <p:attrName>ppt_x</p:attrName>
                                        </p:attrNameLst>
                                      </p:cBhvr>
                                      <p:tavLst>
                                        <p:tav tm="0">
                                          <p:val>
                                            <p:strVal val="ppt_x"/>
                                          </p:val>
                                        </p:tav>
                                        <p:tav tm="100000">
                                          <p:val>
                                            <p:strVal val="1+ppt_w/2"/>
                                          </p:val>
                                        </p:tav>
                                      </p:tavLst>
                                    </p:anim>
                                    <p:anim calcmode="lin" valueType="num">
                                      <p:cBhvr additive="base">
                                        <p:cTn id="75" dur="500"/>
                                        <p:tgtEl>
                                          <p:spTgt spid="8"/>
                                        </p:tgtEl>
                                        <p:attrNameLst>
                                          <p:attrName>ppt_y</p:attrName>
                                        </p:attrNameLst>
                                      </p:cBhvr>
                                      <p:tavLst>
                                        <p:tav tm="0">
                                          <p:val>
                                            <p:strVal val="ppt_y"/>
                                          </p:val>
                                        </p:tav>
                                        <p:tav tm="100000">
                                          <p:val>
                                            <p:strVal val="ppt_y"/>
                                          </p:val>
                                        </p:tav>
                                      </p:tavLst>
                                    </p:anim>
                                    <p:set>
                                      <p:cBhvr>
                                        <p:cTn id="76" dur="1" fill="hold">
                                          <p:stCondLst>
                                            <p:cond delay="499"/>
                                          </p:stCondLst>
                                        </p:cTn>
                                        <p:tgtEl>
                                          <p:spTgt spid="8"/>
                                        </p:tgtEl>
                                        <p:attrNameLst>
                                          <p:attrName>style.visibility</p:attrName>
                                        </p:attrNameLst>
                                      </p:cBhvr>
                                      <p:to>
                                        <p:strVal val="hidden"/>
                                      </p:to>
                                    </p:set>
                                  </p:childTnLst>
                                </p:cTn>
                              </p:par>
                              <p:par>
                                <p:cTn id="77" presetID="2" presetClass="exit" presetSubtype="8" fill="hold" grpId="1" nodeType="withEffect">
                                  <p:stCondLst>
                                    <p:cond delay="51460"/>
                                  </p:stCondLst>
                                  <p:childTnLst>
                                    <p:anim calcmode="lin" valueType="num">
                                      <p:cBhvr additive="base">
                                        <p:cTn id="78" dur="500"/>
                                        <p:tgtEl>
                                          <p:spTgt spid="135"/>
                                        </p:tgtEl>
                                        <p:attrNameLst>
                                          <p:attrName>ppt_x</p:attrName>
                                        </p:attrNameLst>
                                      </p:cBhvr>
                                      <p:tavLst>
                                        <p:tav tm="0">
                                          <p:val>
                                            <p:strVal val="ppt_x"/>
                                          </p:val>
                                        </p:tav>
                                        <p:tav tm="100000">
                                          <p:val>
                                            <p:strVal val="0-ppt_w/2"/>
                                          </p:val>
                                        </p:tav>
                                      </p:tavLst>
                                    </p:anim>
                                    <p:anim calcmode="lin" valueType="num">
                                      <p:cBhvr additive="base">
                                        <p:cTn id="79" dur="500"/>
                                        <p:tgtEl>
                                          <p:spTgt spid="135"/>
                                        </p:tgtEl>
                                        <p:attrNameLst>
                                          <p:attrName>ppt_y</p:attrName>
                                        </p:attrNameLst>
                                      </p:cBhvr>
                                      <p:tavLst>
                                        <p:tav tm="0">
                                          <p:val>
                                            <p:strVal val="ppt_y"/>
                                          </p:val>
                                        </p:tav>
                                        <p:tav tm="100000">
                                          <p:val>
                                            <p:strVal val="ppt_y"/>
                                          </p:val>
                                        </p:tav>
                                      </p:tavLst>
                                    </p:anim>
                                    <p:set>
                                      <p:cBhvr>
                                        <p:cTn id="80" dur="1" fill="hold">
                                          <p:stCondLst>
                                            <p:cond delay="499"/>
                                          </p:stCondLst>
                                        </p:cTn>
                                        <p:tgtEl>
                                          <p:spTgt spid="1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1" fill="hold" display="0">
                  <p:stCondLst>
                    <p:cond delay="indefinite"/>
                  </p:stCondLst>
                  <p:endCondLst>
                    <p:cond evt="onStopAudio" delay="0">
                      <p:tgtEl>
                        <p:sldTgt/>
                      </p:tgtEl>
                    </p:cond>
                  </p:endCondLst>
                </p:cTn>
                <p:tgtEl>
                  <p:spTgt spid="11"/>
                </p:tgtEl>
              </p:cMediaNode>
            </p:audio>
          </p:childTnLst>
        </p:cTn>
      </p:par>
    </p:tnLst>
    <p:bldLst>
      <p:bldP spid="135" grpId="0"/>
      <p:bldP spid="135" grpId="1"/>
      <p:bldP spid="159" grpId="0" animBg="1"/>
      <p:bldP spid="159" grpId="1" animBg="1"/>
      <p:bldP spid="160" grpId="0" animBg="1"/>
      <p:bldP spid="16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31FA1DDC-1DD5-F639-F40E-06491027B421}"/>
              </a:ext>
            </a:extLst>
          </p:cNvPr>
          <p:cNvGrpSpPr/>
          <p:nvPr/>
        </p:nvGrpSpPr>
        <p:grpSpPr>
          <a:xfrm>
            <a:off x="0" y="729200"/>
            <a:ext cx="12192000" cy="2417678"/>
            <a:chOff x="0" y="729200"/>
            <a:chExt cx="12192000" cy="2417678"/>
          </a:xfrm>
        </p:grpSpPr>
        <p:pic>
          <p:nvPicPr>
            <p:cNvPr id="32" name="Picture 31">
              <a:extLst>
                <a:ext uri="{FF2B5EF4-FFF2-40B4-BE49-F238E27FC236}">
                  <a16:creationId xmlns:a16="http://schemas.microsoft.com/office/drawing/2014/main" id="{B153B45E-8412-753F-112A-B019EE368327}"/>
                </a:ext>
              </a:extLst>
            </p:cNvPr>
            <p:cNvPicPr>
              <a:picLocks noChangeAspect="1"/>
            </p:cNvPicPr>
            <p:nvPr/>
          </p:nvPicPr>
          <p:blipFill rotWithShape="1">
            <a:blip r:embed="rId5">
              <a:extLst>
                <a:ext uri="{28A0092B-C50C-407E-A947-70E740481C1C}">
                  <a14:useLocalDpi xmlns:a14="http://schemas.microsoft.com/office/drawing/2010/main" val="0"/>
                </a:ext>
              </a:extLst>
            </a:blip>
            <a:srcRect t="9402" b="54242"/>
            <a:stretch/>
          </p:blipFill>
          <p:spPr>
            <a:xfrm>
              <a:off x="0" y="729200"/>
              <a:ext cx="12192000" cy="2417678"/>
            </a:xfrm>
            <a:prstGeom prst="rect">
              <a:avLst/>
            </a:prstGeom>
          </p:spPr>
        </p:pic>
        <p:sp>
          <p:nvSpPr>
            <p:cNvPr id="26" name="Rectangle 25">
              <a:extLst>
                <a:ext uri="{FF2B5EF4-FFF2-40B4-BE49-F238E27FC236}">
                  <a16:creationId xmlns:a16="http://schemas.microsoft.com/office/drawing/2014/main" id="{85A40D24-4F84-11E4-90F6-3B9F20588246}"/>
                </a:ext>
              </a:extLst>
            </p:cNvPr>
            <p:cNvSpPr/>
            <p:nvPr/>
          </p:nvSpPr>
          <p:spPr>
            <a:xfrm>
              <a:off x="10804778" y="2894878"/>
              <a:ext cx="1387222"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Shutterstock</a:t>
              </a:r>
            </a:p>
          </p:txBody>
        </p:sp>
      </p:grpSp>
      <p:sp>
        <p:nvSpPr>
          <p:cNvPr id="13" name="Freeform: Shape 12" hidden="1">
            <a:extLst>
              <a:ext uri="{FF2B5EF4-FFF2-40B4-BE49-F238E27FC236}">
                <a16:creationId xmlns:a16="http://schemas.microsoft.com/office/drawing/2014/main" id="{8723FA87-16C2-7F9E-7EAD-BF1023233037}"/>
              </a:ext>
            </a:extLst>
          </p:cNvPr>
          <p:cNvSpPr/>
          <p:nvPr/>
        </p:nvSpPr>
        <p:spPr>
          <a:xfrm>
            <a:off x="2029281" y="977774"/>
            <a:ext cx="8133438" cy="5759485"/>
          </a:xfrm>
          <a:custGeom>
            <a:avLst/>
            <a:gdLst>
              <a:gd name="connsiteX0" fmla="*/ 0 w 8133438"/>
              <a:gd name="connsiteY0" fmla="*/ 0 h 5747592"/>
              <a:gd name="connsiteX1" fmla="*/ 8133438 w 8133438"/>
              <a:gd name="connsiteY1" fmla="*/ 0 h 5747592"/>
              <a:gd name="connsiteX2" fmla="*/ 8133438 w 8133438"/>
              <a:gd name="connsiteY2" fmla="*/ 3223835 h 5747592"/>
              <a:gd name="connsiteX3" fmla="*/ 1906111 w 8133438"/>
              <a:gd name="connsiteY3" fmla="*/ 3223835 h 5747592"/>
              <a:gd name="connsiteX4" fmla="*/ 1906111 w 8133438"/>
              <a:gd name="connsiteY4" fmla="*/ 5747592 h 5747592"/>
              <a:gd name="connsiteX5" fmla="*/ 0 w 8133438"/>
              <a:gd name="connsiteY5" fmla="*/ 5747592 h 574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33438" h="5747592">
                <a:moveTo>
                  <a:pt x="0" y="0"/>
                </a:moveTo>
                <a:lnTo>
                  <a:pt x="8133438" y="0"/>
                </a:lnTo>
                <a:lnTo>
                  <a:pt x="8133438" y="3223835"/>
                </a:lnTo>
                <a:lnTo>
                  <a:pt x="1906111" y="3223835"/>
                </a:lnTo>
                <a:lnTo>
                  <a:pt x="1906111" y="5747592"/>
                </a:lnTo>
                <a:lnTo>
                  <a:pt x="0" y="5747592"/>
                </a:lnTo>
                <a:close/>
              </a:path>
            </a:pathLst>
          </a:custGeom>
          <a:solidFill>
            <a:srgbClr val="00205C">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extBox 1">
            <a:extLst>
              <a:ext uri="{FF2B5EF4-FFF2-40B4-BE49-F238E27FC236}">
                <a16:creationId xmlns:a16="http://schemas.microsoft.com/office/drawing/2014/main" id="{266F4619-4A48-A647-55B2-A59913C1F1CC}"/>
              </a:ext>
            </a:extLst>
          </p:cNvPr>
          <p:cNvSpPr txBox="1"/>
          <p:nvPr/>
        </p:nvSpPr>
        <p:spPr>
          <a:xfrm>
            <a:off x="128016" y="96886"/>
            <a:ext cx="11771884" cy="584775"/>
          </a:xfrm>
          <a:prstGeom prst="rect">
            <a:avLst/>
          </a:prstGeom>
          <a:noFill/>
        </p:spPr>
        <p:txBody>
          <a:bodyPr wrap="square" rtlCol="0">
            <a:spAutoFit/>
          </a:bodyPr>
          <a:lstStyle/>
          <a:p>
            <a:r>
              <a:rPr lang="en-US" sz="3200" b="1" dirty="0">
                <a:solidFill>
                  <a:srgbClr val="1CB9EC"/>
                </a:solidFill>
                <a:latin typeface="Atkinson Hyperlegible" pitchFamily="2" charset="0"/>
              </a:rPr>
              <a:t>Spotlight on Legionella</a:t>
            </a:r>
          </a:p>
        </p:txBody>
      </p:sp>
      <p:sp>
        <p:nvSpPr>
          <p:cNvPr id="16" name="TextBox 50">
            <a:extLst>
              <a:ext uri="{FF2B5EF4-FFF2-40B4-BE49-F238E27FC236}">
                <a16:creationId xmlns:a16="http://schemas.microsoft.com/office/drawing/2014/main" id="{9CCBD29D-3312-F7BF-6962-15C425EC94F1}"/>
              </a:ext>
            </a:extLst>
          </p:cNvPr>
          <p:cNvSpPr txBox="1">
            <a:spLocks noChangeArrowheads="1"/>
          </p:cNvSpPr>
          <p:nvPr/>
        </p:nvSpPr>
        <p:spPr bwMode="auto">
          <a:xfrm>
            <a:off x="6548807" y="4052435"/>
            <a:ext cx="5029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0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9pPr>
          </a:lstStyle>
          <a:p>
            <a:pPr algn="ctr">
              <a:lnSpc>
                <a:spcPct val="100000"/>
              </a:lnSpc>
              <a:spcBef>
                <a:spcPts val="600"/>
              </a:spcBef>
              <a:buNone/>
              <a:defRPr/>
            </a:pPr>
            <a:r>
              <a:rPr lang="en-US" altLang="en-US" sz="3000" dirty="0">
                <a:latin typeface="Atkinson Hyperlegible" pitchFamily="2" charset="0"/>
              </a:rPr>
              <a:t>Rising rates due to stagnation, aging systems, climate change, better surveillance.</a:t>
            </a:r>
          </a:p>
        </p:txBody>
      </p:sp>
      <p:grpSp>
        <p:nvGrpSpPr>
          <p:cNvPr id="4" name="Group 3">
            <a:extLst>
              <a:ext uri="{FF2B5EF4-FFF2-40B4-BE49-F238E27FC236}">
                <a16:creationId xmlns:a16="http://schemas.microsoft.com/office/drawing/2014/main" id="{E5CB1599-9EB9-427C-A2A0-B66C014DA6BA}"/>
              </a:ext>
            </a:extLst>
          </p:cNvPr>
          <p:cNvGrpSpPr/>
          <p:nvPr/>
        </p:nvGrpSpPr>
        <p:grpSpPr>
          <a:xfrm>
            <a:off x="8423327" y="2436700"/>
            <a:ext cx="1280160" cy="1280160"/>
            <a:chOff x="4968491" y="2436700"/>
            <a:chExt cx="1280160" cy="1280160"/>
          </a:xfrm>
        </p:grpSpPr>
        <p:grpSp>
          <p:nvGrpSpPr>
            <p:cNvPr id="25" name="Group 24">
              <a:extLst>
                <a:ext uri="{FF2B5EF4-FFF2-40B4-BE49-F238E27FC236}">
                  <a16:creationId xmlns:a16="http://schemas.microsoft.com/office/drawing/2014/main" id="{CF6CD989-EADB-C583-CF9C-693912549E37}"/>
                </a:ext>
              </a:extLst>
            </p:cNvPr>
            <p:cNvGrpSpPr/>
            <p:nvPr/>
          </p:nvGrpSpPr>
          <p:grpSpPr>
            <a:xfrm>
              <a:off x="4968491" y="2436700"/>
              <a:ext cx="1280160" cy="1280160"/>
              <a:chOff x="5050508" y="2542080"/>
              <a:chExt cx="1123223" cy="1123223"/>
            </a:xfrm>
          </p:grpSpPr>
          <p:sp>
            <p:nvSpPr>
              <p:cNvPr id="66" name="Oval 65">
                <a:extLst>
                  <a:ext uri="{FF2B5EF4-FFF2-40B4-BE49-F238E27FC236}">
                    <a16:creationId xmlns:a16="http://schemas.microsoft.com/office/drawing/2014/main" id="{13D4D6DC-84C0-79A8-F2AE-9F1B53AFFE2D}"/>
                  </a:ext>
                </a:extLst>
              </p:cNvPr>
              <p:cNvSpPr/>
              <p:nvPr/>
            </p:nvSpPr>
            <p:spPr>
              <a:xfrm>
                <a:off x="5050508" y="2542080"/>
                <a:ext cx="1123223" cy="1123223"/>
              </a:xfrm>
              <a:prstGeom prst="ellipse">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AA31E9FD-5B05-908A-A67E-9197322FC30E}"/>
                  </a:ext>
                </a:extLst>
              </p:cNvPr>
              <p:cNvSpPr/>
              <p:nvPr/>
            </p:nvSpPr>
            <p:spPr>
              <a:xfrm>
                <a:off x="5185244" y="2676816"/>
                <a:ext cx="853752" cy="853752"/>
              </a:xfrm>
              <a:prstGeom prst="ellipse">
                <a:avLst/>
              </a:prstGeom>
              <a:solidFill>
                <a:srgbClr val="0020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a:extLst>
                <a:ext uri="{FF2B5EF4-FFF2-40B4-BE49-F238E27FC236}">
                  <a16:creationId xmlns:a16="http://schemas.microsoft.com/office/drawing/2014/main" id="{0D194755-08D9-182D-C4EF-F9DBC7C27BF1}"/>
                </a:ext>
              </a:extLst>
            </p:cNvPr>
            <p:cNvGrpSpPr/>
            <p:nvPr/>
          </p:nvGrpSpPr>
          <p:grpSpPr>
            <a:xfrm>
              <a:off x="5234065" y="2706313"/>
              <a:ext cx="756109" cy="602219"/>
              <a:chOff x="-4551363" y="3429000"/>
              <a:chExt cx="2519363" cy="2006601"/>
            </a:xfrm>
          </p:grpSpPr>
          <p:sp>
            <p:nvSpPr>
              <p:cNvPr id="80" name="Freeform 40">
                <a:extLst>
                  <a:ext uri="{FF2B5EF4-FFF2-40B4-BE49-F238E27FC236}">
                    <a16:creationId xmlns:a16="http://schemas.microsoft.com/office/drawing/2014/main" id="{75DA1060-DF63-14C7-1684-EF2490052F9B}"/>
                  </a:ext>
                </a:extLst>
              </p:cNvPr>
              <p:cNvSpPr>
                <a:spLocks/>
              </p:cNvSpPr>
              <p:nvPr/>
            </p:nvSpPr>
            <p:spPr bwMode="auto">
              <a:xfrm>
                <a:off x="-4551363" y="4665663"/>
                <a:ext cx="2519363" cy="769938"/>
              </a:xfrm>
              <a:custGeom>
                <a:avLst/>
                <a:gdLst>
                  <a:gd name="T0" fmla="*/ 1018 w 3305"/>
                  <a:gd name="T1" fmla="*/ 93 h 1010"/>
                  <a:gd name="T2" fmla="*/ 641 w 3305"/>
                  <a:gd name="T3" fmla="*/ 382 h 1010"/>
                  <a:gd name="T4" fmla="*/ 677 w 3305"/>
                  <a:gd name="T5" fmla="*/ 555 h 1010"/>
                  <a:gd name="T6" fmla="*/ 370 w 3305"/>
                  <a:gd name="T7" fmla="*/ 632 h 1010"/>
                  <a:gd name="T8" fmla="*/ 912 w 3305"/>
                  <a:gd name="T9" fmla="*/ 934 h 1010"/>
                  <a:gd name="T10" fmla="*/ 2194 w 3305"/>
                  <a:gd name="T11" fmla="*/ 1004 h 1010"/>
                  <a:gd name="T12" fmla="*/ 2669 w 3305"/>
                  <a:gd name="T13" fmla="*/ 706 h 1010"/>
                  <a:gd name="T14" fmla="*/ 3230 w 3305"/>
                  <a:gd name="T15" fmla="*/ 492 h 1010"/>
                  <a:gd name="T16" fmla="*/ 2413 w 3305"/>
                  <a:gd name="T17" fmla="*/ 276 h 1010"/>
                  <a:gd name="T18" fmla="*/ 1017 w 3305"/>
                  <a:gd name="T19" fmla="*/ 93 h 1010"/>
                  <a:gd name="T20" fmla="*/ 1018 w 3305"/>
                  <a:gd name="T21" fmla="*/ 93 h 1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05" h="1010">
                    <a:moveTo>
                      <a:pt x="1018" y="93"/>
                    </a:moveTo>
                    <a:cubicBezTo>
                      <a:pt x="872" y="93"/>
                      <a:pt x="464" y="164"/>
                      <a:pt x="641" y="382"/>
                    </a:cubicBezTo>
                    <a:cubicBezTo>
                      <a:pt x="698" y="453"/>
                      <a:pt x="855" y="490"/>
                      <a:pt x="677" y="555"/>
                    </a:cubicBezTo>
                    <a:cubicBezTo>
                      <a:pt x="573" y="594"/>
                      <a:pt x="466" y="573"/>
                      <a:pt x="370" y="632"/>
                    </a:cubicBezTo>
                    <a:cubicBezTo>
                      <a:pt x="0" y="859"/>
                      <a:pt x="774" y="934"/>
                      <a:pt x="912" y="934"/>
                    </a:cubicBezTo>
                    <a:cubicBezTo>
                      <a:pt x="2456" y="940"/>
                      <a:pt x="954" y="997"/>
                      <a:pt x="2194" y="1004"/>
                    </a:cubicBezTo>
                    <a:cubicBezTo>
                      <a:pt x="3158" y="1010"/>
                      <a:pt x="2366" y="709"/>
                      <a:pt x="2669" y="706"/>
                    </a:cubicBezTo>
                    <a:cubicBezTo>
                      <a:pt x="3113" y="702"/>
                      <a:pt x="3305" y="594"/>
                      <a:pt x="3230" y="492"/>
                    </a:cubicBezTo>
                    <a:cubicBezTo>
                      <a:pt x="3068" y="272"/>
                      <a:pt x="2264" y="446"/>
                      <a:pt x="2413" y="276"/>
                    </a:cubicBezTo>
                    <a:cubicBezTo>
                      <a:pt x="2654" y="0"/>
                      <a:pt x="1017" y="93"/>
                      <a:pt x="1017" y="93"/>
                    </a:cubicBezTo>
                    <a:lnTo>
                      <a:pt x="1018" y="9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41">
                <a:extLst>
                  <a:ext uri="{FF2B5EF4-FFF2-40B4-BE49-F238E27FC236}">
                    <a16:creationId xmlns:a16="http://schemas.microsoft.com/office/drawing/2014/main" id="{2CC07C10-E9AC-3E5A-E9F2-C1B715EB8D4F}"/>
                  </a:ext>
                </a:extLst>
              </p:cNvPr>
              <p:cNvSpPr>
                <a:spLocks/>
              </p:cNvSpPr>
              <p:nvPr/>
            </p:nvSpPr>
            <p:spPr bwMode="auto">
              <a:xfrm>
                <a:off x="-4141788" y="4741863"/>
                <a:ext cx="877888" cy="512763"/>
              </a:xfrm>
              <a:custGeom>
                <a:avLst/>
                <a:gdLst>
                  <a:gd name="T0" fmla="*/ 718 w 1152"/>
                  <a:gd name="T1" fmla="*/ 243 h 673"/>
                  <a:gd name="T2" fmla="*/ 546 w 1152"/>
                  <a:gd name="T3" fmla="*/ 404 h 673"/>
                  <a:gd name="T4" fmla="*/ 305 w 1152"/>
                  <a:gd name="T5" fmla="*/ 630 h 673"/>
                  <a:gd name="T6" fmla="*/ 83 w 1152"/>
                  <a:gd name="T7" fmla="*/ 548 h 673"/>
                  <a:gd name="T8" fmla="*/ 325 w 1152"/>
                  <a:gd name="T9" fmla="*/ 360 h 673"/>
                  <a:gd name="T10" fmla="*/ 245 w 1152"/>
                  <a:gd name="T11" fmla="*/ 268 h 673"/>
                  <a:gd name="T12" fmla="*/ 245 w 1152"/>
                  <a:gd name="T13" fmla="*/ 139 h 673"/>
                  <a:gd name="T14" fmla="*/ 1152 w 1152"/>
                  <a:gd name="T15" fmla="*/ 110 h 673"/>
                  <a:gd name="T16" fmla="*/ 718 w 1152"/>
                  <a:gd name="T17" fmla="*/ 243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2" h="673">
                    <a:moveTo>
                      <a:pt x="718" y="243"/>
                    </a:moveTo>
                    <a:cubicBezTo>
                      <a:pt x="593" y="247"/>
                      <a:pt x="552" y="322"/>
                      <a:pt x="546" y="404"/>
                    </a:cubicBezTo>
                    <a:cubicBezTo>
                      <a:pt x="534" y="550"/>
                      <a:pt x="420" y="592"/>
                      <a:pt x="305" y="630"/>
                    </a:cubicBezTo>
                    <a:cubicBezTo>
                      <a:pt x="251" y="648"/>
                      <a:pt x="0" y="673"/>
                      <a:pt x="83" y="548"/>
                    </a:cubicBezTo>
                    <a:cubicBezTo>
                      <a:pt x="126" y="483"/>
                      <a:pt x="344" y="468"/>
                      <a:pt x="325" y="360"/>
                    </a:cubicBezTo>
                    <a:cubicBezTo>
                      <a:pt x="316" y="303"/>
                      <a:pt x="275" y="292"/>
                      <a:pt x="245" y="268"/>
                    </a:cubicBezTo>
                    <a:cubicBezTo>
                      <a:pt x="196" y="229"/>
                      <a:pt x="199" y="173"/>
                      <a:pt x="245" y="139"/>
                    </a:cubicBezTo>
                    <a:cubicBezTo>
                      <a:pt x="435" y="0"/>
                      <a:pt x="1152" y="32"/>
                      <a:pt x="1152" y="110"/>
                    </a:cubicBezTo>
                    <a:cubicBezTo>
                      <a:pt x="1152" y="180"/>
                      <a:pt x="1107" y="231"/>
                      <a:pt x="718" y="243"/>
                    </a:cubicBezTo>
                    <a:close/>
                  </a:path>
                </a:pathLst>
              </a:custGeom>
              <a:solidFill>
                <a:srgbClr val="00205C"/>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42">
                <a:extLst>
                  <a:ext uri="{FF2B5EF4-FFF2-40B4-BE49-F238E27FC236}">
                    <a16:creationId xmlns:a16="http://schemas.microsoft.com/office/drawing/2014/main" id="{9D4D47AB-97BD-7E7B-3061-05A0E32458FA}"/>
                  </a:ext>
                </a:extLst>
              </p:cNvPr>
              <p:cNvSpPr>
                <a:spLocks/>
              </p:cNvSpPr>
              <p:nvPr/>
            </p:nvSpPr>
            <p:spPr bwMode="auto">
              <a:xfrm>
                <a:off x="-3587750" y="3429000"/>
                <a:ext cx="623888" cy="1154113"/>
              </a:xfrm>
              <a:custGeom>
                <a:avLst/>
                <a:gdLst>
                  <a:gd name="T0" fmla="*/ 426 w 819"/>
                  <a:gd name="T1" fmla="*/ 61 h 1516"/>
                  <a:gd name="T2" fmla="*/ 409 w 819"/>
                  <a:gd name="T3" fmla="*/ 1 h 1516"/>
                  <a:gd name="T4" fmla="*/ 392 w 819"/>
                  <a:gd name="T5" fmla="*/ 61 h 1516"/>
                  <a:gd name="T6" fmla="*/ 34 w 819"/>
                  <a:gd name="T7" fmla="*/ 1052 h 1516"/>
                  <a:gd name="T8" fmla="*/ 787 w 819"/>
                  <a:gd name="T9" fmla="*/ 1063 h 1516"/>
                  <a:gd name="T10" fmla="*/ 426 w 819"/>
                  <a:gd name="T11" fmla="*/ 61 h 1516"/>
                </a:gdLst>
                <a:ahLst/>
                <a:cxnLst>
                  <a:cxn ang="0">
                    <a:pos x="T0" y="T1"/>
                  </a:cxn>
                  <a:cxn ang="0">
                    <a:pos x="T2" y="T3"/>
                  </a:cxn>
                  <a:cxn ang="0">
                    <a:pos x="T4" y="T5"/>
                  </a:cxn>
                  <a:cxn ang="0">
                    <a:pos x="T6" y="T7"/>
                  </a:cxn>
                  <a:cxn ang="0">
                    <a:pos x="T8" y="T9"/>
                  </a:cxn>
                  <a:cxn ang="0">
                    <a:pos x="T10" y="T11"/>
                  </a:cxn>
                </a:cxnLst>
                <a:rect l="0" t="0" r="r" b="b"/>
                <a:pathLst>
                  <a:path w="819" h="1516">
                    <a:moveTo>
                      <a:pt x="426" y="61"/>
                    </a:moveTo>
                    <a:cubicBezTo>
                      <a:pt x="424" y="25"/>
                      <a:pt x="421" y="0"/>
                      <a:pt x="409" y="1"/>
                    </a:cubicBezTo>
                    <a:cubicBezTo>
                      <a:pt x="398" y="2"/>
                      <a:pt x="395" y="25"/>
                      <a:pt x="392" y="61"/>
                    </a:cubicBezTo>
                    <a:cubicBezTo>
                      <a:pt x="352" y="614"/>
                      <a:pt x="0" y="658"/>
                      <a:pt x="34" y="1052"/>
                    </a:cubicBezTo>
                    <a:cubicBezTo>
                      <a:pt x="75" y="1516"/>
                      <a:pt x="752" y="1511"/>
                      <a:pt x="787" y="1063"/>
                    </a:cubicBezTo>
                    <a:cubicBezTo>
                      <a:pt x="819" y="660"/>
                      <a:pt x="464" y="614"/>
                      <a:pt x="426" y="6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43">
                <a:extLst>
                  <a:ext uri="{FF2B5EF4-FFF2-40B4-BE49-F238E27FC236}">
                    <a16:creationId xmlns:a16="http://schemas.microsoft.com/office/drawing/2014/main" id="{60BF70F2-F5DF-BA2A-ADC7-D6814D7C940D}"/>
                  </a:ext>
                </a:extLst>
              </p:cNvPr>
              <p:cNvSpPr>
                <a:spLocks/>
              </p:cNvSpPr>
              <p:nvPr/>
            </p:nvSpPr>
            <p:spPr bwMode="auto">
              <a:xfrm>
                <a:off x="-3530600" y="3892550"/>
                <a:ext cx="376238" cy="558800"/>
              </a:xfrm>
              <a:custGeom>
                <a:avLst/>
                <a:gdLst>
                  <a:gd name="T0" fmla="*/ 158 w 493"/>
                  <a:gd name="T1" fmla="*/ 0 h 732"/>
                  <a:gd name="T2" fmla="*/ 42 w 493"/>
                  <a:gd name="T3" fmla="*/ 198 h 732"/>
                  <a:gd name="T4" fmla="*/ 8 w 493"/>
                  <a:gd name="T5" fmla="*/ 422 h 732"/>
                  <a:gd name="T6" fmla="*/ 130 w 493"/>
                  <a:gd name="T7" fmla="*/ 657 h 732"/>
                  <a:gd name="T8" fmla="*/ 369 w 493"/>
                  <a:gd name="T9" fmla="*/ 706 h 732"/>
                  <a:gd name="T10" fmla="*/ 255 w 493"/>
                  <a:gd name="T11" fmla="*/ 376 h 732"/>
                  <a:gd name="T12" fmla="*/ 158 w 493"/>
                  <a:gd name="T13" fmla="*/ 0 h 732"/>
                </a:gdLst>
                <a:ahLst/>
                <a:cxnLst>
                  <a:cxn ang="0">
                    <a:pos x="T0" y="T1"/>
                  </a:cxn>
                  <a:cxn ang="0">
                    <a:pos x="T2" y="T3"/>
                  </a:cxn>
                  <a:cxn ang="0">
                    <a:pos x="T4" y="T5"/>
                  </a:cxn>
                  <a:cxn ang="0">
                    <a:pos x="T6" y="T7"/>
                  </a:cxn>
                  <a:cxn ang="0">
                    <a:pos x="T8" y="T9"/>
                  </a:cxn>
                  <a:cxn ang="0">
                    <a:pos x="T10" y="T11"/>
                  </a:cxn>
                  <a:cxn ang="0">
                    <a:pos x="T12" y="T13"/>
                  </a:cxn>
                </a:cxnLst>
                <a:rect l="0" t="0" r="r" b="b"/>
                <a:pathLst>
                  <a:path w="493" h="732">
                    <a:moveTo>
                      <a:pt x="158" y="0"/>
                    </a:moveTo>
                    <a:cubicBezTo>
                      <a:pt x="144" y="31"/>
                      <a:pt x="70" y="124"/>
                      <a:pt x="42" y="198"/>
                    </a:cubicBezTo>
                    <a:cubicBezTo>
                      <a:pt x="14" y="270"/>
                      <a:pt x="0" y="343"/>
                      <a:pt x="8" y="422"/>
                    </a:cubicBezTo>
                    <a:cubicBezTo>
                      <a:pt x="16" y="508"/>
                      <a:pt x="65" y="606"/>
                      <a:pt x="130" y="657"/>
                    </a:cubicBezTo>
                    <a:cubicBezTo>
                      <a:pt x="189" y="703"/>
                      <a:pt x="299" y="732"/>
                      <a:pt x="369" y="706"/>
                    </a:cubicBezTo>
                    <a:cubicBezTo>
                      <a:pt x="493" y="660"/>
                      <a:pt x="290" y="431"/>
                      <a:pt x="255" y="376"/>
                    </a:cubicBezTo>
                    <a:cubicBezTo>
                      <a:pt x="197" y="286"/>
                      <a:pt x="115" y="115"/>
                      <a:pt x="158" y="0"/>
                    </a:cubicBezTo>
                  </a:path>
                </a:pathLst>
              </a:custGeom>
              <a:solidFill>
                <a:srgbClr val="00205C"/>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44">
                <a:extLst>
                  <a:ext uri="{FF2B5EF4-FFF2-40B4-BE49-F238E27FC236}">
                    <a16:creationId xmlns:a16="http://schemas.microsoft.com/office/drawing/2014/main" id="{D5A35005-A53B-FDAB-BA22-FFD1A35E7EE1}"/>
                  </a:ext>
                </a:extLst>
              </p:cNvPr>
              <p:cNvSpPr>
                <a:spLocks/>
              </p:cNvSpPr>
              <p:nvPr/>
            </p:nvSpPr>
            <p:spPr bwMode="auto">
              <a:xfrm>
                <a:off x="-3074988" y="4156075"/>
                <a:ext cx="53975" cy="165100"/>
              </a:xfrm>
              <a:custGeom>
                <a:avLst/>
                <a:gdLst>
                  <a:gd name="T0" fmla="*/ 0 w 70"/>
                  <a:gd name="T1" fmla="*/ 10 h 216"/>
                  <a:gd name="T2" fmla="*/ 56 w 70"/>
                  <a:gd name="T3" fmla="*/ 0 h 216"/>
                  <a:gd name="T4" fmla="*/ 17 w 70"/>
                  <a:gd name="T5" fmla="*/ 193 h 216"/>
                  <a:gd name="T6" fmla="*/ 0 w 70"/>
                  <a:gd name="T7" fmla="*/ 10 h 216"/>
                </a:gdLst>
                <a:ahLst/>
                <a:cxnLst>
                  <a:cxn ang="0">
                    <a:pos x="T0" y="T1"/>
                  </a:cxn>
                  <a:cxn ang="0">
                    <a:pos x="T2" y="T3"/>
                  </a:cxn>
                  <a:cxn ang="0">
                    <a:pos x="T4" y="T5"/>
                  </a:cxn>
                  <a:cxn ang="0">
                    <a:pos x="T6" y="T7"/>
                  </a:cxn>
                </a:cxnLst>
                <a:rect l="0" t="0" r="r" b="b"/>
                <a:pathLst>
                  <a:path w="70" h="216">
                    <a:moveTo>
                      <a:pt x="0" y="10"/>
                    </a:moveTo>
                    <a:cubicBezTo>
                      <a:pt x="0" y="10"/>
                      <a:pt x="57" y="0"/>
                      <a:pt x="56" y="0"/>
                    </a:cubicBezTo>
                    <a:cubicBezTo>
                      <a:pt x="70" y="135"/>
                      <a:pt x="21" y="216"/>
                      <a:pt x="17" y="193"/>
                    </a:cubicBezTo>
                    <a:cubicBezTo>
                      <a:pt x="17" y="193"/>
                      <a:pt x="20" y="117"/>
                      <a:pt x="0" y="10"/>
                    </a:cubicBezTo>
                    <a:close/>
                  </a:path>
                </a:pathLst>
              </a:custGeom>
              <a:solidFill>
                <a:srgbClr val="00205C"/>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45">
                <a:extLst>
                  <a:ext uri="{FF2B5EF4-FFF2-40B4-BE49-F238E27FC236}">
                    <a16:creationId xmlns:a16="http://schemas.microsoft.com/office/drawing/2014/main" id="{883151E2-F676-13C7-BD89-2B91093DFCBC}"/>
                  </a:ext>
                </a:extLst>
              </p:cNvPr>
              <p:cNvSpPr>
                <a:spLocks/>
              </p:cNvSpPr>
              <p:nvPr/>
            </p:nvSpPr>
            <p:spPr bwMode="auto">
              <a:xfrm>
                <a:off x="-3092450" y="4064000"/>
                <a:ext cx="55563" cy="66675"/>
              </a:xfrm>
              <a:custGeom>
                <a:avLst/>
                <a:gdLst>
                  <a:gd name="T0" fmla="*/ 17 w 73"/>
                  <a:gd name="T1" fmla="*/ 87 h 87"/>
                  <a:gd name="T2" fmla="*/ 73 w 73"/>
                  <a:gd name="T3" fmla="*/ 81 h 87"/>
                  <a:gd name="T4" fmla="*/ 49 w 73"/>
                  <a:gd name="T5" fmla="*/ 4 h 87"/>
                  <a:gd name="T6" fmla="*/ 0 w 73"/>
                  <a:gd name="T7" fmla="*/ 6 h 87"/>
                  <a:gd name="T8" fmla="*/ 16 w 73"/>
                  <a:gd name="T9" fmla="*/ 87 h 87"/>
                </a:gdLst>
                <a:ahLst/>
                <a:cxnLst>
                  <a:cxn ang="0">
                    <a:pos x="T0" y="T1"/>
                  </a:cxn>
                  <a:cxn ang="0">
                    <a:pos x="T2" y="T3"/>
                  </a:cxn>
                  <a:cxn ang="0">
                    <a:pos x="T4" y="T5"/>
                  </a:cxn>
                  <a:cxn ang="0">
                    <a:pos x="T6" y="T7"/>
                  </a:cxn>
                  <a:cxn ang="0">
                    <a:pos x="T8" y="T9"/>
                  </a:cxn>
                </a:cxnLst>
                <a:rect l="0" t="0" r="r" b="b"/>
                <a:pathLst>
                  <a:path w="73" h="87">
                    <a:moveTo>
                      <a:pt x="17" y="87"/>
                    </a:moveTo>
                    <a:cubicBezTo>
                      <a:pt x="17" y="87"/>
                      <a:pt x="69" y="83"/>
                      <a:pt x="73" y="81"/>
                    </a:cubicBezTo>
                    <a:cubicBezTo>
                      <a:pt x="69" y="58"/>
                      <a:pt x="64" y="15"/>
                      <a:pt x="49" y="4"/>
                    </a:cubicBezTo>
                    <a:cubicBezTo>
                      <a:pt x="42" y="0"/>
                      <a:pt x="9" y="2"/>
                      <a:pt x="0" y="6"/>
                    </a:cubicBezTo>
                    <a:lnTo>
                      <a:pt x="16" y="87"/>
                    </a:lnTo>
                  </a:path>
                </a:pathLst>
              </a:custGeom>
              <a:solidFill>
                <a:srgbClr val="00205C"/>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46">
                <a:extLst>
                  <a:ext uri="{FF2B5EF4-FFF2-40B4-BE49-F238E27FC236}">
                    <a16:creationId xmlns:a16="http://schemas.microsoft.com/office/drawing/2014/main" id="{1CBF6C4C-8F2C-9A42-28FB-23BFA2075531}"/>
                  </a:ext>
                </a:extLst>
              </p:cNvPr>
              <p:cNvSpPr>
                <a:spLocks/>
              </p:cNvSpPr>
              <p:nvPr/>
            </p:nvSpPr>
            <p:spPr bwMode="auto">
              <a:xfrm>
                <a:off x="-4364038" y="5172075"/>
                <a:ext cx="134938" cy="125413"/>
              </a:xfrm>
              <a:custGeom>
                <a:avLst/>
                <a:gdLst>
                  <a:gd name="T0" fmla="*/ 151 w 178"/>
                  <a:gd name="T1" fmla="*/ 0 h 165"/>
                  <a:gd name="T2" fmla="*/ 178 w 178"/>
                  <a:gd name="T3" fmla="*/ 163 h 165"/>
                  <a:gd name="T4" fmla="*/ 115 w 178"/>
                  <a:gd name="T5" fmla="*/ 81 h 165"/>
                  <a:gd name="T6" fmla="*/ 151 w 178"/>
                  <a:gd name="T7" fmla="*/ 0 h 165"/>
                </a:gdLst>
                <a:ahLst/>
                <a:cxnLst>
                  <a:cxn ang="0">
                    <a:pos x="T0" y="T1"/>
                  </a:cxn>
                  <a:cxn ang="0">
                    <a:pos x="T2" y="T3"/>
                  </a:cxn>
                  <a:cxn ang="0">
                    <a:pos x="T4" y="T5"/>
                  </a:cxn>
                  <a:cxn ang="0">
                    <a:pos x="T6" y="T7"/>
                  </a:cxn>
                </a:cxnLst>
                <a:rect l="0" t="0" r="r" b="b"/>
                <a:pathLst>
                  <a:path w="178" h="165">
                    <a:moveTo>
                      <a:pt x="151" y="0"/>
                    </a:moveTo>
                    <a:cubicBezTo>
                      <a:pt x="0" y="112"/>
                      <a:pt x="131" y="165"/>
                      <a:pt x="178" y="163"/>
                    </a:cubicBezTo>
                    <a:cubicBezTo>
                      <a:pt x="150" y="143"/>
                      <a:pt x="115" y="126"/>
                      <a:pt x="115" y="81"/>
                    </a:cubicBezTo>
                    <a:cubicBezTo>
                      <a:pt x="114" y="51"/>
                      <a:pt x="151" y="0"/>
                      <a:pt x="151" y="0"/>
                    </a:cubicBezTo>
                    <a:close/>
                  </a:path>
                </a:pathLst>
              </a:custGeom>
              <a:solidFill>
                <a:srgbClr val="80BC00"/>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47">
                <a:extLst>
                  <a:ext uri="{FF2B5EF4-FFF2-40B4-BE49-F238E27FC236}">
                    <a16:creationId xmlns:a16="http://schemas.microsoft.com/office/drawing/2014/main" id="{DB83401C-DBCD-8118-B2E8-3AFCCAE39F62}"/>
                  </a:ext>
                </a:extLst>
              </p:cNvPr>
              <p:cNvSpPr>
                <a:spLocks/>
              </p:cNvSpPr>
              <p:nvPr/>
            </p:nvSpPr>
            <p:spPr bwMode="auto">
              <a:xfrm>
                <a:off x="-2833688" y="4781550"/>
                <a:ext cx="188913" cy="109538"/>
              </a:xfrm>
              <a:custGeom>
                <a:avLst/>
                <a:gdLst>
                  <a:gd name="T0" fmla="*/ 37 w 248"/>
                  <a:gd name="T1" fmla="*/ 0 h 143"/>
                  <a:gd name="T2" fmla="*/ 0 w 248"/>
                  <a:gd name="T3" fmla="*/ 141 h 143"/>
                  <a:gd name="T4" fmla="*/ 82 w 248"/>
                  <a:gd name="T5" fmla="*/ 77 h 143"/>
                  <a:gd name="T6" fmla="*/ 37 w 248"/>
                  <a:gd name="T7" fmla="*/ 0 h 143"/>
                </a:gdLst>
                <a:ahLst/>
                <a:cxnLst>
                  <a:cxn ang="0">
                    <a:pos x="T0" y="T1"/>
                  </a:cxn>
                  <a:cxn ang="0">
                    <a:pos x="T2" y="T3"/>
                  </a:cxn>
                  <a:cxn ang="0">
                    <a:pos x="T4" y="T5"/>
                  </a:cxn>
                  <a:cxn ang="0">
                    <a:pos x="T6" y="T7"/>
                  </a:cxn>
                </a:cxnLst>
                <a:rect l="0" t="0" r="r" b="b"/>
                <a:pathLst>
                  <a:path w="248" h="143">
                    <a:moveTo>
                      <a:pt x="37" y="0"/>
                    </a:moveTo>
                    <a:cubicBezTo>
                      <a:pt x="248" y="97"/>
                      <a:pt x="65" y="143"/>
                      <a:pt x="0" y="141"/>
                    </a:cubicBezTo>
                    <a:cubicBezTo>
                      <a:pt x="38" y="124"/>
                      <a:pt x="76" y="105"/>
                      <a:pt x="82" y="77"/>
                    </a:cubicBezTo>
                    <a:cubicBezTo>
                      <a:pt x="89" y="50"/>
                      <a:pt x="37" y="0"/>
                      <a:pt x="37" y="0"/>
                    </a:cubicBezTo>
                    <a:close/>
                  </a:path>
                </a:pathLst>
              </a:custGeom>
              <a:solidFill>
                <a:srgbClr val="80BC00"/>
              </a:solidFill>
              <a:ln>
                <a:noFill/>
              </a:ln>
            </p:spPr>
            <p:txBody>
              <a:bodyPr vert="horz" wrap="square" lIns="91440" tIns="45720" rIns="91440" bIns="45720" numCol="1" anchor="t" anchorCtr="0" compatLnSpc="1">
                <a:prstTxWarp prst="textNoShape">
                  <a:avLst/>
                </a:prstTxWarp>
              </a:bodyPr>
              <a:lstStyle/>
              <a:p>
                <a:endParaRPr lang="en-US"/>
              </a:p>
            </p:txBody>
          </p:sp>
        </p:grpSp>
      </p:grpSp>
      <p:cxnSp>
        <p:nvCxnSpPr>
          <p:cNvPr id="55" name="Straight Connector 54">
            <a:extLst>
              <a:ext uri="{FF2B5EF4-FFF2-40B4-BE49-F238E27FC236}">
                <a16:creationId xmlns:a16="http://schemas.microsoft.com/office/drawing/2014/main" id="{2F855E41-6B53-3DF8-1048-AE068EE43EAF}"/>
              </a:ext>
            </a:extLst>
          </p:cNvPr>
          <p:cNvCxnSpPr>
            <a:cxnSpLocks/>
          </p:cNvCxnSpPr>
          <p:nvPr/>
        </p:nvCxnSpPr>
        <p:spPr>
          <a:xfrm>
            <a:off x="6548807" y="3896968"/>
            <a:ext cx="5029200" cy="0"/>
          </a:xfrm>
          <a:prstGeom prst="line">
            <a:avLst/>
          </a:prstGeom>
          <a:ln w="28575">
            <a:solidFill>
              <a:srgbClr val="00205C"/>
            </a:solidFill>
          </a:ln>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BA076F37-5D40-1638-17DB-2D58C51B35A6}"/>
              </a:ext>
            </a:extLst>
          </p:cNvPr>
          <p:cNvCxnSpPr>
            <a:cxnSpLocks/>
          </p:cNvCxnSpPr>
          <p:nvPr/>
        </p:nvCxnSpPr>
        <p:spPr>
          <a:xfrm>
            <a:off x="9063407" y="3530568"/>
            <a:ext cx="0" cy="365760"/>
          </a:xfrm>
          <a:prstGeom prst="line">
            <a:avLst/>
          </a:prstGeom>
          <a:ln w="28575">
            <a:solidFill>
              <a:srgbClr val="00205C"/>
            </a:solidFill>
          </a:ln>
        </p:spPr>
        <p:style>
          <a:lnRef idx="2">
            <a:schemeClr val="accent1"/>
          </a:lnRef>
          <a:fillRef idx="0">
            <a:schemeClr val="accent1"/>
          </a:fillRef>
          <a:effectRef idx="1">
            <a:schemeClr val="accent1"/>
          </a:effectRef>
          <a:fontRef idx="minor">
            <a:schemeClr val="tx1"/>
          </a:fontRef>
        </p:style>
      </p:cxnSp>
      <p:sp>
        <p:nvSpPr>
          <p:cNvPr id="7" name="TextBox 50">
            <a:extLst>
              <a:ext uri="{FF2B5EF4-FFF2-40B4-BE49-F238E27FC236}">
                <a16:creationId xmlns:a16="http://schemas.microsoft.com/office/drawing/2014/main" id="{54B38D7F-74C1-3699-654E-63A25B143EBC}"/>
              </a:ext>
            </a:extLst>
          </p:cNvPr>
          <p:cNvSpPr txBox="1">
            <a:spLocks noChangeArrowheads="1"/>
          </p:cNvSpPr>
          <p:nvPr/>
        </p:nvSpPr>
        <p:spPr bwMode="auto">
          <a:xfrm>
            <a:off x="1706880" y="4032943"/>
            <a:ext cx="5029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0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9pPr>
          </a:lstStyle>
          <a:p>
            <a:pPr algn="ctr">
              <a:lnSpc>
                <a:spcPct val="100000"/>
              </a:lnSpc>
              <a:spcBef>
                <a:spcPts val="600"/>
              </a:spcBef>
              <a:buNone/>
              <a:defRPr/>
            </a:pPr>
            <a:r>
              <a:rPr lang="en-US" altLang="en-US" sz="3000" dirty="0">
                <a:latin typeface="Atkinson Hyperlegible" pitchFamily="2" charset="0"/>
              </a:rPr>
              <a:t>Legionella, in freshwater, grows in plumbing systems, causing Legionnaires' disease via inhaled droplets.</a:t>
            </a:r>
          </a:p>
        </p:txBody>
      </p:sp>
      <p:grpSp>
        <p:nvGrpSpPr>
          <p:cNvPr id="22" name="Group 21">
            <a:extLst>
              <a:ext uri="{FF2B5EF4-FFF2-40B4-BE49-F238E27FC236}">
                <a16:creationId xmlns:a16="http://schemas.microsoft.com/office/drawing/2014/main" id="{EFFB82F2-298B-ED20-CE3F-08ABC979AB65}"/>
              </a:ext>
            </a:extLst>
          </p:cNvPr>
          <p:cNvGrpSpPr/>
          <p:nvPr/>
        </p:nvGrpSpPr>
        <p:grpSpPr>
          <a:xfrm>
            <a:off x="5455920" y="2436700"/>
            <a:ext cx="1280160" cy="1280160"/>
            <a:chOff x="5455920" y="2436700"/>
            <a:chExt cx="1280160" cy="1280160"/>
          </a:xfrm>
        </p:grpSpPr>
        <p:grpSp>
          <p:nvGrpSpPr>
            <p:cNvPr id="24" name="Group 23">
              <a:extLst>
                <a:ext uri="{FF2B5EF4-FFF2-40B4-BE49-F238E27FC236}">
                  <a16:creationId xmlns:a16="http://schemas.microsoft.com/office/drawing/2014/main" id="{6E35F8B3-4CFF-C30B-9739-6F2FF1C4AFF5}"/>
                </a:ext>
              </a:extLst>
            </p:cNvPr>
            <p:cNvGrpSpPr/>
            <p:nvPr/>
          </p:nvGrpSpPr>
          <p:grpSpPr>
            <a:xfrm>
              <a:off x="5455920" y="2436700"/>
              <a:ext cx="1280160" cy="1280160"/>
              <a:chOff x="1426796" y="2535405"/>
              <a:chExt cx="1123223" cy="1123223"/>
            </a:xfrm>
          </p:grpSpPr>
          <p:sp>
            <p:nvSpPr>
              <p:cNvPr id="65" name="Oval 64">
                <a:extLst>
                  <a:ext uri="{FF2B5EF4-FFF2-40B4-BE49-F238E27FC236}">
                    <a16:creationId xmlns:a16="http://schemas.microsoft.com/office/drawing/2014/main" id="{5EE43045-FB5A-840B-47D2-76BB6AD0F9BF}"/>
                  </a:ext>
                </a:extLst>
              </p:cNvPr>
              <p:cNvSpPr/>
              <p:nvPr/>
            </p:nvSpPr>
            <p:spPr>
              <a:xfrm>
                <a:off x="1426796" y="2535405"/>
                <a:ext cx="1123223" cy="1123223"/>
              </a:xfrm>
              <a:prstGeom prst="ellipse">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9D92DFA8-0130-8922-E9C0-53C7CD0D7ACD}"/>
                  </a:ext>
                </a:extLst>
              </p:cNvPr>
              <p:cNvSpPr/>
              <p:nvPr/>
            </p:nvSpPr>
            <p:spPr>
              <a:xfrm>
                <a:off x="1561531" y="2676816"/>
                <a:ext cx="853752" cy="853752"/>
              </a:xfrm>
              <a:prstGeom prst="ellipse">
                <a:avLst/>
              </a:prstGeom>
              <a:solidFill>
                <a:srgbClr val="EF4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E5757D8D-09F0-B7BD-774D-B7BDFACECB47}"/>
                </a:ext>
              </a:extLst>
            </p:cNvPr>
            <p:cNvGrpSpPr/>
            <p:nvPr/>
          </p:nvGrpSpPr>
          <p:grpSpPr>
            <a:xfrm>
              <a:off x="5792029" y="2800350"/>
              <a:ext cx="584764" cy="549878"/>
              <a:chOff x="-13511213" y="2011363"/>
              <a:chExt cx="4816475" cy="4529137"/>
            </a:xfrm>
            <a:solidFill>
              <a:schemeClr val="bg1"/>
            </a:solidFill>
          </p:grpSpPr>
          <p:sp>
            <p:nvSpPr>
              <p:cNvPr id="8" name="Freeform 5">
                <a:extLst>
                  <a:ext uri="{FF2B5EF4-FFF2-40B4-BE49-F238E27FC236}">
                    <a16:creationId xmlns:a16="http://schemas.microsoft.com/office/drawing/2014/main" id="{5DC18D1D-866B-308F-FA47-F49875817135}"/>
                  </a:ext>
                </a:extLst>
              </p:cNvPr>
              <p:cNvSpPr>
                <a:spLocks/>
              </p:cNvSpPr>
              <p:nvPr/>
            </p:nvSpPr>
            <p:spPr bwMode="auto">
              <a:xfrm>
                <a:off x="-10852151" y="5427663"/>
                <a:ext cx="595313" cy="815975"/>
              </a:xfrm>
              <a:custGeom>
                <a:avLst/>
                <a:gdLst>
                  <a:gd name="T0" fmla="*/ 86 w 158"/>
                  <a:gd name="T1" fmla="*/ 0 h 216"/>
                  <a:gd name="T2" fmla="*/ 28 w 158"/>
                  <a:gd name="T3" fmla="*/ 112 h 216"/>
                  <a:gd name="T4" fmla="*/ 85 w 158"/>
                  <a:gd name="T5" fmla="*/ 216 h 216"/>
                  <a:gd name="T6" fmla="*/ 144 w 158"/>
                  <a:gd name="T7" fmla="*/ 112 h 216"/>
                  <a:gd name="T8" fmla="*/ 86 w 158"/>
                  <a:gd name="T9" fmla="*/ 0 h 216"/>
                </a:gdLst>
                <a:ahLst/>
                <a:cxnLst>
                  <a:cxn ang="0">
                    <a:pos x="T0" y="T1"/>
                  </a:cxn>
                  <a:cxn ang="0">
                    <a:pos x="T2" y="T3"/>
                  </a:cxn>
                  <a:cxn ang="0">
                    <a:pos x="T4" y="T5"/>
                  </a:cxn>
                  <a:cxn ang="0">
                    <a:pos x="T6" y="T7"/>
                  </a:cxn>
                  <a:cxn ang="0">
                    <a:pos x="T8" y="T9"/>
                  </a:cxn>
                </a:cxnLst>
                <a:rect l="0" t="0" r="r" b="b"/>
                <a:pathLst>
                  <a:path w="158" h="216">
                    <a:moveTo>
                      <a:pt x="86" y="0"/>
                    </a:moveTo>
                    <a:cubicBezTo>
                      <a:pt x="86" y="0"/>
                      <a:pt x="86" y="0"/>
                      <a:pt x="28" y="112"/>
                    </a:cubicBezTo>
                    <a:cubicBezTo>
                      <a:pt x="0" y="166"/>
                      <a:pt x="47" y="216"/>
                      <a:pt x="85" y="216"/>
                    </a:cubicBezTo>
                    <a:cubicBezTo>
                      <a:pt x="123" y="216"/>
                      <a:pt x="158" y="172"/>
                      <a:pt x="144" y="112"/>
                    </a:cubicBezTo>
                    <a:cubicBezTo>
                      <a:pt x="131" y="58"/>
                      <a:pt x="86" y="0"/>
                      <a:pt x="8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6">
                <a:extLst>
                  <a:ext uri="{FF2B5EF4-FFF2-40B4-BE49-F238E27FC236}">
                    <a16:creationId xmlns:a16="http://schemas.microsoft.com/office/drawing/2014/main" id="{98885BA7-491C-FA6E-E59E-473C0E844410}"/>
                  </a:ext>
                </a:extLst>
              </p:cNvPr>
              <p:cNvSpPr>
                <a:spLocks/>
              </p:cNvSpPr>
              <p:nvPr/>
            </p:nvSpPr>
            <p:spPr bwMode="auto">
              <a:xfrm>
                <a:off x="-10629901" y="2011363"/>
                <a:ext cx="1935163" cy="795337"/>
              </a:xfrm>
              <a:custGeom>
                <a:avLst/>
                <a:gdLst>
                  <a:gd name="T0" fmla="*/ 430 w 513"/>
                  <a:gd name="T1" fmla="*/ 0 h 211"/>
                  <a:gd name="T2" fmla="*/ 101 w 513"/>
                  <a:gd name="T3" fmla="*/ 0 h 211"/>
                  <a:gd name="T4" fmla="*/ 90 w 513"/>
                  <a:gd name="T5" fmla="*/ 0 h 211"/>
                  <a:gd name="T6" fmla="*/ 82 w 513"/>
                  <a:gd name="T7" fmla="*/ 0 h 211"/>
                  <a:gd name="T8" fmla="*/ 0 w 513"/>
                  <a:gd name="T9" fmla="*/ 80 h 211"/>
                  <a:gd name="T10" fmla="*/ 0 w 513"/>
                  <a:gd name="T11" fmla="*/ 211 h 211"/>
                  <a:gd name="T12" fmla="*/ 165 w 513"/>
                  <a:gd name="T13" fmla="*/ 211 h 211"/>
                  <a:gd name="T14" fmla="*/ 165 w 513"/>
                  <a:gd name="T15" fmla="*/ 165 h 211"/>
                  <a:gd name="T16" fmla="*/ 430 w 513"/>
                  <a:gd name="T17" fmla="*/ 165 h 211"/>
                  <a:gd name="T18" fmla="*/ 513 w 513"/>
                  <a:gd name="T19" fmla="*/ 88 h 211"/>
                  <a:gd name="T20" fmla="*/ 513 w 513"/>
                  <a:gd name="T21" fmla="*/ 80 h 211"/>
                  <a:gd name="T22" fmla="*/ 430 w 513"/>
                  <a:gd name="T23"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3" h="211">
                    <a:moveTo>
                      <a:pt x="430" y="0"/>
                    </a:moveTo>
                    <a:cubicBezTo>
                      <a:pt x="101" y="0"/>
                      <a:pt x="101" y="0"/>
                      <a:pt x="101" y="0"/>
                    </a:cubicBezTo>
                    <a:cubicBezTo>
                      <a:pt x="97" y="0"/>
                      <a:pt x="94" y="0"/>
                      <a:pt x="90" y="0"/>
                    </a:cubicBezTo>
                    <a:cubicBezTo>
                      <a:pt x="82" y="0"/>
                      <a:pt x="82" y="0"/>
                      <a:pt x="82" y="0"/>
                    </a:cubicBezTo>
                    <a:cubicBezTo>
                      <a:pt x="38" y="0"/>
                      <a:pt x="0" y="36"/>
                      <a:pt x="0" y="80"/>
                    </a:cubicBezTo>
                    <a:cubicBezTo>
                      <a:pt x="0" y="211"/>
                      <a:pt x="0" y="211"/>
                      <a:pt x="0" y="211"/>
                    </a:cubicBezTo>
                    <a:cubicBezTo>
                      <a:pt x="165" y="211"/>
                      <a:pt x="165" y="211"/>
                      <a:pt x="165" y="211"/>
                    </a:cubicBezTo>
                    <a:cubicBezTo>
                      <a:pt x="165" y="165"/>
                      <a:pt x="165" y="165"/>
                      <a:pt x="165" y="165"/>
                    </a:cubicBezTo>
                    <a:cubicBezTo>
                      <a:pt x="430" y="165"/>
                      <a:pt x="430" y="165"/>
                      <a:pt x="430" y="165"/>
                    </a:cubicBezTo>
                    <a:cubicBezTo>
                      <a:pt x="474" y="165"/>
                      <a:pt x="513" y="131"/>
                      <a:pt x="513" y="88"/>
                    </a:cubicBezTo>
                    <a:cubicBezTo>
                      <a:pt x="513" y="80"/>
                      <a:pt x="513" y="80"/>
                      <a:pt x="513" y="80"/>
                    </a:cubicBezTo>
                    <a:cubicBezTo>
                      <a:pt x="513" y="36"/>
                      <a:pt x="474" y="0"/>
                      <a:pt x="43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7">
                <a:extLst>
                  <a:ext uri="{FF2B5EF4-FFF2-40B4-BE49-F238E27FC236}">
                    <a16:creationId xmlns:a16="http://schemas.microsoft.com/office/drawing/2014/main" id="{7A0C8FB0-D3FA-E3EF-1EAF-A47AB0FEC367}"/>
                  </a:ext>
                </a:extLst>
              </p:cNvPr>
              <p:cNvSpPr>
                <a:spLocks/>
              </p:cNvSpPr>
              <p:nvPr/>
            </p:nvSpPr>
            <p:spPr bwMode="auto">
              <a:xfrm>
                <a:off x="-10871201" y="2874963"/>
                <a:ext cx="1139825" cy="482600"/>
              </a:xfrm>
              <a:custGeom>
                <a:avLst/>
                <a:gdLst>
                  <a:gd name="T0" fmla="*/ 302 w 302"/>
                  <a:gd name="T1" fmla="*/ 25 h 128"/>
                  <a:gd name="T2" fmla="*/ 278 w 302"/>
                  <a:gd name="T3" fmla="*/ 0 h 128"/>
                  <a:gd name="T4" fmla="*/ 25 w 302"/>
                  <a:gd name="T5" fmla="*/ 0 h 128"/>
                  <a:gd name="T6" fmla="*/ 0 w 302"/>
                  <a:gd name="T7" fmla="*/ 25 h 128"/>
                  <a:gd name="T8" fmla="*/ 0 w 302"/>
                  <a:gd name="T9" fmla="*/ 104 h 128"/>
                  <a:gd name="T10" fmla="*/ 25 w 302"/>
                  <a:gd name="T11" fmla="*/ 128 h 128"/>
                  <a:gd name="T12" fmla="*/ 278 w 302"/>
                  <a:gd name="T13" fmla="*/ 128 h 128"/>
                  <a:gd name="T14" fmla="*/ 302 w 302"/>
                  <a:gd name="T15" fmla="*/ 104 h 128"/>
                  <a:gd name="T16" fmla="*/ 302 w 302"/>
                  <a:gd name="T17" fmla="*/ 2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128">
                    <a:moveTo>
                      <a:pt x="302" y="25"/>
                    </a:moveTo>
                    <a:cubicBezTo>
                      <a:pt x="302" y="11"/>
                      <a:pt x="291" y="0"/>
                      <a:pt x="278" y="0"/>
                    </a:cubicBezTo>
                    <a:cubicBezTo>
                      <a:pt x="25" y="0"/>
                      <a:pt x="25" y="0"/>
                      <a:pt x="25" y="0"/>
                    </a:cubicBezTo>
                    <a:cubicBezTo>
                      <a:pt x="11" y="0"/>
                      <a:pt x="0" y="11"/>
                      <a:pt x="0" y="25"/>
                    </a:cubicBezTo>
                    <a:cubicBezTo>
                      <a:pt x="0" y="104"/>
                      <a:pt x="0" y="104"/>
                      <a:pt x="0" y="104"/>
                    </a:cubicBezTo>
                    <a:cubicBezTo>
                      <a:pt x="0" y="117"/>
                      <a:pt x="11" y="128"/>
                      <a:pt x="25" y="128"/>
                    </a:cubicBezTo>
                    <a:cubicBezTo>
                      <a:pt x="278" y="128"/>
                      <a:pt x="278" y="128"/>
                      <a:pt x="278" y="128"/>
                    </a:cubicBezTo>
                    <a:cubicBezTo>
                      <a:pt x="291" y="128"/>
                      <a:pt x="302" y="117"/>
                      <a:pt x="302" y="104"/>
                    </a:cubicBezTo>
                    <a:lnTo>
                      <a:pt x="30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8">
                <a:extLst>
                  <a:ext uri="{FF2B5EF4-FFF2-40B4-BE49-F238E27FC236}">
                    <a16:creationId xmlns:a16="http://schemas.microsoft.com/office/drawing/2014/main" id="{C197A80F-C93C-F980-4B48-B4FD7ACBC7AB}"/>
                  </a:ext>
                </a:extLst>
              </p:cNvPr>
              <p:cNvSpPr>
                <a:spLocks noEditPoints="1"/>
              </p:cNvSpPr>
              <p:nvPr/>
            </p:nvSpPr>
            <p:spPr bwMode="auto">
              <a:xfrm>
                <a:off x="-13511213" y="3248025"/>
                <a:ext cx="3303588" cy="3292475"/>
              </a:xfrm>
              <a:custGeom>
                <a:avLst/>
                <a:gdLst>
                  <a:gd name="T0" fmla="*/ 759 w 876"/>
                  <a:gd name="T1" fmla="*/ 544 h 873"/>
                  <a:gd name="T2" fmla="*/ 759 w 876"/>
                  <a:gd name="T3" fmla="*/ 118 h 873"/>
                  <a:gd name="T4" fmla="*/ 332 w 876"/>
                  <a:gd name="T5" fmla="*/ 118 h 873"/>
                  <a:gd name="T6" fmla="*/ 299 w 876"/>
                  <a:gd name="T7" fmla="*/ 504 h 873"/>
                  <a:gd name="T8" fmla="*/ 294 w 876"/>
                  <a:gd name="T9" fmla="*/ 509 h 873"/>
                  <a:gd name="T10" fmla="*/ 19 w 876"/>
                  <a:gd name="T11" fmla="*/ 784 h 873"/>
                  <a:gd name="T12" fmla="*/ 19 w 876"/>
                  <a:gd name="T13" fmla="*/ 851 h 873"/>
                  <a:gd name="T14" fmla="*/ 22 w 876"/>
                  <a:gd name="T15" fmla="*/ 854 h 873"/>
                  <a:gd name="T16" fmla="*/ 89 w 876"/>
                  <a:gd name="T17" fmla="*/ 854 h 873"/>
                  <a:gd name="T18" fmla="*/ 364 w 876"/>
                  <a:gd name="T19" fmla="*/ 579 h 873"/>
                  <a:gd name="T20" fmla="*/ 368 w 876"/>
                  <a:gd name="T21" fmla="*/ 575 h 873"/>
                  <a:gd name="T22" fmla="*/ 759 w 876"/>
                  <a:gd name="T23" fmla="*/ 544 h 873"/>
                  <a:gd name="T24" fmla="*/ 371 w 876"/>
                  <a:gd name="T25" fmla="*/ 506 h 873"/>
                  <a:gd name="T26" fmla="*/ 371 w 876"/>
                  <a:gd name="T27" fmla="*/ 156 h 873"/>
                  <a:gd name="T28" fmla="*/ 720 w 876"/>
                  <a:gd name="T29" fmla="*/ 156 h 873"/>
                  <a:gd name="T30" fmla="*/ 720 w 876"/>
                  <a:gd name="T31" fmla="*/ 506 h 873"/>
                  <a:gd name="T32" fmla="*/ 371 w 876"/>
                  <a:gd name="T33" fmla="*/ 506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76" h="873">
                    <a:moveTo>
                      <a:pt x="759" y="544"/>
                    </a:moveTo>
                    <a:cubicBezTo>
                      <a:pt x="876" y="426"/>
                      <a:pt x="876" y="235"/>
                      <a:pt x="759" y="118"/>
                    </a:cubicBezTo>
                    <a:cubicBezTo>
                      <a:pt x="641" y="0"/>
                      <a:pt x="450" y="0"/>
                      <a:pt x="332" y="118"/>
                    </a:cubicBezTo>
                    <a:cubicBezTo>
                      <a:pt x="227" y="223"/>
                      <a:pt x="216" y="387"/>
                      <a:pt x="299" y="504"/>
                    </a:cubicBezTo>
                    <a:cubicBezTo>
                      <a:pt x="297" y="506"/>
                      <a:pt x="295" y="507"/>
                      <a:pt x="294" y="509"/>
                    </a:cubicBezTo>
                    <a:cubicBezTo>
                      <a:pt x="19" y="784"/>
                      <a:pt x="19" y="784"/>
                      <a:pt x="19" y="784"/>
                    </a:cubicBezTo>
                    <a:cubicBezTo>
                      <a:pt x="0" y="802"/>
                      <a:pt x="0" y="832"/>
                      <a:pt x="19" y="851"/>
                    </a:cubicBezTo>
                    <a:cubicBezTo>
                      <a:pt x="22" y="854"/>
                      <a:pt x="22" y="854"/>
                      <a:pt x="22" y="854"/>
                    </a:cubicBezTo>
                    <a:cubicBezTo>
                      <a:pt x="40" y="873"/>
                      <a:pt x="71" y="873"/>
                      <a:pt x="89" y="854"/>
                    </a:cubicBezTo>
                    <a:cubicBezTo>
                      <a:pt x="364" y="579"/>
                      <a:pt x="364" y="579"/>
                      <a:pt x="364" y="579"/>
                    </a:cubicBezTo>
                    <a:cubicBezTo>
                      <a:pt x="366" y="578"/>
                      <a:pt x="367" y="576"/>
                      <a:pt x="368" y="575"/>
                    </a:cubicBezTo>
                    <a:cubicBezTo>
                      <a:pt x="486" y="661"/>
                      <a:pt x="652" y="651"/>
                      <a:pt x="759" y="544"/>
                    </a:cubicBezTo>
                    <a:close/>
                    <a:moveTo>
                      <a:pt x="371" y="506"/>
                    </a:moveTo>
                    <a:cubicBezTo>
                      <a:pt x="274" y="409"/>
                      <a:pt x="274" y="253"/>
                      <a:pt x="371" y="156"/>
                    </a:cubicBezTo>
                    <a:cubicBezTo>
                      <a:pt x="467" y="60"/>
                      <a:pt x="624" y="60"/>
                      <a:pt x="720" y="156"/>
                    </a:cubicBezTo>
                    <a:cubicBezTo>
                      <a:pt x="817" y="253"/>
                      <a:pt x="817" y="409"/>
                      <a:pt x="720" y="506"/>
                    </a:cubicBezTo>
                    <a:cubicBezTo>
                      <a:pt x="624" y="602"/>
                      <a:pt x="467" y="602"/>
                      <a:pt x="371" y="5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9">
                <a:extLst>
                  <a:ext uri="{FF2B5EF4-FFF2-40B4-BE49-F238E27FC236}">
                    <a16:creationId xmlns:a16="http://schemas.microsoft.com/office/drawing/2014/main" id="{22D7C1CA-162B-515A-AF10-B44AE35115B8}"/>
                  </a:ext>
                </a:extLst>
              </p:cNvPr>
              <p:cNvSpPr>
                <a:spLocks/>
              </p:cNvSpPr>
              <p:nvPr/>
            </p:nvSpPr>
            <p:spPr bwMode="auto">
              <a:xfrm>
                <a:off x="-10520363" y="3357563"/>
                <a:ext cx="838200" cy="1979612"/>
              </a:xfrm>
              <a:custGeom>
                <a:avLst/>
                <a:gdLst>
                  <a:gd name="T0" fmla="*/ 48 w 222"/>
                  <a:gd name="T1" fmla="*/ 0 h 525"/>
                  <a:gd name="T2" fmla="*/ 1 w 222"/>
                  <a:gd name="T3" fmla="*/ 89 h 525"/>
                  <a:gd name="T4" fmla="*/ 80 w 222"/>
                  <a:gd name="T5" fmla="*/ 302 h 525"/>
                  <a:gd name="T6" fmla="*/ 0 w 222"/>
                  <a:gd name="T7" fmla="*/ 516 h 525"/>
                  <a:gd name="T8" fmla="*/ 45 w 222"/>
                  <a:gd name="T9" fmla="*/ 525 h 525"/>
                  <a:gd name="T10" fmla="*/ 188 w 222"/>
                  <a:gd name="T11" fmla="*/ 271 h 525"/>
                  <a:gd name="T12" fmla="*/ 48 w 222"/>
                  <a:gd name="T13" fmla="*/ 0 h 525"/>
                </a:gdLst>
                <a:ahLst/>
                <a:cxnLst>
                  <a:cxn ang="0">
                    <a:pos x="T0" y="T1"/>
                  </a:cxn>
                  <a:cxn ang="0">
                    <a:pos x="T2" y="T3"/>
                  </a:cxn>
                  <a:cxn ang="0">
                    <a:pos x="T4" y="T5"/>
                  </a:cxn>
                  <a:cxn ang="0">
                    <a:pos x="T6" y="T7"/>
                  </a:cxn>
                  <a:cxn ang="0">
                    <a:pos x="T8" y="T9"/>
                  </a:cxn>
                  <a:cxn ang="0">
                    <a:pos x="T10" y="T11"/>
                  </a:cxn>
                  <a:cxn ang="0">
                    <a:pos x="T12" y="T13"/>
                  </a:cxn>
                </a:cxnLst>
                <a:rect l="0" t="0" r="r" b="b"/>
                <a:pathLst>
                  <a:path w="222" h="525">
                    <a:moveTo>
                      <a:pt x="48" y="0"/>
                    </a:moveTo>
                    <a:cubicBezTo>
                      <a:pt x="48" y="0"/>
                      <a:pt x="48" y="0"/>
                      <a:pt x="1" y="89"/>
                    </a:cubicBezTo>
                    <a:cubicBezTo>
                      <a:pt x="52" y="149"/>
                      <a:pt x="80" y="223"/>
                      <a:pt x="80" y="302"/>
                    </a:cubicBezTo>
                    <a:cubicBezTo>
                      <a:pt x="80" y="381"/>
                      <a:pt x="52" y="457"/>
                      <a:pt x="0" y="516"/>
                    </a:cubicBezTo>
                    <a:cubicBezTo>
                      <a:pt x="15" y="522"/>
                      <a:pt x="30" y="525"/>
                      <a:pt x="45" y="525"/>
                    </a:cubicBezTo>
                    <a:cubicBezTo>
                      <a:pt x="138" y="525"/>
                      <a:pt x="222" y="417"/>
                      <a:pt x="188" y="271"/>
                    </a:cubicBezTo>
                    <a:cubicBezTo>
                      <a:pt x="158" y="141"/>
                      <a:pt x="48" y="0"/>
                      <a:pt x="4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0">
                <a:extLst>
                  <a:ext uri="{FF2B5EF4-FFF2-40B4-BE49-F238E27FC236}">
                    <a16:creationId xmlns:a16="http://schemas.microsoft.com/office/drawing/2014/main" id="{6CFBC9EB-970E-E689-72CF-2B038E94918A}"/>
                  </a:ext>
                </a:extLst>
              </p:cNvPr>
              <p:cNvSpPr>
                <a:spLocks/>
              </p:cNvSpPr>
              <p:nvPr/>
            </p:nvSpPr>
            <p:spPr bwMode="auto">
              <a:xfrm>
                <a:off x="-11488738" y="4149725"/>
                <a:ext cx="441325" cy="207962"/>
              </a:xfrm>
              <a:custGeom>
                <a:avLst/>
                <a:gdLst>
                  <a:gd name="T0" fmla="*/ 58 w 117"/>
                  <a:gd name="T1" fmla="*/ 52 h 55"/>
                  <a:gd name="T2" fmla="*/ 62 w 117"/>
                  <a:gd name="T3" fmla="*/ 54 h 55"/>
                  <a:gd name="T4" fmla="*/ 90 w 117"/>
                  <a:gd name="T5" fmla="*/ 54 h 55"/>
                  <a:gd name="T6" fmla="*/ 117 w 117"/>
                  <a:gd name="T7" fmla="*/ 26 h 55"/>
                  <a:gd name="T8" fmla="*/ 89 w 117"/>
                  <a:gd name="T9" fmla="*/ 0 h 55"/>
                  <a:gd name="T10" fmla="*/ 20 w 117"/>
                  <a:gd name="T11" fmla="*/ 1 h 55"/>
                  <a:gd name="T12" fmla="*/ 18 w 117"/>
                  <a:gd name="T13" fmla="*/ 1 h 55"/>
                  <a:gd name="T14" fmla="*/ 0 w 117"/>
                  <a:gd name="T15" fmla="*/ 55 h 55"/>
                  <a:gd name="T16" fmla="*/ 4 w 117"/>
                  <a:gd name="T17" fmla="*/ 53 h 55"/>
                  <a:gd name="T18" fmla="*/ 58 w 117"/>
                  <a:gd name="T19" fmla="*/ 5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55">
                    <a:moveTo>
                      <a:pt x="58" y="52"/>
                    </a:moveTo>
                    <a:cubicBezTo>
                      <a:pt x="59" y="53"/>
                      <a:pt x="61" y="54"/>
                      <a:pt x="62" y="54"/>
                    </a:cubicBezTo>
                    <a:cubicBezTo>
                      <a:pt x="71" y="54"/>
                      <a:pt x="80" y="54"/>
                      <a:pt x="90" y="54"/>
                    </a:cubicBezTo>
                    <a:cubicBezTo>
                      <a:pt x="105" y="53"/>
                      <a:pt x="117" y="41"/>
                      <a:pt x="117" y="26"/>
                    </a:cubicBezTo>
                    <a:cubicBezTo>
                      <a:pt x="117" y="11"/>
                      <a:pt x="105" y="0"/>
                      <a:pt x="89" y="0"/>
                    </a:cubicBezTo>
                    <a:cubicBezTo>
                      <a:pt x="66" y="0"/>
                      <a:pt x="43" y="1"/>
                      <a:pt x="20" y="1"/>
                    </a:cubicBezTo>
                    <a:cubicBezTo>
                      <a:pt x="19" y="1"/>
                      <a:pt x="18" y="1"/>
                      <a:pt x="18" y="1"/>
                    </a:cubicBezTo>
                    <a:cubicBezTo>
                      <a:pt x="12" y="19"/>
                      <a:pt x="6" y="37"/>
                      <a:pt x="0" y="55"/>
                    </a:cubicBezTo>
                    <a:cubicBezTo>
                      <a:pt x="1" y="55"/>
                      <a:pt x="3" y="54"/>
                      <a:pt x="4" y="53"/>
                    </a:cubicBezTo>
                    <a:cubicBezTo>
                      <a:pt x="17" y="39"/>
                      <a:pt x="42" y="36"/>
                      <a:pt x="58"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1">
                <a:extLst>
                  <a:ext uri="{FF2B5EF4-FFF2-40B4-BE49-F238E27FC236}">
                    <a16:creationId xmlns:a16="http://schemas.microsoft.com/office/drawing/2014/main" id="{B7733B65-0920-CAA0-6AC8-A417F560407F}"/>
                  </a:ext>
                </a:extLst>
              </p:cNvPr>
              <p:cNvSpPr>
                <a:spLocks/>
              </p:cNvSpPr>
              <p:nvPr/>
            </p:nvSpPr>
            <p:spPr bwMode="auto">
              <a:xfrm>
                <a:off x="-11926888" y="3990975"/>
                <a:ext cx="474663" cy="674687"/>
              </a:xfrm>
              <a:custGeom>
                <a:avLst/>
                <a:gdLst>
                  <a:gd name="T0" fmla="*/ 102 w 126"/>
                  <a:gd name="T1" fmla="*/ 3 h 179"/>
                  <a:gd name="T2" fmla="*/ 69 w 126"/>
                  <a:gd name="T3" fmla="*/ 24 h 179"/>
                  <a:gd name="T4" fmla="*/ 68 w 126"/>
                  <a:gd name="T5" fmla="*/ 32 h 179"/>
                  <a:gd name="T6" fmla="*/ 34 w 126"/>
                  <a:gd name="T7" fmla="*/ 104 h 179"/>
                  <a:gd name="T8" fmla="*/ 9 w 126"/>
                  <a:gd name="T9" fmla="*/ 134 h 179"/>
                  <a:gd name="T10" fmla="*/ 5 w 126"/>
                  <a:gd name="T11" fmla="*/ 163 h 179"/>
                  <a:gd name="T12" fmla="*/ 28 w 126"/>
                  <a:gd name="T13" fmla="*/ 179 h 179"/>
                  <a:gd name="T14" fmla="*/ 50 w 126"/>
                  <a:gd name="T15" fmla="*/ 170 h 179"/>
                  <a:gd name="T16" fmla="*/ 123 w 126"/>
                  <a:gd name="T17" fmla="*/ 36 h 179"/>
                  <a:gd name="T18" fmla="*/ 102 w 126"/>
                  <a:gd name="T19" fmla="*/ 3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179">
                    <a:moveTo>
                      <a:pt x="102" y="3"/>
                    </a:moveTo>
                    <a:cubicBezTo>
                      <a:pt x="87" y="0"/>
                      <a:pt x="73" y="9"/>
                      <a:pt x="69" y="24"/>
                    </a:cubicBezTo>
                    <a:cubicBezTo>
                      <a:pt x="69" y="27"/>
                      <a:pt x="68" y="29"/>
                      <a:pt x="68" y="32"/>
                    </a:cubicBezTo>
                    <a:cubicBezTo>
                      <a:pt x="61" y="58"/>
                      <a:pt x="51" y="83"/>
                      <a:pt x="34" y="104"/>
                    </a:cubicBezTo>
                    <a:cubicBezTo>
                      <a:pt x="26" y="114"/>
                      <a:pt x="18" y="124"/>
                      <a:pt x="9" y="134"/>
                    </a:cubicBezTo>
                    <a:cubicBezTo>
                      <a:pt x="2" y="142"/>
                      <a:pt x="0" y="152"/>
                      <a:pt x="5" y="163"/>
                    </a:cubicBezTo>
                    <a:cubicBezTo>
                      <a:pt x="10" y="173"/>
                      <a:pt x="18" y="179"/>
                      <a:pt x="28" y="179"/>
                    </a:cubicBezTo>
                    <a:cubicBezTo>
                      <a:pt x="38" y="179"/>
                      <a:pt x="45" y="176"/>
                      <a:pt x="50" y="170"/>
                    </a:cubicBezTo>
                    <a:cubicBezTo>
                      <a:pt x="87" y="133"/>
                      <a:pt x="112" y="88"/>
                      <a:pt x="123" y="36"/>
                    </a:cubicBezTo>
                    <a:cubicBezTo>
                      <a:pt x="126" y="21"/>
                      <a:pt x="117" y="7"/>
                      <a:pt x="10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2">
                <a:extLst>
                  <a:ext uri="{FF2B5EF4-FFF2-40B4-BE49-F238E27FC236}">
                    <a16:creationId xmlns:a16="http://schemas.microsoft.com/office/drawing/2014/main" id="{DD30BAB9-E822-EEAC-D471-9D066A0EB08E}"/>
                  </a:ext>
                </a:extLst>
              </p:cNvPr>
              <p:cNvSpPr>
                <a:spLocks/>
              </p:cNvSpPr>
              <p:nvPr/>
            </p:nvSpPr>
            <p:spPr bwMode="auto">
              <a:xfrm>
                <a:off x="-11688763" y="4646613"/>
                <a:ext cx="463550" cy="333375"/>
              </a:xfrm>
              <a:custGeom>
                <a:avLst/>
                <a:gdLst>
                  <a:gd name="T0" fmla="*/ 84 w 123"/>
                  <a:gd name="T1" fmla="*/ 0 h 88"/>
                  <a:gd name="T2" fmla="*/ 81 w 123"/>
                  <a:gd name="T3" fmla="*/ 0 h 88"/>
                  <a:gd name="T4" fmla="*/ 17 w 123"/>
                  <a:gd name="T5" fmla="*/ 32 h 88"/>
                  <a:gd name="T6" fmla="*/ 4 w 123"/>
                  <a:gd name="T7" fmla="*/ 64 h 88"/>
                  <a:gd name="T8" fmla="*/ 43 w 123"/>
                  <a:gd name="T9" fmla="*/ 80 h 88"/>
                  <a:gd name="T10" fmla="*/ 108 w 123"/>
                  <a:gd name="T11" fmla="*/ 48 h 88"/>
                  <a:gd name="T12" fmla="*/ 123 w 123"/>
                  <a:gd name="T13" fmla="*/ 40 h 88"/>
                  <a:gd name="T14" fmla="*/ 123 w 123"/>
                  <a:gd name="T15" fmla="*/ 39 h 88"/>
                  <a:gd name="T16" fmla="*/ 84 w 123"/>
                  <a:gd name="T17"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88">
                    <a:moveTo>
                      <a:pt x="84" y="0"/>
                    </a:moveTo>
                    <a:cubicBezTo>
                      <a:pt x="83" y="0"/>
                      <a:pt x="82" y="0"/>
                      <a:pt x="81" y="0"/>
                    </a:cubicBezTo>
                    <a:cubicBezTo>
                      <a:pt x="60" y="11"/>
                      <a:pt x="38" y="21"/>
                      <a:pt x="17" y="32"/>
                    </a:cubicBezTo>
                    <a:cubicBezTo>
                      <a:pt x="6" y="38"/>
                      <a:pt x="0" y="52"/>
                      <a:pt x="4" y="64"/>
                    </a:cubicBezTo>
                    <a:cubicBezTo>
                      <a:pt x="10" y="80"/>
                      <a:pt x="28" y="88"/>
                      <a:pt x="43" y="80"/>
                    </a:cubicBezTo>
                    <a:cubicBezTo>
                      <a:pt x="65" y="69"/>
                      <a:pt x="87" y="59"/>
                      <a:pt x="108" y="48"/>
                    </a:cubicBezTo>
                    <a:cubicBezTo>
                      <a:pt x="113" y="45"/>
                      <a:pt x="118" y="43"/>
                      <a:pt x="123" y="40"/>
                    </a:cubicBezTo>
                    <a:cubicBezTo>
                      <a:pt x="123" y="40"/>
                      <a:pt x="123" y="39"/>
                      <a:pt x="123" y="39"/>
                    </a:cubicBezTo>
                    <a:cubicBezTo>
                      <a:pt x="110" y="26"/>
                      <a:pt x="97" y="13"/>
                      <a:pt x="8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3">
                <a:extLst>
                  <a:ext uri="{FF2B5EF4-FFF2-40B4-BE49-F238E27FC236}">
                    <a16:creationId xmlns:a16="http://schemas.microsoft.com/office/drawing/2014/main" id="{0F5F095F-EA19-9C85-39BF-829D808A783F}"/>
                  </a:ext>
                </a:extLst>
              </p:cNvPr>
              <p:cNvSpPr>
                <a:spLocks/>
              </p:cNvSpPr>
              <p:nvPr/>
            </p:nvSpPr>
            <p:spPr bwMode="auto">
              <a:xfrm>
                <a:off x="-11485563" y="4341813"/>
                <a:ext cx="515938" cy="509587"/>
              </a:xfrm>
              <a:custGeom>
                <a:avLst/>
                <a:gdLst>
                  <a:gd name="T0" fmla="*/ 126 w 137"/>
                  <a:gd name="T1" fmla="*/ 85 h 135"/>
                  <a:gd name="T2" fmla="*/ 50 w 137"/>
                  <a:gd name="T3" fmla="*/ 9 h 135"/>
                  <a:gd name="T4" fmla="*/ 30 w 137"/>
                  <a:gd name="T5" fmla="*/ 0 h 135"/>
                  <a:gd name="T6" fmla="*/ 9 w 137"/>
                  <a:gd name="T7" fmla="*/ 10 h 135"/>
                  <a:gd name="T8" fmla="*/ 11 w 137"/>
                  <a:gd name="T9" fmla="*/ 48 h 135"/>
                  <a:gd name="T10" fmla="*/ 88 w 137"/>
                  <a:gd name="T11" fmla="*/ 124 h 135"/>
                  <a:gd name="T12" fmla="*/ 89 w 137"/>
                  <a:gd name="T13" fmla="*/ 126 h 135"/>
                  <a:gd name="T14" fmla="*/ 122 w 137"/>
                  <a:gd name="T15" fmla="*/ 128 h 135"/>
                  <a:gd name="T16" fmla="*/ 134 w 137"/>
                  <a:gd name="T17" fmla="*/ 98 h 135"/>
                  <a:gd name="T18" fmla="*/ 126 w 137"/>
                  <a:gd name="T19" fmla="*/ 8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 h="135">
                    <a:moveTo>
                      <a:pt x="126" y="85"/>
                    </a:moveTo>
                    <a:cubicBezTo>
                      <a:pt x="101" y="60"/>
                      <a:pt x="75" y="34"/>
                      <a:pt x="50" y="9"/>
                    </a:cubicBezTo>
                    <a:cubicBezTo>
                      <a:pt x="44" y="3"/>
                      <a:pt x="38" y="1"/>
                      <a:pt x="30" y="0"/>
                    </a:cubicBezTo>
                    <a:cubicBezTo>
                      <a:pt x="22" y="1"/>
                      <a:pt x="14" y="4"/>
                      <a:pt x="9" y="10"/>
                    </a:cubicBezTo>
                    <a:cubicBezTo>
                      <a:pt x="0" y="21"/>
                      <a:pt x="1" y="37"/>
                      <a:pt x="11" y="48"/>
                    </a:cubicBezTo>
                    <a:cubicBezTo>
                      <a:pt x="37" y="73"/>
                      <a:pt x="62" y="99"/>
                      <a:pt x="88" y="124"/>
                    </a:cubicBezTo>
                    <a:cubicBezTo>
                      <a:pt x="88" y="125"/>
                      <a:pt x="89" y="125"/>
                      <a:pt x="89" y="126"/>
                    </a:cubicBezTo>
                    <a:cubicBezTo>
                      <a:pt x="99" y="134"/>
                      <a:pt x="112" y="135"/>
                      <a:pt x="122" y="128"/>
                    </a:cubicBezTo>
                    <a:cubicBezTo>
                      <a:pt x="132" y="122"/>
                      <a:pt x="137" y="110"/>
                      <a:pt x="134" y="98"/>
                    </a:cubicBezTo>
                    <a:cubicBezTo>
                      <a:pt x="133" y="93"/>
                      <a:pt x="130" y="89"/>
                      <a:pt x="126"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4">
                <a:extLst>
                  <a:ext uri="{FF2B5EF4-FFF2-40B4-BE49-F238E27FC236}">
                    <a16:creationId xmlns:a16="http://schemas.microsoft.com/office/drawing/2014/main" id="{C00198C8-143E-BB18-05FD-E300F555D415}"/>
                  </a:ext>
                </a:extLst>
              </p:cNvPr>
              <p:cNvSpPr>
                <a:spLocks noEditPoints="1"/>
              </p:cNvSpPr>
              <p:nvPr/>
            </p:nvSpPr>
            <p:spPr bwMode="auto">
              <a:xfrm>
                <a:off x="-12261851" y="3662363"/>
                <a:ext cx="1666875" cy="1663700"/>
              </a:xfrm>
              <a:custGeom>
                <a:avLst/>
                <a:gdLst>
                  <a:gd name="T0" fmla="*/ 221 w 442"/>
                  <a:gd name="T1" fmla="*/ 0 h 441"/>
                  <a:gd name="T2" fmla="*/ 0 w 442"/>
                  <a:gd name="T3" fmla="*/ 221 h 441"/>
                  <a:gd name="T4" fmla="*/ 221 w 442"/>
                  <a:gd name="T5" fmla="*/ 441 h 441"/>
                  <a:gd name="T6" fmla="*/ 442 w 442"/>
                  <a:gd name="T7" fmla="*/ 221 h 441"/>
                  <a:gd name="T8" fmla="*/ 221 w 442"/>
                  <a:gd name="T9" fmla="*/ 0 h 441"/>
                  <a:gd name="T10" fmla="*/ 350 w 442"/>
                  <a:gd name="T11" fmla="*/ 296 h 441"/>
                  <a:gd name="T12" fmla="*/ 320 w 442"/>
                  <a:gd name="T13" fmla="*/ 322 h 441"/>
                  <a:gd name="T14" fmla="*/ 287 w 442"/>
                  <a:gd name="T15" fmla="*/ 312 h 441"/>
                  <a:gd name="T16" fmla="*/ 279 w 442"/>
                  <a:gd name="T17" fmla="*/ 311 h 441"/>
                  <a:gd name="T18" fmla="*/ 200 w 442"/>
                  <a:gd name="T19" fmla="*/ 351 h 441"/>
                  <a:gd name="T20" fmla="*/ 146 w 442"/>
                  <a:gd name="T21" fmla="*/ 328 h 441"/>
                  <a:gd name="T22" fmla="*/ 166 w 442"/>
                  <a:gd name="T23" fmla="*/ 282 h 441"/>
                  <a:gd name="T24" fmla="*/ 225 w 442"/>
                  <a:gd name="T25" fmla="*/ 253 h 441"/>
                  <a:gd name="T26" fmla="*/ 227 w 442"/>
                  <a:gd name="T27" fmla="*/ 252 h 441"/>
                  <a:gd name="T28" fmla="*/ 211 w 442"/>
                  <a:gd name="T29" fmla="*/ 237 h 441"/>
                  <a:gd name="T30" fmla="*/ 201 w 442"/>
                  <a:gd name="T31" fmla="*/ 194 h 441"/>
                  <a:gd name="T32" fmla="*/ 200 w 442"/>
                  <a:gd name="T33" fmla="*/ 193 h 441"/>
                  <a:gd name="T34" fmla="*/ 198 w 442"/>
                  <a:gd name="T35" fmla="*/ 195 h 441"/>
                  <a:gd name="T36" fmla="*/ 171 w 442"/>
                  <a:gd name="T37" fmla="*/ 236 h 441"/>
                  <a:gd name="T38" fmla="*/ 145 w 442"/>
                  <a:gd name="T39" fmla="*/ 266 h 441"/>
                  <a:gd name="T40" fmla="*/ 109 w 442"/>
                  <a:gd name="T41" fmla="*/ 275 h 441"/>
                  <a:gd name="T42" fmla="*/ 82 w 442"/>
                  <a:gd name="T43" fmla="*/ 246 h 441"/>
                  <a:gd name="T44" fmla="*/ 92 w 442"/>
                  <a:gd name="T45" fmla="*/ 212 h 441"/>
                  <a:gd name="T46" fmla="*/ 131 w 442"/>
                  <a:gd name="T47" fmla="*/ 159 h 441"/>
                  <a:gd name="T48" fmla="*/ 148 w 442"/>
                  <a:gd name="T49" fmla="*/ 109 h 441"/>
                  <a:gd name="T50" fmla="*/ 187 w 442"/>
                  <a:gd name="T51" fmla="*/ 79 h 441"/>
                  <a:gd name="T52" fmla="*/ 223 w 442"/>
                  <a:gd name="T53" fmla="*/ 113 h 441"/>
                  <a:gd name="T54" fmla="*/ 223 w 442"/>
                  <a:gd name="T55" fmla="*/ 121 h 441"/>
                  <a:gd name="T56" fmla="*/ 227 w 442"/>
                  <a:gd name="T57" fmla="*/ 121 h 441"/>
                  <a:gd name="T58" fmla="*/ 294 w 442"/>
                  <a:gd name="T59" fmla="*/ 119 h 441"/>
                  <a:gd name="T60" fmla="*/ 331 w 442"/>
                  <a:gd name="T61" fmla="*/ 146 h 441"/>
                  <a:gd name="T62" fmla="*/ 297 w 442"/>
                  <a:gd name="T63" fmla="*/ 194 h 441"/>
                  <a:gd name="T64" fmla="*/ 279 w 442"/>
                  <a:gd name="T65" fmla="*/ 193 h 441"/>
                  <a:gd name="T66" fmla="*/ 276 w 442"/>
                  <a:gd name="T67" fmla="*/ 193 h 441"/>
                  <a:gd name="T68" fmla="*/ 275 w 442"/>
                  <a:gd name="T69" fmla="*/ 194 h 441"/>
                  <a:gd name="T70" fmla="*/ 279 w 442"/>
                  <a:gd name="T71" fmla="*/ 197 h 441"/>
                  <a:gd name="T72" fmla="*/ 340 w 442"/>
                  <a:gd name="T73" fmla="*/ 258 h 441"/>
                  <a:gd name="T74" fmla="*/ 350 w 442"/>
                  <a:gd name="T75" fmla="*/ 296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42" h="441">
                    <a:moveTo>
                      <a:pt x="221" y="0"/>
                    </a:moveTo>
                    <a:cubicBezTo>
                      <a:pt x="99" y="0"/>
                      <a:pt x="0" y="99"/>
                      <a:pt x="0" y="221"/>
                    </a:cubicBezTo>
                    <a:cubicBezTo>
                      <a:pt x="0" y="343"/>
                      <a:pt x="99" y="441"/>
                      <a:pt x="221" y="441"/>
                    </a:cubicBezTo>
                    <a:cubicBezTo>
                      <a:pt x="343" y="441"/>
                      <a:pt x="442" y="343"/>
                      <a:pt x="442" y="221"/>
                    </a:cubicBezTo>
                    <a:cubicBezTo>
                      <a:pt x="442" y="99"/>
                      <a:pt x="343" y="0"/>
                      <a:pt x="221" y="0"/>
                    </a:cubicBezTo>
                    <a:close/>
                    <a:moveTo>
                      <a:pt x="350" y="296"/>
                    </a:moveTo>
                    <a:cubicBezTo>
                      <a:pt x="345" y="311"/>
                      <a:pt x="335" y="319"/>
                      <a:pt x="320" y="322"/>
                    </a:cubicBezTo>
                    <a:cubicBezTo>
                      <a:pt x="308" y="325"/>
                      <a:pt x="296" y="321"/>
                      <a:pt x="287" y="312"/>
                    </a:cubicBezTo>
                    <a:cubicBezTo>
                      <a:pt x="283" y="309"/>
                      <a:pt x="283" y="309"/>
                      <a:pt x="279" y="311"/>
                    </a:cubicBezTo>
                    <a:cubicBezTo>
                      <a:pt x="252" y="324"/>
                      <a:pt x="226" y="338"/>
                      <a:pt x="200" y="351"/>
                    </a:cubicBezTo>
                    <a:cubicBezTo>
                      <a:pt x="178" y="361"/>
                      <a:pt x="153" y="350"/>
                      <a:pt x="146" y="328"/>
                    </a:cubicBezTo>
                    <a:cubicBezTo>
                      <a:pt x="141" y="310"/>
                      <a:pt x="152" y="289"/>
                      <a:pt x="166" y="282"/>
                    </a:cubicBezTo>
                    <a:cubicBezTo>
                      <a:pt x="186" y="273"/>
                      <a:pt x="206" y="263"/>
                      <a:pt x="225" y="253"/>
                    </a:cubicBezTo>
                    <a:cubicBezTo>
                      <a:pt x="226" y="253"/>
                      <a:pt x="226" y="253"/>
                      <a:pt x="227" y="252"/>
                    </a:cubicBezTo>
                    <a:cubicBezTo>
                      <a:pt x="221" y="247"/>
                      <a:pt x="216" y="242"/>
                      <a:pt x="211" y="237"/>
                    </a:cubicBezTo>
                    <a:cubicBezTo>
                      <a:pt x="199" y="225"/>
                      <a:pt x="195" y="211"/>
                      <a:pt x="201" y="194"/>
                    </a:cubicBezTo>
                    <a:cubicBezTo>
                      <a:pt x="201" y="194"/>
                      <a:pt x="201" y="194"/>
                      <a:pt x="200" y="193"/>
                    </a:cubicBezTo>
                    <a:cubicBezTo>
                      <a:pt x="199" y="194"/>
                      <a:pt x="198" y="194"/>
                      <a:pt x="198" y="195"/>
                    </a:cubicBezTo>
                    <a:cubicBezTo>
                      <a:pt x="190" y="210"/>
                      <a:pt x="182" y="224"/>
                      <a:pt x="171" y="236"/>
                    </a:cubicBezTo>
                    <a:cubicBezTo>
                      <a:pt x="163" y="246"/>
                      <a:pt x="155" y="256"/>
                      <a:pt x="145" y="266"/>
                    </a:cubicBezTo>
                    <a:cubicBezTo>
                      <a:pt x="135" y="276"/>
                      <a:pt x="122" y="279"/>
                      <a:pt x="109" y="275"/>
                    </a:cubicBezTo>
                    <a:cubicBezTo>
                      <a:pt x="94" y="271"/>
                      <a:pt x="85" y="261"/>
                      <a:pt x="82" y="246"/>
                    </a:cubicBezTo>
                    <a:cubicBezTo>
                      <a:pt x="79" y="233"/>
                      <a:pt x="83" y="222"/>
                      <a:pt x="92" y="212"/>
                    </a:cubicBezTo>
                    <a:cubicBezTo>
                      <a:pt x="107" y="196"/>
                      <a:pt x="121" y="179"/>
                      <a:pt x="131" y="159"/>
                    </a:cubicBezTo>
                    <a:cubicBezTo>
                      <a:pt x="139" y="143"/>
                      <a:pt x="144" y="126"/>
                      <a:pt x="148" y="109"/>
                    </a:cubicBezTo>
                    <a:cubicBezTo>
                      <a:pt x="152" y="91"/>
                      <a:pt x="168" y="79"/>
                      <a:pt x="187" y="79"/>
                    </a:cubicBezTo>
                    <a:cubicBezTo>
                      <a:pt x="205" y="80"/>
                      <a:pt x="220" y="95"/>
                      <a:pt x="223" y="113"/>
                    </a:cubicBezTo>
                    <a:cubicBezTo>
                      <a:pt x="223" y="115"/>
                      <a:pt x="223" y="112"/>
                      <a:pt x="223" y="121"/>
                    </a:cubicBezTo>
                    <a:cubicBezTo>
                      <a:pt x="225" y="121"/>
                      <a:pt x="226" y="121"/>
                      <a:pt x="227" y="121"/>
                    </a:cubicBezTo>
                    <a:cubicBezTo>
                      <a:pt x="250" y="121"/>
                      <a:pt x="272" y="119"/>
                      <a:pt x="294" y="119"/>
                    </a:cubicBezTo>
                    <a:cubicBezTo>
                      <a:pt x="312" y="119"/>
                      <a:pt x="327" y="129"/>
                      <a:pt x="331" y="146"/>
                    </a:cubicBezTo>
                    <a:cubicBezTo>
                      <a:pt x="338" y="170"/>
                      <a:pt x="321" y="193"/>
                      <a:pt x="297" y="194"/>
                    </a:cubicBezTo>
                    <a:cubicBezTo>
                      <a:pt x="291" y="194"/>
                      <a:pt x="285" y="193"/>
                      <a:pt x="279" y="193"/>
                    </a:cubicBezTo>
                    <a:cubicBezTo>
                      <a:pt x="278" y="193"/>
                      <a:pt x="277" y="193"/>
                      <a:pt x="276" y="193"/>
                    </a:cubicBezTo>
                    <a:cubicBezTo>
                      <a:pt x="276" y="194"/>
                      <a:pt x="276" y="194"/>
                      <a:pt x="275" y="194"/>
                    </a:cubicBezTo>
                    <a:cubicBezTo>
                      <a:pt x="277" y="195"/>
                      <a:pt x="278" y="196"/>
                      <a:pt x="279" y="197"/>
                    </a:cubicBezTo>
                    <a:cubicBezTo>
                      <a:pt x="299" y="217"/>
                      <a:pt x="320" y="238"/>
                      <a:pt x="340" y="258"/>
                    </a:cubicBezTo>
                    <a:cubicBezTo>
                      <a:pt x="351" y="269"/>
                      <a:pt x="354" y="282"/>
                      <a:pt x="350" y="2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cxnSp>
        <p:nvCxnSpPr>
          <p:cNvPr id="37" name="Straight Connector 36">
            <a:extLst>
              <a:ext uri="{FF2B5EF4-FFF2-40B4-BE49-F238E27FC236}">
                <a16:creationId xmlns:a16="http://schemas.microsoft.com/office/drawing/2014/main" id="{1F3B0676-B693-1083-091A-BB726CC515AF}"/>
              </a:ext>
            </a:extLst>
          </p:cNvPr>
          <p:cNvCxnSpPr>
            <a:cxnSpLocks/>
          </p:cNvCxnSpPr>
          <p:nvPr/>
        </p:nvCxnSpPr>
        <p:spPr>
          <a:xfrm>
            <a:off x="2533185" y="3896328"/>
            <a:ext cx="5029200" cy="0"/>
          </a:xfrm>
          <a:prstGeom prst="line">
            <a:avLst/>
          </a:prstGeom>
          <a:ln w="28575">
            <a:solidFill>
              <a:srgbClr val="EF414A"/>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EA3D3129-DDF6-34C6-4FA0-703C8FE06C7C}"/>
              </a:ext>
            </a:extLst>
          </p:cNvPr>
          <p:cNvCxnSpPr>
            <a:cxnSpLocks/>
          </p:cNvCxnSpPr>
          <p:nvPr/>
        </p:nvCxnSpPr>
        <p:spPr>
          <a:xfrm flipH="1">
            <a:off x="6096000" y="3530568"/>
            <a:ext cx="0" cy="365760"/>
          </a:xfrm>
          <a:prstGeom prst="line">
            <a:avLst/>
          </a:prstGeom>
          <a:ln w="28575">
            <a:solidFill>
              <a:srgbClr val="EF414A"/>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EF29CE74-B8BF-F1D8-C1F0-F276B1F62249}"/>
              </a:ext>
            </a:extLst>
          </p:cNvPr>
          <p:cNvCxnSpPr>
            <a:cxnSpLocks/>
          </p:cNvCxnSpPr>
          <p:nvPr/>
        </p:nvCxnSpPr>
        <p:spPr>
          <a:xfrm>
            <a:off x="6096000" y="3896968"/>
            <a:ext cx="0" cy="2377440"/>
          </a:xfrm>
          <a:prstGeom prst="line">
            <a:avLst/>
          </a:prstGeom>
          <a:ln w="19050">
            <a:solidFill>
              <a:schemeClr val="bg1">
                <a:lumMod val="85000"/>
                <a:alpha val="99000"/>
              </a:schemeClr>
            </a:solidFill>
          </a:ln>
        </p:spPr>
        <p:style>
          <a:lnRef idx="1">
            <a:schemeClr val="accent2"/>
          </a:lnRef>
          <a:fillRef idx="0">
            <a:schemeClr val="accent2"/>
          </a:fillRef>
          <a:effectRef idx="0">
            <a:schemeClr val="accent2"/>
          </a:effectRef>
          <a:fontRef idx="minor">
            <a:schemeClr val="tx1"/>
          </a:fontRef>
        </p:style>
      </p:cxnSp>
      <p:pic>
        <p:nvPicPr>
          <p:cNvPr id="5" name="12">
            <a:hlinkClick r:id="" action="ppaction://media"/>
            <a:extLst>
              <a:ext uri="{FF2B5EF4-FFF2-40B4-BE49-F238E27FC236}">
                <a16:creationId xmlns:a16="http://schemas.microsoft.com/office/drawing/2014/main" id="{7A06B2D9-1674-E26A-8567-09C650EFC3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858000"/>
            <a:ext cx="609600" cy="609600"/>
          </a:xfrm>
          <a:prstGeom prst="rect">
            <a:avLst/>
          </a:prstGeom>
        </p:spPr>
      </p:pic>
    </p:spTree>
    <p:extLst>
      <p:ext uri="{BB962C8B-B14F-4D97-AF65-F5344CB8AC3E}">
        <p14:creationId xmlns:p14="http://schemas.microsoft.com/office/powerpoint/2010/main" val="3607123941"/>
      </p:ext>
    </p:extLst>
  </p:cSld>
  <p:clrMapOvr>
    <a:masterClrMapping/>
  </p:clrMapOvr>
  <mc:AlternateContent xmlns:mc="http://schemas.openxmlformats.org/markup-compatibility/2006">
    <mc:Choice xmlns:p14="http://schemas.microsoft.com/office/powerpoint/2010/main" Requires="p14">
      <p:transition spd="slow" p14:dur="2000" advClick="0" advTm="58920"/>
    </mc:Choice>
    <mc:Fallback>
      <p:transition spd="slow" advClick="0" advTm="58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8920" fill="hold"/>
                                        <p:tgtEl>
                                          <p:spTgt spid="5"/>
                                        </p:tgtEl>
                                      </p:cBhvr>
                                    </p:cmd>
                                  </p:childTnLst>
                                </p:cTn>
                              </p:par>
                              <p:par>
                                <p:cTn id="7" presetID="2" presetClass="entr" presetSubtype="8"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fill="hold"/>
                                        <p:tgtEl>
                                          <p:spTgt spid="2"/>
                                        </p:tgtEl>
                                        <p:attrNameLst>
                                          <p:attrName>ppt_x</p:attrName>
                                        </p:attrNameLst>
                                      </p:cBhvr>
                                      <p:tavLst>
                                        <p:tav tm="0">
                                          <p:val>
                                            <p:strVal val="0-#ppt_w/2"/>
                                          </p:val>
                                        </p:tav>
                                        <p:tav tm="100000">
                                          <p:val>
                                            <p:strVal val="#ppt_x"/>
                                          </p:val>
                                        </p:tav>
                                      </p:tavLst>
                                    </p:anim>
                                    <p:anim calcmode="lin" valueType="num">
                                      <p:cBhvr additive="base">
                                        <p:cTn id="10" dur="500" fill="hold"/>
                                        <p:tgtEl>
                                          <p:spTgt spid="2"/>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50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0-#ppt_w/2"/>
                                          </p:val>
                                        </p:tav>
                                        <p:tav tm="100000">
                                          <p:val>
                                            <p:strVal val="#ppt_x"/>
                                          </p:val>
                                        </p:tav>
                                      </p:tavLst>
                                    </p:anim>
                                    <p:anim calcmode="lin" valueType="num">
                                      <p:cBhvr additive="base">
                                        <p:cTn id="14" dur="500" fill="hold"/>
                                        <p:tgtEl>
                                          <p:spTgt spid="27"/>
                                        </p:tgtEl>
                                        <p:attrNameLst>
                                          <p:attrName>ppt_y</p:attrName>
                                        </p:attrNameLst>
                                      </p:cBhvr>
                                      <p:tavLst>
                                        <p:tav tm="0">
                                          <p:val>
                                            <p:strVal val="#ppt_y"/>
                                          </p:val>
                                        </p:tav>
                                        <p:tav tm="100000">
                                          <p:val>
                                            <p:strVal val="#ppt_y"/>
                                          </p:val>
                                        </p:tav>
                                      </p:tavLst>
                                    </p:anim>
                                  </p:childTnLst>
                                </p:cTn>
                              </p:par>
                              <p:par>
                                <p:cTn id="15" presetID="53" presetClass="entr" presetSubtype="16" fill="hold" nodeType="withEffect">
                                  <p:stCondLst>
                                    <p:cond delay="100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par>
                                <p:cTn id="20" presetID="22" presetClass="entr" presetSubtype="1" fill="hold" nodeType="withEffect">
                                  <p:stCondLst>
                                    <p:cond delay="1250"/>
                                  </p:stCondLst>
                                  <p:childTnLst>
                                    <p:set>
                                      <p:cBhvr>
                                        <p:cTn id="21" dur="1" fill="hold">
                                          <p:stCondLst>
                                            <p:cond delay="0"/>
                                          </p:stCondLst>
                                        </p:cTn>
                                        <p:tgtEl>
                                          <p:spTgt spid="28"/>
                                        </p:tgtEl>
                                        <p:attrNameLst>
                                          <p:attrName>style.visibility</p:attrName>
                                        </p:attrNameLst>
                                      </p:cBhvr>
                                      <p:to>
                                        <p:strVal val="visible"/>
                                      </p:to>
                                    </p:set>
                                    <p:animEffect transition="in" filter="wipe(up)">
                                      <p:cBhvr>
                                        <p:cTn id="22" dur="500"/>
                                        <p:tgtEl>
                                          <p:spTgt spid="28"/>
                                        </p:tgtEl>
                                      </p:cBhvr>
                                    </p:animEffect>
                                  </p:childTnLst>
                                </p:cTn>
                              </p:par>
                              <p:par>
                                <p:cTn id="23" presetID="16" presetClass="entr" presetSubtype="37" fill="hold" nodeType="withEffect">
                                  <p:stCondLst>
                                    <p:cond delay="1500"/>
                                  </p:stCondLst>
                                  <p:childTnLst>
                                    <p:set>
                                      <p:cBhvr>
                                        <p:cTn id="24" dur="1" fill="hold">
                                          <p:stCondLst>
                                            <p:cond delay="0"/>
                                          </p:stCondLst>
                                        </p:cTn>
                                        <p:tgtEl>
                                          <p:spTgt spid="37"/>
                                        </p:tgtEl>
                                        <p:attrNameLst>
                                          <p:attrName>style.visibility</p:attrName>
                                        </p:attrNameLst>
                                      </p:cBhvr>
                                      <p:to>
                                        <p:strVal val="visible"/>
                                      </p:to>
                                    </p:set>
                                    <p:animEffect transition="in" filter="barn(outVertical)">
                                      <p:cBhvr>
                                        <p:cTn id="25" dur="500"/>
                                        <p:tgtEl>
                                          <p:spTgt spid="37"/>
                                        </p:tgtEl>
                                      </p:cBhvr>
                                    </p:animEffect>
                                  </p:childTnLst>
                                </p:cTn>
                              </p:par>
                              <p:par>
                                <p:cTn id="26" presetID="22" presetClass="entr" presetSubtype="1" fill="hold" grpId="0" nodeType="withEffect">
                                  <p:stCondLst>
                                    <p:cond delay="1750"/>
                                  </p:stCondLst>
                                  <p:childTnLst>
                                    <p:set>
                                      <p:cBhvr>
                                        <p:cTn id="27" dur="1" fill="hold">
                                          <p:stCondLst>
                                            <p:cond delay="0"/>
                                          </p:stCondLst>
                                        </p:cTn>
                                        <p:tgtEl>
                                          <p:spTgt spid="7"/>
                                        </p:tgtEl>
                                        <p:attrNameLst>
                                          <p:attrName>style.visibility</p:attrName>
                                        </p:attrNameLst>
                                      </p:cBhvr>
                                      <p:to>
                                        <p:strVal val="visible"/>
                                      </p:to>
                                    </p:set>
                                    <p:animEffect transition="in" filter="wipe(up)">
                                      <p:cBhvr>
                                        <p:cTn id="28" dur="500"/>
                                        <p:tgtEl>
                                          <p:spTgt spid="7"/>
                                        </p:tgtEl>
                                      </p:cBhvr>
                                    </p:animEffect>
                                  </p:childTnLst>
                                </p:cTn>
                              </p:par>
                              <p:par>
                                <p:cTn id="29" presetID="35" presetClass="path" presetSubtype="0" accel="50000" decel="50000" fill="hold" nodeType="withEffect">
                                  <p:stCondLst>
                                    <p:cond delay="31000"/>
                                  </p:stCondLst>
                                  <p:childTnLst>
                                    <p:animMotion origin="layout" path="M 0 0 L -0.25 0 E" pathEditMode="relative" ptsTypes="">
                                      <p:cBhvr>
                                        <p:cTn id="30" dur="750" fill="hold"/>
                                        <p:tgtEl>
                                          <p:spTgt spid="22"/>
                                        </p:tgtEl>
                                        <p:attrNameLst>
                                          <p:attrName>ppt_x</p:attrName>
                                          <p:attrName>ppt_y</p:attrName>
                                        </p:attrNameLst>
                                      </p:cBhvr>
                                    </p:animMotion>
                                  </p:childTnLst>
                                </p:cTn>
                              </p:par>
                              <p:par>
                                <p:cTn id="31" presetID="35" presetClass="path" presetSubtype="0" accel="50000" decel="50000" fill="hold" nodeType="withEffect">
                                  <p:stCondLst>
                                    <p:cond delay="31000"/>
                                  </p:stCondLst>
                                  <p:childTnLst>
                                    <p:animMotion origin="layout" path="M 0 0 L -0.25 0 E" pathEditMode="relative" ptsTypes="">
                                      <p:cBhvr>
                                        <p:cTn id="32" dur="750" fill="hold"/>
                                        <p:tgtEl>
                                          <p:spTgt spid="28"/>
                                        </p:tgtEl>
                                        <p:attrNameLst>
                                          <p:attrName>ppt_x</p:attrName>
                                          <p:attrName>ppt_y</p:attrName>
                                        </p:attrNameLst>
                                      </p:cBhvr>
                                    </p:animMotion>
                                  </p:childTnLst>
                                </p:cTn>
                              </p:par>
                              <p:par>
                                <p:cTn id="33" presetID="35" presetClass="path" presetSubtype="0" accel="50000" decel="50000" fill="hold" nodeType="withEffect">
                                  <p:stCondLst>
                                    <p:cond delay="31000"/>
                                  </p:stCondLst>
                                  <p:childTnLst>
                                    <p:animMotion origin="layout" path="M 0 0 L -0.25 0 E" pathEditMode="relative" ptsTypes="">
                                      <p:cBhvr>
                                        <p:cTn id="34" dur="750" fill="hold"/>
                                        <p:tgtEl>
                                          <p:spTgt spid="37"/>
                                        </p:tgtEl>
                                        <p:attrNameLst>
                                          <p:attrName>ppt_x</p:attrName>
                                          <p:attrName>ppt_y</p:attrName>
                                        </p:attrNameLst>
                                      </p:cBhvr>
                                    </p:animMotion>
                                  </p:childTnLst>
                                </p:cTn>
                              </p:par>
                              <p:par>
                                <p:cTn id="35" presetID="35" presetClass="path" presetSubtype="0" accel="50000" decel="50000" fill="hold" grpId="1" nodeType="withEffect">
                                  <p:stCondLst>
                                    <p:cond delay="31000"/>
                                  </p:stCondLst>
                                  <p:childTnLst>
                                    <p:animMotion origin="layout" path="M 0 0 L -0.25 0 E" pathEditMode="relative" ptsTypes="">
                                      <p:cBhvr>
                                        <p:cTn id="36" dur="750" fill="hold"/>
                                        <p:tgtEl>
                                          <p:spTgt spid="7"/>
                                        </p:tgtEl>
                                        <p:attrNameLst>
                                          <p:attrName>ppt_x</p:attrName>
                                          <p:attrName>ppt_y</p:attrName>
                                        </p:attrNameLst>
                                      </p:cBhvr>
                                    </p:animMotion>
                                  </p:childTnLst>
                                </p:cTn>
                              </p:par>
                              <p:par>
                                <p:cTn id="37" presetID="16" presetClass="entr" presetSubtype="42" fill="hold" nodeType="withEffect">
                                  <p:stCondLst>
                                    <p:cond delay="31500"/>
                                  </p:stCondLst>
                                  <p:childTnLst>
                                    <p:set>
                                      <p:cBhvr>
                                        <p:cTn id="38" dur="1" fill="hold">
                                          <p:stCondLst>
                                            <p:cond delay="0"/>
                                          </p:stCondLst>
                                        </p:cTn>
                                        <p:tgtEl>
                                          <p:spTgt spid="30"/>
                                        </p:tgtEl>
                                        <p:attrNameLst>
                                          <p:attrName>style.visibility</p:attrName>
                                        </p:attrNameLst>
                                      </p:cBhvr>
                                      <p:to>
                                        <p:strVal val="visible"/>
                                      </p:to>
                                    </p:set>
                                    <p:animEffect transition="in" filter="barn(outHorizontal)">
                                      <p:cBhvr>
                                        <p:cTn id="39" dur="500"/>
                                        <p:tgtEl>
                                          <p:spTgt spid="30"/>
                                        </p:tgtEl>
                                      </p:cBhvr>
                                    </p:animEffect>
                                  </p:childTnLst>
                                </p:cTn>
                              </p:par>
                              <p:par>
                                <p:cTn id="40" presetID="53" presetClass="entr" presetSubtype="16" fill="hold" nodeType="withEffect">
                                  <p:stCondLst>
                                    <p:cond delay="31750"/>
                                  </p:stCondLst>
                                  <p:childTnLst>
                                    <p:set>
                                      <p:cBhvr>
                                        <p:cTn id="41" dur="1" fill="hold">
                                          <p:stCondLst>
                                            <p:cond delay="0"/>
                                          </p:stCondLst>
                                        </p:cTn>
                                        <p:tgtEl>
                                          <p:spTgt spid="4"/>
                                        </p:tgtEl>
                                        <p:attrNameLst>
                                          <p:attrName>style.visibility</p:attrName>
                                        </p:attrNameLst>
                                      </p:cBhvr>
                                      <p:to>
                                        <p:strVal val="visible"/>
                                      </p:to>
                                    </p:set>
                                    <p:anim calcmode="lin" valueType="num">
                                      <p:cBhvr>
                                        <p:cTn id="42" dur="500" fill="hold"/>
                                        <p:tgtEl>
                                          <p:spTgt spid="4"/>
                                        </p:tgtEl>
                                        <p:attrNameLst>
                                          <p:attrName>ppt_w</p:attrName>
                                        </p:attrNameLst>
                                      </p:cBhvr>
                                      <p:tavLst>
                                        <p:tav tm="0">
                                          <p:val>
                                            <p:fltVal val="0"/>
                                          </p:val>
                                        </p:tav>
                                        <p:tav tm="100000">
                                          <p:val>
                                            <p:strVal val="#ppt_w"/>
                                          </p:val>
                                        </p:tav>
                                      </p:tavLst>
                                    </p:anim>
                                    <p:anim calcmode="lin" valueType="num">
                                      <p:cBhvr>
                                        <p:cTn id="43" dur="500" fill="hold"/>
                                        <p:tgtEl>
                                          <p:spTgt spid="4"/>
                                        </p:tgtEl>
                                        <p:attrNameLst>
                                          <p:attrName>ppt_h</p:attrName>
                                        </p:attrNameLst>
                                      </p:cBhvr>
                                      <p:tavLst>
                                        <p:tav tm="0">
                                          <p:val>
                                            <p:fltVal val="0"/>
                                          </p:val>
                                        </p:tav>
                                        <p:tav tm="100000">
                                          <p:val>
                                            <p:strVal val="#ppt_h"/>
                                          </p:val>
                                        </p:tav>
                                      </p:tavLst>
                                    </p:anim>
                                    <p:animEffect transition="in" filter="fade">
                                      <p:cBhvr>
                                        <p:cTn id="44" dur="500"/>
                                        <p:tgtEl>
                                          <p:spTgt spid="4"/>
                                        </p:tgtEl>
                                      </p:cBhvr>
                                    </p:animEffect>
                                  </p:childTnLst>
                                </p:cTn>
                              </p:par>
                              <p:par>
                                <p:cTn id="45" presetID="22" presetClass="entr" presetSubtype="1" fill="hold" nodeType="withEffect">
                                  <p:stCondLst>
                                    <p:cond delay="32000"/>
                                  </p:stCondLst>
                                  <p:childTnLst>
                                    <p:set>
                                      <p:cBhvr>
                                        <p:cTn id="46" dur="1" fill="hold">
                                          <p:stCondLst>
                                            <p:cond delay="0"/>
                                          </p:stCondLst>
                                        </p:cTn>
                                        <p:tgtEl>
                                          <p:spTgt spid="56"/>
                                        </p:tgtEl>
                                        <p:attrNameLst>
                                          <p:attrName>style.visibility</p:attrName>
                                        </p:attrNameLst>
                                      </p:cBhvr>
                                      <p:to>
                                        <p:strVal val="visible"/>
                                      </p:to>
                                    </p:set>
                                    <p:animEffect transition="in" filter="wipe(up)">
                                      <p:cBhvr>
                                        <p:cTn id="47" dur="500"/>
                                        <p:tgtEl>
                                          <p:spTgt spid="56"/>
                                        </p:tgtEl>
                                      </p:cBhvr>
                                    </p:animEffect>
                                  </p:childTnLst>
                                </p:cTn>
                              </p:par>
                              <p:par>
                                <p:cTn id="48" presetID="16" presetClass="entr" presetSubtype="37" fill="hold" nodeType="withEffect">
                                  <p:stCondLst>
                                    <p:cond delay="32250"/>
                                  </p:stCondLst>
                                  <p:childTnLst>
                                    <p:set>
                                      <p:cBhvr>
                                        <p:cTn id="49" dur="1" fill="hold">
                                          <p:stCondLst>
                                            <p:cond delay="0"/>
                                          </p:stCondLst>
                                        </p:cTn>
                                        <p:tgtEl>
                                          <p:spTgt spid="55"/>
                                        </p:tgtEl>
                                        <p:attrNameLst>
                                          <p:attrName>style.visibility</p:attrName>
                                        </p:attrNameLst>
                                      </p:cBhvr>
                                      <p:to>
                                        <p:strVal val="visible"/>
                                      </p:to>
                                    </p:set>
                                    <p:animEffect transition="in" filter="barn(outVertical)">
                                      <p:cBhvr>
                                        <p:cTn id="50" dur="500"/>
                                        <p:tgtEl>
                                          <p:spTgt spid="55"/>
                                        </p:tgtEl>
                                      </p:cBhvr>
                                    </p:animEffect>
                                  </p:childTnLst>
                                </p:cTn>
                              </p:par>
                              <p:par>
                                <p:cTn id="51" presetID="22" presetClass="entr" presetSubtype="1" fill="hold" grpId="0" nodeType="withEffect">
                                  <p:stCondLst>
                                    <p:cond delay="32500"/>
                                  </p:stCondLst>
                                  <p:childTnLst>
                                    <p:set>
                                      <p:cBhvr>
                                        <p:cTn id="52" dur="1" fill="hold">
                                          <p:stCondLst>
                                            <p:cond delay="0"/>
                                          </p:stCondLst>
                                        </p:cTn>
                                        <p:tgtEl>
                                          <p:spTgt spid="16"/>
                                        </p:tgtEl>
                                        <p:attrNameLst>
                                          <p:attrName>style.visibility</p:attrName>
                                        </p:attrNameLst>
                                      </p:cBhvr>
                                      <p:to>
                                        <p:strVal val="visible"/>
                                      </p:to>
                                    </p:set>
                                    <p:animEffect transition="in" filter="wipe(up)">
                                      <p:cBhvr>
                                        <p:cTn id="53" dur="500"/>
                                        <p:tgtEl>
                                          <p:spTgt spid="16"/>
                                        </p:tgtEl>
                                      </p:cBhvr>
                                    </p:animEffect>
                                  </p:childTnLst>
                                </p:cTn>
                              </p:par>
                              <p:par>
                                <p:cTn id="54" presetID="2" presetClass="exit" presetSubtype="2" fill="hold" nodeType="withEffect">
                                  <p:stCondLst>
                                    <p:cond delay="58920"/>
                                  </p:stCondLst>
                                  <p:childTnLst>
                                    <p:anim calcmode="lin" valueType="num">
                                      <p:cBhvr additive="base">
                                        <p:cTn id="55" dur="500"/>
                                        <p:tgtEl>
                                          <p:spTgt spid="4"/>
                                        </p:tgtEl>
                                        <p:attrNameLst>
                                          <p:attrName>ppt_x</p:attrName>
                                        </p:attrNameLst>
                                      </p:cBhvr>
                                      <p:tavLst>
                                        <p:tav tm="0">
                                          <p:val>
                                            <p:strVal val="ppt_x"/>
                                          </p:val>
                                        </p:tav>
                                        <p:tav tm="100000">
                                          <p:val>
                                            <p:strVal val="1+ppt_w/2"/>
                                          </p:val>
                                        </p:tav>
                                      </p:tavLst>
                                    </p:anim>
                                    <p:anim calcmode="lin" valueType="num">
                                      <p:cBhvr additive="base">
                                        <p:cTn id="56" dur="500"/>
                                        <p:tgtEl>
                                          <p:spTgt spid="4"/>
                                        </p:tgtEl>
                                        <p:attrNameLst>
                                          <p:attrName>ppt_y</p:attrName>
                                        </p:attrNameLst>
                                      </p:cBhvr>
                                      <p:tavLst>
                                        <p:tav tm="0">
                                          <p:val>
                                            <p:strVal val="ppt_y"/>
                                          </p:val>
                                        </p:tav>
                                        <p:tav tm="100000">
                                          <p:val>
                                            <p:strVal val="ppt_y"/>
                                          </p:val>
                                        </p:tav>
                                      </p:tavLst>
                                    </p:anim>
                                    <p:set>
                                      <p:cBhvr>
                                        <p:cTn id="57" dur="1" fill="hold">
                                          <p:stCondLst>
                                            <p:cond delay="499"/>
                                          </p:stCondLst>
                                        </p:cTn>
                                        <p:tgtEl>
                                          <p:spTgt spid="4"/>
                                        </p:tgtEl>
                                        <p:attrNameLst>
                                          <p:attrName>style.visibility</p:attrName>
                                        </p:attrNameLst>
                                      </p:cBhvr>
                                      <p:to>
                                        <p:strVal val="hidden"/>
                                      </p:to>
                                    </p:set>
                                  </p:childTnLst>
                                </p:cTn>
                              </p:par>
                              <p:par>
                                <p:cTn id="58" presetID="2" presetClass="exit" presetSubtype="2" fill="hold" nodeType="withEffect">
                                  <p:stCondLst>
                                    <p:cond delay="58920"/>
                                  </p:stCondLst>
                                  <p:childTnLst>
                                    <p:anim calcmode="lin" valueType="num">
                                      <p:cBhvr additive="base">
                                        <p:cTn id="59" dur="500"/>
                                        <p:tgtEl>
                                          <p:spTgt spid="56"/>
                                        </p:tgtEl>
                                        <p:attrNameLst>
                                          <p:attrName>ppt_x</p:attrName>
                                        </p:attrNameLst>
                                      </p:cBhvr>
                                      <p:tavLst>
                                        <p:tav tm="0">
                                          <p:val>
                                            <p:strVal val="ppt_x"/>
                                          </p:val>
                                        </p:tav>
                                        <p:tav tm="100000">
                                          <p:val>
                                            <p:strVal val="1+ppt_w/2"/>
                                          </p:val>
                                        </p:tav>
                                      </p:tavLst>
                                    </p:anim>
                                    <p:anim calcmode="lin" valueType="num">
                                      <p:cBhvr additive="base">
                                        <p:cTn id="60" dur="500"/>
                                        <p:tgtEl>
                                          <p:spTgt spid="56"/>
                                        </p:tgtEl>
                                        <p:attrNameLst>
                                          <p:attrName>ppt_y</p:attrName>
                                        </p:attrNameLst>
                                      </p:cBhvr>
                                      <p:tavLst>
                                        <p:tav tm="0">
                                          <p:val>
                                            <p:strVal val="ppt_y"/>
                                          </p:val>
                                        </p:tav>
                                        <p:tav tm="100000">
                                          <p:val>
                                            <p:strVal val="ppt_y"/>
                                          </p:val>
                                        </p:tav>
                                      </p:tavLst>
                                    </p:anim>
                                    <p:set>
                                      <p:cBhvr>
                                        <p:cTn id="61" dur="1" fill="hold">
                                          <p:stCondLst>
                                            <p:cond delay="499"/>
                                          </p:stCondLst>
                                        </p:cTn>
                                        <p:tgtEl>
                                          <p:spTgt spid="56"/>
                                        </p:tgtEl>
                                        <p:attrNameLst>
                                          <p:attrName>style.visibility</p:attrName>
                                        </p:attrNameLst>
                                      </p:cBhvr>
                                      <p:to>
                                        <p:strVal val="hidden"/>
                                      </p:to>
                                    </p:set>
                                  </p:childTnLst>
                                </p:cTn>
                              </p:par>
                              <p:par>
                                <p:cTn id="62" presetID="2" presetClass="exit" presetSubtype="2" fill="hold" nodeType="withEffect">
                                  <p:stCondLst>
                                    <p:cond delay="58920"/>
                                  </p:stCondLst>
                                  <p:childTnLst>
                                    <p:anim calcmode="lin" valueType="num">
                                      <p:cBhvr additive="base">
                                        <p:cTn id="63" dur="500"/>
                                        <p:tgtEl>
                                          <p:spTgt spid="55"/>
                                        </p:tgtEl>
                                        <p:attrNameLst>
                                          <p:attrName>ppt_x</p:attrName>
                                        </p:attrNameLst>
                                      </p:cBhvr>
                                      <p:tavLst>
                                        <p:tav tm="0">
                                          <p:val>
                                            <p:strVal val="ppt_x"/>
                                          </p:val>
                                        </p:tav>
                                        <p:tav tm="100000">
                                          <p:val>
                                            <p:strVal val="1+ppt_w/2"/>
                                          </p:val>
                                        </p:tav>
                                      </p:tavLst>
                                    </p:anim>
                                    <p:anim calcmode="lin" valueType="num">
                                      <p:cBhvr additive="base">
                                        <p:cTn id="64" dur="500"/>
                                        <p:tgtEl>
                                          <p:spTgt spid="55"/>
                                        </p:tgtEl>
                                        <p:attrNameLst>
                                          <p:attrName>ppt_y</p:attrName>
                                        </p:attrNameLst>
                                      </p:cBhvr>
                                      <p:tavLst>
                                        <p:tav tm="0">
                                          <p:val>
                                            <p:strVal val="ppt_y"/>
                                          </p:val>
                                        </p:tav>
                                        <p:tav tm="100000">
                                          <p:val>
                                            <p:strVal val="ppt_y"/>
                                          </p:val>
                                        </p:tav>
                                      </p:tavLst>
                                    </p:anim>
                                    <p:set>
                                      <p:cBhvr>
                                        <p:cTn id="65" dur="1" fill="hold">
                                          <p:stCondLst>
                                            <p:cond delay="499"/>
                                          </p:stCondLst>
                                        </p:cTn>
                                        <p:tgtEl>
                                          <p:spTgt spid="55"/>
                                        </p:tgtEl>
                                        <p:attrNameLst>
                                          <p:attrName>style.visibility</p:attrName>
                                        </p:attrNameLst>
                                      </p:cBhvr>
                                      <p:to>
                                        <p:strVal val="hidden"/>
                                      </p:to>
                                    </p:set>
                                  </p:childTnLst>
                                </p:cTn>
                              </p:par>
                              <p:par>
                                <p:cTn id="66" presetID="2" presetClass="exit" presetSubtype="2" fill="hold" grpId="1" nodeType="withEffect">
                                  <p:stCondLst>
                                    <p:cond delay="58920"/>
                                  </p:stCondLst>
                                  <p:childTnLst>
                                    <p:anim calcmode="lin" valueType="num">
                                      <p:cBhvr additive="base">
                                        <p:cTn id="67" dur="500"/>
                                        <p:tgtEl>
                                          <p:spTgt spid="16"/>
                                        </p:tgtEl>
                                        <p:attrNameLst>
                                          <p:attrName>ppt_x</p:attrName>
                                        </p:attrNameLst>
                                      </p:cBhvr>
                                      <p:tavLst>
                                        <p:tav tm="0">
                                          <p:val>
                                            <p:strVal val="ppt_x"/>
                                          </p:val>
                                        </p:tav>
                                        <p:tav tm="100000">
                                          <p:val>
                                            <p:strVal val="1+ppt_w/2"/>
                                          </p:val>
                                        </p:tav>
                                      </p:tavLst>
                                    </p:anim>
                                    <p:anim calcmode="lin" valueType="num">
                                      <p:cBhvr additive="base">
                                        <p:cTn id="68" dur="500"/>
                                        <p:tgtEl>
                                          <p:spTgt spid="16"/>
                                        </p:tgtEl>
                                        <p:attrNameLst>
                                          <p:attrName>ppt_y</p:attrName>
                                        </p:attrNameLst>
                                      </p:cBhvr>
                                      <p:tavLst>
                                        <p:tav tm="0">
                                          <p:val>
                                            <p:strVal val="ppt_y"/>
                                          </p:val>
                                        </p:tav>
                                        <p:tav tm="100000">
                                          <p:val>
                                            <p:strVal val="ppt_y"/>
                                          </p:val>
                                        </p:tav>
                                      </p:tavLst>
                                    </p:anim>
                                    <p:set>
                                      <p:cBhvr>
                                        <p:cTn id="69" dur="1" fill="hold">
                                          <p:stCondLst>
                                            <p:cond delay="499"/>
                                          </p:stCondLst>
                                        </p:cTn>
                                        <p:tgtEl>
                                          <p:spTgt spid="16"/>
                                        </p:tgtEl>
                                        <p:attrNameLst>
                                          <p:attrName>style.visibility</p:attrName>
                                        </p:attrNameLst>
                                      </p:cBhvr>
                                      <p:to>
                                        <p:strVal val="hidden"/>
                                      </p:to>
                                    </p:set>
                                  </p:childTnLst>
                                </p:cTn>
                              </p:par>
                              <p:par>
                                <p:cTn id="70" presetID="2" presetClass="exit" presetSubtype="8" fill="hold" nodeType="withEffect">
                                  <p:stCondLst>
                                    <p:cond delay="58920"/>
                                  </p:stCondLst>
                                  <p:childTnLst>
                                    <p:anim calcmode="lin" valueType="num">
                                      <p:cBhvr additive="base">
                                        <p:cTn id="71" dur="500"/>
                                        <p:tgtEl>
                                          <p:spTgt spid="22"/>
                                        </p:tgtEl>
                                        <p:attrNameLst>
                                          <p:attrName>ppt_x</p:attrName>
                                        </p:attrNameLst>
                                      </p:cBhvr>
                                      <p:tavLst>
                                        <p:tav tm="0">
                                          <p:val>
                                            <p:strVal val="ppt_x"/>
                                          </p:val>
                                        </p:tav>
                                        <p:tav tm="100000">
                                          <p:val>
                                            <p:strVal val="0-ppt_w/2"/>
                                          </p:val>
                                        </p:tav>
                                      </p:tavLst>
                                    </p:anim>
                                    <p:anim calcmode="lin" valueType="num">
                                      <p:cBhvr additive="base">
                                        <p:cTn id="72" dur="500"/>
                                        <p:tgtEl>
                                          <p:spTgt spid="22"/>
                                        </p:tgtEl>
                                        <p:attrNameLst>
                                          <p:attrName>ppt_y</p:attrName>
                                        </p:attrNameLst>
                                      </p:cBhvr>
                                      <p:tavLst>
                                        <p:tav tm="0">
                                          <p:val>
                                            <p:strVal val="ppt_y"/>
                                          </p:val>
                                        </p:tav>
                                        <p:tav tm="100000">
                                          <p:val>
                                            <p:strVal val="ppt_y"/>
                                          </p:val>
                                        </p:tav>
                                      </p:tavLst>
                                    </p:anim>
                                    <p:set>
                                      <p:cBhvr>
                                        <p:cTn id="73" dur="1" fill="hold">
                                          <p:stCondLst>
                                            <p:cond delay="499"/>
                                          </p:stCondLst>
                                        </p:cTn>
                                        <p:tgtEl>
                                          <p:spTgt spid="22"/>
                                        </p:tgtEl>
                                        <p:attrNameLst>
                                          <p:attrName>style.visibility</p:attrName>
                                        </p:attrNameLst>
                                      </p:cBhvr>
                                      <p:to>
                                        <p:strVal val="hidden"/>
                                      </p:to>
                                    </p:set>
                                  </p:childTnLst>
                                </p:cTn>
                              </p:par>
                              <p:par>
                                <p:cTn id="74" presetID="2" presetClass="exit" presetSubtype="8" fill="hold" nodeType="withEffect">
                                  <p:stCondLst>
                                    <p:cond delay="58920"/>
                                  </p:stCondLst>
                                  <p:childTnLst>
                                    <p:anim calcmode="lin" valueType="num">
                                      <p:cBhvr additive="base">
                                        <p:cTn id="75" dur="500"/>
                                        <p:tgtEl>
                                          <p:spTgt spid="28"/>
                                        </p:tgtEl>
                                        <p:attrNameLst>
                                          <p:attrName>ppt_x</p:attrName>
                                        </p:attrNameLst>
                                      </p:cBhvr>
                                      <p:tavLst>
                                        <p:tav tm="0">
                                          <p:val>
                                            <p:strVal val="ppt_x"/>
                                          </p:val>
                                        </p:tav>
                                        <p:tav tm="100000">
                                          <p:val>
                                            <p:strVal val="0-ppt_w/2"/>
                                          </p:val>
                                        </p:tav>
                                      </p:tavLst>
                                    </p:anim>
                                    <p:anim calcmode="lin" valueType="num">
                                      <p:cBhvr additive="base">
                                        <p:cTn id="76" dur="500"/>
                                        <p:tgtEl>
                                          <p:spTgt spid="28"/>
                                        </p:tgtEl>
                                        <p:attrNameLst>
                                          <p:attrName>ppt_y</p:attrName>
                                        </p:attrNameLst>
                                      </p:cBhvr>
                                      <p:tavLst>
                                        <p:tav tm="0">
                                          <p:val>
                                            <p:strVal val="ppt_y"/>
                                          </p:val>
                                        </p:tav>
                                        <p:tav tm="100000">
                                          <p:val>
                                            <p:strVal val="ppt_y"/>
                                          </p:val>
                                        </p:tav>
                                      </p:tavLst>
                                    </p:anim>
                                    <p:set>
                                      <p:cBhvr>
                                        <p:cTn id="77" dur="1" fill="hold">
                                          <p:stCondLst>
                                            <p:cond delay="499"/>
                                          </p:stCondLst>
                                        </p:cTn>
                                        <p:tgtEl>
                                          <p:spTgt spid="28"/>
                                        </p:tgtEl>
                                        <p:attrNameLst>
                                          <p:attrName>style.visibility</p:attrName>
                                        </p:attrNameLst>
                                      </p:cBhvr>
                                      <p:to>
                                        <p:strVal val="hidden"/>
                                      </p:to>
                                    </p:set>
                                  </p:childTnLst>
                                </p:cTn>
                              </p:par>
                              <p:par>
                                <p:cTn id="78" presetID="2" presetClass="exit" presetSubtype="8" fill="hold" nodeType="withEffect">
                                  <p:stCondLst>
                                    <p:cond delay="58920"/>
                                  </p:stCondLst>
                                  <p:childTnLst>
                                    <p:anim calcmode="lin" valueType="num">
                                      <p:cBhvr additive="base">
                                        <p:cTn id="79" dur="500"/>
                                        <p:tgtEl>
                                          <p:spTgt spid="37"/>
                                        </p:tgtEl>
                                        <p:attrNameLst>
                                          <p:attrName>ppt_x</p:attrName>
                                        </p:attrNameLst>
                                      </p:cBhvr>
                                      <p:tavLst>
                                        <p:tav tm="0">
                                          <p:val>
                                            <p:strVal val="ppt_x"/>
                                          </p:val>
                                        </p:tav>
                                        <p:tav tm="100000">
                                          <p:val>
                                            <p:strVal val="0-ppt_w/2"/>
                                          </p:val>
                                        </p:tav>
                                      </p:tavLst>
                                    </p:anim>
                                    <p:anim calcmode="lin" valueType="num">
                                      <p:cBhvr additive="base">
                                        <p:cTn id="80" dur="500"/>
                                        <p:tgtEl>
                                          <p:spTgt spid="37"/>
                                        </p:tgtEl>
                                        <p:attrNameLst>
                                          <p:attrName>ppt_y</p:attrName>
                                        </p:attrNameLst>
                                      </p:cBhvr>
                                      <p:tavLst>
                                        <p:tav tm="0">
                                          <p:val>
                                            <p:strVal val="ppt_y"/>
                                          </p:val>
                                        </p:tav>
                                        <p:tav tm="100000">
                                          <p:val>
                                            <p:strVal val="ppt_y"/>
                                          </p:val>
                                        </p:tav>
                                      </p:tavLst>
                                    </p:anim>
                                    <p:set>
                                      <p:cBhvr>
                                        <p:cTn id="81" dur="1" fill="hold">
                                          <p:stCondLst>
                                            <p:cond delay="499"/>
                                          </p:stCondLst>
                                        </p:cTn>
                                        <p:tgtEl>
                                          <p:spTgt spid="37"/>
                                        </p:tgtEl>
                                        <p:attrNameLst>
                                          <p:attrName>style.visibility</p:attrName>
                                        </p:attrNameLst>
                                      </p:cBhvr>
                                      <p:to>
                                        <p:strVal val="hidden"/>
                                      </p:to>
                                    </p:set>
                                  </p:childTnLst>
                                </p:cTn>
                              </p:par>
                              <p:par>
                                <p:cTn id="82" presetID="2" presetClass="exit" presetSubtype="8" fill="hold" grpId="2" nodeType="withEffect">
                                  <p:stCondLst>
                                    <p:cond delay="58920"/>
                                  </p:stCondLst>
                                  <p:childTnLst>
                                    <p:anim calcmode="lin" valueType="num">
                                      <p:cBhvr additive="base">
                                        <p:cTn id="83" dur="500"/>
                                        <p:tgtEl>
                                          <p:spTgt spid="7"/>
                                        </p:tgtEl>
                                        <p:attrNameLst>
                                          <p:attrName>ppt_x</p:attrName>
                                        </p:attrNameLst>
                                      </p:cBhvr>
                                      <p:tavLst>
                                        <p:tav tm="0">
                                          <p:val>
                                            <p:strVal val="ppt_x"/>
                                          </p:val>
                                        </p:tav>
                                        <p:tav tm="100000">
                                          <p:val>
                                            <p:strVal val="0-ppt_w/2"/>
                                          </p:val>
                                        </p:tav>
                                      </p:tavLst>
                                    </p:anim>
                                    <p:anim calcmode="lin" valueType="num">
                                      <p:cBhvr additive="base">
                                        <p:cTn id="84" dur="500"/>
                                        <p:tgtEl>
                                          <p:spTgt spid="7"/>
                                        </p:tgtEl>
                                        <p:attrNameLst>
                                          <p:attrName>ppt_y</p:attrName>
                                        </p:attrNameLst>
                                      </p:cBhvr>
                                      <p:tavLst>
                                        <p:tav tm="0">
                                          <p:val>
                                            <p:strVal val="ppt_y"/>
                                          </p:val>
                                        </p:tav>
                                        <p:tav tm="100000">
                                          <p:val>
                                            <p:strVal val="ppt_y"/>
                                          </p:val>
                                        </p:tav>
                                      </p:tavLst>
                                    </p:anim>
                                    <p:set>
                                      <p:cBhvr>
                                        <p:cTn id="85" dur="1" fill="hold">
                                          <p:stCondLst>
                                            <p:cond delay="499"/>
                                          </p:stCondLst>
                                        </p:cTn>
                                        <p:tgtEl>
                                          <p:spTgt spid="7"/>
                                        </p:tgtEl>
                                        <p:attrNameLst>
                                          <p:attrName>style.visibility</p:attrName>
                                        </p:attrNameLst>
                                      </p:cBhvr>
                                      <p:to>
                                        <p:strVal val="hidden"/>
                                      </p:to>
                                    </p:set>
                                  </p:childTnLst>
                                </p:cTn>
                              </p:par>
                              <p:par>
                                <p:cTn id="86" presetID="16" presetClass="exit" presetSubtype="26" fill="hold" nodeType="withEffect">
                                  <p:stCondLst>
                                    <p:cond delay="58920"/>
                                  </p:stCondLst>
                                  <p:childTnLst>
                                    <p:animEffect transition="out" filter="barn(inHorizontal)">
                                      <p:cBhvr>
                                        <p:cTn id="87" dur="500"/>
                                        <p:tgtEl>
                                          <p:spTgt spid="30"/>
                                        </p:tgtEl>
                                      </p:cBhvr>
                                    </p:animEffect>
                                    <p:set>
                                      <p:cBhvr>
                                        <p:cTn id="88"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9" fill="hold" display="0">
                  <p:stCondLst>
                    <p:cond delay="indefinite"/>
                  </p:stCondLst>
                  <p:endCondLst>
                    <p:cond evt="onStopAudio" delay="0">
                      <p:tgtEl>
                        <p:sldTgt/>
                      </p:tgtEl>
                    </p:cond>
                  </p:endCondLst>
                </p:cTn>
                <p:tgtEl>
                  <p:spTgt spid="5"/>
                </p:tgtEl>
              </p:cMediaNode>
            </p:audio>
          </p:childTnLst>
        </p:cTn>
      </p:par>
    </p:tnLst>
    <p:bldLst>
      <p:bldP spid="2" grpId="0"/>
      <p:bldP spid="16" grpId="0"/>
      <p:bldP spid="16" grpId="1"/>
      <p:bldP spid="7" grpId="0"/>
      <p:bldP spid="7" grpId="1"/>
      <p:bldP spid="7" grpId="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83CE3D3-8A2C-F8B2-64D5-2F7A3ECA4142}"/>
              </a:ext>
            </a:extLst>
          </p:cNvPr>
          <p:cNvGrpSpPr/>
          <p:nvPr/>
        </p:nvGrpSpPr>
        <p:grpSpPr>
          <a:xfrm>
            <a:off x="0" y="729200"/>
            <a:ext cx="12192000" cy="2417678"/>
            <a:chOff x="0" y="729200"/>
            <a:chExt cx="12192000" cy="2417678"/>
          </a:xfrm>
        </p:grpSpPr>
        <p:pic>
          <p:nvPicPr>
            <p:cNvPr id="7" name="Picture 6">
              <a:extLst>
                <a:ext uri="{FF2B5EF4-FFF2-40B4-BE49-F238E27FC236}">
                  <a16:creationId xmlns:a16="http://schemas.microsoft.com/office/drawing/2014/main" id="{CB183DCF-6501-5DC8-712B-D1125A50C724}"/>
                </a:ext>
              </a:extLst>
            </p:cNvPr>
            <p:cNvPicPr>
              <a:picLocks noChangeAspect="1"/>
            </p:cNvPicPr>
            <p:nvPr/>
          </p:nvPicPr>
          <p:blipFill rotWithShape="1">
            <a:blip r:embed="rId5">
              <a:extLst>
                <a:ext uri="{28A0092B-C50C-407E-A947-70E740481C1C}">
                  <a14:useLocalDpi xmlns:a14="http://schemas.microsoft.com/office/drawing/2010/main" val="0"/>
                </a:ext>
              </a:extLst>
            </a:blip>
            <a:srcRect t="9402" b="54242"/>
            <a:stretch/>
          </p:blipFill>
          <p:spPr>
            <a:xfrm>
              <a:off x="0" y="729200"/>
              <a:ext cx="12192000" cy="2417678"/>
            </a:xfrm>
            <a:prstGeom prst="rect">
              <a:avLst/>
            </a:prstGeom>
          </p:spPr>
        </p:pic>
        <p:sp>
          <p:nvSpPr>
            <p:cNvPr id="8" name="Rectangle 7">
              <a:extLst>
                <a:ext uri="{FF2B5EF4-FFF2-40B4-BE49-F238E27FC236}">
                  <a16:creationId xmlns:a16="http://schemas.microsoft.com/office/drawing/2014/main" id="{CE7F7D4A-6FE8-28D5-8D63-AF19A28E0BCD}"/>
                </a:ext>
              </a:extLst>
            </p:cNvPr>
            <p:cNvSpPr/>
            <p:nvPr/>
          </p:nvSpPr>
          <p:spPr>
            <a:xfrm>
              <a:off x="10804778" y="2894878"/>
              <a:ext cx="1387222"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Shutterstock</a:t>
              </a:r>
            </a:p>
          </p:txBody>
        </p:sp>
      </p:grpSp>
      <p:sp>
        <p:nvSpPr>
          <p:cNvPr id="13" name="Freeform: Shape 12" hidden="1">
            <a:extLst>
              <a:ext uri="{FF2B5EF4-FFF2-40B4-BE49-F238E27FC236}">
                <a16:creationId xmlns:a16="http://schemas.microsoft.com/office/drawing/2014/main" id="{8723FA87-16C2-7F9E-7EAD-BF1023233037}"/>
              </a:ext>
            </a:extLst>
          </p:cNvPr>
          <p:cNvSpPr/>
          <p:nvPr/>
        </p:nvSpPr>
        <p:spPr>
          <a:xfrm>
            <a:off x="2029281" y="977774"/>
            <a:ext cx="8133438" cy="5759485"/>
          </a:xfrm>
          <a:custGeom>
            <a:avLst/>
            <a:gdLst>
              <a:gd name="connsiteX0" fmla="*/ 0 w 8133438"/>
              <a:gd name="connsiteY0" fmla="*/ 0 h 5747592"/>
              <a:gd name="connsiteX1" fmla="*/ 8133438 w 8133438"/>
              <a:gd name="connsiteY1" fmla="*/ 0 h 5747592"/>
              <a:gd name="connsiteX2" fmla="*/ 8133438 w 8133438"/>
              <a:gd name="connsiteY2" fmla="*/ 3223835 h 5747592"/>
              <a:gd name="connsiteX3" fmla="*/ 1906111 w 8133438"/>
              <a:gd name="connsiteY3" fmla="*/ 3223835 h 5747592"/>
              <a:gd name="connsiteX4" fmla="*/ 1906111 w 8133438"/>
              <a:gd name="connsiteY4" fmla="*/ 5747592 h 5747592"/>
              <a:gd name="connsiteX5" fmla="*/ 0 w 8133438"/>
              <a:gd name="connsiteY5" fmla="*/ 5747592 h 574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33438" h="5747592">
                <a:moveTo>
                  <a:pt x="0" y="0"/>
                </a:moveTo>
                <a:lnTo>
                  <a:pt x="8133438" y="0"/>
                </a:lnTo>
                <a:lnTo>
                  <a:pt x="8133438" y="3223835"/>
                </a:lnTo>
                <a:lnTo>
                  <a:pt x="1906111" y="3223835"/>
                </a:lnTo>
                <a:lnTo>
                  <a:pt x="1906111" y="5747592"/>
                </a:lnTo>
                <a:lnTo>
                  <a:pt x="0" y="5747592"/>
                </a:lnTo>
                <a:close/>
              </a:path>
            </a:pathLst>
          </a:custGeom>
          <a:solidFill>
            <a:srgbClr val="00205C">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extBox 1">
            <a:extLst>
              <a:ext uri="{FF2B5EF4-FFF2-40B4-BE49-F238E27FC236}">
                <a16:creationId xmlns:a16="http://schemas.microsoft.com/office/drawing/2014/main" id="{266F4619-4A48-A647-55B2-A59913C1F1CC}"/>
              </a:ext>
            </a:extLst>
          </p:cNvPr>
          <p:cNvSpPr txBox="1"/>
          <p:nvPr/>
        </p:nvSpPr>
        <p:spPr>
          <a:xfrm>
            <a:off x="128016" y="96886"/>
            <a:ext cx="11771884" cy="584775"/>
          </a:xfrm>
          <a:prstGeom prst="rect">
            <a:avLst/>
          </a:prstGeom>
          <a:noFill/>
        </p:spPr>
        <p:txBody>
          <a:bodyPr wrap="square" rtlCol="0">
            <a:spAutoFit/>
          </a:bodyPr>
          <a:lstStyle/>
          <a:p>
            <a:r>
              <a:rPr lang="en-US" sz="3200" b="1" dirty="0">
                <a:solidFill>
                  <a:srgbClr val="1CB9EC"/>
                </a:solidFill>
                <a:latin typeface="Atkinson Hyperlegible" pitchFamily="2" charset="0"/>
              </a:rPr>
              <a:t>Spotlight on Legionella</a:t>
            </a:r>
          </a:p>
        </p:txBody>
      </p:sp>
      <p:sp>
        <p:nvSpPr>
          <p:cNvPr id="23" name="TextBox 50">
            <a:extLst>
              <a:ext uri="{FF2B5EF4-FFF2-40B4-BE49-F238E27FC236}">
                <a16:creationId xmlns:a16="http://schemas.microsoft.com/office/drawing/2014/main" id="{E82CED99-CD42-DACB-1CBC-CC269A8AC690}"/>
              </a:ext>
            </a:extLst>
          </p:cNvPr>
          <p:cNvSpPr txBox="1">
            <a:spLocks noChangeArrowheads="1"/>
          </p:cNvSpPr>
          <p:nvPr/>
        </p:nvSpPr>
        <p:spPr bwMode="auto">
          <a:xfrm>
            <a:off x="467687" y="4122771"/>
            <a:ext cx="9893401"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0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9pPr>
          </a:lstStyle>
          <a:p>
            <a:pPr marL="342900" indent="-342900">
              <a:lnSpc>
                <a:spcPct val="100000"/>
              </a:lnSpc>
              <a:spcBef>
                <a:spcPts val="600"/>
              </a:spcBef>
              <a:defRPr/>
            </a:pPr>
            <a:r>
              <a:rPr lang="en-US" altLang="en-US" sz="2600" dirty="0">
                <a:latin typeface="Atkinson Hyperlegible" pitchFamily="2" charset="0"/>
              </a:rPr>
              <a:t>Maintain hot water &gt;50°C and cold &lt;20°C.</a:t>
            </a:r>
          </a:p>
          <a:p>
            <a:pPr marL="342900" indent="-342900">
              <a:lnSpc>
                <a:spcPct val="100000"/>
              </a:lnSpc>
              <a:spcBef>
                <a:spcPts val="600"/>
              </a:spcBef>
              <a:defRPr/>
            </a:pPr>
            <a:r>
              <a:rPr lang="en-US" altLang="en-US" sz="2600" dirty="0">
                <a:latin typeface="Atkinson Hyperlegible" pitchFamily="2" charset="0"/>
              </a:rPr>
              <a:t>Prevent water stagnation.</a:t>
            </a:r>
          </a:p>
          <a:p>
            <a:pPr marL="342900" indent="-342900">
              <a:lnSpc>
                <a:spcPct val="100000"/>
              </a:lnSpc>
              <a:spcBef>
                <a:spcPts val="600"/>
              </a:spcBef>
              <a:defRPr/>
            </a:pPr>
            <a:r>
              <a:rPr lang="en-US" altLang="en-US" sz="2600" dirty="0">
                <a:latin typeface="Atkinson Hyperlegible" pitchFamily="2" charset="0"/>
              </a:rPr>
              <a:t>Appropriate disinfection concentrations.</a:t>
            </a:r>
          </a:p>
          <a:p>
            <a:pPr marL="342900" indent="-342900">
              <a:lnSpc>
                <a:spcPct val="100000"/>
              </a:lnSpc>
              <a:spcBef>
                <a:spcPts val="600"/>
              </a:spcBef>
              <a:defRPr/>
            </a:pPr>
            <a:r>
              <a:rPr lang="en-US" altLang="en-US" sz="2600" dirty="0">
                <a:latin typeface="Atkinson Hyperlegible" pitchFamily="2" charset="0"/>
              </a:rPr>
              <a:t>Keep plumbing free from sediment, scale, corrosion and biofilm.</a:t>
            </a:r>
          </a:p>
          <a:p>
            <a:pPr marL="342900" indent="-342900">
              <a:lnSpc>
                <a:spcPct val="100000"/>
              </a:lnSpc>
              <a:spcBef>
                <a:spcPts val="600"/>
              </a:spcBef>
              <a:defRPr/>
            </a:pPr>
            <a:r>
              <a:rPr lang="en-US" altLang="en-US" sz="2600" dirty="0">
                <a:latin typeface="Atkinson Hyperlegible" pitchFamily="2" charset="0"/>
              </a:rPr>
              <a:t>Consult plumbing experts.</a:t>
            </a:r>
          </a:p>
        </p:txBody>
      </p:sp>
      <p:grpSp>
        <p:nvGrpSpPr>
          <p:cNvPr id="5" name="Group 4">
            <a:extLst>
              <a:ext uri="{FF2B5EF4-FFF2-40B4-BE49-F238E27FC236}">
                <a16:creationId xmlns:a16="http://schemas.microsoft.com/office/drawing/2014/main" id="{87BCB2A7-BFF4-4A42-8E8E-A3AC647598CE}"/>
              </a:ext>
            </a:extLst>
          </p:cNvPr>
          <p:cNvGrpSpPr/>
          <p:nvPr/>
        </p:nvGrpSpPr>
        <p:grpSpPr>
          <a:xfrm>
            <a:off x="5455920" y="2436700"/>
            <a:ext cx="1280160" cy="1280160"/>
            <a:chOff x="9079633" y="2436700"/>
            <a:chExt cx="1280160" cy="1280160"/>
          </a:xfrm>
        </p:grpSpPr>
        <p:grpSp>
          <p:nvGrpSpPr>
            <p:cNvPr id="22" name="Group 21">
              <a:extLst>
                <a:ext uri="{FF2B5EF4-FFF2-40B4-BE49-F238E27FC236}">
                  <a16:creationId xmlns:a16="http://schemas.microsoft.com/office/drawing/2014/main" id="{A9010A7B-38C6-1735-0ABC-16292B8E7871}"/>
                </a:ext>
              </a:extLst>
            </p:cNvPr>
            <p:cNvGrpSpPr/>
            <p:nvPr/>
          </p:nvGrpSpPr>
          <p:grpSpPr>
            <a:xfrm>
              <a:off x="9079633" y="2436700"/>
              <a:ext cx="1280160" cy="1280160"/>
              <a:chOff x="9158101" y="2567184"/>
              <a:chExt cx="1123223" cy="1123223"/>
            </a:xfrm>
          </p:grpSpPr>
          <p:sp>
            <p:nvSpPr>
              <p:cNvPr id="67" name="Oval 66">
                <a:extLst>
                  <a:ext uri="{FF2B5EF4-FFF2-40B4-BE49-F238E27FC236}">
                    <a16:creationId xmlns:a16="http://schemas.microsoft.com/office/drawing/2014/main" id="{4FCED923-183D-8A09-D9F8-3A05841ECFC2}"/>
                  </a:ext>
                </a:extLst>
              </p:cNvPr>
              <p:cNvSpPr/>
              <p:nvPr/>
            </p:nvSpPr>
            <p:spPr>
              <a:xfrm>
                <a:off x="9158101" y="2567184"/>
                <a:ext cx="1123223" cy="1123223"/>
              </a:xfrm>
              <a:prstGeom prst="ellipse">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04FFEF31-7BA9-A9D2-A736-F1D774A25AD0}"/>
                  </a:ext>
                </a:extLst>
              </p:cNvPr>
              <p:cNvSpPr/>
              <p:nvPr/>
            </p:nvSpPr>
            <p:spPr>
              <a:xfrm>
                <a:off x="9292837" y="2676816"/>
                <a:ext cx="853752" cy="853752"/>
              </a:xfrm>
              <a:prstGeom prst="ellipse">
                <a:avLst/>
              </a:prstGeom>
              <a:solidFill>
                <a:srgbClr val="FECB1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id="{B364AA08-231B-FD18-2775-0D7D8114B12A}"/>
                </a:ext>
              </a:extLst>
            </p:cNvPr>
            <p:cNvGrpSpPr/>
            <p:nvPr/>
          </p:nvGrpSpPr>
          <p:grpSpPr>
            <a:xfrm>
              <a:off x="9503831" y="2800350"/>
              <a:ext cx="536282" cy="523904"/>
              <a:chOff x="-5491163" y="3386138"/>
              <a:chExt cx="2751138" cy="2687637"/>
            </a:xfrm>
            <a:solidFill>
              <a:schemeClr val="bg1"/>
            </a:solidFill>
          </p:grpSpPr>
          <p:sp>
            <p:nvSpPr>
              <p:cNvPr id="93" name="Freeform 51">
                <a:extLst>
                  <a:ext uri="{FF2B5EF4-FFF2-40B4-BE49-F238E27FC236}">
                    <a16:creationId xmlns:a16="http://schemas.microsoft.com/office/drawing/2014/main" id="{FAAB05D3-247F-4DE8-576A-F1E5D3462C33}"/>
                  </a:ext>
                </a:extLst>
              </p:cNvPr>
              <p:cNvSpPr>
                <a:spLocks noEditPoints="1"/>
              </p:cNvSpPr>
              <p:nvPr/>
            </p:nvSpPr>
            <p:spPr bwMode="auto">
              <a:xfrm>
                <a:off x="-5491163" y="3386138"/>
                <a:ext cx="2751138" cy="2687637"/>
              </a:xfrm>
              <a:custGeom>
                <a:avLst/>
                <a:gdLst>
                  <a:gd name="T0" fmla="*/ 7530 w 7530"/>
                  <a:gd name="T1" fmla="*/ 1247 h 7361"/>
                  <a:gd name="T2" fmla="*/ 5105 w 7530"/>
                  <a:gd name="T3" fmla="*/ 1868 h 7361"/>
                  <a:gd name="T4" fmla="*/ 2273 w 7530"/>
                  <a:gd name="T5" fmla="*/ 4143 h 7361"/>
                  <a:gd name="T6" fmla="*/ 1952 w 7530"/>
                  <a:gd name="T7" fmla="*/ 3216 h 7361"/>
                  <a:gd name="T8" fmla="*/ 1601 w 7530"/>
                  <a:gd name="T9" fmla="*/ 3132 h 7361"/>
                  <a:gd name="T10" fmla="*/ 1148 w 7530"/>
                  <a:gd name="T11" fmla="*/ 3186 h 7361"/>
                  <a:gd name="T12" fmla="*/ 600 w 7530"/>
                  <a:gd name="T13" fmla="*/ 3217 h 7361"/>
                  <a:gd name="T14" fmla="*/ 321 w 7530"/>
                  <a:gd name="T15" fmla="*/ 0 h 7361"/>
                  <a:gd name="T16" fmla="*/ 943 w 7530"/>
                  <a:gd name="T17" fmla="*/ 6418 h 7361"/>
                  <a:gd name="T18" fmla="*/ 6435 w 7530"/>
                  <a:gd name="T19" fmla="*/ 4143 h 7361"/>
                  <a:gd name="T20" fmla="*/ 7530 w 7530"/>
                  <a:gd name="T21" fmla="*/ 2877 h 7361"/>
                  <a:gd name="T22" fmla="*/ 5797 w 7530"/>
                  <a:gd name="T23" fmla="*/ 5460 h 7361"/>
                  <a:gd name="T24" fmla="*/ 4551 w 7530"/>
                  <a:gd name="T25" fmla="*/ 5645 h 7361"/>
                  <a:gd name="T26" fmla="*/ 4077 w 7530"/>
                  <a:gd name="T27" fmla="*/ 5479 h 7361"/>
                  <a:gd name="T28" fmla="*/ 3801 w 7530"/>
                  <a:gd name="T29" fmla="*/ 5267 h 7361"/>
                  <a:gd name="T30" fmla="*/ 2191 w 7530"/>
                  <a:gd name="T31" fmla="*/ 6435 h 7361"/>
                  <a:gd name="T32" fmla="*/ 2040 w 7530"/>
                  <a:gd name="T33" fmla="*/ 6653 h 7361"/>
                  <a:gd name="T34" fmla="*/ 2855 w 7530"/>
                  <a:gd name="T35" fmla="*/ 6372 h 7361"/>
                  <a:gd name="T36" fmla="*/ 3222 w 7530"/>
                  <a:gd name="T37" fmla="*/ 6881 h 7361"/>
                  <a:gd name="T38" fmla="*/ 3452 w 7530"/>
                  <a:gd name="T39" fmla="*/ 6847 h 7361"/>
                  <a:gd name="T40" fmla="*/ 4091 w 7530"/>
                  <a:gd name="T41" fmla="*/ 6456 h 7361"/>
                  <a:gd name="T42" fmla="*/ 3960 w 7530"/>
                  <a:gd name="T43" fmla="*/ 6369 h 7361"/>
                  <a:gd name="T44" fmla="*/ 3289 w 7530"/>
                  <a:gd name="T45" fmla="*/ 6189 h 7361"/>
                  <a:gd name="T46" fmla="*/ 3217 w 7530"/>
                  <a:gd name="T47" fmla="*/ 5968 h 7361"/>
                  <a:gd name="T48" fmla="*/ 3386 w 7530"/>
                  <a:gd name="T49" fmla="*/ 5861 h 7361"/>
                  <a:gd name="T50" fmla="*/ 3431 w 7530"/>
                  <a:gd name="T51" fmla="*/ 6147 h 7361"/>
                  <a:gd name="T52" fmla="*/ 3720 w 7530"/>
                  <a:gd name="T53" fmla="*/ 6013 h 7361"/>
                  <a:gd name="T54" fmla="*/ 3387 w 7530"/>
                  <a:gd name="T55" fmla="*/ 6197 h 7361"/>
                  <a:gd name="T56" fmla="*/ 2995 w 7530"/>
                  <a:gd name="T57" fmla="*/ 6083 h 7361"/>
                  <a:gd name="T58" fmla="*/ 5030 w 7530"/>
                  <a:gd name="T59" fmla="*/ 5850 h 7361"/>
                  <a:gd name="T60" fmla="*/ 4742 w 7530"/>
                  <a:gd name="T61" fmla="*/ 5830 h 7361"/>
                  <a:gd name="T62" fmla="*/ 4787 w 7530"/>
                  <a:gd name="T63" fmla="*/ 6519 h 7361"/>
                  <a:gd name="T64" fmla="*/ 4833 w 7530"/>
                  <a:gd name="T65" fmla="*/ 6327 h 7361"/>
                  <a:gd name="T66" fmla="*/ 4445 w 7530"/>
                  <a:gd name="T67" fmla="*/ 6125 h 7361"/>
                  <a:gd name="T68" fmla="*/ 4365 w 7530"/>
                  <a:gd name="T69" fmla="*/ 6444 h 7361"/>
                  <a:gd name="T70" fmla="*/ 4415 w 7530"/>
                  <a:gd name="T71" fmla="*/ 6209 h 7361"/>
                  <a:gd name="T72" fmla="*/ 4234 w 7530"/>
                  <a:gd name="T73" fmla="*/ 6275 h 7361"/>
                  <a:gd name="T74" fmla="*/ 4371 w 7530"/>
                  <a:gd name="T75" fmla="*/ 6073 h 7361"/>
                  <a:gd name="T76" fmla="*/ 4284 w 7530"/>
                  <a:gd name="T77" fmla="*/ 5875 h 7361"/>
                  <a:gd name="T78" fmla="*/ 3903 w 7530"/>
                  <a:gd name="T79" fmla="*/ 5765 h 7361"/>
                  <a:gd name="T80" fmla="*/ 3778 w 7530"/>
                  <a:gd name="T81" fmla="*/ 5900 h 7361"/>
                  <a:gd name="T82" fmla="*/ 3636 w 7530"/>
                  <a:gd name="T83" fmla="*/ 5736 h 7361"/>
                  <a:gd name="T84" fmla="*/ 3288 w 7530"/>
                  <a:gd name="T85" fmla="*/ 5407 h 7361"/>
                  <a:gd name="T86" fmla="*/ 3206 w 7530"/>
                  <a:gd name="T87" fmla="*/ 5561 h 7361"/>
                  <a:gd name="T88" fmla="*/ 2958 w 7530"/>
                  <a:gd name="T89" fmla="*/ 5802 h 7361"/>
                  <a:gd name="T90" fmla="*/ 1719 w 7530"/>
                  <a:gd name="T91" fmla="*/ 6621 h 7361"/>
                  <a:gd name="T92" fmla="*/ 386 w 7530"/>
                  <a:gd name="T93" fmla="*/ 3374 h 7361"/>
                  <a:gd name="T94" fmla="*/ 934 w 7530"/>
                  <a:gd name="T95" fmla="*/ 3343 h 7361"/>
                  <a:gd name="T96" fmla="*/ 1482 w 7530"/>
                  <a:gd name="T97" fmla="*/ 3374 h 7361"/>
                  <a:gd name="T98" fmla="*/ 1935 w 7530"/>
                  <a:gd name="T99" fmla="*/ 3428 h 7361"/>
                  <a:gd name="T100" fmla="*/ 3218 w 7530"/>
                  <a:gd name="T101" fmla="*/ 5409 h 7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530" h="7361">
                    <a:moveTo>
                      <a:pt x="4484" y="4143"/>
                    </a:moveTo>
                    <a:cubicBezTo>
                      <a:pt x="4484" y="2546"/>
                      <a:pt x="5784" y="1247"/>
                      <a:pt x="7381" y="1247"/>
                    </a:cubicBezTo>
                    <a:cubicBezTo>
                      <a:pt x="7530" y="1247"/>
                      <a:pt x="7530" y="1247"/>
                      <a:pt x="7530" y="1247"/>
                    </a:cubicBezTo>
                    <a:cubicBezTo>
                      <a:pt x="7530" y="925"/>
                      <a:pt x="7530" y="925"/>
                      <a:pt x="7530" y="925"/>
                    </a:cubicBezTo>
                    <a:cubicBezTo>
                      <a:pt x="7381" y="925"/>
                      <a:pt x="7381" y="925"/>
                      <a:pt x="7381" y="925"/>
                    </a:cubicBezTo>
                    <a:cubicBezTo>
                      <a:pt x="6521" y="925"/>
                      <a:pt x="5713" y="1260"/>
                      <a:pt x="5105" y="1868"/>
                    </a:cubicBezTo>
                    <a:cubicBezTo>
                      <a:pt x="4498" y="2475"/>
                      <a:pt x="4163" y="3283"/>
                      <a:pt x="4163" y="4143"/>
                    </a:cubicBezTo>
                    <a:cubicBezTo>
                      <a:pt x="4163" y="4664"/>
                      <a:pt x="3739" y="5088"/>
                      <a:pt x="3218" y="5088"/>
                    </a:cubicBezTo>
                    <a:cubicBezTo>
                      <a:pt x="2697" y="5088"/>
                      <a:pt x="2273" y="4664"/>
                      <a:pt x="2273" y="4143"/>
                    </a:cubicBezTo>
                    <a:cubicBezTo>
                      <a:pt x="2273" y="0"/>
                      <a:pt x="2273" y="0"/>
                      <a:pt x="2273" y="0"/>
                    </a:cubicBezTo>
                    <a:cubicBezTo>
                      <a:pt x="1952" y="0"/>
                      <a:pt x="1952" y="0"/>
                      <a:pt x="1952" y="0"/>
                    </a:cubicBezTo>
                    <a:cubicBezTo>
                      <a:pt x="1952" y="3216"/>
                      <a:pt x="1952" y="3216"/>
                      <a:pt x="1952" y="3216"/>
                    </a:cubicBezTo>
                    <a:cubicBezTo>
                      <a:pt x="1946" y="3216"/>
                      <a:pt x="1941" y="3217"/>
                      <a:pt x="1935" y="3217"/>
                    </a:cubicBezTo>
                    <a:cubicBezTo>
                      <a:pt x="1877" y="3217"/>
                      <a:pt x="1852" y="3204"/>
                      <a:pt x="1816" y="3186"/>
                    </a:cubicBezTo>
                    <a:cubicBezTo>
                      <a:pt x="1769" y="3162"/>
                      <a:pt x="1710" y="3132"/>
                      <a:pt x="1601" y="3132"/>
                    </a:cubicBezTo>
                    <a:cubicBezTo>
                      <a:pt x="1492" y="3132"/>
                      <a:pt x="1434" y="3162"/>
                      <a:pt x="1387" y="3186"/>
                    </a:cubicBezTo>
                    <a:cubicBezTo>
                      <a:pt x="1350" y="3204"/>
                      <a:pt x="1326" y="3217"/>
                      <a:pt x="1267" y="3217"/>
                    </a:cubicBezTo>
                    <a:cubicBezTo>
                      <a:pt x="1209" y="3217"/>
                      <a:pt x="1185" y="3204"/>
                      <a:pt x="1148" y="3186"/>
                    </a:cubicBezTo>
                    <a:cubicBezTo>
                      <a:pt x="1101" y="3162"/>
                      <a:pt x="1042" y="3132"/>
                      <a:pt x="934" y="3132"/>
                    </a:cubicBezTo>
                    <a:cubicBezTo>
                      <a:pt x="825" y="3132"/>
                      <a:pt x="766" y="3162"/>
                      <a:pt x="719" y="3186"/>
                    </a:cubicBezTo>
                    <a:cubicBezTo>
                      <a:pt x="683" y="3204"/>
                      <a:pt x="658" y="3217"/>
                      <a:pt x="600" y="3217"/>
                    </a:cubicBezTo>
                    <a:cubicBezTo>
                      <a:pt x="542" y="3217"/>
                      <a:pt x="518" y="3204"/>
                      <a:pt x="481" y="3186"/>
                    </a:cubicBezTo>
                    <a:cubicBezTo>
                      <a:pt x="442" y="3166"/>
                      <a:pt x="396" y="3143"/>
                      <a:pt x="321" y="3135"/>
                    </a:cubicBezTo>
                    <a:cubicBezTo>
                      <a:pt x="321" y="0"/>
                      <a:pt x="321" y="0"/>
                      <a:pt x="321" y="0"/>
                    </a:cubicBezTo>
                    <a:cubicBezTo>
                      <a:pt x="0" y="0"/>
                      <a:pt x="0" y="0"/>
                      <a:pt x="0" y="0"/>
                    </a:cubicBezTo>
                    <a:cubicBezTo>
                      <a:pt x="0" y="4143"/>
                      <a:pt x="0" y="4143"/>
                      <a:pt x="0" y="4143"/>
                    </a:cubicBezTo>
                    <a:cubicBezTo>
                      <a:pt x="0" y="5002"/>
                      <a:pt x="335" y="5810"/>
                      <a:pt x="943" y="6418"/>
                    </a:cubicBezTo>
                    <a:cubicBezTo>
                      <a:pt x="1550" y="7026"/>
                      <a:pt x="2358" y="7361"/>
                      <a:pt x="3218" y="7361"/>
                    </a:cubicBezTo>
                    <a:cubicBezTo>
                      <a:pt x="4077" y="7361"/>
                      <a:pt x="4885" y="7026"/>
                      <a:pt x="5493" y="6418"/>
                    </a:cubicBezTo>
                    <a:cubicBezTo>
                      <a:pt x="6101" y="5810"/>
                      <a:pt x="6435" y="5002"/>
                      <a:pt x="6435" y="4143"/>
                    </a:cubicBezTo>
                    <a:cubicBezTo>
                      <a:pt x="6435" y="3622"/>
                      <a:pt x="6859" y="3198"/>
                      <a:pt x="7381" y="3198"/>
                    </a:cubicBezTo>
                    <a:cubicBezTo>
                      <a:pt x="7530" y="3198"/>
                      <a:pt x="7530" y="3198"/>
                      <a:pt x="7530" y="3198"/>
                    </a:cubicBezTo>
                    <a:cubicBezTo>
                      <a:pt x="7530" y="2877"/>
                      <a:pt x="7530" y="2877"/>
                      <a:pt x="7530" y="2877"/>
                    </a:cubicBezTo>
                    <a:cubicBezTo>
                      <a:pt x="7381" y="2877"/>
                      <a:pt x="7381" y="2877"/>
                      <a:pt x="7381" y="2877"/>
                    </a:cubicBezTo>
                    <a:cubicBezTo>
                      <a:pt x="6682" y="2877"/>
                      <a:pt x="6114" y="3445"/>
                      <a:pt x="6114" y="4143"/>
                    </a:cubicBezTo>
                    <a:cubicBezTo>
                      <a:pt x="6114" y="4617"/>
                      <a:pt x="6000" y="5064"/>
                      <a:pt x="5797" y="5460"/>
                    </a:cubicBezTo>
                    <a:cubicBezTo>
                      <a:pt x="5725" y="5410"/>
                      <a:pt x="5611" y="5371"/>
                      <a:pt x="5436" y="5398"/>
                    </a:cubicBezTo>
                    <a:cubicBezTo>
                      <a:pt x="5206" y="5433"/>
                      <a:pt x="5090" y="5596"/>
                      <a:pt x="5033" y="5722"/>
                    </a:cubicBezTo>
                    <a:cubicBezTo>
                      <a:pt x="4900" y="5665"/>
                      <a:pt x="4739" y="5630"/>
                      <a:pt x="4551" y="5645"/>
                    </a:cubicBezTo>
                    <a:cubicBezTo>
                      <a:pt x="4447" y="5654"/>
                      <a:pt x="4357" y="5674"/>
                      <a:pt x="4280" y="5703"/>
                    </a:cubicBezTo>
                    <a:cubicBezTo>
                      <a:pt x="4281" y="5696"/>
                      <a:pt x="4281" y="5689"/>
                      <a:pt x="4281" y="5682"/>
                    </a:cubicBezTo>
                    <a:cubicBezTo>
                      <a:pt x="4281" y="5570"/>
                      <a:pt x="4190" y="5479"/>
                      <a:pt x="4077" y="5479"/>
                    </a:cubicBezTo>
                    <a:cubicBezTo>
                      <a:pt x="4034" y="5479"/>
                      <a:pt x="3993" y="5493"/>
                      <a:pt x="3960" y="5516"/>
                    </a:cubicBezTo>
                    <a:cubicBezTo>
                      <a:pt x="3945" y="5412"/>
                      <a:pt x="3885" y="5322"/>
                      <a:pt x="3801" y="5267"/>
                    </a:cubicBezTo>
                    <a:cubicBezTo>
                      <a:pt x="3801" y="5267"/>
                      <a:pt x="3801" y="5267"/>
                      <a:pt x="3801" y="5267"/>
                    </a:cubicBezTo>
                    <a:cubicBezTo>
                      <a:pt x="4206" y="5056"/>
                      <a:pt x="4484" y="4631"/>
                      <a:pt x="4484" y="4143"/>
                    </a:cubicBezTo>
                    <a:close/>
                    <a:moveTo>
                      <a:pt x="2040" y="6653"/>
                    </a:moveTo>
                    <a:cubicBezTo>
                      <a:pt x="2191" y="6435"/>
                      <a:pt x="2191" y="6435"/>
                      <a:pt x="2191" y="6435"/>
                    </a:cubicBezTo>
                    <a:cubicBezTo>
                      <a:pt x="2288" y="6522"/>
                      <a:pt x="2288" y="6522"/>
                      <a:pt x="2288" y="6522"/>
                    </a:cubicBezTo>
                    <a:cubicBezTo>
                      <a:pt x="2203" y="6644"/>
                      <a:pt x="2203" y="6644"/>
                      <a:pt x="2203" y="6644"/>
                    </a:cubicBezTo>
                    <a:lnTo>
                      <a:pt x="2040" y="6653"/>
                    </a:lnTo>
                    <a:close/>
                    <a:moveTo>
                      <a:pt x="2609" y="6619"/>
                    </a:moveTo>
                    <a:cubicBezTo>
                      <a:pt x="2609" y="6472"/>
                      <a:pt x="2609" y="6472"/>
                      <a:pt x="2609" y="6472"/>
                    </a:cubicBezTo>
                    <a:cubicBezTo>
                      <a:pt x="2855" y="6372"/>
                      <a:pt x="2855" y="6372"/>
                      <a:pt x="2855" y="6372"/>
                    </a:cubicBezTo>
                    <a:cubicBezTo>
                      <a:pt x="2767" y="6665"/>
                      <a:pt x="2767" y="6665"/>
                      <a:pt x="2767" y="6665"/>
                    </a:cubicBezTo>
                    <a:lnTo>
                      <a:pt x="2609" y="6619"/>
                    </a:lnTo>
                    <a:close/>
                    <a:moveTo>
                      <a:pt x="3222" y="6881"/>
                    </a:moveTo>
                    <a:cubicBezTo>
                      <a:pt x="3297" y="6606"/>
                      <a:pt x="3297" y="6606"/>
                      <a:pt x="3297" y="6606"/>
                    </a:cubicBezTo>
                    <a:cubicBezTo>
                      <a:pt x="3452" y="6667"/>
                      <a:pt x="3452" y="6667"/>
                      <a:pt x="3452" y="6667"/>
                    </a:cubicBezTo>
                    <a:cubicBezTo>
                      <a:pt x="3452" y="6847"/>
                      <a:pt x="3452" y="6847"/>
                      <a:pt x="3452" y="6847"/>
                    </a:cubicBezTo>
                    <a:lnTo>
                      <a:pt x="3222" y="6881"/>
                    </a:lnTo>
                    <a:close/>
                    <a:moveTo>
                      <a:pt x="3960" y="6369"/>
                    </a:moveTo>
                    <a:cubicBezTo>
                      <a:pt x="4091" y="6456"/>
                      <a:pt x="4091" y="6456"/>
                      <a:pt x="4091" y="6456"/>
                    </a:cubicBezTo>
                    <a:cubicBezTo>
                      <a:pt x="4017" y="6653"/>
                      <a:pt x="4017" y="6653"/>
                      <a:pt x="4017" y="6653"/>
                    </a:cubicBezTo>
                    <a:cubicBezTo>
                      <a:pt x="3743" y="6522"/>
                      <a:pt x="3743" y="6522"/>
                      <a:pt x="3743" y="6522"/>
                    </a:cubicBezTo>
                    <a:lnTo>
                      <a:pt x="3960" y="6369"/>
                    </a:lnTo>
                    <a:close/>
                    <a:moveTo>
                      <a:pt x="3050" y="6070"/>
                    </a:moveTo>
                    <a:cubicBezTo>
                      <a:pt x="3050" y="6073"/>
                      <a:pt x="3068" y="6143"/>
                      <a:pt x="3148" y="6183"/>
                    </a:cubicBezTo>
                    <a:cubicBezTo>
                      <a:pt x="3188" y="6203"/>
                      <a:pt x="3242" y="6205"/>
                      <a:pt x="3289" y="6189"/>
                    </a:cubicBezTo>
                    <a:cubicBezTo>
                      <a:pt x="3301" y="6185"/>
                      <a:pt x="3314" y="6180"/>
                      <a:pt x="3327" y="6172"/>
                    </a:cubicBezTo>
                    <a:cubicBezTo>
                      <a:pt x="3316" y="6165"/>
                      <a:pt x="3306" y="6157"/>
                      <a:pt x="3295" y="6149"/>
                    </a:cubicBezTo>
                    <a:cubicBezTo>
                      <a:pt x="3223" y="6091"/>
                      <a:pt x="3207" y="6023"/>
                      <a:pt x="3217" y="5968"/>
                    </a:cubicBezTo>
                    <a:cubicBezTo>
                      <a:pt x="3220" y="5956"/>
                      <a:pt x="3223" y="5945"/>
                      <a:pt x="3228" y="5934"/>
                    </a:cubicBezTo>
                    <a:cubicBezTo>
                      <a:pt x="3254" y="5878"/>
                      <a:pt x="3309" y="5843"/>
                      <a:pt x="3358" y="5851"/>
                    </a:cubicBezTo>
                    <a:cubicBezTo>
                      <a:pt x="3367" y="5853"/>
                      <a:pt x="3376" y="5856"/>
                      <a:pt x="3386" y="5861"/>
                    </a:cubicBezTo>
                    <a:cubicBezTo>
                      <a:pt x="3412" y="5873"/>
                      <a:pt x="3440" y="5897"/>
                      <a:pt x="3457" y="5932"/>
                    </a:cubicBezTo>
                    <a:cubicBezTo>
                      <a:pt x="3477" y="5970"/>
                      <a:pt x="3491" y="6032"/>
                      <a:pt x="3450" y="6116"/>
                    </a:cubicBezTo>
                    <a:cubicBezTo>
                      <a:pt x="3444" y="6127"/>
                      <a:pt x="3438" y="6137"/>
                      <a:pt x="3431" y="6147"/>
                    </a:cubicBezTo>
                    <a:cubicBezTo>
                      <a:pt x="3442" y="6148"/>
                      <a:pt x="3453" y="6147"/>
                      <a:pt x="3464" y="6145"/>
                    </a:cubicBezTo>
                    <a:cubicBezTo>
                      <a:pt x="3580" y="6126"/>
                      <a:pt x="3672" y="5984"/>
                      <a:pt x="3673" y="5983"/>
                    </a:cubicBezTo>
                    <a:cubicBezTo>
                      <a:pt x="3720" y="6013"/>
                      <a:pt x="3720" y="6013"/>
                      <a:pt x="3720" y="6013"/>
                    </a:cubicBezTo>
                    <a:cubicBezTo>
                      <a:pt x="3719" y="6016"/>
                      <a:pt x="3704" y="6038"/>
                      <a:pt x="3680" y="6067"/>
                    </a:cubicBezTo>
                    <a:cubicBezTo>
                      <a:pt x="3637" y="6117"/>
                      <a:pt x="3563" y="6186"/>
                      <a:pt x="3473" y="6201"/>
                    </a:cubicBezTo>
                    <a:cubicBezTo>
                      <a:pt x="3444" y="6205"/>
                      <a:pt x="3415" y="6204"/>
                      <a:pt x="3387" y="6197"/>
                    </a:cubicBezTo>
                    <a:cubicBezTo>
                      <a:pt x="3364" y="6217"/>
                      <a:pt x="3337" y="6232"/>
                      <a:pt x="3307" y="6242"/>
                    </a:cubicBezTo>
                    <a:cubicBezTo>
                      <a:pt x="3246" y="6263"/>
                      <a:pt x="3176" y="6259"/>
                      <a:pt x="3123" y="6233"/>
                    </a:cubicBezTo>
                    <a:cubicBezTo>
                      <a:pt x="3019" y="6181"/>
                      <a:pt x="2996" y="6087"/>
                      <a:pt x="2995" y="6083"/>
                    </a:cubicBezTo>
                    <a:cubicBezTo>
                      <a:pt x="3022" y="6077"/>
                      <a:pt x="3022" y="6077"/>
                      <a:pt x="3022" y="6077"/>
                    </a:cubicBezTo>
                    <a:lnTo>
                      <a:pt x="3050" y="6070"/>
                    </a:lnTo>
                    <a:close/>
                    <a:moveTo>
                      <a:pt x="5030" y="5850"/>
                    </a:moveTo>
                    <a:cubicBezTo>
                      <a:pt x="4961" y="6009"/>
                      <a:pt x="4961" y="6009"/>
                      <a:pt x="4961" y="6009"/>
                    </a:cubicBezTo>
                    <a:cubicBezTo>
                      <a:pt x="4849" y="6045"/>
                      <a:pt x="4849" y="6045"/>
                      <a:pt x="4849" y="6045"/>
                    </a:cubicBezTo>
                    <a:cubicBezTo>
                      <a:pt x="4742" y="5830"/>
                      <a:pt x="4742" y="5830"/>
                      <a:pt x="4742" y="5830"/>
                    </a:cubicBezTo>
                    <a:lnTo>
                      <a:pt x="5030" y="5850"/>
                    </a:lnTo>
                    <a:close/>
                    <a:moveTo>
                      <a:pt x="4833" y="6327"/>
                    </a:moveTo>
                    <a:cubicBezTo>
                      <a:pt x="4787" y="6519"/>
                      <a:pt x="4787" y="6519"/>
                      <a:pt x="4787" y="6519"/>
                    </a:cubicBezTo>
                    <a:cubicBezTo>
                      <a:pt x="4610" y="6544"/>
                      <a:pt x="4610" y="6544"/>
                      <a:pt x="4610" y="6544"/>
                    </a:cubicBezTo>
                    <a:cubicBezTo>
                      <a:pt x="4659" y="6340"/>
                      <a:pt x="4659" y="6340"/>
                      <a:pt x="4659" y="6340"/>
                    </a:cubicBezTo>
                    <a:lnTo>
                      <a:pt x="4833" y="6327"/>
                    </a:lnTo>
                    <a:close/>
                    <a:moveTo>
                      <a:pt x="4284" y="5875"/>
                    </a:moveTo>
                    <a:cubicBezTo>
                      <a:pt x="4289" y="5878"/>
                      <a:pt x="4418" y="5950"/>
                      <a:pt x="4443" y="6062"/>
                    </a:cubicBezTo>
                    <a:cubicBezTo>
                      <a:pt x="4448" y="6083"/>
                      <a:pt x="4449" y="6104"/>
                      <a:pt x="4445" y="6125"/>
                    </a:cubicBezTo>
                    <a:cubicBezTo>
                      <a:pt x="4460" y="6142"/>
                      <a:pt x="4472" y="6161"/>
                      <a:pt x="4481" y="6183"/>
                    </a:cubicBezTo>
                    <a:cubicBezTo>
                      <a:pt x="4501" y="6232"/>
                      <a:pt x="4501" y="6288"/>
                      <a:pt x="4482" y="6333"/>
                    </a:cubicBezTo>
                    <a:cubicBezTo>
                      <a:pt x="4445" y="6420"/>
                      <a:pt x="4369" y="6443"/>
                      <a:pt x="4365" y="6444"/>
                    </a:cubicBezTo>
                    <a:cubicBezTo>
                      <a:pt x="4345" y="6376"/>
                      <a:pt x="4345" y="6376"/>
                      <a:pt x="4345" y="6376"/>
                    </a:cubicBezTo>
                    <a:cubicBezTo>
                      <a:pt x="4347" y="6375"/>
                      <a:pt x="4393" y="6360"/>
                      <a:pt x="4416" y="6305"/>
                    </a:cubicBezTo>
                    <a:cubicBezTo>
                      <a:pt x="4428" y="6278"/>
                      <a:pt x="4427" y="6240"/>
                      <a:pt x="4415" y="6209"/>
                    </a:cubicBezTo>
                    <a:cubicBezTo>
                      <a:pt x="4414" y="6208"/>
                      <a:pt x="4413" y="6207"/>
                      <a:pt x="4413" y="6205"/>
                    </a:cubicBezTo>
                    <a:cubicBezTo>
                      <a:pt x="4412" y="6207"/>
                      <a:pt x="4411" y="6209"/>
                      <a:pt x="4410" y="6210"/>
                    </a:cubicBezTo>
                    <a:cubicBezTo>
                      <a:pt x="4355" y="6287"/>
                      <a:pt x="4283" y="6294"/>
                      <a:pt x="4234" y="6275"/>
                    </a:cubicBezTo>
                    <a:cubicBezTo>
                      <a:pt x="4184" y="6256"/>
                      <a:pt x="4151" y="6210"/>
                      <a:pt x="4156" y="6165"/>
                    </a:cubicBezTo>
                    <a:cubicBezTo>
                      <a:pt x="4160" y="6132"/>
                      <a:pt x="4185" y="6097"/>
                      <a:pt x="4220" y="6076"/>
                    </a:cubicBezTo>
                    <a:cubicBezTo>
                      <a:pt x="4263" y="6051"/>
                      <a:pt x="4317" y="6050"/>
                      <a:pt x="4371" y="6073"/>
                    </a:cubicBezTo>
                    <a:cubicBezTo>
                      <a:pt x="4372" y="6073"/>
                      <a:pt x="4372" y="6073"/>
                      <a:pt x="4372" y="6073"/>
                    </a:cubicBezTo>
                    <a:cubicBezTo>
                      <a:pt x="4354" y="6008"/>
                      <a:pt x="4278" y="5953"/>
                      <a:pt x="4249" y="5937"/>
                    </a:cubicBezTo>
                    <a:lnTo>
                      <a:pt x="4284" y="5875"/>
                    </a:lnTo>
                    <a:close/>
                    <a:moveTo>
                      <a:pt x="3860" y="5719"/>
                    </a:moveTo>
                    <a:cubicBezTo>
                      <a:pt x="3883" y="5744"/>
                      <a:pt x="3883" y="5744"/>
                      <a:pt x="3883" y="5744"/>
                    </a:cubicBezTo>
                    <a:cubicBezTo>
                      <a:pt x="3903" y="5765"/>
                      <a:pt x="3903" y="5765"/>
                      <a:pt x="3903" y="5765"/>
                    </a:cubicBezTo>
                    <a:cubicBezTo>
                      <a:pt x="3917" y="5780"/>
                      <a:pt x="3917" y="5780"/>
                      <a:pt x="3917" y="5780"/>
                    </a:cubicBezTo>
                    <a:cubicBezTo>
                      <a:pt x="3905" y="5791"/>
                      <a:pt x="3905" y="5791"/>
                      <a:pt x="3905" y="5791"/>
                    </a:cubicBezTo>
                    <a:cubicBezTo>
                      <a:pt x="3778" y="5900"/>
                      <a:pt x="3778" y="5900"/>
                      <a:pt x="3778" y="5900"/>
                    </a:cubicBezTo>
                    <a:cubicBezTo>
                      <a:pt x="3765" y="5886"/>
                      <a:pt x="3765" y="5886"/>
                      <a:pt x="3765" y="5886"/>
                    </a:cubicBezTo>
                    <a:cubicBezTo>
                      <a:pt x="3694" y="5803"/>
                      <a:pt x="3694" y="5803"/>
                      <a:pt x="3694" y="5803"/>
                    </a:cubicBezTo>
                    <a:cubicBezTo>
                      <a:pt x="3636" y="5736"/>
                      <a:pt x="3636" y="5736"/>
                      <a:pt x="3636" y="5736"/>
                    </a:cubicBezTo>
                    <a:cubicBezTo>
                      <a:pt x="3761" y="5612"/>
                      <a:pt x="3761" y="5612"/>
                      <a:pt x="3761" y="5612"/>
                    </a:cubicBezTo>
                    <a:lnTo>
                      <a:pt x="3860" y="5719"/>
                    </a:lnTo>
                    <a:close/>
                    <a:moveTo>
                      <a:pt x="3288" y="5407"/>
                    </a:moveTo>
                    <a:cubicBezTo>
                      <a:pt x="3264" y="5455"/>
                      <a:pt x="3251" y="5509"/>
                      <a:pt x="3251" y="5566"/>
                    </a:cubicBezTo>
                    <a:cubicBezTo>
                      <a:pt x="3251" y="5566"/>
                      <a:pt x="3251" y="5566"/>
                      <a:pt x="3251" y="5566"/>
                    </a:cubicBezTo>
                    <a:cubicBezTo>
                      <a:pt x="3236" y="5563"/>
                      <a:pt x="3222" y="5561"/>
                      <a:pt x="3206" y="5561"/>
                    </a:cubicBezTo>
                    <a:cubicBezTo>
                      <a:pt x="3094" y="5561"/>
                      <a:pt x="3003" y="5653"/>
                      <a:pt x="3003" y="5765"/>
                    </a:cubicBezTo>
                    <a:cubicBezTo>
                      <a:pt x="3003" y="5775"/>
                      <a:pt x="3003" y="5784"/>
                      <a:pt x="3004" y="5793"/>
                    </a:cubicBezTo>
                    <a:cubicBezTo>
                      <a:pt x="2989" y="5796"/>
                      <a:pt x="2973" y="5799"/>
                      <a:pt x="2958" y="5802"/>
                    </a:cubicBezTo>
                    <a:cubicBezTo>
                      <a:pt x="2592" y="5882"/>
                      <a:pt x="2426" y="6097"/>
                      <a:pt x="2351" y="6253"/>
                    </a:cubicBezTo>
                    <a:cubicBezTo>
                      <a:pt x="2320" y="6255"/>
                      <a:pt x="2288" y="6258"/>
                      <a:pt x="2255" y="6263"/>
                    </a:cubicBezTo>
                    <a:cubicBezTo>
                      <a:pt x="1898" y="6320"/>
                      <a:pt x="1767" y="6496"/>
                      <a:pt x="1719" y="6621"/>
                    </a:cubicBezTo>
                    <a:cubicBezTo>
                      <a:pt x="882" y="6112"/>
                      <a:pt x="321" y="5192"/>
                      <a:pt x="321" y="4143"/>
                    </a:cubicBezTo>
                    <a:cubicBezTo>
                      <a:pt x="321" y="3349"/>
                      <a:pt x="321" y="3349"/>
                      <a:pt x="321" y="3349"/>
                    </a:cubicBezTo>
                    <a:cubicBezTo>
                      <a:pt x="345" y="3354"/>
                      <a:pt x="363" y="3363"/>
                      <a:pt x="386" y="3374"/>
                    </a:cubicBezTo>
                    <a:cubicBezTo>
                      <a:pt x="433" y="3398"/>
                      <a:pt x="491" y="3428"/>
                      <a:pt x="600" y="3428"/>
                    </a:cubicBezTo>
                    <a:cubicBezTo>
                      <a:pt x="709" y="3428"/>
                      <a:pt x="768" y="3398"/>
                      <a:pt x="815" y="3374"/>
                    </a:cubicBezTo>
                    <a:cubicBezTo>
                      <a:pt x="851" y="3356"/>
                      <a:pt x="876" y="3343"/>
                      <a:pt x="934" y="3343"/>
                    </a:cubicBezTo>
                    <a:cubicBezTo>
                      <a:pt x="992" y="3343"/>
                      <a:pt x="1016" y="3356"/>
                      <a:pt x="1053" y="3374"/>
                    </a:cubicBezTo>
                    <a:cubicBezTo>
                      <a:pt x="1100" y="3398"/>
                      <a:pt x="1159" y="3428"/>
                      <a:pt x="1267" y="3428"/>
                    </a:cubicBezTo>
                    <a:cubicBezTo>
                      <a:pt x="1376" y="3428"/>
                      <a:pt x="1435" y="3398"/>
                      <a:pt x="1482" y="3374"/>
                    </a:cubicBezTo>
                    <a:cubicBezTo>
                      <a:pt x="1519" y="3356"/>
                      <a:pt x="1543" y="3343"/>
                      <a:pt x="1601" y="3343"/>
                    </a:cubicBezTo>
                    <a:cubicBezTo>
                      <a:pt x="1659" y="3343"/>
                      <a:pt x="1684" y="3356"/>
                      <a:pt x="1720" y="3374"/>
                    </a:cubicBezTo>
                    <a:cubicBezTo>
                      <a:pt x="1767" y="3398"/>
                      <a:pt x="1826" y="3428"/>
                      <a:pt x="1935" y="3428"/>
                    </a:cubicBezTo>
                    <a:cubicBezTo>
                      <a:pt x="1941" y="3428"/>
                      <a:pt x="1946" y="3428"/>
                      <a:pt x="1952" y="3428"/>
                    </a:cubicBezTo>
                    <a:cubicBezTo>
                      <a:pt x="1952" y="4143"/>
                      <a:pt x="1952" y="4143"/>
                      <a:pt x="1952" y="4143"/>
                    </a:cubicBezTo>
                    <a:cubicBezTo>
                      <a:pt x="1952" y="4841"/>
                      <a:pt x="2520" y="5409"/>
                      <a:pt x="3218" y="5409"/>
                    </a:cubicBezTo>
                    <a:cubicBezTo>
                      <a:pt x="3241" y="5409"/>
                      <a:pt x="3265" y="5409"/>
                      <a:pt x="3288" y="5407"/>
                    </a:cubicBezTo>
                    <a:cubicBezTo>
                      <a:pt x="3288" y="5407"/>
                      <a:pt x="3288" y="5407"/>
                      <a:pt x="3288" y="540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Oval 52">
                <a:extLst>
                  <a:ext uri="{FF2B5EF4-FFF2-40B4-BE49-F238E27FC236}">
                    <a16:creationId xmlns:a16="http://schemas.microsoft.com/office/drawing/2014/main" id="{B0E5A742-5ABD-B660-1126-5D8F4F421E32}"/>
                  </a:ext>
                </a:extLst>
              </p:cNvPr>
              <p:cNvSpPr>
                <a:spLocks noChangeArrowheads="1"/>
              </p:cNvSpPr>
              <p:nvPr/>
            </p:nvSpPr>
            <p:spPr bwMode="auto">
              <a:xfrm>
                <a:off x="-5287963" y="4846638"/>
                <a:ext cx="168275" cy="1682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Oval 53">
                <a:extLst>
                  <a:ext uri="{FF2B5EF4-FFF2-40B4-BE49-F238E27FC236}">
                    <a16:creationId xmlns:a16="http://schemas.microsoft.com/office/drawing/2014/main" id="{6323CCA6-772E-7973-42D5-7BC0566FA86B}"/>
                  </a:ext>
                </a:extLst>
              </p:cNvPr>
              <p:cNvSpPr>
                <a:spLocks noChangeArrowheads="1"/>
              </p:cNvSpPr>
              <p:nvPr/>
            </p:nvSpPr>
            <p:spPr bwMode="auto">
              <a:xfrm>
                <a:off x="-4794250" y="5305425"/>
                <a:ext cx="152400" cy="152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Oval 54">
                <a:extLst>
                  <a:ext uri="{FF2B5EF4-FFF2-40B4-BE49-F238E27FC236}">
                    <a16:creationId xmlns:a16="http://schemas.microsoft.com/office/drawing/2014/main" id="{221C7C69-C554-DACE-6A06-4042C7A86C8D}"/>
                  </a:ext>
                </a:extLst>
              </p:cNvPr>
              <p:cNvSpPr>
                <a:spLocks noChangeArrowheads="1"/>
              </p:cNvSpPr>
              <p:nvPr/>
            </p:nvSpPr>
            <p:spPr bwMode="auto">
              <a:xfrm>
                <a:off x="-5154613" y="5292725"/>
                <a:ext cx="117475" cy="11906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Oval 55">
                <a:extLst>
                  <a:ext uri="{FF2B5EF4-FFF2-40B4-BE49-F238E27FC236}">
                    <a16:creationId xmlns:a16="http://schemas.microsoft.com/office/drawing/2014/main" id="{BD497BC9-FD6A-2EE5-543B-27127E11BB12}"/>
                  </a:ext>
                </a:extLst>
              </p:cNvPr>
              <p:cNvSpPr>
                <a:spLocks noChangeArrowheads="1"/>
              </p:cNvSpPr>
              <p:nvPr/>
            </p:nvSpPr>
            <p:spPr bwMode="auto">
              <a:xfrm>
                <a:off x="-4968875" y="4702175"/>
                <a:ext cx="84138" cy="8413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Oval 56">
                <a:extLst>
                  <a:ext uri="{FF2B5EF4-FFF2-40B4-BE49-F238E27FC236}">
                    <a16:creationId xmlns:a16="http://schemas.microsoft.com/office/drawing/2014/main" id="{B5F7838D-269D-93A8-1392-367021286E5E}"/>
                  </a:ext>
                </a:extLst>
              </p:cNvPr>
              <p:cNvSpPr>
                <a:spLocks noChangeArrowheads="1"/>
              </p:cNvSpPr>
              <p:nvPr/>
            </p:nvSpPr>
            <p:spPr bwMode="auto">
              <a:xfrm>
                <a:off x="-4987925" y="5026025"/>
                <a:ext cx="122238" cy="12223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Oval 57">
                <a:extLst>
                  <a:ext uri="{FF2B5EF4-FFF2-40B4-BE49-F238E27FC236}">
                    <a16:creationId xmlns:a16="http://schemas.microsoft.com/office/drawing/2014/main" id="{E76115A7-3FD4-3A8E-A7F5-E42E4512EA8F}"/>
                  </a:ext>
                </a:extLst>
              </p:cNvPr>
              <p:cNvSpPr>
                <a:spLocks noChangeArrowheads="1"/>
              </p:cNvSpPr>
              <p:nvPr/>
            </p:nvSpPr>
            <p:spPr bwMode="auto">
              <a:xfrm>
                <a:off x="-4906963" y="5565775"/>
                <a:ext cx="104775" cy="1047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58">
                <a:extLst>
                  <a:ext uri="{FF2B5EF4-FFF2-40B4-BE49-F238E27FC236}">
                    <a16:creationId xmlns:a16="http://schemas.microsoft.com/office/drawing/2014/main" id="{AB60B677-99FE-2ED0-06DC-30C7DACA86A2}"/>
                  </a:ext>
                </a:extLst>
              </p:cNvPr>
              <p:cNvSpPr>
                <a:spLocks/>
              </p:cNvSpPr>
              <p:nvPr/>
            </p:nvSpPr>
            <p:spPr bwMode="auto">
              <a:xfrm>
                <a:off x="-4303713" y="5541963"/>
                <a:ext cx="65088" cy="82550"/>
              </a:xfrm>
              <a:custGeom>
                <a:avLst/>
                <a:gdLst>
                  <a:gd name="T0" fmla="*/ 121 w 178"/>
                  <a:gd name="T1" fmla="*/ 228 h 228"/>
                  <a:gd name="T2" fmla="*/ 147 w 178"/>
                  <a:gd name="T3" fmla="*/ 187 h 228"/>
                  <a:gd name="T4" fmla="*/ 155 w 178"/>
                  <a:gd name="T5" fmla="*/ 54 h 228"/>
                  <a:gd name="T6" fmla="*/ 100 w 178"/>
                  <a:gd name="T7" fmla="*/ 3 h 228"/>
                  <a:gd name="T8" fmla="*/ 97 w 178"/>
                  <a:gd name="T9" fmla="*/ 3 h 228"/>
                  <a:gd name="T10" fmla="*/ 43 w 178"/>
                  <a:gd name="T11" fmla="*/ 28 h 228"/>
                  <a:gd name="T12" fmla="*/ 29 w 178"/>
                  <a:gd name="T13" fmla="*/ 51 h 228"/>
                  <a:gd name="T14" fmla="*/ 27 w 178"/>
                  <a:gd name="T15" fmla="*/ 53 h 228"/>
                  <a:gd name="T16" fmla="*/ 78 w 178"/>
                  <a:gd name="T17" fmla="*/ 201 h 228"/>
                  <a:gd name="T18" fmla="*/ 121 w 178"/>
                  <a:gd name="T19"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 h="228">
                    <a:moveTo>
                      <a:pt x="121" y="228"/>
                    </a:moveTo>
                    <a:cubicBezTo>
                      <a:pt x="130" y="217"/>
                      <a:pt x="139" y="203"/>
                      <a:pt x="147" y="187"/>
                    </a:cubicBezTo>
                    <a:cubicBezTo>
                      <a:pt x="178" y="124"/>
                      <a:pt x="169" y="80"/>
                      <a:pt x="155" y="54"/>
                    </a:cubicBezTo>
                    <a:cubicBezTo>
                      <a:pt x="140" y="23"/>
                      <a:pt x="115" y="7"/>
                      <a:pt x="100" y="3"/>
                    </a:cubicBezTo>
                    <a:cubicBezTo>
                      <a:pt x="99" y="3"/>
                      <a:pt x="98" y="3"/>
                      <a:pt x="97" y="3"/>
                    </a:cubicBezTo>
                    <a:cubicBezTo>
                      <a:pt x="79" y="0"/>
                      <a:pt x="59" y="10"/>
                      <a:pt x="43" y="28"/>
                    </a:cubicBezTo>
                    <a:cubicBezTo>
                      <a:pt x="38" y="35"/>
                      <a:pt x="33" y="42"/>
                      <a:pt x="29" y="51"/>
                    </a:cubicBezTo>
                    <a:cubicBezTo>
                      <a:pt x="28" y="52"/>
                      <a:pt x="28" y="53"/>
                      <a:pt x="27" y="53"/>
                    </a:cubicBezTo>
                    <a:cubicBezTo>
                      <a:pt x="17" y="77"/>
                      <a:pt x="0" y="139"/>
                      <a:pt x="78" y="201"/>
                    </a:cubicBezTo>
                    <a:cubicBezTo>
                      <a:pt x="92" y="212"/>
                      <a:pt x="106" y="221"/>
                      <a:pt x="121" y="2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59">
                <a:extLst>
                  <a:ext uri="{FF2B5EF4-FFF2-40B4-BE49-F238E27FC236}">
                    <a16:creationId xmlns:a16="http://schemas.microsoft.com/office/drawing/2014/main" id="{9EB617AC-24A4-4770-8B30-52EA92317250}"/>
                  </a:ext>
                </a:extLst>
              </p:cNvPr>
              <p:cNvSpPr>
                <a:spLocks/>
              </p:cNvSpPr>
              <p:nvPr/>
            </p:nvSpPr>
            <p:spPr bwMode="auto">
              <a:xfrm>
                <a:off x="-3946525" y="5622925"/>
                <a:ext cx="49213" cy="33337"/>
              </a:xfrm>
              <a:custGeom>
                <a:avLst/>
                <a:gdLst>
                  <a:gd name="T0" fmla="*/ 69 w 137"/>
                  <a:gd name="T1" fmla="*/ 0 h 92"/>
                  <a:gd name="T2" fmla="*/ 30 w 137"/>
                  <a:gd name="T3" fmla="*/ 10 h 92"/>
                  <a:gd name="T4" fmla="*/ 1 w 137"/>
                  <a:gd name="T5" fmla="*/ 45 h 92"/>
                  <a:gd name="T6" fmla="*/ 33 w 137"/>
                  <a:gd name="T7" fmla="*/ 80 h 92"/>
                  <a:gd name="T8" fmla="*/ 125 w 137"/>
                  <a:gd name="T9" fmla="*/ 41 h 92"/>
                  <a:gd name="T10" fmla="*/ 137 w 137"/>
                  <a:gd name="T11" fmla="*/ 21 h 92"/>
                  <a:gd name="T12" fmla="*/ 118 w 137"/>
                  <a:gd name="T13" fmla="*/ 11 h 92"/>
                  <a:gd name="T14" fmla="*/ 69 w 137"/>
                  <a:gd name="T15" fmla="*/ 0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92">
                    <a:moveTo>
                      <a:pt x="69" y="0"/>
                    </a:moveTo>
                    <a:cubicBezTo>
                      <a:pt x="54" y="0"/>
                      <a:pt x="41" y="3"/>
                      <a:pt x="30" y="10"/>
                    </a:cubicBezTo>
                    <a:cubicBezTo>
                      <a:pt x="10" y="22"/>
                      <a:pt x="2" y="39"/>
                      <a:pt x="1" y="45"/>
                    </a:cubicBezTo>
                    <a:cubicBezTo>
                      <a:pt x="0" y="54"/>
                      <a:pt x="11" y="72"/>
                      <a:pt x="33" y="80"/>
                    </a:cubicBezTo>
                    <a:cubicBezTo>
                      <a:pt x="65" y="92"/>
                      <a:pt x="99" y="78"/>
                      <a:pt x="125" y="41"/>
                    </a:cubicBezTo>
                    <a:cubicBezTo>
                      <a:pt x="130" y="34"/>
                      <a:pt x="134" y="28"/>
                      <a:pt x="137" y="21"/>
                    </a:cubicBezTo>
                    <a:cubicBezTo>
                      <a:pt x="131" y="17"/>
                      <a:pt x="125" y="14"/>
                      <a:pt x="118" y="11"/>
                    </a:cubicBezTo>
                    <a:cubicBezTo>
                      <a:pt x="100" y="4"/>
                      <a:pt x="84" y="0"/>
                      <a:pt x="6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60">
                <a:extLst>
                  <a:ext uri="{FF2B5EF4-FFF2-40B4-BE49-F238E27FC236}">
                    <a16:creationId xmlns:a16="http://schemas.microsoft.com/office/drawing/2014/main" id="{DD8FCEC2-8469-9F67-ACF1-860306A4CCE4}"/>
                  </a:ext>
                </a:extLst>
              </p:cNvPr>
              <p:cNvSpPr>
                <a:spLocks/>
              </p:cNvSpPr>
              <p:nvPr/>
            </p:nvSpPr>
            <p:spPr bwMode="auto">
              <a:xfrm>
                <a:off x="-5275263" y="3892550"/>
                <a:ext cx="254000" cy="376237"/>
              </a:xfrm>
              <a:custGeom>
                <a:avLst/>
                <a:gdLst>
                  <a:gd name="T0" fmla="*/ 346 w 692"/>
                  <a:gd name="T1" fmla="*/ 1030 h 1030"/>
                  <a:gd name="T2" fmla="*/ 692 w 692"/>
                  <a:gd name="T3" fmla="*/ 685 h 1030"/>
                  <a:gd name="T4" fmla="*/ 346 w 692"/>
                  <a:gd name="T5" fmla="*/ 0 h 1030"/>
                  <a:gd name="T6" fmla="*/ 0 w 692"/>
                  <a:gd name="T7" fmla="*/ 685 h 1030"/>
                  <a:gd name="T8" fmla="*/ 346 w 692"/>
                  <a:gd name="T9" fmla="*/ 1030 h 1030"/>
                </a:gdLst>
                <a:ahLst/>
                <a:cxnLst>
                  <a:cxn ang="0">
                    <a:pos x="T0" y="T1"/>
                  </a:cxn>
                  <a:cxn ang="0">
                    <a:pos x="T2" y="T3"/>
                  </a:cxn>
                  <a:cxn ang="0">
                    <a:pos x="T4" y="T5"/>
                  </a:cxn>
                  <a:cxn ang="0">
                    <a:pos x="T6" y="T7"/>
                  </a:cxn>
                  <a:cxn ang="0">
                    <a:pos x="T8" y="T9"/>
                  </a:cxn>
                </a:cxnLst>
                <a:rect l="0" t="0" r="r" b="b"/>
                <a:pathLst>
                  <a:path w="692" h="1030">
                    <a:moveTo>
                      <a:pt x="346" y="1030"/>
                    </a:moveTo>
                    <a:cubicBezTo>
                      <a:pt x="537" y="1030"/>
                      <a:pt x="692" y="876"/>
                      <a:pt x="692" y="685"/>
                    </a:cubicBezTo>
                    <a:cubicBezTo>
                      <a:pt x="692" y="378"/>
                      <a:pt x="346" y="0"/>
                      <a:pt x="346" y="0"/>
                    </a:cubicBezTo>
                    <a:cubicBezTo>
                      <a:pt x="346" y="0"/>
                      <a:pt x="0" y="378"/>
                      <a:pt x="0" y="685"/>
                    </a:cubicBezTo>
                    <a:cubicBezTo>
                      <a:pt x="0" y="876"/>
                      <a:pt x="155" y="1030"/>
                      <a:pt x="346" y="10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61">
                <a:extLst>
                  <a:ext uri="{FF2B5EF4-FFF2-40B4-BE49-F238E27FC236}">
                    <a16:creationId xmlns:a16="http://schemas.microsoft.com/office/drawing/2014/main" id="{5DF70B52-6709-E24E-B965-CF32CBA55D30}"/>
                  </a:ext>
                </a:extLst>
              </p:cNvPr>
              <p:cNvSpPr>
                <a:spLocks/>
              </p:cNvSpPr>
              <p:nvPr/>
            </p:nvSpPr>
            <p:spPr bwMode="auto">
              <a:xfrm>
                <a:off x="-5019675" y="3622675"/>
                <a:ext cx="136525" cy="201612"/>
              </a:xfrm>
              <a:custGeom>
                <a:avLst/>
                <a:gdLst>
                  <a:gd name="T0" fmla="*/ 187 w 373"/>
                  <a:gd name="T1" fmla="*/ 555 h 555"/>
                  <a:gd name="T2" fmla="*/ 373 w 373"/>
                  <a:gd name="T3" fmla="*/ 369 h 555"/>
                  <a:gd name="T4" fmla="*/ 187 w 373"/>
                  <a:gd name="T5" fmla="*/ 0 h 555"/>
                  <a:gd name="T6" fmla="*/ 0 w 373"/>
                  <a:gd name="T7" fmla="*/ 369 h 555"/>
                  <a:gd name="T8" fmla="*/ 187 w 373"/>
                  <a:gd name="T9" fmla="*/ 555 h 555"/>
                </a:gdLst>
                <a:ahLst/>
                <a:cxnLst>
                  <a:cxn ang="0">
                    <a:pos x="T0" y="T1"/>
                  </a:cxn>
                  <a:cxn ang="0">
                    <a:pos x="T2" y="T3"/>
                  </a:cxn>
                  <a:cxn ang="0">
                    <a:pos x="T4" y="T5"/>
                  </a:cxn>
                  <a:cxn ang="0">
                    <a:pos x="T6" y="T7"/>
                  </a:cxn>
                  <a:cxn ang="0">
                    <a:pos x="T8" y="T9"/>
                  </a:cxn>
                </a:cxnLst>
                <a:rect l="0" t="0" r="r" b="b"/>
                <a:pathLst>
                  <a:path w="373" h="555">
                    <a:moveTo>
                      <a:pt x="187" y="555"/>
                    </a:moveTo>
                    <a:cubicBezTo>
                      <a:pt x="290" y="555"/>
                      <a:pt x="373" y="472"/>
                      <a:pt x="373" y="369"/>
                    </a:cubicBezTo>
                    <a:cubicBezTo>
                      <a:pt x="373" y="204"/>
                      <a:pt x="187" y="0"/>
                      <a:pt x="187" y="0"/>
                    </a:cubicBezTo>
                    <a:cubicBezTo>
                      <a:pt x="187" y="0"/>
                      <a:pt x="0" y="204"/>
                      <a:pt x="0" y="369"/>
                    </a:cubicBezTo>
                    <a:cubicBezTo>
                      <a:pt x="0" y="472"/>
                      <a:pt x="84" y="555"/>
                      <a:pt x="187" y="5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62">
                <a:extLst>
                  <a:ext uri="{FF2B5EF4-FFF2-40B4-BE49-F238E27FC236}">
                    <a16:creationId xmlns:a16="http://schemas.microsoft.com/office/drawing/2014/main" id="{56A1B992-B148-7CD8-41EE-D0B5AC9E2C3A}"/>
                  </a:ext>
                </a:extLst>
              </p:cNvPr>
              <p:cNvSpPr>
                <a:spLocks/>
              </p:cNvSpPr>
              <p:nvPr/>
            </p:nvSpPr>
            <p:spPr bwMode="auto">
              <a:xfrm>
                <a:off x="-5214938" y="3400425"/>
                <a:ext cx="106363" cy="157162"/>
              </a:xfrm>
              <a:custGeom>
                <a:avLst/>
                <a:gdLst>
                  <a:gd name="T0" fmla="*/ 145 w 289"/>
                  <a:gd name="T1" fmla="*/ 431 h 431"/>
                  <a:gd name="T2" fmla="*/ 289 w 289"/>
                  <a:gd name="T3" fmla="*/ 286 h 431"/>
                  <a:gd name="T4" fmla="*/ 145 w 289"/>
                  <a:gd name="T5" fmla="*/ 0 h 431"/>
                  <a:gd name="T6" fmla="*/ 0 w 289"/>
                  <a:gd name="T7" fmla="*/ 286 h 431"/>
                  <a:gd name="T8" fmla="*/ 145 w 289"/>
                  <a:gd name="T9" fmla="*/ 431 h 431"/>
                </a:gdLst>
                <a:ahLst/>
                <a:cxnLst>
                  <a:cxn ang="0">
                    <a:pos x="T0" y="T1"/>
                  </a:cxn>
                  <a:cxn ang="0">
                    <a:pos x="T2" y="T3"/>
                  </a:cxn>
                  <a:cxn ang="0">
                    <a:pos x="T4" y="T5"/>
                  </a:cxn>
                  <a:cxn ang="0">
                    <a:pos x="T6" y="T7"/>
                  </a:cxn>
                  <a:cxn ang="0">
                    <a:pos x="T8" y="T9"/>
                  </a:cxn>
                </a:cxnLst>
                <a:rect l="0" t="0" r="r" b="b"/>
                <a:pathLst>
                  <a:path w="289" h="431">
                    <a:moveTo>
                      <a:pt x="145" y="431"/>
                    </a:moveTo>
                    <a:cubicBezTo>
                      <a:pt x="225" y="431"/>
                      <a:pt x="289" y="366"/>
                      <a:pt x="289" y="286"/>
                    </a:cubicBezTo>
                    <a:cubicBezTo>
                      <a:pt x="289" y="158"/>
                      <a:pt x="145" y="0"/>
                      <a:pt x="145" y="0"/>
                    </a:cubicBezTo>
                    <a:cubicBezTo>
                      <a:pt x="145" y="0"/>
                      <a:pt x="0" y="158"/>
                      <a:pt x="0" y="286"/>
                    </a:cubicBezTo>
                    <a:cubicBezTo>
                      <a:pt x="0" y="366"/>
                      <a:pt x="65" y="431"/>
                      <a:pt x="145" y="4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cxnSp>
        <p:nvCxnSpPr>
          <p:cNvPr id="21" name="Straight Connector 20">
            <a:extLst>
              <a:ext uri="{FF2B5EF4-FFF2-40B4-BE49-F238E27FC236}">
                <a16:creationId xmlns:a16="http://schemas.microsoft.com/office/drawing/2014/main" id="{5308AB31-6B5F-026D-3A4A-1221E9487E53}"/>
              </a:ext>
            </a:extLst>
          </p:cNvPr>
          <p:cNvCxnSpPr>
            <a:cxnSpLocks/>
          </p:cNvCxnSpPr>
          <p:nvPr/>
        </p:nvCxnSpPr>
        <p:spPr>
          <a:xfrm>
            <a:off x="467687" y="3896968"/>
            <a:ext cx="11256627" cy="0"/>
          </a:xfrm>
          <a:prstGeom prst="line">
            <a:avLst/>
          </a:prstGeom>
          <a:ln w="28575">
            <a:solidFill>
              <a:srgbClr val="FECB12"/>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52726A09-47C7-FFF2-8D85-3791E3EDDD6E}"/>
              </a:ext>
            </a:extLst>
          </p:cNvPr>
          <p:cNvCxnSpPr>
            <a:cxnSpLocks/>
          </p:cNvCxnSpPr>
          <p:nvPr/>
        </p:nvCxnSpPr>
        <p:spPr>
          <a:xfrm flipH="1">
            <a:off x="6096000" y="3530568"/>
            <a:ext cx="0" cy="365760"/>
          </a:xfrm>
          <a:prstGeom prst="line">
            <a:avLst/>
          </a:prstGeom>
          <a:ln w="28575">
            <a:solidFill>
              <a:srgbClr val="FECB12"/>
            </a:solidFill>
          </a:ln>
        </p:spPr>
        <p:style>
          <a:lnRef idx="2">
            <a:schemeClr val="accent1"/>
          </a:lnRef>
          <a:fillRef idx="0">
            <a:schemeClr val="accent1"/>
          </a:fillRef>
          <a:effectRef idx="1">
            <a:schemeClr val="accent1"/>
          </a:effectRef>
          <a:fontRef idx="minor">
            <a:schemeClr val="tx1"/>
          </a:fontRef>
        </p:style>
      </p:cxnSp>
      <p:pic>
        <p:nvPicPr>
          <p:cNvPr id="6" name="13">
            <a:hlinkClick r:id="" action="ppaction://media"/>
            <a:extLst>
              <a:ext uri="{FF2B5EF4-FFF2-40B4-BE49-F238E27FC236}">
                <a16:creationId xmlns:a16="http://schemas.microsoft.com/office/drawing/2014/main" id="{E7775579-AF6E-0E57-C6ED-AC5586CF2E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974" y="6896984"/>
            <a:ext cx="609600" cy="609600"/>
          </a:xfrm>
          <a:prstGeom prst="rect">
            <a:avLst/>
          </a:prstGeom>
        </p:spPr>
      </p:pic>
    </p:spTree>
    <p:extLst>
      <p:ext uri="{BB962C8B-B14F-4D97-AF65-F5344CB8AC3E}">
        <p14:creationId xmlns:p14="http://schemas.microsoft.com/office/powerpoint/2010/main" val="2200628175"/>
      </p:ext>
    </p:extLst>
  </p:cSld>
  <p:clrMapOvr>
    <a:masterClrMapping/>
  </p:clrMapOvr>
  <mc:AlternateContent xmlns:mc="http://schemas.openxmlformats.org/markup-compatibility/2006">
    <mc:Choice xmlns:p14="http://schemas.microsoft.com/office/powerpoint/2010/main" Requires="p14">
      <p:transition spd="slow" p14:dur="2000" advClick="0" advTm="40420"/>
    </mc:Choice>
    <mc:Fallback>
      <p:transition spd="slow" advClick="0" advTm="40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416" fill="hold"/>
                                        <p:tgtEl>
                                          <p:spTgt spid="6"/>
                                        </p:tgtEl>
                                      </p:cBhvr>
                                    </p:cmd>
                                  </p:childTnLst>
                                </p:cTn>
                              </p:par>
                              <p:par>
                                <p:cTn id="7" presetID="53"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p:cTn id="9" dur="500" fill="hold"/>
                                        <p:tgtEl>
                                          <p:spTgt spid="5"/>
                                        </p:tgtEl>
                                        <p:attrNameLst>
                                          <p:attrName>ppt_w</p:attrName>
                                        </p:attrNameLst>
                                      </p:cBhvr>
                                      <p:tavLst>
                                        <p:tav tm="0">
                                          <p:val>
                                            <p:fltVal val="0"/>
                                          </p:val>
                                        </p:tav>
                                        <p:tav tm="100000">
                                          <p:val>
                                            <p:strVal val="#ppt_w"/>
                                          </p:val>
                                        </p:tav>
                                      </p:tavLst>
                                    </p:anim>
                                    <p:anim calcmode="lin" valueType="num">
                                      <p:cBhvr>
                                        <p:cTn id="10" dur="500" fill="hold"/>
                                        <p:tgtEl>
                                          <p:spTgt spid="5"/>
                                        </p:tgtEl>
                                        <p:attrNameLst>
                                          <p:attrName>ppt_h</p:attrName>
                                        </p:attrNameLst>
                                      </p:cBhvr>
                                      <p:tavLst>
                                        <p:tav tm="0">
                                          <p:val>
                                            <p:fltVal val="0"/>
                                          </p:val>
                                        </p:tav>
                                        <p:tav tm="100000">
                                          <p:val>
                                            <p:strVal val="#ppt_h"/>
                                          </p:val>
                                        </p:tav>
                                      </p:tavLst>
                                    </p:anim>
                                    <p:animEffect transition="in" filter="fade">
                                      <p:cBhvr>
                                        <p:cTn id="11" dur="500"/>
                                        <p:tgtEl>
                                          <p:spTgt spid="5"/>
                                        </p:tgtEl>
                                      </p:cBhvr>
                                    </p:animEffect>
                                  </p:childTnLst>
                                </p:cTn>
                              </p:par>
                              <p:par>
                                <p:cTn id="12" presetID="22" presetClass="entr" presetSubtype="1" fill="hold" nodeType="withEffect">
                                  <p:stCondLst>
                                    <p:cond delay="3000"/>
                                  </p:stCondLst>
                                  <p:childTnLst>
                                    <p:set>
                                      <p:cBhvr>
                                        <p:cTn id="13" dur="1" fill="hold">
                                          <p:stCondLst>
                                            <p:cond delay="0"/>
                                          </p:stCondLst>
                                        </p:cTn>
                                        <p:tgtEl>
                                          <p:spTgt spid="26"/>
                                        </p:tgtEl>
                                        <p:attrNameLst>
                                          <p:attrName>style.visibility</p:attrName>
                                        </p:attrNameLst>
                                      </p:cBhvr>
                                      <p:to>
                                        <p:strVal val="visible"/>
                                      </p:to>
                                    </p:set>
                                    <p:animEffect transition="in" filter="wipe(up)">
                                      <p:cBhvr>
                                        <p:cTn id="14" dur="500"/>
                                        <p:tgtEl>
                                          <p:spTgt spid="26"/>
                                        </p:tgtEl>
                                      </p:cBhvr>
                                    </p:animEffect>
                                  </p:childTnLst>
                                </p:cTn>
                              </p:par>
                              <p:par>
                                <p:cTn id="15" presetID="16" presetClass="entr" presetSubtype="37" fill="hold" nodeType="withEffect">
                                  <p:stCondLst>
                                    <p:cond delay="3500"/>
                                  </p:stCondLst>
                                  <p:childTnLst>
                                    <p:set>
                                      <p:cBhvr>
                                        <p:cTn id="16" dur="1" fill="hold">
                                          <p:stCondLst>
                                            <p:cond delay="0"/>
                                          </p:stCondLst>
                                        </p:cTn>
                                        <p:tgtEl>
                                          <p:spTgt spid="21"/>
                                        </p:tgtEl>
                                        <p:attrNameLst>
                                          <p:attrName>style.visibility</p:attrName>
                                        </p:attrNameLst>
                                      </p:cBhvr>
                                      <p:to>
                                        <p:strVal val="visible"/>
                                      </p:to>
                                    </p:set>
                                    <p:animEffect transition="in" filter="barn(outVertical)">
                                      <p:cBhvr>
                                        <p:cTn id="17" dur="500"/>
                                        <p:tgtEl>
                                          <p:spTgt spid="21"/>
                                        </p:tgtEl>
                                      </p:cBhvr>
                                    </p:animEffect>
                                  </p:childTnLst>
                                </p:cTn>
                              </p:par>
                              <p:par>
                                <p:cTn id="18" presetID="22" presetClass="entr" presetSubtype="8" fill="hold" grpId="0" nodeType="withEffect">
                                  <p:stCondLst>
                                    <p:cond delay="4000"/>
                                  </p:stCondLst>
                                  <p:childTnLst>
                                    <p:set>
                                      <p:cBhvr>
                                        <p:cTn id="19" dur="1" fill="hold">
                                          <p:stCondLst>
                                            <p:cond delay="0"/>
                                          </p:stCondLst>
                                        </p:cTn>
                                        <p:tgtEl>
                                          <p:spTgt spid="23">
                                            <p:txEl>
                                              <p:pRg st="0" end="0"/>
                                            </p:txEl>
                                          </p:spTgt>
                                        </p:tgtEl>
                                        <p:attrNameLst>
                                          <p:attrName>style.visibility</p:attrName>
                                        </p:attrNameLst>
                                      </p:cBhvr>
                                      <p:to>
                                        <p:strVal val="visible"/>
                                      </p:to>
                                    </p:set>
                                    <p:animEffect transition="in" filter="wipe(left)">
                                      <p:cBhvr>
                                        <p:cTn id="20" dur="500"/>
                                        <p:tgtEl>
                                          <p:spTgt spid="23">
                                            <p:txEl>
                                              <p:pRg st="0" end="0"/>
                                            </p:txEl>
                                          </p:spTgt>
                                        </p:tgtEl>
                                      </p:cBhvr>
                                    </p:animEffect>
                                  </p:childTnLst>
                                </p:cTn>
                              </p:par>
                              <p:par>
                                <p:cTn id="21" presetID="22" presetClass="entr" presetSubtype="8" fill="hold" grpId="0" nodeType="withEffect">
                                  <p:stCondLst>
                                    <p:cond delay="10000"/>
                                  </p:stCondLst>
                                  <p:childTnLst>
                                    <p:set>
                                      <p:cBhvr>
                                        <p:cTn id="22" dur="1" fill="hold">
                                          <p:stCondLst>
                                            <p:cond delay="0"/>
                                          </p:stCondLst>
                                        </p:cTn>
                                        <p:tgtEl>
                                          <p:spTgt spid="23">
                                            <p:txEl>
                                              <p:pRg st="1" end="1"/>
                                            </p:txEl>
                                          </p:spTgt>
                                        </p:tgtEl>
                                        <p:attrNameLst>
                                          <p:attrName>style.visibility</p:attrName>
                                        </p:attrNameLst>
                                      </p:cBhvr>
                                      <p:to>
                                        <p:strVal val="visible"/>
                                      </p:to>
                                    </p:set>
                                    <p:animEffect transition="in" filter="wipe(left)">
                                      <p:cBhvr>
                                        <p:cTn id="23" dur="500"/>
                                        <p:tgtEl>
                                          <p:spTgt spid="23">
                                            <p:txEl>
                                              <p:pRg st="1" end="1"/>
                                            </p:txEl>
                                          </p:spTgt>
                                        </p:tgtEl>
                                      </p:cBhvr>
                                    </p:animEffect>
                                  </p:childTnLst>
                                </p:cTn>
                              </p:par>
                              <p:par>
                                <p:cTn id="24" presetID="22" presetClass="entr" presetSubtype="8" fill="hold" grpId="0" nodeType="withEffect">
                                  <p:stCondLst>
                                    <p:cond delay="13500"/>
                                  </p:stCondLst>
                                  <p:childTnLst>
                                    <p:set>
                                      <p:cBhvr>
                                        <p:cTn id="25" dur="1" fill="hold">
                                          <p:stCondLst>
                                            <p:cond delay="0"/>
                                          </p:stCondLst>
                                        </p:cTn>
                                        <p:tgtEl>
                                          <p:spTgt spid="23">
                                            <p:txEl>
                                              <p:pRg st="2" end="2"/>
                                            </p:txEl>
                                          </p:spTgt>
                                        </p:tgtEl>
                                        <p:attrNameLst>
                                          <p:attrName>style.visibility</p:attrName>
                                        </p:attrNameLst>
                                      </p:cBhvr>
                                      <p:to>
                                        <p:strVal val="visible"/>
                                      </p:to>
                                    </p:set>
                                    <p:animEffect transition="in" filter="wipe(left)">
                                      <p:cBhvr>
                                        <p:cTn id="26" dur="500"/>
                                        <p:tgtEl>
                                          <p:spTgt spid="23">
                                            <p:txEl>
                                              <p:pRg st="2" end="2"/>
                                            </p:txEl>
                                          </p:spTgt>
                                        </p:tgtEl>
                                      </p:cBhvr>
                                    </p:animEffect>
                                  </p:childTnLst>
                                </p:cTn>
                              </p:par>
                              <p:par>
                                <p:cTn id="27" presetID="22" presetClass="entr" presetSubtype="8" fill="hold" grpId="0" nodeType="withEffect">
                                  <p:stCondLst>
                                    <p:cond delay="19000"/>
                                  </p:stCondLst>
                                  <p:childTnLst>
                                    <p:set>
                                      <p:cBhvr>
                                        <p:cTn id="28" dur="1" fill="hold">
                                          <p:stCondLst>
                                            <p:cond delay="0"/>
                                          </p:stCondLst>
                                        </p:cTn>
                                        <p:tgtEl>
                                          <p:spTgt spid="23">
                                            <p:txEl>
                                              <p:pRg st="3" end="3"/>
                                            </p:txEl>
                                          </p:spTgt>
                                        </p:tgtEl>
                                        <p:attrNameLst>
                                          <p:attrName>style.visibility</p:attrName>
                                        </p:attrNameLst>
                                      </p:cBhvr>
                                      <p:to>
                                        <p:strVal val="visible"/>
                                      </p:to>
                                    </p:set>
                                    <p:animEffect transition="in" filter="wipe(left)">
                                      <p:cBhvr>
                                        <p:cTn id="29" dur="500"/>
                                        <p:tgtEl>
                                          <p:spTgt spid="23">
                                            <p:txEl>
                                              <p:pRg st="3" end="3"/>
                                            </p:txEl>
                                          </p:spTgt>
                                        </p:tgtEl>
                                      </p:cBhvr>
                                    </p:animEffect>
                                  </p:childTnLst>
                                </p:cTn>
                              </p:par>
                              <p:par>
                                <p:cTn id="30" presetID="22" presetClass="entr" presetSubtype="8" fill="hold" grpId="0" nodeType="withEffect">
                                  <p:stCondLst>
                                    <p:cond delay="24500"/>
                                  </p:stCondLst>
                                  <p:childTnLst>
                                    <p:set>
                                      <p:cBhvr>
                                        <p:cTn id="31" dur="1" fill="hold">
                                          <p:stCondLst>
                                            <p:cond delay="0"/>
                                          </p:stCondLst>
                                        </p:cTn>
                                        <p:tgtEl>
                                          <p:spTgt spid="23">
                                            <p:txEl>
                                              <p:pRg st="4" end="4"/>
                                            </p:txEl>
                                          </p:spTgt>
                                        </p:tgtEl>
                                        <p:attrNameLst>
                                          <p:attrName>style.visibility</p:attrName>
                                        </p:attrNameLst>
                                      </p:cBhvr>
                                      <p:to>
                                        <p:strVal val="visible"/>
                                      </p:to>
                                    </p:set>
                                    <p:animEffect transition="in" filter="wipe(left)">
                                      <p:cBhvr>
                                        <p:cTn id="32" dur="500"/>
                                        <p:tgtEl>
                                          <p:spTgt spid="23">
                                            <p:txEl>
                                              <p:pRg st="4" end="4"/>
                                            </p:txEl>
                                          </p:spTgt>
                                        </p:tgtEl>
                                      </p:cBhvr>
                                    </p:animEffect>
                                  </p:childTnLst>
                                </p:cTn>
                              </p:par>
                              <p:par>
                                <p:cTn id="33" presetID="2" presetClass="exit" presetSubtype="8" fill="hold" nodeType="withEffect">
                                  <p:stCondLst>
                                    <p:cond delay="40420"/>
                                  </p:stCondLst>
                                  <p:childTnLst>
                                    <p:anim calcmode="lin" valueType="num">
                                      <p:cBhvr additive="base">
                                        <p:cTn id="34" dur="500"/>
                                        <p:tgtEl>
                                          <p:spTgt spid="5"/>
                                        </p:tgtEl>
                                        <p:attrNameLst>
                                          <p:attrName>ppt_x</p:attrName>
                                        </p:attrNameLst>
                                      </p:cBhvr>
                                      <p:tavLst>
                                        <p:tav tm="0">
                                          <p:val>
                                            <p:strVal val="ppt_x"/>
                                          </p:val>
                                        </p:tav>
                                        <p:tav tm="100000">
                                          <p:val>
                                            <p:strVal val="0-ppt_w/2"/>
                                          </p:val>
                                        </p:tav>
                                      </p:tavLst>
                                    </p:anim>
                                    <p:anim calcmode="lin" valueType="num">
                                      <p:cBhvr additive="base">
                                        <p:cTn id="35" dur="500"/>
                                        <p:tgtEl>
                                          <p:spTgt spid="5"/>
                                        </p:tgtEl>
                                        <p:attrNameLst>
                                          <p:attrName>ppt_y</p:attrName>
                                        </p:attrNameLst>
                                      </p:cBhvr>
                                      <p:tavLst>
                                        <p:tav tm="0">
                                          <p:val>
                                            <p:strVal val="ppt_y"/>
                                          </p:val>
                                        </p:tav>
                                        <p:tav tm="100000">
                                          <p:val>
                                            <p:strVal val="ppt_y"/>
                                          </p:val>
                                        </p:tav>
                                      </p:tavLst>
                                    </p:anim>
                                    <p:set>
                                      <p:cBhvr>
                                        <p:cTn id="36" dur="1" fill="hold">
                                          <p:stCondLst>
                                            <p:cond delay="499"/>
                                          </p:stCondLst>
                                        </p:cTn>
                                        <p:tgtEl>
                                          <p:spTgt spid="5"/>
                                        </p:tgtEl>
                                        <p:attrNameLst>
                                          <p:attrName>style.visibility</p:attrName>
                                        </p:attrNameLst>
                                      </p:cBhvr>
                                      <p:to>
                                        <p:strVal val="hidden"/>
                                      </p:to>
                                    </p:set>
                                  </p:childTnLst>
                                </p:cTn>
                              </p:par>
                              <p:par>
                                <p:cTn id="37" presetID="2" presetClass="exit" presetSubtype="8" fill="hold" nodeType="withEffect">
                                  <p:stCondLst>
                                    <p:cond delay="40420"/>
                                  </p:stCondLst>
                                  <p:childTnLst>
                                    <p:anim calcmode="lin" valueType="num">
                                      <p:cBhvr additive="base">
                                        <p:cTn id="38" dur="500"/>
                                        <p:tgtEl>
                                          <p:spTgt spid="26"/>
                                        </p:tgtEl>
                                        <p:attrNameLst>
                                          <p:attrName>ppt_x</p:attrName>
                                        </p:attrNameLst>
                                      </p:cBhvr>
                                      <p:tavLst>
                                        <p:tav tm="0">
                                          <p:val>
                                            <p:strVal val="ppt_x"/>
                                          </p:val>
                                        </p:tav>
                                        <p:tav tm="100000">
                                          <p:val>
                                            <p:strVal val="0-ppt_w/2"/>
                                          </p:val>
                                        </p:tav>
                                      </p:tavLst>
                                    </p:anim>
                                    <p:anim calcmode="lin" valueType="num">
                                      <p:cBhvr additive="base">
                                        <p:cTn id="39" dur="500"/>
                                        <p:tgtEl>
                                          <p:spTgt spid="26"/>
                                        </p:tgtEl>
                                        <p:attrNameLst>
                                          <p:attrName>ppt_y</p:attrName>
                                        </p:attrNameLst>
                                      </p:cBhvr>
                                      <p:tavLst>
                                        <p:tav tm="0">
                                          <p:val>
                                            <p:strVal val="ppt_y"/>
                                          </p:val>
                                        </p:tav>
                                        <p:tav tm="100000">
                                          <p:val>
                                            <p:strVal val="ppt_y"/>
                                          </p:val>
                                        </p:tav>
                                      </p:tavLst>
                                    </p:anim>
                                    <p:set>
                                      <p:cBhvr>
                                        <p:cTn id="40" dur="1" fill="hold">
                                          <p:stCondLst>
                                            <p:cond delay="499"/>
                                          </p:stCondLst>
                                        </p:cTn>
                                        <p:tgtEl>
                                          <p:spTgt spid="26"/>
                                        </p:tgtEl>
                                        <p:attrNameLst>
                                          <p:attrName>style.visibility</p:attrName>
                                        </p:attrNameLst>
                                      </p:cBhvr>
                                      <p:to>
                                        <p:strVal val="hidden"/>
                                      </p:to>
                                    </p:set>
                                  </p:childTnLst>
                                </p:cTn>
                              </p:par>
                              <p:par>
                                <p:cTn id="41" presetID="2" presetClass="exit" presetSubtype="8" fill="hold" nodeType="withEffect">
                                  <p:stCondLst>
                                    <p:cond delay="40420"/>
                                  </p:stCondLst>
                                  <p:childTnLst>
                                    <p:anim calcmode="lin" valueType="num">
                                      <p:cBhvr additive="base">
                                        <p:cTn id="42" dur="500"/>
                                        <p:tgtEl>
                                          <p:spTgt spid="21"/>
                                        </p:tgtEl>
                                        <p:attrNameLst>
                                          <p:attrName>ppt_x</p:attrName>
                                        </p:attrNameLst>
                                      </p:cBhvr>
                                      <p:tavLst>
                                        <p:tav tm="0">
                                          <p:val>
                                            <p:strVal val="ppt_x"/>
                                          </p:val>
                                        </p:tav>
                                        <p:tav tm="100000">
                                          <p:val>
                                            <p:strVal val="0-ppt_w/2"/>
                                          </p:val>
                                        </p:tav>
                                      </p:tavLst>
                                    </p:anim>
                                    <p:anim calcmode="lin" valueType="num">
                                      <p:cBhvr additive="base">
                                        <p:cTn id="43" dur="500"/>
                                        <p:tgtEl>
                                          <p:spTgt spid="21"/>
                                        </p:tgtEl>
                                        <p:attrNameLst>
                                          <p:attrName>ppt_y</p:attrName>
                                        </p:attrNameLst>
                                      </p:cBhvr>
                                      <p:tavLst>
                                        <p:tav tm="0">
                                          <p:val>
                                            <p:strVal val="ppt_y"/>
                                          </p:val>
                                        </p:tav>
                                        <p:tav tm="100000">
                                          <p:val>
                                            <p:strVal val="ppt_y"/>
                                          </p:val>
                                        </p:tav>
                                      </p:tavLst>
                                    </p:anim>
                                    <p:set>
                                      <p:cBhvr>
                                        <p:cTn id="44" dur="1" fill="hold">
                                          <p:stCondLst>
                                            <p:cond delay="499"/>
                                          </p:stCondLst>
                                        </p:cTn>
                                        <p:tgtEl>
                                          <p:spTgt spid="21"/>
                                        </p:tgtEl>
                                        <p:attrNameLst>
                                          <p:attrName>style.visibility</p:attrName>
                                        </p:attrNameLst>
                                      </p:cBhvr>
                                      <p:to>
                                        <p:strVal val="hidden"/>
                                      </p:to>
                                    </p:set>
                                  </p:childTnLst>
                                </p:cTn>
                              </p:par>
                              <p:par>
                                <p:cTn id="45" presetID="2" presetClass="exit" presetSubtype="8" fill="hold" grpId="1" nodeType="withEffect">
                                  <p:stCondLst>
                                    <p:cond delay="40420"/>
                                  </p:stCondLst>
                                  <p:childTnLst>
                                    <p:anim calcmode="lin" valueType="num">
                                      <p:cBhvr additive="base">
                                        <p:cTn id="46" dur="500"/>
                                        <p:tgtEl>
                                          <p:spTgt spid="23">
                                            <p:txEl>
                                              <p:pRg st="0" end="0"/>
                                            </p:txEl>
                                          </p:spTgt>
                                        </p:tgtEl>
                                        <p:attrNameLst>
                                          <p:attrName>ppt_x</p:attrName>
                                        </p:attrNameLst>
                                      </p:cBhvr>
                                      <p:tavLst>
                                        <p:tav tm="0">
                                          <p:val>
                                            <p:strVal val="ppt_x"/>
                                          </p:val>
                                        </p:tav>
                                        <p:tav tm="100000">
                                          <p:val>
                                            <p:strVal val="0-ppt_w/2"/>
                                          </p:val>
                                        </p:tav>
                                      </p:tavLst>
                                    </p:anim>
                                    <p:anim calcmode="lin" valueType="num">
                                      <p:cBhvr additive="base">
                                        <p:cTn id="47" dur="500"/>
                                        <p:tgtEl>
                                          <p:spTgt spid="23">
                                            <p:txEl>
                                              <p:pRg st="0" end="0"/>
                                            </p:txEl>
                                          </p:spTgt>
                                        </p:tgtEl>
                                        <p:attrNameLst>
                                          <p:attrName>ppt_y</p:attrName>
                                        </p:attrNameLst>
                                      </p:cBhvr>
                                      <p:tavLst>
                                        <p:tav tm="0">
                                          <p:val>
                                            <p:strVal val="ppt_y"/>
                                          </p:val>
                                        </p:tav>
                                        <p:tav tm="100000">
                                          <p:val>
                                            <p:strVal val="ppt_y"/>
                                          </p:val>
                                        </p:tav>
                                      </p:tavLst>
                                    </p:anim>
                                    <p:set>
                                      <p:cBhvr>
                                        <p:cTn id="48" dur="1" fill="hold">
                                          <p:stCondLst>
                                            <p:cond delay="499"/>
                                          </p:stCondLst>
                                        </p:cTn>
                                        <p:tgtEl>
                                          <p:spTgt spid="23">
                                            <p:txEl>
                                              <p:pRg st="0" end="0"/>
                                            </p:txEl>
                                          </p:spTgt>
                                        </p:tgtEl>
                                        <p:attrNameLst>
                                          <p:attrName>style.visibility</p:attrName>
                                        </p:attrNameLst>
                                      </p:cBhvr>
                                      <p:to>
                                        <p:strVal val="hidden"/>
                                      </p:to>
                                    </p:set>
                                  </p:childTnLst>
                                </p:cTn>
                              </p:par>
                              <p:par>
                                <p:cTn id="49" presetID="2" presetClass="exit" presetSubtype="8" fill="hold" grpId="1" nodeType="withEffect">
                                  <p:stCondLst>
                                    <p:cond delay="40420"/>
                                  </p:stCondLst>
                                  <p:childTnLst>
                                    <p:anim calcmode="lin" valueType="num">
                                      <p:cBhvr additive="base">
                                        <p:cTn id="50" dur="500"/>
                                        <p:tgtEl>
                                          <p:spTgt spid="23">
                                            <p:txEl>
                                              <p:pRg st="1" end="1"/>
                                            </p:txEl>
                                          </p:spTgt>
                                        </p:tgtEl>
                                        <p:attrNameLst>
                                          <p:attrName>ppt_x</p:attrName>
                                        </p:attrNameLst>
                                      </p:cBhvr>
                                      <p:tavLst>
                                        <p:tav tm="0">
                                          <p:val>
                                            <p:strVal val="ppt_x"/>
                                          </p:val>
                                        </p:tav>
                                        <p:tav tm="100000">
                                          <p:val>
                                            <p:strVal val="0-ppt_w/2"/>
                                          </p:val>
                                        </p:tav>
                                      </p:tavLst>
                                    </p:anim>
                                    <p:anim calcmode="lin" valueType="num">
                                      <p:cBhvr additive="base">
                                        <p:cTn id="51" dur="500"/>
                                        <p:tgtEl>
                                          <p:spTgt spid="23">
                                            <p:txEl>
                                              <p:pRg st="1" end="1"/>
                                            </p:txEl>
                                          </p:spTgt>
                                        </p:tgtEl>
                                        <p:attrNameLst>
                                          <p:attrName>ppt_y</p:attrName>
                                        </p:attrNameLst>
                                      </p:cBhvr>
                                      <p:tavLst>
                                        <p:tav tm="0">
                                          <p:val>
                                            <p:strVal val="ppt_y"/>
                                          </p:val>
                                        </p:tav>
                                        <p:tav tm="100000">
                                          <p:val>
                                            <p:strVal val="ppt_y"/>
                                          </p:val>
                                        </p:tav>
                                      </p:tavLst>
                                    </p:anim>
                                    <p:set>
                                      <p:cBhvr>
                                        <p:cTn id="52" dur="1" fill="hold">
                                          <p:stCondLst>
                                            <p:cond delay="499"/>
                                          </p:stCondLst>
                                        </p:cTn>
                                        <p:tgtEl>
                                          <p:spTgt spid="23">
                                            <p:txEl>
                                              <p:pRg st="1" end="1"/>
                                            </p:txEl>
                                          </p:spTgt>
                                        </p:tgtEl>
                                        <p:attrNameLst>
                                          <p:attrName>style.visibility</p:attrName>
                                        </p:attrNameLst>
                                      </p:cBhvr>
                                      <p:to>
                                        <p:strVal val="hidden"/>
                                      </p:to>
                                    </p:set>
                                  </p:childTnLst>
                                </p:cTn>
                              </p:par>
                              <p:par>
                                <p:cTn id="53" presetID="2" presetClass="exit" presetSubtype="8" fill="hold" grpId="1" nodeType="withEffect">
                                  <p:stCondLst>
                                    <p:cond delay="40420"/>
                                  </p:stCondLst>
                                  <p:childTnLst>
                                    <p:anim calcmode="lin" valueType="num">
                                      <p:cBhvr additive="base">
                                        <p:cTn id="54" dur="500"/>
                                        <p:tgtEl>
                                          <p:spTgt spid="23">
                                            <p:txEl>
                                              <p:pRg st="2" end="2"/>
                                            </p:txEl>
                                          </p:spTgt>
                                        </p:tgtEl>
                                        <p:attrNameLst>
                                          <p:attrName>ppt_x</p:attrName>
                                        </p:attrNameLst>
                                      </p:cBhvr>
                                      <p:tavLst>
                                        <p:tav tm="0">
                                          <p:val>
                                            <p:strVal val="ppt_x"/>
                                          </p:val>
                                        </p:tav>
                                        <p:tav tm="100000">
                                          <p:val>
                                            <p:strVal val="0-ppt_w/2"/>
                                          </p:val>
                                        </p:tav>
                                      </p:tavLst>
                                    </p:anim>
                                    <p:anim calcmode="lin" valueType="num">
                                      <p:cBhvr additive="base">
                                        <p:cTn id="55" dur="500"/>
                                        <p:tgtEl>
                                          <p:spTgt spid="23">
                                            <p:txEl>
                                              <p:pRg st="2" end="2"/>
                                            </p:txEl>
                                          </p:spTgt>
                                        </p:tgtEl>
                                        <p:attrNameLst>
                                          <p:attrName>ppt_y</p:attrName>
                                        </p:attrNameLst>
                                      </p:cBhvr>
                                      <p:tavLst>
                                        <p:tav tm="0">
                                          <p:val>
                                            <p:strVal val="ppt_y"/>
                                          </p:val>
                                        </p:tav>
                                        <p:tav tm="100000">
                                          <p:val>
                                            <p:strVal val="ppt_y"/>
                                          </p:val>
                                        </p:tav>
                                      </p:tavLst>
                                    </p:anim>
                                    <p:set>
                                      <p:cBhvr>
                                        <p:cTn id="56" dur="1" fill="hold">
                                          <p:stCondLst>
                                            <p:cond delay="499"/>
                                          </p:stCondLst>
                                        </p:cTn>
                                        <p:tgtEl>
                                          <p:spTgt spid="23">
                                            <p:txEl>
                                              <p:pRg st="2" end="2"/>
                                            </p:txEl>
                                          </p:spTgt>
                                        </p:tgtEl>
                                        <p:attrNameLst>
                                          <p:attrName>style.visibility</p:attrName>
                                        </p:attrNameLst>
                                      </p:cBhvr>
                                      <p:to>
                                        <p:strVal val="hidden"/>
                                      </p:to>
                                    </p:set>
                                  </p:childTnLst>
                                </p:cTn>
                              </p:par>
                              <p:par>
                                <p:cTn id="57" presetID="2" presetClass="exit" presetSubtype="8" fill="hold" grpId="1" nodeType="withEffect">
                                  <p:stCondLst>
                                    <p:cond delay="40420"/>
                                  </p:stCondLst>
                                  <p:childTnLst>
                                    <p:anim calcmode="lin" valueType="num">
                                      <p:cBhvr additive="base">
                                        <p:cTn id="58" dur="500"/>
                                        <p:tgtEl>
                                          <p:spTgt spid="23">
                                            <p:txEl>
                                              <p:pRg st="3" end="3"/>
                                            </p:txEl>
                                          </p:spTgt>
                                        </p:tgtEl>
                                        <p:attrNameLst>
                                          <p:attrName>ppt_x</p:attrName>
                                        </p:attrNameLst>
                                      </p:cBhvr>
                                      <p:tavLst>
                                        <p:tav tm="0">
                                          <p:val>
                                            <p:strVal val="ppt_x"/>
                                          </p:val>
                                        </p:tav>
                                        <p:tav tm="100000">
                                          <p:val>
                                            <p:strVal val="0-ppt_w/2"/>
                                          </p:val>
                                        </p:tav>
                                      </p:tavLst>
                                    </p:anim>
                                    <p:anim calcmode="lin" valueType="num">
                                      <p:cBhvr additive="base">
                                        <p:cTn id="59" dur="500"/>
                                        <p:tgtEl>
                                          <p:spTgt spid="23">
                                            <p:txEl>
                                              <p:pRg st="3" end="3"/>
                                            </p:txEl>
                                          </p:spTgt>
                                        </p:tgtEl>
                                        <p:attrNameLst>
                                          <p:attrName>ppt_y</p:attrName>
                                        </p:attrNameLst>
                                      </p:cBhvr>
                                      <p:tavLst>
                                        <p:tav tm="0">
                                          <p:val>
                                            <p:strVal val="ppt_y"/>
                                          </p:val>
                                        </p:tav>
                                        <p:tav tm="100000">
                                          <p:val>
                                            <p:strVal val="ppt_y"/>
                                          </p:val>
                                        </p:tav>
                                      </p:tavLst>
                                    </p:anim>
                                    <p:set>
                                      <p:cBhvr>
                                        <p:cTn id="60" dur="1" fill="hold">
                                          <p:stCondLst>
                                            <p:cond delay="499"/>
                                          </p:stCondLst>
                                        </p:cTn>
                                        <p:tgtEl>
                                          <p:spTgt spid="23">
                                            <p:txEl>
                                              <p:pRg st="3" end="3"/>
                                            </p:txEl>
                                          </p:spTgt>
                                        </p:tgtEl>
                                        <p:attrNameLst>
                                          <p:attrName>style.visibility</p:attrName>
                                        </p:attrNameLst>
                                      </p:cBhvr>
                                      <p:to>
                                        <p:strVal val="hidden"/>
                                      </p:to>
                                    </p:set>
                                  </p:childTnLst>
                                </p:cTn>
                              </p:par>
                              <p:par>
                                <p:cTn id="61" presetID="2" presetClass="exit" presetSubtype="8" fill="hold" grpId="1" nodeType="withEffect">
                                  <p:stCondLst>
                                    <p:cond delay="40420"/>
                                  </p:stCondLst>
                                  <p:childTnLst>
                                    <p:anim calcmode="lin" valueType="num">
                                      <p:cBhvr additive="base">
                                        <p:cTn id="62" dur="500"/>
                                        <p:tgtEl>
                                          <p:spTgt spid="23">
                                            <p:txEl>
                                              <p:pRg st="4" end="4"/>
                                            </p:txEl>
                                          </p:spTgt>
                                        </p:tgtEl>
                                        <p:attrNameLst>
                                          <p:attrName>ppt_x</p:attrName>
                                        </p:attrNameLst>
                                      </p:cBhvr>
                                      <p:tavLst>
                                        <p:tav tm="0">
                                          <p:val>
                                            <p:strVal val="ppt_x"/>
                                          </p:val>
                                        </p:tav>
                                        <p:tav tm="100000">
                                          <p:val>
                                            <p:strVal val="0-ppt_w/2"/>
                                          </p:val>
                                        </p:tav>
                                      </p:tavLst>
                                    </p:anim>
                                    <p:anim calcmode="lin" valueType="num">
                                      <p:cBhvr additive="base">
                                        <p:cTn id="63" dur="500"/>
                                        <p:tgtEl>
                                          <p:spTgt spid="23">
                                            <p:txEl>
                                              <p:pRg st="4" end="4"/>
                                            </p:txEl>
                                          </p:spTgt>
                                        </p:tgtEl>
                                        <p:attrNameLst>
                                          <p:attrName>ppt_y</p:attrName>
                                        </p:attrNameLst>
                                      </p:cBhvr>
                                      <p:tavLst>
                                        <p:tav tm="0">
                                          <p:val>
                                            <p:strVal val="ppt_y"/>
                                          </p:val>
                                        </p:tav>
                                        <p:tav tm="100000">
                                          <p:val>
                                            <p:strVal val="ppt_y"/>
                                          </p:val>
                                        </p:tav>
                                      </p:tavLst>
                                    </p:anim>
                                    <p:set>
                                      <p:cBhvr>
                                        <p:cTn id="64" dur="1" fill="hold">
                                          <p:stCondLst>
                                            <p:cond delay="499"/>
                                          </p:stCondLst>
                                        </p:cTn>
                                        <p:tgtEl>
                                          <p:spTgt spid="23">
                                            <p:txEl>
                                              <p:pRg st="4" end="4"/>
                                            </p:txEl>
                                          </p:spTgt>
                                        </p:tgtEl>
                                        <p:attrNameLst>
                                          <p:attrName>style.visibility</p:attrName>
                                        </p:attrNameLst>
                                      </p:cBhvr>
                                      <p:to>
                                        <p:strVal val="hidden"/>
                                      </p:to>
                                    </p:set>
                                  </p:childTnLst>
                                </p:cTn>
                              </p:par>
                              <p:par>
                                <p:cTn id="65" presetID="2" presetClass="exit" presetSubtype="8" fill="hold" grpId="0" nodeType="withEffect">
                                  <p:stCondLst>
                                    <p:cond delay="40420"/>
                                  </p:stCondLst>
                                  <p:childTnLst>
                                    <p:anim calcmode="lin" valueType="num">
                                      <p:cBhvr additive="base">
                                        <p:cTn id="66" dur="500"/>
                                        <p:tgtEl>
                                          <p:spTgt spid="2"/>
                                        </p:tgtEl>
                                        <p:attrNameLst>
                                          <p:attrName>ppt_x</p:attrName>
                                        </p:attrNameLst>
                                      </p:cBhvr>
                                      <p:tavLst>
                                        <p:tav tm="0">
                                          <p:val>
                                            <p:strVal val="ppt_x"/>
                                          </p:val>
                                        </p:tav>
                                        <p:tav tm="100000">
                                          <p:val>
                                            <p:strVal val="0-ppt_w/2"/>
                                          </p:val>
                                        </p:tav>
                                      </p:tavLst>
                                    </p:anim>
                                    <p:anim calcmode="lin" valueType="num">
                                      <p:cBhvr additive="base">
                                        <p:cTn id="67" dur="500"/>
                                        <p:tgtEl>
                                          <p:spTgt spid="2"/>
                                        </p:tgtEl>
                                        <p:attrNameLst>
                                          <p:attrName>ppt_y</p:attrName>
                                        </p:attrNameLst>
                                      </p:cBhvr>
                                      <p:tavLst>
                                        <p:tav tm="0">
                                          <p:val>
                                            <p:strVal val="ppt_y"/>
                                          </p:val>
                                        </p:tav>
                                        <p:tav tm="100000">
                                          <p:val>
                                            <p:strVal val="ppt_y"/>
                                          </p:val>
                                        </p:tav>
                                      </p:tavLst>
                                    </p:anim>
                                    <p:set>
                                      <p:cBhvr>
                                        <p:cTn id="68" dur="1" fill="hold">
                                          <p:stCondLst>
                                            <p:cond delay="499"/>
                                          </p:stCondLst>
                                        </p:cTn>
                                        <p:tgtEl>
                                          <p:spTgt spid="2"/>
                                        </p:tgtEl>
                                        <p:attrNameLst>
                                          <p:attrName>style.visibility</p:attrName>
                                        </p:attrNameLst>
                                      </p:cBhvr>
                                      <p:to>
                                        <p:strVal val="hidden"/>
                                      </p:to>
                                    </p:set>
                                  </p:childTnLst>
                                </p:cTn>
                              </p:par>
                              <p:par>
                                <p:cTn id="69" presetID="2" presetClass="exit" presetSubtype="2" fill="hold" nodeType="withEffect">
                                  <p:stCondLst>
                                    <p:cond delay="40420"/>
                                  </p:stCondLst>
                                  <p:childTnLst>
                                    <p:anim calcmode="lin" valueType="num">
                                      <p:cBhvr additive="base">
                                        <p:cTn id="70" dur="500"/>
                                        <p:tgtEl>
                                          <p:spTgt spid="4"/>
                                        </p:tgtEl>
                                        <p:attrNameLst>
                                          <p:attrName>ppt_x</p:attrName>
                                        </p:attrNameLst>
                                      </p:cBhvr>
                                      <p:tavLst>
                                        <p:tav tm="0">
                                          <p:val>
                                            <p:strVal val="ppt_x"/>
                                          </p:val>
                                        </p:tav>
                                        <p:tav tm="100000">
                                          <p:val>
                                            <p:strVal val="1+ppt_w/2"/>
                                          </p:val>
                                        </p:tav>
                                      </p:tavLst>
                                    </p:anim>
                                    <p:anim calcmode="lin" valueType="num">
                                      <p:cBhvr additive="base">
                                        <p:cTn id="71" dur="500"/>
                                        <p:tgtEl>
                                          <p:spTgt spid="4"/>
                                        </p:tgtEl>
                                        <p:attrNameLst>
                                          <p:attrName>ppt_y</p:attrName>
                                        </p:attrNameLst>
                                      </p:cBhvr>
                                      <p:tavLst>
                                        <p:tav tm="0">
                                          <p:val>
                                            <p:strVal val="ppt_y"/>
                                          </p:val>
                                        </p:tav>
                                        <p:tav tm="100000">
                                          <p:val>
                                            <p:strVal val="ppt_y"/>
                                          </p:val>
                                        </p:tav>
                                      </p:tavLst>
                                    </p:anim>
                                    <p:set>
                                      <p:cBhvr>
                                        <p:cTn id="7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3" fill="hold" display="0">
                  <p:stCondLst>
                    <p:cond delay="indefinite"/>
                  </p:stCondLst>
                  <p:endCondLst>
                    <p:cond evt="onStopAudio" delay="0">
                      <p:tgtEl>
                        <p:sldTgt/>
                      </p:tgtEl>
                    </p:cond>
                  </p:endCondLst>
                </p:cTn>
                <p:tgtEl>
                  <p:spTgt spid="6"/>
                </p:tgtEl>
              </p:cMediaNode>
            </p:audio>
          </p:childTnLst>
        </p:cTn>
      </p:par>
    </p:tnLst>
    <p:bldLst>
      <p:bldP spid="2" grpId="0"/>
      <p:bldP spid="23" grpId="0" uiExpand="1" build="p"/>
      <p:bldP spid="23" grpId="1"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Shape 12" hidden="1">
            <a:extLst>
              <a:ext uri="{FF2B5EF4-FFF2-40B4-BE49-F238E27FC236}">
                <a16:creationId xmlns:a16="http://schemas.microsoft.com/office/drawing/2014/main" id="{8723FA87-16C2-7F9E-7EAD-BF1023233037}"/>
              </a:ext>
            </a:extLst>
          </p:cNvPr>
          <p:cNvSpPr/>
          <p:nvPr/>
        </p:nvSpPr>
        <p:spPr>
          <a:xfrm>
            <a:off x="2029281" y="977774"/>
            <a:ext cx="8133438" cy="5759485"/>
          </a:xfrm>
          <a:custGeom>
            <a:avLst/>
            <a:gdLst>
              <a:gd name="connsiteX0" fmla="*/ 0 w 8133438"/>
              <a:gd name="connsiteY0" fmla="*/ 0 h 5747592"/>
              <a:gd name="connsiteX1" fmla="*/ 8133438 w 8133438"/>
              <a:gd name="connsiteY1" fmla="*/ 0 h 5747592"/>
              <a:gd name="connsiteX2" fmla="*/ 8133438 w 8133438"/>
              <a:gd name="connsiteY2" fmla="*/ 3223835 h 5747592"/>
              <a:gd name="connsiteX3" fmla="*/ 1906111 w 8133438"/>
              <a:gd name="connsiteY3" fmla="*/ 3223835 h 5747592"/>
              <a:gd name="connsiteX4" fmla="*/ 1906111 w 8133438"/>
              <a:gd name="connsiteY4" fmla="*/ 5747592 h 5747592"/>
              <a:gd name="connsiteX5" fmla="*/ 0 w 8133438"/>
              <a:gd name="connsiteY5" fmla="*/ 5747592 h 574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33438" h="5747592">
                <a:moveTo>
                  <a:pt x="0" y="0"/>
                </a:moveTo>
                <a:lnTo>
                  <a:pt x="8133438" y="0"/>
                </a:lnTo>
                <a:lnTo>
                  <a:pt x="8133438" y="3223835"/>
                </a:lnTo>
                <a:lnTo>
                  <a:pt x="1906111" y="3223835"/>
                </a:lnTo>
                <a:lnTo>
                  <a:pt x="1906111" y="5747592"/>
                </a:lnTo>
                <a:lnTo>
                  <a:pt x="0" y="5747592"/>
                </a:lnTo>
                <a:close/>
              </a:path>
            </a:pathLst>
          </a:custGeom>
          <a:solidFill>
            <a:srgbClr val="00205C">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extBox 1">
            <a:extLst>
              <a:ext uri="{FF2B5EF4-FFF2-40B4-BE49-F238E27FC236}">
                <a16:creationId xmlns:a16="http://schemas.microsoft.com/office/drawing/2014/main" id="{3BF458F6-A060-DFD3-6B9D-8DDA18A9491D}"/>
              </a:ext>
            </a:extLst>
          </p:cNvPr>
          <p:cNvSpPr txBox="1"/>
          <p:nvPr/>
        </p:nvSpPr>
        <p:spPr>
          <a:xfrm>
            <a:off x="128016" y="96886"/>
            <a:ext cx="4098544" cy="584775"/>
          </a:xfrm>
          <a:prstGeom prst="rect">
            <a:avLst/>
          </a:prstGeom>
          <a:noFill/>
        </p:spPr>
        <p:txBody>
          <a:bodyPr wrap="square" rtlCol="0">
            <a:spAutoFit/>
          </a:bodyPr>
          <a:lstStyle/>
          <a:p>
            <a:r>
              <a:rPr lang="en-US" sz="3200" b="1" dirty="0">
                <a:solidFill>
                  <a:srgbClr val="1CB9EC"/>
                </a:solidFill>
                <a:latin typeface="Atkinson Hyperlegible" pitchFamily="2" charset="0"/>
              </a:rPr>
              <a:t>Safe drinking water</a:t>
            </a:r>
          </a:p>
        </p:txBody>
      </p:sp>
      <p:grpSp>
        <p:nvGrpSpPr>
          <p:cNvPr id="15" name="Group 14">
            <a:extLst>
              <a:ext uri="{FF2B5EF4-FFF2-40B4-BE49-F238E27FC236}">
                <a16:creationId xmlns:a16="http://schemas.microsoft.com/office/drawing/2014/main" id="{E941F131-4F46-4FA3-BC44-6E3506FCB5A7}"/>
              </a:ext>
            </a:extLst>
          </p:cNvPr>
          <p:cNvGrpSpPr/>
          <p:nvPr/>
        </p:nvGrpSpPr>
        <p:grpSpPr>
          <a:xfrm>
            <a:off x="175382" y="664849"/>
            <a:ext cx="6646996" cy="1176882"/>
            <a:chOff x="175382" y="664849"/>
            <a:chExt cx="6646996" cy="1176882"/>
          </a:xfrm>
        </p:grpSpPr>
        <p:sp>
          <p:nvSpPr>
            <p:cNvPr id="5" name="Rectangle 4">
              <a:extLst>
                <a:ext uri="{FF2B5EF4-FFF2-40B4-BE49-F238E27FC236}">
                  <a16:creationId xmlns:a16="http://schemas.microsoft.com/office/drawing/2014/main" id="{6B0F11AA-1190-99C6-BF8C-B20095A29C80}"/>
                </a:ext>
              </a:extLst>
            </p:cNvPr>
            <p:cNvSpPr/>
            <p:nvPr/>
          </p:nvSpPr>
          <p:spPr>
            <a:xfrm>
              <a:off x="175382" y="664849"/>
              <a:ext cx="6646996" cy="1015663"/>
            </a:xfrm>
            <a:prstGeom prst="rect">
              <a:avLst/>
            </a:prstGeom>
          </p:spPr>
          <p:txBody>
            <a:bodyPr wrap="square">
              <a:spAutoFit/>
            </a:bodyPr>
            <a:lstStyle/>
            <a:p>
              <a:pPr fontAlgn="auto"/>
              <a:r>
                <a:rPr lang="en-US" sz="2000" b="1" i="1" dirty="0">
                  <a:solidFill>
                    <a:srgbClr val="09164D"/>
                  </a:solidFill>
                  <a:latin typeface="Atkinson Hyperlegible" pitchFamily="2" charset="0"/>
                  <a:cs typeface="Arial"/>
                </a:rPr>
                <a:t>Safe drinking water must be present and accessible for staff, patients (including those with disabilities) and carers, at all times and locations/wards.</a:t>
              </a:r>
              <a:endParaRPr lang="en-US" sz="2000" b="1" i="1" dirty="0">
                <a:solidFill>
                  <a:srgbClr val="09164D"/>
                </a:solidFill>
                <a:latin typeface="Atkinson Hyperlegible" pitchFamily="2" charset="0"/>
                <a:cs typeface="Arial" panose="020B0604020202020204" pitchFamily="34" charset="0"/>
              </a:endParaRPr>
            </a:p>
          </p:txBody>
        </p:sp>
        <p:cxnSp>
          <p:nvCxnSpPr>
            <p:cNvPr id="8" name="Straight Connector 7">
              <a:extLst>
                <a:ext uri="{FF2B5EF4-FFF2-40B4-BE49-F238E27FC236}">
                  <a16:creationId xmlns:a16="http://schemas.microsoft.com/office/drawing/2014/main" id="{E6915CED-1F4B-56E8-1C2A-B4C5EE1B6234}"/>
                </a:ext>
              </a:extLst>
            </p:cNvPr>
            <p:cNvCxnSpPr>
              <a:cxnSpLocks/>
            </p:cNvCxnSpPr>
            <p:nvPr/>
          </p:nvCxnSpPr>
          <p:spPr>
            <a:xfrm flipH="1">
              <a:off x="211004" y="1841731"/>
              <a:ext cx="6385739" cy="0"/>
            </a:xfrm>
            <a:prstGeom prst="line">
              <a:avLst/>
            </a:prstGeom>
            <a:ln w="73025">
              <a:solidFill>
                <a:srgbClr val="F26829"/>
              </a:solidFill>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FA79DAC4-EF0F-47AE-9F5A-AAB0D6C423C8}"/>
              </a:ext>
            </a:extLst>
          </p:cNvPr>
          <p:cNvGrpSpPr/>
          <p:nvPr/>
        </p:nvGrpSpPr>
        <p:grpSpPr>
          <a:xfrm>
            <a:off x="211003" y="2101588"/>
            <a:ext cx="2217235" cy="441918"/>
            <a:chOff x="211003" y="2101588"/>
            <a:chExt cx="2217235" cy="441918"/>
          </a:xfrm>
        </p:grpSpPr>
        <p:sp>
          <p:nvSpPr>
            <p:cNvPr id="33" name="Pentagon 55">
              <a:extLst>
                <a:ext uri="{FF2B5EF4-FFF2-40B4-BE49-F238E27FC236}">
                  <a16:creationId xmlns:a16="http://schemas.microsoft.com/office/drawing/2014/main" id="{EB6A51D2-E520-7BF1-DD79-45131D1294DE}"/>
                </a:ext>
              </a:extLst>
            </p:cNvPr>
            <p:cNvSpPr/>
            <p:nvPr/>
          </p:nvSpPr>
          <p:spPr>
            <a:xfrm>
              <a:off x="211003" y="2101588"/>
              <a:ext cx="2217235" cy="441918"/>
            </a:xfrm>
            <a:prstGeom prst="homePlate">
              <a:avLst/>
            </a:prstGeom>
            <a:solidFill>
              <a:srgbClr val="96B9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latin typeface="Atkinson Hyperlegible" pitchFamily="2" charset="0"/>
              </a:endParaRPr>
            </a:p>
          </p:txBody>
        </p:sp>
        <p:sp>
          <p:nvSpPr>
            <p:cNvPr id="35" name="TextBox 34">
              <a:extLst>
                <a:ext uri="{FF2B5EF4-FFF2-40B4-BE49-F238E27FC236}">
                  <a16:creationId xmlns:a16="http://schemas.microsoft.com/office/drawing/2014/main" id="{10DEDC0F-02BC-653A-82D9-178D90037E2B}"/>
                </a:ext>
              </a:extLst>
            </p:cNvPr>
            <p:cNvSpPr txBox="1"/>
            <p:nvPr/>
          </p:nvSpPr>
          <p:spPr>
            <a:xfrm>
              <a:off x="261803" y="2168659"/>
              <a:ext cx="869149" cy="307777"/>
            </a:xfrm>
            <a:prstGeom prst="rect">
              <a:avLst/>
            </a:prstGeom>
            <a:noFill/>
          </p:spPr>
          <p:txBody>
            <a:bodyPr wrap="none" lIns="91440" tIns="0" rIns="91440" bIns="0" rtlCol="0">
              <a:spAutoFit/>
            </a:bodyPr>
            <a:lstStyle/>
            <a:p>
              <a:r>
                <a:rPr lang="en-US" sz="2000" b="1" kern="1200" dirty="0">
                  <a:solidFill>
                    <a:schemeClr val="bg1"/>
                  </a:solidFill>
                  <a:latin typeface="Atkinson Hyperlegible" pitchFamily="2" charset="0"/>
                </a:rPr>
                <a:t>Safe: </a:t>
              </a:r>
            </a:p>
          </p:txBody>
        </p:sp>
      </p:grpSp>
      <p:sp>
        <p:nvSpPr>
          <p:cNvPr id="34" name="Rectangle 33">
            <a:extLst>
              <a:ext uri="{FF2B5EF4-FFF2-40B4-BE49-F238E27FC236}">
                <a16:creationId xmlns:a16="http://schemas.microsoft.com/office/drawing/2014/main" id="{1F45A62B-8F25-FEDD-E851-5151D0308526}"/>
              </a:ext>
            </a:extLst>
          </p:cNvPr>
          <p:cNvSpPr/>
          <p:nvPr/>
        </p:nvSpPr>
        <p:spPr>
          <a:xfrm>
            <a:off x="211003" y="2576823"/>
            <a:ext cx="5760720" cy="1372742"/>
          </a:xfrm>
          <a:prstGeom prst="rect">
            <a:avLst/>
          </a:prstGeom>
          <a:solidFill>
            <a:srgbClr val="D5E3A3"/>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latin typeface="Atkinson Hyperlegible" pitchFamily="2" charset="0"/>
            </a:endParaRPr>
          </a:p>
        </p:txBody>
      </p:sp>
      <p:sp>
        <p:nvSpPr>
          <p:cNvPr id="6" name="Rectangle 5">
            <a:extLst>
              <a:ext uri="{FF2B5EF4-FFF2-40B4-BE49-F238E27FC236}">
                <a16:creationId xmlns:a16="http://schemas.microsoft.com/office/drawing/2014/main" id="{572496AD-EBBD-087E-86DE-0FA1F941F3C0}"/>
              </a:ext>
            </a:extLst>
          </p:cNvPr>
          <p:cNvSpPr/>
          <p:nvPr/>
        </p:nvSpPr>
        <p:spPr>
          <a:xfrm>
            <a:off x="261802" y="2601475"/>
            <a:ext cx="5786633" cy="1323439"/>
          </a:xfrm>
          <a:prstGeom prst="rect">
            <a:avLst/>
          </a:prstGeom>
        </p:spPr>
        <p:txBody>
          <a:bodyPr wrap="square">
            <a:spAutoFit/>
          </a:bodyPr>
          <a:lstStyle/>
          <a:p>
            <a:pPr marL="285750" indent="-285750">
              <a:buFont typeface="Arial" panose="020B0604020202020204" pitchFamily="34" charset="0"/>
              <a:buChar char="•"/>
            </a:pPr>
            <a:r>
              <a:rPr lang="en-US" sz="2000" dirty="0">
                <a:latin typeface="Atkinson Hyperlegible" pitchFamily="2" charset="0"/>
              </a:rPr>
              <a:t>No fecal contamination (0 CFU E. Coli/100 ml).</a:t>
            </a:r>
          </a:p>
          <a:p>
            <a:pPr marL="285750" indent="-285750">
              <a:buFont typeface="Arial" panose="020B0604020202020204" pitchFamily="34" charset="0"/>
              <a:buChar char="•"/>
            </a:pPr>
            <a:r>
              <a:rPr lang="en-US" sz="2000" dirty="0">
                <a:latin typeface="Atkinson Hyperlegible" pitchFamily="2" charset="0"/>
              </a:rPr>
              <a:t>Appropriate chlorine residual (0.2mg/l or 0.5mg/l in emergencies).</a:t>
            </a:r>
          </a:p>
          <a:p>
            <a:pPr marL="285750" indent="-285750">
              <a:buFont typeface="Arial" panose="020B0604020202020204" pitchFamily="34" charset="0"/>
              <a:buChar char="•"/>
            </a:pPr>
            <a:r>
              <a:rPr lang="en-US" sz="2000" dirty="0">
                <a:latin typeface="Atkinson Hyperlegible" pitchFamily="2" charset="0"/>
              </a:rPr>
              <a:t>Not turbid (5 NTU or ideally less).</a:t>
            </a:r>
          </a:p>
        </p:txBody>
      </p:sp>
      <p:grpSp>
        <p:nvGrpSpPr>
          <p:cNvPr id="17" name="Group 16">
            <a:extLst>
              <a:ext uri="{FF2B5EF4-FFF2-40B4-BE49-F238E27FC236}">
                <a16:creationId xmlns:a16="http://schemas.microsoft.com/office/drawing/2014/main" id="{ADEE6657-04F5-E100-2A98-07C476CE9E01}"/>
              </a:ext>
            </a:extLst>
          </p:cNvPr>
          <p:cNvGrpSpPr/>
          <p:nvPr/>
        </p:nvGrpSpPr>
        <p:grpSpPr>
          <a:xfrm>
            <a:off x="7572771" y="1703928"/>
            <a:ext cx="4436628" cy="4262944"/>
            <a:chOff x="7572771" y="1703928"/>
            <a:chExt cx="4436628" cy="4262944"/>
          </a:xfrm>
        </p:grpSpPr>
        <p:sp>
          <p:nvSpPr>
            <p:cNvPr id="107" name="Rectangle: Top Corners Rounded 106">
              <a:extLst>
                <a:ext uri="{FF2B5EF4-FFF2-40B4-BE49-F238E27FC236}">
                  <a16:creationId xmlns:a16="http://schemas.microsoft.com/office/drawing/2014/main" id="{B2AF5FF5-73C4-B480-2DD6-297A85B13BDF}"/>
                </a:ext>
              </a:extLst>
            </p:cNvPr>
            <p:cNvSpPr/>
            <p:nvPr/>
          </p:nvSpPr>
          <p:spPr>
            <a:xfrm rot="16200000">
              <a:off x="7048991" y="2307800"/>
              <a:ext cx="2819142" cy="1771581"/>
            </a:xfrm>
            <a:prstGeom prst="round2SameRect">
              <a:avLst/>
            </a:prstGeom>
            <a:solidFill>
              <a:srgbClr val="1CB9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F9158EAF-1DFF-6C34-14E6-DE1167F064A7}"/>
                </a:ext>
              </a:extLst>
            </p:cNvPr>
            <p:cNvSpPr/>
            <p:nvPr/>
          </p:nvSpPr>
          <p:spPr>
            <a:xfrm flipH="1" flipV="1">
              <a:off x="9266789" y="5143912"/>
              <a:ext cx="822960" cy="822960"/>
            </a:xfrm>
            <a:prstGeom prst="rect">
              <a:avLst/>
            </a:prstGeom>
            <a:solidFill>
              <a:srgbClr val="F4A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68D5F0F0-43AD-BE2D-8CCC-6E1FB4C3081D}"/>
                </a:ext>
              </a:extLst>
            </p:cNvPr>
            <p:cNvSpPr/>
            <p:nvPr/>
          </p:nvSpPr>
          <p:spPr>
            <a:xfrm flipH="1" flipV="1">
              <a:off x="11186439" y="1703928"/>
              <a:ext cx="822960" cy="822960"/>
            </a:xfrm>
            <a:prstGeom prst="rect">
              <a:avLst/>
            </a:prstGeom>
            <a:solidFill>
              <a:srgbClr val="F4A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0" name="Picture 89">
              <a:extLst>
                <a:ext uri="{FF2B5EF4-FFF2-40B4-BE49-F238E27FC236}">
                  <a16:creationId xmlns:a16="http://schemas.microsoft.com/office/drawing/2014/main" id="{09FD53D0-7EFF-BB6A-3499-267CD745F706}"/>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rot="5400000">
              <a:off x="8588789" y="2541659"/>
              <a:ext cx="4098612" cy="2587482"/>
            </a:xfrm>
            <a:prstGeom prst="rect">
              <a:avLst/>
            </a:prstGeom>
          </p:spPr>
        </p:pic>
        <p:grpSp>
          <p:nvGrpSpPr>
            <p:cNvPr id="106" name="Group 105">
              <a:extLst>
                <a:ext uri="{FF2B5EF4-FFF2-40B4-BE49-F238E27FC236}">
                  <a16:creationId xmlns:a16="http://schemas.microsoft.com/office/drawing/2014/main" id="{970D83FA-58A3-D670-E6E4-642493214CBE}"/>
                </a:ext>
              </a:extLst>
            </p:cNvPr>
            <p:cNvGrpSpPr/>
            <p:nvPr/>
          </p:nvGrpSpPr>
          <p:grpSpPr>
            <a:xfrm>
              <a:off x="7922147" y="3345477"/>
              <a:ext cx="1113542" cy="1058231"/>
              <a:chOff x="9448967" y="1805252"/>
              <a:chExt cx="1369299" cy="1301287"/>
            </a:xfrm>
            <a:solidFill>
              <a:schemeClr val="bg1"/>
            </a:solidFill>
          </p:grpSpPr>
          <p:grpSp>
            <p:nvGrpSpPr>
              <p:cNvPr id="96" name="Group 95">
                <a:extLst>
                  <a:ext uri="{FF2B5EF4-FFF2-40B4-BE49-F238E27FC236}">
                    <a16:creationId xmlns:a16="http://schemas.microsoft.com/office/drawing/2014/main" id="{9FC3D66E-6DAB-C260-09BC-7BB6ACA7725A}"/>
                  </a:ext>
                </a:extLst>
              </p:cNvPr>
              <p:cNvGrpSpPr/>
              <p:nvPr/>
            </p:nvGrpSpPr>
            <p:grpSpPr>
              <a:xfrm flipH="1">
                <a:off x="9448967" y="1863830"/>
                <a:ext cx="666580" cy="871382"/>
                <a:chOff x="37760275" y="-82550"/>
                <a:chExt cx="831850" cy="1087438"/>
              </a:xfrm>
              <a:grpFill/>
            </p:grpSpPr>
            <p:sp>
              <p:nvSpPr>
                <p:cNvPr id="97" name="Oval 46">
                  <a:extLst>
                    <a:ext uri="{FF2B5EF4-FFF2-40B4-BE49-F238E27FC236}">
                      <a16:creationId xmlns:a16="http://schemas.microsoft.com/office/drawing/2014/main" id="{6D0F45E9-2D5B-F1CD-7299-AEF41652BEDD}"/>
                    </a:ext>
                  </a:extLst>
                </p:cNvPr>
                <p:cNvSpPr>
                  <a:spLocks noChangeArrowheads="1"/>
                </p:cNvSpPr>
                <p:nvPr/>
              </p:nvSpPr>
              <p:spPr bwMode="auto">
                <a:xfrm>
                  <a:off x="37944425" y="-82550"/>
                  <a:ext cx="188912" cy="192088"/>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47">
                  <a:extLst>
                    <a:ext uri="{FF2B5EF4-FFF2-40B4-BE49-F238E27FC236}">
                      <a16:creationId xmlns:a16="http://schemas.microsoft.com/office/drawing/2014/main" id="{809359F1-7029-3514-E0E2-30A30484C9DA}"/>
                    </a:ext>
                  </a:extLst>
                </p:cNvPr>
                <p:cNvSpPr>
                  <a:spLocks/>
                </p:cNvSpPr>
                <p:nvPr/>
              </p:nvSpPr>
              <p:spPr bwMode="auto">
                <a:xfrm>
                  <a:off x="37955538" y="112713"/>
                  <a:ext cx="636587" cy="758825"/>
                </a:xfrm>
                <a:custGeom>
                  <a:avLst/>
                  <a:gdLst>
                    <a:gd name="T0" fmla="*/ 3032 w 3092"/>
                    <a:gd name="T1" fmla="*/ 3326 h 3687"/>
                    <a:gd name="T2" fmla="*/ 2325 w 3092"/>
                    <a:gd name="T3" fmla="*/ 1865 h 3687"/>
                    <a:gd name="T4" fmla="*/ 2299 w 3092"/>
                    <a:gd name="T5" fmla="*/ 1815 h 3687"/>
                    <a:gd name="T6" fmla="*/ 2124 w 3092"/>
                    <a:gd name="T7" fmla="*/ 1724 h 3687"/>
                    <a:gd name="T8" fmla="*/ 2123 w 3092"/>
                    <a:gd name="T9" fmla="*/ 1724 h 3687"/>
                    <a:gd name="T10" fmla="*/ 2123 w 3092"/>
                    <a:gd name="T11" fmla="*/ 1723 h 3687"/>
                    <a:gd name="T12" fmla="*/ 1146 w 3092"/>
                    <a:gd name="T13" fmla="*/ 1817 h 3687"/>
                    <a:gd name="T14" fmla="*/ 1074 w 3092"/>
                    <a:gd name="T15" fmla="*/ 1386 h 3687"/>
                    <a:gd name="T16" fmla="*/ 1893 w 3092"/>
                    <a:gd name="T17" fmla="*/ 1306 h 3687"/>
                    <a:gd name="T18" fmla="*/ 2086 w 3092"/>
                    <a:gd name="T19" fmla="*/ 1116 h 3687"/>
                    <a:gd name="T20" fmla="*/ 1899 w 3092"/>
                    <a:gd name="T21" fmla="*/ 913 h 3687"/>
                    <a:gd name="T22" fmla="*/ 1008 w 3092"/>
                    <a:gd name="T23" fmla="*/ 991 h 3687"/>
                    <a:gd name="T24" fmla="*/ 910 w 3092"/>
                    <a:gd name="T25" fmla="*/ 407 h 3687"/>
                    <a:gd name="T26" fmla="*/ 402 w 3092"/>
                    <a:gd name="T27" fmla="*/ 41 h 3687"/>
                    <a:gd name="T28" fmla="*/ 40 w 3092"/>
                    <a:gd name="T29" fmla="*/ 556 h 3687"/>
                    <a:gd name="T30" fmla="*/ 285 w 3092"/>
                    <a:gd name="T31" fmla="*/ 2022 h 3687"/>
                    <a:gd name="T32" fmla="*/ 929 w 3092"/>
                    <a:gd name="T33" fmla="*/ 2341 h 3687"/>
                    <a:gd name="T34" fmla="*/ 1957 w 3092"/>
                    <a:gd name="T35" fmla="*/ 2242 h 3687"/>
                    <a:gd name="T36" fmla="*/ 2588 w 3092"/>
                    <a:gd name="T37" fmla="*/ 3547 h 3687"/>
                    <a:gd name="T38" fmla="*/ 2810 w 3092"/>
                    <a:gd name="T39" fmla="*/ 3687 h 3687"/>
                    <a:gd name="T40" fmla="*/ 2919 w 3092"/>
                    <a:gd name="T41" fmla="*/ 3661 h 3687"/>
                    <a:gd name="T42" fmla="*/ 3032 w 3092"/>
                    <a:gd name="T43" fmla="*/ 3326 h 3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92" h="3687">
                      <a:moveTo>
                        <a:pt x="3032" y="3326"/>
                      </a:moveTo>
                      <a:lnTo>
                        <a:pt x="2325" y="1865"/>
                      </a:lnTo>
                      <a:cubicBezTo>
                        <a:pt x="2320" y="1851"/>
                        <a:pt x="2300" y="1815"/>
                        <a:pt x="2299" y="1815"/>
                      </a:cubicBezTo>
                      <a:cubicBezTo>
                        <a:pt x="2260" y="1760"/>
                        <a:pt x="2197" y="1724"/>
                        <a:pt x="2124" y="1724"/>
                      </a:cubicBezTo>
                      <a:lnTo>
                        <a:pt x="2123" y="1724"/>
                      </a:lnTo>
                      <a:lnTo>
                        <a:pt x="2123" y="1723"/>
                      </a:lnTo>
                      <a:lnTo>
                        <a:pt x="1146" y="1817"/>
                      </a:lnTo>
                      <a:lnTo>
                        <a:pt x="1074" y="1386"/>
                      </a:lnTo>
                      <a:cubicBezTo>
                        <a:pt x="1074" y="1386"/>
                        <a:pt x="1890" y="1307"/>
                        <a:pt x="1893" y="1306"/>
                      </a:cubicBezTo>
                      <a:cubicBezTo>
                        <a:pt x="2036" y="1289"/>
                        <a:pt x="2083" y="1222"/>
                        <a:pt x="2086" y="1116"/>
                      </a:cubicBezTo>
                      <a:cubicBezTo>
                        <a:pt x="2090" y="1007"/>
                        <a:pt x="2006" y="917"/>
                        <a:pt x="1899" y="913"/>
                      </a:cubicBezTo>
                      <a:lnTo>
                        <a:pt x="1008" y="991"/>
                      </a:lnTo>
                      <a:lnTo>
                        <a:pt x="910" y="407"/>
                      </a:lnTo>
                      <a:cubicBezTo>
                        <a:pt x="870" y="164"/>
                        <a:pt x="642" y="0"/>
                        <a:pt x="402" y="41"/>
                      </a:cubicBezTo>
                      <a:cubicBezTo>
                        <a:pt x="162" y="82"/>
                        <a:pt x="0" y="313"/>
                        <a:pt x="40" y="556"/>
                      </a:cubicBezTo>
                      <a:lnTo>
                        <a:pt x="285" y="2022"/>
                      </a:lnTo>
                      <a:cubicBezTo>
                        <a:pt x="363" y="2285"/>
                        <a:pt x="540" y="2369"/>
                        <a:pt x="929" y="2341"/>
                      </a:cubicBezTo>
                      <a:lnTo>
                        <a:pt x="1957" y="2242"/>
                      </a:lnTo>
                      <a:lnTo>
                        <a:pt x="2588" y="3547"/>
                      </a:lnTo>
                      <a:cubicBezTo>
                        <a:pt x="2631" y="3635"/>
                        <a:pt x="2719" y="3687"/>
                        <a:pt x="2810" y="3687"/>
                      </a:cubicBezTo>
                      <a:cubicBezTo>
                        <a:pt x="2847" y="3687"/>
                        <a:pt x="2884" y="3678"/>
                        <a:pt x="2919" y="3661"/>
                      </a:cubicBezTo>
                      <a:cubicBezTo>
                        <a:pt x="3041" y="3600"/>
                        <a:pt x="3092" y="3451"/>
                        <a:pt x="3032" y="3326"/>
                      </a:cubicBezTo>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99" name="Freeform 48">
                  <a:extLst>
                    <a:ext uri="{FF2B5EF4-FFF2-40B4-BE49-F238E27FC236}">
                      <a16:creationId xmlns:a16="http://schemas.microsoft.com/office/drawing/2014/main" id="{3161AF74-9918-1871-48B6-3827B8FFA8E6}"/>
                    </a:ext>
                  </a:extLst>
                </p:cNvPr>
                <p:cNvSpPr>
                  <a:spLocks/>
                </p:cNvSpPr>
                <p:nvPr/>
              </p:nvSpPr>
              <p:spPr bwMode="auto">
                <a:xfrm>
                  <a:off x="37760275" y="309563"/>
                  <a:ext cx="682625" cy="695325"/>
                </a:xfrm>
                <a:custGeom>
                  <a:avLst/>
                  <a:gdLst>
                    <a:gd name="T0" fmla="*/ 1776 w 3321"/>
                    <a:gd name="T1" fmla="*/ 2985 h 3378"/>
                    <a:gd name="T2" fmla="*/ 388 w 3321"/>
                    <a:gd name="T3" fmla="*/ 1579 h 3378"/>
                    <a:gd name="T4" fmla="*/ 995 w 3321"/>
                    <a:gd name="T5" fmla="*/ 418 h 3378"/>
                    <a:gd name="T6" fmla="*/ 926 w 3321"/>
                    <a:gd name="T7" fmla="*/ 0 h 3378"/>
                    <a:gd name="T8" fmla="*/ 0 w 3321"/>
                    <a:gd name="T9" fmla="*/ 1579 h 3378"/>
                    <a:gd name="T10" fmla="*/ 1776 w 3321"/>
                    <a:gd name="T11" fmla="*/ 3378 h 3378"/>
                    <a:gd name="T12" fmla="*/ 3321 w 3321"/>
                    <a:gd name="T13" fmla="*/ 2463 h 3378"/>
                    <a:gd name="T14" fmla="*/ 3099 w 3321"/>
                    <a:gd name="T15" fmla="*/ 2001 h 3378"/>
                    <a:gd name="T16" fmla="*/ 1776 w 3321"/>
                    <a:gd name="T17" fmla="*/ 2985 h 3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1" h="3378">
                      <a:moveTo>
                        <a:pt x="1776" y="2985"/>
                      </a:moveTo>
                      <a:cubicBezTo>
                        <a:pt x="1010" y="2985"/>
                        <a:pt x="388" y="2354"/>
                        <a:pt x="388" y="1579"/>
                      </a:cubicBezTo>
                      <a:cubicBezTo>
                        <a:pt x="388" y="1097"/>
                        <a:pt x="629" y="671"/>
                        <a:pt x="995" y="418"/>
                      </a:cubicBezTo>
                      <a:lnTo>
                        <a:pt x="926" y="0"/>
                      </a:lnTo>
                      <a:cubicBezTo>
                        <a:pt x="375" y="306"/>
                        <a:pt x="0" y="899"/>
                        <a:pt x="0" y="1579"/>
                      </a:cubicBezTo>
                      <a:cubicBezTo>
                        <a:pt x="0" y="2571"/>
                        <a:pt x="796" y="3378"/>
                        <a:pt x="1776" y="3378"/>
                      </a:cubicBezTo>
                      <a:cubicBezTo>
                        <a:pt x="2438" y="3378"/>
                        <a:pt x="3016" y="3009"/>
                        <a:pt x="3321" y="2463"/>
                      </a:cubicBezTo>
                      <a:lnTo>
                        <a:pt x="3099" y="2001"/>
                      </a:lnTo>
                      <a:cubicBezTo>
                        <a:pt x="2922" y="2570"/>
                        <a:pt x="2396" y="2985"/>
                        <a:pt x="1776" y="2985"/>
                      </a:cubicBez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00" name="Group 99">
                <a:extLst>
                  <a:ext uri="{FF2B5EF4-FFF2-40B4-BE49-F238E27FC236}">
                    <a16:creationId xmlns:a16="http://schemas.microsoft.com/office/drawing/2014/main" id="{679B3DD0-D656-E985-E9A2-E724898A10B9}"/>
                  </a:ext>
                </a:extLst>
              </p:cNvPr>
              <p:cNvGrpSpPr/>
              <p:nvPr/>
            </p:nvGrpSpPr>
            <p:grpSpPr>
              <a:xfrm flipH="1">
                <a:off x="10190543" y="1805252"/>
                <a:ext cx="627723" cy="669899"/>
                <a:chOff x="28949650" y="-877888"/>
                <a:chExt cx="3048000" cy="3252788"/>
              </a:xfrm>
              <a:grpFill/>
            </p:grpSpPr>
            <p:sp>
              <p:nvSpPr>
                <p:cNvPr id="101" name="Freeform 66">
                  <a:extLst>
                    <a:ext uri="{FF2B5EF4-FFF2-40B4-BE49-F238E27FC236}">
                      <a16:creationId xmlns:a16="http://schemas.microsoft.com/office/drawing/2014/main" id="{B9C55594-D885-B018-C3E5-75DEE06367B4}"/>
                    </a:ext>
                  </a:extLst>
                </p:cNvPr>
                <p:cNvSpPr>
                  <a:spLocks/>
                </p:cNvSpPr>
                <p:nvPr/>
              </p:nvSpPr>
              <p:spPr bwMode="auto">
                <a:xfrm>
                  <a:off x="28949650" y="-215900"/>
                  <a:ext cx="1930400" cy="2590800"/>
                </a:xfrm>
                <a:custGeom>
                  <a:avLst/>
                  <a:gdLst>
                    <a:gd name="T0" fmla="*/ 2533 w 2533"/>
                    <a:gd name="T1" fmla="*/ 1265 h 3398"/>
                    <a:gd name="T2" fmla="*/ 1918 w 2533"/>
                    <a:gd name="T3" fmla="*/ 179 h 3398"/>
                    <a:gd name="T4" fmla="*/ 1699 w 2533"/>
                    <a:gd name="T5" fmla="*/ 514 h 3398"/>
                    <a:gd name="T6" fmla="*/ 2133 w 2533"/>
                    <a:gd name="T7" fmla="*/ 1265 h 3398"/>
                    <a:gd name="T8" fmla="*/ 1266 w 2533"/>
                    <a:gd name="T9" fmla="*/ 2131 h 3398"/>
                    <a:gd name="T10" fmla="*/ 400 w 2533"/>
                    <a:gd name="T11" fmla="*/ 1265 h 3398"/>
                    <a:gd name="T12" fmla="*/ 1033 w 2533"/>
                    <a:gd name="T13" fmla="*/ 430 h 3398"/>
                    <a:gd name="T14" fmla="*/ 1207 w 2533"/>
                    <a:gd name="T15" fmla="*/ 0 h 3398"/>
                    <a:gd name="T16" fmla="*/ 0 w 2533"/>
                    <a:gd name="T17" fmla="*/ 1265 h 3398"/>
                    <a:gd name="T18" fmla="*/ 1066 w 2533"/>
                    <a:gd name="T19" fmla="*/ 2515 h 3398"/>
                    <a:gd name="T20" fmla="*/ 1066 w 2533"/>
                    <a:gd name="T21" fmla="*/ 2731 h 3398"/>
                    <a:gd name="T22" fmla="*/ 866 w 2533"/>
                    <a:gd name="T23" fmla="*/ 2731 h 3398"/>
                    <a:gd name="T24" fmla="*/ 800 w 2533"/>
                    <a:gd name="T25" fmla="*/ 2798 h 3398"/>
                    <a:gd name="T26" fmla="*/ 800 w 2533"/>
                    <a:gd name="T27" fmla="*/ 3065 h 3398"/>
                    <a:gd name="T28" fmla="*/ 866 w 2533"/>
                    <a:gd name="T29" fmla="*/ 3131 h 3398"/>
                    <a:gd name="T30" fmla="*/ 1066 w 2533"/>
                    <a:gd name="T31" fmla="*/ 3131 h 3398"/>
                    <a:gd name="T32" fmla="*/ 1066 w 2533"/>
                    <a:gd name="T33" fmla="*/ 3331 h 3398"/>
                    <a:gd name="T34" fmla="*/ 1133 w 2533"/>
                    <a:gd name="T35" fmla="*/ 3398 h 3398"/>
                    <a:gd name="T36" fmla="*/ 1400 w 2533"/>
                    <a:gd name="T37" fmla="*/ 3398 h 3398"/>
                    <a:gd name="T38" fmla="*/ 1466 w 2533"/>
                    <a:gd name="T39" fmla="*/ 3331 h 3398"/>
                    <a:gd name="T40" fmla="*/ 1466 w 2533"/>
                    <a:gd name="T41" fmla="*/ 3131 h 3398"/>
                    <a:gd name="T42" fmla="*/ 1666 w 2533"/>
                    <a:gd name="T43" fmla="*/ 3131 h 3398"/>
                    <a:gd name="T44" fmla="*/ 1733 w 2533"/>
                    <a:gd name="T45" fmla="*/ 3065 h 3398"/>
                    <a:gd name="T46" fmla="*/ 1733 w 2533"/>
                    <a:gd name="T47" fmla="*/ 2798 h 3398"/>
                    <a:gd name="T48" fmla="*/ 1666 w 2533"/>
                    <a:gd name="T49" fmla="*/ 2731 h 3398"/>
                    <a:gd name="T50" fmla="*/ 1466 w 2533"/>
                    <a:gd name="T51" fmla="*/ 2731 h 3398"/>
                    <a:gd name="T52" fmla="*/ 1466 w 2533"/>
                    <a:gd name="T53" fmla="*/ 2515 h 3398"/>
                    <a:gd name="T54" fmla="*/ 2533 w 2533"/>
                    <a:gd name="T55" fmla="*/ 1265 h 3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33" h="3398">
                      <a:moveTo>
                        <a:pt x="2533" y="1265"/>
                      </a:moveTo>
                      <a:cubicBezTo>
                        <a:pt x="2533" y="804"/>
                        <a:pt x="2286" y="401"/>
                        <a:pt x="1918" y="179"/>
                      </a:cubicBezTo>
                      <a:cubicBezTo>
                        <a:pt x="1817" y="267"/>
                        <a:pt x="1740" y="383"/>
                        <a:pt x="1699" y="514"/>
                      </a:cubicBezTo>
                      <a:cubicBezTo>
                        <a:pt x="1958" y="664"/>
                        <a:pt x="2133" y="944"/>
                        <a:pt x="2133" y="1265"/>
                      </a:cubicBezTo>
                      <a:cubicBezTo>
                        <a:pt x="2133" y="1743"/>
                        <a:pt x="1744" y="2131"/>
                        <a:pt x="1266" y="2131"/>
                      </a:cubicBezTo>
                      <a:cubicBezTo>
                        <a:pt x="788" y="2131"/>
                        <a:pt x="400" y="1743"/>
                        <a:pt x="400" y="1265"/>
                      </a:cubicBezTo>
                      <a:cubicBezTo>
                        <a:pt x="400" y="868"/>
                        <a:pt x="668" y="533"/>
                        <a:pt x="1033" y="430"/>
                      </a:cubicBezTo>
                      <a:cubicBezTo>
                        <a:pt x="1067" y="276"/>
                        <a:pt x="1126" y="130"/>
                        <a:pt x="1207" y="0"/>
                      </a:cubicBezTo>
                      <a:cubicBezTo>
                        <a:pt x="536" y="31"/>
                        <a:pt x="0" y="586"/>
                        <a:pt x="0" y="1265"/>
                      </a:cubicBezTo>
                      <a:cubicBezTo>
                        <a:pt x="0" y="1891"/>
                        <a:pt x="454" y="2419"/>
                        <a:pt x="1066" y="2515"/>
                      </a:cubicBezTo>
                      <a:lnTo>
                        <a:pt x="1066" y="2731"/>
                      </a:lnTo>
                      <a:lnTo>
                        <a:pt x="866" y="2731"/>
                      </a:lnTo>
                      <a:cubicBezTo>
                        <a:pt x="830" y="2731"/>
                        <a:pt x="800" y="2761"/>
                        <a:pt x="800" y="2798"/>
                      </a:cubicBezTo>
                      <a:lnTo>
                        <a:pt x="800" y="3065"/>
                      </a:lnTo>
                      <a:cubicBezTo>
                        <a:pt x="800" y="3101"/>
                        <a:pt x="830" y="3131"/>
                        <a:pt x="866" y="3131"/>
                      </a:cubicBezTo>
                      <a:lnTo>
                        <a:pt x="1066" y="3131"/>
                      </a:lnTo>
                      <a:lnTo>
                        <a:pt x="1066" y="3331"/>
                      </a:lnTo>
                      <a:cubicBezTo>
                        <a:pt x="1066" y="3368"/>
                        <a:pt x="1096" y="3398"/>
                        <a:pt x="1133" y="3398"/>
                      </a:cubicBezTo>
                      <a:lnTo>
                        <a:pt x="1400" y="3398"/>
                      </a:lnTo>
                      <a:cubicBezTo>
                        <a:pt x="1436" y="3398"/>
                        <a:pt x="1466" y="3368"/>
                        <a:pt x="1466" y="3331"/>
                      </a:cubicBezTo>
                      <a:lnTo>
                        <a:pt x="1466" y="3131"/>
                      </a:lnTo>
                      <a:lnTo>
                        <a:pt x="1666" y="3131"/>
                      </a:lnTo>
                      <a:cubicBezTo>
                        <a:pt x="1703" y="3131"/>
                        <a:pt x="1733" y="3101"/>
                        <a:pt x="1733" y="3065"/>
                      </a:cubicBezTo>
                      <a:lnTo>
                        <a:pt x="1733" y="2798"/>
                      </a:lnTo>
                      <a:cubicBezTo>
                        <a:pt x="1733" y="2761"/>
                        <a:pt x="1703" y="2731"/>
                        <a:pt x="1666" y="2731"/>
                      </a:cubicBezTo>
                      <a:lnTo>
                        <a:pt x="1466" y="2731"/>
                      </a:lnTo>
                      <a:lnTo>
                        <a:pt x="1466" y="2515"/>
                      </a:lnTo>
                      <a:cubicBezTo>
                        <a:pt x="2078" y="2419"/>
                        <a:pt x="2533" y="1891"/>
                        <a:pt x="2533" y="12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67">
                  <a:extLst>
                    <a:ext uri="{FF2B5EF4-FFF2-40B4-BE49-F238E27FC236}">
                      <a16:creationId xmlns:a16="http://schemas.microsoft.com/office/drawing/2014/main" id="{52B745CC-80AD-AFE1-8E47-E488AABB8A63}"/>
                    </a:ext>
                  </a:extLst>
                </p:cNvPr>
                <p:cNvSpPr>
                  <a:spLocks noEditPoints="1"/>
                </p:cNvSpPr>
                <p:nvPr/>
              </p:nvSpPr>
              <p:spPr bwMode="auto">
                <a:xfrm>
                  <a:off x="29813250" y="-877888"/>
                  <a:ext cx="2184400" cy="2182813"/>
                </a:xfrm>
                <a:custGeom>
                  <a:avLst/>
                  <a:gdLst>
                    <a:gd name="T0" fmla="*/ 2600 w 2867"/>
                    <a:gd name="T1" fmla="*/ 734 h 2865"/>
                    <a:gd name="T2" fmla="*/ 2600 w 2867"/>
                    <a:gd name="T3" fmla="*/ 600 h 2865"/>
                    <a:gd name="T4" fmla="*/ 2602 w 2867"/>
                    <a:gd name="T5" fmla="*/ 734 h 2865"/>
                    <a:gd name="T6" fmla="*/ 2600 w 2867"/>
                    <a:gd name="T7" fmla="*/ 734 h 2865"/>
                    <a:gd name="T8" fmla="*/ 2800 w 2867"/>
                    <a:gd name="T9" fmla="*/ 0 h 2865"/>
                    <a:gd name="T10" fmla="*/ 2067 w 2867"/>
                    <a:gd name="T11" fmla="*/ 0 h 2865"/>
                    <a:gd name="T12" fmla="*/ 2000 w 2867"/>
                    <a:gd name="T13" fmla="*/ 67 h 2865"/>
                    <a:gd name="T14" fmla="*/ 2000 w 2867"/>
                    <a:gd name="T15" fmla="*/ 334 h 2865"/>
                    <a:gd name="T16" fmla="*/ 2067 w 2867"/>
                    <a:gd name="T17" fmla="*/ 400 h 2865"/>
                    <a:gd name="T18" fmla="*/ 2184 w 2867"/>
                    <a:gd name="T19" fmla="*/ 400 h 2865"/>
                    <a:gd name="T20" fmla="*/ 2010 w 2867"/>
                    <a:gd name="T21" fmla="*/ 575 h 2865"/>
                    <a:gd name="T22" fmla="*/ 1267 w 2867"/>
                    <a:gd name="T23" fmla="*/ 334 h 2865"/>
                    <a:gd name="T24" fmla="*/ 0 w 2867"/>
                    <a:gd name="T25" fmla="*/ 1600 h 2865"/>
                    <a:gd name="T26" fmla="*/ 615 w 2867"/>
                    <a:gd name="T27" fmla="*/ 2686 h 2865"/>
                    <a:gd name="T28" fmla="*/ 834 w 2867"/>
                    <a:gd name="T29" fmla="*/ 2351 h 2865"/>
                    <a:gd name="T30" fmla="*/ 400 w 2867"/>
                    <a:gd name="T31" fmla="*/ 1600 h 2865"/>
                    <a:gd name="T32" fmla="*/ 1267 w 2867"/>
                    <a:gd name="T33" fmla="*/ 734 h 2865"/>
                    <a:gd name="T34" fmla="*/ 2133 w 2867"/>
                    <a:gd name="T35" fmla="*/ 1600 h 2865"/>
                    <a:gd name="T36" fmla="*/ 1501 w 2867"/>
                    <a:gd name="T37" fmla="*/ 2435 h 2865"/>
                    <a:gd name="T38" fmla="*/ 1327 w 2867"/>
                    <a:gd name="T39" fmla="*/ 2865 h 2865"/>
                    <a:gd name="T40" fmla="*/ 2533 w 2867"/>
                    <a:gd name="T41" fmla="*/ 1600 h 2865"/>
                    <a:gd name="T42" fmla="*/ 2292 w 2867"/>
                    <a:gd name="T43" fmla="*/ 857 h 2865"/>
                    <a:gd name="T44" fmla="*/ 2467 w 2867"/>
                    <a:gd name="T45" fmla="*/ 683 h 2865"/>
                    <a:gd name="T46" fmla="*/ 2467 w 2867"/>
                    <a:gd name="T47" fmla="*/ 800 h 2865"/>
                    <a:gd name="T48" fmla="*/ 2533 w 2867"/>
                    <a:gd name="T49" fmla="*/ 867 h 2865"/>
                    <a:gd name="T50" fmla="*/ 2800 w 2867"/>
                    <a:gd name="T51" fmla="*/ 867 h 2865"/>
                    <a:gd name="T52" fmla="*/ 2867 w 2867"/>
                    <a:gd name="T53" fmla="*/ 800 h 2865"/>
                    <a:gd name="T54" fmla="*/ 2867 w 2867"/>
                    <a:gd name="T55" fmla="*/ 67 h 2865"/>
                    <a:gd name="T56" fmla="*/ 2800 w 2867"/>
                    <a:gd name="T57" fmla="*/ 0 h 2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67" h="2865">
                      <a:moveTo>
                        <a:pt x="2600" y="734"/>
                      </a:moveTo>
                      <a:lnTo>
                        <a:pt x="2600" y="600"/>
                      </a:lnTo>
                      <a:cubicBezTo>
                        <a:pt x="2600" y="600"/>
                        <a:pt x="2602" y="675"/>
                        <a:pt x="2602" y="734"/>
                      </a:cubicBezTo>
                      <a:lnTo>
                        <a:pt x="2600" y="734"/>
                      </a:lnTo>
                      <a:close/>
                      <a:moveTo>
                        <a:pt x="2800" y="0"/>
                      </a:moveTo>
                      <a:lnTo>
                        <a:pt x="2067" y="0"/>
                      </a:lnTo>
                      <a:cubicBezTo>
                        <a:pt x="2030" y="0"/>
                        <a:pt x="2000" y="30"/>
                        <a:pt x="2000" y="67"/>
                      </a:cubicBezTo>
                      <a:lnTo>
                        <a:pt x="2000" y="334"/>
                      </a:lnTo>
                      <a:cubicBezTo>
                        <a:pt x="2000" y="370"/>
                        <a:pt x="2030" y="400"/>
                        <a:pt x="2067" y="400"/>
                      </a:cubicBezTo>
                      <a:lnTo>
                        <a:pt x="2184" y="400"/>
                      </a:lnTo>
                      <a:lnTo>
                        <a:pt x="2010" y="575"/>
                      </a:lnTo>
                      <a:cubicBezTo>
                        <a:pt x="1793" y="417"/>
                        <a:pt x="1537" y="334"/>
                        <a:pt x="1267" y="334"/>
                      </a:cubicBezTo>
                      <a:cubicBezTo>
                        <a:pt x="568" y="334"/>
                        <a:pt x="0" y="902"/>
                        <a:pt x="0" y="1600"/>
                      </a:cubicBezTo>
                      <a:cubicBezTo>
                        <a:pt x="0" y="2061"/>
                        <a:pt x="247" y="2464"/>
                        <a:pt x="615" y="2686"/>
                      </a:cubicBezTo>
                      <a:cubicBezTo>
                        <a:pt x="716" y="2598"/>
                        <a:pt x="793" y="2482"/>
                        <a:pt x="834" y="2351"/>
                      </a:cubicBezTo>
                      <a:cubicBezTo>
                        <a:pt x="575" y="2201"/>
                        <a:pt x="400" y="1921"/>
                        <a:pt x="400" y="1600"/>
                      </a:cubicBezTo>
                      <a:cubicBezTo>
                        <a:pt x="400" y="1122"/>
                        <a:pt x="789" y="734"/>
                        <a:pt x="1267" y="734"/>
                      </a:cubicBezTo>
                      <a:cubicBezTo>
                        <a:pt x="1745" y="734"/>
                        <a:pt x="2133" y="1122"/>
                        <a:pt x="2133" y="1600"/>
                      </a:cubicBezTo>
                      <a:cubicBezTo>
                        <a:pt x="2133" y="1997"/>
                        <a:pt x="1865" y="2332"/>
                        <a:pt x="1501" y="2435"/>
                      </a:cubicBezTo>
                      <a:cubicBezTo>
                        <a:pt x="1467" y="2587"/>
                        <a:pt x="1408" y="2732"/>
                        <a:pt x="1327" y="2865"/>
                      </a:cubicBezTo>
                      <a:cubicBezTo>
                        <a:pt x="1998" y="2834"/>
                        <a:pt x="2533" y="2279"/>
                        <a:pt x="2533" y="1600"/>
                      </a:cubicBezTo>
                      <a:cubicBezTo>
                        <a:pt x="2533" y="1330"/>
                        <a:pt x="2450" y="1074"/>
                        <a:pt x="2292" y="857"/>
                      </a:cubicBezTo>
                      <a:lnTo>
                        <a:pt x="2467" y="683"/>
                      </a:lnTo>
                      <a:lnTo>
                        <a:pt x="2467" y="800"/>
                      </a:lnTo>
                      <a:cubicBezTo>
                        <a:pt x="2467" y="837"/>
                        <a:pt x="2497" y="867"/>
                        <a:pt x="2533" y="867"/>
                      </a:cubicBezTo>
                      <a:lnTo>
                        <a:pt x="2800" y="867"/>
                      </a:lnTo>
                      <a:cubicBezTo>
                        <a:pt x="2837" y="867"/>
                        <a:pt x="2867" y="837"/>
                        <a:pt x="2867" y="800"/>
                      </a:cubicBezTo>
                      <a:lnTo>
                        <a:pt x="2867" y="67"/>
                      </a:lnTo>
                      <a:cubicBezTo>
                        <a:pt x="2867" y="30"/>
                        <a:pt x="2837" y="0"/>
                        <a:pt x="280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3" name="Group 102">
                <a:extLst>
                  <a:ext uri="{FF2B5EF4-FFF2-40B4-BE49-F238E27FC236}">
                    <a16:creationId xmlns:a16="http://schemas.microsoft.com/office/drawing/2014/main" id="{E7CA00FC-5DCC-4683-E0FA-72246F0177E6}"/>
                  </a:ext>
                </a:extLst>
              </p:cNvPr>
              <p:cNvGrpSpPr/>
              <p:nvPr/>
            </p:nvGrpSpPr>
            <p:grpSpPr>
              <a:xfrm flipH="1">
                <a:off x="10083675" y="2402472"/>
                <a:ext cx="414221" cy="704067"/>
                <a:chOff x="17599025" y="-147638"/>
                <a:chExt cx="2976563" cy="5059363"/>
              </a:xfrm>
              <a:grpFill/>
            </p:grpSpPr>
            <p:sp>
              <p:nvSpPr>
                <p:cNvPr id="104" name="Freeform 72">
                  <a:extLst>
                    <a:ext uri="{FF2B5EF4-FFF2-40B4-BE49-F238E27FC236}">
                      <a16:creationId xmlns:a16="http://schemas.microsoft.com/office/drawing/2014/main" id="{60CCE996-B6D3-FDE0-FE24-FEC9B95DB263}"/>
                    </a:ext>
                  </a:extLst>
                </p:cNvPr>
                <p:cNvSpPr>
                  <a:spLocks noEditPoints="1"/>
                </p:cNvSpPr>
                <p:nvPr/>
              </p:nvSpPr>
              <p:spPr bwMode="auto">
                <a:xfrm>
                  <a:off x="17599025" y="-147638"/>
                  <a:ext cx="2298700" cy="5059363"/>
                </a:xfrm>
                <a:custGeom>
                  <a:avLst/>
                  <a:gdLst>
                    <a:gd name="T0" fmla="*/ 1676 w 3342"/>
                    <a:gd name="T1" fmla="*/ 1338 h 7354"/>
                    <a:gd name="T2" fmla="*/ 1676 w 3342"/>
                    <a:gd name="T3" fmla="*/ 1338 h 7354"/>
                    <a:gd name="T4" fmla="*/ 1306 w 3342"/>
                    <a:gd name="T5" fmla="*/ 1515 h 7354"/>
                    <a:gd name="T6" fmla="*/ 525 w 3342"/>
                    <a:gd name="T7" fmla="*/ 2551 h 7354"/>
                    <a:gd name="T8" fmla="*/ 496 w 3342"/>
                    <a:gd name="T9" fmla="*/ 2602 h 7354"/>
                    <a:gd name="T10" fmla="*/ 490 w 3342"/>
                    <a:gd name="T11" fmla="*/ 2615 h 7354"/>
                    <a:gd name="T12" fmla="*/ 43 w 3342"/>
                    <a:gd name="T13" fmla="*/ 3834 h 7354"/>
                    <a:gd name="T14" fmla="*/ 176 w 3342"/>
                    <a:gd name="T15" fmla="*/ 4122 h 7354"/>
                    <a:gd name="T16" fmla="*/ 176 w 3342"/>
                    <a:gd name="T17" fmla="*/ 4122 h 7354"/>
                    <a:gd name="T18" fmla="*/ 464 w 3342"/>
                    <a:gd name="T19" fmla="*/ 3989 h 7354"/>
                    <a:gd name="T20" fmla="*/ 902 w 3342"/>
                    <a:gd name="T21" fmla="*/ 2796 h 7354"/>
                    <a:gd name="T22" fmla="*/ 1202 w 3342"/>
                    <a:gd name="T23" fmla="*/ 2399 h 7354"/>
                    <a:gd name="T24" fmla="*/ 1202 w 3342"/>
                    <a:gd name="T25" fmla="*/ 3862 h 7354"/>
                    <a:gd name="T26" fmla="*/ 1195 w 3342"/>
                    <a:gd name="T27" fmla="*/ 3891 h 7354"/>
                    <a:gd name="T28" fmla="*/ 895 w 3342"/>
                    <a:gd name="T29" fmla="*/ 5633 h 7354"/>
                    <a:gd name="T30" fmla="*/ 130 w 3342"/>
                    <a:gd name="T31" fmla="*/ 6784 h 7354"/>
                    <a:gd name="T32" fmla="*/ 221 w 3342"/>
                    <a:gd name="T33" fmla="*/ 7254 h 7354"/>
                    <a:gd name="T34" fmla="*/ 692 w 3342"/>
                    <a:gd name="T35" fmla="*/ 7162 h 7354"/>
                    <a:gd name="T36" fmla="*/ 1491 w 3342"/>
                    <a:gd name="T37" fmla="*/ 5943 h 7354"/>
                    <a:gd name="T38" fmla="*/ 1547 w 3342"/>
                    <a:gd name="T39" fmla="*/ 5825 h 7354"/>
                    <a:gd name="T40" fmla="*/ 1736 w 3342"/>
                    <a:gd name="T41" fmla="*/ 4774 h 7354"/>
                    <a:gd name="T42" fmla="*/ 2128 w 3342"/>
                    <a:gd name="T43" fmla="*/ 5729 h 7354"/>
                    <a:gd name="T44" fmla="*/ 2423 w 3342"/>
                    <a:gd name="T45" fmla="*/ 7030 h 7354"/>
                    <a:gd name="T46" fmla="*/ 2826 w 3342"/>
                    <a:gd name="T47" fmla="*/ 7288 h 7354"/>
                    <a:gd name="T48" fmla="*/ 3084 w 3342"/>
                    <a:gd name="T49" fmla="*/ 6884 h 7354"/>
                    <a:gd name="T50" fmla="*/ 2779 w 3342"/>
                    <a:gd name="T51" fmla="*/ 5536 h 7354"/>
                    <a:gd name="T52" fmla="*/ 2735 w 3342"/>
                    <a:gd name="T53" fmla="*/ 5429 h 7354"/>
                    <a:gd name="T54" fmla="*/ 2165 w 3342"/>
                    <a:gd name="T55" fmla="*/ 3958 h 7354"/>
                    <a:gd name="T56" fmla="*/ 2150 w 3342"/>
                    <a:gd name="T57" fmla="*/ 3929 h 7354"/>
                    <a:gd name="T58" fmla="*/ 2150 w 3342"/>
                    <a:gd name="T59" fmla="*/ 2597 h 7354"/>
                    <a:gd name="T60" fmla="*/ 2891 w 3342"/>
                    <a:gd name="T61" fmla="*/ 3901 h 7354"/>
                    <a:gd name="T62" fmla="*/ 3197 w 3342"/>
                    <a:gd name="T63" fmla="*/ 3986 h 7354"/>
                    <a:gd name="T64" fmla="*/ 3197 w 3342"/>
                    <a:gd name="T65" fmla="*/ 3986 h 7354"/>
                    <a:gd name="T66" fmla="*/ 3281 w 3342"/>
                    <a:gd name="T67" fmla="*/ 3680 h 7354"/>
                    <a:gd name="T68" fmla="*/ 2097 w 3342"/>
                    <a:gd name="T69" fmla="*/ 1594 h 7354"/>
                    <a:gd name="T70" fmla="*/ 1676 w 3342"/>
                    <a:gd name="T71" fmla="*/ 1338 h 7354"/>
                    <a:gd name="T72" fmla="*/ 1676 w 3342"/>
                    <a:gd name="T73" fmla="*/ 0 h 7354"/>
                    <a:gd name="T74" fmla="*/ 1081 w 3342"/>
                    <a:gd name="T75" fmla="*/ 596 h 7354"/>
                    <a:gd name="T76" fmla="*/ 1676 w 3342"/>
                    <a:gd name="T77" fmla="*/ 1191 h 7354"/>
                    <a:gd name="T78" fmla="*/ 2272 w 3342"/>
                    <a:gd name="T79" fmla="*/ 596 h 7354"/>
                    <a:gd name="T80" fmla="*/ 1676 w 3342"/>
                    <a:gd name="T81" fmla="*/ 0 h 7354"/>
                    <a:gd name="T82" fmla="*/ 1676 w 3342"/>
                    <a:gd name="T83" fmla="*/ 0 h 7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42" h="7354">
                      <a:moveTo>
                        <a:pt x="1676" y="1338"/>
                      </a:moveTo>
                      <a:lnTo>
                        <a:pt x="1676" y="1338"/>
                      </a:lnTo>
                      <a:cubicBezTo>
                        <a:pt x="1539" y="1338"/>
                        <a:pt x="1390" y="1404"/>
                        <a:pt x="1306" y="1515"/>
                      </a:cubicBezTo>
                      <a:lnTo>
                        <a:pt x="525" y="2551"/>
                      </a:lnTo>
                      <a:cubicBezTo>
                        <a:pt x="513" y="2567"/>
                        <a:pt x="503" y="2584"/>
                        <a:pt x="496" y="2602"/>
                      </a:cubicBezTo>
                      <a:cubicBezTo>
                        <a:pt x="494" y="2606"/>
                        <a:pt x="492" y="2611"/>
                        <a:pt x="490" y="2615"/>
                      </a:cubicBezTo>
                      <a:lnTo>
                        <a:pt x="43" y="3834"/>
                      </a:lnTo>
                      <a:cubicBezTo>
                        <a:pt x="0" y="3950"/>
                        <a:pt x="60" y="4080"/>
                        <a:pt x="176" y="4122"/>
                      </a:cubicBezTo>
                      <a:lnTo>
                        <a:pt x="176" y="4122"/>
                      </a:lnTo>
                      <a:cubicBezTo>
                        <a:pt x="292" y="4165"/>
                        <a:pt x="422" y="4105"/>
                        <a:pt x="464" y="3989"/>
                      </a:cubicBezTo>
                      <a:lnTo>
                        <a:pt x="902" y="2796"/>
                      </a:lnTo>
                      <a:lnTo>
                        <a:pt x="1202" y="2399"/>
                      </a:lnTo>
                      <a:lnTo>
                        <a:pt x="1202" y="3862"/>
                      </a:lnTo>
                      <a:cubicBezTo>
                        <a:pt x="1199" y="3872"/>
                        <a:pt x="1196" y="3881"/>
                        <a:pt x="1195" y="3891"/>
                      </a:cubicBezTo>
                      <a:lnTo>
                        <a:pt x="895" y="5633"/>
                      </a:lnTo>
                      <a:lnTo>
                        <a:pt x="130" y="6784"/>
                      </a:lnTo>
                      <a:cubicBezTo>
                        <a:pt x="26" y="6939"/>
                        <a:pt x="69" y="7146"/>
                        <a:pt x="221" y="7254"/>
                      </a:cubicBezTo>
                      <a:cubicBezTo>
                        <a:pt x="364" y="7354"/>
                        <a:pt x="607" y="7291"/>
                        <a:pt x="692" y="7162"/>
                      </a:cubicBezTo>
                      <a:lnTo>
                        <a:pt x="1491" y="5943"/>
                      </a:lnTo>
                      <a:cubicBezTo>
                        <a:pt x="1522" y="5895"/>
                        <a:pt x="1541" y="5863"/>
                        <a:pt x="1547" y="5825"/>
                      </a:cubicBezTo>
                      <a:lnTo>
                        <a:pt x="1736" y="4774"/>
                      </a:lnTo>
                      <a:lnTo>
                        <a:pt x="2128" y="5729"/>
                      </a:lnTo>
                      <a:lnTo>
                        <a:pt x="2423" y="7030"/>
                      </a:lnTo>
                      <a:cubicBezTo>
                        <a:pt x="2464" y="7211"/>
                        <a:pt x="2643" y="7324"/>
                        <a:pt x="2826" y="7288"/>
                      </a:cubicBezTo>
                      <a:cubicBezTo>
                        <a:pt x="2997" y="7253"/>
                        <a:pt x="3118" y="7034"/>
                        <a:pt x="3084" y="6884"/>
                      </a:cubicBezTo>
                      <a:lnTo>
                        <a:pt x="2779" y="5536"/>
                      </a:lnTo>
                      <a:cubicBezTo>
                        <a:pt x="2770" y="5499"/>
                        <a:pt x="2755" y="5463"/>
                        <a:pt x="2735" y="5429"/>
                      </a:cubicBezTo>
                      <a:lnTo>
                        <a:pt x="2165" y="3958"/>
                      </a:lnTo>
                      <a:cubicBezTo>
                        <a:pt x="2161" y="3948"/>
                        <a:pt x="2156" y="3938"/>
                        <a:pt x="2150" y="3929"/>
                      </a:cubicBezTo>
                      <a:lnTo>
                        <a:pt x="2150" y="2597"/>
                      </a:lnTo>
                      <a:lnTo>
                        <a:pt x="2891" y="3901"/>
                      </a:lnTo>
                      <a:cubicBezTo>
                        <a:pt x="2952" y="4009"/>
                        <a:pt x="3090" y="4047"/>
                        <a:pt x="3197" y="3986"/>
                      </a:cubicBezTo>
                      <a:lnTo>
                        <a:pt x="3197" y="3986"/>
                      </a:lnTo>
                      <a:cubicBezTo>
                        <a:pt x="3304" y="3925"/>
                        <a:pt x="3342" y="3787"/>
                        <a:pt x="3281" y="3680"/>
                      </a:cubicBezTo>
                      <a:lnTo>
                        <a:pt x="2097" y="1594"/>
                      </a:lnTo>
                      <a:cubicBezTo>
                        <a:pt x="2017" y="1442"/>
                        <a:pt x="1858" y="1338"/>
                        <a:pt x="1676" y="1338"/>
                      </a:cubicBezTo>
                      <a:close/>
                      <a:moveTo>
                        <a:pt x="1676" y="0"/>
                      </a:moveTo>
                      <a:cubicBezTo>
                        <a:pt x="1347" y="0"/>
                        <a:pt x="1081" y="267"/>
                        <a:pt x="1081" y="596"/>
                      </a:cubicBezTo>
                      <a:cubicBezTo>
                        <a:pt x="1081" y="925"/>
                        <a:pt x="1347" y="1191"/>
                        <a:pt x="1676" y="1191"/>
                      </a:cubicBezTo>
                      <a:cubicBezTo>
                        <a:pt x="2005" y="1191"/>
                        <a:pt x="2272" y="925"/>
                        <a:pt x="2272" y="596"/>
                      </a:cubicBezTo>
                      <a:cubicBezTo>
                        <a:pt x="2272" y="267"/>
                        <a:pt x="2005" y="0"/>
                        <a:pt x="1676" y="0"/>
                      </a:cubicBezTo>
                      <a:lnTo>
                        <a:pt x="167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73">
                  <a:extLst>
                    <a:ext uri="{FF2B5EF4-FFF2-40B4-BE49-F238E27FC236}">
                      <a16:creationId xmlns:a16="http://schemas.microsoft.com/office/drawing/2014/main" id="{5A61C94D-CAAB-8019-8F03-5FB0337B97EE}"/>
                    </a:ext>
                  </a:extLst>
                </p:cNvPr>
                <p:cNvSpPr>
                  <a:spLocks/>
                </p:cNvSpPr>
                <p:nvPr/>
              </p:nvSpPr>
              <p:spPr bwMode="auto">
                <a:xfrm>
                  <a:off x="19721513" y="2471738"/>
                  <a:ext cx="854075" cy="2398713"/>
                </a:xfrm>
                <a:custGeom>
                  <a:avLst/>
                  <a:gdLst>
                    <a:gd name="T0" fmla="*/ 55 w 1240"/>
                    <a:gd name="T1" fmla="*/ 12 h 3488"/>
                    <a:gd name="T2" fmla="*/ 55 w 1240"/>
                    <a:gd name="T3" fmla="*/ 12 h 3488"/>
                    <a:gd name="T4" fmla="*/ 142 w 1240"/>
                    <a:gd name="T5" fmla="*/ 56 h 3488"/>
                    <a:gd name="T6" fmla="*/ 1229 w 1240"/>
                    <a:gd name="T7" fmla="*/ 3390 h 3488"/>
                    <a:gd name="T8" fmla="*/ 1185 w 1240"/>
                    <a:gd name="T9" fmla="*/ 3477 h 3488"/>
                    <a:gd name="T10" fmla="*/ 1185 w 1240"/>
                    <a:gd name="T11" fmla="*/ 3477 h 3488"/>
                    <a:gd name="T12" fmla="*/ 1098 w 1240"/>
                    <a:gd name="T13" fmla="*/ 3433 h 3488"/>
                    <a:gd name="T14" fmla="*/ 11 w 1240"/>
                    <a:gd name="T15" fmla="*/ 98 h 3488"/>
                    <a:gd name="T16" fmla="*/ 55 w 1240"/>
                    <a:gd name="T17" fmla="*/ 12 h 3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0" h="3488">
                      <a:moveTo>
                        <a:pt x="55" y="12"/>
                      </a:moveTo>
                      <a:lnTo>
                        <a:pt x="55" y="12"/>
                      </a:lnTo>
                      <a:cubicBezTo>
                        <a:pt x="91" y="0"/>
                        <a:pt x="130" y="20"/>
                        <a:pt x="142" y="56"/>
                      </a:cubicBezTo>
                      <a:lnTo>
                        <a:pt x="1229" y="3390"/>
                      </a:lnTo>
                      <a:cubicBezTo>
                        <a:pt x="1240" y="3426"/>
                        <a:pt x="1220" y="3465"/>
                        <a:pt x="1185" y="3477"/>
                      </a:cubicBezTo>
                      <a:lnTo>
                        <a:pt x="1185" y="3477"/>
                      </a:lnTo>
                      <a:cubicBezTo>
                        <a:pt x="1149" y="3488"/>
                        <a:pt x="1110" y="3469"/>
                        <a:pt x="1098" y="3433"/>
                      </a:cubicBezTo>
                      <a:lnTo>
                        <a:pt x="11" y="98"/>
                      </a:lnTo>
                      <a:cubicBezTo>
                        <a:pt x="0" y="62"/>
                        <a:pt x="19" y="23"/>
                        <a:pt x="55"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cxnSp>
          <p:nvCxnSpPr>
            <p:cNvPr id="109" name="Straight Connector 108">
              <a:extLst>
                <a:ext uri="{FF2B5EF4-FFF2-40B4-BE49-F238E27FC236}">
                  <a16:creationId xmlns:a16="http://schemas.microsoft.com/office/drawing/2014/main" id="{FB499522-06EF-C1CC-4BC9-1CEE2FD19E8A}"/>
                </a:ext>
              </a:extLst>
            </p:cNvPr>
            <p:cNvCxnSpPr>
              <a:cxnSpLocks/>
            </p:cNvCxnSpPr>
            <p:nvPr/>
          </p:nvCxnSpPr>
          <p:spPr>
            <a:xfrm>
              <a:off x="7816499" y="3113124"/>
              <a:ext cx="145029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nvGrpSpPr>
            <p:cNvPr id="110" name="Group 109">
              <a:extLst>
                <a:ext uri="{FF2B5EF4-FFF2-40B4-BE49-F238E27FC236}">
                  <a16:creationId xmlns:a16="http://schemas.microsoft.com/office/drawing/2014/main" id="{34613368-A7BC-23BB-0374-DCA70C66B3D9}"/>
                </a:ext>
              </a:extLst>
            </p:cNvPr>
            <p:cNvGrpSpPr/>
            <p:nvPr/>
          </p:nvGrpSpPr>
          <p:grpSpPr>
            <a:xfrm>
              <a:off x="8047947" y="1958629"/>
              <a:ext cx="861942" cy="946698"/>
              <a:chOff x="9047163" y="-3290891"/>
              <a:chExt cx="1808160" cy="1985965"/>
            </a:xfrm>
          </p:grpSpPr>
          <p:sp>
            <p:nvSpPr>
              <p:cNvPr id="111" name="Freeform 6">
                <a:extLst>
                  <a:ext uri="{FF2B5EF4-FFF2-40B4-BE49-F238E27FC236}">
                    <a16:creationId xmlns:a16="http://schemas.microsoft.com/office/drawing/2014/main" id="{39521764-61D2-458F-3F92-E1EF4CA7F271}"/>
                  </a:ext>
                </a:extLst>
              </p:cNvPr>
              <p:cNvSpPr>
                <a:spLocks/>
              </p:cNvSpPr>
              <p:nvPr/>
            </p:nvSpPr>
            <p:spPr bwMode="auto">
              <a:xfrm>
                <a:off x="9318625" y="-2811463"/>
                <a:ext cx="1320800" cy="1355725"/>
              </a:xfrm>
              <a:custGeom>
                <a:avLst/>
                <a:gdLst>
                  <a:gd name="T0" fmla="*/ 1507 w 1733"/>
                  <a:gd name="T1" fmla="*/ 1201 h 1779"/>
                  <a:gd name="T2" fmla="*/ 1450 w 1733"/>
                  <a:gd name="T3" fmla="*/ 948 h 1779"/>
                  <a:gd name="T4" fmla="*/ 1163 w 1733"/>
                  <a:gd name="T5" fmla="*/ 868 h 1779"/>
                  <a:gd name="T6" fmla="*/ 1210 w 1733"/>
                  <a:gd name="T7" fmla="*/ 661 h 1779"/>
                  <a:gd name="T8" fmla="*/ 1482 w 1733"/>
                  <a:gd name="T9" fmla="*/ 559 h 1779"/>
                  <a:gd name="T10" fmla="*/ 1714 w 1733"/>
                  <a:gd name="T11" fmla="*/ 612 h 1779"/>
                  <a:gd name="T12" fmla="*/ 1688 w 1733"/>
                  <a:gd name="T13" fmla="*/ 539 h 1779"/>
                  <a:gd name="T14" fmla="*/ 1629 w 1733"/>
                  <a:gd name="T15" fmla="*/ 518 h 1779"/>
                  <a:gd name="T16" fmla="*/ 1511 w 1733"/>
                  <a:gd name="T17" fmla="*/ 449 h 1779"/>
                  <a:gd name="T18" fmla="*/ 1522 w 1733"/>
                  <a:gd name="T19" fmla="*/ 535 h 1779"/>
                  <a:gd name="T20" fmla="*/ 1482 w 1733"/>
                  <a:gd name="T21" fmla="*/ 460 h 1779"/>
                  <a:gd name="T22" fmla="*/ 1346 w 1733"/>
                  <a:gd name="T23" fmla="*/ 541 h 1779"/>
                  <a:gd name="T24" fmla="*/ 1344 w 1733"/>
                  <a:gd name="T25" fmla="*/ 455 h 1779"/>
                  <a:gd name="T26" fmla="*/ 1361 w 1733"/>
                  <a:gd name="T27" fmla="*/ 384 h 1779"/>
                  <a:gd name="T28" fmla="*/ 1479 w 1733"/>
                  <a:gd name="T29" fmla="*/ 296 h 1779"/>
                  <a:gd name="T30" fmla="*/ 1453 w 1733"/>
                  <a:gd name="T31" fmla="*/ 218 h 1779"/>
                  <a:gd name="T32" fmla="*/ 531 w 1733"/>
                  <a:gd name="T33" fmla="*/ 75 h 1779"/>
                  <a:gd name="T34" fmla="*/ 613 w 1733"/>
                  <a:gd name="T35" fmla="*/ 109 h 1779"/>
                  <a:gd name="T36" fmla="*/ 622 w 1733"/>
                  <a:gd name="T37" fmla="*/ 163 h 1779"/>
                  <a:gd name="T38" fmla="*/ 658 w 1733"/>
                  <a:gd name="T39" fmla="*/ 108 h 1779"/>
                  <a:gd name="T40" fmla="*/ 714 w 1733"/>
                  <a:gd name="T41" fmla="*/ 160 h 1779"/>
                  <a:gd name="T42" fmla="*/ 906 w 1733"/>
                  <a:gd name="T43" fmla="*/ 132 h 1779"/>
                  <a:gd name="T44" fmla="*/ 897 w 1733"/>
                  <a:gd name="T45" fmla="*/ 200 h 1779"/>
                  <a:gd name="T46" fmla="*/ 808 w 1733"/>
                  <a:gd name="T47" fmla="*/ 197 h 1779"/>
                  <a:gd name="T48" fmla="*/ 742 w 1733"/>
                  <a:gd name="T49" fmla="*/ 179 h 1779"/>
                  <a:gd name="T50" fmla="*/ 689 w 1733"/>
                  <a:gd name="T51" fmla="*/ 219 h 1779"/>
                  <a:gd name="T52" fmla="*/ 640 w 1733"/>
                  <a:gd name="T53" fmla="*/ 340 h 1779"/>
                  <a:gd name="T54" fmla="*/ 725 w 1733"/>
                  <a:gd name="T55" fmla="*/ 252 h 1779"/>
                  <a:gd name="T56" fmla="*/ 857 w 1733"/>
                  <a:gd name="T57" fmla="*/ 267 h 1779"/>
                  <a:gd name="T58" fmla="*/ 896 w 1733"/>
                  <a:gd name="T59" fmla="*/ 388 h 1779"/>
                  <a:gd name="T60" fmla="*/ 842 w 1733"/>
                  <a:gd name="T61" fmla="*/ 375 h 1779"/>
                  <a:gd name="T62" fmla="*/ 776 w 1733"/>
                  <a:gd name="T63" fmla="*/ 389 h 1779"/>
                  <a:gd name="T64" fmla="*/ 628 w 1733"/>
                  <a:gd name="T65" fmla="*/ 513 h 1779"/>
                  <a:gd name="T66" fmla="*/ 299 w 1733"/>
                  <a:gd name="T67" fmla="*/ 702 h 1779"/>
                  <a:gd name="T68" fmla="*/ 416 w 1733"/>
                  <a:gd name="T69" fmla="*/ 774 h 1779"/>
                  <a:gd name="T70" fmla="*/ 549 w 1733"/>
                  <a:gd name="T71" fmla="*/ 878 h 1779"/>
                  <a:gd name="T72" fmla="*/ 730 w 1733"/>
                  <a:gd name="T73" fmla="*/ 874 h 1779"/>
                  <a:gd name="T74" fmla="*/ 864 w 1733"/>
                  <a:gd name="T75" fmla="*/ 1016 h 1779"/>
                  <a:gd name="T76" fmla="*/ 1010 w 1733"/>
                  <a:gd name="T77" fmla="*/ 1174 h 1779"/>
                  <a:gd name="T78" fmla="*/ 893 w 1733"/>
                  <a:gd name="T79" fmla="*/ 1409 h 1779"/>
                  <a:gd name="T80" fmla="*/ 760 w 1733"/>
                  <a:gd name="T81" fmla="*/ 1551 h 1779"/>
                  <a:gd name="T82" fmla="*/ 776 w 1733"/>
                  <a:gd name="T83" fmla="*/ 1627 h 1779"/>
                  <a:gd name="T84" fmla="*/ 662 w 1733"/>
                  <a:gd name="T85" fmla="*/ 1521 h 1779"/>
                  <a:gd name="T86" fmla="*/ 624 w 1733"/>
                  <a:gd name="T87" fmla="*/ 1397 h 1779"/>
                  <a:gd name="T88" fmla="*/ 521 w 1733"/>
                  <a:gd name="T89" fmla="*/ 1153 h 1779"/>
                  <a:gd name="T90" fmla="*/ 441 w 1733"/>
                  <a:gd name="T91" fmla="*/ 901 h 1779"/>
                  <a:gd name="T92" fmla="*/ 310 w 1733"/>
                  <a:gd name="T93" fmla="*/ 808 h 1779"/>
                  <a:gd name="T94" fmla="*/ 198 w 1733"/>
                  <a:gd name="T95" fmla="*/ 718 h 1779"/>
                  <a:gd name="T96" fmla="*/ 128 w 1733"/>
                  <a:gd name="T97" fmla="*/ 620 h 1779"/>
                  <a:gd name="T98" fmla="*/ 74 w 1733"/>
                  <a:gd name="T99" fmla="*/ 576 h 1779"/>
                  <a:gd name="T100" fmla="*/ 0 w 1733"/>
                  <a:gd name="T101" fmla="*/ 890 h 1779"/>
                  <a:gd name="T102" fmla="*/ 1585 w 1733"/>
                  <a:gd name="T103" fmla="*/ 1439 h 1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33" h="1779">
                    <a:moveTo>
                      <a:pt x="1538" y="1344"/>
                    </a:moveTo>
                    <a:cubicBezTo>
                      <a:pt x="1522" y="1323"/>
                      <a:pt x="1538" y="1289"/>
                      <a:pt x="1532" y="1264"/>
                    </a:cubicBezTo>
                    <a:cubicBezTo>
                      <a:pt x="1527" y="1239"/>
                      <a:pt x="1489" y="1237"/>
                      <a:pt x="1507" y="1201"/>
                    </a:cubicBezTo>
                    <a:cubicBezTo>
                      <a:pt x="1522" y="1173"/>
                      <a:pt x="1543" y="1154"/>
                      <a:pt x="1527" y="1126"/>
                    </a:cubicBezTo>
                    <a:cubicBezTo>
                      <a:pt x="1522" y="1116"/>
                      <a:pt x="1476" y="1017"/>
                      <a:pt x="1468" y="974"/>
                    </a:cubicBezTo>
                    <a:cubicBezTo>
                      <a:pt x="1465" y="961"/>
                      <a:pt x="1462" y="953"/>
                      <a:pt x="1450" y="948"/>
                    </a:cubicBezTo>
                    <a:cubicBezTo>
                      <a:pt x="1429" y="940"/>
                      <a:pt x="1408" y="928"/>
                      <a:pt x="1393" y="928"/>
                    </a:cubicBezTo>
                    <a:cubicBezTo>
                      <a:pt x="1358" y="928"/>
                      <a:pt x="1347" y="946"/>
                      <a:pt x="1311" y="946"/>
                    </a:cubicBezTo>
                    <a:cubicBezTo>
                      <a:pt x="1229" y="946"/>
                      <a:pt x="1227" y="940"/>
                      <a:pt x="1163" y="868"/>
                    </a:cubicBezTo>
                    <a:cubicBezTo>
                      <a:pt x="1137" y="838"/>
                      <a:pt x="1147" y="796"/>
                      <a:pt x="1161" y="762"/>
                    </a:cubicBezTo>
                    <a:cubicBezTo>
                      <a:pt x="1166" y="751"/>
                      <a:pt x="1159" y="741"/>
                      <a:pt x="1149" y="734"/>
                    </a:cubicBezTo>
                    <a:cubicBezTo>
                      <a:pt x="1123" y="715"/>
                      <a:pt x="1188" y="677"/>
                      <a:pt x="1210" y="661"/>
                    </a:cubicBezTo>
                    <a:cubicBezTo>
                      <a:pt x="1252" y="630"/>
                      <a:pt x="1226" y="596"/>
                      <a:pt x="1267" y="573"/>
                    </a:cubicBezTo>
                    <a:cubicBezTo>
                      <a:pt x="1315" y="546"/>
                      <a:pt x="1399" y="542"/>
                      <a:pt x="1462" y="538"/>
                    </a:cubicBezTo>
                    <a:cubicBezTo>
                      <a:pt x="1475" y="537"/>
                      <a:pt x="1481" y="546"/>
                      <a:pt x="1482" y="559"/>
                    </a:cubicBezTo>
                    <a:cubicBezTo>
                      <a:pt x="1483" y="599"/>
                      <a:pt x="1532" y="607"/>
                      <a:pt x="1573" y="615"/>
                    </a:cubicBezTo>
                    <a:cubicBezTo>
                      <a:pt x="1586" y="618"/>
                      <a:pt x="1591" y="606"/>
                      <a:pt x="1602" y="599"/>
                    </a:cubicBezTo>
                    <a:cubicBezTo>
                      <a:pt x="1620" y="587"/>
                      <a:pt x="1673" y="602"/>
                      <a:pt x="1714" y="612"/>
                    </a:cubicBezTo>
                    <a:cubicBezTo>
                      <a:pt x="1726" y="615"/>
                      <a:pt x="1733" y="608"/>
                      <a:pt x="1729" y="596"/>
                    </a:cubicBezTo>
                    <a:cubicBezTo>
                      <a:pt x="1726" y="586"/>
                      <a:pt x="1722" y="577"/>
                      <a:pt x="1718" y="568"/>
                    </a:cubicBezTo>
                    <a:cubicBezTo>
                      <a:pt x="1714" y="556"/>
                      <a:pt x="1699" y="546"/>
                      <a:pt x="1688" y="539"/>
                    </a:cubicBezTo>
                    <a:cubicBezTo>
                      <a:pt x="1675" y="531"/>
                      <a:pt x="1667" y="516"/>
                      <a:pt x="1664" y="500"/>
                    </a:cubicBezTo>
                    <a:cubicBezTo>
                      <a:pt x="1662" y="487"/>
                      <a:pt x="1653" y="480"/>
                      <a:pt x="1644" y="489"/>
                    </a:cubicBezTo>
                    <a:cubicBezTo>
                      <a:pt x="1637" y="497"/>
                      <a:pt x="1632" y="507"/>
                      <a:pt x="1629" y="518"/>
                    </a:cubicBezTo>
                    <a:cubicBezTo>
                      <a:pt x="1626" y="530"/>
                      <a:pt x="1617" y="535"/>
                      <a:pt x="1609" y="525"/>
                    </a:cubicBezTo>
                    <a:cubicBezTo>
                      <a:pt x="1582" y="489"/>
                      <a:pt x="1577" y="427"/>
                      <a:pt x="1527" y="424"/>
                    </a:cubicBezTo>
                    <a:cubicBezTo>
                      <a:pt x="1514" y="424"/>
                      <a:pt x="1505" y="438"/>
                      <a:pt x="1511" y="449"/>
                    </a:cubicBezTo>
                    <a:cubicBezTo>
                      <a:pt x="1520" y="465"/>
                      <a:pt x="1537" y="473"/>
                      <a:pt x="1553" y="483"/>
                    </a:cubicBezTo>
                    <a:cubicBezTo>
                      <a:pt x="1564" y="490"/>
                      <a:pt x="1570" y="507"/>
                      <a:pt x="1563" y="518"/>
                    </a:cubicBezTo>
                    <a:cubicBezTo>
                      <a:pt x="1553" y="533"/>
                      <a:pt x="1538" y="544"/>
                      <a:pt x="1522" y="535"/>
                    </a:cubicBezTo>
                    <a:cubicBezTo>
                      <a:pt x="1511" y="528"/>
                      <a:pt x="1517" y="519"/>
                      <a:pt x="1528" y="515"/>
                    </a:cubicBezTo>
                    <a:cubicBezTo>
                      <a:pt x="1539" y="511"/>
                      <a:pt x="1539" y="502"/>
                      <a:pt x="1528" y="495"/>
                    </a:cubicBezTo>
                    <a:cubicBezTo>
                      <a:pt x="1511" y="485"/>
                      <a:pt x="1493" y="475"/>
                      <a:pt x="1482" y="460"/>
                    </a:cubicBezTo>
                    <a:cubicBezTo>
                      <a:pt x="1474" y="450"/>
                      <a:pt x="1467" y="449"/>
                      <a:pt x="1455" y="456"/>
                    </a:cubicBezTo>
                    <a:cubicBezTo>
                      <a:pt x="1436" y="467"/>
                      <a:pt x="1416" y="456"/>
                      <a:pt x="1398" y="480"/>
                    </a:cubicBezTo>
                    <a:cubicBezTo>
                      <a:pt x="1385" y="497"/>
                      <a:pt x="1365" y="539"/>
                      <a:pt x="1346" y="541"/>
                    </a:cubicBezTo>
                    <a:cubicBezTo>
                      <a:pt x="1325" y="543"/>
                      <a:pt x="1281" y="551"/>
                      <a:pt x="1265" y="531"/>
                    </a:cubicBezTo>
                    <a:cubicBezTo>
                      <a:pt x="1251" y="514"/>
                      <a:pt x="1253" y="460"/>
                      <a:pt x="1278" y="455"/>
                    </a:cubicBezTo>
                    <a:cubicBezTo>
                      <a:pt x="1305" y="449"/>
                      <a:pt x="1316" y="449"/>
                      <a:pt x="1344" y="455"/>
                    </a:cubicBezTo>
                    <a:cubicBezTo>
                      <a:pt x="1357" y="457"/>
                      <a:pt x="1358" y="455"/>
                      <a:pt x="1358" y="449"/>
                    </a:cubicBezTo>
                    <a:cubicBezTo>
                      <a:pt x="1357" y="439"/>
                      <a:pt x="1351" y="431"/>
                      <a:pt x="1346" y="419"/>
                    </a:cubicBezTo>
                    <a:cubicBezTo>
                      <a:pt x="1340" y="406"/>
                      <a:pt x="1341" y="388"/>
                      <a:pt x="1361" y="384"/>
                    </a:cubicBezTo>
                    <a:cubicBezTo>
                      <a:pt x="1418" y="375"/>
                      <a:pt x="1424" y="329"/>
                      <a:pt x="1481" y="329"/>
                    </a:cubicBezTo>
                    <a:cubicBezTo>
                      <a:pt x="1494" y="329"/>
                      <a:pt x="1505" y="321"/>
                      <a:pt x="1503" y="309"/>
                    </a:cubicBezTo>
                    <a:cubicBezTo>
                      <a:pt x="1502" y="297"/>
                      <a:pt x="1490" y="293"/>
                      <a:pt x="1479" y="296"/>
                    </a:cubicBezTo>
                    <a:cubicBezTo>
                      <a:pt x="1469" y="298"/>
                      <a:pt x="1457" y="293"/>
                      <a:pt x="1449" y="283"/>
                    </a:cubicBezTo>
                    <a:cubicBezTo>
                      <a:pt x="1432" y="263"/>
                      <a:pt x="1411" y="254"/>
                      <a:pt x="1440" y="226"/>
                    </a:cubicBezTo>
                    <a:cubicBezTo>
                      <a:pt x="1444" y="222"/>
                      <a:pt x="1448" y="220"/>
                      <a:pt x="1453" y="218"/>
                    </a:cubicBezTo>
                    <a:cubicBezTo>
                      <a:pt x="1460" y="215"/>
                      <a:pt x="1459" y="206"/>
                      <a:pt x="1449" y="198"/>
                    </a:cubicBezTo>
                    <a:cubicBezTo>
                      <a:pt x="1296" y="74"/>
                      <a:pt x="1101" y="0"/>
                      <a:pt x="889" y="0"/>
                    </a:cubicBezTo>
                    <a:cubicBezTo>
                      <a:pt x="762" y="0"/>
                      <a:pt x="640" y="27"/>
                      <a:pt x="531" y="75"/>
                    </a:cubicBezTo>
                    <a:cubicBezTo>
                      <a:pt x="519" y="81"/>
                      <a:pt x="521" y="86"/>
                      <a:pt x="531" y="94"/>
                    </a:cubicBezTo>
                    <a:cubicBezTo>
                      <a:pt x="536" y="98"/>
                      <a:pt x="542" y="104"/>
                      <a:pt x="547" y="111"/>
                    </a:cubicBezTo>
                    <a:cubicBezTo>
                      <a:pt x="566" y="136"/>
                      <a:pt x="591" y="117"/>
                      <a:pt x="613" y="109"/>
                    </a:cubicBezTo>
                    <a:cubicBezTo>
                      <a:pt x="625" y="105"/>
                      <a:pt x="631" y="117"/>
                      <a:pt x="621" y="125"/>
                    </a:cubicBezTo>
                    <a:cubicBezTo>
                      <a:pt x="605" y="140"/>
                      <a:pt x="585" y="141"/>
                      <a:pt x="559" y="141"/>
                    </a:cubicBezTo>
                    <a:cubicBezTo>
                      <a:pt x="547" y="141"/>
                      <a:pt x="602" y="212"/>
                      <a:pt x="622" y="163"/>
                    </a:cubicBezTo>
                    <a:cubicBezTo>
                      <a:pt x="628" y="147"/>
                      <a:pt x="642" y="154"/>
                      <a:pt x="654" y="149"/>
                    </a:cubicBezTo>
                    <a:cubicBezTo>
                      <a:pt x="666" y="144"/>
                      <a:pt x="662" y="130"/>
                      <a:pt x="656" y="129"/>
                    </a:cubicBezTo>
                    <a:cubicBezTo>
                      <a:pt x="650" y="128"/>
                      <a:pt x="647" y="116"/>
                      <a:pt x="658" y="108"/>
                    </a:cubicBezTo>
                    <a:cubicBezTo>
                      <a:pt x="670" y="99"/>
                      <a:pt x="688" y="99"/>
                      <a:pt x="707" y="101"/>
                    </a:cubicBezTo>
                    <a:cubicBezTo>
                      <a:pt x="720" y="103"/>
                      <a:pt x="720" y="108"/>
                      <a:pt x="711" y="118"/>
                    </a:cubicBezTo>
                    <a:cubicBezTo>
                      <a:pt x="695" y="133"/>
                      <a:pt x="695" y="152"/>
                      <a:pt x="714" y="160"/>
                    </a:cubicBezTo>
                    <a:cubicBezTo>
                      <a:pt x="726" y="165"/>
                      <a:pt x="732" y="153"/>
                      <a:pt x="734" y="141"/>
                    </a:cubicBezTo>
                    <a:cubicBezTo>
                      <a:pt x="737" y="104"/>
                      <a:pt x="790" y="92"/>
                      <a:pt x="827" y="97"/>
                    </a:cubicBezTo>
                    <a:cubicBezTo>
                      <a:pt x="852" y="100"/>
                      <a:pt x="882" y="122"/>
                      <a:pt x="906" y="132"/>
                    </a:cubicBezTo>
                    <a:cubicBezTo>
                      <a:pt x="922" y="139"/>
                      <a:pt x="911" y="154"/>
                      <a:pt x="919" y="164"/>
                    </a:cubicBezTo>
                    <a:cubicBezTo>
                      <a:pt x="926" y="175"/>
                      <a:pt x="938" y="186"/>
                      <a:pt x="928" y="194"/>
                    </a:cubicBezTo>
                    <a:cubicBezTo>
                      <a:pt x="922" y="200"/>
                      <a:pt x="912" y="200"/>
                      <a:pt x="897" y="200"/>
                    </a:cubicBezTo>
                    <a:cubicBezTo>
                      <a:pt x="875" y="200"/>
                      <a:pt x="888" y="228"/>
                      <a:pt x="876" y="229"/>
                    </a:cubicBezTo>
                    <a:cubicBezTo>
                      <a:pt x="857" y="231"/>
                      <a:pt x="832" y="222"/>
                      <a:pt x="810" y="215"/>
                    </a:cubicBezTo>
                    <a:cubicBezTo>
                      <a:pt x="798" y="211"/>
                      <a:pt x="797" y="203"/>
                      <a:pt x="808" y="197"/>
                    </a:cubicBezTo>
                    <a:cubicBezTo>
                      <a:pt x="818" y="192"/>
                      <a:pt x="827" y="187"/>
                      <a:pt x="836" y="182"/>
                    </a:cubicBezTo>
                    <a:cubicBezTo>
                      <a:pt x="848" y="176"/>
                      <a:pt x="851" y="162"/>
                      <a:pt x="841" y="155"/>
                    </a:cubicBezTo>
                    <a:cubicBezTo>
                      <a:pt x="808" y="132"/>
                      <a:pt x="774" y="166"/>
                      <a:pt x="742" y="179"/>
                    </a:cubicBezTo>
                    <a:cubicBezTo>
                      <a:pt x="730" y="184"/>
                      <a:pt x="722" y="188"/>
                      <a:pt x="725" y="195"/>
                    </a:cubicBezTo>
                    <a:cubicBezTo>
                      <a:pt x="727" y="202"/>
                      <a:pt x="723" y="213"/>
                      <a:pt x="711" y="219"/>
                    </a:cubicBezTo>
                    <a:cubicBezTo>
                      <a:pt x="702" y="223"/>
                      <a:pt x="695" y="224"/>
                      <a:pt x="689" y="219"/>
                    </a:cubicBezTo>
                    <a:cubicBezTo>
                      <a:pt x="679" y="210"/>
                      <a:pt x="670" y="200"/>
                      <a:pt x="658" y="204"/>
                    </a:cubicBezTo>
                    <a:cubicBezTo>
                      <a:pt x="619" y="217"/>
                      <a:pt x="556" y="246"/>
                      <a:pt x="562" y="266"/>
                    </a:cubicBezTo>
                    <a:cubicBezTo>
                      <a:pt x="577" y="320"/>
                      <a:pt x="639" y="293"/>
                      <a:pt x="640" y="340"/>
                    </a:cubicBezTo>
                    <a:cubicBezTo>
                      <a:pt x="640" y="353"/>
                      <a:pt x="648" y="363"/>
                      <a:pt x="657" y="353"/>
                    </a:cubicBezTo>
                    <a:cubicBezTo>
                      <a:pt x="668" y="341"/>
                      <a:pt x="668" y="322"/>
                      <a:pt x="689" y="315"/>
                    </a:cubicBezTo>
                    <a:cubicBezTo>
                      <a:pt x="733" y="301"/>
                      <a:pt x="725" y="297"/>
                      <a:pt x="725" y="252"/>
                    </a:cubicBezTo>
                    <a:cubicBezTo>
                      <a:pt x="725" y="215"/>
                      <a:pt x="812" y="211"/>
                      <a:pt x="816" y="255"/>
                    </a:cubicBezTo>
                    <a:cubicBezTo>
                      <a:pt x="817" y="268"/>
                      <a:pt x="822" y="278"/>
                      <a:pt x="835" y="275"/>
                    </a:cubicBezTo>
                    <a:cubicBezTo>
                      <a:pt x="842" y="273"/>
                      <a:pt x="850" y="270"/>
                      <a:pt x="857" y="267"/>
                    </a:cubicBezTo>
                    <a:cubicBezTo>
                      <a:pt x="868" y="261"/>
                      <a:pt x="875" y="265"/>
                      <a:pt x="879" y="277"/>
                    </a:cubicBezTo>
                    <a:cubicBezTo>
                      <a:pt x="890" y="312"/>
                      <a:pt x="926" y="352"/>
                      <a:pt x="901" y="367"/>
                    </a:cubicBezTo>
                    <a:cubicBezTo>
                      <a:pt x="890" y="373"/>
                      <a:pt x="887" y="379"/>
                      <a:pt x="896" y="388"/>
                    </a:cubicBezTo>
                    <a:cubicBezTo>
                      <a:pt x="918" y="409"/>
                      <a:pt x="935" y="431"/>
                      <a:pt x="883" y="415"/>
                    </a:cubicBezTo>
                    <a:cubicBezTo>
                      <a:pt x="845" y="403"/>
                      <a:pt x="863" y="394"/>
                      <a:pt x="866" y="381"/>
                    </a:cubicBezTo>
                    <a:cubicBezTo>
                      <a:pt x="869" y="369"/>
                      <a:pt x="854" y="371"/>
                      <a:pt x="842" y="375"/>
                    </a:cubicBezTo>
                    <a:cubicBezTo>
                      <a:pt x="830" y="379"/>
                      <a:pt x="812" y="382"/>
                      <a:pt x="808" y="375"/>
                    </a:cubicBezTo>
                    <a:cubicBezTo>
                      <a:pt x="806" y="371"/>
                      <a:pt x="805" y="368"/>
                      <a:pt x="798" y="365"/>
                    </a:cubicBezTo>
                    <a:cubicBezTo>
                      <a:pt x="770" y="352"/>
                      <a:pt x="757" y="377"/>
                      <a:pt x="776" y="389"/>
                    </a:cubicBezTo>
                    <a:cubicBezTo>
                      <a:pt x="787" y="395"/>
                      <a:pt x="793" y="397"/>
                      <a:pt x="788" y="403"/>
                    </a:cubicBezTo>
                    <a:cubicBezTo>
                      <a:pt x="784" y="409"/>
                      <a:pt x="770" y="407"/>
                      <a:pt x="757" y="411"/>
                    </a:cubicBezTo>
                    <a:cubicBezTo>
                      <a:pt x="718" y="423"/>
                      <a:pt x="651" y="489"/>
                      <a:pt x="628" y="513"/>
                    </a:cubicBezTo>
                    <a:cubicBezTo>
                      <a:pt x="615" y="527"/>
                      <a:pt x="613" y="550"/>
                      <a:pt x="604" y="560"/>
                    </a:cubicBezTo>
                    <a:cubicBezTo>
                      <a:pt x="589" y="575"/>
                      <a:pt x="562" y="580"/>
                      <a:pt x="548" y="596"/>
                    </a:cubicBezTo>
                    <a:cubicBezTo>
                      <a:pt x="523" y="625"/>
                      <a:pt x="325" y="617"/>
                      <a:pt x="299" y="702"/>
                    </a:cubicBezTo>
                    <a:cubicBezTo>
                      <a:pt x="269" y="797"/>
                      <a:pt x="345" y="773"/>
                      <a:pt x="398" y="743"/>
                    </a:cubicBezTo>
                    <a:cubicBezTo>
                      <a:pt x="409" y="736"/>
                      <a:pt x="422" y="740"/>
                      <a:pt x="421" y="753"/>
                    </a:cubicBezTo>
                    <a:cubicBezTo>
                      <a:pt x="421" y="760"/>
                      <a:pt x="419" y="767"/>
                      <a:pt x="416" y="774"/>
                    </a:cubicBezTo>
                    <a:cubicBezTo>
                      <a:pt x="410" y="786"/>
                      <a:pt x="413" y="792"/>
                      <a:pt x="426" y="794"/>
                    </a:cubicBezTo>
                    <a:cubicBezTo>
                      <a:pt x="465" y="800"/>
                      <a:pt x="457" y="830"/>
                      <a:pt x="460" y="876"/>
                    </a:cubicBezTo>
                    <a:cubicBezTo>
                      <a:pt x="462" y="905"/>
                      <a:pt x="533" y="896"/>
                      <a:pt x="549" y="878"/>
                    </a:cubicBezTo>
                    <a:cubicBezTo>
                      <a:pt x="576" y="847"/>
                      <a:pt x="614" y="825"/>
                      <a:pt x="645" y="868"/>
                    </a:cubicBezTo>
                    <a:cubicBezTo>
                      <a:pt x="656" y="884"/>
                      <a:pt x="679" y="887"/>
                      <a:pt x="695" y="880"/>
                    </a:cubicBezTo>
                    <a:cubicBezTo>
                      <a:pt x="707" y="874"/>
                      <a:pt x="721" y="865"/>
                      <a:pt x="730" y="874"/>
                    </a:cubicBezTo>
                    <a:cubicBezTo>
                      <a:pt x="748" y="890"/>
                      <a:pt x="750" y="916"/>
                      <a:pt x="772" y="929"/>
                    </a:cubicBezTo>
                    <a:cubicBezTo>
                      <a:pt x="792" y="941"/>
                      <a:pt x="822" y="916"/>
                      <a:pt x="835" y="940"/>
                    </a:cubicBezTo>
                    <a:cubicBezTo>
                      <a:pt x="846" y="959"/>
                      <a:pt x="849" y="1010"/>
                      <a:pt x="864" y="1016"/>
                    </a:cubicBezTo>
                    <a:cubicBezTo>
                      <a:pt x="893" y="1027"/>
                      <a:pt x="914" y="1036"/>
                      <a:pt x="946" y="1037"/>
                    </a:cubicBezTo>
                    <a:cubicBezTo>
                      <a:pt x="994" y="1037"/>
                      <a:pt x="1058" y="1071"/>
                      <a:pt x="1049" y="1119"/>
                    </a:cubicBezTo>
                    <a:cubicBezTo>
                      <a:pt x="1046" y="1139"/>
                      <a:pt x="1012" y="1152"/>
                      <a:pt x="1010" y="1174"/>
                    </a:cubicBezTo>
                    <a:cubicBezTo>
                      <a:pt x="1007" y="1206"/>
                      <a:pt x="1003" y="1239"/>
                      <a:pt x="1000" y="1271"/>
                    </a:cubicBezTo>
                    <a:cubicBezTo>
                      <a:pt x="994" y="1323"/>
                      <a:pt x="914" y="1286"/>
                      <a:pt x="895" y="1334"/>
                    </a:cubicBezTo>
                    <a:cubicBezTo>
                      <a:pt x="883" y="1363"/>
                      <a:pt x="917" y="1378"/>
                      <a:pt x="893" y="1409"/>
                    </a:cubicBezTo>
                    <a:cubicBezTo>
                      <a:pt x="877" y="1429"/>
                      <a:pt x="859" y="1449"/>
                      <a:pt x="846" y="1471"/>
                    </a:cubicBezTo>
                    <a:cubicBezTo>
                      <a:pt x="827" y="1507"/>
                      <a:pt x="787" y="1512"/>
                      <a:pt x="760" y="1527"/>
                    </a:cubicBezTo>
                    <a:cubicBezTo>
                      <a:pt x="748" y="1534"/>
                      <a:pt x="755" y="1539"/>
                      <a:pt x="760" y="1551"/>
                    </a:cubicBezTo>
                    <a:cubicBezTo>
                      <a:pt x="764" y="1557"/>
                      <a:pt x="763" y="1566"/>
                      <a:pt x="753" y="1576"/>
                    </a:cubicBezTo>
                    <a:cubicBezTo>
                      <a:pt x="738" y="1591"/>
                      <a:pt x="746" y="1599"/>
                      <a:pt x="759" y="1603"/>
                    </a:cubicBezTo>
                    <a:cubicBezTo>
                      <a:pt x="771" y="1606"/>
                      <a:pt x="778" y="1615"/>
                      <a:pt x="776" y="1627"/>
                    </a:cubicBezTo>
                    <a:cubicBezTo>
                      <a:pt x="771" y="1647"/>
                      <a:pt x="772" y="1664"/>
                      <a:pt x="791" y="1679"/>
                    </a:cubicBezTo>
                    <a:cubicBezTo>
                      <a:pt x="830" y="1712"/>
                      <a:pt x="788" y="1724"/>
                      <a:pt x="751" y="1712"/>
                    </a:cubicBezTo>
                    <a:cubicBezTo>
                      <a:pt x="664" y="1684"/>
                      <a:pt x="671" y="1585"/>
                      <a:pt x="662" y="1521"/>
                    </a:cubicBezTo>
                    <a:cubicBezTo>
                      <a:pt x="659" y="1506"/>
                      <a:pt x="632" y="1494"/>
                      <a:pt x="630" y="1478"/>
                    </a:cubicBezTo>
                    <a:cubicBezTo>
                      <a:pt x="628" y="1459"/>
                      <a:pt x="638" y="1433"/>
                      <a:pt x="641" y="1414"/>
                    </a:cubicBezTo>
                    <a:cubicBezTo>
                      <a:pt x="645" y="1396"/>
                      <a:pt x="624" y="1412"/>
                      <a:pt x="624" y="1397"/>
                    </a:cubicBezTo>
                    <a:lnTo>
                      <a:pt x="624" y="1324"/>
                    </a:lnTo>
                    <a:cubicBezTo>
                      <a:pt x="624" y="1259"/>
                      <a:pt x="632" y="1250"/>
                      <a:pt x="578" y="1212"/>
                    </a:cubicBezTo>
                    <a:cubicBezTo>
                      <a:pt x="544" y="1188"/>
                      <a:pt x="547" y="1185"/>
                      <a:pt x="521" y="1153"/>
                    </a:cubicBezTo>
                    <a:cubicBezTo>
                      <a:pt x="482" y="1104"/>
                      <a:pt x="471" y="1097"/>
                      <a:pt x="473" y="1040"/>
                    </a:cubicBezTo>
                    <a:cubicBezTo>
                      <a:pt x="476" y="986"/>
                      <a:pt x="525" y="990"/>
                      <a:pt x="519" y="941"/>
                    </a:cubicBezTo>
                    <a:cubicBezTo>
                      <a:pt x="512" y="883"/>
                      <a:pt x="470" y="934"/>
                      <a:pt x="441" y="901"/>
                    </a:cubicBezTo>
                    <a:cubicBezTo>
                      <a:pt x="408" y="863"/>
                      <a:pt x="390" y="859"/>
                      <a:pt x="354" y="835"/>
                    </a:cubicBezTo>
                    <a:cubicBezTo>
                      <a:pt x="353" y="834"/>
                      <a:pt x="346" y="828"/>
                      <a:pt x="339" y="822"/>
                    </a:cubicBezTo>
                    <a:cubicBezTo>
                      <a:pt x="331" y="814"/>
                      <a:pt x="321" y="807"/>
                      <a:pt x="310" y="808"/>
                    </a:cubicBezTo>
                    <a:cubicBezTo>
                      <a:pt x="300" y="810"/>
                      <a:pt x="290" y="813"/>
                      <a:pt x="278" y="809"/>
                    </a:cubicBezTo>
                    <a:cubicBezTo>
                      <a:pt x="239" y="798"/>
                      <a:pt x="222" y="798"/>
                      <a:pt x="194" y="755"/>
                    </a:cubicBezTo>
                    <a:cubicBezTo>
                      <a:pt x="183" y="739"/>
                      <a:pt x="208" y="733"/>
                      <a:pt x="198" y="718"/>
                    </a:cubicBezTo>
                    <a:cubicBezTo>
                      <a:pt x="184" y="698"/>
                      <a:pt x="170" y="677"/>
                      <a:pt x="155" y="656"/>
                    </a:cubicBezTo>
                    <a:cubicBezTo>
                      <a:pt x="143" y="638"/>
                      <a:pt x="151" y="616"/>
                      <a:pt x="144" y="604"/>
                    </a:cubicBezTo>
                    <a:cubicBezTo>
                      <a:pt x="137" y="594"/>
                      <a:pt x="124" y="608"/>
                      <a:pt x="128" y="620"/>
                    </a:cubicBezTo>
                    <a:cubicBezTo>
                      <a:pt x="141" y="661"/>
                      <a:pt x="175" y="726"/>
                      <a:pt x="146" y="722"/>
                    </a:cubicBezTo>
                    <a:cubicBezTo>
                      <a:pt x="100" y="715"/>
                      <a:pt x="95" y="653"/>
                      <a:pt x="95" y="609"/>
                    </a:cubicBezTo>
                    <a:cubicBezTo>
                      <a:pt x="95" y="596"/>
                      <a:pt x="83" y="585"/>
                      <a:pt x="74" y="576"/>
                    </a:cubicBezTo>
                    <a:cubicBezTo>
                      <a:pt x="74" y="575"/>
                      <a:pt x="73" y="575"/>
                      <a:pt x="73" y="574"/>
                    </a:cubicBezTo>
                    <a:cubicBezTo>
                      <a:pt x="65" y="564"/>
                      <a:pt x="62" y="562"/>
                      <a:pt x="58" y="574"/>
                    </a:cubicBezTo>
                    <a:cubicBezTo>
                      <a:pt x="20" y="672"/>
                      <a:pt x="0" y="778"/>
                      <a:pt x="0" y="890"/>
                    </a:cubicBezTo>
                    <a:cubicBezTo>
                      <a:pt x="0" y="1381"/>
                      <a:pt x="398" y="1779"/>
                      <a:pt x="889" y="1779"/>
                    </a:cubicBezTo>
                    <a:cubicBezTo>
                      <a:pt x="1172" y="1779"/>
                      <a:pt x="1424" y="1647"/>
                      <a:pt x="1587" y="1441"/>
                    </a:cubicBezTo>
                    <a:cubicBezTo>
                      <a:pt x="1595" y="1431"/>
                      <a:pt x="1595" y="1431"/>
                      <a:pt x="1585" y="1439"/>
                    </a:cubicBezTo>
                    <a:cubicBezTo>
                      <a:pt x="1574" y="1447"/>
                      <a:pt x="1567" y="1448"/>
                      <a:pt x="1567" y="1434"/>
                    </a:cubicBezTo>
                    <a:cubicBezTo>
                      <a:pt x="1567" y="1389"/>
                      <a:pt x="1565" y="1380"/>
                      <a:pt x="1538" y="134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7">
                <a:extLst>
                  <a:ext uri="{FF2B5EF4-FFF2-40B4-BE49-F238E27FC236}">
                    <a16:creationId xmlns:a16="http://schemas.microsoft.com/office/drawing/2014/main" id="{F6A8AD3A-5338-D6E2-ACA1-DCB234A3AAE1}"/>
                  </a:ext>
                </a:extLst>
              </p:cNvPr>
              <p:cNvSpPr>
                <a:spLocks/>
              </p:cNvSpPr>
              <p:nvPr/>
            </p:nvSpPr>
            <p:spPr bwMode="auto">
              <a:xfrm>
                <a:off x="9047163" y="-3138488"/>
                <a:ext cx="454025" cy="555625"/>
              </a:xfrm>
              <a:custGeom>
                <a:avLst/>
                <a:gdLst>
                  <a:gd name="T0" fmla="*/ 211 w 596"/>
                  <a:gd name="T1" fmla="*/ 412 h 731"/>
                  <a:gd name="T2" fmla="*/ 285 w 596"/>
                  <a:gd name="T3" fmla="*/ 730 h 731"/>
                  <a:gd name="T4" fmla="*/ 286 w 596"/>
                  <a:gd name="T5" fmla="*/ 731 h 731"/>
                  <a:gd name="T6" fmla="*/ 278 w 596"/>
                  <a:gd name="T7" fmla="*/ 0 h 731"/>
                  <a:gd name="T8" fmla="*/ 75 w 596"/>
                  <a:gd name="T9" fmla="*/ 510 h 731"/>
                  <a:gd name="T10" fmla="*/ 211 w 596"/>
                  <a:gd name="T11" fmla="*/ 691 h 731"/>
                  <a:gd name="T12" fmla="*/ 211 w 596"/>
                  <a:gd name="T13" fmla="*/ 412 h 731"/>
                </a:gdLst>
                <a:ahLst/>
                <a:cxnLst>
                  <a:cxn ang="0">
                    <a:pos x="T0" y="T1"/>
                  </a:cxn>
                  <a:cxn ang="0">
                    <a:pos x="T2" y="T3"/>
                  </a:cxn>
                  <a:cxn ang="0">
                    <a:pos x="T4" y="T5"/>
                  </a:cxn>
                  <a:cxn ang="0">
                    <a:pos x="T6" y="T7"/>
                  </a:cxn>
                  <a:cxn ang="0">
                    <a:pos x="T8" y="T9"/>
                  </a:cxn>
                  <a:cxn ang="0">
                    <a:pos x="T10" y="T11"/>
                  </a:cxn>
                  <a:cxn ang="0">
                    <a:pos x="T12" y="T13"/>
                  </a:cxn>
                </a:cxnLst>
                <a:rect l="0" t="0" r="r" b="b"/>
                <a:pathLst>
                  <a:path w="596" h="731">
                    <a:moveTo>
                      <a:pt x="211" y="412"/>
                    </a:moveTo>
                    <a:cubicBezTo>
                      <a:pt x="211" y="412"/>
                      <a:pt x="193" y="557"/>
                      <a:pt x="285" y="730"/>
                    </a:cubicBezTo>
                    <a:cubicBezTo>
                      <a:pt x="286" y="731"/>
                      <a:pt x="286" y="731"/>
                      <a:pt x="286" y="731"/>
                    </a:cubicBezTo>
                    <a:cubicBezTo>
                      <a:pt x="596" y="359"/>
                      <a:pt x="278" y="0"/>
                      <a:pt x="278" y="0"/>
                    </a:cubicBezTo>
                    <a:cubicBezTo>
                      <a:pt x="217" y="139"/>
                      <a:pt x="0" y="261"/>
                      <a:pt x="75" y="510"/>
                    </a:cubicBezTo>
                    <a:cubicBezTo>
                      <a:pt x="100" y="595"/>
                      <a:pt x="155" y="659"/>
                      <a:pt x="211" y="691"/>
                    </a:cubicBezTo>
                    <a:cubicBezTo>
                      <a:pt x="198" y="665"/>
                      <a:pt x="144" y="542"/>
                      <a:pt x="211" y="41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8">
                <a:extLst>
                  <a:ext uri="{FF2B5EF4-FFF2-40B4-BE49-F238E27FC236}">
                    <a16:creationId xmlns:a16="http://schemas.microsoft.com/office/drawing/2014/main" id="{57E1E4B9-4B03-F464-BDEE-D0378D72AC9C}"/>
                  </a:ext>
                </a:extLst>
              </p:cNvPr>
              <p:cNvSpPr>
                <a:spLocks/>
              </p:cNvSpPr>
              <p:nvPr/>
            </p:nvSpPr>
            <p:spPr bwMode="auto">
              <a:xfrm>
                <a:off x="9385299" y="-3025776"/>
                <a:ext cx="1044574" cy="635000"/>
              </a:xfrm>
              <a:custGeom>
                <a:avLst/>
                <a:gdLst>
                  <a:gd name="T0" fmla="*/ 1163 w 1371"/>
                  <a:gd name="T1" fmla="*/ 258 h 834"/>
                  <a:gd name="T2" fmla="*/ 66 w 1371"/>
                  <a:gd name="T3" fmla="*/ 522 h 834"/>
                  <a:gd name="T4" fmla="*/ 56 w 1371"/>
                  <a:gd name="T5" fmla="*/ 534 h 834"/>
                  <a:gd name="T6" fmla="*/ 0 w 1371"/>
                  <a:gd name="T7" fmla="*/ 606 h 834"/>
                  <a:gd name="T8" fmla="*/ 1200 w 1371"/>
                  <a:gd name="T9" fmla="*/ 273 h 834"/>
                  <a:gd name="T10" fmla="*/ 1262 w 1371"/>
                  <a:gd name="T11" fmla="*/ 190 h 834"/>
                  <a:gd name="T12" fmla="*/ 1362 w 1371"/>
                  <a:gd name="T13" fmla="*/ 22 h 834"/>
                  <a:gd name="T14" fmla="*/ 1368 w 1371"/>
                  <a:gd name="T15" fmla="*/ 0 h 834"/>
                  <a:gd name="T16" fmla="*/ 1251 w 1371"/>
                  <a:gd name="T17" fmla="*/ 162 h 834"/>
                  <a:gd name="T18" fmla="*/ 1163 w 1371"/>
                  <a:gd name="T19" fmla="*/ 258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1" h="834">
                    <a:moveTo>
                      <a:pt x="1163" y="258"/>
                    </a:moveTo>
                    <a:cubicBezTo>
                      <a:pt x="954" y="461"/>
                      <a:pt x="587" y="686"/>
                      <a:pt x="66" y="522"/>
                    </a:cubicBezTo>
                    <a:cubicBezTo>
                      <a:pt x="63" y="526"/>
                      <a:pt x="60" y="530"/>
                      <a:pt x="56" y="534"/>
                    </a:cubicBezTo>
                    <a:cubicBezTo>
                      <a:pt x="37" y="557"/>
                      <a:pt x="18" y="581"/>
                      <a:pt x="0" y="606"/>
                    </a:cubicBezTo>
                    <a:cubicBezTo>
                      <a:pt x="606" y="834"/>
                      <a:pt x="998" y="522"/>
                      <a:pt x="1200" y="273"/>
                    </a:cubicBezTo>
                    <a:cubicBezTo>
                      <a:pt x="1223" y="244"/>
                      <a:pt x="1244" y="216"/>
                      <a:pt x="1262" y="190"/>
                    </a:cubicBezTo>
                    <a:cubicBezTo>
                      <a:pt x="1329" y="94"/>
                      <a:pt x="1362" y="22"/>
                      <a:pt x="1362" y="22"/>
                    </a:cubicBezTo>
                    <a:cubicBezTo>
                      <a:pt x="1360" y="22"/>
                      <a:pt x="1371" y="0"/>
                      <a:pt x="1368" y="0"/>
                    </a:cubicBezTo>
                    <a:cubicBezTo>
                      <a:pt x="1351" y="27"/>
                      <a:pt x="1303" y="101"/>
                      <a:pt x="1251" y="162"/>
                    </a:cubicBezTo>
                    <a:cubicBezTo>
                      <a:pt x="1247" y="168"/>
                      <a:pt x="1167" y="259"/>
                      <a:pt x="1163" y="258"/>
                    </a:cubicBezTo>
                    <a:close/>
                  </a:path>
                </a:pathLst>
              </a:custGeom>
              <a:solidFill>
                <a:srgbClr val="1CB9EC"/>
              </a:solid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9">
                <a:extLst>
                  <a:ext uri="{FF2B5EF4-FFF2-40B4-BE49-F238E27FC236}">
                    <a16:creationId xmlns:a16="http://schemas.microsoft.com/office/drawing/2014/main" id="{BF47A14B-1A2D-E100-82D2-4CA59CA57ADB}"/>
                  </a:ext>
                </a:extLst>
              </p:cNvPr>
              <p:cNvSpPr>
                <a:spLocks/>
              </p:cNvSpPr>
              <p:nvPr/>
            </p:nvSpPr>
            <p:spPr bwMode="auto">
              <a:xfrm>
                <a:off x="9144001" y="-3290891"/>
                <a:ext cx="1711322" cy="1985965"/>
              </a:xfrm>
              <a:custGeom>
                <a:avLst/>
                <a:gdLst>
                  <a:gd name="T0" fmla="*/ 2082 w 2244"/>
                  <a:gd name="T1" fmla="*/ 1032 h 2608"/>
                  <a:gd name="T2" fmla="*/ 2078 w 2244"/>
                  <a:gd name="T3" fmla="*/ 1023 h 2608"/>
                  <a:gd name="T4" fmla="*/ 1979 w 2244"/>
                  <a:gd name="T5" fmla="*/ 866 h 2608"/>
                  <a:gd name="T6" fmla="*/ 1680 w 2244"/>
                  <a:gd name="T7" fmla="*/ 594 h 2608"/>
                  <a:gd name="T8" fmla="*/ 1577 w 2244"/>
                  <a:gd name="T9" fmla="*/ 539 h 2608"/>
                  <a:gd name="T10" fmla="*/ 1515 w 2244"/>
                  <a:gd name="T11" fmla="*/ 622 h 2608"/>
                  <a:gd name="T12" fmla="*/ 1627 w 2244"/>
                  <a:gd name="T13" fmla="*/ 681 h 2608"/>
                  <a:gd name="T14" fmla="*/ 1959 w 2244"/>
                  <a:gd name="T15" fmla="*/ 1017 h 2608"/>
                  <a:gd name="T16" fmla="*/ 2017 w 2244"/>
                  <a:gd name="T17" fmla="*/ 1132 h 2608"/>
                  <a:gd name="T18" fmla="*/ 2069 w 2244"/>
                  <a:gd name="T19" fmla="*/ 1289 h 2608"/>
                  <a:gd name="T20" fmla="*/ 2070 w 2244"/>
                  <a:gd name="T21" fmla="*/ 1292 h 2608"/>
                  <a:gd name="T22" fmla="*/ 1953 w 2244"/>
                  <a:gd name="T23" fmla="*/ 2027 h 2608"/>
                  <a:gd name="T24" fmla="*/ 721 w 2244"/>
                  <a:gd name="T25" fmla="*/ 2412 h 2608"/>
                  <a:gd name="T26" fmla="*/ 608 w 2244"/>
                  <a:gd name="T27" fmla="*/ 2353 h 2608"/>
                  <a:gd name="T28" fmla="*/ 281 w 2244"/>
                  <a:gd name="T29" fmla="*/ 1007 h 2608"/>
                  <a:gd name="T30" fmla="*/ 315 w 2244"/>
                  <a:gd name="T31" fmla="*/ 955 h 2608"/>
                  <a:gd name="T32" fmla="*/ 371 w 2244"/>
                  <a:gd name="T33" fmla="*/ 883 h 2608"/>
                  <a:gd name="T34" fmla="*/ 381 w 2244"/>
                  <a:gd name="T35" fmla="*/ 871 h 2608"/>
                  <a:gd name="T36" fmla="*/ 1478 w 2244"/>
                  <a:gd name="T37" fmla="*/ 607 h 2608"/>
                  <a:gd name="T38" fmla="*/ 1566 w 2244"/>
                  <a:gd name="T39" fmla="*/ 511 h 2608"/>
                  <a:gd name="T40" fmla="*/ 1670 w 2244"/>
                  <a:gd name="T41" fmla="*/ 370 h 2608"/>
                  <a:gd name="T42" fmla="*/ 1683 w 2244"/>
                  <a:gd name="T43" fmla="*/ 349 h 2608"/>
                  <a:gd name="T44" fmla="*/ 591 w 2244"/>
                  <a:gd name="T45" fmla="*/ 306 h 2608"/>
                  <a:gd name="T46" fmla="*/ 343 w 2244"/>
                  <a:gd name="T47" fmla="*/ 681 h 2608"/>
                  <a:gd name="T48" fmla="*/ 704 w 2244"/>
                  <a:gd name="T49" fmla="*/ 497 h 2608"/>
                  <a:gd name="T50" fmla="*/ 781 w 2244"/>
                  <a:gd name="T51" fmla="*/ 491 h 2608"/>
                  <a:gd name="T52" fmla="*/ 779 w 2244"/>
                  <a:gd name="T53" fmla="*/ 491 h 2608"/>
                  <a:gd name="T54" fmla="*/ 753 w 2244"/>
                  <a:gd name="T55" fmla="*/ 500 h 2608"/>
                  <a:gd name="T56" fmla="*/ 708 w 2244"/>
                  <a:gd name="T57" fmla="*/ 517 h 2608"/>
                  <a:gd name="T58" fmla="*/ 195 w 2244"/>
                  <a:gd name="T59" fmla="*/ 954 h 2608"/>
                  <a:gd name="T60" fmla="*/ 177 w 2244"/>
                  <a:gd name="T61" fmla="*/ 985 h 2608"/>
                  <a:gd name="T62" fmla="*/ 168 w 2244"/>
                  <a:gd name="T63" fmla="*/ 1001 h 2608"/>
                  <a:gd name="T64" fmla="*/ 154 w 2244"/>
                  <a:gd name="T65" fmla="*/ 1027 h 2608"/>
                  <a:gd name="T66" fmla="*/ 33 w 2244"/>
                  <a:gd name="T67" fmla="*/ 1606 h 2608"/>
                  <a:gd name="T68" fmla="*/ 35 w 2244"/>
                  <a:gd name="T69" fmla="*/ 1642 h 2608"/>
                  <a:gd name="T70" fmla="*/ 550 w 2244"/>
                  <a:gd name="T71" fmla="*/ 2438 h 2608"/>
                  <a:gd name="T72" fmla="*/ 569 w 2244"/>
                  <a:gd name="T73" fmla="*/ 2449 h 2608"/>
                  <a:gd name="T74" fmla="*/ 873 w 2244"/>
                  <a:gd name="T75" fmla="*/ 2569 h 2608"/>
                  <a:gd name="T76" fmla="*/ 908 w 2244"/>
                  <a:gd name="T77" fmla="*/ 2577 h 2608"/>
                  <a:gd name="T78" fmla="*/ 1185 w 2244"/>
                  <a:gd name="T79" fmla="*/ 2595 h 2608"/>
                  <a:gd name="T80" fmla="*/ 1219 w 2244"/>
                  <a:gd name="T81" fmla="*/ 2592 h 2608"/>
                  <a:gd name="T82" fmla="*/ 1253 w 2244"/>
                  <a:gd name="T83" fmla="*/ 2588 h 2608"/>
                  <a:gd name="T84" fmla="*/ 1265 w 2244"/>
                  <a:gd name="T85" fmla="*/ 2587 h 2608"/>
                  <a:gd name="T86" fmla="*/ 1319 w 2244"/>
                  <a:gd name="T87" fmla="*/ 2578 h 2608"/>
                  <a:gd name="T88" fmla="*/ 2040 w 2244"/>
                  <a:gd name="T89" fmla="*/ 2079 h 2608"/>
                  <a:gd name="T90" fmla="*/ 2082 w 2244"/>
                  <a:gd name="T91" fmla="*/ 1032 h 2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44" h="2608">
                    <a:moveTo>
                      <a:pt x="2082" y="1032"/>
                    </a:moveTo>
                    <a:cubicBezTo>
                      <a:pt x="2081" y="1029"/>
                      <a:pt x="2079" y="1026"/>
                      <a:pt x="2078" y="1023"/>
                    </a:cubicBezTo>
                    <a:cubicBezTo>
                      <a:pt x="2050" y="968"/>
                      <a:pt x="2017" y="916"/>
                      <a:pt x="1979" y="866"/>
                    </a:cubicBezTo>
                    <a:cubicBezTo>
                      <a:pt x="1900" y="760"/>
                      <a:pt x="1799" y="667"/>
                      <a:pt x="1680" y="594"/>
                    </a:cubicBezTo>
                    <a:cubicBezTo>
                      <a:pt x="1646" y="574"/>
                      <a:pt x="1612" y="556"/>
                      <a:pt x="1577" y="539"/>
                    </a:cubicBezTo>
                    <a:cubicBezTo>
                      <a:pt x="1559" y="565"/>
                      <a:pt x="1538" y="593"/>
                      <a:pt x="1515" y="622"/>
                    </a:cubicBezTo>
                    <a:cubicBezTo>
                      <a:pt x="1553" y="639"/>
                      <a:pt x="1590" y="659"/>
                      <a:pt x="1627" y="681"/>
                    </a:cubicBezTo>
                    <a:cubicBezTo>
                      <a:pt x="1768" y="767"/>
                      <a:pt x="1880" y="884"/>
                      <a:pt x="1959" y="1017"/>
                    </a:cubicBezTo>
                    <a:cubicBezTo>
                      <a:pt x="1981" y="1054"/>
                      <a:pt x="2000" y="1092"/>
                      <a:pt x="2017" y="1132"/>
                    </a:cubicBezTo>
                    <a:cubicBezTo>
                      <a:pt x="2039" y="1183"/>
                      <a:pt x="2056" y="1235"/>
                      <a:pt x="2069" y="1289"/>
                    </a:cubicBezTo>
                    <a:cubicBezTo>
                      <a:pt x="2069" y="1290"/>
                      <a:pt x="2069" y="1291"/>
                      <a:pt x="2070" y="1292"/>
                    </a:cubicBezTo>
                    <a:cubicBezTo>
                      <a:pt x="2127" y="1534"/>
                      <a:pt x="2093" y="1798"/>
                      <a:pt x="1953" y="2027"/>
                    </a:cubicBezTo>
                    <a:cubicBezTo>
                      <a:pt x="1695" y="2451"/>
                      <a:pt x="1163" y="2608"/>
                      <a:pt x="721" y="2412"/>
                    </a:cubicBezTo>
                    <a:cubicBezTo>
                      <a:pt x="682" y="2395"/>
                      <a:pt x="644" y="2375"/>
                      <a:pt x="608" y="2353"/>
                    </a:cubicBezTo>
                    <a:cubicBezTo>
                      <a:pt x="147" y="2072"/>
                      <a:pt x="0" y="1468"/>
                      <a:pt x="281" y="1007"/>
                    </a:cubicBezTo>
                    <a:cubicBezTo>
                      <a:pt x="292" y="989"/>
                      <a:pt x="304" y="972"/>
                      <a:pt x="315" y="955"/>
                    </a:cubicBezTo>
                    <a:cubicBezTo>
                      <a:pt x="333" y="930"/>
                      <a:pt x="352" y="906"/>
                      <a:pt x="371" y="883"/>
                    </a:cubicBezTo>
                    <a:cubicBezTo>
                      <a:pt x="375" y="879"/>
                      <a:pt x="378" y="875"/>
                      <a:pt x="381" y="871"/>
                    </a:cubicBezTo>
                    <a:cubicBezTo>
                      <a:pt x="902" y="1035"/>
                      <a:pt x="1269" y="810"/>
                      <a:pt x="1478" y="607"/>
                    </a:cubicBezTo>
                    <a:cubicBezTo>
                      <a:pt x="1482" y="608"/>
                      <a:pt x="1562" y="517"/>
                      <a:pt x="1566" y="511"/>
                    </a:cubicBezTo>
                    <a:cubicBezTo>
                      <a:pt x="1618" y="450"/>
                      <a:pt x="1653" y="398"/>
                      <a:pt x="1670" y="370"/>
                    </a:cubicBezTo>
                    <a:cubicBezTo>
                      <a:pt x="1679" y="357"/>
                      <a:pt x="1683" y="349"/>
                      <a:pt x="1683" y="349"/>
                    </a:cubicBezTo>
                    <a:cubicBezTo>
                      <a:pt x="1382" y="325"/>
                      <a:pt x="1010" y="0"/>
                      <a:pt x="591" y="306"/>
                    </a:cubicBezTo>
                    <a:cubicBezTo>
                      <a:pt x="448" y="410"/>
                      <a:pt x="366" y="556"/>
                      <a:pt x="343" y="681"/>
                    </a:cubicBezTo>
                    <a:cubicBezTo>
                      <a:pt x="375" y="649"/>
                      <a:pt x="505" y="525"/>
                      <a:pt x="704" y="497"/>
                    </a:cubicBezTo>
                    <a:cubicBezTo>
                      <a:pt x="729" y="493"/>
                      <a:pt x="754" y="491"/>
                      <a:pt x="781" y="491"/>
                    </a:cubicBezTo>
                    <a:cubicBezTo>
                      <a:pt x="780" y="491"/>
                      <a:pt x="780" y="491"/>
                      <a:pt x="779" y="491"/>
                    </a:cubicBezTo>
                    <a:cubicBezTo>
                      <a:pt x="771" y="494"/>
                      <a:pt x="762" y="497"/>
                      <a:pt x="753" y="500"/>
                    </a:cubicBezTo>
                    <a:cubicBezTo>
                      <a:pt x="738" y="505"/>
                      <a:pt x="723" y="511"/>
                      <a:pt x="708" y="517"/>
                    </a:cubicBezTo>
                    <a:cubicBezTo>
                      <a:pt x="501" y="601"/>
                      <a:pt x="319" y="750"/>
                      <a:pt x="195" y="954"/>
                    </a:cubicBezTo>
                    <a:cubicBezTo>
                      <a:pt x="188" y="964"/>
                      <a:pt x="182" y="975"/>
                      <a:pt x="177" y="985"/>
                    </a:cubicBezTo>
                    <a:cubicBezTo>
                      <a:pt x="174" y="990"/>
                      <a:pt x="171" y="996"/>
                      <a:pt x="168" y="1001"/>
                    </a:cubicBezTo>
                    <a:cubicBezTo>
                      <a:pt x="163" y="1010"/>
                      <a:pt x="158" y="1018"/>
                      <a:pt x="154" y="1027"/>
                    </a:cubicBezTo>
                    <a:cubicBezTo>
                      <a:pt x="65" y="1199"/>
                      <a:pt x="20" y="1401"/>
                      <a:pt x="33" y="1606"/>
                    </a:cubicBezTo>
                    <a:cubicBezTo>
                      <a:pt x="33" y="1618"/>
                      <a:pt x="34" y="1630"/>
                      <a:pt x="35" y="1642"/>
                    </a:cubicBezTo>
                    <a:cubicBezTo>
                      <a:pt x="76" y="1960"/>
                      <a:pt x="255" y="2258"/>
                      <a:pt x="550" y="2438"/>
                    </a:cubicBezTo>
                    <a:cubicBezTo>
                      <a:pt x="556" y="2441"/>
                      <a:pt x="562" y="2445"/>
                      <a:pt x="569" y="2449"/>
                    </a:cubicBezTo>
                    <a:cubicBezTo>
                      <a:pt x="666" y="2506"/>
                      <a:pt x="769" y="2546"/>
                      <a:pt x="873" y="2569"/>
                    </a:cubicBezTo>
                    <a:cubicBezTo>
                      <a:pt x="885" y="2572"/>
                      <a:pt x="896" y="2575"/>
                      <a:pt x="908" y="2577"/>
                    </a:cubicBezTo>
                    <a:cubicBezTo>
                      <a:pt x="1000" y="2595"/>
                      <a:pt x="1093" y="2601"/>
                      <a:pt x="1185" y="2595"/>
                    </a:cubicBezTo>
                    <a:cubicBezTo>
                      <a:pt x="1196" y="2594"/>
                      <a:pt x="1208" y="2593"/>
                      <a:pt x="1219" y="2592"/>
                    </a:cubicBezTo>
                    <a:cubicBezTo>
                      <a:pt x="1230" y="2591"/>
                      <a:pt x="1242" y="2590"/>
                      <a:pt x="1253" y="2588"/>
                    </a:cubicBezTo>
                    <a:cubicBezTo>
                      <a:pt x="1257" y="2588"/>
                      <a:pt x="1261" y="2587"/>
                      <a:pt x="1265" y="2587"/>
                    </a:cubicBezTo>
                    <a:cubicBezTo>
                      <a:pt x="1283" y="2584"/>
                      <a:pt x="1301" y="2581"/>
                      <a:pt x="1319" y="2578"/>
                    </a:cubicBezTo>
                    <a:cubicBezTo>
                      <a:pt x="1608" y="2523"/>
                      <a:pt x="1874" y="2350"/>
                      <a:pt x="2040" y="2079"/>
                    </a:cubicBezTo>
                    <a:cubicBezTo>
                      <a:pt x="2241" y="1750"/>
                      <a:pt x="2244" y="1354"/>
                      <a:pt x="2082" y="103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10">
                <a:extLst>
                  <a:ext uri="{FF2B5EF4-FFF2-40B4-BE49-F238E27FC236}">
                    <a16:creationId xmlns:a16="http://schemas.microsoft.com/office/drawing/2014/main" id="{55CA95C5-F30A-089D-654D-684F275583D9}"/>
                  </a:ext>
                </a:extLst>
              </p:cNvPr>
              <p:cNvSpPr>
                <a:spLocks/>
              </p:cNvSpPr>
              <p:nvPr/>
            </p:nvSpPr>
            <p:spPr bwMode="auto">
              <a:xfrm>
                <a:off x="9405938" y="-3289300"/>
                <a:ext cx="1022350" cy="515938"/>
              </a:xfrm>
              <a:custGeom>
                <a:avLst/>
                <a:gdLst>
                  <a:gd name="T0" fmla="*/ 833 w 1340"/>
                  <a:gd name="T1" fmla="*/ 437 h 679"/>
                  <a:gd name="T2" fmla="*/ 1339 w 1340"/>
                  <a:gd name="T3" fmla="*/ 349 h 679"/>
                  <a:gd name="T4" fmla="*/ 1340 w 1340"/>
                  <a:gd name="T5" fmla="*/ 347 h 679"/>
                  <a:gd name="T6" fmla="*/ 248 w 1340"/>
                  <a:gd name="T7" fmla="*/ 305 h 679"/>
                  <a:gd name="T8" fmla="*/ 0 w 1340"/>
                  <a:gd name="T9" fmla="*/ 679 h 679"/>
                  <a:gd name="T10" fmla="*/ 437 w 1340"/>
                  <a:gd name="T11" fmla="*/ 489 h 679"/>
                  <a:gd name="T12" fmla="*/ 833 w 1340"/>
                  <a:gd name="T13" fmla="*/ 437 h 679"/>
                </a:gdLst>
                <a:ahLst/>
                <a:cxnLst>
                  <a:cxn ang="0">
                    <a:pos x="T0" y="T1"/>
                  </a:cxn>
                  <a:cxn ang="0">
                    <a:pos x="T2" y="T3"/>
                  </a:cxn>
                  <a:cxn ang="0">
                    <a:pos x="T4" y="T5"/>
                  </a:cxn>
                  <a:cxn ang="0">
                    <a:pos x="T6" y="T7"/>
                  </a:cxn>
                  <a:cxn ang="0">
                    <a:pos x="T8" y="T9"/>
                  </a:cxn>
                  <a:cxn ang="0">
                    <a:pos x="T10" y="T11"/>
                  </a:cxn>
                  <a:cxn ang="0">
                    <a:pos x="T12" y="T13"/>
                  </a:cxn>
                </a:cxnLst>
                <a:rect l="0" t="0" r="r" b="b"/>
                <a:pathLst>
                  <a:path w="1340" h="679">
                    <a:moveTo>
                      <a:pt x="833" y="437"/>
                    </a:moveTo>
                    <a:cubicBezTo>
                      <a:pt x="992" y="448"/>
                      <a:pt x="1233" y="409"/>
                      <a:pt x="1339" y="349"/>
                    </a:cubicBezTo>
                    <a:cubicBezTo>
                      <a:pt x="1339" y="348"/>
                      <a:pt x="1340" y="347"/>
                      <a:pt x="1340" y="347"/>
                    </a:cubicBezTo>
                    <a:cubicBezTo>
                      <a:pt x="1038" y="324"/>
                      <a:pt x="666" y="0"/>
                      <a:pt x="248" y="305"/>
                    </a:cubicBezTo>
                    <a:cubicBezTo>
                      <a:pt x="105" y="409"/>
                      <a:pt x="23" y="555"/>
                      <a:pt x="0" y="679"/>
                    </a:cubicBezTo>
                    <a:cubicBezTo>
                      <a:pt x="36" y="643"/>
                      <a:pt x="196" y="492"/>
                      <a:pt x="437" y="489"/>
                    </a:cubicBezTo>
                    <a:cubicBezTo>
                      <a:pt x="431" y="491"/>
                      <a:pt x="647" y="424"/>
                      <a:pt x="833" y="43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2" name="Rectangle 11">
              <a:extLst>
                <a:ext uri="{FF2B5EF4-FFF2-40B4-BE49-F238E27FC236}">
                  <a16:creationId xmlns:a16="http://schemas.microsoft.com/office/drawing/2014/main" id="{67A99A9C-893B-9299-0F60-078DEFC2E462}"/>
                </a:ext>
              </a:extLst>
            </p:cNvPr>
            <p:cNvSpPr/>
            <p:nvPr/>
          </p:nvSpPr>
          <p:spPr>
            <a:xfrm>
              <a:off x="10036361" y="5632706"/>
              <a:ext cx="1895475"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WHO/Arabella Hayter</a:t>
              </a:r>
            </a:p>
          </p:txBody>
        </p:sp>
        <p:sp>
          <p:nvSpPr>
            <p:cNvPr id="16" name="Rectangle 15">
              <a:extLst>
                <a:ext uri="{FF2B5EF4-FFF2-40B4-BE49-F238E27FC236}">
                  <a16:creationId xmlns:a16="http://schemas.microsoft.com/office/drawing/2014/main" id="{5D9C7924-5493-6486-AB08-6278A29292B8}"/>
                </a:ext>
              </a:extLst>
            </p:cNvPr>
            <p:cNvSpPr/>
            <p:nvPr/>
          </p:nvSpPr>
          <p:spPr>
            <a:xfrm>
              <a:off x="9717192" y="5033472"/>
              <a:ext cx="2179533" cy="584775"/>
            </a:xfrm>
            <a:prstGeom prst="rect">
              <a:avLst/>
            </a:prstGeom>
          </p:spPr>
          <p:txBody>
            <a:bodyPr wrap="square">
              <a:spAutoFit/>
            </a:bodyPr>
            <a:lstStyle/>
            <a:p>
              <a:pPr fontAlgn="auto"/>
              <a:r>
                <a:rPr lang="en-US" sz="1600" i="1" dirty="0">
                  <a:solidFill>
                    <a:schemeClr val="bg1"/>
                  </a:solidFill>
                  <a:latin typeface="Atkinson Hyperlegible" pitchFamily="2" charset="0"/>
                  <a:cs typeface="Arial"/>
                </a:rPr>
                <a:t>Drinking water station in </a:t>
              </a:r>
              <a:r>
                <a:rPr lang="en-US" sz="1600" i="1" dirty="0" err="1">
                  <a:solidFill>
                    <a:schemeClr val="bg1"/>
                  </a:solidFill>
                  <a:latin typeface="Atkinson Hyperlegible" pitchFamily="2" charset="0"/>
                  <a:cs typeface="Arial"/>
                </a:rPr>
                <a:t>Thimpu</a:t>
              </a:r>
              <a:r>
                <a:rPr lang="en-US" sz="1600" i="1" dirty="0">
                  <a:solidFill>
                    <a:schemeClr val="bg1"/>
                  </a:solidFill>
                  <a:latin typeface="Atkinson Hyperlegible" pitchFamily="2" charset="0"/>
                  <a:cs typeface="Arial"/>
                </a:rPr>
                <a:t>, Bhutan</a:t>
              </a:r>
              <a:endParaRPr lang="en-US" sz="1600" i="1" dirty="0">
                <a:solidFill>
                  <a:schemeClr val="bg1"/>
                </a:solidFill>
                <a:latin typeface="Atkinson Hyperlegible" pitchFamily="2" charset="0"/>
                <a:cs typeface="Arial" panose="020B0604020202020204" pitchFamily="34" charset="0"/>
              </a:endParaRPr>
            </a:p>
          </p:txBody>
        </p:sp>
      </p:grpSp>
      <p:pic>
        <p:nvPicPr>
          <p:cNvPr id="7" name="14">
            <a:hlinkClick r:id="" action="ppaction://media"/>
            <a:extLst>
              <a:ext uri="{FF2B5EF4-FFF2-40B4-BE49-F238E27FC236}">
                <a16:creationId xmlns:a16="http://schemas.microsoft.com/office/drawing/2014/main" id="{0586FA76-E105-214C-ADD8-C0A8A87FC2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997" y="6859163"/>
            <a:ext cx="609600" cy="609600"/>
          </a:xfrm>
          <a:prstGeom prst="rect">
            <a:avLst/>
          </a:prstGeom>
        </p:spPr>
      </p:pic>
    </p:spTree>
    <p:extLst>
      <p:ext uri="{BB962C8B-B14F-4D97-AF65-F5344CB8AC3E}">
        <p14:creationId xmlns:p14="http://schemas.microsoft.com/office/powerpoint/2010/main" val="3963771884"/>
      </p:ext>
    </p:extLst>
  </p:cSld>
  <p:clrMapOvr>
    <a:masterClrMapping/>
  </p:clrMapOvr>
  <mc:AlternateContent xmlns:mc="http://schemas.openxmlformats.org/markup-compatibility/2006">
    <mc:Choice xmlns:p14="http://schemas.microsoft.com/office/powerpoint/2010/main" Requires="p14">
      <p:transition spd="slow" p14:dur="2000" advClick="0" advTm="32210"/>
    </mc:Choice>
    <mc:Fallback>
      <p:transition spd="slow" advClick="0" advTm="32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208" fill="hold"/>
                                        <p:tgtEl>
                                          <p:spTgt spid="7"/>
                                        </p:tgtEl>
                                      </p:cBhvr>
                                    </p:cmd>
                                  </p:childTnLst>
                                </p:cTn>
                              </p:par>
                              <p:par>
                                <p:cTn id="7" presetID="2" presetClass="entr" presetSubtype="8"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fill="hold"/>
                                        <p:tgtEl>
                                          <p:spTgt spid="2"/>
                                        </p:tgtEl>
                                        <p:attrNameLst>
                                          <p:attrName>ppt_x</p:attrName>
                                        </p:attrNameLst>
                                      </p:cBhvr>
                                      <p:tavLst>
                                        <p:tav tm="0">
                                          <p:val>
                                            <p:strVal val="0-#ppt_w/2"/>
                                          </p:val>
                                        </p:tav>
                                        <p:tav tm="100000">
                                          <p:val>
                                            <p:strVal val="#ppt_x"/>
                                          </p:val>
                                        </p:tav>
                                      </p:tavLst>
                                    </p:anim>
                                    <p:anim calcmode="lin" valueType="num">
                                      <p:cBhvr additive="base">
                                        <p:cTn id="10" dur="500" fill="hold"/>
                                        <p:tgtEl>
                                          <p:spTgt spid="2"/>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100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150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1+#ppt_w/2"/>
                                          </p:val>
                                        </p:tav>
                                        <p:tav tm="100000">
                                          <p:val>
                                            <p:strVal val="#ppt_x"/>
                                          </p:val>
                                        </p:tav>
                                      </p:tavLst>
                                    </p:anim>
                                    <p:anim calcmode="lin" valueType="num">
                                      <p:cBhvr additive="base">
                                        <p:cTn id="18" dur="500" fill="hold"/>
                                        <p:tgtEl>
                                          <p:spTgt spid="17"/>
                                        </p:tgtEl>
                                        <p:attrNameLst>
                                          <p:attrName>ppt_y</p:attrName>
                                        </p:attrNameLst>
                                      </p:cBhvr>
                                      <p:tavLst>
                                        <p:tav tm="0">
                                          <p:val>
                                            <p:strVal val="#ppt_y"/>
                                          </p:val>
                                        </p:tav>
                                        <p:tav tm="100000">
                                          <p:val>
                                            <p:strVal val="#ppt_y"/>
                                          </p:val>
                                        </p:tav>
                                      </p:tavLst>
                                    </p:anim>
                                  </p:childTnLst>
                                </p:cTn>
                              </p:par>
                              <p:par>
                                <p:cTn id="19" presetID="22" presetClass="entr" presetSubtype="8" fill="hold" nodeType="withEffect">
                                  <p:stCondLst>
                                    <p:cond delay="1025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par>
                                <p:cTn id="22" presetID="22" presetClass="entr" presetSubtype="8" fill="hold" grpId="0" nodeType="withEffect">
                                  <p:stCondLst>
                                    <p:cond delay="16500"/>
                                  </p:stCondLst>
                                  <p:childTnLst>
                                    <p:set>
                                      <p:cBhvr>
                                        <p:cTn id="23" dur="1" fill="hold">
                                          <p:stCondLst>
                                            <p:cond delay="0"/>
                                          </p:stCondLst>
                                        </p:cTn>
                                        <p:tgtEl>
                                          <p:spTgt spid="34"/>
                                        </p:tgtEl>
                                        <p:attrNameLst>
                                          <p:attrName>style.visibility</p:attrName>
                                        </p:attrNameLst>
                                      </p:cBhvr>
                                      <p:to>
                                        <p:strVal val="visible"/>
                                      </p:to>
                                    </p:set>
                                    <p:animEffect transition="in" filter="wipe(left)">
                                      <p:cBhvr>
                                        <p:cTn id="24" dur="500"/>
                                        <p:tgtEl>
                                          <p:spTgt spid="34"/>
                                        </p:tgtEl>
                                      </p:cBhvr>
                                    </p:animEffect>
                                  </p:childTnLst>
                                </p:cTn>
                              </p:par>
                              <p:par>
                                <p:cTn id="25" presetID="22" presetClass="entr" presetSubtype="8" fill="hold" grpId="0" nodeType="withEffect">
                                  <p:stCondLst>
                                    <p:cond delay="1650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left)">
                                      <p:cBhvr>
                                        <p:cTn id="27" dur="500"/>
                                        <p:tgtEl>
                                          <p:spTgt spid="6">
                                            <p:txEl>
                                              <p:pRg st="0" end="0"/>
                                            </p:txEl>
                                          </p:spTgt>
                                        </p:tgtEl>
                                      </p:cBhvr>
                                    </p:animEffect>
                                  </p:childTnLst>
                                </p:cTn>
                              </p:par>
                              <p:par>
                                <p:cTn id="28" presetID="22" presetClass="entr" presetSubtype="8" fill="hold" grpId="0" nodeType="withEffect">
                                  <p:stCondLst>
                                    <p:cond delay="2400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wipe(left)">
                                      <p:cBhvr>
                                        <p:cTn id="30" dur="500"/>
                                        <p:tgtEl>
                                          <p:spTgt spid="6">
                                            <p:txEl>
                                              <p:pRg st="1" end="1"/>
                                            </p:txEl>
                                          </p:spTgt>
                                        </p:tgtEl>
                                      </p:cBhvr>
                                    </p:animEffect>
                                  </p:childTnLst>
                                </p:cTn>
                              </p:par>
                              <p:par>
                                <p:cTn id="31" presetID="22" presetClass="entr" presetSubtype="8" fill="hold" grpId="0" nodeType="withEffect">
                                  <p:stCondLst>
                                    <p:cond delay="29500"/>
                                  </p:stCondLst>
                                  <p:childTnLst>
                                    <p:set>
                                      <p:cBhvr>
                                        <p:cTn id="32" dur="1" fill="hold">
                                          <p:stCondLst>
                                            <p:cond delay="0"/>
                                          </p:stCondLst>
                                        </p:cTn>
                                        <p:tgtEl>
                                          <p:spTgt spid="6">
                                            <p:txEl>
                                              <p:pRg st="2" end="2"/>
                                            </p:txEl>
                                          </p:spTgt>
                                        </p:tgtEl>
                                        <p:attrNameLst>
                                          <p:attrName>style.visibility</p:attrName>
                                        </p:attrNameLst>
                                      </p:cBhvr>
                                      <p:to>
                                        <p:strVal val="visible"/>
                                      </p:to>
                                    </p:set>
                                    <p:animEffect transition="in" filter="wipe(left)">
                                      <p:cBhvr>
                                        <p:cTn id="33"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7"/>
                </p:tgtEl>
              </p:cMediaNode>
            </p:audio>
          </p:childTnLst>
        </p:cTn>
      </p:par>
    </p:tnLst>
    <p:bldLst>
      <p:bldP spid="2" grpId="0"/>
      <p:bldP spid="34" grpId="0" animBg="1"/>
      <p:bldP spid="6"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Shape 12" hidden="1">
            <a:extLst>
              <a:ext uri="{FF2B5EF4-FFF2-40B4-BE49-F238E27FC236}">
                <a16:creationId xmlns:a16="http://schemas.microsoft.com/office/drawing/2014/main" id="{8723FA87-16C2-7F9E-7EAD-BF1023233037}"/>
              </a:ext>
            </a:extLst>
          </p:cNvPr>
          <p:cNvSpPr/>
          <p:nvPr/>
        </p:nvSpPr>
        <p:spPr>
          <a:xfrm>
            <a:off x="2029281" y="977774"/>
            <a:ext cx="8133438" cy="5759485"/>
          </a:xfrm>
          <a:custGeom>
            <a:avLst/>
            <a:gdLst>
              <a:gd name="connsiteX0" fmla="*/ 0 w 8133438"/>
              <a:gd name="connsiteY0" fmla="*/ 0 h 5747592"/>
              <a:gd name="connsiteX1" fmla="*/ 8133438 w 8133438"/>
              <a:gd name="connsiteY1" fmla="*/ 0 h 5747592"/>
              <a:gd name="connsiteX2" fmla="*/ 8133438 w 8133438"/>
              <a:gd name="connsiteY2" fmla="*/ 3223835 h 5747592"/>
              <a:gd name="connsiteX3" fmla="*/ 1906111 w 8133438"/>
              <a:gd name="connsiteY3" fmla="*/ 3223835 h 5747592"/>
              <a:gd name="connsiteX4" fmla="*/ 1906111 w 8133438"/>
              <a:gd name="connsiteY4" fmla="*/ 5747592 h 5747592"/>
              <a:gd name="connsiteX5" fmla="*/ 0 w 8133438"/>
              <a:gd name="connsiteY5" fmla="*/ 5747592 h 574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33438" h="5747592">
                <a:moveTo>
                  <a:pt x="0" y="0"/>
                </a:moveTo>
                <a:lnTo>
                  <a:pt x="8133438" y="0"/>
                </a:lnTo>
                <a:lnTo>
                  <a:pt x="8133438" y="3223835"/>
                </a:lnTo>
                <a:lnTo>
                  <a:pt x="1906111" y="3223835"/>
                </a:lnTo>
                <a:lnTo>
                  <a:pt x="1906111" y="5747592"/>
                </a:lnTo>
                <a:lnTo>
                  <a:pt x="0" y="5747592"/>
                </a:lnTo>
                <a:close/>
              </a:path>
            </a:pathLst>
          </a:custGeom>
          <a:solidFill>
            <a:srgbClr val="00205C">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extBox 1">
            <a:extLst>
              <a:ext uri="{FF2B5EF4-FFF2-40B4-BE49-F238E27FC236}">
                <a16:creationId xmlns:a16="http://schemas.microsoft.com/office/drawing/2014/main" id="{3BF458F6-A060-DFD3-6B9D-8DDA18A9491D}"/>
              </a:ext>
            </a:extLst>
          </p:cNvPr>
          <p:cNvSpPr txBox="1"/>
          <p:nvPr/>
        </p:nvSpPr>
        <p:spPr>
          <a:xfrm>
            <a:off x="128016" y="96886"/>
            <a:ext cx="4098544" cy="584775"/>
          </a:xfrm>
          <a:prstGeom prst="rect">
            <a:avLst/>
          </a:prstGeom>
          <a:noFill/>
        </p:spPr>
        <p:txBody>
          <a:bodyPr wrap="square" rtlCol="0">
            <a:spAutoFit/>
          </a:bodyPr>
          <a:lstStyle/>
          <a:p>
            <a:r>
              <a:rPr lang="en-US" sz="3200" b="1" dirty="0">
                <a:solidFill>
                  <a:srgbClr val="1CB9EC"/>
                </a:solidFill>
                <a:latin typeface="Atkinson Hyperlegible" pitchFamily="2" charset="0"/>
              </a:rPr>
              <a:t>Safe drinking water</a:t>
            </a:r>
          </a:p>
        </p:txBody>
      </p:sp>
      <p:grpSp>
        <p:nvGrpSpPr>
          <p:cNvPr id="15" name="Group 14">
            <a:extLst>
              <a:ext uri="{FF2B5EF4-FFF2-40B4-BE49-F238E27FC236}">
                <a16:creationId xmlns:a16="http://schemas.microsoft.com/office/drawing/2014/main" id="{E941F131-4F46-4FA3-BC44-6E3506FCB5A7}"/>
              </a:ext>
            </a:extLst>
          </p:cNvPr>
          <p:cNvGrpSpPr/>
          <p:nvPr/>
        </p:nvGrpSpPr>
        <p:grpSpPr>
          <a:xfrm>
            <a:off x="175382" y="664849"/>
            <a:ext cx="6646996" cy="1176882"/>
            <a:chOff x="175382" y="664849"/>
            <a:chExt cx="6646996" cy="1176882"/>
          </a:xfrm>
        </p:grpSpPr>
        <p:sp>
          <p:nvSpPr>
            <p:cNvPr id="5" name="Rectangle 4">
              <a:extLst>
                <a:ext uri="{FF2B5EF4-FFF2-40B4-BE49-F238E27FC236}">
                  <a16:creationId xmlns:a16="http://schemas.microsoft.com/office/drawing/2014/main" id="{6B0F11AA-1190-99C6-BF8C-B20095A29C80}"/>
                </a:ext>
              </a:extLst>
            </p:cNvPr>
            <p:cNvSpPr/>
            <p:nvPr/>
          </p:nvSpPr>
          <p:spPr>
            <a:xfrm>
              <a:off x="175382" y="664849"/>
              <a:ext cx="6646996" cy="1015663"/>
            </a:xfrm>
            <a:prstGeom prst="rect">
              <a:avLst/>
            </a:prstGeom>
          </p:spPr>
          <p:txBody>
            <a:bodyPr wrap="square">
              <a:spAutoFit/>
            </a:bodyPr>
            <a:lstStyle/>
            <a:p>
              <a:pPr fontAlgn="auto"/>
              <a:r>
                <a:rPr lang="en-US" sz="2000" b="1" i="1" dirty="0">
                  <a:solidFill>
                    <a:srgbClr val="09164D"/>
                  </a:solidFill>
                  <a:latin typeface="Atkinson Hyperlegible" pitchFamily="2" charset="0"/>
                  <a:cs typeface="Arial"/>
                </a:rPr>
                <a:t>Safe drinking water must be present and accessible for staff, patients (including those with disabilities) and carers, at all times and locations/wards.</a:t>
              </a:r>
              <a:endParaRPr lang="en-US" sz="2000" b="1" i="1" dirty="0">
                <a:solidFill>
                  <a:srgbClr val="09164D"/>
                </a:solidFill>
                <a:latin typeface="Atkinson Hyperlegible" pitchFamily="2" charset="0"/>
                <a:cs typeface="Arial" panose="020B0604020202020204" pitchFamily="34" charset="0"/>
              </a:endParaRPr>
            </a:p>
          </p:txBody>
        </p:sp>
        <p:cxnSp>
          <p:nvCxnSpPr>
            <p:cNvPr id="8" name="Straight Connector 7">
              <a:extLst>
                <a:ext uri="{FF2B5EF4-FFF2-40B4-BE49-F238E27FC236}">
                  <a16:creationId xmlns:a16="http://schemas.microsoft.com/office/drawing/2014/main" id="{E6915CED-1F4B-56E8-1C2A-B4C5EE1B6234}"/>
                </a:ext>
              </a:extLst>
            </p:cNvPr>
            <p:cNvCxnSpPr>
              <a:cxnSpLocks/>
            </p:cNvCxnSpPr>
            <p:nvPr/>
          </p:nvCxnSpPr>
          <p:spPr>
            <a:xfrm flipH="1">
              <a:off x="211004" y="1841731"/>
              <a:ext cx="6385739" cy="0"/>
            </a:xfrm>
            <a:prstGeom prst="line">
              <a:avLst/>
            </a:prstGeom>
            <a:ln w="73025">
              <a:solidFill>
                <a:srgbClr val="F26829"/>
              </a:solidFill>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FA79DAC4-EF0F-47AE-9F5A-AAB0D6C423C8}"/>
              </a:ext>
            </a:extLst>
          </p:cNvPr>
          <p:cNvGrpSpPr/>
          <p:nvPr/>
        </p:nvGrpSpPr>
        <p:grpSpPr>
          <a:xfrm>
            <a:off x="211003" y="2101588"/>
            <a:ext cx="2217235" cy="441918"/>
            <a:chOff x="211003" y="2101588"/>
            <a:chExt cx="2217235" cy="441918"/>
          </a:xfrm>
        </p:grpSpPr>
        <p:sp>
          <p:nvSpPr>
            <p:cNvPr id="33" name="Pentagon 55">
              <a:extLst>
                <a:ext uri="{FF2B5EF4-FFF2-40B4-BE49-F238E27FC236}">
                  <a16:creationId xmlns:a16="http://schemas.microsoft.com/office/drawing/2014/main" id="{EB6A51D2-E520-7BF1-DD79-45131D1294DE}"/>
                </a:ext>
              </a:extLst>
            </p:cNvPr>
            <p:cNvSpPr/>
            <p:nvPr/>
          </p:nvSpPr>
          <p:spPr>
            <a:xfrm>
              <a:off x="211003" y="2101588"/>
              <a:ext cx="2217235" cy="441918"/>
            </a:xfrm>
            <a:prstGeom prst="homePlate">
              <a:avLst/>
            </a:prstGeom>
            <a:solidFill>
              <a:srgbClr val="96B9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latin typeface="Atkinson Hyperlegible" pitchFamily="2" charset="0"/>
              </a:endParaRPr>
            </a:p>
          </p:txBody>
        </p:sp>
        <p:sp>
          <p:nvSpPr>
            <p:cNvPr id="35" name="TextBox 34">
              <a:extLst>
                <a:ext uri="{FF2B5EF4-FFF2-40B4-BE49-F238E27FC236}">
                  <a16:creationId xmlns:a16="http://schemas.microsoft.com/office/drawing/2014/main" id="{10DEDC0F-02BC-653A-82D9-178D90037E2B}"/>
                </a:ext>
              </a:extLst>
            </p:cNvPr>
            <p:cNvSpPr txBox="1"/>
            <p:nvPr/>
          </p:nvSpPr>
          <p:spPr>
            <a:xfrm>
              <a:off x="261803" y="2168659"/>
              <a:ext cx="869149" cy="307777"/>
            </a:xfrm>
            <a:prstGeom prst="rect">
              <a:avLst/>
            </a:prstGeom>
            <a:noFill/>
          </p:spPr>
          <p:txBody>
            <a:bodyPr wrap="none" lIns="91440" tIns="0" rIns="91440" bIns="0" rtlCol="0">
              <a:spAutoFit/>
            </a:bodyPr>
            <a:lstStyle/>
            <a:p>
              <a:r>
                <a:rPr lang="en-US" sz="2000" b="1" kern="1200" dirty="0">
                  <a:solidFill>
                    <a:schemeClr val="bg1"/>
                  </a:solidFill>
                  <a:latin typeface="Atkinson Hyperlegible" pitchFamily="2" charset="0"/>
                </a:rPr>
                <a:t>Safe: </a:t>
              </a:r>
            </a:p>
          </p:txBody>
        </p:sp>
      </p:grpSp>
      <p:grpSp>
        <p:nvGrpSpPr>
          <p:cNvPr id="4" name="Group 3">
            <a:extLst>
              <a:ext uri="{FF2B5EF4-FFF2-40B4-BE49-F238E27FC236}">
                <a16:creationId xmlns:a16="http://schemas.microsoft.com/office/drawing/2014/main" id="{2429DDE6-B0EB-4951-B5DC-3EB6C11A6AE1}"/>
              </a:ext>
            </a:extLst>
          </p:cNvPr>
          <p:cNvGrpSpPr/>
          <p:nvPr/>
        </p:nvGrpSpPr>
        <p:grpSpPr>
          <a:xfrm>
            <a:off x="211003" y="2576823"/>
            <a:ext cx="5837432" cy="1372742"/>
            <a:chOff x="211003" y="2633973"/>
            <a:chExt cx="5837432" cy="1372742"/>
          </a:xfrm>
        </p:grpSpPr>
        <p:sp>
          <p:nvSpPr>
            <p:cNvPr id="34" name="Rectangle 33">
              <a:extLst>
                <a:ext uri="{FF2B5EF4-FFF2-40B4-BE49-F238E27FC236}">
                  <a16:creationId xmlns:a16="http://schemas.microsoft.com/office/drawing/2014/main" id="{1F45A62B-8F25-FEDD-E851-5151D0308526}"/>
                </a:ext>
              </a:extLst>
            </p:cNvPr>
            <p:cNvSpPr/>
            <p:nvPr/>
          </p:nvSpPr>
          <p:spPr>
            <a:xfrm>
              <a:off x="211003" y="2633973"/>
              <a:ext cx="5760720" cy="1372742"/>
            </a:xfrm>
            <a:prstGeom prst="rect">
              <a:avLst/>
            </a:prstGeom>
            <a:solidFill>
              <a:srgbClr val="D5E3A3"/>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latin typeface="Atkinson Hyperlegible" pitchFamily="2" charset="0"/>
              </a:endParaRPr>
            </a:p>
          </p:txBody>
        </p:sp>
        <p:sp>
          <p:nvSpPr>
            <p:cNvPr id="6" name="Rectangle 5">
              <a:extLst>
                <a:ext uri="{FF2B5EF4-FFF2-40B4-BE49-F238E27FC236}">
                  <a16:creationId xmlns:a16="http://schemas.microsoft.com/office/drawing/2014/main" id="{572496AD-EBBD-087E-86DE-0FA1F941F3C0}"/>
                </a:ext>
              </a:extLst>
            </p:cNvPr>
            <p:cNvSpPr/>
            <p:nvPr/>
          </p:nvSpPr>
          <p:spPr>
            <a:xfrm>
              <a:off x="261802" y="2658625"/>
              <a:ext cx="5786633" cy="1323439"/>
            </a:xfrm>
            <a:prstGeom prst="rect">
              <a:avLst/>
            </a:prstGeom>
          </p:spPr>
          <p:txBody>
            <a:bodyPr wrap="square">
              <a:spAutoFit/>
            </a:bodyPr>
            <a:lstStyle/>
            <a:p>
              <a:pPr marL="285750" indent="-285750">
                <a:buFont typeface="Arial" panose="020B0604020202020204" pitchFamily="34" charset="0"/>
                <a:buChar char="•"/>
              </a:pPr>
              <a:r>
                <a:rPr lang="en-US" sz="2000" dirty="0">
                  <a:latin typeface="Atkinson Hyperlegible" pitchFamily="2" charset="0"/>
                </a:rPr>
                <a:t>No fecal contamination (0 CFU E. Coli/100 ml).</a:t>
              </a:r>
            </a:p>
            <a:p>
              <a:pPr marL="285750" indent="-285750">
                <a:buFont typeface="Arial" panose="020B0604020202020204" pitchFamily="34" charset="0"/>
                <a:buChar char="•"/>
              </a:pPr>
              <a:r>
                <a:rPr lang="en-US" sz="2000" dirty="0">
                  <a:latin typeface="Atkinson Hyperlegible" pitchFamily="2" charset="0"/>
                </a:rPr>
                <a:t>Appropriate chlorine residual (0.2mg/l or 0.5mg/l in emergencies).</a:t>
              </a:r>
            </a:p>
            <a:p>
              <a:pPr marL="285750" indent="-285750">
                <a:buFont typeface="Arial" panose="020B0604020202020204" pitchFamily="34" charset="0"/>
                <a:buChar char="•"/>
              </a:pPr>
              <a:r>
                <a:rPr lang="en-US" sz="2000" dirty="0">
                  <a:latin typeface="Atkinson Hyperlegible" pitchFamily="2" charset="0"/>
                </a:rPr>
                <a:t>Not turbid (5 NTU or ideally less).</a:t>
              </a:r>
            </a:p>
          </p:txBody>
        </p:sp>
      </p:grpSp>
      <p:grpSp>
        <p:nvGrpSpPr>
          <p:cNvPr id="7" name="Group 6">
            <a:extLst>
              <a:ext uri="{FF2B5EF4-FFF2-40B4-BE49-F238E27FC236}">
                <a16:creationId xmlns:a16="http://schemas.microsoft.com/office/drawing/2014/main" id="{487B6092-11B6-4B27-AAFB-9A018211A36E}"/>
              </a:ext>
            </a:extLst>
          </p:cNvPr>
          <p:cNvGrpSpPr/>
          <p:nvPr/>
        </p:nvGrpSpPr>
        <p:grpSpPr>
          <a:xfrm>
            <a:off x="211003" y="4092010"/>
            <a:ext cx="2217235" cy="441918"/>
            <a:chOff x="211003" y="4092010"/>
            <a:chExt cx="2217235" cy="441918"/>
          </a:xfrm>
        </p:grpSpPr>
        <p:sp>
          <p:nvSpPr>
            <p:cNvPr id="37" name="Pentagon 55">
              <a:extLst>
                <a:ext uri="{FF2B5EF4-FFF2-40B4-BE49-F238E27FC236}">
                  <a16:creationId xmlns:a16="http://schemas.microsoft.com/office/drawing/2014/main" id="{7E02BBE1-AA51-F68B-4DD5-87EE9E1C50EE}"/>
                </a:ext>
              </a:extLst>
            </p:cNvPr>
            <p:cNvSpPr/>
            <p:nvPr/>
          </p:nvSpPr>
          <p:spPr>
            <a:xfrm>
              <a:off x="211003" y="4092010"/>
              <a:ext cx="2217235" cy="441918"/>
            </a:xfrm>
            <a:prstGeom prst="homePlate">
              <a:avLst/>
            </a:prstGeom>
            <a:solidFill>
              <a:srgbClr val="0020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latin typeface="Atkinson Hyperlegible" pitchFamily="2" charset="0"/>
              </a:endParaRPr>
            </a:p>
          </p:txBody>
        </p:sp>
        <p:sp>
          <p:nvSpPr>
            <p:cNvPr id="39" name="TextBox 38">
              <a:extLst>
                <a:ext uri="{FF2B5EF4-FFF2-40B4-BE49-F238E27FC236}">
                  <a16:creationId xmlns:a16="http://schemas.microsoft.com/office/drawing/2014/main" id="{2CC678E5-7B01-30BD-F66D-1FBD8669179E}"/>
                </a:ext>
              </a:extLst>
            </p:cNvPr>
            <p:cNvSpPr txBox="1"/>
            <p:nvPr/>
          </p:nvSpPr>
          <p:spPr>
            <a:xfrm>
              <a:off x="261803" y="4159081"/>
              <a:ext cx="1939955" cy="307777"/>
            </a:xfrm>
            <a:prstGeom prst="rect">
              <a:avLst/>
            </a:prstGeom>
            <a:noFill/>
          </p:spPr>
          <p:txBody>
            <a:bodyPr wrap="none" lIns="91440" tIns="0" rIns="91440" bIns="0" rtlCol="0">
              <a:spAutoFit/>
            </a:bodyPr>
            <a:lstStyle/>
            <a:p>
              <a:r>
                <a:rPr lang="en-US" sz="2000" b="1" kern="1200" dirty="0">
                  <a:solidFill>
                    <a:schemeClr val="bg1"/>
                  </a:solidFill>
                  <a:latin typeface="Atkinson Hyperlegible" pitchFamily="2" charset="0"/>
                </a:rPr>
                <a:t>Safely stored: </a:t>
              </a:r>
            </a:p>
          </p:txBody>
        </p:sp>
      </p:grpSp>
      <p:sp>
        <p:nvSpPr>
          <p:cNvPr id="38" name="Rectangle 37">
            <a:extLst>
              <a:ext uri="{FF2B5EF4-FFF2-40B4-BE49-F238E27FC236}">
                <a16:creationId xmlns:a16="http://schemas.microsoft.com/office/drawing/2014/main" id="{3FC9F90C-54B9-7142-C934-DE9250682FDB}"/>
              </a:ext>
            </a:extLst>
          </p:cNvPr>
          <p:cNvSpPr/>
          <p:nvPr/>
        </p:nvSpPr>
        <p:spPr>
          <a:xfrm>
            <a:off x="211003" y="4576653"/>
            <a:ext cx="5760720" cy="704088"/>
          </a:xfrm>
          <a:prstGeom prst="rect">
            <a:avLst/>
          </a:prstGeom>
          <a:solidFill>
            <a:srgbClr val="CED4E0"/>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latin typeface="Atkinson Hyperlegible" pitchFamily="2" charset="0"/>
            </a:endParaRPr>
          </a:p>
        </p:txBody>
      </p:sp>
      <p:sp>
        <p:nvSpPr>
          <p:cNvPr id="40" name="Rectangle 39">
            <a:extLst>
              <a:ext uri="{FF2B5EF4-FFF2-40B4-BE49-F238E27FC236}">
                <a16:creationId xmlns:a16="http://schemas.microsoft.com/office/drawing/2014/main" id="{E8E979E3-1EB1-DAC8-EC30-95A2778D188E}"/>
              </a:ext>
            </a:extLst>
          </p:cNvPr>
          <p:cNvSpPr/>
          <p:nvPr/>
        </p:nvSpPr>
        <p:spPr>
          <a:xfrm>
            <a:off x="261803" y="4574754"/>
            <a:ext cx="5208717" cy="707886"/>
          </a:xfrm>
          <a:prstGeom prst="rect">
            <a:avLst/>
          </a:prstGeom>
        </p:spPr>
        <p:txBody>
          <a:bodyPr wrap="square">
            <a:spAutoFit/>
          </a:bodyPr>
          <a:lstStyle/>
          <a:p>
            <a:pPr marL="283464" lvl="1" indent="-283464">
              <a:spcBef>
                <a:spcPts val="0"/>
              </a:spcBef>
              <a:spcAft>
                <a:spcPts val="0"/>
              </a:spcAft>
              <a:buFont typeface="Arial" panose="020B0604020202020204" pitchFamily="34" charset="0"/>
              <a:buChar char="•"/>
            </a:pPr>
            <a:r>
              <a:rPr lang="en-US" sz="2000" dirty="0">
                <a:latin typeface="Atkinson Hyperlegible" pitchFamily="2" charset="0"/>
                <a:cs typeface="Arial"/>
              </a:rPr>
              <a:t>Clean bucket/tank with cover and tap.</a:t>
            </a:r>
          </a:p>
          <a:p>
            <a:pPr marL="283464" lvl="1" indent="-283464">
              <a:buFont typeface="Arial" panose="020B0604020202020204" pitchFamily="34" charset="0"/>
              <a:buChar char="•"/>
            </a:pPr>
            <a:r>
              <a:rPr lang="en-US" sz="2000" dirty="0">
                <a:latin typeface="Atkinson Hyperlegible" pitchFamily="2" charset="0"/>
                <a:cs typeface="Arial"/>
              </a:rPr>
              <a:t>Regularly cleaned &amp; disinfected.</a:t>
            </a:r>
            <a:endParaRPr lang="en-US" sz="2000" dirty="0">
              <a:latin typeface="Atkinson Hyperlegible" pitchFamily="2" charset="0"/>
              <a:cs typeface="Arial" panose="020B0604020202020204" pitchFamily="34" charset="0"/>
            </a:endParaRPr>
          </a:p>
        </p:txBody>
      </p:sp>
      <p:grpSp>
        <p:nvGrpSpPr>
          <p:cNvPr id="10" name="Group 9">
            <a:extLst>
              <a:ext uri="{FF2B5EF4-FFF2-40B4-BE49-F238E27FC236}">
                <a16:creationId xmlns:a16="http://schemas.microsoft.com/office/drawing/2014/main" id="{EBD236DD-BBD3-4417-B5BC-27F484F8B721}"/>
              </a:ext>
            </a:extLst>
          </p:cNvPr>
          <p:cNvGrpSpPr/>
          <p:nvPr/>
        </p:nvGrpSpPr>
        <p:grpSpPr>
          <a:xfrm>
            <a:off x="211003" y="5371208"/>
            <a:ext cx="2217235" cy="441918"/>
            <a:chOff x="211003" y="5371208"/>
            <a:chExt cx="2217235" cy="441918"/>
          </a:xfrm>
        </p:grpSpPr>
        <p:sp>
          <p:nvSpPr>
            <p:cNvPr id="41" name="Pentagon 55">
              <a:extLst>
                <a:ext uri="{FF2B5EF4-FFF2-40B4-BE49-F238E27FC236}">
                  <a16:creationId xmlns:a16="http://schemas.microsoft.com/office/drawing/2014/main" id="{BB18415E-5D72-6998-020C-BFC9FD22E0AE}"/>
                </a:ext>
              </a:extLst>
            </p:cNvPr>
            <p:cNvSpPr/>
            <p:nvPr/>
          </p:nvSpPr>
          <p:spPr>
            <a:xfrm>
              <a:off x="211003" y="5371208"/>
              <a:ext cx="2217235" cy="441918"/>
            </a:xfrm>
            <a:prstGeom prst="homePlate">
              <a:avLst/>
            </a:prstGeom>
            <a:solidFill>
              <a:srgbClr val="FED0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latin typeface="Atkinson Hyperlegible" pitchFamily="2" charset="0"/>
              </a:endParaRPr>
            </a:p>
          </p:txBody>
        </p:sp>
        <p:sp>
          <p:nvSpPr>
            <p:cNvPr id="43" name="TextBox 42">
              <a:extLst>
                <a:ext uri="{FF2B5EF4-FFF2-40B4-BE49-F238E27FC236}">
                  <a16:creationId xmlns:a16="http://schemas.microsoft.com/office/drawing/2014/main" id="{3D449C63-8335-CF36-E99B-52877D9C8107}"/>
                </a:ext>
              </a:extLst>
            </p:cNvPr>
            <p:cNvSpPr txBox="1"/>
            <p:nvPr/>
          </p:nvSpPr>
          <p:spPr>
            <a:xfrm>
              <a:off x="261803" y="5438279"/>
              <a:ext cx="1566454" cy="307777"/>
            </a:xfrm>
            <a:prstGeom prst="rect">
              <a:avLst/>
            </a:prstGeom>
            <a:noFill/>
          </p:spPr>
          <p:txBody>
            <a:bodyPr wrap="none" lIns="91440" tIns="0" rIns="91440" bIns="0" rtlCol="0">
              <a:spAutoFit/>
            </a:bodyPr>
            <a:lstStyle/>
            <a:p>
              <a:r>
                <a:rPr lang="en-US" sz="2000" b="1" kern="1200" dirty="0">
                  <a:solidFill>
                    <a:schemeClr val="bg1"/>
                  </a:solidFill>
                  <a:latin typeface="Atkinson Hyperlegible" pitchFamily="2" charset="0"/>
                </a:rPr>
                <a:t>Accessible:</a:t>
              </a:r>
            </a:p>
          </p:txBody>
        </p:sp>
      </p:grpSp>
      <p:sp>
        <p:nvSpPr>
          <p:cNvPr id="42" name="Rectangle 41">
            <a:extLst>
              <a:ext uri="{FF2B5EF4-FFF2-40B4-BE49-F238E27FC236}">
                <a16:creationId xmlns:a16="http://schemas.microsoft.com/office/drawing/2014/main" id="{D47E9BC3-C6FE-227A-BA48-873C15E30FAF}"/>
              </a:ext>
            </a:extLst>
          </p:cNvPr>
          <p:cNvSpPr/>
          <p:nvPr/>
        </p:nvSpPr>
        <p:spPr>
          <a:xfrm>
            <a:off x="211003" y="5845376"/>
            <a:ext cx="5760720" cy="746813"/>
          </a:xfrm>
          <a:prstGeom prst="rect">
            <a:avLst/>
          </a:prstGeom>
          <a:solidFill>
            <a:srgbClr val="FFF1C0"/>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latin typeface="Atkinson Hyperlegible" pitchFamily="2" charset="0"/>
            </a:endParaRPr>
          </a:p>
        </p:txBody>
      </p:sp>
      <p:sp>
        <p:nvSpPr>
          <p:cNvPr id="44" name="Rectangle 43">
            <a:extLst>
              <a:ext uri="{FF2B5EF4-FFF2-40B4-BE49-F238E27FC236}">
                <a16:creationId xmlns:a16="http://schemas.microsoft.com/office/drawing/2014/main" id="{D6EDF98B-4352-0B77-8663-EAC109E9F7D0}"/>
              </a:ext>
            </a:extLst>
          </p:cNvPr>
          <p:cNvSpPr/>
          <p:nvPr/>
        </p:nvSpPr>
        <p:spPr>
          <a:xfrm>
            <a:off x="261803" y="5864839"/>
            <a:ext cx="5308418" cy="707886"/>
          </a:xfrm>
          <a:prstGeom prst="rect">
            <a:avLst/>
          </a:prstGeom>
        </p:spPr>
        <p:txBody>
          <a:bodyPr wrap="square" anchor="ctr">
            <a:spAutoFit/>
          </a:bodyPr>
          <a:lstStyle/>
          <a:p>
            <a:pPr marL="283464" lvl="1" indent="-283464">
              <a:spcBef>
                <a:spcPts val="0"/>
              </a:spcBef>
              <a:spcAft>
                <a:spcPts val="0"/>
              </a:spcAft>
              <a:buFont typeface="Arial" panose="020B0604020202020204" pitchFamily="34" charset="0"/>
              <a:buChar char="•"/>
            </a:pPr>
            <a:r>
              <a:rPr lang="en-US" sz="2000" dirty="0">
                <a:latin typeface="Atkinson Hyperlegible" pitchFamily="2" charset="0"/>
                <a:cs typeface="Arial"/>
              </a:rPr>
              <a:t>Pathway to drinking water station clear.</a:t>
            </a:r>
          </a:p>
          <a:p>
            <a:pPr marL="283464" lvl="1" indent="-283464">
              <a:buFont typeface="Arial" panose="020B0604020202020204" pitchFamily="34" charset="0"/>
              <a:buChar char="•"/>
            </a:pPr>
            <a:r>
              <a:rPr lang="en-US" sz="2000" dirty="0">
                <a:latin typeface="Atkinson Hyperlegible" pitchFamily="2" charset="0"/>
                <a:cs typeface="Arial"/>
              </a:rPr>
              <a:t>Clearly signed. </a:t>
            </a:r>
          </a:p>
        </p:txBody>
      </p:sp>
      <p:grpSp>
        <p:nvGrpSpPr>
          <p:cNvPr id="17" name="Group 16">
            <a:extLst>
              <a:ext uri="{FF2B5EF4-FFF2-40B4-BE49-F238E27FC236}">
                <a16:creationId xmlns:a16="http://schemas.microsoft.com/office/drawing/2014/main" id="{ADEE6657-04F5-E100-2A98-07C476CE9E01}"/>
              </a:ext>
            </a:extLst>
          </p:cNvPr>
          <p:cNvGrpSpPr/>
          <p:nvPr/>
        </p:nvGrpSpPr>
        <p:grpSpPr>
          <a:xfrm>
            <a:off x="7572771" y="1703928"/>
            <a:ext cx="4436628" cy="4262944"/>
            <a:chOff x="7572771" y="1703928"/>
            <a:chExt cx="4436628" cy="4262944"/>
          </a:xfrm>
        </p:grpSpPr>
        <p:sp>
          <p:nvSpPr>
            <p:cNvPr id="107" name="Rectangle: Top Corners Rounded 106">
              <a:extLst>
                <a:ext uri="{FF2B5EF4-FFF2-40B4-BE49-F238E27FC236}">
                  <a16:creationId xmlns:a16="http://schemas.microsoft.com/office/drawing/2014/main" id="{B2AF5FF5-73C4-B480-2DD6-297A85B13BDF}"/>
                </a:ext>
              </a:extLst>
            </p:cNvPr>
            <p:cNvSpPr/>
            <p:nvPr/>
          </p:nvSpPr>
          <p:spPr>
            <a:xfrm rot="16200000">
              <a:off x="7048991" y="2307800"/>
              <a:ext cx="2819142" cy="1771581"/>
            </a:xfrm>
            <a:prstGeom prst="round2SameRect">
              <a:avLst/>
            </a:prstGeom>
            <a:solidFill>
              <a:srgbClr val="1CB9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F9158EAF-1DFF-6C34-14E6-DE1167F064A7}"/>
                </a:ext>
              </a:extLst>
            </p:cNvPr>
            <p:cNvSpPr/>
            <p:nvPr/>
          </p:nvSpPr>
          <p:spPr>
            <a:xfrm flipH="1" flipV="1">
              <a:off x="9266789" y="5143912"/>
              <a:ext cx="822960" cy="822960"/>
            </a:xfrm>
            <a:prstGeom prst="rect">
              <a:avLst/>
            </a:prstGeom>
            <a:solidFill>
              <a:srgbClr val="F4A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68D5F0F0-43AD-BE2D-8CCC-6E1FB4C3081D}"/>
                </a:ext>
              </a:extLst>
            </p:cNvPr>
            <p:cNvSpPr/>
            <p:nvPr/>
          </p:nvSpPr>
          <p:spPr>
            <a:xfrm flipH="1" flipV="1">
              <a:off x="11186439" y="1703928"/>
              <a:ext cx="822960" cy="822960"/>
            </a:xfrm>
            <a:prstGeom prst="rect">
              <a:avLst/>
            </a:prstGeom>
            <a:solidFill>
              <a:srgbClr val="F4A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0" name="Picture 89">
              <a:extLst>
                <a:ext uri="{FF2B5EF4-FFF2-40B4-BE49-F238E27FC236}">
                  <a16:creationId xmlns:a16="http://schemas.microsoft.com/office/drawing/2014/main" id="{09FD53D0-7EFF-BB6A-3499-267CD745F706}"/>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rot="5400000">
              <a:off x="8588789" y="2541659"/>
              <a:ext cx="4098612" cy="2587482"/>
            </a:xfrm>
            <a:prstGeom prst="rect">
              <a:avLst/>
            </a:prstGeom>
          </p:spPr>
        </p:pic>
        <p:grpSp>
          <p:nvGrpSpPr>
            <p:cNvPr id="106" name="Group 105">
              <a:extLst>
                <a:ext uri="{FF2B5EF4-FFF2-40B4-BE49-F238E27FC236}">
                  <a16:creationId xmlns:a16="http://schemas.microsoft.com/office/drawing/2014/main" id="{970D83FA-58A3-D670-E6E4-642493214CBE}"/>
                </a:ext>
              </a:extLst>
            </p:cNvPr>
            <p:cNvGrpSpPr/>
            <p:nvPr/>
          </p:nvGrpSpPr>
          <p:grpSpPr>
            <a:xfrm>
              <a:off x="7922147" y="3345477"/>
              <a:ext cx="1113542" cy="1058231"/>
              <a:chOff x="9448967" y="1805252"/>
              <a:chExt cx="1369299" cy="1301287"/>
            </a:xfrm>
            <a:solidFill>
              <a:schemeClr val="bg1"/>
            </a:solidFill>
          </p:grpSpPr>
          <p:grpSp>
            <p:nvGrpSpPr>
              <p:cNvPr id="96" name="Group 95">
                <a:extLst>
                  <a:ext uri="{FF2B5EF4-FFF2-40B4-BE49-F238E27FC236}">
                    <a16:creationId xmlns:a16="http://schemas.microsoft.com/office/drawing/2014/main" id="{9FC3D66E-6DAB-C260-09BC-7BB6ACA7725A}"/>
                  </a:ext>
                </a:extLst>
              </p:cNvPr>
              <p:cNvGrpSpPr/>
              <p:nvPr/>
            </p:nvGrpSpPr>
            <p:grpSpPr>
              <a:xfrm flipH="1">
                <a:off x="9448967" y="1863830"/>
                <a:ext cx="666580" cy="871382"/>
                <a:chOff x="37760275" y="-82550"/>
                <a:chExt cx="831850" cy="1087438"/>
              </a:xfrm>
              <a:grpFill/>
            </p:grpSpPr>
            <p:sp>
              <p:nvSpPr>
                <p:cNvPr id="97" name="Oval 46">
                  <a:extLst>
                    <a:ext uri="{FF2B5EF4-FFF2-40B4-BE49-F238E27FC236}">
                      <a16:creationId xmlns:a16="http://schemas.microsoft.com/office/drawing/2014/main" id="{6D0F45E9-2D5B-F1CD-7299-AEF41652BEDD}"/>
                    </a:ext>
                  </a:extLst>
                </p:cNvPr>
                <p:cNvSpPr>
                  <a:spLocks noChangeArrowheads="1"/>
                </p:cNvSpPr>
                <p:nvPr/>
              </p:nvSpPr>
              <p:spPr bwMode="auto">
                <a:xfrm>
                  <a:off x="37944425" y="-82550"/>
                  <a:ext cx="188912" cy="192088"/>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47">
                  <a:extLst>
                    <a:ext uri="{FF2B5EF4-FFF2-40B4-BE49-F238E27FC236}">
                      <a16:creationId xmlns:a16="http://schemas.microsoft.com/office/drawing/2014/main" id="{809359F1-7029-3514-E0E2-30A30484C9DA}"/>
                    </a:ext>
                  </a:extLst>
                </p:cNvPr>
                <p:cNvSpPr>
                  <a:spLocks/>
                </p:cNvSpPr>
                <p:nvPr/>
              </p:nvSpPr>
              <p:spPr bwMode="auto">
                <a:xfrm>
                  <a:off x="37955538" y="112713"/>
                  <a:ext cx="636587" cy="758825"/>
                </a:xfrm>
                <a:custGeom>
                  <a:avLst/>
                  <a:gdLst>
                    <a:gd name="T0" fmla="*/ 3032 w 3092"/>
                    <a:gd name="T1" fmla="*/ 3326 h 3687"/>
                    <a:gd name="T2" fmla="*/ 2325 w 3092"/>
                    <a:gd name="T3" fmla="*/ 1865 h 3687"/>
                    <a:gd name="T4" fmla="*/ 2299 w 3092"/>
                    <a:gd name="T5" fmla="*/ 1815 h 3687"/>
                    <a:gd name="T6" fmla="*/ 2124 w 3092"/>
                    <a:gd name="T7" fmla="*/ 1724 h 3687"/>
                    <a:gd name="T8" fmla="*/ 2123 w 3092"/>
                    <a:gd name="T9" fmla="*/ 1724 h 3687"/>
                    <a:gd name="T10" fmla="*/ 2123 w 3092"/>
                    <a:gd name="T11" fmla="*/ 1723 h 3687"/>
                    <a:gd name="T12" fmla="*/ 1146 w 3092"/>
                    <a:gd name="T13" fmla="*/ 1817 h 3687"/>
                    <a:gd name="T14" fmla="*/ 1074 w 3092"/>
                    <a:gd name="T15" fmla="*/ 1386 h 3687"/>
                    <a:gd name="T16" fmla="*/ 1893 w 3092"/>
                    <a:gd name="T17" fmla="*/ 1306 h 3687"/>
                    <a:gd name="T18" fmla="*/ 2086 w 3092"/>
                    <a:gd name="T19" fmla="*/ 1116 h 3687"/>
                    <a:gd name="T20" fmla="*/ 1899 w 3092"/>
                    <a:gd name="T21" fmla="*/ 913 h 3687"/>
                    <a:gd name="T22" fmla="*/ 1008 w 3092"/>
                    <a:gd name="T23" fmla="*/ 991 h 3687"/>
                    <a:gd name="T24" fmla="*/ 910 w 3092"/>
                    <a:gd name="T25" fmla="*/ 407 h 3687"/>
                    <a:gd name="T26" fmla="*/ 402 w 3092"/>
                    <a:gd name="T27" fmla="*/ 41 h 3687"/>
                    <a:gd name="T28" fmla="*/ 40 w 3092"/>
                    <a:gd name="T29" fmla="*/ 556 h 3687"/>
                    <a:gd name="T30" fmla="*/ 285 w 3092"/>
                    <a:gd name="T31" fmla="*/ 2022 h 3687"/>
                    <a:gd name="T32" fmla="*/ 929 w 3092"/>
                    <a:gd name="T33" fmla="*/ 2341 h 3687"/>
                    <a:gd name="T34" fmla="*/ 1957 w 3092"/>
                    <a:gd name="T35" fmla="*/ 2242 h 3687"/>
                    <a:gd name="T36" fmla="*/ 2588 w 3092"/>
                    <a:gd name="T37" fmla="*/ 3547 h 3687"/>
                    <a:gd name="T38" fmla="*/ 2810 w 3092"/>
                    <a:gd name="T39" fmla="*/ 3687 h 3687"/>
                    <a:gd name="T40" fmla="*/ 2919 w 3092"/>
                    <a:gd name="T41" fmla="*/ 3661 h 3687"/>
                    <a:gd name="T42" fmla="*/ 3032 w 3092"/>
                    <a:gd name="T43" fmla="*/ 3326 h 3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92" h="3687">
                      <a:moveTo>
                        <a:pt x="3032" y="3326"/>
                      </a:moveTo>
                      <a:lnTo>
                        <a:pt x="2325" y="1865"/>
                      </a:lnTo>
                      <a:cubicBezTo>
                        <a:pt x="2320" y="1851"/>
                        <a:pt x="2300" y="1815"/>
                        <a:pt x="2299" y="1815"/>
                      </a:cubicBezTo>
                      <a:cubicBezTo>
                        <a:pt x="2260" y="1760"/>
                        <a:pt x="2197" y="1724"/>
                        <a:pt x="2124" y="1724"/>
                      </a:cubicBezTo>
                      <a:lnTo>
                        <a:pt x="2123" y="1724"/>
                      </a:lnTo>
                      <a:lnTo>
                        <a:pt x="2123" y="1723"/>
                      </a:lnTo>
                      <a:lnTo>
                        <a:pt x="1146" y="1817"/>
                      </a:lnTo>
                      <a:lnTo>
                        <a:pt x="1074" y="1386"/>
                      </a:lnTo>
                      <a:cubicBezTo>
                        <a:pt x="1074" y="1386"/>
                        <a:pt x="1890" y="1307"/>
                        <a:pt x="1893" y="1306"/>
                      </a:cubicBezTo>
                      <a:cubicBezTo>
                        <a:pt x="2036" y="1289"/>
                        <a:pt x="2083" y="1222"/>
                        <a:pt x="2086" y="1116"/>
                      </a:cubicBezTo>
                      <a:cubicBezTo>
                        <a:pt x="2090" y="1007"/>
                        <a:pt x="2006" y="917"/>
                        <a:pt x="1899" y="913"/>
                      </a:cubicBezTo>
                      <a:lnTo>
                        <a:pt x="1008" y="991"/>
                      </a:lnTo>
                      <a:lnTo>
                        <a:pt x="910" y="407"/>
                      </a:lnTo>
                      <a:cubicBezTo>
                        <a:pt x="870" y="164"/>
                        <a:pt x="642" y="0"/>
                        <a:pt x="402" y="41"/>
                      </a:cubicBezTo>
                      <a:cubicBezTo>
                        <a:pt x="162" y="82"/>
                        <a:pt x="0" y="313"/>
                        <a:pt x="40" y="556"/>
                      </a:cubicBezTo>
                      <a:lnTo>
                        <a:pt x="285" y="2022"/>
                      </a:lnTo>
                      <a:cubicBezTo>
                        <a:pt x="363" y="2285"/>
                        <a:pt x="540" y="2369"/>
                        <a:pt x="929" y="2341"/>
                      </a:cubicBezTo>
                      <a:lnTo>
                        <a:pt x="1957" y="2242"/>
                      </a:lnTo>
                      <a:lnTo>
                        <a:pt x="2588" y="3547"/>
                      </a:lnTo>
                      <a:cubicBezTo>
                        <a:pt x="2631" y="3635"/>
                        <a:pt x="2719" y="3687"/>
                        <a:pt x="2810" y="3687"/>
                      </a:cubicBezTo>
                      <a:cubicBezTo>
                        <a:pt x="2847" y="3687"/>
                        <a:pt x="2884" y="3678"/>
                        <a:pt x="2919" y="3661"/>
                      </a:cubicBezTo>
                      <a:cubicBezTo>
                        <a:pt x="3041" y="3600"/>
                        <a:pt x="3092" y="3451"/>
                        <a:pt x="3032" y="3326"/>
                      </a:cubicBezTo>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99" name="Freeform 48">
                  <a:extLst>
                    <a:ext uri="{FF2B5EF4-FFF2-40B4-BE49-F238E27FC236}">
                      <a16:creationId xmlns:a16="http://schemas.microsoft.com/office/drawing/2014/main" id="{3161AF74-9918-1871-48B6-3827B8FFA8E6}"/>
                    </a:ext>
                  </a:extLst>
                </p:cNvPr>
                <p:cNvSpPr>
                  <a:spLocks/>
                </p:cNvSpPr>
                <p:nvPr/>
              </p:nvSpPr>
              <p:spPr bwMode="auto">
                <a:xfrm>
                  <a:off x="37760275" y="309563"/>
                  <a:ext cx="682625" cy="695325"/>
                </a:xfrm>
                <a:custGeom>
                  <a:avLst/>
                  <a:gdLst>
                    <a:gd name="T0" fmla="*/ 1776 w 3321"/>
                    <a:gd name="T1" fmla="*/ 2985 h 3378"/>
                    <a:gd name="T2" fmla="*/ 388 w 3321"/>
                    <a:gd name="T3" fmla="*/ 1579 h 3378"/>
                    <a:gd name="T4" fmla="*/ 995 w 3321"/>
                    <a:gd name="T5" fmla="*/ 418 h 3378"/>
                    <a:gd name="T6" fmla="*/ 926 w 3321"/>
                    <a:gd name="T7" fmla="*/ 0 h 3378"/>
                    <a:gd name="T8" fmla="*/ 0 w 3321"/>
                    <a:gd name="T9" fmla="*/ 1579 h 3378"/>
                    <a:gd name="T10" fmla="*/ 1776 w 3321"/>
                    <a:gd name="T11" fmla="*/ 3378 h 3378"/>
                    <a:gd name="T12" fmla="*/ 3321 w 3321"/>
                    <a:gd name="T13" fmla="*/ 2463 h 3378"/>
                    <a:gd name="T14" fmla="*/ 3099 w 3321"/>
                    <a:gd name="T15" fmla="*/ 2001 h 3378"/>
                    <a:gd name="T16" fmla="*/ 1776 w 3321"/>
                    <a:gd name="T17" fmla="*/ 2985 h 3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1" h="3378">
                      <a:moveTo>
                        <a:pt x="1776" y="2985"/>
                      </a:moveTo>
                      <a:cubicBezTo>
                        <a:pt x="1010" y="2985"/>
                        <a:pt x="388" y="2354"/>
                        <a:pt x="388" y="1579"/>
                      </a:cubicBezTo>
                      <a:cubicBezTo>
                        <a:pt x="388" y="1097"/>
                        <a:pt x="629" y="671"/>
                        <a:pt x="995" y="418"/>
                      </a:cubicBezTo>
                      <a:lnTo>
                        <a:pt x="926" y="0"/>
                      </a:lnTo>
                      <a:cubicBezTo>
                        <a:pt x="375" y="306"/>
                        <a:pt x="0" y="899"/>
                        <a:pt x="0" y="1579"/>
                      </a:cubicBezTo>
                      <a:cubicBezTo>
                        <a:pt x="0" y="2571"/>
                        <a:pt x="796" y="3378"/>
                        <a:pt x="1776" y="3378"/>
                      </a:cubicBezTo>
                      <a:cubicBezTo>
                        <a:pt x="2438" y="3378"/>
                        <a:pt x="3016" y="3009"/>
                        <a:pt x="3321" y="2463"/>
                      </a:cubicBezTo>
                      <a:lnTo>
                        <a:pt x="3099" y="2001"/>
                      </a:lnTo>
                      <a:cubicBezTo>
                        <a:pt x="2922" y="2570"/>
                        <a:pt x="2396" y="2985"/>
                        <a:pt x="1776" y="2985"/>
                      </a:cubicBez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00" name="Group 99">
                <a:extLst>
                  <a:ext uri="{FF2B5EF4-FFF2-40B4-BE49-F238E27FC236}">
                    <a16:creationId xmlns:a16="http://schemas.microsoft.com/office/drawing/2014/main" id="{679B3DD0-D656-E985-E9A2-E724898A10B9}"/>
                  </a:ext>
                </a:extLst>
              </p:cNvPr>
              <p:cNvGrpSpPr/>
              <p:nvPr/>
            </p:nvGrpSpPr>
            <p:grpSpPr>
              <a:xfrm flipH="1">
                <a:off x="10190543" y="1805252"/>
                <a:ext cx="627723" cy="669899"/>
                <a:chOff x="28949650" y="-877888"/>
                <a:chExt cx="3048000" cy="3252788"/>
              </a:xfrm>
              <a:grpFill/>
            </p:grpSpPr>
            <p:sp>
              <p:nvSpPr>
                <p:cNvPr id="101" name="Freeform 66">
                  <a:extLst>
                    <a:ext uri="{FF2B5EF4-FFF2-40B4-BE49-F238E27FC236}">
                      <a16:creationId xmlns:a16="http://schemas.microsoft.com/office/drawing/2014/main" id="{B9C55594-D885-B018-C3E5-75DEE06367B4}"/>
                    </a:ext>
                  </a:extLst>
                </p:cNvPr>
                <p:cNvSpPr>
                  <a:spLocks/>
                </p:cNvSpPr>
                <p:nvPr/>
              </p:nvSpPr>
              <p:spPr bwMode="auto">
                <a:xfrm>
                  <a:off x="28949650" y="-215900"/>
                  <a:ext cx="1930400" cy="2590800"/>
                </a:xfrm>
                <a:custGeom>
                  <a:avLst/>
                  <a:gdLst>
                    <a:gd name="T0" fmla="*/ 2533 w 2533"/>
                    <a:gd name="T1" fmla="*/ 1265 h 3398"/>
                    <a:gd name="T2" fmla="*/ 1918 w 2533"/>
                    <a:gd name="T3" fmla="*/ 179 h 3398"/>
                    <a:gd name="T4" fmla="*/ 1699 w 2533"/>
                    <a:gd name="T5" fmla="*/ 514 h 3398"/>
                    <a:gd name="T6" fmla="*/ 2133 w 2533"/>
                    <a:gd name="T7" fmla="*/ 1265 h 3398"/>
                    <a:gd name="T8" fmla="*/ 1266 w 2533"/>
                    <a:gd name="T9" fmla="*/ 2131 h 3398"/>
                    <a:gd name="T10" fmla="*/ 400 w 2533"/>
                    <a:gd name="T11" fmla="*/ 1265 h 3398"/>
                    <a:gd name="T12" fmla="*/ 1033 w 2533"/>
                    <a:gd name="T13" fmla="*/ 430 h 3398"/>
                    <a:gd name="T14" fmla="*/ 1207 w 2533"/>
                    <a:gd name="T15" fmla="*/ 0 h 3398"/>
                    <a:gd name="T16" fmla="*/ 0 w 2533"/>
                    <a:gd name="T17" fmla="*/ 1265 h 3398"/>
                    <a:gd name="T18" fmla="*/ 1066 w 2533"/>
                    <a:gd name="T19" fmla="*/ 2515 h 3398"/>
                    <a:gd name="T20" fmla="*/ 1066 w 2533"/>
                    <a:gd name="T21" fmla="*/ 2731 h 3398"/>
                    <a:gd name="T22" fmla="*/ 866 w 2533"/>
                    <a:gd name="T23" fmla="*/ 2731 h 3398"/>
                    <a:gd name="T24" fmla="*/ 800 w 2533"/>
                    <a:gd name="T25" fmla="*/ 2798 h 3398"/>
                    <a:gd name="T26" fmla="*/ 800 w 2533"/>
                    <a:gd name="T27" fmla="*/ 3065 h 3398"/>
                    <a:gd name="T28" fmla="*/ 866 w 2533"/>
                    <a:gd name="T29" fmla="*/ 3131 h 3398"/>
                    <a:gd name="T30" fmla="*/ 1066 w 2533"/>
                    <a:gd name="T31" fmla="*/ 3131 h 3398"/>
                    <a:gd name="T32" fmla="*/ 1066 w 2533"/>
                    <a:gd name="T33" fmla="*/ 3331 h 3398"/>
                    <a:gd name="T34" fmla="*/ 1133 w 2533"/>
                    <a:gd name="T35" fmla="*/ 3398 h 3398"/>
                    <a:gd name="T36" fmla="*/ 1400 w 2533"/>
                    <a:gd name="T37" fmla="*/ 3398 h 3398"/>
                    <a:gd name="T38" fmla="*/ 1466 w 2533"/>
                    <a:gd name="T39" fmla="*/ 3331 h 3398"/>
                    <a:gd name="T40" fmla="*/ 1466 w 2533"/>
                    <a:gd name="T41" fmla="*/ 3131 h 3398"/>
                    <a:gd name="T42" fmla="*/ 1666 w 2533"/>
                    <a:gd name="T43" fmla="*/ 3131 h 3398"/>
                    <a:gd name="T44" fmla="*/ 1733 w 2533"/>
                    <a:gd name="T45" fmla="*/ 3065 h 3398"/>
                    <a:gd name="T46" fmla="*/ 1733 w 2533"/>
                    <a:gd name="T47" fmla="*/ 2798 h 3398"/>
                    <a:gd name="T48" fmla="*/ 1666 w 2533"/>
                    <a:gd name="T49" fmla="*/ 2731 h 3398"/>
                    <a:gd name="T50" fmla="*/ 1466 w 2533"/>
                    <a:gd name="T51" fmla="*/ 2731 h 3398"/>
                    <a:gd name="T52" fmla="*/ 1466 w 2533"/>
                    <a:gd name="T53" fmla="*/ 2515 h 3398"/>
                    <a:gd name="T54" fmla="*/ 2533 w 2533"/>
                    <a:gd name="T55" fmla="*/ 1265 h 3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33" h="3398">
                      <a:moveTo>
                        <a:pt x="2533" y="1265"/>
                      </a:moveTo>
                      <a:cubicBezTo>
                        <a:pt x="2533" y="804"/>
                        <a:pt x="2286" y="401"/>
                        <a:pt x="1918" y="179"/>
                      </a:cubicBezTo>
                      <a:cubicBezTo>
                        <a:pt x="1817" y="267"/>
                        <a:pt x="1740" y="383"/>
                        <a:pt x="1699" y="514"/>
                      </a:cubicBezTo>
                      <a:cubicBezTo>
                        <a:pt x="1958" y="664"/>
                        <a:pt x="2133" y="944"/>
                        <a:pt x="2133" y="1265"/>
                      </a:cubicBezTo>
                      <a:cubicBezTo>
                        <a:pt x="2133" y="1743"/>
                        <a:pt x="1744" y="2131"/>
                        <a:pt x="1266" y="2131"/>
                      </a:cubicBezTo>
                      <a:cubicBezTo>
                        <a:pt x="788" y="2131"/>
                        <a:pt x="400" y="1743"/>
                        <a:pt x="400" y="1265"/>
                      </a:cubicBezTo>
                      <a:cubicBezTo>
                        <a:pt x="400" y="868"/>
                        <a:pt x="668" y="533"/>
                        <a:pt x="1033" y="430"/>
                      </a:cubicBezTo>
                      <a:cubicBezTo>
                        <a:pt x="1067" y="276"/>
                        <a:pt x="1126" y="130"/>
                        <a:pt x="1207" y="0"/>
                      </a:cubicBezTo>
                      <a:cubicBezTo>
                        <a:pt x="536" y="31"/>
                        <a:pt x="0" y="586"/>
                        <a:pt x="0" y="1265"/>
                      </a:cubicBezTo>
                      <a:cubicBezTo>
                        <a:pt x="0" y="1891"/>
                        <a:pt x="454" y="2419"/>
                        <a:pt x="1066" y="2515"/>
                      </a:cubicBezTo>
                      <a:lnTo>
                        <a:pt x="1066" y="2731"/>
                      </a:lnTo>
                      <a:lnTo>
                        <a:pt x="866" y="2731"/>
                      </a:lnTo>
                      <a:cubicBezTo>
                        <a:pt x="830" y="2731"/>
                        <a:pt x="800" y="2761"/>
                        <a:pt x="800" y="2798"/>
                      </a:cubicBezTo>
                      <a:lnTo>
                        <a:pt x="800" y="3065"/>
                      </a:lnTo>
                      <a:cubicBezTo>
                        <a:pt x="800" y="3101"/>
                        <a:pt x="830" y="3131"/>
                        <a:pt x="866" y="3131"/>
                      </a:cubicBezTo>
                      <a:lnTo>
                        <a:pt x="1066" y="3131"/>
                      </a:lnTo>
                      <a:lnTo>
                        <a:pt x="1066" y="3331"/>
                      </a:lnTo>
                      <a:cubicBezTo>
                        <a:pt x="1066" y="3368"/>
                        <a:pt x="1096" y="3398"/>
                        <a:pt x="1133" y="3398"/>
                      </a:cubicBezTo>
                      <a:lnTo>
                        <a:pt x="1400" y="3398"/>
                      </a:lnTo>
                      <a:cubicBezTo>
                        <a:pt x="1436" y="3398"/>
                        <a:pt x="1466" y="3368"/>
                        <a:pt x="1466" y="3331"/>
                      </a:cubicBezTo>
                      <a:lnTo>
                        <a:pt x="1466" y="3131"/>
                      </a:lnTo>
                      <a:lnTo>
                        <a:pt x="1666" y="3131"/>
                      </a:lnTo>
                      <a:cubicBezTo>
                        <a:pt x="1703" y="3131"/>
                        <a:pt x="1733" y="3101"/>
                        <a:pt x="1733" y="3065"/>
                      </a:cubicBezTo>
                      <a:lnTo>
                        <a:pt x="1733" y="2798"/>
                      </a:lnTo>
                      <a:cubicBezTo>
                        <a:pt x="1733" y="2761"/>
                        <a:pt x="1703" y="2731"/>
                        <a:pt x="1666" y="2731"/>
                      </a:cubicBezTo>
                      <a:lnTo>
                        <a:pt x="1466" y="2731"/>
                      </a:lnTo>
                      <a:lnTo>
                        <a:pt x="1466" y="2515"/>
                      </a:lnTo>
                      <a:cubicBezTo>
                        <a:pt x="2078" y="2419"/>
                        <a:pt x="2533" y="1891"/>
                        <a:pt x="2533" y="12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67">
                  <a:extLst>
                    <a:ext uri="{FF2B5EF4-FFF2-40B4-BE49-F238E27FC236}">
                      <a16:creationId xmlns:a16="http://schemas.microsoft.com/office/drawing/2014/main" id="{52B745CC-80AD-AFE1-8E47-E488AABB8A63}"/>
                    </a:ext>
                  </a:extLst>
                </p:cNvPr>
                <p:cNvSpPr>
                  <a:spLocks noEditPoints="1"/>
                </p:cNvSpPr>
                <p:nvPr/>
              </p:nvSpPr>
              <p:spPr bwMode="auto">
                <a:xfrm>
                  <a:off x="29813250" y="-877888"/>
                  <a:ext cx="2184400" cy="2182813"/>
                </a:xfrm>
                <a:custGeom>
                  <a:avLst/>
                  <a:gdLst>
                    <a:gd name="T0" fmla="*/ 2600 w 2867"/>
                    <a:gd name="T1" fmla="*/ 734 h 2865"/>
                    <a:gd name="T2" fmla="*/ 2600 w 2867"/>
                    <a:gd name="T3" fmla="*/ 600 h 2865"/>
                    <a:gd name="T4" fmla="*/ 2602 w 2867"/>
                    <a:gd name="T5" fmla="*/ 734 h 2865"/>
                    <a:gd name="T6" fmla="*/ 2600 w 2867"/>
                    <a:gd name="T7" fmla="*/ 734 h 2865"/>
                    <a:gd name="T8" fmla="*/ 2800 w 2867"/>
                    <a:gd name="T9" fmla="*/ 0 h 2865"/>
                    <a:gd name="T10" fmla="*/ 2067 w 2867"/>
                    <a:gd name="T11" fmla="*/ 0 h 2865"/>
                    <a:gd name="T12" fmla="*/ 2000 w 2867"/>
                    <a:gd name="T13" fmla="*/ 67 h 2865"/>
                    <a:gd name="T14" fmla="*/ 2000 w 2867"/>
                    <a:gd name="T15" fmla="*/ 334 h 2865"/>
                    <a:gd name="T16" fmla="*/ 2067 w 2867"/>
                    <a:gd name="T17" fmla="*/ 400 h 2865"/>
                    <a:gd name="T18" fmla="*/ 2184 w 2867"/>
                    <a:gd name="T19" fmla="*/ 400 h 2865"/>
                    <a:gd name="T20" fmla="*/ 2010 w 2867"/>
                    <a:gd name="T21" fmla="*/ 575 h 2865"/>
                    <a:gd name="T22" fmla="*/ 1267 w 2867"/>
                    <a:gd name="T23" fmla="*/ 334 h 2865"/>
                    <a:gd name="T24" fmla="*/ 0 w 2867"/>
                    <a:gd name="T25" fmla="*/ 1600 h 2865"/>
                    <a:gd name="T26" fmla="*/ 615 w 2867"/>
                    <a:gd name="T27" fmla="*/ 2686 h 2865"/>
                    <a:gd name="T28" fmla="*/ 834 w 2867"/>
                    <a:gd name="T29" fmla="*/ 2351 h 2865"/>
                    <a:gd name="T30" fmla="*/ 400 w 2867"/>
                    <a:gd name="T31" fmla="*/ 1600 h 2865"/>
                    <a:gd name="T32" fmla="*/ 1267 w 2867"/>
                    <a:gd name="T33" fmla="*/ 734 h 2865"/>
                    <a:gd name="T34" fmla="*/ 2133 w 2867"/>
                    <a:gd name="T35" fmla="*/ 1600 h 2865"/>
                    <a:gd name="T36" fmla="*/ 1501 w 2867"/>
                    <a:gd name="T37" fmla="*/ 2435 h 2865"/>
                    <a:gd name="T38" fmla="*/ 1327 w 2867"/>
                    <a:gd name="T39" fmla="*/ 2865 h 2865"/>
                    <a:gd name="T40" fmla="*/ 2533 w 2867"/>
                    <a:gd name="T41" fmla="*/ 1600 h 2865"/>
                    <a:gd name="T42" fmla="*/ 2292 w 2867"/>
                    <a:gd name="T43" fmla="*/ 857 h 2865"/>
                    <a:gd name="T44" fmla="*/ 2467 w 2867"/>
                    <a:gd name="T45" fmla="*/ 683 h 2865"/>
                    <a:gd name="T46" fmla="*/ 2467 w 2867"/>
                    <a:gd name="T47" fmla="*/ 800 h 2865"/>
                    <a:gd name="T48" fmla="*/ 2533 w 2867"/>
                    <a:gd name="T49" fmla="*/ 867 h 2865"/>
                    <a:gd name="T50" fmla="*/ 2800 w 2867"/>
                    <a:gd name="T51" fmla="*/ 867 h 2865"/>
                    <a:gd name="T52" fmla="*/ 2867 w 2867"/>
                    <a:gd name="T53" fmla="*/ 800 h 2865"/>
                    <a:gd name="T54" fmla="*/ 2867 w 2867"/>
                    <a:gd name="T55" fmla="*/ 67 h 2865"/>
                    <a:gd name="T56" fmla="*/ 2800 w 2867"/>
                    <a:gd name="T57" fmla="*/ 0 h 2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67" h="2865">
                      <a:moveTo>
                        <a:pt x="2600" y="734"/>
                      </a:moveTo>
                      <a:lnTo>
                        <a:pt x="2600" y="600"/>
                      </a:lnTo>
                      <a:cubicBezTo>
                        <a:pt x="2600" y="600"/>
                        <a:pt x="2602" y="675"/>
                        <a:pt x="2602" y="734"/>
                      </a:cubicBezTo>
                      <a:lnTo>
                        <a:pt x="2600" y="734"/>
                      </a:lnTo>
                      <a:close/>
                      <a:moveTo>
                        <a:pt x="2800" y="0"/>
                      </a:moveTo>
                      <a:lnTo>
                        <a:pt x="2067" y="0"/>
                      </a:lnTo>
                      <a:cubicBezTo>
                        <a:pt x="2030" y="0"/>
                        <a:pt x="2000" y="30"/>
                        <a:pt x="2000" y="67"/>
                      </a:cubicBezTo>
                      <a:lnTo>
                        <a:pt x="2000" y="334"/>
                      </a:lnTo>
                      <a:cubicBezTo>
                        <a:pt x="2000" y="370"/>
                        <a:pt x="2030" y="400"/>
                        <a:pt x="2067" y="400"/>
                      </a:cubicBezTo>
                      <a:lnTo>
                        <a:pt x="2184" y="400"/>
                      </a:lnTo>
                      <a:lnTo>
                        <a:pt x="2010" y="575"/>
                      </a:lnTo>
                      <a:cubicBezTo>
                        <a:pt x="1793" y="417"/>
                        <a:pt x="1537" y="334"/>
                        <a:pt x="1267" y="334"/>
                      </a:cubicBezTo>
                      <a:cubicBezTo>
                        <a:pt x="568" y="334"/>
                        <a:pt x="0" y="902"/>
                        <a:pt x="0" y="1600"/>
                      </a:cubicBezTo>
                      <a:cubicBezTo>
                        <a:pt x="0" y="2061"/>
                        <a:pt x="247" y="2464"/>
                        <a:pt x="615" y="2686"/>
                      </a:cubicBezTo>
                      <a:cubicBezTo>
                        <a:pt x="716" y="2598"/>
                        <a:pt x="793" y="2482"/>
                        <a:pt x="834" y="2351"/>
                      </a:cubicBezTo>
                      <a:cubicBezTo>
                        <a:pt x="575" y="2201"/>
                        <a:pt x="400" y="1921"/>
                        <a:pt x="400" y="1600"/>
                      </a:cubicBezTo>
                      <a:cubicBezTo>
                        <a:pt x="400" y="1122"/>
                        <a:pt x="789" y="734"/>
                        <a:pt x="1267" y="734"/>
                      </a:cubicBezTo>
                      <a:cubicBezTo>
                        <a:pt x="1745" y="734"/>
                        <a:pt x="2133" y="1122"/>
                        <a:pt x="2133" y="1600"/>
                      </a:cubicBezTo>
                      <a:cubicBezTo>
                        <a:pt x="2133" y="1997"/>
                        <a:pt x="1865" y="2332"/>
                        <a:pt x="1501" y="2435"/>
                      </a:cubicBezTo>
                      <a:cubicBezTo>
                        <a:pt x="1467" y="2587"/>
                        <a:pt x="1408" y="2732"/>
                        <a:pt x="1327" y="2865"/>
                      </a:cubicBezTo>
                      <a:cubicBezTo>
                        <a:pt x="1998" y="2834"/>
                        <a:pt x="2533" y="2279"/>
                        <a:pt x="2533" y="1600"/>
                      </a:cubicBezTo>
                      <a:cubicBezTo>
                        <a:pt x="2533" y="1330"/>
                        <a:pt x="2450" y="1074"/>
                        <a:pt x="2292" y="857"/>
                      </a:cubicBezTo>
                      <a:lnTo>
                        <a:pt x="2467" y="683"/>
                      </a:lnTo>
                      <a:lnTo>
                        <a:pt x="2467" y="800"/>
                      </a:lnTo>
                      <a:cubicBezTo>
                        <a:pt x="2467" y="837"/>
                        <a:pt x="2497" y="867"/>
                        <a:pt x="2533" y="867"/>
                      </a:cubicBezTo>
                      <a:lnTo>
                        <a:pt x="2800" y="867"/>
                      </a:lnTo>
                      <a:cubicBezTo>
                        <a:pt x="2837" y="867"/>
                        <a:pt x="2867" y="837"/>
                        <a:pt x="2867" y="800"/>
                      </a:cubicBezTo>
                      <a:lnTo>
                        <a:pt x="2867" y="67"/>
                      </a:lnTo>
                      <a:cubicBezTo>
                        <a:pt x="2867" y="30"/>
                        <a:pt x="2837" y="0"/>
                        <a:pt x="280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3" name="Group 102">
                <a:extLst>
                  <a:ext uri="{FF2B5EF4-FFF2-40B4-BE49-F238E27FC236}">
                    <a16:creationId xmlns:a16="http://schemas.microsoft.com/office/drawing/2014/main" id="{E7CA00FC-5DCC-4683-E0FA-72246F0177E6}"/>
                  </a:ext>
                </a:extLst>
              </p:cNvPr>
              <p:cNvGrpSpPr/>
              <p:nvPr/>
            </p:nvGrpSpPr>
            <p:grpSpPr>
              <a:xfrm flipH="1">
                <a:off x="10083675" y="2402472"/>
                <a:ext cx="414221" cy="704067"/>
                <a:chOff x="17599025" y="-147638"/>
                <a:chExt cx="2976563" cy="5059363"/>
              </a:xfrm>
              <a:grpFill/>
            </p:grpSpPr>
            <p:sp>
              <p:nvSpPr>
                <p:cNvPr id="104" name="Freeform 72">
                  <a:extLst>
                    <a:ext uri="{FF2B5EF4-FFF2-40B4-BE49-F238E27FC236}">
                      <a16:creationId xmlns:a16="http://schemas.microsoft.com/office/drawing/2014/main" id="{60CCE996-B6D3-FDE0-FE24-FEC9B95DB263}"/>
                    </a:ext>
                  </a:extLst>
                </p:cNvPr>
                <p:cNvSpPr>
                  <a:spLocks noEditPoints="1"/>
                </p:cNvSpPr>
                <p:nvPr/>
              </p:nvSpPr>
              <p:spPr bwMode="auto">
                <a:xfrm>
                  <a:off x="17599025" y="-147638"/>
                  <a:ext cx="2298700" cy="5059363"/>
                </a:xfrm>
                <a:custGeom>
                  <a:avLst/>
                  <a:gdLst>
                    <a:gd name="T0" fmla="*/ 1676 w 3342"/>
                    <a:gd name="T1" fmla="*/ 1338 h 7354"/>
                    <a:gd name="T2" fmla="*/ 1676 w 3342"/>
                    <a:gd name="T3" fmla="*/ 1338 h 7354"/>
                    <a:gd name="T4" fmla="*/ 1306 w 3342"/>
                    <a:gd name="T5" fmla="*/ 1515 h 7354"/>
                    <a:gd name="T6" fmla="*/ 525 w 3342"/>
                    <a:gd name="T7" fmla="*/ 2551 h 7354"/>
                    <a:gd name="T8" fmla="*/ 496 w 3342"/>
                    <a:gd name="T9" fmla="*/ 2602 h 7354"/>
                    <a:gd name="T10" fmla="*/ 490 w 3342"/>
                    <a:gd name="T11" fmla="*/ 2615 h 7354"/>
                    <a:gd name="T12" fmla="*/ 43 w 3342"/>
                    <a:gd name="T13" fmla="*/ 3834 h 7354"/>
                    <a:gd name="T14" fmla="*/ 176 w 3342"/>
                    <a:gd name="T15" fmla="*/ 4122 h 7354"/>
                    <a:gd name="T16" fmla="*/ 176 w 3342"/>
                    <a:gd name="T17" fmla="*/ 4122 h 7354"/>
                    <a:gd name="T18" fmla="*/ 464 w 3342"/>
                    <a:gd name="T19" fmla="*/ 3989 h 7354"/>
                    <a:gd name="T20" fmla="*/ 902 w 3342"/>
                    <a:gd name="T21" fmla="*/ 2796 h 7354"/>
                    <a:gd name="T22" fmla="*/ 1202 w 3342"/>
                    <a:gd name="T23" fmla="*/ 2399 h 7354"/>
                    <a:gd name="T24" fmla="*/ 1202 w 3342"/>
                    <a:gd name="T25" fmla="*/ 3862 h 7354"/>
                    <a:gd name="T26" fmla="*/ 1195 w 3342"/>
                    <a:gd name="T27" fmla="*/ 3891 h 7354"/>
                    <a:gd name="T28" fmla="*/ 895 w 3342"/>
                    <a:gd name="T29" fmla="*/ 5633 h 7354"/>
                    <a:gd name="T30" fmla="*/ 130 w 3342"/>
                    <a:gd name="T31" fmla="*/ 6784 h 7354"/>
                    <a:gd name="T32" fmla="*/ 221 w 3342"/>
                    <a:gd name="T33" fmla="*/ 7254 h 7354"/>
                    <a:gd name="T34" fmla="*/ 692 w 3342"/>
                    <a:gd name="T35" fmla="*/ 7162 h 7354"/>
                    <a:gd name="T36" fmla="*/ 1491 w 3342"/>
                    <a:gd name="T37" fmla="*/ 5943 h 7354"/>
                    <a:gd name="T38" fmla="*/ 1547 w 3342"/>
                    <a:gd name="T39" fmla="*/ 5825 h 7354"/>
                    <a:gd name="T40" fmla="*/ 1736 w 3342"/>
                    <a:gd name="T41" fmla="*/ 4774 h 7354"/>
                    <a:gd name="T42" fmla="*/ 2128 w 3342"/>
                    <a:gd name="T43" fmla="*/ 5729 h 7354"/>
                    <a:gd name="T44" fmla="*/ 2423 w 3342"/>
                    <a:gd name="T45" fmla="*/ 7030 h 7354"/>
                    <a:gd name="T46" fmla="*/ 2826 w 3342"/>
                    <a:gd name="T47" fmla="*/ 7288 h 7354"/>
                    <a:gd name="T48" fmla="*/ 3084 w 3342"/>
                    <a:gd name="T49" fmla="*/ 6884 h 7354"/>
                    <a:gd name="T50" fmla="*/ 2779 w 3342"/>
                    <a:gd name="T51" fmla="*/ 5536 h 7354"/>
                    <a:gd name="T52" fmla="*/ 2735 w 3342"/>
                    <a:gd name="T53" fmla="*/ 5429 h 7354"/>
                    <a:gd name="T54" fmla="*/ 2165 w 3342"/>
                    <a:gd name="T55" fmla="*/ 3958 h 7354"/>
                    <a:gd name="T56" fmla="*/ 2150 w 3342"/>
                    <a:gd name="T57" fmla="*/ 3929 h 7354"/>
                    <a:gd name="T58" fmla="*/ 2150 w 3342"/>
                    <a:gd name="T59" fmla="*/ 2597 h 7354"/>
                    <a:gd name="T60" fmla="*/ 2891 w 3342"/>
                    <a:gd name="T61" fmla="*/ 3901 h 7354"/>
                    <a:gd name="T62" fmla="*/ 3197 w 3342"/>
                    <a:gd name="T63" fmla="*/ 3986 h 7354"/>
                    <a:gd name="T64" fmla="*/ 3197 w 3342"/>
                    <a:gd name="T65" fmla="*/ 3986 h 7354"/>
                    <a:gd name="T66" fmla="*/ 3281 w 3342"/>
                    <a:gd name="T67" fmla="*/ 3680 h 7354"/>
                    <a:gd name="T68" fmla="*/ 2097 w 3342"/>
                    <a:gd name="T69" fmla="*/ 1594 h 7354"/>
                    <a:gd name="T70" fmla="*/ 1676 w 3342"/>
                    <a:gd name="T71" fmla="*/ 1338 h 7354"/>
                    <a:gd name="T72" fmla="*/ 1676 w 3342"/>
                    <a:gd name="T73" fmla="*/ 0 h 7354"/>
                    <a:gd name="T74" fmla="*/ 1081 w 3342"/>
                    <a:gd name="T75" fmla="*/ 596 h 7354"/>
                    <a:gd name="T76" fmla="*/ 1676 w 3342"/>
                    <a:gd name="T77" fmla="*/ 1191 h 7354"/>
                    <a:gd name="T78" fmla="*/ 2272 w 3342"/>
                    <a:gd name="T79" fmla="*/ 596 h 7354"/>
                    <a:gd name="T80" fmla="*/ 1676 w 3342"/>
                    <a:gd name="T81" fmla="*/ 0 h 7354"/>
                    <a:gd name="T82" fmla="*/ 1676 w 3342"/>
                    <a:gd name="T83" fmla="*/ 0 h 7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42" h="7354">
                      <a:moveTo>
                        <a:pt x="1676" y="1338"/>
                      </a:moveTo>
                      <a:lnTo>
                        <a:pt x="1676" y="1338"/>
                      </a:lnTo>
                      <a:cubicBezTo>
                        <a:pt x="1539" y="1338"/>
                        <a:pt x="1390" y="1404"/>
                        <a:pt x="1306" y="1515"/>
                      </a:cubicBezTo>
                      <a:lnTo>
                        <a:pt x="525" y="2551"/>
                      </a:lnTo>
                      <a:cubicBezTo>
                        <a:pt x="513" y="2567"/>
                        <a:pt x="503" y="2584"/>
                        <a:pt x="496" y="2602"/>
                      </a:cubicBezTo>
                      <a:cubicBezTo>
                        <a:pt x="494" y="2606"/>
                        <a:pt x="492" y="2611"/>
                        <a:pt x="490" y="2615"/>
                      </a:cubicBezTo>
                      <a:lnTo>
                        <a:pt x="43" y="3834"/>
                      </a:lnTo>
                      <a:cubicBezTo>
                        <a:pt x="0" y="3950"/>
                        <a:pt x="60" y="4080"/>
                        <a:pt x="176" y="4122"/>
                      </a:cubicBezTo>
                      <a:lnTo>
                        <a:pt x="176" y="4122"/>
                      </a:lnTo>
                      <a:cubicBezTo>
                        <a:pt x="292" y="4165"/>
                        <a:pt x="422" y="4105"/>
                        <a:pt x="464" y="3989"/>
                      </a:cubicBezTo>
                      <a:lnTo>
                        <a:pt x="902" y="2796"/>
                      </a:lnTo>
                      <a:lnTo>
                        <a:pt x="1202" y="2399"/>
                      </a:lnTo>
                      <a:lnTo>
                        <a:pt x="1202" y="3862"/>
                      </a:lnTo>
                      <a:cubicBezTo>
                        <a:pt x="1199" y="3872"/>
                        <a:pt x="1196" y="3881"/>
                        <a:pt x="1195" y="3891"/>
                      </a:cubicBezTo>
                      <a:lnTo>
                        <a:pt x="895" y="5633"/>
                      </a:lnTo>
                      <a:lnTo>
                        <a:pt x="130" y="6784"/>
                      </a:lnTo>
                      <a:cubicBezTo>
                        <a:pt x="26" y="6939"/>
                        <a:pt x="69" y="7146"/>
                        <a:pt x="221" y="7254"/>
                      </a:cubicBezTo>
                      <a:cubicBezTo>
                        <a:pt x="364" y="7354"/>
                        <a:pt x="607" y="7291"/>
                        <a:pt x="692" y="7162"/>
                      </a:cubicBezTo>
                      <a:lnTo>
                        <a:pt x="1491" y="5943"/>
                      </a:lnTo>
                      <a:cubicBezTo>
                        <a:pt x="1522" y="5895"/>
                        <a:pt x="1541" y="5863"/>
                        <a:pt x="1547" y="5825"/>
                      </a:cubicBezTo>
                      <a:lnTo>
                        <a:pt x="1736" y="4774"/>
                      </a:lnTo>
                      <a:lnTo>
                        <a:pt x="2128" y="5729"/>
                      </a:lnTo>
                      <a:lnTo>
                        <a:pt x="2423" y="7030"/>
                      </a:lnTo>
                      <a:cubicBezTo>
                        <a:pt x="2464" y="7211"/>
                        <a:pt x="2643" y="7324"/>
                        <a:pt x="2826" y="7288"/>
                      </a:cubicBezTo>
                      <a:cubicBezTo>
                        <a:pt x="2997" y="7253"/>
                        <a:pt x="3118" y="7034"/>
                        <a:pt x="3084" y="6884"/>
                      </a:cubicBezTo>
                      <a:lnTo>
                        <a:pt x="2779" y="5536"/>
                      </a:lnTo>
                      <a:cubicBezTo>
                        <a:pt x="2770" y="5499"/>
                        <a:pt x="2755" y="5463"/>
                        <a:pt x="2735" y="5429"/>
                      </a:cubicBezTo>
                      <a:lnTo>
                        <a:pt x="2165" y="3958"/>
                      </a:lnTo>
                      <a:cubicBezTo>
                        <a:pt x="2161" y="3948"/>
                        <a:pt x="2156" y="3938"/>
                        <a:pt x="2150" y="3929"/>
                      </a:cubicBezTo>
                      <a:lnTo>
                        <a:pt x="2150" y="2597"/>
                      </a:lnTo>
                      <a:lnTo>
                        <a:pt x="2891" y="3901"/>
                      </a:lnTo>
                      <a:cubicBezTo>
                        <a:pt x="2952" y="4009"/>
                        <a:pt x="3090" y="4047"/>
                        <a:pt x="3197" y="3986"/>
                      </a:cubicBezTo>
                      <a:lnTo>
                        <a:pt x="3197" y="3986"/>
                      </a:lnTo>
                      <a:cubicBezTo>
                        <a:pt x="3304" y="3925"/>
                        <a:pt x="3342" y="3787"/>
                        <a:pt x="3281" y="3680"/>
                      </a:cubicBezTo>
                      <a:lnTo>
                        <a:pt x="2097" y="1594"/>
                      </a:lnTo>
                      <a:cubicBezTo>
                        <a:pt x="2017" y="1442"/>
                        <a:pt x="1858" y="1338"/>
                        <a:pt x="1676" y="1338"/>
                      </a:cubicBezTo>
                      <a:close/>
                      <a:moveTo>
                        <a:pt x="1676" y="0"/>
                      </a:moveTo>
                      <a:cubicBezTo>
                        <a:pt x="1347" y="0"/>
                        <a:pt x="1081" y="267"/>
                        <a:pt x="1081" y="596"/>
                      </a:cubicBezTo>
                      <a:cubicBezTo>
                        <a:pt x="1081" y="925"/>
                        <a:pt x="1347" y="1191"/>
                        <a:pt x="1676" y="1191"/>
                      </a:cubicBezTo>
                      <a:cubicBezTo>
                        <a:pt x="2005" y="1191"/>
                        <a:pt x="2272" y="925"/>
                        <a:pt x="2272" y="596"/>
                      </a:cubicBezTo>
                      <a:cubicBezTo>
                        <a:pt x="2272" y="267"/>
                        <a:pt x="2005" y="0"/>
                        <a:pt x="1676" y="0"/>
                      </a:cubicBezTo>
                      <a:lnTo>
                        <a:pt x="167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73">
                  <a:extLst>
                    <a:ext uri="{FF2B5EF4-FFF2-40B4-BE49-F238E27FC236}">
                      <a16:creationId xmlns:a16="http://schemas.microsoft.com/office/drawing/2014/main" id="{5A61C94D-CAAB-8019-8F03-5FB0337B97EE}"/>
                    </a:ext>
                  </a:extLst>
                </p:cNvPr>
                <p:cNvSpPr>
                  <a:spLocks/>
                </p:cNvSpPr>
                <p:nvPr/>
              </p:nvSpPr>
              <p:spPr bwMode="auto">
                <a:xfrm>
                  <a:off x="19721513" y="2471738"/>
                  <a:ext cx="854075" cy="2398713"/>
                </a:xfrm>
                <a:custGeom>
                  <a:avLst/>
                  <a:gdLst>
                    <a:gd name="T0" fmla="*/ 55 w 1240"/>
                    <a:gd name="T1" fmla="*/ 12 h 3488"/>
                    <a:gd name="T2" fmla="*/ 55 w 1240"/>
                    <a:gd name="T3" fmla="*/ 12 h 3488"/>
                    <a:gd name="T4" fmla="*/ 142 w 1240"/>
                    <a:gd name="T5" fmla="*/ 56 h 3488"/>
                    <a:gd name="T6" fmla="*/ 1229 w 1240"/>
                    <a:gd name="T7" fmla="*/ 3390 h 3488"/>
                    <a:gd name="T8" fmla="*/ 1185 w 1240"/>
                    <a:gd name="T9" fmla="*/ 3477 h 3488"/>
                    <a:gd name="T10" fmla="*/ 1185 w 1240"/>
                    <a:gd name="T11" fmla="*/ 3477 h 3488"/>
                    <a:gd name="T12" fmla="*/ 1098 w 1240"/>
                    <a:gd name="T13" fmla="*/ 3433 h 3488"/>
                    <a:gd name="T14" fmla="*/ 11 w 1240"/>
                    <a:gd name="T15" fmla="*/ 98 h 3488"/>
                    <a:gd name="T16" fmla="*/ 55 w 1240"/>
                    <a:gd name="T17" fmla="*/ 12 h 3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0" h="3488">
                      <a:moveTo>
                        <a:pt x="55" y="12"/>
                      </a:moveTo>
                      <a:lnTo>
                        <a:pt x="55" y="12"/>
                      </a:lnTo>
                      <a:cubicBezTo>
                        <a:pt x="91" y="0"/>
                        <a:pt x="130" y="20"/>
                        <a:pt x="142" y="56"/>
                      </a:cubicBezTo>
                      <a:lnTo>
                        <a:pt x="1229" y="3390"/>
                      </a:lnTo>
                      <a:cubicBezTo>
                        <a:pt x="1240" y="3426"/>
                        <a:pt x="1220" y="3465"/>
                        <a:pt x="1185" y="3477"/>
                      </a:cubicBezTo>
                      <a:lnTo>
                        <a:pt x="1185" y="3477"/>
                      </a:lnTo>
                      <a:cubicBezTo>
                        <a:pt x="1149" y="3488"/>
                        <a:pt x="1110" y="3469"/>
                        <a:pt x="1098" y="3433"/>
                      </a:cubicBezTo>
                      <a:lnTo>
                        <a:pt x="11" y="98"/>
                      </a:lnTo>
                      <a:cubicBezTo>
                        <a:pt x="0" y="62"/>
                        <a:pt x="19" y="23"/>
                        <a:pt x="55"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cxnSp>
          <p:nvCxnSpPr>
            <p:cNvPr id="109" name="Straight Connector 108">
              <a:extLst>
                <a:ext uri="{FF2B5EF4-FFF2-40B4-BE49-F238E27FC236}">
                  <a16:creationId xmlns:a16="http://schemas.microsoft.com/office/drawing/2014/main" id="{FB499522-06EF-C1CC-4BC9-1CEE2FD19E8A}"/>
                </a:ext>
              </a:extLst>
            </p:cNvPr>
            <p:cNvCxnSpPr>
              <a:cxnSpLocks/>
            </p:cNvCxnSpPr>
            <p:nvPr/>
          </p:nvCxnSpPr>
          <p:spPr>
            <a:xfrm>
              <a:off x="7816499" y="3113124"/>
              <a:ext cx="145029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nvGrpSpPr>
            <p:cNvPr id="110" name="Group 109">
              <a:extLst>
                <a:ext uri="{FF2B5EF4-FFF2-40B4-BE49-F238E27FC236}">
                  <a16:creationId xmlns:a16="http://schemas.microsoft.com/office/drawing/2014/main" id="{34613368-A7BC-23BB-0374-DCA70C66B3D9}"/>
                </a:ext>
              </a:extLst>
            </p:cNvPr>
            <p:cNvGrpSpPr/>
            <p:nvPr/>
          </p:nvGrpSpPr>
          <p:grpSpPr>
            <a:xfrm>
              <a:off x="8047947" y="1958629"/>
              <a:ext cx="861942" cy="946698"/>
              <a:chOff x="9047163" y="-3290891"/>
              <a:chExt cx="1808160" cy="1985965"/>
            </a:xfrm>
          </p:grpSpPr>
          <p:sp>
            <p:nvSpPr>
              <p:cNvPr id="111" name="Freeform 6">
                <a:extLst>
                  <a:ext uri="{FF2B5EF4-FFF2-40B4-BE49-F238E27FC236}">
                    <a16:creationId xmlns:a16="http://schemas.microsoft.com/office/drawing/2014/main" id="{39521764-61D2-458F-3F92-E1EF4CA7F271}"/>
                  </a:ext>
                </a:extLst>
              </p:cNvPr>
              <p:cNvSpPr>
                <a:spLocks/>
              </p:cNvSpPr>
              <p:nvPr/>
            </p:nvSpPr>
            <p:spPr bwMode="auto">
              <a:xfrm>
                <a:off x="9318625" y="-2811463"/>
                <a:ext cx="1320800" cy="1355725"/>
              </a:xfrm>
              <a:custGeom>
                <a:avLst/>
                <a:gdLst>
                  <a:gd name="T0" fmla="*/ 1507 w 1733"/>
                  <a:gd name="T1" fmla="*/ 1201 h 1779"/>
                  <a:gd name="T2" fmla="*/ 1450 w 1733"/>
                  <a:gd name="T3" fmla="*/ 948 h 1779"/>
                  <a:gd name="T4" fmla="*/ 1163 w 1733"/>
                  <a:gd name="T5" fmla="*/ 868 h 1779"/>
                  <a:gd name="T6" fmla="*/ 1210 w 1733"/>
                  <a:gd name="T7" fmla="*/ 661 h 1779"/>
                  <a:gd name="T8" fmla="*/ 1482 w 1733"/>
                  <a:gd name="T9" fmla="*/ 559 h 1779"/>
                  <a:gd name="T10" fmla="*/ 1714 w 1733"/>
                  <a:gd name="T11" fmla="*/ 612 h 1779"/>
                  <a:gd name="T12" fmla="*/ 1688 w 1733"/>
                  <a:gd name="T13" fmla="*/ 539 h 1779"/>
                  <a:gd name="T14" fmla="*/ 1629 w 1733"/>
                  <a:gd name="T15" fmla="*/ 518 h 1779"/>
                  <a:gd name="T16" fmla="*/ 1511 w 1733"/>
                  <a:gd name="T17" fmla="*/ 449 h 1779"/>
                  <a:gd name="T18" fmla="*/ 1522 w 1733"/>
                  <a:gd name="T19" fmla="*/ 535 h 1779"/>
                  <a:gd name="T20" fmla="*/ 1482 w 1733"/>
                  <a:gd name="T21" fmla="*/ 460 h 1779"/>
                  <a:gd name="T22" fmla="*/ 1346 w 1733"/>
                  <a:gd name="T23" fmla="*/ 541 h 1779"/>
                  <a:gd name="T24" fmla="*/ 1344 w 1733"/>
                  <a:gd name="T25" fmla="*/ 455 h 1779"/>
                  <a:gd name="T26" fmla="*/ 1361 w 1733"/>
                  <a:gd name="T27" fmla="*/ 384 h 1779"/>
                  <a:gd name="T28" fmla="*/ 1479 w 1733"/>
                  <a:gd name="T29" fmla="*/ 296 h 1779"/>
                  <a:gd name="T30" fmla="*/ 1453 w 1733"/>
                  <a:gd name="T31" fmla="*/ 218 h 1779"/>
                  <a:gd name="T32" fmla="*/ 531 w 1733"/>
                  <a:gd name="T33" fmla="*/ 75 h 1779"/>
                  <a:gd name="T34" fmla="*/ 613 w 1733"/>
                  <a:gd name="T35" fmla="*/ 109 h 1779"/>
                  <a:gd name="T36" fmla="*/ 622 w 1733"/>
                  <a:gd name="T37" fmla="*/ 163 h 1779"/>
                  <a:gd name="T38" fmla="*/ 658 w 1733"/>
                  <a:gd name="T39" fmla="*/ 108 h 1779"/>
                  <a:gd name="T40" fmla="*/ 714 w 1733"/>
                  <a:gd name="T41" fmla="*/ 160 h 1779"/>
                  <a:gd name="T42" fmla="*/ 906 w 1733"/>
                  <a:gd name="T43" fmla="*/ 132 h 1779"/>
                  <a:gd name="T44" fmla="*/ 897 w 1733"/>
                  <a:gd name="T45" fmla="*/ 200 h 1779"/>
                  <a:gd name="T46" fmla="*/ 808 w 1733"/>
                  <a:gd name="T47" fmla="*/ 197 h 1779"/>
                  <a:gd name="T48" fmla="*/ 742 w 1733"/>
                  <a:gd name="T49" fmla="*/ 179 h 1779"/>
                  <a:gd name="T50" fmla="*/ 689 w 1733"/>
                  <a:gd name="T51" fmla="*/ 219 h 1779"/>
                  <a:gd name="T52" fmla="*/ 640 w 1733"/>
                  <a:gd name="T53" fmla="*/ 340 h 1779"/>
                  <a:gd name="T54" fmla="*/ 725 w 1733"/>
                  <a:gd name="T55" fmla="*/ 252 h 1779"/>
                  <a:gd name="T56" fmla="*/ 857 w 1733"/>
                  <a:gd name="T57" fmla="*/ 267 h 1779"/>
                  <a:gd name="T58" fmla="*/ 896 w 1733"/>
                  <a:gd name="T59" fmla="*/ 388 h 1779"/>
                  <a:gd name="T60" fmla="*/ 842 w 1733"/>
                  <a:gd name="T61" fmla="*/ 375 h 1779"/>
                  <a:gd name="T62" fmla="*/ 776 w 1733"/>
                  <a:gd name="T63" fmla="*/ 389 h 1779"/>
                  <a:gd name="T64" fmla="*/ 628 w 1733"/>
                  <a:gd name="T65" fmla="*/ 513 h 1779"/>
                  <a:gd name="T66" fmla="*/ 299 w 1733"/>
                  <a:gd name="T67" fmla="*/ 702 h 1779"/>
                  <a:gd name="T68" fmla="*/ 416 w 1733"/>
                  <a:gd name="T69" fmla="*/ 774 h 1779"/>
                  <a:gd name="T70" fmla="*/ 549 w 1733"/>
                  <a:gd name="T71" fmla="*/ 878 h 1779"/>
                  <a:gd name="T72" fmla="*/ 730 w 1733"/>
                  <a:gd name="T73" fmla="*/ 874 h 1779"/>
                  <a:gd name="T74" fmla="*/ 864 w 1733"/>
                  <a:gd name="T75" fmla="*/ 1016 h 1779"/>
                  <a:gd name="T76" fmla="*/ 1010 w 1733"/>
                  <a:gd name="T77" fmla="*/ 1174 h 1779"/>
                  <a:gd name="T78" fmla="*/ 893 w 1733"/>
                  <a:gd name="T79" fmla="*/ 1409 h 1779"/>
                  <a:gd name="T80" fmla="*/ 760 w 1733"/>
                  <a:gd name="T81" fmla="*/ 1551 h 1779"/>
                  <a:gd name="T82" fmla="*/ 776 w 1733"/>
                  <a:gd name="T83" fmla="*/ 1627 h 1779"/>
                  <a:gd name="T84" fmla="*/ 662 w 1733"/>
                  <a:gd name="T85" fmla="*/ 1521 h 1779"/>
                  <a:gd name="T86" fmla="*/ 624 w 1733"/>
                  <a:gd name="T87" fmla="*/ 1397 h 1779"/>
                  <a:gd name="T88" fmla="*/ 521 w 1733"/>
                  <a:gd name="T89" fmla="*/ 1153 h 1779"/>
                  <a:gd name="T90" fmla="*/ 441 w 1733"/>
                  <a:gd name="T91" fmla="*/ 901 h 1779"/>
                  <a:gd name="T92" fmla="*/ 310 w 1733"/>
                  <a:gd name="T93" fmla="*/ 808 h 1779"/>
                  <a:gd name="T94" fmla="*/ 198 w 1733"/>
                  <a:gd name="T95" fmla="*/ 718 h 1779"/>
                  <a:gd name="T96" fmla="*/ 128 w 1733"/>
                  <a:gd name="T97" fmla="*/ 620 h 1779"/>
                  <a:gd name="T98" fmla="*/ 74 w 1733"/>
                  <a:gd name="T99" fmla="*/ 576 h 1779"/>
                  <a:gd name="T100" fmla="*/ 0 w 1733"/>
                  <a:gd name="T101" fmla="*/ 890 h 1779"/>
                  <a:gd name="T102" fmla="*/ 1585 w 1733"/>
                  <a:gd name="T103" fmla="*/ 1439 h 1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33" h="1779">
                    <a:moveTo>
                      <a:pt x="1538" y="1344"/>
                    </a:moveTo>
                    <a:cubicBezTo>
                      <a:pt x="1522" y="1323"/>
                      <a:pt x="1538" y="1289"/>
                      <a:pt x="1532" y="1264"/>
                    </a:cubicBezTo>
                    <a:cubicBezTo>
                      <a:pt x="1527" y="1239"/>
                      <a:pt x="1489" y="1237"/>
                      <a:pt x="1507" y="1201"/>
                    </a:cubicBezTo>
                    <a:cubicBezTo>
                      <a:pt x="1522" y="1173"/>
                      <a:pt x="1543" y="1154"/>
                      <a:pt x="1527" y="1126"/>
                    </a:cubicBezTo>
                    <a:cubicBezTo>
                      <a:pt x="1522" y="1116"/>
                      <a:pt x="1476" y="1017"/>
                      <a:pt x="1468" y="974"/>
                    </a:cubicBezTo>
                    <a:cubicBezTo>
                      <a:pt x="1465" y="961"/>
                      <a:pt x="1462" y="953"/>
                      <a:pt x="1450" y="948"/>
                    </a:cubicBezTo>
                    <a:cubicBezTo>
                      <a:pt x="1429" y="940"/>
                      <a:pt x="1408" y="928"/>
                      <a:pt x="1393" y="928"/>
                    </a:cubicBezTo>
                    <a:cubicBezTo>
                      <a:pt x="1358" y="928"/>
                      <a:pt x="1347" y="946"/>
                      <a:pt x="1311" y="946"/>
                    </a:cubicBezTo>
                    <a:cubicBezTo>
                      <a:pt x="1229" y="946"/>
                      <a:pt x="1227" y="940"/>
                      <a:pt x="1163" y="868"/>
                    </a:cubicBezTo>
                    <a:cubicBezTo>
                      <a:pt x="1137" y="838"/>
                      <a:pt x="1147" y="796"/>
                      <a:pt x="1161" y="762"/>
                    </a:cubicBezTo>
                    <a:cubicBezTo>
                      <a:pt x="1166" y="751"/>
                      <a:pt x="1159" y="741"/>
                      <a:pt x="1149" y="734"/>
                    </a:cubicBezTo>
                    <a:cubicBezTo>
                      <a:pt x="1123" y="715"/>
                      <a:pt x="1188" y="677"/>
                      <a:pt x="1210" y="661"/>
                    </a:cubicBezTo>
                    <a:cubicBezTo>
                      <a:pt x="1252" y="630"/>
                      <a:pt x="1226" y="596"/>
                      <a:pt x="1267" y="573"/>
                    </a:cubicBezTo>
                    <a:cubicBezTo>
                      <a:pt x="1315" y="546"/>
                      <a:pt x="1399" y="542"/>
                      <a:pt x="1462" y="538"/>
                    </a:cubicBezTo>
                    <a:cubicBezTo>
                      <a:pt x="1475" y="537"/>
                      <a:pt x="1481" y="546"/>
                      <a:pt x="1482" y="559"/>
                    </a:cubicBezTo>
                    <a:cubicBezTo>
                      <a:pt x="1483" y="599"/>
                      <a:pt x="1532" y="607"/>
                      <a:pt x="1573" y="615"/>
                    </a:cubicBezTo>
                    <a:cubicBezTo>
                      <a:pt x="1586" y="618"/>
                      <a:pt x="1591" y="606"/>
                      <a:pt x="1602" y="599"/>
                    </a:cubicBezTo>
                    <a:cubicBezTo>
                      <a:pt x="1620" y="587"/>
                      <a:pt x="1673" y="602"/>
                      <a:pt x="1714" y="612"/>
                    </a:cubicBezTo>
                    <a:cubicBezTo>
                      <a:pt x="1726" y="615"/>
                      <a:pt x="1733" y="608"/>
                      <a:pt x="1729" y="596"/>
                    </a:cubicBezTo>
                    <a:cubicBezTo>
                      <a:pt x="1726" y="586"/>
                      <a:pt x="1722" y="577"/>
                      <a:pt x="1718" y="568"/>
                    </a:cubicBezTo>
                    <a:cubicBezTo>
                      <a:pt x="1714" y="556"/>
                      <a:pt x="1699" y="546"/>
                      <a:pt x="1688" y="539"/>
                    </a:cubicBezTo>
                    <a:cubicBezTo>
                      <a:pt x="1675" y="531"/>
                      <a:pt x="1667" y="516"/>
                      <a:pt x="1664" y="500"/>
                    </a:cubicBezTo>
                    <a:cubicBezTo>
                      <a:pt x="1662" y="487"/>
                      <a:pt x="1653" y="480"/>
                      <a:pt x="1644" y="489"/>
                    </a:cubicBezTo>
                    <a:cubicBezTo>
                      <a:pt x="1637" y="497"/>
                      <a:pt x="1632" y="507"/>
                      <a:pt x="1629" y="518"/>
                    </a:cubicBezTo>
                    <a:cubicBezTo>
                      <a:pt x="1626" y="530"/>
                      <a:pt x="1617" y="535"/>
                      <a:pt x="1609" y="525"/>
                    </a:cubicBezTo>
                    <a:cubicBezTo>
                      <a:pt x="1582" y="489"/>
                      <a:pt x="1577" y="427"/>
                      <a:pt x="1527" y="424"/>
                    </a:cubicBezTo>
                    <a:cubicBezTo>
                      <a:pt x="1514" y="424"/>
                      <a:pt x="1505" y="438"/>
                      <a:pt x="1511" y="449"/>
                    </a:cubicBezTo>
                    <a:cubicBezTo>
                      <a:pt x="1520" y="465"/>
                      <a:pt x="1537" y="473"/>
                      <a:pt x="1553" y="483"/>
                    </a:cubicBezTo>
                    <a:cubicBezTo>
                      <a:pt x="1564" y="490"/>
                      <a:pt x="1570" y="507"/>
                      <a:pt x="1563" y="518"/>
                    </a:cubicBezTo>
                    <a:cubicBezTo>
                      <a:pt x="1553" y="533"/>
                      <a:pt x="1538" y="544"/>
                      <a:pt x="1522" y="535"/>
                    </a:cubicBezTo>
                    <a:cubicBezTo>
                      <a:pt x="1511" y="528"/>
                      <a:pt x="1517" y="519"/>
                      <a:pt x="1528" y="515"/>
                    </a:cubicBezTo>
                    <a:cubicBezTo>
                      <a:pt x="1539" y="511"/>
                      <a:pt x="1539" y="502"/>
                      <a:pt x="1528" y="495"/>
                    </a:cubicBezTo>
                    <a:cubicBezTo>
                      <a:pt x="1511" y="485"/>
                      <a:pt x="1493" y="475"/>
                      <a:pt x="1482" y="460"/>
                    </a:cubicBezTo>
                    <a:cubicBezTo>
                      <a:pt x="1474" y="450"/>
                      <a:pt x="1467" y="449"/>
                      <a:pt x="1455" y="456"/>
                    </a:cubicBezTo>
                    <a:cubicBezTo>
                      <a:pt x="1436" y="467"/>
                      <a:pt x="1416" y="456"/>
                      <a:pt x="1398" y="480"/>
                    </a:cubicBezTo>
                    <a:cubicBezTo>
                      <a:pt x="1385" y="497"/>
                      <a:pt x="1365" y="539"/>
                      <a:pt x="1346" y="541"/>
                    </a:cubicBezTo>
                    <a:cubicBezTo>
                      <a:pt x="1325" y="543"/>
                      <a:pt x="1281" y="551"/>
                      <a:pt x="1265" y="531"/>
                    </a:cubicBezTo>
                    <a:cubicBezTo>
                      <a:pt x="1251" y="514"/>
                      <a:pt x="1253" y="460"/>
                      <a:pt x="1278" y="455"/>
                    </a:cubicBezTo>
                    <a:cubicBezTo>
                      <a:pt x="1305" y="449"/>
                      <a:pt x="1316" y="449"/>
                      <a:pt x="1344" y="455"/>
                    </a:cubicBezTo>
                    <a:cubicBezTo>
                      <a:pt x="1357" y="457"/>
                      <a:pt x="1358" y="455"/>
                      <a:pt x="1358" y="449"/>
                    </a:cubicBezTo>
                    <a:cubicBezTo>
                      <a:pt x="1357" y="439"/>
                      <a:pt x="1351" y="431"/>
                      <a:pt x="1346" y="419"/>
                    </a:cubicBezTo>
                    <a:cubicBezTo>
                      <a:pt x="1340" y="406"/>
                      <a:pt x="1341" y="388"/>
                      <a:pt x="1361" y="384"/>
                    </a:cubicBezTo>
                    <a:cubicBezTo>
                      <a:pt x="1418" y="375"/>
                      <a:pt x="1424" y="329"/>
                      <a:pt x="1481" y="329"/>
                    </a:cubicBezTo>
                    <a:cubicBezTo>
                      <a:pt x="1494" y="329"/>
                      <a:pt x="1505" y="321"/>
                      <a:pt x="1503" y="309"/>
                    </a:cubicBezTo>
                    <a:cubicBezTo>
                      <a:pt x="1502" y="297"/>
                      <a:pt x="1490" y="293"/>
                      <a:pt x="1479" y="296"/>
                    </a:cubicBezTo>
                    <a:cubicBezTo>
                      <a:pt x="1469" y="298"/>
                      <a:pt x="1457" y="293"/>
                      <a:pt x="1449" y="283"/>
                    </a:cubicBezTo>
                    <a:cubicBezTo>
                      <a:pt x="1432" y="263"/>
                      <a:pt x="1411" y="254"/>
                      <a:pt x="1440" y="226"/>
                    </a:cubicBezTo>
                    <a:cubicBezTo>
                      <a:pt x="1444" y="222"/>
                      <a:pt x="1448" y="220"/>
                      <a:pt x="1453" y="218"/>
                    </a:cubicBezTo>
                    <a:cubicBezTo>
                      <a:pt x="1460" y="215"/>
                      <a:pt x="1459" y="206"/>
                      <a:pt x="1449" y="198"/>
                    </a:cubicBezTo>
                    <a:cubicBezTo>
                      <a:pt x="1296" y="74"/>
                      <a:pt x="1101" y="0"/>
                      <a:pt x="889" y="0"/>
                    </a:cubicBezTo>
                    <a:cubicBezTo>
                      <a:pt x="762" y="0"/>
                      <a:pt x="640" y="27"/>
                      <a:pt x="531" y="75"/>
                    </a:cubicBezTo>
                    <a:cubicBezTo>
                      <a:pt x="519" y="81"/>
                      <a:pt x="521" y="86"/>
                      <a:pt x="531" y="94"/>
                    </a:cubicBezTo>
                    <a:cubicBezTo>
                      <a:pt x="536" y="98"/>
                      <a:pt x="542" y="104"/>
                      <a:pt x="547" y="111"/>
                    </a:cubicBezTo>
                    <a:cubicBezTo>
                      <a:pt x="566" y="136"/>
                      <a:pt x="591" y="117"/>
                      <a:pt x="613" y="109"/>
                    </a:cubicBezTo>
                    <a:cubicBezTo>
                      <a:pt x="625" y="105"/>
                      <a:pt x="631" y="117"/>
                      <a:pt x="621" y="125"/>
                    </a:cubicBezTo>
                    <a:cubicBezTo>
                      <a:pt x="605" y="140"/>
                      <a:pt x="585" y="141"/>
                      <a:pt x="559" y="141"/>
                    </a:cubicBezTo>
                    <a:cubicBezTo>
                      <a:pt x="547" y="141"/>
                      <a:pt x="602" y="212"/>
                      <a:pt x="622" y="163"/>
                    </a:cubicBezTo>
                    <a:cubicBezTo>
                      <a:pt x="628" y="147"/>
                      <a:pt x="642" y="154"/>
                      <a:pt x="654" y="149"/>
                    </a:cubicBezTo>
                    <a:cubicBezTo>
                      <a:pt x="666" y="144"/>
                      <a:pt x="662" y="130"/>
                      <a:pt x="656" y="129"/>
                    </a:cubicBezTo>
                    <a:cubicBezTo>
                      <a:pt x="650" y="128"/>
                      <a:pt x="647" y="116"/>
                      <a:pt x="658" y="108"/>
                    </a:cubicBezTo>
                    <a:cubicBezTo>
                      <a:pt x="670" y="99"/>
                      <a:pt x="688" y="99"/>
                      <a:pt x="707" y="101"/>
                    </a:cubicBezTo>
                    <a:cubicBezTo>
                      <a:pt x="720" y="103"/>
                      <a:pt x="720" y="108"/>
                      <a:pt x="711" y="118"/>
                    </a:cubicBezTo>
                    <a:cubicBezTo>
                      <a:pt x="695" y="133"/>
                      <a:pt x="695" y="152"/>
                      <a:pt x="714" y="160"/>
                    </a:cubicBezTo>
                    <a:cubicBezTo>
                      <a:pt x="726" y="165"/>
                      <a:pt x="732" y="153"/>
                      <a:pt x="734" y="141"/>
                    </a:cubicBezTo>
                    <a:cubicBezTo>
                      <a:pt x="737" y="104"/>
                      <a:pt x="790" y="92"/>
                      <a:pt x="827" y="97"/>
                    </a:cubicBezTo>
                    <a:cubicBezTo>
                      <a:pt x="852" y="100"/>
                      <a:pt x="882" y="122"/>
                      <a:pt x="906" y="132"/>
                    </a:cubicBezTo>
                    <a:cubicBezTo>
                      <a:pt x="922" y="139"/>
                      <a:pt x="911" y="154"/>
                      <a:pt x="919" y="164"/>
                    </a:cubicBezTo>
                    <a:cubicBezTo>
                      <a:pt x="926" y="175"/>
                      <a:pt x="938" y="186"/>
                      <a:pt x="928" y="194"/>
                    </a:cubicBezTo>
                    <a:cubicBezTo>
                      <a:pt x="922" y="200"/>
                      <a:pt x="912" y="200"/>
                      <a:pt x="897" y="200"/>
                    </a:cubicBezTo>
                    <a:cubicBezTo>
                      <a:pt x="875" y="200"/>
                      <a:pt x="888" y="228"/>
                      <a:pt x="876" y="229"/>
                    </a:cubicBezTo>
                    <a:cubicBezTo>
                      <a:pt x="857" y="231"/>
                      <a:pt x="832" y="222"/>
                      <a:pt x="810" y="215"/>
                    </a:cubicBezTo>
                    <a:cubicBezTo>
                      <a:pt x="798" y="211"/>
                      <a:pt x="797" y="203"/>
                      <a:pt x="808" y="197"/>
                    </a:cubicBezTo>
                    <a:cubicBezTo>
                      <a:pt x="818" y="192"/>
                      <a:pt x="827" y="187"/>
                      <a:pt x="836" y="182"/>
                    </a:cubicBezTo>
                    <a:cubicBezTo>
                      <a:pt x="848" y="176"/>
                      <a:pt x="851" y="162"/>
                      <a:pt x="841" y="155"/>
                    </a:cubicBezTo>
                    <a:cubicBezTo>
                      <a:pt x="808" y="132"/>
                      <a:pt x="774" y="166"/>
                      <a:pt x="742" y="179"/>
                    </a:cubicBezTo>
                    <a:cubicBezTo>
                      <a:pt x="730" y="184"/>
                      <a:pt x="722" y="188"/>
                      <a:pt x="725" y="195"/>
                    </a:cubicBezTo>
                    <a:cubicBezTo>
                      <a:pt x="727" y="202"/>
                      <a:pt x="723" y="213"/>
                      <a:pt x="711" y="219"/>
                    </a:cubicBezTo>
                    <a:cubicBezTo>
                      <a:pt x="702" y="223"/>
                      <a:pt x="695" y="224"/>
                      <a:pt x="689" y="219"/>
                    </a:cubicBezTo>
                    <a:cubicBezTo>
                      <a:pt x="679" y="210"/>
                      <a:pt x="670" y="200"/>
                      <a:pt x="658" y="204"/>
                    </a:cubicBezTo>
                    <a:cubicBezTo>
                      <a:pt x="619" y="217"/>
                      <a:pt x="556" y="246"/>
                      <a:pt x="562" y="266"/>
                    </a:cubicBezTo>
                    <a:cubicBezTo>
                      <a:pt x="577" y="320"/>
                      <a:pt x="639" y="293"/>
                      <a:pt x="640" y="340"/>
                    </a:cubicBezTo>
                    <a:cubicBezTo>
                      <a:pt x="640" y="353"/>
                      <a:pt x="648" y="363"/>
                      <a:pt x="657" y="353"/>
                    </a:cubicBezTo>
                    <a:cubicBezTo>
                      <a:pt x="668" y="341"/>
                      <a:pt x="668" y="322"/>
                      <a:pt x="689" y="315"/>
                    </a:cubicBezTo>
                    <a:cubicBezTo>
                      <a:pt x="733" y="301"/>
                      <a:pt x="725" y="297"/>
                      <a:pt x="725" y="252"/>
                    </a:cubicBezTo>
                    <a:cubicBezTo>
                      <a:pt x="725" y="215"/>
                      <a:pt x="812" y="211"/>
                      <a:pt x="816" y="255"/>
                    </a:cubicBezTo>
                    <a:cubicBezTo>
                      <a:pt x="817" y="268"/>
                      <a:pt x="822" y="278"/>
                      <a:pt x="835" y="275"/>
                    </a:cubicBezTo>
                    <a:cubicBezTo>
                      <a:pt x="842" y="273"/>
                      <a:pt x="850" y="270"/>
                      <a:pt x="857" y="267"/>
                    </a:cubicBezTo>
                    <a:cubicBezTo>
                      <a:pt x="868" y="261"/>
                      <a:pt x="875" y="265"/>
                      <a:pt x="879" y="277"/>
                    </a:cubicBezTo>
                    <a:cubicBezTo>
                      <a:pt x="890" y="312"/>
                      <a:pt x="926" y="352"/>
                      <a:pt x="901" y="367"/>
                    </a:cubicBezTo>
                    <a:cubicBezTo>
                      <a:pt x="890" y="373"/>
                      <a:pt x="887" y="379"/>
                      <a:pt x="896" y="388"/>
                    </a:cubicBezTo>
                    <a:cubicBezTo>
                      <a:pt x="918" y="409"/>
                      <a:pt x="935" y="431"/>
                      <a:pt x="883" y="415"/>
                    </a:cubicBezTo>
                    <a:cubicBezTo>
                      <a:pt x="845" y="403"/>
                      <a:pt x="863" y="394"/>
                      <a:pt x="866" y="381"/>
                    </a:cubicBezTo>
                    <a:cubicBezTo>
                      <a:pt x="869" y="369"/>
                      <a:pt x="854" y="371"/>
                      <a:pt x="842" y="375"/>
                    </a:cubicBezTo>
                    <a:cubicBezTo>
                      <a:pt x="830" y="379"/>
                      <a:pt x="812" y="382"/>
                      <a:pt x="808" y="375"/>
                    </a:cubicBezTo>
                    <a:cubicBezTo>
                      <a:pt x="806" y="371"/>
                      <a:pt x="805" y="368"/>
                      <a:pt x="798" y="365"/>
                    </a:cubicBezTo>
                    <a:cubicBezTo>
                      <a:pt x="770" y="352"/>
                      <a:pt x="757" y="377"/>
                      <a:pt x="776" y="389"/>
                    </a:cubicBezTo>
                    <a:cubicBezTo>
                      <a:pt x="787" y="395"/>
                      <a:pt x="793" y="397"/>
                      <a:pt x="788" y="403"/>
                    </a:cubicBezTo>
                    <a:cubicBezTo>
                      <a:pt x="784" y="409"/>
                      <a:pt x="770" y="407"/>
                      <a:pt x="757" y="411"/>
                    </a:cubicBezTo>
                    <a:cubicBezTo>
                      <a:pt x="718" y="423"/>
                      <a:pt x="651" y="489"/>
                      <a:pt x="628" y="513"/>
                    </a:cubicBezTo>
                    <a:cubicBezTo>
                      <a:pt x="615" y="527"/>
                      <a:pt x="613" y="550"/>
                      <a:pt x="604" y="560"/>
                    </a:cubicBezTo>
                    <a:cubicBezTo>
                      <a:pt x="589" y="575"/>
                      <a:pt x="562" y="580"/>
                      <a:pt x="548" y="596"/>
                    </a:cubicBezTo>
                    <a:cubicBezTo>
                      <a:pt x="523" y="625"/>
                      <a:pt x="325" y="617"/>
                      <a:pt x="299" y="702"/>
                    </a:cubicBezTo>
                    <a:cubicBezTo>
                      <a:pt x="269" y="797"/>
                      <a:pt x="345" y="773"/>
                      <a:pt x="398" y="743"/>
                    </a:cubicBezTo>
                    <a:cubicBezTo>
                      <a:pt x="409" y="736"/>
                      <a:pt x="422" y="740"/>
                      <a:pt x="421" y="753"/>
                    </a:cubicBezTo>
                    <a:cubicBezTo>
                      <a:pt x="421" y="760"/>
                      <a:pt x="419" y="767"/>
                      <a:pt x="416" y="774"/>
                    </a:cubicBezTo>
                    <a:cubicBezTo>
                      <a:pt x="410" y="786"/>
                      <a:pt x="413" y="792"/>
                      <a:pt x="426" y="794"/>
                    </a:cubicBezTo>
                    <a:cubicBezTo>
                      <a:pt x="465" y="800"/>
                      <a:pt x="457" y="830"/>
                      <a:pt x="460" y="876"/>
                    </a:cubicBezTo>
                    <a:cubicBezTo>
                      <a:pt x="462" y="905"/>
                      <a:pt x="533" y="896"/>
                      <a:pt x="549" y="878"/>
                    </a:cubicBezTo>
                    <a:cubicBezTo>
                      <a:pt x="576" y="847"/>
                      <a:pt x="614" y="825"/>
                      <a:pt x="645" y="868"/>
                    </a:cubicBezTo>
                    <a:cubicBezTo>
                      <a:pt x="656" y="884"/>
                      <a:pt x="679" y="887"/>
                      <a:pt x="695" y="880"/>
                    </a:cubicBezTo>
                    <a:cubicBezTo>
                      <a:pt x="707" y="874"/>
                      <a:pt x="721" y="865"/>
                      <a:pt x="730" y="874"/>
                    </a:cubicBezTo>
                    <a:cubicBezTo>
                      <a:pt x="748" y="890"/>
                      <a:pt x="750" y="916"/>
                      <a:pt x="772" y="929"/>
                    </a:cubicBezTo>
                    <a:cubicBezTo>
                      <a:pt x="792" y="941"/>
                      <a:pt x="822" y="916"/>
                      <a:pt x="835" y="940"/>
                    </a:cubicBezTo>
                    <a:cubicBezTo>
                      <a:pt x="846" y="959"/>
                      <a:pt x="849" y="1010"/>
                      <a:pt x="864" y="1016"/>
                    </a:cubicBezTo>
                    <a:cubicBezTo>
                      <a:pt x="893" y="1027"/>
                      <a:pt x="914" y="1036"/>
                      <a:pt x="946" y="1037"/>
                    </a:cubicBezTo>
                    <a:cubicBezTo>
                      <a:pt x="994" y="1037"/>
                      <a:pt x="1058" y="1071"/>
                      <a:pt x="1049" y="1119"/>
                    </a:cubicBezTo>
                    <a:cubicBezTo>
                      <a:pt x="1046" y="1139"/>
                      <a:pt x="1012" y="1152"/>
                      <a:pt x="1010" y="1174"/>
                    </a:cubicBezTo>
                    <a:cubicBezTo>
                      <a:pt x="1007" y="1206"/>
                      <a:pt x="1003" y="1239"/>
                      <a:pt x="1000" y="1271"/>
                    </a:cubicBezTo>
                    <a:cubicBezTo>
                      <a:pt x="994" y="1323"/>
                      <a:pt x="914" y="1286"/>
                      <a:pt x="895" y="1334"/>
                    </a:cubicBezTo>
                    <a:cubicBezTo>
                      <a:pt x="883" y="1363"/>
                      <a:pt x="917" y="1378"/>
                      <a:pt x="893" y="1409"/>
                    </a:cubicBezTo>
                    <a:cubicBezTo>
                      <a:pt x="877" y="1429"/>
                      <a:pt x="859" y="1449"/>
                      <a:pt x="846" y="1471"/>
                    </a:cubicBezTo>
                    <a:cubicBezTo>
                      <a:pt x="827" y="1507"/>
                      <a:pt x="787" y="1512"/>
                      <a:pt x="760" y="1527"/>
                    </a:cubicBezTo>
                    <a:cubicBezTo>
                      <a:pt x="748" y="1534"/>
                      <a:pt x="755" y="1539"/>
                      <a:pt x="760" y="1551"/>
                    </a:cubicBezTo>
                    <a:cubicBezTo>
                      <a:pt x="764" y="1557"/>
                      <a:pt x="763" y="1566"/>
                      <a:pt x="753" y="1576"/>
                    </a:cubicBezTo>
                    <a:cubicBezTo>
                      <a:pt x="738" y="1591"/>
                      <a:pt x="746" y="1599"/>
                      <a:pt x="759" y="1603"/>
                    </a:cubicBezTo>
                    <a:cubicBezTo>
                      <a:pt x="771" y="1606"/>
                      <a:pt x="778" y="1615"/>
                      <a:pt x="776" y="1627"/>
                    </a:cubicBezTo>
                    <a:cubicBezTo>
                      <a:pt x="771" y="1647"/>
                      <a:pt x="772" y="1664"/>
                      <a:pt x="791" y="1679"/>
                    </a:cubicBezTo>
                    <a:cubicBezTo>
                      <a:pt x="830" y="1712"/>
                      <a:pt x="788" y="1724"/>
                      <a:pt x="751" y="1712"/>
                    </a:cubicBezTo>
                    <a:cubicBezTo>
                      <a:pt x="664" y="1684"/>
                      <a:pt x="671" y="1585"/>
                      <a:pt x="662" y="1521"/>
                    </a:cubicBezTo>
                    <a:cubicBezTo>
                      <a:pt x="659" y="1506"/>
                      <a:pt x="632" y="1494"/>
                      <a:pt x="630" y="1478"/>
                    </a:cubicBezTo>
                    <a:cubicBezTo>
                      <a:pt x="628" y="1459"/>
                      <a:pt x="638" y="1433"/>
                      <a:pt x="641" y="1414"/>
                    </a:cubicBezTo>
                    <a:cubicBezTo>
                      <a:pt x="645" y="1396"/>
                      <a:pt x="624" y="1412"/>
                      <a:pt x="624" y="1397"/>
                    </a:cubicBezTo>
                    <a:lnTo>
                      <a:pt x="624" y="1324"/>
                    </a:lnTo>
                    <a:cubicBezTo>
                      <a:pt x="624" y="1259"/>
                      <a:pt x="632" y="1250"/>
                      <a:pt x="578" y="1212"/>
                    </a:cubicBezTo>
                    <a:cubicBezTo>
                      <a:pt x="544" y="1188"/>
                      <a:pt x="547" y="1185"/>
                      <a:pt x="521" y="1153"/>
                    </a:cubicBezTo>
                    <a:cubicBezTo>
                      <a:pt x="482" y="1104"/>
                      <a:pt x="471" y="1097"/>
                      <a:pt x="473" y="1040"/>
                    </a:cubicBezTo>
                    <a:cubicBezTo>
                      <a:pt x="476" y="986"/>
                      <a:pt x="525" y="990"/>
                      <a:pt x="519" y="941"/>
                    </a:cubicBezTo>
                    <a:cubicBezTo>
                      <a:pt x="512" y="883"/>
                      <a:pt x="470" y="934"/>
                      <a:pt x="441" y="901"/>
                    </a:cubicBezTo>
                    <a:cubicBezTo>
                      <a:pt x="408" y="863"/>
                      <a:pt x="390" y="859"/>
                      <a:pt x="354" y="835"/>
                    </a:cubicBezTo>
                    <a:cubicBezTo>
                      <a:pt x="353" y="834"/>
                      <a:pt x="346" y="828"/>
                      <a:pt x="339" y="822"/>
                    </a:cubicBezTo>
                    <a:cubicBezTo>
                      <a:pt x="331" y="814"/>
                      <a:pt x="321" y="807"/>
                      <a:pt x="310" y="808"/>
                    </a:cubicBezTo>
                    <a:cubicBezTo>
                      <a:pt x="300" y="810"/>
                      <a:pt x="290" y="813"/>
                      <a:pt x="278" y="809"/>
                    </a:cubicBezTo>
                    <a:cubicBezTo>
                      <a:pt x="239" y="798"/>
                      <a:pt x="222" y="798"/>
                      <a:pt x="194" y="755"/>
                    </a:cubicBezTo>
                    <a:cubicBezTo>
                      <a:pt x="183" y="739"/>
                      <a:pt x="208" y="733"/>
                      <a:pt x="198" y="718"/>
                    </a:cubicBezTo>
                    <a:cubicBezTo>
                      <a:pt x="184" y="698"/>
                      <a:pt x="170" y="677"/>
                      <a:pt x="155" y="656"/>
                    </a:cubicBezTo>
                    <a:cubicBezTo>
                      <a:pt x="143" y="638"/>
                      <a:pt x="151" y="616"/>
                      <a:pt x="144" y="604"/>
                    </a:cubicBezTo>
                    <a:cubicBezTo>
                      <a:pt x="137" y="594"/>
                      <a:pt x="124" y="608"/>
                      <a:pt x="128" y="620"/>
                    </a:cubicBezTo>
                    <a:cubicBezTo>
                      <a:pt x="141" y="661"/>
                      <a:pt x="175" y="726"/>
                      <a:pt x="146" y="722"/>
                    </a:cubicBezTo>
                    <a:cubicBezTo>
                      <a:pt x="100" y="715"/>
                      <a:pt x="95" y="653"/>
                      <a:pt x="95" y="609"/>
                    </a:cubicBezTo>
                    <a:cubicBezTo>
                      <a:pt x="95" y="596"/>
                      <a:pt x="83" y="585"/>
                      <a:pt x="74" y="576"/>
                    </a:cubicBezTo>
                    <a:cubicBezTo>
                      <a:pt x="74" y="575"/>
                      <a:pt x="73" y="575"/>
                      <a:pt x="73" y="574"/>
                    </a:cubicBezTo>
                    <a:cubicBezTo>
                      <a:pt x="65" y="564"/>
                      <a:pt x="62" y="562"/>
                      <a:pt x="58" y="574"/>
                    </a:cubicBezTo>
                    <a:cubicBezTo>
                      <a:pt x="20" y="672"/>
                      <a:pt x="0" y="778"/>
                      <a:pt x="0" y="890"/>
                    </a:cubicBezTo>
                    <a:cubicBezTo>
                      <a:pt x="0" y="1381"/>
                      <a:pt x="398" y="1779"/>
                      <a:pt x="889" y="1779"/>
                    </a:cubicBezTo>
                    <a:cubicBezTo>
                      <a:pt x="1172" y="1779"/>
                      <a:pt x="1424" y="1647"/>
                      <a:pt x="1587" y="1441"/>
                    </a:cubicBezTo>
                    <a:cubicBezTo>
                      <a:pt x="1595" y="1431"/>
                      <a:pt x="1595" y="1431"/>
                      <a:pt x="1585" y="1439"/>
                    </a:cubicBezTo>
                    <a:cubicBezTo>
                      <a:pt x="1574" y="1447"/>
                      <a:pt x="1567" y="1448"/>
                      <a:pt x="1567" y="1434"/>
                    </a:cubicBezTo>
                    <a:cubicBezTo>
                      <a:pt x="1567" y="1389"/>
                      <a:pt x="1565" y="1380"/>
                      <a:pt x="1538" y="134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7">
                <a:extLst>
                  <a:ext uri="{FF2B5EF4-FFF2-40B4-BE49-F238E27FC236}">
                    <a16:creationId xmlns:a16="http://schemas.microsoft.com/office/drawing/2014/main" id="{F6A8AD3A-5338-D6E2-ACA1-DCB234A3AAE1}"/>
                  </a:ext>
                </a:extLst>
              </p:cNvPr>
              <p:cNvSpPr>
                <a:spLocks/>
              </p:cNvSpPr>
              <p:nvPr/>
            </p:nvSpPr>
            <p:spPr bwMode="auto">
              <a:xfrm>
                <a:off x="9047163" y="-3138488"/>
                <a:ext cx="454025" cy="555625"/>
              </a:xfrm>
              <a:custGeom>
                <a:avLst/>
                <a:gdLst>
                  <a:gd name="T0" fmla="*/ 211 w 596"/>
                  <a:gd name="T1" fmla="*/ 412 h 731"/>
                  <a:gd name="T2" fmla="*/ 285 w 596"/>
                  <a:gd name="T3" fmla="*/ 730 h 731"/>
                  <a:gd name="T4" fmla="*/ 286 w 596"/>
                  <a:gd name="T5" fmla="*/ 731 h 731"/>
                  <a:gd name="T6" fmla="*/ 278 w 596"/>
                  <a:gd name="T7" fmla="*/ 0 h 731"/>
                  <a:gd name="T8" fmla="*/ 75 w 596"/>
                  <a:gd name="T9" fmla="*/ 510 h 731"/>
                  <a:gd name="T10" fmla="*/ 211 w 596"/>
                  <a:gd name="T11" fmla="*/ 691 h 731"/>
                  <a:gd name="T12" fmla="*/ 211 w 596"/>
                  <a:gd name="T13" fmla="*/ 412 h 731"/>
                </a:gdLst>
                <a:ahLst/>
                <a:cxnLst>
                  <a:cxn ang="0">
                    <a:pos x="T0" y="T1"/>
                  </a:cxn>
                  <a:cxn ang="0">
                    <a:pos x="T2" y="T3"/>
                  </a:cxn>
                  <a:cxn ang="0">
                    <a:pos x="T4" y="T5"/>
                  </a:cxn>
                  <a:cxn ang="0">
                    <a:pos x="T6" y="T7"/>
                  </a:cxn>
                  <a:cxn ang="0">
                    <a:pos x="T8" y="T9"/>
                  </a:cxn>
                  <a:cxn ang="0">
                    <a:pos x="T10" y="T11"/>
                  </a:cxn>
                  <a:cxn ang="0">
                    <a:pos x="T12" y="T13"/>
                  </a:cxn>
                </a:cxnLst>
                <a:rect l="0" t="0" r="r" b="b"/>
                <a:pathLst>
                  <a:path w="596" h="731">
                    <a:moveTo>
                      <a:pt x="211" y="412"/>
                    </a:moveTo>
                    <a:cubicBezTo>
                      <a:pt x="211" y="412"/>
                      <a:pt x="193" y="557"/>
                      <a:pt x="285" y="730"/>
                    </a:cubicBezTo>
                    <a:cubicBezTo>
                      <a:pt x="286" y="731"/>
                      <a:pt x="286" y="731"/>
                      <a:pt x="286" y="731"/>
                    </a:cubicBezTo>
                    <a:cubicBezTo>
                      <a:pt x="596" y="359"/>
                      <a:pt x="278" y="0"/>
                      <a:pt x="278" y="0"/>
                    </a:cubicBezTo>
                    <a:cubicBezTo>
                      <a:pt x="217" y="139"/>
                      <a:pt x="0" y="261"/>
                      <a:pt x="75" y="510"/>
                    </a:cubicBezTo>
                    <a:cubicBezTo>
                      <a:pt x="100" y="595"/>
                      <a:pt x="155" y="659"/>
                      <a:pt x="211" y="691"/>
                    </a:cubicBezTo>
                    <a:cubicBezTo>
                      <a:pt x="198" y="665"/>
                      <a:pt x="144" y="542"/>
                      <a:pt x="211" y="41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8">
                <a:extLst>
                  <a:ext uri="{FF2B5EF4-FFF2-40B4-BE49-F238E27FC236}">
                    <a16:creationId xmlns:a16="http://schemas.microsoft.com/office/drawing/2014/main" id="{57E1E4B9-4B03-F464-BDEE-D0378D72AC9C}"/>
                  </a:ext>
                </a:extLst>
              </p:cNvPr>
              <p:cNvSpPr>
                <a:spLocks/>
              </p:cNvSpPr>
              <p:nvPr/>
            </p:nvSpPr>
            <p:spPr bwMode="auto">
              <a:xfrm>
                <a:off x="9385299" y="-3025776"/>
                <a:ext cx="1044574" cy="635000"/>
              </a:xfrm>
              <a:custGeom>
                <a:avLst/>
                <a:gdLst>
                  <a:gd name="T0" fmla="*/ 1163 w 1371"/>
                  <a:gd name="T1" fmla="*/ 258 h 834"/>
                  <a:gd name="T2" fmla="*/ 66 w 1371"/>
                  <a:gd name="T3" fmla="*/ 522 h 834"/>
                  <a:gd name="T4" fmla="*/ 56 w 1371"/>
                  <a:gd name="T5" fmla="*/ 534 h 834"/>
                  <a:gd name="T6" fmla="*/ 0 w 1371"/>
                  <a:gd name="T7" fmla="*/ 606 h 834"/>
                  <a:gd name="T8" fmla="*/ 1200 w 1371"/>
                  <a:gd name="T9" fmla="*/ 273 h 834"/>
                  <a:gd name="T10" fmla="*/ 1262 w 1371"/>
                  <a:gd name="T11" fmla="*/ 190 h 834"/>
                  <a:gd name="T12" fmla="*/ 1362 w 1371"/>
                  <a:gd name="T13" fmla="*/ 22 h 834"/>
                  <a:gd name="T14" fmla="*/ 1368 w 1371"/>
                  <a:gd name="T15" fmla="*/ 0 h 834"/>
                  <a:gd name="T16" fmla="*/ 1251 w 1371"/>
                  <a:gd name="T17" fmla="*/ 162 h 834"/>
                  <a:gd name="T18" fmla="*/ 1163 w 1371"/>
                  <a:gd name="T19" fmla="*/ 258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1" h="834">
                    <a:moveTo>
                      <a:pt x="1163" y="258"/>
                    </a:moveTo>
                    <a:cubicBezTo>
                      <a:pt x="954" y="461"/>
                      <a:pt x="587" y="686"/>
                      <a:pt x="66" y="522"/>
                    </a:cubicBezTo>
                    <a:cubicBezTo>
                      <a:pt x="63" y="526"/>
                      <a:pt x="60" y="530"/>
                      <a:pt x="56" y="534"/>
                    </a:cubicBezTo>
                    <a:cubicBezTo>
                      <a:pt x="37" y="557"/>
                      <a:pt x="18" y="581"/>
                      <a:pt x="0" y="606"/>
                    </a:cubicBezTo>
                    <a:cubicBezTo>
                      <a:pt x="606" y="834"/>
                      <a:pt x="998" y="522"/>
                      <a:pt x="1200" y="273"/>
                    </a:cubicBezTo>
                    <a:cubicBezTo>
                      <a:pt x="1223" y="244"/>
                      <a:pt x="1244" y="216"/>
                      <a:pt x="1262" y="190"/>
                    </a:cubicBezTo>
                    <a:cubicBezTo>
                      <a:pt x="1329" y="94"/>
                      <a:pt x="1362" y="22"/>
                      <a:pt x="1362" y="22"/>
                    </a:cubicBezTo>
                    <a:cubicBezTo>
                      <a:pt x="1360" y="22"/>
                      <a:pt x="1371" y="0"/>
                      <a:pt x="1368" y="0"/>
                    </a:cubicBezTo>
                    <a:cubicBezTo>
                      <a:pt x="1351" y="27"/>
                      <a:pt x="1303" y="101"/>
                      <a:pt x="1251" y="162"/>
                    </a:cubicBezTo>
                    <a:cubicBezTo>
                      <a:pt x="1247" y="168"/>
                      <a:pt x="1167" y="259"/>
                      <a:pt x="1163" y="258"/>
                    </a:cubicBezTo>
                    <a:close/>
                  </a:path>
                </a:pathLst>
              </a:custGeom>
              <a:solidFill>
                <a:srgbClr val="1CB9EC"/>
              </a:solid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9">
                <a:extLst>
                  <a:ext uri="{FF2B5EF4-FFF2-40B4-BE49-F238E27FC236}">
                    <a16:creationId xmlns:a16="http://schemas.microsoft.com/office/drawing/2014/main" id="{BF47A14B-1A2D-E100-82D2-4CA59CA57ADB}"/>
                  </a:ext>
                </a:extLst>
              </p:cNvPr>
              <p:cNvSpPr>
                <a:spLocks/>
              </p:cNvSpPr>
              <p:nvPr/>
            </p:nvSpPr>
            <p:spPr bwMode="auto">
              <a:xfrm>
                <a:off x="9144001" y="-3290891"/>
                <a:ext cx="1711322" cy="1985965"/>
              </a:xfrm>
              <a:custGeom>
                <a:avLst/>
                <a:gdLst>
                  <a:gd name="T0" fmla="*/ 2082 w 2244"/>
                  <a:gd name="T1" fmla="*/ 1032 h 2608"/>
                  <a:gd name="T2" fmla="*/ 2078 w 2244"/>
                  <a:gd name="T3" fmla="*/ 1023 h 2608"/>
                  <a:gd name="T4" fmla="*/ 1979 w 2244"/>
                  <a:gd name="T5" fmla="*/ 866 h 2608"/>
                  <a:gd name="T6" fmla="*/ 1680 w 2244"/>
                  <a:gd name="T7" fmla="*/ 594 h 2608"/>
                  <a:gd name="T8" fmla="*/ 1577 w 2244"/>
                  <a:gd name="T9" fmla="*/ 539 h 2608"/>
                  <a:gd name="T10" fmla="*/ 1515 w 2244"/>
                  <a:gd name="T11" fmla="*/ 622 h 2608"/>
                  <a:gd name="T12" fmla="*/ 1627 w 2244"/>
                  <a:gd name="T13" fmla="*/ 681 h 2608"/>
                  <a:gd name="T14" fmla="*/ 1959 w 2244"/>
                  <a:gd name="T15" fmla="*/ 1017 h 2608"/>
                  <a:gd name="T16" fmla="*/ 2017 w 2244"/>
                  <a:gd name="T17" fmla="*/ 1132 h 2608"/>
                  <a:gd name="T18" fmla="*/ 2069 w 2244"/>
                  <a:gd name="T19" fmla="*/ 1289 h 2608"/>
                  <a:gd name="T20" fmla="*/ 2070 w 2244"/>
                  <a:gd name="T21" fmla="*/ 1292 h 2608"/>
                  <a:gd name="T22" fmla="*/ 1953 w 2244"/>
                  <a:gd name="T23" fmla="*/ 2027 h 2608"/>
                  <a:gd name="T24" fmla="*/ 721 w 2244"/>
                  <a:gd name="T25" fmla="*/ 2412 h 2608"/>
                  <a:gd name="T26" fmla="*/ 608 w 2244"/>
                  <a:gd name="T27" fmla="*/ 2353 h 2608"/>
                  <a:gd name="T28" fmla="*/ 281 w 2244"/>
                  <a:gd name="T29" fmla="*/ 1007 h 2608"/>
                  <a:gd name="T30" fmla="*/ 315 w 2244"/>
                  <a:gd name="T31" fmla="*/ 955 h 2608"/>
                  <a:gd name="T32" fmla="*/ 371 w 2244"/>
                  <a:gd name="T33" fmla="*/ 883 h 2608"/>
                  <a:gd name="T34" fmla="*/ 381 w 2244"/>
                  <a:gd name="T35" fmla="*/ 871 h 2608"/>
                  <a:gd name="T36" fmla="*/ 1478 w 2244"/>
                  <a:gd name="T37" fmla="*/ 607 h 2608"/>
                  <a:gd name="T38" fmla="*/ 1566 w 2244"/>
                  <a:gd name="T39" fmla="*/ 511 h 2608"/>
                  <a:gd name="T40" fmla="*/ 1670 w 2244"/>
                  <a:gd name="T41" fmla="*/ 370 h 2608"/>
                  <a:gd name="T42" fmla="*/ 1683 w 2244"/>
                  <a:gd name="T43" fmla="*/ 349 h 2608"/>
                  <a:gd name="T44" fmla="*/ 591 w 2244"/>
                  <a:gd name="T45" fmla="*/ 306 h 2608"/>
                  <a:gd name="T46" fmla="*/ 343 w 2244"/>
                  <a:gd name="T47" fmla="*/ 681 h 2608"/>
                  <a:gd name="T48" fmla="*/ 704 w 2244"/>
                  <a:gd name="T49" fmla="*/ 497 h 2608"/>
                  <a:gd name="T50" fmla="*/ 781 w 2244"/>
                  <a:gd name="T51" fmla="*/ 491 h 2608"/>
                  <a:gd name="T52" fmla="*/ 779 w 2244"/>
                  <a:gd name="T53" fmla="*/ 491 h 2608"/>
                  <a:gd name="T54" fmla="*/ 753 w 2244"/>
                  <a:gd name="T55" fmla="*/ 500 h 2608"/>
                  <a:gd name="T56" fmla="*/ 708 w 2244"/>
                  <a:gd name="T57" fmla="*/ 517 h 2608"/>
                  <a:gd name="T58" fmla="*/ 195 w 2244"/>
                  <a:gd name="T59" fmla="*/ 954 h 2608"/>
                  <a:gd name="T60" fmla="*/ 177 w 2244"/>
                  <a:gd name="T61" fmla="*/ 985 h 2608"/>
                  <a:gd name="T62" fmla="*/ 168 w 2244"/>
                  <a:gd name="T63" fmla="*/ 1001 h 2608"/>
                  <a:gd name="T64" fmla="*/ 154 w 2244"/>
                  <a:gd name="T65" fmla="*/ 1027 h 2608"/>
                  <a:gd name="T66" fmla="*/ 33 w 2244"/>
                  <a:gd name="T67" fmla="*/ 1606 h 2608"/>
                  <a:gd name="T68" fmla="*/ 35 w 2244"/>
                  <a:gd name="T69" fmla="*/ 1642 h 2608"/>
                  <a:gd name="T70" fmla="*/ 550 w 2244"/>
                  <a:gd name="T71" fmla="*/ 2438 h 2608"/>
                  <a:gd name="T72" fmla="*/ 569 w 2244"/>
                  <a:gd name="T73" fmla="*/ 2449 h 2608"/>
                  <a:gd name="T74" fmla="*/ 873 w 2244"/>
                  <a:gd name="T75" fmla="*/ 2569 h 2608"/>
                  <a:gd name="T76" fmla="*/ 908 w 2244"/>
                  <a:gd name="T77" fmla="*/ 2577 h 2608"/>
                  <a:gd name="T78" fmla="*/ 1185 w 2244"/>
                  <a:gd name="T79" fmla="*/ 2595 h 2608"/>
                  <a:gd name="T80" fmla="*/ 1219 w 2244"/>
                  <a:gd name="T81" fmla="*/ 2592 h 2608"/>
                  <a:gd name="T82" fmla="*/ 1253 w 2244"/>
                  <a:gd name="T83" fmla="*/ 2588 h 2608"/>
                  <a:gd name="T84" fmla="*/ 1265 w 2244"/>
                  <a:gd name="T85" fmla="*/ 2587 h 2608"/>
                  <a:gd name="T86" fmla="*/ 1319 w 2244"/>
                  <a:gd name="T87" fmla="*/ 2578 h 2608"/>
                  <a:gd name="T88" fmla="*/ 2040 w 2244"/>
                  <a:gd name="T89" fmla="*/ 2079 h 2608"/>
                  <a:gd name="T90" fmla="*/ 2082 w 2244"/>
                  <a:gd name="T91" fmla="*/ 1032 h 2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44" h="2608">
                    <a:moveTo>
                      <a:pt x="2082" y="1032"/>
                    </a:moveTo>
                    <a:cubicBezTo>
                      <a:pt x="2081" y="1029"/>
                      <a:pt x="2079" y="1026"/>
                      <a:pt x="2078" y="1023"/>
                    </a:cubicBezTo>
                    <a:cubicBezTo>
                      <a:pt x="2050" y="968"/>
                      <a:pt x="2017" y="916"/>
                      <a:pt x="1979" y="866"/>
                    </a:cubicBezTo>
                    <a:cubicBezTo>
                      <a:pt x="1900" y="760"/>
                      <a:pt x="1799" y="667"/>
                      <a:pt x="1680" y="594"/>
                    </a:cubicBezTo>
                    <a:cubicBezTo>
                      <a:pt x="1646" y="574"/>
                      <a:pt x="1612" y="556"/>
                      <a:pt x="1577" y="539"/>
                    </a:cubicBezTo>
                    <a:cubicBezTo>
                      <a:pt x="1559" y="565"/>
                      <a:pt x="1538" y="593"/>
                      <a:pt x="1515" y="622"/>
                    </a:cubicBezTo>
                    <a:cubicBezTo>
                      <a:pt x="1553" y="639"/>
                      <a:pt x="1590" y="659"/>
                      <a:pt x="1627" y="681"/>
                    </a:cubicBezTo>
                    <a:cubicBezTo>
                      <a:pt x="1768" y="767"/>
                      <a:pt x="1880" y="884"/>
                      <a:pt x="1959" y="1017"/>
                    </a:cubicBezTo>
                    <a:cubicBezTo>
                      <a:pt x="1981" y="1054"/>
                      <a:pt x="2000" y="1092"/>
                      <a:pt x="2017" y="1132"/>
                    </a:cubicBezTo>
                    <a:cubicBezTo>
                      <a:pt x="2039" y="1183"/>
                      <a:pt x="2056" y="1235"/>
                      <a:pt x="2069" y="1289"/>
                    </a:cubicBezTo>
                    <a:cubicBezTo>
                      <a:pt x="2069" y="1290"/>
                      <a:pt x="2069" y="1291"/>
                      <a:pt x="2070" y="1292"/>
                    </a:cubicBezTo>
                    <a:cubicBezTo>
                      <a:pt x="2127" y="1534"/>
                      <a:pt x="2093" y="1798"/>
                      <a:pt x="1953" y="2027"/>
                    </a:cubicBezTo>
                    <a:cubicBezTo>
                      <a:pt x="1695" y="2451"/>
                      <a:pt x="1163" y="2608"/>
                      <a:pt x="721" y="2412"/>
                    </a:cubicBezTo>
                    <a:cubicBezTo>
                      <a:pt x="682" y="2395"/>
                      <a:pt x="644" y="2375"/>
                      <a:pt x="608" y="2353"/>
                    </a:cubicBezTo>
                    <a:cubicBezTo>
                      <a:pt x="147" y="2072"/>
                      <a:pt x="0" y="1468"/>
                      <a:pt x="281" y="1007"/>
                    </a:cubicBezTo>
                    <a:cubicBezTo>
                      <a:pt x="292" y="989"/>
                      <a:pt x="304" y="972"/>
                      <a:pt x="315" y="955"/>
                    </a:cubicBezTo>
                    <a:cubicBezTo>
                      <a:pt x="333" y="930"/>
                      <a:pt x="352" y="906"/>
                      <a:pt x="371" y="883"/>
                    </a:cubicBezTo>
                    <a:cubicBezTo>
                      <a:pt x="375" y="879"/>
                      <a:pt x="378" y="875"/>
                      <a:pt x="381" y="871"/>
                    </a:cubicBezTo>
                    <a:cubicBezTo>
                      <a:pt x="902" y="1035"/>
                      <a:pt x="1269" y="810"/>
                      <a:pt x="1478" y="607"/>
                    </a:cubicBezTo>
                    <a:cubicBezTo>
                      <a:pt x="1482" y="608"/>
                      <a:pt x="1562" y="517"/>
                      <a:pt x="1566" y="511"/>
                    </a:cubicBezTo>
                    <a:cubicBezTo>
                      <a:pt x="1618" y="450"/>
                      <a:pt x="1653" y="398"/>
                      <a:pt x="1670" y="370"/>
                    </a:cubicBezTo>
                    <a:cubicBezTo>
                      <a:pt x="1679" y="357"/>
                      <a:pt x="1683" y="349"/>
                      <a:pt x="1683" y="349"/>
                    </a:cubicBezTo>
                    <a:cubicBezTo>
                      <a:pt x="1382" y="325"/>
                      <a:pt x="1010" y="0"/>
                      <a:pt x="591" y="306"/>
                    </a:cubicBezTo>
                    <a:cubicBezTo>
                      <a:pt x="448" y="410"/>
                      <a:pt x="366" y="556"/>
                      <a:pt x="343" y="681"/>
                    </a:cubicBezTo>
                    <a:cubicBezTo>
                      <a:pt x="375" y="649"/>
                      <a:pt x="505" y="525"/>
                      <a:pt x="704" y="497"/>
                    </a:cubicBezTo>
                    <a:cubicBezTo>
                      <a:pt x="729" y="493"/>
                      <a:pt x="754" y="491"/>
                      <a:pt x="781" y="491"/>
                    </a:cubicBezTo>
                    <a:cubicBezTo>
                      <a:pt x="780" y="491"/>
                      <a:pt x="780" y="491"/>
                      <a:pt x="779" y="491"/>
                    </a:cubicBezTo>
                    <a:cubicBezTo>
                      <a:pt x="771" y="494"/>
                      <a:pt x="762" y="497"/>
                      <a:pt x="753" y="500"/>
                    </a:cubicBezTo>
                    <a:cubicBezTo>
                      <a:pt x="738" y="505"/>
                      <a:pt x="723" y="511"/>
                      <a:pt x="708" y="517"/>
                    </a:cubicBezTo>
                    <a:cubicBezTo>
                      <a:pt x="501" y="601"/>
                      <a:pt x="319" y="750"/>
                      <a:pt x="195" y="954"/>
                    </a:cubicBezTo>
                    <a:cubicBezTo>
                      <a:pt x="188" y="964"/>
                      <a:pt x="182" y="975"/>
                      <a:pt x="177" y="985"/>
                    </a:cubicBezTo>
                    <a:cubicBezTo>
                      <a:pt x="174" y="990"/>
                      <a:pt x="171" y="996"/>
                      <a:pt x="168" y="1001"/>
                    </a:cubicBezTo>
                    <a:cubicBezTo>
                      <a:pt x="163" y="1010"/>
                      <a:pt x="158" y="1018"/>
                      <a:pt x="154" y="1027"/>
                    </a:cubicBezTo>
                    <a:cubicBezTo>
                      <a:pt x="65" y="1199"/>
                      <a:pt x="20" y="1401"/>
                      <a:pt x="33" y="1606"/>
                    </a:cubicBezTo>
                    <a:cubicBezTo>
                      <a:pt x="33" y="1618"/>
                      <a:pt x="34" y="1630"/>
                      <a:pt x="35" y="1642"/>
                    </a:cubicBezTo>
                    <a:cubicBezTo>
                      <a:pt x="76" y="1960"/>
                      <a:pt x="255" y="2258"/>
                      <a:pt x="550" y="2438"/>
                    </a:cubicBezTo>
                    <a:cubicBezTo>
                      <a:pt x="556" y="2441"/>
                      <a:pt x="562" y="2445"/>
                      <a:pt x="569" y="2449"/>
                    </a:cubicBezTo>
                    <a:cubicBezTo>
                      <a:pt x="666" y="2506"/>
                      <a:pt x="769" y="2546"/>
                      <a:pt x="873" y="2569"/>
                    </a:cubicBezTo>
                    <a:cubicBezTo>
                      <a:pt x="885" y="2572"/>
                      <a:pt x="896" y="2575"/>
                      <a:pt x="908" y="2577"/>
                    </a:cubicBezTo>
                    <a:cubicBezTo>
                      <a:pt x="1000" y="2595"/>
                      <a:pt x="1093" y="2601"/>
                      <a:pt x="1185" y="2595"/>
                    </a:cubicBezTo>
                    <a:cubicBezTo>
                      <a:pt x="1196" y="2594"/>
                      <a:pt x="1208" y="2593"/>
                      <a:pt x="1219" y="2592"/>
                    </a:cubicBezTo>
                    <a:cubicBezTo>
                      <a:pt x="1230" y="2591"/>
                      <a:pt x="1242" y="2590"/>
                      <a:pt x="1253" y="2588"/>
                    </a:cubicBezTo>
                    <a:cubicBezTo>
                      <a:pt x="1257" y="2588"/>
                      <a:pt x="1261" y="2587"/>
                      <a:pt x="1265" y="2587"/>
                    </a:cubicBezTo>
                    <a:cubicBezTo>
                      <a:pt x="1283" y="2584"/>
                      <a:pt x="1301" y="2581"/>
                      <a:pt x="1319" y="2578"/>
                    </a:cubicBezTo>
                    <a:cubicBezTo>
                      <a:pt x="1608" y="2523"/>
                      <a:pt x="1874" y="2350"/>
                      <a:pt x="2040" y="2079"/>
                    </a:cubicBezTo>
                    <a:cubicBezTo>
                      <a:pt x="2241" y="1750"/>
                      <a:pt x="2244" y="1354"/>
                      <a:pt x="2082" y="103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10">
                <a:extLst>
                  <a:ext uri="{FF2B5EF4-FFF2-40B4-BE49-F238E27FC236}">
                    <a16:creationId xmlns:a16="http://schemas.microsoft.com/office/drawing/2014/main" id="{55CA95C5-F30A-089D-654D-684F275583D9}"/>
                  </a:ext>
                </a:extLst>
              </p:cNvPr>
              <p:cNvSpPr>
                <a:spLocks/>
              </p:cNvSpPr>
              <p:nvPr/>
            </p:nvSpPr>
            <p:spPr bwMode="auto">
              <a:xfrm>
                <a:off x="9405938" y="-3289300"/>
                <a:ext cx="1022350" cy="515938"/>
              </a:xfrm>
              <a:custGeom>
                <a:avLst/>
                <a:gdLst>
                  <a:gd name="T0" fmla="*/ 833 w 1340"/>
                  <a:gd name="T1" fmla="*/ 437 h 679"/>
                  <a:gd name="T2" fmla="*/ 1339 w 1340"/>
                  <a:gd name="T3" fmla="*/ 349 h 679"/>
                  <a:gd name="T4" fmla="*/ 1340 w 1340"/>
                  <a:gd name="T5" fmla="*/ 347 h 679"/>
                  <a:gd name="T6" fmla="*/ 248 w 1340"/>
                  <a:gd name="T7" fmla="*/ 305 h 679"/>
                  <a:gd name="T8" fmla="*/ 0 w 1340"/>
                  <a:gd name="T9" fmla="*/ 679 h 679"/>
                  <a:gd name="T10" fmla="*/ 437 w 1340"/>
                  <a:gd name="T11" fmla="*/ 489 h 679"/>
                  <a:gd name="T12" fmla="*/ 833 w 1340"/>
                  <a:gd name="T13" fmla="*/ 437 h 679"/>
                </a:gdLst>
                <a:ahLst/>
                <a:cxnLst>
                  <a:cxn ang="0">
                    <a:pos x="T0" y="T1"/>
                  </a:cxn>
                  <a:cxn ang="0">
                    <a:pos x="T2" y="T3"/>
                  </a:cxn>
                  <a:cxn ang="0">
                    <a:pos x="T4" y="T5"/>
                  </a:cxn>
                  <a:cxn ang="0">
                    <a:pos x="T6" y="T7"/>
                  </a:cxn>
                  <a:cxn ang="0">
                    <a:pos x="T8" y="T9"/>
                  </a:cxn>
                  <a:cxn ang="0">
                    <a:pos x="T10" y="T11"/>
                  </a:cxn>
                  <a:cxn ang="0">
                    <a:pos x="T12" y="T13"/>
                  </a:cxn>
                </a:cxnLst>
                <a:rect l="0" t="0" r="r" b="b"/>
                <a:pathLst>
                  <a:path w="1340" h="679">
                    <a:moveTo>
                      <a:pt x="833" y="437"/>
                    </a:moveTo>
                    <a:cubicBezTo>
                      <a:pt x="992" y="448"/>
                      <a:pt x="1233" y="409"/>
                      <a:pt x="1339" y="349"/>
                    </a:cubicBezTo>
                    <a:cubicBezTo>
                      <a:pt x="1339" y="348"/>
                      <a:pt x="1340" y="347"/>
                      <a:pt x="1340" y="347"/>
                    </a:cubicBezTo>
                    <a:cubicBezTo>
                      <a:pt x="1038" y="324"/>
                      <a:pt x="666" y="0"/>
                      <a:pt x="248" y="305"/>
                    </a:cubicBezTo>
                    <a:cubicBezTo>
                      <a:pt x="105" y="409"/>
                      <a:pt x="23" y="555"/>
                      <a:pt x="0" y="679"/>
                    </a:cubicBezTo>
                    <a:cubicBezTo>
                      <a:pt x="36" y="643"/>
                      <a:pt x="196" y="492"/>
                      <a:pt x="437" y="489"/>
                    </a:cubicBezTo>
                    <a:cubicBezTo>
                      <a:pt x="431" y="491"/>
                      <a:pt x="647" y="424"/>
                      <a:pt x="833" y="43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2" name="Rectangle 11">
              <a:extLst>
                <a:ext uri="{FF2B5EF4-FFF2-40B4-BE49-F238E27FC236}">
                  <a16:creationId xmlns:a16="http://schemas.microsoft.com/office/drawing/2014/main" id="{67A99A9C-893B-9299-0F60-078DEFC2E462}"/>
                </a:ext>
              </a:extLst>
            </p:cNvPr>
            <p:cNvSpPr/>
            <p:nvPr/>
          </p:nvSpPr>
          <p:spPr>
            <a:xfrm>
              <a:off x="10036361" y="5632706"/>
              <a:ext cx="1895475"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Arabella Hayter, WHO</a:t>
              </a:r>
            </a:p>
          </p:txBody>
        </p:sp>
        <p:sp>
          <p:nvSpPr>
            <p:cNvPr id="16" name="Rectangle 15">
              <a:extLst>
                <a:ext uri="{FF2B5EF4-FFF2-40B4-BE49-F238E27FC236}">
                  <a16:creationId xmlns:a16="http://schemas.microsoft.com/office/drawing/2014/main" id="{5D9C7924-5493-6486-AB08-6278A29292B8}"/>
                </a:ext>
              </a:extLst>
            </p:cNvPr>
            <p:cNvSpPr/>
            <p:nvPr/>
          </p:nvSpPr>
          <p:spPr>
            <a:xfrm>
              <a:off x="9717192" y="5033472"/>
              <a:ext cx="2179533" cy="584775"/>
            </a:xfrm>
            <a:prstGeom prst="rect">
              <a:avLst/>
            </a:prstGeom>
          </p:spPr>
          <p:txBody>
            <a:bodyPr wrap="square">
              <a:spAutoFit/>
            </a:bodyPr>
            <a:lstStyle/>
            <a:p>
              <a:pPr fontAlgn="auto"/>
              <a:r>
                <a:rPr lang="en-US" sz="1600" i="1" dirty="0">
                  <a:solidFill>
                    <a:schemeClr val="bg1"/>
                  </a:solidFill>
                  <a:latin typeface="Atkinson Hyperlegible" pitchFamily="2" charset="0"/>
                  <a:cs typeface="Arial"/>
                </a:rPr>
                <a:t>Drinking water station in </a:t>
              </a:r>
              <a:r>
                <a:rPr lang="en-US" sz="1600" i="1" dirty="0" err="1">
                  <a:solidFill>
                    <a:schemeClr val="bg1"/>
                  </a:solidFill>
                  <a:latin typeface="Atkinson Hyperlegible" pitchFamily="2" charset="0"/>
                  <a:cs typeface="Arial"/>
                </a:rPr>
                <a:t>Thimpu</a:t>
              </a:r>
              <a:r>
                <a:rPr lang="en-US" sz="1600" i="1" dirty="0">
                  <a:solidFill>
                    <a:schemeClr val="bg1"/>
                  </a:solidFill>
                  <a:latin typeface="Atkinson Hyperlegible" pitchFamily="2" charset="0"/>
                  <a:cs typeface="Arial"/>
                </a:rPr>
                <a:t>, Bhutan</a:t>
              </a:r>
              <a:endParaRPr lang="en-US" sz="1600" i="1" dirty="0">
                <a:solidFill>
                  <a:schemeClr val="bg1"/>
                </a:solidFill>
                <a:latin typeface="Atkinson Hyperlegible" pitchFamily="2" charset="0"/>
                <a:cs typeface="Arial" panose="020B0604020202020204" pitchFamily="34" charset="0"/>
              </a:endParaRPr>
            </a:p>
          </p:txBody>
        </p:sp>
      </p:grpSp>
      <p:sp>
        <p:nvSpPr>
          <p:cNvPr id="19" name="Hexagon 18">
            <a:extLst>
              <a:ext uri="{FF2B5EF4-FFF2-40B4-BE49-F238E27FC236}">
                <a16:creationId xmlns:a16="http://schemas.microsoft.com/office/drawing/2014/main" id="{9E27BADB-737C-C65E-974B-E354F86E5439}"/>
              </a:ext>
            </a:extLst>
          </p:cNvPr>
          <p:cNvSpPr/>
          <p:nvPr/>
        </p:nvSpPr>
        <p:spPr>
          <a:xfrm>
            <a:off x="6621780" y="4511254"/>
            <a:ext cx="5578119" cy="2090460"/>
          </a:xfrm>
          <a:prstGeom prst="hexagon">
            <a:avLst>
              <a:gd name="adj" fmla="val 0"/>
              <a:gd name="vf" fmla="val 115470"/>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FC17C72-4E51-5C5E-1D9B-C8635540CB1C}"/>
              </a:ext>
            </a:extLst>
          </p:cNvPr>
          <p:cNvSpPr txBox="1"/>
          <p:nvPr/>
        </p:nvSpPr>
        <p:spPr>
          <a:xfrm>
            <a:off x="6807199" y="4540822"/>
            <a:ext cx="5384801" cy="2031325"/>
          </a:xfrm>
          <a:custGeom>
            <a:avLst/>
            <a:gdLst>
              <a:gd name="connsiteX0" fmla="*/ 0 w 5384801"/>
              <a:gd name="connsiteY0" fmla="*/ 0 h 2031325"/>
              <a:gd name="connsiteX1" fmla="*/ 780796 w 5384801"/>
              <a:gd name="connsiteY1" fmla="*/ 0 h 2031325"/>
              <a:gd name="connsiteX2" fmla="*/ 1561592 w 5384801"/>
              <a:gd name="connsiteY2" fmla="*/ 0 h 2031325"/>
              <a:gd name="connsiteX3" fmla="*/ 2342388 w 5384801"/>
              <a:gd name="connsiteY3" fmla="*/ 0 h 2031325"/>
              <a:gd name="connsiteX4" fmla="*/ 3123185 w 5384801"/>
              <a:gd name="connsiteY4" fmla="*/ 0 h 2031325"/>
              <a:gd name="connsiteX5" fmla="*/ 3634741 w 5384801"/>
              <a:gd name="connsiteY5" fmla="*/ 0 h 2031325"/>
              <a:gd name="connsiteX6" fmla="*/ 4200145 w 5384801"/>
              <a:gd name="connsiteY6" fmla="*/ 0 h 2031325"/>
              <a:gd name="connsiteX7" fmla="*/ 5384801 w 5384801"/>
              <a:gd name="connsiteY7" fmla="*/ 0 h 2031325"/>
              <a:gd name="connsiteX8" fmla="*/ 5384801 w 5384801"/>
              <a:gd name="connsiteY8" fmla="*/ 697422 h 2031325"/>
              <a:gd name="connsiteX9" fmla="*/ 5384801 w 5384801"/>
              <a:gd name="connsiteY9" fmla="*/ 1313590 h 2031325"/>
              <a:gd name="connsiteX10" fmla="*/ 5384801 w 5384801"/>
              <a:gd name="connsiteY10" fmla="*/ 2031325 h 2031325"/>
              <a:gd name="connsiteX11" fmla="*/ 4657853 w 5384801"/>
              <a:gd name="connsiteY11" fmla="*/ 2031325 h 2031325"/>
              <a:gd name="connsiteX12" fmla="*/ 3930905 w 5384801"/>
              <a:gd name="connsiteY12" fmla="*/ 2031325 h 2031325"/>
              <a:gd name="connsiteX13" fmla="*/ 3311653 w 5384801"/>
              <a:gd name="connsiteY13" fmla="*/ 2031325 h 2031325"/>
              <a:gd name="connsiteX14" fmla="*/ 2530856 w 5384801"/>
              <a:gd name="connsiteY14" fmla="*/ 2031325 h 2031325"/>
              <a:gd name="connsiteX15" fmla="*/ 1857756 w 5384801"/>
              <a:gd name="connsiteY15" fmla="*/ 2031325 h 2031325"/>
              <a:gd name="connsiteX16" fmla="*/ 1292352 w 5384801"/>
              <a:gd name="connsiteY16" fmla="*/ 2031325 h 2031325"/>
              <a:gd name="connsiteX17" fmla="*/ 0 w 5384801"/>
              <a:gd name="connsiteY17" fmla="*/ 2031325 h 2031325"/>
              <a:gd name="connsiteX18" fmla="*/ 0 w 5384801"/>
              <a:gd name="connsiteY18" fmla="*/ 1313590 h 2031325"/>
              <a:gd name="connsiteX19" fmla="*/ 0 w 5384801"/>
              <a:gd name="connsiteY19" fmla="*/ 697422 h 2031325"/>
              <a:gd name="connsiteX20" fmla="*/ 0 w 5384801"/>
              <a:gd name="connsiteY20" fmla="*/ 0 h 203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84801" h="2031325" extrusionOk="0">
                <a:moveTo>
                  <a:pt x="0" y="0"/>
                </a:moveTo>
                <a:cubicBezTo>
                  <a:pt x="260611" y="32714"/>
                  <a:pt x="524988" y="-17626"/>
                  <a:pt x="780796" y="0"/>
                </a:cubicBezTo>
                <a:cubicBezTo>
                  <a:pt x="1036604" y="17626"/>
                  <a:pt x="1240442" y="-13613"/>
                  <a:pt x="1561592" y="0"/>
                </a:cubicBezTo>
                <a:cubicBezTo>
                  <a:pt x="1882742" y="13613"/>
                  <a:pt x="2184318" y="36757"/>
                  <a:pt x="2342388" y="0"/>
                </a:cubicBezTo>
                <a:cubicBezTo>
                  <a:pt x="2500458" y="-36757"/>
                  <a:pt x="2958016" y="10468"/>
                  <a:pt x="3123185" y="0"/>
                </a:cubicBezTo>
                <a:cubicBezTo>
                  <a:pt x="3288354" y="-10468"/>
                  <a:pt x="3427931" y="11507"/>
                  <a:pt x="3634741" y="0"/>
                </a:cubicBezTo>
                <a:cubicBezTo>
                  <a:pt x="3841551" y="-11507"/>
                  <a:pt x="4010224" y="-10308"/>
                  <a:pt x="4200145" y="0"/>
                </a:cubicBezTo>
                <a:cubicBezTo>
                  <a:pt x="4390066" y="10308"/>
                  <a:pt x="5030848" y="-16491"/>
                  <a:pt x="5384801" y="0"/>
                </a:cubicBezTo>
                <a:cubicBezTo>
                  <a:pt x="5384430" y="326524"/>
                  <a:pt x="5379084" y="449591"/>
                  <a:pt x="5384801" y="697422"/>
                </a:cubicBezTo>
                <a:cubicBezTo>
                  <a:pt x="5390518" y="945253"/>
                  <a:pt x="5409733" y="1178696"/>
                  <a:pt x="5384801" y="1313590"/>
                </a:cubicBezTo>
                <a:cubicBezTo>
                  <a:pt x="5359869" y="1448484"/>
                  <a:pt x="5353466" y="1886081"/>
                  <a:pt x="5384801" y="2031325"/>
                </a:cubicBezTo>
                <a:cubicBezTo>
                  <a:pt x="5195192" y="1996728"/>
                  <a:pt x="4844449" y="2062655"/>
                  <a:pt x="4657853" y="2031325"/>
                </a:cubicBezTo>
                <a:cubicBezTo>
                  <a:pt x="4471257" y="1999995"/>
                  <a:pt x="4271866" y="1999437"/>
                  <a:pt x="3930905" y="2031325"/>
                </a:cubicBezTo>
                <a:cubicBezTo>
                  <a:pt x="3589944" y="2063213"/>
                  <a:pt x="3460579" y="2032221"/>
                  <a:pt x="3311653" y="2031325"/>
                </a:cubicBezTo>
                <a:cubicBezTo>
                  <a:pt x="3162727" y="2030429"/>
                  <a:pt x="2796373" y="2065260"/>
                  <a:pt x="2530856" y="2031325"/>
                </a:cubicBezTo>
                <a:cubicBezTo>
                  <a:pt x="2265339" y="1997390"/>
                  <a:pt x="2084959" y="2036799"/>
                  <a:pt x="1857756" y="2031325"/>
                </a:cubicBezTo>
                <a:cubicBezTo>
                  <a:pt x="1630553" y="2025851"/>
                  <a:pt x="1556134" y="2006230"/>
                  <a:pt x="1292352" y="2031325"/>
                </a:cubicBezTo>
                <a:cubicBezTo>
                  <a:pt x="1028570" y="2056420"/>
                  <a:pt x="452873" y="2094774"/>
                  <a:pt x="0" y="2031325"/>
                </a:cubicBezTo>
                <a:cubicBezTo>
                  <a:pt x="23267" y="1820653"/>
                  <a:pt x="23853" y="1477221"/>
                  <a:pt x="0" y="1313590"/>
                </a:cubicBezTo>
                <a:cubicBezTo>
                  <a:pt x="-23853" y="1149960"/>
                  <a:pt x="30429" y="870745"/>
                  <a:pt x="0" y="697422"/>
                </a:cubicBezTo>
                <a:cubicBezTo>
                  <a:pt x="-30429" y="524099"/>
                  <a:pt x="-232" y="254627"/>
                  <a:pt x="0" y="0"/>
                </a:cubicBezTo>
                <a:close/>
              </a:path>
            </a:pathLst>
          </a:custGeom>
          <a:noFill/>
          <a:ln>
            <a:noFill/>
            <a:extLst>
              <a:ext uri="{C807C97D-BFC1-408E-A445-0C87EB9F89A2}">
                <ask:lineSketchStyleProps xmlns:ask="http://schemas.microsoft.com/office/drawing/2018/sketchyshapes" sd="2433020385">
                  <a:prstGeom prst="rect">
                    <a:avLst/>
                  </a:prstGeom>
                  <ask:type>
                    <ask:lineSketchFreehand/>
                  </ask:type>
                </ask:lineSketchStyleProps>
              </a:ext>
            </a:extLst>
          </a:ln>
        </p:spPr>
        <p:txBody>
          <a:bodyPr wrap="square" lIns="91440" tIns="45720" rIns="91440" bIns="45720" rtlCol="0" anchor="t">
            <a:spAutoFit/>
          </a:bodyPr>
          <a:lstStyle/>
          <a:p>
            <a:pPr rtl="0"/>
            <a:r>
              <a:rPr lang="en-US" b="1" dirty="0">
                <a:solidFill>
                  <a:schemeClr val="bg1"/>
                </a:solidFill>
                <a:latin typeface="Atkinson Hyperlegible" pitchFamily="2" charset="0"/>
                <a:cs typeface="Arial"/>
              </a:rPr>
              <a:t>What to do in emergencies/climate-related events?</a:t>
            </a:r>
          </a:p>
          <a:p>
            <a:pPr marL="310515" indent="-310515">
              <a:buFont typeface="Arial" panose="020B0604020202020204" pitchFamily="34" charset="0"/>
              <a:buChar char="•"/>
            </a:pPr>
            <a:r>
              <a:rPr lang="en-US" dirty="0">
                <a:solidFill>
                  <a:schemeClr val="bg1"/>
                </a:solidFill>
                <a:latin typeface="Atkinson Hyperlegible" pitchFamily="2" charset="0"/>
                <a:cs typeface="Arial" panose="020B0604020202020204" pitchFamily="34" charset="0"/>
              </a:rPr>
              <a:t>Staff fill drinking water stations and treat more regularly (meet increased patient load).</a:t>
            </a:r>
          </a:p>
          <a:p>
            <a:pPr marL="310515" indent="-310515">
              <a:buFont typeface="Arial" panose="020B0604020202020204" pitchFamily="34" charset="0"/>
              <a:buChar char="•"/>
            </a:pPr>
            <a:r>
              <a:rPr lang="en-US" dirty="0">
                <a:solidFill>
                  <a:schemeClr val="bg1"/>
                </a:solidFill>
                <a:latin typeface="Atkinson Hyperlegible" pitchFamily="2" charset="0"/>
                <a:cs typeface="Arial" panose="020B0604020202020204" pitchFamily="34" charset="0"/>
              </a:rPr>
              <a:t>Procure more water.</a:t>
            </a:r>
          </a:p>
          <a:p>
            <a:pPr marL="310515" indent="-310515">
              <a:buFont typeface="Arial" panose="020B0604020202020204" pitchFamily="34" charset="0"/>
              <a:buChar char="•"/>
            </a:pPr>
            <a:r>
              <a:rPr lang="en-US" dirty="0">
                <a:solidFill>
                  <a:schemeClr val="bg1"/>
                </a:solidFill>
                <a:latin typeface="Atkinson Hyperlegible" pitchFamily="2" charset="0"/>
                <a:cs typeface="Arial" panose="020B0604020202020204" pitchFamily="34" charset="0"/>
              </a:rPr>
              <a:t>In-line treatment for piped water</a:t>
            </a:r>
            <a:br>
              <a:rPr lang="en-US" dirty="0">
                <a:solidFill>
                  <a:schemeClr val="bg1"/>
                </a:solidFill>
                <a:latin typeface="Atkinson Hyperlegible" pitchFamily="2" charset="0"/>
                <a:cs typeface="Arial" panose="020B0604020202020204" pitchFamily="34" charset="0"/>
              </a:rPr>
            </a:br>
            <a:r>
              <a:rPr lang="en-US" dirty="0">
                <a:solidFill>
                  <a:schemeClr val="bg1"/>
                </a:solidFill>
                <a:latin typeface="Atkinson Hyperlegible" pitchFamily="2" charset="0"/>
                <a:cs typeface="Arial" panose="020B0604020202020204" pitchFamily="34" charset="0"/>
              </a:rPr>
              <a:t>(filter + disinfection).</a:t>
            </a:r>
          </a:p>
        </p:txBody>
      </p:sp>
      <p:pic>
        <p:nvPicPr>
          <p:cNvPr id="18" name="15">
            <a:hlinkClick r:id="" action="ppaction://media"/>
            <a:extLst>
              <a:ext uri="{FF2B5EF4-FFF2-40B4-BE49-F238E27FC236}">
                <a16:creationId xmlns:a16="http://schemas.microsoft.com/office/drawing/2014/main" id="{0C454AA9-1C50-E603-4FC5-465FC12906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57" y="6858000"/>
            <a:ext cx="609600" cy="609600"/>
          </a:xfrm>
          <a:prstGeom prst="rect">
            <a:avLst/>
          </a:prstGeom>
        </p:spPr>
      </p:pic>
    </p:spTree>
    <p:extLst>
      <p:ext uri="{BB962C8B-B14F-4D97-AF65-F5344CB8AC3E}">
        <p14:creationId xmlns:p14="http://schemas.microsoft.com/office/powerpoint/2010/main" val="352875783"/>
      </p:ext>
    </p:extLst>
  </p:cSld>
  <p:clrMapOvr>
    <a:masterClrMapping/>
  </p:clrMapOvr>
  <mc:AlternateContent xmlns:mc="http://schemas.openxmlformats.org/markup-compatibility/2006">
    <mc:Choice xmlns:p14="http://schemas.microsoft.com/office/powerpoint/2010/main" Requires="p14">
      <p:transition spd="slow" p14:dur="2000" advClick="0" advTm="42070"/>
    </mc:Choice>
    <mc:Fallback>
      <p:transition spd="slow" advClick="0" advTm="42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2072" fill="hold"/>
                                        <p:tgtEl>
                                          <p:spTgt spid="18"/>
                                        </p:tgtEl>
                                      </p:cBhvr>
                                    </p:cmd>
                                  </p:childTnLst>
                                </p:cTn>
                              </p:par>
                              <p:par>
                                <p:cTn id="7" presetID="22" presetClass="entr" presetSubtype="8" fill="hold" nodeType="withEffect">
                                  <p:stCondLst>
                                    <p:cond delay="250"/>
                                  </p:stCondLst>
                                  <p:childTnLst>
                                    <p:set>
                                      <p:cBhvr>
                                        <p:cTn id="8" dur="1" fill="hold">
                                          <p:stCondLst>
                                            <p:cond delay="0"/>
                                          </p:stCondLst>
                                        </p:cTn>
                                        <p:tgtEl>
                                          <p:spTgt spid="7"/>
                                        </p:tgtEl>
                                        <p:attrNameLst>
                                          <p:attrName>style.visibility</p:attrName>
                                        </p:attrNameLst>
                                      </p:cBhvr>
                                      <p:to>
                                        <p:strVal val="visible"/>
                                      </p:to>
                                    </p:set>
                                    <p:animEffect transition="in" filter="wipe(left)">
                                      <p:cBhvr>
                                        <p:cTn id="9" dur="500"/>
                                        <p:tgtEl>
                                          <p:spTgt spid="7"/>
                                        </p:tgtEl>
                                      </p:cBhvr>
                                    </p:animEffect>
                                  </p:childTnLst>
                                </p:cTn>
                              </p:par>
                              <p:par>
                                <p:cTn id="10" presetID="22" presetClass="entr" presetSubtype="8" fill="hold" grpId="0" nodeType="withEffect">
                                  <p:stCondLst>
                                    <p:cond delay="3250"/>
                                  </p:stCondLst>
                                  <p:childTnLst>
                                    <p:set>
                                      <p:cBhvr>
                                        <p:cTn id="11" dur="1" fill="hold">
                                          <p:stCondLst>
                                            <p:cond delay="0"/>
                                          </p:stCondLst>
                                        </p:cTn>
                                        <p:tgtEl>
                                          <p:spTgt spid="38"/>
                                        </p:tgtEl>
                                        <p:attrNameLst>
                                          <p:attrName>style.visibility</p:attrName>
                                        </p:attrNameLst>
                                      </p:cBhvr>
                                      <p:to>
                                        <p:strVal val="visible"/>
                                      </p:to>
                                    </p:set>
                                    <p:animEffect transition="in" filter="wipe(left)">
                                      <p:cBhvr>
                                        <p:cTn id="12" dur="500"/>
                                        <p:tgtEl>
                                          <p:spTgt spid="38"/>
                                        </p:tgtEl>
                                      </p:cBhvr>
                                    </p:animEffect>
                                  </p:childTnLst>
                                </p:cTn>
                              </p:par>
                              <p:par>
                                <p:cTn id="13" presetID="22" presetClass="entr" presetSubtype="8" fill="hold" grpId="0" nodeType="withEffect">
                                  <p:stCondLst>
                                    <p:cond delay="3250"/>
                                  </p:stCondLst>
                                  <p:childTnLst>
                                    <p:set>
                                      <p:cBhvr>
                                        <p:cTn id="14" dur="1" fill="hold">
                                          <p:stCondLst>
                                            <p:cond delay="0"/>
                                          </p:stCondLst>
                                        </p:cTn>
                                        <p:tgtEl>
                                          <p:spTgt spid="40">
                                            <p:txEl>
                                              <p:pRg st="0" end="0"/>
                                            </p:txEl>
                                          </p:spTgt>
                                        </p:tgtEl>
                                        <p:attrNameLst>
                                          <p:attrName>style.visibility</p:attrName>
                                        </p:attrNameLst>
                                      </p:cBhvr>
                                      <p:to>
                                        <p:strVal val="visible"/>
                                      </p:to>
                                    </p:set>
                                    <p:animEffect transition="in" filter="wipe(left)">
                                      <p:cBhvr>
                                        <p:cTn id="15" dur="500"/>
                                        <p:tgtEl>
                                          <p:spTgt spid="40">
                                            <p:txEl>
                                              <p:pRg st="0" end="0"/>
                                            </p:txEl>
                                          </p:spTgt>
                                        </p:tgtEl>
                                      </p:cBhvr>
                                    </p:animEffect>
                                  </p:childTnLst>
                                </p:cTn>
                              </p:par>
                              <p:par>
                                <p:cTn id="16" presetID="22" presetClass="entr" presetSubtype="8" fill="hold" grpId="0" nodeType="withEffect">
                                  <p:stCondLst>
                                    <p:cond delay="6500"/>
                                  </p:stCondLst>
                                  <p:childTnLst>
                                    <p:set>
                                      <p:cBhvr>
                                        <p:cTn id="17" dur="1" fill="hold">
                                          <p:stCondLst>
                                            <p:cond delay="0"/>
                                          </p:stCondLst>
                                        </p:cTn>
                                        <p:tgtEl>
                                          <p:spTgt spid="40">
                                            <p:txEl>
                                              <p:pRg st="1" end="1"/>
                                            </p:txEl>
                                          </p:spTgt>
                                        </p:tgtEl>
                                        <p:attrNameLst>
                                          <p:attrName>style.visibility</p:attrName>
                                        </p:attrNameLst>
                                      </p:cBhvr>
                                      <p:to>
                                        <p:strVal val="visible"/>
                                      </p:to>
                                    </p:set>
                                    <p:animEffect transition="in" filter="wipe(left)">
                                      <p:cBhvr>
                                        <p:cTn id="18" dur="500"/>
                                        <p:tgtEl>
                                          <p:spTgt spid="40">
                                            <p:txEl>
                                              <p:pRg st="1" end="1"/>
                                            </p:txEl>
                                          </p:spTgt>
                                        </p:tgtEl>
                                      </p:cBhvr>
                                    </p:animEffect>
                                  </p:childTnLst>
                                </p:cTn>
                              </p:par>
                              <p:par>
                                <p:cTn id="19" presetID="22" presetClass="entr" presetSubtype="8" fill="hold" nodeType="withEffect">
                                  <p:stCondLst>
                                    <p:cond delay="950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par>
                                <p:cTn id="22" presetID="22" presetClass="entr" presetSubtype="8" fill="hold" grpId="0" nodeType="withEffect">
                                  <p:stCondLst>
                                    <p:cond delay="13250"/>
                                  </p:stCondLst>
                                  <p:childTnLst>
                                    <p:set>
                                      <p:cBhvr>
                                        <p:cTn id="23" dur="1" fill="hold">
                                          <p:stCondLst>
                                            <p:cond delay="0"/>
                                          </p:stCondLst>
                                        </p:cTn>
                                        <p:tgtEl>
                                          <p:spTgt spid="42"/>
                                        </p:tgtEl>
                                        <p:attrNameLst>
                                          <p:attrName>style.visibility</p:attrName>
                                        </p:attrNameLst>
                                      </p:cBhvr>
                                      <p:to>
                                        <p:strVal val="visible"/>
                                      </p:to>
                                    </p:set>
                                    <p:animEffect transition="in" filter="wipe(left)">
                                      <p:cBhvr>
                                        <p:cTn id="24" dur="500"/>
                                        <p:tgtEl>
                                          <p:spTgt spid="42"/>
                                        </p:tgtEl>
                                      </p:cBhvr>
                                    </p:animEffect>
                                  </p:childTnLst>
                                </p:cTn>
                              </p:par>
                              <p:par>
                                <p:cTn id="25" presetID="22" presetClass="entr" presetSubtype="8" fill="hold" grpId="0" nodeType="withEffect">
                                  <p:stCondLst>
                                    <p:cond delay="13250"/>
                                  </p:stCondLst>
                                  <p:childTnLst>
                                    <p:set>
                                      <p:cBhvr>
                                        <p:cTn id="26" dur="1" fill="hold">
                                          <p:stCondLst>
                                            <p:cond delay="0"/>
                                          </p:stCondLst>
                                        </p:cTn>
                                        <p:tgtEl>
                                          <p:spTgt spid="44">
                                            <p:txEl>
                                              <p:pRg st="0" end="0"/>
                                            </p:txEl>
                                          </p:spTgt>
                                        </p:tgtEl>
                                        <p:attrNameLst>
                                          <p:attrName>style.visibility</p:attrName>
                                        </p:attrNameLst>
                                      </p:cBhvr>
                                      <p:to>
                                        <p:strVal val="visible"/>
                                      </p:to>
                                    </p:set>
                                    <p:animEffect transition="in" filter="wipe(left)">
                                      <p:cBhvr>
                                        <p:cTn id="27" dur="500"/>
                                        <p:tgtEl>
                                          <p:spTgt spid="44">
                                            <p:txEl>
                                              <p:pRg st="0" end="0"/>
                                            </p:txEl>
                                          </p:spTgt>
                                        </p:tgtEl>
                                      </p:cBhvr>
                                    </p:animEffect>
                                  </p:childTnLst>
                                </p:cTn>
                              </p:par>
                              <p:par>
                                <p:cTn id="28" presetID="22" presetClass="entr" presetSubtype="8" fill="hold" grpId="0" nodeType="withEffect">
                                  <p:stCondLst>
                                    <p:cond delay="20000"/>
                                  </p:stCondLst>
                                  <p:childTnLst>
                                    <p:set>
                                      <p:cBhvr>
                                        <p:cTn id="29" dur="1" fill="hold">
                                          <p:stCondLst>
                                            <p:cond delay="0"/>
                                          </p:stCondLst>
                                        </p:cTn>
                                        <p:tgtEl>
                                          <p:spTgt spid="44">
                                            <p:txEl>
                                              <p:pRg st="1" end="1"/>
                                            </p:txEl>
                                          </p:spTgt>
                                        </p:tgtEl>
                                        <p:attrNameLst>
                                          <p:attrName>style.visibility</p:attrName>
                                        </p:attrNameLst>
                                      </p:cBhvr>
                                      <p:to>
                                        <p:strVal val="visible"/>
                                      </p:to>
                                    </p:set>
                                    <p:animEffect transition="in" filter="wipe(left)">
                                      <p:cBhvr>
                                        <p:cTn id="30" dur="500"/>
                                        <p:tgtEl>
                                          <p:spTgt spid="44">
                                            <p:txEl>
                                              <p:pRg st="1" end="1"/>
                                            </p:txEl>
                                          </p:spTgt>
                                        </p:tgtEl>
                                      </p:cBhvr>
                                    </p:animEffect>
                                  </p:childTnLst>
                                </p:cTn>
                              </p:par>
                              <p:par>
                                <p:cTn id="31" presetID="64" presetClass="path" presetSubtype="0" accel="50000" decel="50000" fill="hold" nodeType="withEffect">
                                  <p:stCondLst>
                                    <p:cond delay="28000"/>
                                  </p:stCondLst>
                                  <p:childTnLst>
                                    <p:animMotion origin="layout" path="M -4.79167E-6 7.40741E-7 L -4.79167E-6 -0.22778 " pathEditMode="relative" rAng="0" ptsTypes="AA">
                                      <p:cBhvr>
                                        <p:cTn id="32" dur="750" fill="hold"/>
                                        <p:tgtEl>
                                          <p:spTgt spid="17"/>
                                        </p:tgtEl>
                                        <p:attrNameLst>
                                          <p:attrName>ppt_x</p:attrName>
                                          <p:attrName>ppt_y</p:attrName>
                                        </p:attrNameLst>
                                      </p:cBhvr>
                                      <p:rCtr x="0" y="-11389"/>
                                    </p:animMotion>
                                  </p:childTnLst>
                                </p:cTn>
                              </p:par>
                              <p:par>
                                <p:cTn id="33" presetID="22" presetClass="entr" presetSubtype="8" fill="hold" grpId="0" nodeType="withEffect">
                                  <p:stCondLst>
                                    <p:cond delay="2850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par>
                                <p:cTn id="36" presetID="22" presetClass="entr" presetSubtype="8" fill="hold" grpId="0" nodeType="withEffect">
                                  <p:stCondLst>
                                    <p:cond delay="28500"/>
                                  </p:stCondLst>
                                  <p:childTnLst>
                                    <p:set>
                                      <p:cBhvr>
                                        <p:cTn id="37" dur="1" fill="hold">
                                          <p:stCondLst>
                                            <p:cond delay="0"/>
                                          </p:stCondLst>
                                        </p:cTn>
                                        <p:tgtEl>
                                          <p:spTgt spid="20">
                                            <p:txEl>
                                              <p:pRg st="0" end="0"/>
                                            </p:txEl>
                                          </p:spTgt>
                                        </p:tgtEl>
                                        <p:attrNameLst>
                                          <p:attrName>style.visibility</p:attrName>
                                        </p:attrNameLst>
                                      </p:cBhvr>
                                      <p:to>
                                        <p:strVal val="visible"/>
                                      </p:to>
                                    </p:set>
                                    <p:animEffect transition="in" filter="wipe(left)">
                                      <p:cBhvr>
                                        <p:cTn id="38" dur="500"/>
                                        <p:tgtEl>
                                          <p:spTgt spid="20">
                                            <p:txEl>
                                              <p:pRg st="0" end="0"/>
                                            </p:txEl>
                                          </p:spTgt>
                                        </p:tgtEl>
                                      </p:cBhvr>
                                    </p:animEffect>
                                  </p:childTnLst>
                                </p:cTn>
                              </p:par>
                              <p:par>
                                <p:cTn id="39" presetID="22" presetClass="entr" presetSubtype="8" fill="hold" grpId="0" nodeType="withEffect">
                                  <p:stCondLst>
                                    <p:cond delay="30000"/>
                                  </p:stCondLst>
                                  <p:childTnLst>
                                    <p:set>
                                      <p:cBhvr>
                                        <p:cTn id="40" dur="1" fill="hold">
                                          <p:stCondLst>
                                            <p:cond delay="0"/>
                                          </p:stCondLst>
                                        </p:cTn>
                                        <p:tgtEl>
                                          <p:spTgt spid="20">
                                            <p:txEl>
                                              <p:pRg st="1" end="1"/>
                                            </p:txEl>
                                          </p:spTgt>
                                        </p:tgtEl>
                                        <p:attrNameLst>
                                          <p:attrName>style.visibility</p:attrName>
                                        </p:attrNameLst>
                                      </p:cBhvr>
                                      <p:to>
                                        <p:strVal val="visible"/>
                                      </p:to>
                                    </p:set>
                                    <p:animEffect transition="in" filter="wipe(left)">
                                      <p:cBhvr>
                                        <p:cTn id="41" dur="500"/>
                                        <p:tgtEl>
                                          <p:spTgt spid="20">
                                            <p:txEl>
                                              <p:pRg st="1" end="1"/>
                                            </p:txEl>
                                          </p:spTgt>
                                        </p:tgtEl>
                                      </p:cBhvr>
                                    </p:animEffect>
                                  </p:childTnLst>
                                </p:cTn>
                              </p:par>
                              <p:par>
                                <p:cTn id="42" presetID="22" presetClass="entr" presetSubtype="8" fill="hold" grpId="0" nodeType="withEffect">
                                  <p:stCondLst>
                                    <p:cond delay="36750"/>
                                  </p:stCondLst>
                                  <p:childTnLst>
                                    <p:set>
                                      <p:cBhvr>
                                        <p:cTn id="43" dur="1" fill="hold">
                                          <p:stCondLst>
                                            <p:cond delay="0"/>
                                          </p:stCondLst>
                                        </p:cTn>
                                        <p:tgtEl>
                                          <p:spTgt spid="20">
                                            <p:txEl>
                                              <p:pRg st="2" end="2"/>
                                            </p:txEl>
                                          </p:spTgt>
                                        </p:tgtEl>
                                        <p:attrNameLst>
                                          <p:attrName>style.visibility</p:attrName>
                                        </p:attrNameLst>
                                      </p:cBhvr>
                                      <p:to>
                                        <p:strVal val="visible"/>
                                      </p:to>
                                    </p:set>
                                    <p:animEffect transition="in" filter="wipe(left)">
                                      <p:cBhvr>
                                        <p:cTn id="44" dur="500"/>
                                        <p:tgtEl>
                                          <p:spTgt spid="20">
                                            <p:txEl>
                                              <p:pRg st="2" end="2"/>
                                            </p:txEl>
                                          </p:spTgt>
                                        </p:tgtEl>
                                      </p:cBhvr>
                                    </p:animEffect>
                                  </p:childTnLst>
                                </p:cTn>
                              </p:par>
                              <p:par>
                                <p:cTn id="45" presetID="22" presetClass="entr" presetSubtype="8" fill="hold" grpId="0" nodeType="withEffect">
                                  <p:stCondLst>
                                    <p:cond delay="38500"/>
                                  </p:stCondLst>
                                  <p:childTnLst>
                                    <p:set>
                                      <p:cBhvr>
                                        <p:cTn id="46" dur="1" fill="hold">
                                          <p:stCondLst>
                                            <p:cond delay="0"/>
                                          </p:stCondLst>
                                        </p:cTn>
                                        <p:tgtEl>
                                          <p:spTgt spid="20">
                                            <p:txEl>
                                              <p:pRg st="3" end="3"/>
                                            </p:txEl>
                                          </p:spTgt>
                                        </p:tgtEl>
                                        <p:attrNameLst>
                                          <p:attrName>style.visibility</p:attrName>
                                        </p:attrNameLst>
                                      </p:cBhvr>
                                      <p:to>
                                        <p:strVal val="visible"/>
                                      </p:to>
                                    </p:set>
                                    <p:animEffect transition="in" filter="wipe(left)">
                                      <p:cBhvr>
                                        <p:cTn id="47" dur="500"/>
                                        <p:tgtEl>
                                          <p:spTgt spid="20">
                                            <p:txEl>
                                              <p:pRg st="3" end="3"/>
                                            </p:txEl>
                                          </p:spTgt>
                                        </p:tgtEl>
                                      </p:cBhvr>
                                    </p:animEffect>
                                  </p:childTnLst>
                                </p:cTn>
                              </p:par>
                              <p:par>
                                <p:cTn id="48" presetID="2" presetClass="exit" presetSubtype="8" fill="hold" grpId="0" nodeType="withEffect">
                                  <p:stCondLst>
                                    <p:cond delay="42070"/>
                                  </p:stCondLst>
                                  <p:childTnLst>
                                    <p:anim calcmode="lin" valueType="num">
                                      <p:cBhvr additive="base">
                                        <p:cTn id="49" dur="500"/>
                                        <p:tgtEl>
                                          <p:spTgt spid="2"/>
                                        </p:tgtEl>
                                        <p:attrNameLst>
                                          <p:attrName>ppt_x</p:attrName>
                                        </p:attrNameLst>
                                      </p:cBhvr>
                                      <p:tavLst>
                                        <p:tav tm="0">
                                          <p:val>
                                            <p:strVal val="ppt_x"/>
                                          </p:val>
                                        </p:tav>
                                        <p:tav tm="100000">
                                          <p:val>
                                            <p:strVal val="0-ppt_w/2"/>
                                          </p:val>
                                        </p:tav>
                                      </p:tavLst>
                                    </p:anim>
                                    <p:anim calcmode="lin" valueType="num">
                                      <p:cBhvr additive="base">
                                        <p:cTn id="50" dur="500"/>
                                        <p:tgtEl>
                                          <p:spTgt spid="2"/>
                                        </p:tgtEl>
                                        <p:attrNameLst>
                                          <p:attrName>ppt_y</p:attrName>
                                        </p:attrNameLst>
                                      </p:cBhvr>
                                      <p:tavLst>
                                        <p:tav tm="0">
                                          <p:val>
                                            <p:strVal val="ppt_y"/>
                                          </p:val>
                                        </p:tav>
                                        <p:tav tm="100000">
                                          <p:val>
                                            <p:strVal val="ppt_y"/>
                                          </p:val>
                                        </p:tav>
                                      </p:tavLst>
                                    </p:anim>
                                    <p:set>
                                      <p:cBhvr>
                                        <p:cTn id="51" dur="1" fill="hold">
                                          <p:stCondLst>
                                            <p:cond delay="499"/>
                                          </p:stCondLst>
                                        </p:cTn>
                                        <p:tgtEl>
                                          <p:spTgt spid="2"/>
                                        </p:tgtEl>
                                        <p:attrNameLst>
                                          <p:attrName>style.visibility</p:attrName>
                                        </p:attrNameLst>
                                      </p:cBhvr>
                                      <p:to>
                                        <p:strVal val="hidden"/>
                                      </p:to>
                                    </p:set>
                                  </p:childTnLst>
                                </p:cTn>
                              </p:par>
                              <p:par>
                                <p:cTn id="52" presetID="2" presetClass="exit" presetSubtype="8" fill="hold" nodeType="withEffect">
                                  <p:stCondLst>
                                    <p:cond delay="42070"/>
                                  </p:stCondLst>
                                  <p:childTnLst>
                                    <p:anim calcmode="lin" valueType="num">
                                      <p:cBhvr additive="base">
                                        <p:cTn id="53" dur="500"/>
                                        <p:tgtEl>
                                          <p:spTgt spid="15"/>
                                        </p:tgtEl>
                                        <p:attrNameLst>
                                          <p:attrName>ppt_x</p:attrName>
                                        </p:attrNameLst>
                                      </p:cBhvr>
                                      <p:tavLst>
                                        <p:tav tm="0">
                                          <p:val>
                                            <p:strVal val="ppt_x"/>
                                          </p:val>
                                        </p:tav>
                                        <p:tav tm="100000">
                                          <p:val>
                                            <p:strVal val="0-ppt_w/2"/>
                                          </p:val>
                                        </p:tav>
                                      </p:tavLst>
                                    </p:anim>
                                    <p:anim calcmode="lin" valueType="num">
                                      <p:cBhvr additive="base">
                                        <p:cTn id="54" dur="500"/>
                                        <p:tgtEl>
                                          <p:spTgt spid="15"/>
                                        </p:tgtEl>
                                        <p:attrNameLst>
                                          <p:attrName>ppt_y</p:attrName>
                                        </p:attrNameLst>
                                      </p:cBhvr>
                                      <p:tavLst>
                                        <p:tav tm="0">
                                          <p:val>
                                            <p:strVal val="ppt_y"/>
                                          </p:val>
                                        </p:tav>
                                        <p:tav tm="100000">
                                          <p:val>
                                            <p:strVal val="ppt_y"/>
                                          </p:val>
                                        </p:tav>
                                      </p:tavLst>
                                    </p:anim>
                                    <p:set>
                                      <p:cBhvr>
                                        <p:cTn id="55" dur="1" fill="hold">
                                          <p:stCondLst>
                                            <p:cond delay="499"/>
                                          </p:stCondLst>
                                        </p:cTn>
                                        <p:tgtEl>
                                          <p:spTgt spid="15"/>
                                        </p:tgtEl>
                                        <p:attrNameLst>
                                          <p:attrName>style.visibility</p:attrName>
                                        </p:attrNameLst>
                                      </p:cBhvr>
                                      <p:to>
                                        <p:strVal val="hidden"/>
                                      </p:to>
                                    </p:set>
                                  </p:childTnLst>
                                </p:cTn>
                              </p:par>
                              <p:par>
                                <p:cTn id="56" presetID="2" presetClass="exit" presetSubtype="8" fill="hold" nodeType="withEffect">
                                  <p:stCondLst>
                                    <p:cond delay="42070"/>
                                  </p:stCondLst>
                                  <p:childTnLst>
                                    <p:anim calcmode="lin" valueType="num">
                                      <p:cBhvr additive="base">
                                        <p:cTn id="57" dur="500"/>
                                        <p:tgtEl>
                                          <p:spTgt spid="3"/>
                                        </p:tgtEl>
                                        <p:attrNameLst>
                                          <p:attrName>ppt_x</p:attrName>
                                        </p:attrNameLst>
                                      </p:cBhvr>
                                      <p:tavLst>
                                        <p:tav tm="0">
                                          <p:val>
                                            <p:strVal val="ppt_x"/>
                                          </p:val>
                                        </p:tav>
                                        <p:tav tm="100000">
                                          <p:val>
                                            <p:strVal val="0-ppt_w/2"/>
                                          </p:val>
                                        </p:tav>
                                      </p:tavLst>
                                    </p:anim>
                                    <p:anim calcmode="lin" valueType="num">
                                      <p:cBhvr additive="base">
                                        <p:cTn id="58" dur="500"/>
                                        <p:tgtEl>
                                          <p:spTgt spid="3"/>
                                        </p:tgtEl>
                                        <p:attrNameLst>
                                          <p:attrName>ppt_y</p:attrName>
                                        </p:attrNameLst>
                                      </p:cBhvr>
                                      <p:tavLst>
                                        <p:tav tm="0">
                                          <p:val>
                                            <p:strVal val="ppt_y"/>
                                          </p:val>
                                        </p:tav>
                                        <p:tav tm="100000">
                                          <p:val>
                                            <p:strVal val="ppt_y"/>
                                          </p:val>
                                        </p:tav>
                                      </p:tavLst>
                                    </p:anim>
                                    <p:set>
                                      <p:cBhvr>
                                        <p:cTn id="59" dur="1" fill="hold">
                                          <p:stCondLst>
                                            <p:cond delay="499"/>
                                          </p:stCondLst>
                                        </p:cTn>
                                        <p:tgtEl>
                                          <p:spTgt spid="3"/>
                                        </p:tgtEl>
                                        <p:attrNameLst>
                                          <p:attrName>style.visibility</p:attrName>
                                        </p:attrNameLst>
                                      </p:cBhvr>
                                      <p:to>
                                        <p:strVal val="hidden"/>
                                      </p:to>
                                    </p:set>
                                  </p:childTnLst>
                                </p:cTn>
                              </p:par>
                              <p:par>
                                <p:cTn id="60" presetID="2" presetClass="exit" presetSubtype="8" fill="hold" nodeType="withEffect">
                                  <p:stCondLst>
                                    <p:cond delay="42070"/>
                                  </p:stCondLst>
                                  <p:childTnLst>
                                    <p:anim calcmode="lin" valueType="num">
                                      <p:cBhvr additive="base">
                                        <p:cTn id="61" dur="500"/>
                                        <p:tgtEl>
                                          <p:spTgt spid="4"/>
                                        </p:tgtEl>
                                        <p:attrNameLst>
                                          <p:attrName>ppt_x</p:attrName>
                                        </p:attrNameLst>
                                      </p:cBhvr>
                                      <p:tavLst>
                                        <p:tav tm="0">
                                          <p:val>
                                            <p:strVal val="ppt_x"/>
                                          </p:val>
                                        </p:tav>
                                        <p:tav tm="100000">
                                          <p:val>
                                            <p:strVal val="0-ppt_w/2"/>
                                          </p:val>
                                        </p:tav>
                                      </p:tavLst>
                                    </p:anim>
                                    <p:anim calcmode="lin" valueType="num">
                                      <p:cBhvr additive="base">
                                        <p:cTn id="62" dur="500"/>
                                        <p:tgtEl>
                                          <p:spTgt spid="4"/>
                                        </p:tgtEl>
                                        <p:attrNameLst>
                                          <p:attrName>ppt_y</p:attrName>
                                        </p:attrNameLst>
                                      </p:cBhvr>
                                      <p:tavLst>
                                        <p:tav tm="0">
                                          <p:val>
                                            <p:strVal val="ppt_y"/>
                                          </p:val>
                                        </p:tav>
                                        <p:tav tm="100000">
                                          <p:val>
                                            <p:strVal val="ppt_y"/>
                                          </p:val>
                                        </p:tav>
                                      </p:tavLst>
                                    </p:anim>
                                    <p:set>
                                      <p:cBhvr>
                                        <p:cTn id="63" dur="1" fill="hold">
                                          <p:stCondLst>
                                            <p:cond delay="499"/>
                                          </p:stCondLst>
                                        </p:cTn>
                                        <p:tgtEl>
                                          <p:spTgt spid="4"/>
                                        </p:tgtEl>
                                        <p:attrNameLst>
                                          <p:attrName>style.visibility</p:attrName>
                                        </p:attrNameLst>
                                      </p:cBhvr>
                                      <p:to>
                                        <p:strVal val="hidden"/>
                                      </p:to>
                                    </p:set>
                                  </p:childTnLst>
                                </p:cTn>
                              </p:par>
                              <p:par>
                                <p:cTn id="64" presetID="2" presetClass="exit" presetSubtype="8" fill="hold" nodeType="withEffect">
                                  <p:stCondLst>
                                    <p:cond delay="42070"/>
                                  </p:stCondLst>
                                  <p:childTnLst>
                                    <p:anim calcmode="lin" valueType="num">
                                      <p:cBhvr additive="base">
                                        <p:cTn id="65" dur="500"/>
                                        <p:tgtEl>
                                          <p:spTgt spid="7"/>
                                        </p:tgtEl>
                                        <p:attrNameLst>
                                          <p:attrName>ppt_x</p:attrName>
                                        </p:attrNameLst>
                                      </p:cBhvr>
                                      <p:tavLst>
                                        <p:tav tm="0">
                                          <p:val>
                                            <p:strVal val="ppt_x"/>
                                          </p:val>
                                        </p:tav>
                                        <p:tav tm="100000">
                                          <p:val>
                                            <p:strVal val="0-ppt_w/2"/>
                                          </p:val>
                                        </p:tav>
                                      </p:tavLst>
                                    </p:anim>
                                    <p:anim calcmode="lin" valueType="num">
                                      <p:cBhvr additive="base">
                                        <p:cTn id="66" dur="500"/>
                                        <p:tgtEl>
                                          <p:spTgt spid="7"/>
                                        </p:tgtEl>
                                        <p:attrNameLst>
                                          <p:attrName>ppt_y</p:attrName>
                                        </p:attrNameLst>
                                      </p:cBhvr>
                                      <p:tavLst>
                                        <p:tav tm="0">
                                          <p:val>
                                            <p:strVal val="ppt_y"/>
                                          </p:val>
                                        </p:tav>
                                        <p:tav tm="100000">
                                          <p:val>
                                            <p:strVal val="ppt_y"/>
                                          </p:val>
                                        </p:tav>
                                      </p:tavLst>
                                    </p:anim>
                                    <p:set>
                                      <p:cBhvr>
                                        <p:cTn id="67" dur="1" fill="hold">
                                          <p:stCondLst>
                                            <p:cond delay="499"/>
                                          </p:stCondLst>
                                        </p:cTn>
                                        <p:tgtEl>
                                          <p:spTgt spid="7"/>
                                        </p:tgtEl>
                                        <p:attrNameLst>
                                          <p:attrName>style.visibility</p:attrName>
                                        </p:attrNameLst>
                                      </p:cBhvr>
                                      <p:to>
                                        <p:strVal val="hidden"/>
                                      </p:to>
                                    </p:set>
                                  </p:childTnLst>
                                </p:cTn>
                              </p:par>
                              <p:par>
                                <p:cTn id="68" presetID="2" presetClass="exit" presetSubtype="8" fill="hold" nodeType="withEffect">
                                  <p:stCondLst>
                                    <p:cond delay="42070"/>
                                  </p:stCondLst>
                                  <p:childTnLst>
                                    <p:anim calcmode="lin" valueType="num">
                                      <p:cBhvr additive="base">
                                        <p:cTn id="69" dur="500"/>
                                        <p:tgtEl>
                                          <p:spTgt spid="10"/>
                                        </p:tgtEl>
                                        <p:attrNameLst>
                                          <p:attrName>ppt_x</p:attrName>
                                        </p:attrNameLst>
                                      </p:cBhvr>
                                      <p:tavLst>
                                        <p:tav tm="0">
                                          <p:val>
                                            <p:strVal val="ppt_x"/>
                                          </p:val>
                                        </p:tav>
                                        <p:tav tm="100000">
                                          <p:val>
                                            <p:strVal val="0-ppt_w/2"/>
                                          </p:val>
                                        </p:tav>
                                      </p:tavLst>
                                    </p:anim>
                                    <p:anim calcmode="lin" valueType="num">
                                      <p:cBhvr additive="base">
                                        <p:cTn id="70" dur="500"/>
                                        <p:tgtEl>
                                          <p:spTgt spid="10"/>
                                        </p:tgtEl>
                                        <p:attrNameLst>
                                          <p:attrName>ppt_y</p:attrName>
                                        </p:attrNameLst>
                                      </p:cBhvr>
                                      <p:tavLst>
                                        <p:tav tm="0">
                                          <p:val>
                                            <p:strVal val="ppt_y"/>
                                          </p:val>
                                        </p:tav>
                                        <p:tav tm="100000">
                                          <p:val>
                                            <p:strVal val="ppt_y"/>
                                          </p:val>
                                        </p:tav>
                                      </p:tavLst>
                                    </p:anim>
                                    <p:set>
                                      <p:cBhvr>
                                        <p:cTn id="71" dur="1" fill="hold">
                                          <p:stCondLst>
                                            <p:cond delay="499"/>
                                          </p:stCondLst>
                                        </p:cTn>
                                        <p:tgtEl>
                                          <p:spTgt spid="10"/>
                                        </p:tgtEl>
                                        <p:attrNameLst>
                                          <p:attrName>style.visibility</p:attrName>
                                        </p:attrNameLst>
                                      </p:cBhvr>
                                      <p:to>
                                        <p:strVal val="hidden"/>
                                      </p:to>
                                    </p:set>
                                  </p:childTnLst>
                                </p:cTn>
                              </p:par>
                              <p:par>
                                <p:cTn id="72" presetID="2" presetClass="exit" presetSubtype="2" fill="hold" nodeType="withEffect">
                                  <p:stCondLst>
                                    <p:cond delay="42070"/>
                                  </p:stCondLst>
                                  <p:childTnLst>
                                    <p:anim calcmode="lin" valueType="num">
                                      <p:cBhvr additive="base">
                                        <p:cTn id="73" dur="500"/>
                                        <p:tgtEl>
                                          <p:spTgt spid="17"/>
                                        </p:tgtEl>
                                        <p:attrNameLst>
                                          <p:attrName>ppt_x</p:attrName>
                                        </p:attrNameLst>
                                      </p:cBhvr>
                                      <p:tavLst>
                                        <p:tav tm="0">
                                          <p:val>
                                            <p:strVal val="ppt_x"/>
                                          </p:val>
                                        </p:tav>
                                        <p:tav tm="100000">
                                          <p:val>
                                            <p:strVal val="1+ppt_w/2"/>
                                          </p:val>
                                        </p:tav>
                                      </p:tavLst>
                                    </p:anim>
                                    <p:anim calcmode="lin" valueType="num">
                                      <p:cBhvr additive="base">
                                        <p:cTn id="74" dur="500"/>
                                        <p:tgtEl>
                                          <p:spTgt spid="17"/>
                                        </p:tgtEl>
                                        <p:attrNameLst>
                                          <p:attrName>ppt_y</p:attrName>
                                        </p:attrNameLst>
                                      </p:cBhvr>
                                      <p:tavLst>
                                        <p:tav tm="0">
                                          <p:val>
                                            <p:strVal val="ppt_y"/>
                                          </p:val>
                                        </p:tav>
                                        <p:tav tm="100000">
                                          <p:val>
                                            <p:strVal val="ppt_y"/>
                                          </p:val>
                                        </p:tav>
                                      </p:tavLst>
                                    </p:anim>
                                    <p:set>
                                      <p:cBhvr>
                                        <p:cTn id="75" dur="1" fill="hold">
                                          <p:stCondLst>
                                            <p:cond delay="499"/>
                                          </p:stCondLst>
                                        </p:cTn>
                                        <p:tgtEl>
                                          <p:spTgt spid="17"/>
                                        </p:tgtEl>
                                        <p:attrNameLst>
                                          <p:attrName>style.visibility</p:attrName>
                                        </p:attrNameLst>
                                      </p:cBhvr>
                                      <p:to>
                                        <p:strVal val="hidden"/>
                                      </p:to>
                                    </p:set>
                                  </p:childTnLst>
                                </p:cTn>
                              </p:par>
                              <p:par>
                                <p:cTn id="76" presetID="2" presetClass="exit" presetSubtype="8" fill="hold" grpId="1" nodeType="withEffect">
                                  <p:stCondLst>
                                    <p:cond delay="42070"/>
                                  </p:stCondLst>
                                  <p:childTnLst>
                                    <p:anim calcmode="lin" valueType="num">
                                      <p:cBhvr additive="base">
                                        <p:cTn id="77" dur="500"/>
                                        <p:tgtEl>
                                          <p:spTgt spid="38"/>
                                        </p:tgtEl>
                                        <p:attrNameLst>
                                          <p:attrName>ppt_x</p:attrName>
                                        </p:attrNameLst>
                                      </p:cBhvr>
                                      <p:tavLst>
                                        <p:tav tm="0">
                                          <p:val>
                                            <p:strVal val="ppt_x"/>
                                          </p:val>
                                        </p:tav>
                                        <p:tav tm="100000">
                                          <p:val>
                                            <p:strVal val="0-ppt_w/2"/>
                                          </p:val>
                                        </p:tav>
                                      </p:tavLst>
                                    </p:anim>
                                    <p:anim calcmode="lin" valueType="num">
                                      <p:cBhvr additive="base">
                                        <p:cTn id="78" dur="500"/>
                                        <p:tgtEl>
                                          <p:spTgt spid="38"/>
                                        </p:tgtEl>
                                        <p:attrNameLst>
                                          <p:attrName>ppt_y</p:attrName>
                                        </p:attrNameLst>
                                      </p:cBhvr>
                                      <p:tavLst>
                                        <p:tav tm="0">
                                          <p:val>
                                            <p:strVal val="ppt_y"/>
                                          </p:val>
                                        </p:tav>
                                        <p:tav tm="100000">
                                          <p:val>
                                            <p:strVal val="ppt_y"/>
                                          </p:val>
                                        </p:tav>
                                      </p:tavLst>
                                    </p:anim>
                                    <p:set>
                                      <p:cBhvr>
                                        <p:cTn id="79" dur="1" fill="hold">
                                          <p:stCondLst>
                                            <p:cond delay="499"/>
                                          </p:stCondLst>
                                        </p:cTn>
                                        <p:tgtEl>
                                          <p:spTgt spid="38"/>
                                        </p:tgtEl>
                                        <p:attrNameLst>
                                          <p:attrName>style.visibility</p:attrName>
                                        </p:attrNameLst>
                                      </p:cBhvr>
                                      <p:to>
                                        <p:strVal val="hidden"/>
                                      </p:to>
                                    </p:set>
                                  </p:childTnLst>
                                </p:cTn>
                              </p:par>
                              <p:par>
                                <p:cTn id="80" presetID="2" presetClass="exit" presetSubtype="8" fill="hold" grpId="1" nodeType="withEffect">
                                  <p:stCondLst>
                                    <p:cond delay="42070"/>
                                  </p:stCondLst>
                                  <p:childTnLst>
                                    <p:anim calcmode="lin" valueType="num">
                                      <p:cBhvr additive="base">
                                        <p:cTn id="81" dur="500"/>
                                        <p:tgtEl>
                                          <p:spTgt spid="40">
                                            <p:txEl>
                                              <p:pRg st="0" end="0"/>
                                            </p:txEl>
                                          </p:spTgt>
                                        </p:tgtEl>
                                        <p:attrNameLst>
                                          <p:attrName>ppt_x</p:attrName>
                                        </p:attrNameLst>
                                      </p:cBhvr>
                                      <p:tavLst>
                                        <p:tav tm="0">
                                          <p:val>
                                            <p:strVal val="ppt_x"/>
                                          </p:val>
                                        </p:tav>
                                        <p:tav tm="100000">
                                          <p:val>
                                            <p:strVal val="0-ppt_w/2"/>
                                          </p:val>
                                        </p:tav>
                                      </p:tavLst>
                                    </p:anim>
                                    <p:anim calcmode="lin" valueType="num">
                                      <p:cBhvr additive="base">
                                        <p:cTn id="82" dur="500"/>
                                        <p:tgtEl>
                                          <p:spTgt spid="40">
                                            <p:txEl>
                                              <p:pRg st="0" end="0"/>
                                            </p:txEl>
                                          </p:spTgt>
                                        </p:tgtEl>
                                        <p:attrNameLst>
                                          <p:attrName>ppt_y</p:attrName>
                                        </p:attrNameLst>
                                      </p:cBhvr>
                                      <p:tavLst>
                                        <p:tav tm="0">
                                          <p:val>
                                            <p:strVal val="ppt_y"/>
                                          </p:val>
                                        </p:tav>
                                        <p:tav tm="100000">
                                          <p:val>
                                            <p:strVal val="ppt_y"/>
                                          </p:val>
                                        </p:tav>
                                      </p:tavLst>
                                    </p:anim>
                                    <p:set>
                                      <p:cBhvr>
                                        <p:cTn id="83" dur="1" fill="hold">
                                          <p:stCondLst>
                                            <p:cond delay="499"/>
                                          </p:stCondLst>
                                        </p:cTn>
                                        <p:tgtEl>
                                          <p:spTgt spid="40">
                                            <p:txEl>
                                              <p:pRg st="0" end="0"/>
                                            </p:txEl>
                                          </p:spTgt>
                                        </p:tgtEl>
                                        <p:attrNameLst>
                                          <p:attrName>style.visibility</p:attrName>
                                        </p:attrNameLst>
                                      </p:cBhvr>
                                      <p:to>
                                        <p:strVal val="hidden"/>
                                      </p:to>
                                    </p:set>
                                  </p:childTnLst>
                                </p:cTn>
                              </p:par>
                              <p:par>
                                <p:cTn id="84" presetID="2" presetClass="exit" presetSubtype="8" fill="hold" grpId="1" nodeType="withEffect">
                                  <p:stCondLst>
                                    <p:cond delay="42070"/>
                                  </p:stCondLst>
                                  <p:childTnLst>
                                    <p:anim calcmode="lin" valueType="num">
                                      <p:cBhvr additive="base">
                                        <p:cTn id="85" dur="500"/>
                                        <p:tgtEl>
                                          <p:spTgt spid="40">
                                            <p:txEl>
                                              <p:pRg st="1" end="1"/>
                                            </p:txEl>
                                          </p:spTgt>
                                        </p:tgtEl>
                                        <p:attrNameLst>
                                          <p:attrName>ppt_x</p:attrName>
                                        </p:attrNameLst>
                                      </p:cBhvr>
                                      <p:tavLst>
                                        <p:tav tm="0">
                                          <p:val>
                                            <p:strVal val="ppt_x"/>
                                          </p:val>
                                        </p:tav>
                                        <p:tav tm="100000">
                                          <p:val>
                                            <p:strVal val="0-ppt_w/2"/>
                                          </p:val>
                                        </p:tav>
                                      </p:tavLst>
                                    </p:anim>
                                    <p:anim calcmode="lin" valueType="num">
                                      <p:cBhvr additive="base">
                                        <p:cTn id="86" dur="500"/>
                                        <p:tgtEl>
                                          <p:spTgt spid="40">
                                            <p:txEl>
                                              <p:pRg st="1" end="1"/>
                                            </p:txEl>
                                          </p:spTgt>
                                        </p:tgtEl>
                                        <p:attrNameLst>
                                          <p:attrName>ppt_y</p:attrName>
                                        </p:attrNameLst>
                                      </p:cBhvr>
                                      <p:tavLst>
                                        <p:tav tm="0">
                                          <p:val>
                                            <p:strVal val="ppt_y"/>
                                          </p:val>
                                        </p:tav>
                                        <p:tav tm="100000">
                                          <p:val>
                                            <p:strVal val="ppt_y"/>
                                          </p:val>
                                        </p:tav>
                                      </p:tavLst>
                                    </p:anim>
                                    <p:set>
                                      <p:cBhvr>
                                        <p:cTn id="87" dur="1" fill="hold">
                                          <p:stCondLst>
                                            <p:cond delay="499"/>
                                          </p:stCondLst>
                                        </p:cTn>
                                        <p:tgtEl>
                                          <p:spTgt spid="40">
                                            <p:txEl>
                                              <p:pRg st="1" end="1"/>
                                            </p:txEl>
                                          </p:spTgt>
                                        </p:tgtEl>
                                        <p:attrNameLst>
                                          <p:attrName>style.visibility</p:attrName>
                                        </p:attrNameLst>
                                      </p:cBhvr>
                                      <p:to>
                                        <p:strVal val="hidden"/>
                                      </p:to>
                                    </p:set>
                                  </p:childTnLst>
                                </p:cTn>
                              </p:par>
                              <p:par>
                                <p:cTn id="88" presetID="2" presetClass="exit" presetSubtype="8" fill="hold" grpId="1" nodeType="withEffect">
                                  <p:stCondLst>
                                    <p:cond delay="42070"/>
                                  </p:stCondLst>
                                  <p:childTnLst>
                                    <p:anim calcmode="lin" valueType="num">
                                      <p:cBhvr additive="base">
                                        <p:cTn id="89" dur="500"/>
                                        <p:tgtEl>
                                          <p:spTgt spid="42"/>
                                        </p:tgtEl>
                                        <p:attrNameLst>
                                          <p:attrName>ppt_x</p:attrName>
                                        </p:attrNameLst>
                                      </p:cBhvr>
                                      <p:tavLst>
                                        <p:tav tm="0">
                                          <p:val>
                                            <p:strVal val="ppt_x"/>
                                          </p:val>
                                        </p:tav>
                                        <p:tav tm="100000">
                                          <p:val>
                                            <p:strVal val="0-ppt_w/2"/>
                                          </p:val>
                                        </p:tav>
                                      </p:tavLst>
                                    </p:anim>
                                    <p:anim calcmode="lin" valueType="num">
                                      <p:cBhvr additive="base">
                                        <p:cTn id="90" dur="500"/>
                                        <p:tgtEl>
                                          <p:spTgt spid="42"/>
                                        </p:tgtEl>
                                        <p:attrNameLst>
                                          <p:attrName>ppt_y</p:attrName>
                                        </p:attrNameLst>
                                      </p:cBhvr>
                                      <p:tavLst>
                                        <p:tav tm="0">
                                          <p:val>
                                            <p:strVal val="ppt_y"/>
                                          </p:val>
                                        </p:tav>
                                        <p:tav tm="100000">
                                          <p:val>
                                            <p:strVal val="ppt_y"/>
                                          </p:val>
                                        </p:tav>
                                      </p:tavLst>
                                    </p:anim>
                                    <p:set>
                                      <p:cBhvr>
                                        <p:cTn id="91" dur="1" fill="hold">
                                          <p:stCondLst>
                                            <p:cond delay="499"/>
                                          </p:stCondLst>
                                        </p:cTn>
                                        <p:tgtEl>
                                          <p:spTgt spid="42"/>
                                        </p:tgtEl>
                                        <p:attrNameLst>
                                          <p:attrName>style.visibility</p:attrName>
                                        </p:attrNameLst>
                                      </p:cBhvr>
                                      <p:to>
                                        <p:strVal val="hidden"/>
                                      </p:to>
                                    </p:set>
                                  </p:childTnLst>
                                </p:cTn>
                              </p:par>
                              <p:par>
                                <p:cTn id="92" presetID="2" presetClass="exit" presetSubtype="8" fill="hold" grpId="1" nodeType="withEffect">
                                  <p:stCondLst>
                                    <p:cond delay="42070"/>
                                  </p:stCondLst>
                                  <p:childTnLst>
                                    <p:anim calcmode="lin" valueType="num">
                                      <p:cBhvr additive="base">
                                        <p:cTn id="93" dur="500"/>
                                        <p:tgtEl>
                                          <p:spTgt spid="44">
                                            <p:txEl>
                                              <p:pRg st="0" end="0"/>
                                            </p:txEl>
                                          </p:spTgt>
                                        </p:tgtEl>
                                        <p:attrNameLst>
                                          <p:attrName>ppt_x</p:attrName>
                                        </p:attrNameLst>
                                      </p:cBhvr>
                                      <p:tavLst>
                                        <p:tav tm="0">
                                          <p:val>
                                            <p:strVal val="ppt_x"/>
                                          </p:val>
                                        </p:tav>
                                        <p:tav tm="100000">
                                          <p:val>
                                            <p:strVal val="0-ppt_w/2"/>
                                          </p:val>
                                        </p:tav>
                                      </p:tavLst>
                                    </p:anim>
                                    <p:anim calcmode="lin" valueType="num">
                                      <p:cBhvr additive="base">
                                        <p:cTn id="94" dur="500"/>
                                        <p:tgtEl>
                                          <p:spTgt spid="44">
                                            <p:txEl>
                                              <p:pRg st="0" end="0"/>
                                            </p:txEl>
                                          </p:spTgt>
                                        </p:tgtEl>
                                        <p:attrNameLst>
                                          <p:attrName>ppt_y</p:attrName>
                                        </p:attrNameLst>
                                      </p:cBhvr>
                                      <p:tavLst>
                                        <p:tav tm="0">
                                          <p:val>
                                            <p:strVal val="ppt_y"/>
                                          </p:val>
                                        </p:tav>
                                        <p:tav tm="100000">
                                          <p:val>
                                            <p:strVal val="ppt_y"/>
                                          </p:val>
                                        </p:tav>
                                      </p:tavLst>
                                    </p:anim>
                                    <p:set>
                                      <p:cBhvr>
                                        <p:cTn id="95" dur="1" fill="hold">
                                          <p:stCondLst>
                                            <p:cond delay="499"/>
                                          </p:stCondLst>
                                        </p:cTn>
                                        <p:tgtEl>
                                          <p:spTgt spid="44">
                                            <p:txEl>
                                              <p:pRg st="0" end="0"/>
                                            </p:txEl>
                                          </p:spTgt>
                                        </p:tgtEl>
                                        <p:attrNameLst>
                                          <p:attrName>style.visibility</p:attrName>
                                        </p:attrNameLst>
                                      </p:cBhvr>
                                      <p:to>
                                        <p:strVal val="hidden"/>
                                      </p:to>
                                    </p:set>
                                  </p:childTnLst>
                                </p:cTn>
                              </p:par>
                              <p:par>
                                <p:cTn id="96" presetID="2" presetClass="exit" presetSubtype="8" fill="hold" grpId="1" nodeType="withEffect">
                                  <p:stCondLst>
                                    <p:cond delay="42070"/>
                                  </p:stCondLst>
                                  <p:childTnLst>
                                    <p:anim calcmode="lin" valueType="num">
                                      <p:cBhvr additive="base">
                                        <p:cTn id="97" dur="500"/>
                                        <p:tgtEl>
                                          <p:spTgt spid="44">
                                            <p:txEl>
                                              <p:pRg st="1" end="1"/>
                                            </p:txEl>
                                          </p:spTgt>
                                        </p:tgtEl>
                                        <p:attrNameLst>
                                          <p:attrName>ppt_x</p:attrName>
                                        </p:attrNameLst>
                                      </p:cBhvr>
                                      <p:tavLst>
                                        <p:tav tm="0">
                                          <p:val>
                                            <p:strVal val="ppt_x"/>
                                          </p:val>
                                        </p:tav>
                                        <p:tav tm="100000">
                                          <p:val>
                                            <p:strVal val="0-ppt_w/2"/>
                                          </p:val>
                                        </p:tav>
                                      </p:tavLst>
                                    </p:anim>
                                    <p:anim calcmode="lin" valueType="num">
                                      <p:cBhvr additive="base">
                                        <p:cTn id="98" dur="500"/>
                                        <p:tgtEl>
                                          <p:spTgt spid="44">
                                            <p:txEl>
                                              <p:pRg st="1" end="1"/>
                                            </p:txEl>
                                          </p:spTgt>
                                        </p:tgtEl>
                                        <p:attrNameLst>
                                          <p:attrName>ppt_y</p:attrName>
                                        </p:attrNameLst>
                                      </p:cBhvr>
                                      <p:tavLst>
                                        <p:tav tm="0">
                                          <p:val>
                                            <p:strVal val="ppt_y"/>
                                          </p:val>
                                        </p:tav>
                                        <p:tav tm="100000">
                                          <p:val>
                                            <p:strVal val="ppt_y"/>
                                          </p:val>
                                        </p:tav>
                                      </p:tavLst>
                                    </p:anim>
                                    <p:set>
                                      <p:cBhvr>
                                        <p:cTn id="99" dur="1" fill="hold">
                                          <p:stCondLst>
                                            <p:cond delay="499"/>
                                          </p:stCondLst>
                                        </p:cTn>
                                        <p:tgtEl>
                                          <p:spTgt spid="44">
                                            <p:txEl>
                                              <p:pRg st="1" end="1"/>
                                            </p:txEl>
                                          </p:spTgt>
                                        </p:tgtEl>
                                        <p:attrNameLst>
                                          <p:attrName>style.visibility</p:attrName>
                                        </p:attrNameLst>
                                      </p:cBhvr>
                                      <p:to>
                                        <p:strVal val="hidden"/>
                                      </p:to>
                                    </p:set>
                                  </p:childTnLst>
                                </p:cTn>
                              </p:par>
                              <p:par>
                                <p:cTn id="100" presetID="2" presetClass="exit" presetSubtype="2" fill="hold" grpId="1" nodeType="withEffect">
                                  <p:stCondLst>
                                    <p:cond delay="42070"/>
                                  </p:stCondLst>
                                  <p:childTnLst>
                                    <p:anim calcmode="lin" valueType="num">
                                      <p:cBhvr additive="base">
                                        <p:cTn id="101" dur="500"/>
                                        <p:tgtEl>
                                          <p:spTgt spid="19"/>
                                        </p:tgtEl>
                                        <p:attrNameLst>
                                          <p:attrName>ppt_x</p:attrName>
                                        </p:attrNameLst>
                                      </p:cBhvr>
                                      <p:tavLst>
                                        <p:tav tm="0">
                                          <p:val>
                                            <p:strVal val="ppt_x"/>
                                          </p:val>
                                        </p:tav>
                                        <p:tav tm="100000">
                                          <p:val>
                                            <p:strVal val="1+ppt_w/2"/>
                                          </p:val>
                                        </p:tav>
                                      </p:tavLst>
                                    </p:anim>
                                    <p:anim calcmode="lin" valueType="num">
                                      <p:cBhvr additive="base">
                                        <p:cTn id="102" dur="500"/>
                                        <p:tgtEl>
                                          <p:spTgt spid="19"/>
                                        </p:tgtEl>
                                        <p:attrNameLst>
                                          <p:attrName>ppt_y</p:attrName>
                                        </p:attrNameLst>
                                      </p:cBhvr>
                                      <p:tavLst>
                                        <p:tav tm="0">
                                          <p:val>
                                            <p:strVal val="ppt_y"/>
                                          </p:val>
                                        </p:tav>
                                        <p:tav tm="100000">
                                          <p:val>
                                            <p:strVal val="ppt_y"/>
                                          </p:val>
                                        </p:tav>
                                      </p:tavLst>
                                    </p:anim>
                                    <p:set>
                                      <p:cBhvr>
                                        <p:cTn id="103" dur="1" fill="hold">
                                          <p:stCondLst>
                                            <p:cond delay="499"/>
                                          </p:stCondLst>
                                        </p:cTn>
                                        <p:tgtEl>
                                          <p:spTgt spid="19"/>
                                        </p:tgtEl>
                                        <p:attrNameLst>
                                          <p:attrName>style.visibility</p:attrName>
                                        </p:attrNameLst>
                                      </p:cBhvr>
                                      <p:to>
                                        <p:strVal val="hidden"/>
                                      </p:to>
                                    </p:set>
                                  </p:childTnLst>
                                </p:cTn>
                              </p:par>
                              <p:par>
                                <p:cTn id="104" presetID="2" presetClass="exit" presetSubtype="2" fill="hold" grpId="1" nodeType="withEffect">
                                  <p:stCondLst>
                                    <p:cond delay="42070"/>
                                  </p:stCondLst>
                                  <p:childTnLst>
                                    <p:anim calcmode="lin" valueType="num">
                                      <p:cBhvr additive="base">
                                        <p:cTn id="105" dur="500"/>
                                        <p:tgtEl>
                                          <p:spTgt spid="20">
                                            <p:txEl>
                                              <p:pRg st="0" end="0"/>
                                            </p:txEl>
                                          </p:spTgt>
                                        </p:tgtEl>
                                        <p:attrNameLst>
                                          <p:attrName>ppt_x</p:attrName>
                                        </p:attrNameLst>
                                      </p:cBhvr>
                                      <p:tavLst>
                                        <p:tav tm="0">
                                          <p:val>
                                            <p:strVal val="ppt_x"/>
                                          </p:val>
                                        </p:tav>
                                        <p:tav tm="100000">
                                          <p:val>
                                            <p:strVal val="1+ppt_w/2"/>
                                          </p:val>
                                        </p:tav>
                                      </p:tavLst>
                                    </p:anim>
                                    <p:anim calcmode="lin" valueType="num">
                                      <p:cBhvr additive="base">
                                        <p:cTn id="106" dur="500"/>
                                        <p:tgtEl>
                                          <p:spTgt spid="20">
                                            <p:txEl>
                                              <p:pRg st="0" end="0"/>
                                            </p:txEl>
                                          </p:spTgt>
                                        </p:tgtEl>
                                        <p:attrNameLst>
                                          <p:attrName>ppt_y</p:attrName>
                                        </p:attrNameLst>
                                      </p:cBhvr>
                                      <p:tavLst>
                                        <p:tav tm="0">
                                          <p:val>
                                            <p:strVal val="ppt_y"/>
                                          </p:val>
                                        </p:tav>
                                        <p:tav tm="100000">
                                          <p:val>
                                            <p:strVal val="ppt_y"/>
                                          </p:val>
                                        </p:tav>
                                      </p:tavLst>
                                    </p:anim>
                                    <p:set>
                                      <p:cBhvr>
                                        <p:cTn id="107" dur="1" fill="hold">
                                          <p:stCondLst>
                                            <p:cond delay="499"/>
                                          </p:stCondLst>
                                        </p:cTn>
                                        <p:tgtEl>
                                          <p:spTgt spid="20">
                                            <p:txEl>
                                              <p:pRg st="0" end="0"/>
                                            </p:txEl>
                                          </p:spTgt>
                                        </p:tgtEl>
                                        <p:attrNameLst>
                                          <p:attrName>style.visibility</p:attrName>
                                        </p:attrNameLst>
                                      </p:cBhvr>
                                      <p:to>
                                        <p:strVal val="hidden"/>
                                      </p:to>
                                    </p:set>
                                  </p:childTnLst>
                                </p:cTn>
                              </p:par>
                              <p:par>
                                <p:cTn id="108" presetID="2" presetClass="exit" presetSubtype="2" fill="hold" grpId="1" nodeType="withEffect">
                                  <p:stCondLst>
                                    <p:cond delay="42070"/>
                                  </p:stCondLst>
                                  <p:childTnLst>
                                    <p:anim calcmode="lin" valueType="num">
                                      <p:cBhvr additive="base">
                                        <p:cTn id="109" dur="500"/>
                                        <p:tgtEl>
                                          <p:spTgt spid="20">
                                            <p:txEl>
                                              <p:pRg st="1" end="1"/>
                                            </p:txEl>
                                          </p:spTgt>
                                        </p:tgtEl>
                                        <p:attrNameLst>
                                          <p:attrName>ppt_x</p:attrName>
                                        </p:attrNameLst>
                                      </p:cBhvr>
                                      <p:tavLst>
                                        <p:tav tm="0">
                                          <p:val>
                                            <p:strVal val="ppt_x"/>
                                          </p:val>
                                        </p:tav>
                                        <p:tav tm="100000">
                                          <p:val>
                                            <p:strVal val="1+ppt_w/2"/>
                                          </p:val>
                                        </p:tav>
                                      </p:tavLst>
                                    </p:anim>
                                    <p:anim calcmode="lin" valueType="num">
                                      <p:cBhvr additive="base">
                                        <p:cTn id="110" dur="500"/>
                                        <p:tgtEl>
                                          <p:spTgt spid="20">
                                            <p:txEl>
                                              <p:pRg st="1" end="1"/>
                                            </p:txEl>
                                          </p:spTgt>
                                        </p:tgtEl>
                                        <p:attrNameLst>
                                          <p:attrName>ppt_y</p:attrName>
                                        </p:attrNameLst>
                                      </p:cBhvr>
                                      <p:tavLst>
                                        <p:tav tm="0">
                                          <p:val>
                                            <p:strVal val="ppt_y"/>
                                          </p:val>
                                        </p:tav>
                                        <p:tav tm="100000">
                                          <p:val>
                                            <p:strVal val="ppt_y"/>
                                          </p:val>
                                        </p:tav>
                                      </p:tavLst>
                                    </p:anim>
                                    <p:set>
                                      <p:cBhvr>
                                        <p:cTn id="111" dur="1" fill="hold">
                                          <p:stCondLst>
                                            <p:cond delay="499"/>
                                          </p:stCondLst>
                                        </p:cTn>
                                        <p:tgtEl>
                                          <p:spTgt spid="20">
                                            <p:txEl>
                                              <p:pRg st="1" end="1"/>
                                            </p:txEl>
                                          </p:spTgt>
                                        </p:tgtEl>
                                        <p:attrNameLst>
                                          <p:attrName>style.visibility</p:attrName>
                                        </p:attrNameLst>
                                      </p:cBhvr>
                                      <p:to>
                                        <p:strVal val="hidden"/>
                                      </p:to>
                                    </p:set>
                                  </p:childTnLst>
                                </p:cTn>
                              </p:par>
                              <p:par>
                                <p:cTn id="112" presetID="2" presetClass="exit" presetSubtype="2" fill="hold" grpId="1" nodeType="withEffect">
                                  <p:stCondLst>
                                    <p:cond delay="42070"/>
                                  </p:stCondLst>
                                  <p:childTnLst>
                                    <p:anim calcmode="lin" valueType="num">
                                      <p:cBhvr additive="base">
                                        <p:cTn id="113" dur="500"/>
                                        <p:tgtEl>
                                          <p:spTgt spid="20">
                                            <p:txEl>
                                              <p:pRg st="2" end="2"/>
                                            </p:txEl>
                                          </p:spTgt>
                                        </p:tgtEl>
                                        <p:attrNameLst>
                                          <p:attrName>ppt_x</p:attrName>
                                        </p:attrNameLst>
                                      </p:cBhvr>
                                      <p:tavLst>
                                        <p:tav tm="0">
                                          <p:val>
                                            <p:strVal val="ppt_x"/>
                                          </p:val>
                                        </p:tav>
                                        <p:tav tm="100000">
                                          <p:val>
                                            <p:strVal val="1+ppt_w/2"/>
                                          </p:val>
                                        </p:tav>
                                      </p:tavLst>
                                    </p:anim>
                                    <p:anim calcmode="lin" valueType="num">
                                      <p:cBhvr additive="base">
                                        <p:cTn id="114" dur="500"/>
                                        <p:tgtEl>
                                          <p:spTgt spid="20">
                                            <p:txEl>
                                              <p:pRg st="2" end="2"/>
                                            </p:txEl>
                                          </p:spTgt>
                                        </p:tgtEl>
                                        <p:attrNameLst>
                                          <p:attrName>ppt_y</p:attrName>
                                        </p:attrNameLst>
                                      </p:cBhvr>
                                      <p:tavLst>
                                        <p:tav tm="0">
                                          <p:val>
                                            <p:strVal val="ppt_y"/>
                                          </p:val>
                                        </p:tav>
                                        <p:tav tm="100000">
                                          <p:val>
                                            <p:strVal val="ppt_y"/>
                                          </p:val>
                                        </p:tav>
                                      </p:tavLst>
                                    </p:anim>
                                    <p:set>
                                      <p:cBhvr>
                                        <p:cTn id="115" dur="1" fill="hold">
                                          <p:stCondLst>
                                            <p:cond delay="499"/>
                                          </p:stCondLst>
                                        </p:cTn>
                                        <p:tgtEl>
                                          <p:spTgt spid="20">
                                            <p:txEl>
                                              <p:pRg st="2" end="2"/>
                                            </p:txEl>
                                          </p:spTgt>
                                        </p:tgtEl>
                                        <p:attrNameLst>
                                          <p:attrName>style.visibility</p:attrName>
                                        </p:attrNameLst>
                                      </p:cBhvr>
                                      <p:to>
                                        <p:strVal val="hidden"/>
                                      </p:to>
                                    </p:set>
                                  </p:childTnLst>
                                </p:cTn>
                              </p:par>
                              <p:par>
                                <p:cTn id="116" presetID="2" presetClass="exit" presetSubtype="2" fill="hold" grpId="1" nodeType="withEffect">
                                  <p:stCondLst>
                                    <p:cond delay="42070"/>
                                  </p:stCondLst>
                                  <p:childTnLst>
                                    <p:anim calcmode="lin" valueType="num">
                                      <p:cBhvr additive="base">
                                        <p:cTn id="117" dur="500"/>
                                        <p:tgtEl>
                                          <p:spTgt spid="20">
                                            <p:txEl>
                                              <p:pRg st="3" end="3"/>
                                            </p:txEl>
                                          </p:spTgt>
                                        </p:tgtEl>
                                        <p:attrNameLst>
                                          <p:attrName>ppt_x</p:attrName>
                                        </p:attrNameLst>
                                      </p:cBhvr>
                                      <p:tavLst>
                                        <p:tav tm="0">
                                          <p:val>
                                            <p:strVal val="ppt_x"/>
                                          </p:val>
                                        </p:tav>
                                        <p:tav tm="100000">
                                          <p:val>
                                            <p:strVal val="1+ppt_w/2"/>
                                          </p:val>
                                        </p:tav>
                                      </p:tavLst>
                                    </p:anim>
                                    <p:anim calcmode="lin" valueType="num">
                                      <p:cBhvr additive="base">
                                        <p:cTn id="118" dur="500"/>
                                        <p:tgtEl>
                                          <p:spTgt spid="20">
                                            <p:txEl>
                                              <p:pRg st="3" end="3"/>
                                            </p:txEl>
                                          </p:spTgt>
                                        </p:tgtEl>
                                        <p:attrNameLst>
                                          <p:attrName>ppt_y</p:attrName>
                                        </p:attrNameLst>
                                      </p:cBhvr>
                                      <p:tavLst>
                                        <p:tav tm="0">
                                          <p:val>
                                            <p:strVal val="ppt_y"/>
                                          </p:val>
                                        </p:tav>
                                        <p:tav tm="100000">
                                          <p:val>
                                            <p:strVal val="ppt_y"/>
                                          </p:val>
                                        </p:tav>
                                      </p:tavLst>
                                    </p:anim>
                                    <p:set>
                                      <p:cBhvr>
                                        <p:cTn id="119" dur="1" fill="hold">
                                          <p:stCondLst>
                                            <p:cond delay="499"/>
                                          </p:stCondLst>
                                        </p:cTn>
                                        <p:tgtEl>
                                          <p:spTgt spid="20">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0" fill="hold" display="0">
                  <p:stCondLst>
                    <p:cond delay="indefinite"/>
                  </p:stCondLst>
                  <p:endCondLst>
                    <p:cond evt="onStopAudio" delay="0">
                      <p:tgtEl>
                        <p:sldTgt/>
                      </p:tgtEl>
                    </p:cond>
                  </p:endCondLst>
                </p:cTn>
                <p:tgtEl>
                  <p:spTgt spid="18"/>
                </p:tgtEl>
              </p:cMediaNode>
            </p:audio>
          </p:childTnLst>
        </p:cTn>
      </p:par>
    </p:tnLst>
    <p:bldLst>
      <p:bldP spid="2" grpId="0"/>
      <p:bldP spid="38" grpId="0" animBg="1"/>
      <p:bldP spid="38" grpId="1" animBg="1"/>
      <p:bldP spid="40" grpId="0" uiExpand="1" build="p"/>
      <p:bldP spid="40" grpId="1" build="allAtOnce"/>
      <p:bldP spid="42" grpId="0" animBg="1"/>
      <p:bldP spid="42" grpId="1" animBg="1"/>
      <p:bldP spid="44" grpId="0" uiExpand="1" build="p"/>
      <p:bldP spid="44" grpId="1" build="allAtOnce"/>
      <p:bldP spid="19" grpId="0" animBg="1"/>
      <p:bldP spid="19" grpId="1" animBg="1"/>
      <p:bldP spid="20" grpId="0" uiExpand="1" build="p"/>
      <p:bldP spid="20" grpId="1" uiExpand="1"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F03215D7-7D15-9B9A-BC85-74D6D5A39D47}"/>
              </a:ext>
            </a:extLst>
          </p:cNvPr>
          <p:cNvGrpSpPr/>
          <p:nvPr/>
        </p:nvGrpSpPr>
        <p:grpSpPr>
          <a:xfrm>
            <a:off x="0" y="769950"/>
            <a:ext cx="12192000" cy="5959415"/>
            <a:chOff x="0" y="769950"/>
            <a:chExt cx="12192000" cy="5959415"/>
          </a:xfrm>
        </p:grpSpPr>
        <p:pic>
          <p:nvPicPr>
            <p:cNvPr id="40" name="Picture 39" descr="A concrete cylinder in a field&#10;&#10;Description automatically generated">
              <a:extLst>
                <a:ext uri="{FF2B5EF4-FFF2-40B4-BE49-F238E27FC236}">
                  <a16:creationId xmlns:a16="http://schemas.microsoft.com/office/drawing/2014/main" id="{D8C6A750-2F91-038D-E913-2B566A457FE0}"/>
                </a:ext>
              </a:extLst>
            </p:cNvPr>
            <p:cNvPicPr>
              <a:picLocks noChangeAspect="1"/>
            </p:cNvPicPr>
            <p:nvPr/>
          </p:nvPicPr>
          <p:blipFill>
            <a:blip r:embed="rId5">
              <a:extLst>
                <a:ext uri="{28A0092B-C50C-407E-A947-70E740481C1C}">
                  <a14:useLocalDpi xmlns:a14="http://schemas.microsoft.com/office/drawing/2010/main" val="0"/>
                </a:ext>
              </a:extLst>
            </a:blip>
            <a:srcRect t="22478" b="4299"/>
            <a:stretch>
              <a:fillRect/>
            </a:stretch>
          </p:blipFill>
          <p:spPr>
            <a:xfrm>
              <a:off x="0" y="769950"/>
              <a:ext cx="12192000" cy="5959415"/>
            </a:xfrm>
            <a:custGeom>
              <a:avLst/>
              <a:gdLst>
                <a:gd name="connsiteX0" fmla="*/ 0 w 12192000"/>
                <a:gd name="connsiteY0" fmla="*/ 0 h 5959415"/>
                <a:gd name="connsiteX1" fmla="*/ 12192000 w 12192000"/>
                <a:gd name="connsiteY1" fmla="*/ 0 h 5959415"/>
                <a:gd name="connsiteX2" fmla="*/ 12192000 w 12192000"/>
                <a:gd name="connsiteY2" fmla="*/ 5959415 h 5959415"/>
                <a:gd name="connsiteX3" fmla="*/ 0 w 12192000"/>
                <a:gd name="connsiteY3" fmla="*/ 5959415 h 5959415"/>
              </a:gdLst>
              <a:ahLst/>
              <a:cxnLst>
                <a:cxn ang="0">
                  <a:pos x="connsiteX0" y="connsiteY0"/>
                </a:cxn>
                <a:cxn ang="0">
                  <a:pos x="connsiteX1" y="connsiteY1"/>
                </a:cxn>
                <a:cxn ang="0">
                  <a:pos x="connsiteX2" y="connsiteY2"/>
                </a:cxn>
                <a:cxn ang="0">
                  <a:pos x="connsiteX3" y="connsiteY3"/>
                </a:cxn>
              </a:cxnLst>
              <a:rect l="l" t="t" r="r" b="b"/>
              <a:pathLst>
                <a:path w="12192000" h="5959415">
                  <a:moveTo>
                    <a:pt x="0" y="0"/>
                  </a:moveTo>
                  <a:lnTo>
                    <a:pt x="12192000" y="0"/>
                  </a:lnTo>
                  <a:lnTo>
                    <a:pt x="12192000" y="5959415"/>
                  </a:lnTo>
                  <a:lnTo>
                    <a:pt x="0" y="5959415"/>
                  </a:lnTo>
                  <a:close/>
                </a:path>
              </a:pathLst>
            </a:custGeom>
          </p:spPr>
        </p:pic>
        <p:sp>
          <p:nvSpPr>
            <p:cNvPr id="46" name="Rectangle 45">
              <a:extLst>
                <a:ext uri="{FF2B5EF4-FFF2-40B4-BE49-F238E27FC236}">
                  <a16:creationId xmlns:a16="http://schemas.microsoft.com/office/drawing/2014/main" id="{B933BADE-8B32-68A6-87B4-85C0C454DF26}"/>
                </a:ext>
              </a:extLst>
            </p:cNvPr>
            <p:cNvSpPr/>
            <p:nvPr/>
          </p:nvSpPr>
          <p:spPr>
            <a:xfrm>
              <a:off x="0" y="6477365"/>
              <a:ext cx="1387222"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Shutterstock</a:t>
              </a:r>
            </a:p>
          </p:txBody>
        </p:sp>
      </p:grpSp>
      <p:sp>
        <p:nvSpPr>
          <p:cNvPr id="49" name="Rectangle 48">
            <a:extLst>
              <a:ext uri="{FF2B5EF4-FFF2-40B4-BE49-F238E27FC236}">
                <a16:creationId xmlns:a16="http://schemas.microsoft.com/office/drawing/2014/main" id="{9E0C584D-BD41-66FA-C19E-ABBDC2C5E449}"/>
              </a:ext>
            </a:extLst>
          </p:cNvPr>
          <p:cNvSpPr/>
          <p:nvPr/>
        </p:nvSpPr>
        <p:spPr>
          <a:xfrm>
            <a:off x="0" y="769950"/>
            <a:ext cx="12192000" cy="5959415"/>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E97CB14-17F0-15BF-0505-C19619BEF034}"/>
              </a:ext>
            </a:extLst>
          </p:cNvPr>
          <p:cNvSpPr txBox="1"/>
          <p:nvPr/>
        </p:nvSpPr>
        <p:spPr>
          <a:xfrm>
            <a:off x="128016" y="96886"/>
            <a:ext cx="11771884" cy="584775"/>
          </a:xfrm>
          <a:prstGeom prst="rect">
            <a:avLst/>
          </a:prstGeom>
          <a:noFill/>
        </p:spPr>
        <p:txBody>
          <a:bodyPr wrap="square" rtlCol="0">
            <a:spAutoFit/>
          </a:bodyPr>
          <a:lstStyle/>
          <a:p>
            <a:r>
              <a:rPr lang="en-US" sz="3200" b="1" dirty="0">
                <a:solidFill>
                  <a:srgbClr val="1CB9EC"/>
                </a:solidFill>
                <a:latin typeface="Atkinson Hyperlegible" pitchFamily="2" charset="0"/>
              </a:rPr>
              <a:t>How should you assess water quality? </a:t>
            </a:r>
          </a:p>
        </p:txBody>
      </p:sp>
      <p:grpSp>
        <p:nvGrpSpPr>
          <p:cNvPr id="5" name="Group 4">
            <a:extLst>
              <a:ext uri="{FF2B5EF4-FFF2-40B4-BE49-F238E27FC236}">
                <a16:creationId xmlns:a16="http://schemas.microsoft.com/office/drawing/2014/main" id="{1A5A5440-9B1D-225E-58CC-99A969B88731}"/>
              </a:ext>
            </a:extLst>
          </p:cNvPr>
          <p:cNvGrpSpPr/>
          <p:nvPr/>
        </p:nvGrpSpPr>
        <p:grpSpPr>
          <a:xfrm>
            <a:off x="3521869" y="792217"/>
            <a:ext cx="5166360" cy="1818566"/>
            <a:chOff x="4941545" y="885027"/>
            <a:chExt cx="6404753" cy="1818566"/>
          </a:xfrm>
        </p:grpSpPr>
        <p:sp>
          <p:nvSpPr>
            <p:cNvPr id="6" name="Freeform 9">
              <a:extLst>
                <a:ext uri="{FF2B5EF4-FFF2-40B4-BE49-F238E27FC236}">
                  <a16:creationId xmlns:a16="http://schemas.microsoft.com/office/drawing/2014/main" id="{C716FC6C-39B5-DB00-255D-69567DB5B6DB}"/>
                </a:ext>
              </a:extLst>
            </p:cNvPr>
            <p:cNvSpPr>
              <a:spLocks/>
            </p:cNvSpPr>
            <p:nvPr/>
          </p:nvSpPr>
          <p:spPr bwMode="auto">
            <a:xfrm>
              <a:off x="5738683" y="885027"/>
              <a:ext cx="138859" cy="126925"/>
            </a:xfrm>
            <a:custGeom>
              <a:avLst/>
              <a:gdLst>
                <a:gd name="T0" fmla="*/ 199 w 199"/>
                <a:gd name="T1" fmla="*/ 175 h 175"/>
                <a:gd name="T2" fmla="*/ 198 w 199"/>
                <a:gd name="T3" fmla="*/ 140 h 175"/>
                <a:gd name="T4" fmla="*/ 195 w 199"/>
                <a:gd name="T5" fmla="*/ 107 h 175"/>
                <a:gd name="T6" fmla="*/ 187 w 199"/>
                <a:gd name="T7" fmla="*/ 78 h 175"/>
                <a:gd name="T8" fmla="*/ 176 w 199"/>
                <a:gd name="T9" fmla="*/ 53 h 175"/>
                <a:gd name="T10" fmla="*/ 163 w 199"/>
                <a:gd name="T11" fmla="*/ 32 h 175"/>
                <a:gd name="T12" fmla="*/ 150 w 199"/>
                <a:gd name="T13" fmla="*/ 18 h 175"/>
                <a:gd name="T14" fmla="*/ 135 w 199"/>
                <a:gd name="T15" fmla="*/ 8 h 175"/>
                <a:gd name="T16" fmla="*/ 123 w 199"/>
                <a:gd name="T17" fmla="*/ 2 h 175"/>
                <a:gd name="T18" fmla="*/ 100 w 199"/>
                <a:gd name="T19" fmla="*/ 0 h 175"/>
                <a:gd name="T20" fmla="*/ 80 w 199"/>
                <a:gd name="T21" fmla="*/ 2 h 175"/>
                <a:gd name="T22" fmla="*/ 62 w 199"/>
                <a:gd name="T23" fmla="*/ 8 h 175"/>
                <a:gd name="T24" fmla="*/ 47 w 199"/>
                <a:gd name="T25" fmla="*/ 19 h 175"/>
                <a:gd name="T26" fmla="*/ 32 w 199"/>
                <a:gd name="T27" fmla="*/ 35 h 175"/>
                <a:gd name="T28" fmla="*/ 20 w 199"/>
                <a:gd name="T29" fmla="*/ 54 h 175"/>
                <a:gd name="T30" fmla="*/ 11 w 199"/>
                <a:gd name="T31" fmla="*/ 79 h 175"/>
                <a:gd name="T32" fmla="*/ 4 w 199"/>
                <a:gd name="T33" fmla="*/ 110 h 175"/>
                <a:gd name="T34" fmla="*/ 0 w 199"/>
                <a:gd name="T35" fmla="*/ 143 h 175"/>
                <a:gd name="T36" fmla="*/ 0 w 199"/>
                <a:gd name="T37" fmla="*/ 175 h 175"/>
                <a:gd name="T38" fmla="*/ 199 w 199"/>
                <a:gd name="T39" fmla="*/ 175 h 175"/>
                <a:gd name="T40" fmla="*/ 199 w 199"/>
                <a:gd name="T41"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9" h="175">
                  <a:moveTo>
                    <a:pt x="199" y="175"/>
                  </a:moveTo>
                  <a:lnTo>
                    <a:pt x="198" y="140"/>
                  </a:lnTo>
                  <a:lnTo>
                    <a:pt x="195" y="107"/>
                  </a:lnTo>
                  <a:lnTo>
                    <a:pt x="187" y="78"/>
                  </a:lnTo>
                  <a:lnTo>
                    <a:pt x="176" y="53"/>
                  </a:lnTo>
                  <a:lnTo>
                    <a:pt x="163" y="32"/>
                  </a:lnTo>
                  <a:lnTo>
                    <a:pt x="150" y="18"/>
                  </a:lnTo>
                  <a:lnTo>
                    <a:pt x="135" y="8"/>
                  </a:lnTo>
                  <a:lnTo>
                    <a:pt x="123" y="2"/>
                  </a:lnTo>
                  <a:lnTo>
                    <a:pt x="100" y="0"/>
                  </a:lnTo>
                  <a:lnTo>
                    <a:pt x="80" y="2"/>
                  </a:lnTo>
                  <a:lnTo>
                    <a:pt x="62" y="8"/>
                  </a:lnTo>
                  <a:lnTo>
                    <a:pt x="47" y="19"/>
                  </a:lnTo>
                  <a:lnTo>
                    <a:pt x="32" y="35"/>
                  </a:lnTo>
                  <a:lnTo>
                    <a:pt x="20" y="54"/>
                  </a:lnTo>
                  <a:lnTo>
                    <a:pt x="11" y="79"/>
                  </a:lnTo>
                  <a:lnTo>
                    <a:pt x="4" y="110"/>
                  </a:lnTo>
                  <a:lnTo>
                    <a:pt x="0" y="143"/>
                  </a:lnTo>
                  <a:lnTo>
                    <a:pt x="0" y="175"/>
                  </a:lnTo>
                  <a:lnTo>
                    <a:pt x="199" y="175"/>
                  </a:lnTo>
                  <a:lnTo>
                    <a:pt x="199" y="175"/>
                  </a:lnTo>
                  <a:close/>
                </a:path>
              </a:pathLst>
            </a:custGeom>
            <a:solidFill>
              <a:srgbClr val="586C0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7" name="Rounded Rectangle 171">
              <a:extLst>
                <a:ext uri="{FF2B5EF4-FFF2-40B4-BE49-F238E27FC236}">
                  <a16:creationId xmlns:a16="http://schemas.microsoft.com/office/drawing/2014/main" id="{D77DA3B4-53D2-4FB0-C64D-90746DF5E58F}"/>
                </a:ext>
              </a:extLst>
            </p:cNvPr>
            <p:cNvSpPr/>
            <p:nvPr/>
          </p:nvSpPr>
          <p:spPr>
            <a:xfrm>
              <a:off x="4941545" y="1011953"/>
              <a:ext cx="6404753" cy="1691640"/>
            </a:xfrm>
            <a:prstGeom prst="roundRect">
              <a:avLst>
                <a:gd name="adj" fmla="val 13505"/>
              </a:avLst>
            </a:prstGeom>
            <a:solidFill>
              <a:srgbClr val="96B91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Freeform 7">
              <a:extLst>
                <a:ext uri="{FF2B5EF4-FFF2-40B4-BE49-F238E27FC236}">
                  <a16:creationId xmlns:a16="http://schemas.microsoft.com/office/drawing/2014/main" id="{5B7E2EC5-F2BA-C596-D1F5-CEAB04DAC104}"/>
                </a:ext>
              </a:extLst>
            </p:cNvPr>
            <p:cNvSpPr>
              <a:spLocks/>
            </p:cNvSpPr>
            <p:nvPr/>
          </p:nvSpPr>
          <p:spPr bwMode="auto">
            <a:xfrm>
              <a:off x="5073558" y="981686"/>
              <a:ext cx="665609" cy="699635"/>
            </a:xfrm>
            <a:custGeom>
              <a:avLst/>
              <a:gdLst>
                <a:gd name="T0" fmla="*/ 540 w 1072"/>
                <a:gd name="T1" fmla="*/ 1096 h 1096"/>
                <a:gd name="T2" fmla="*/ 1072 w 1072"/>
                <a:gd name="T3" fmla="*/ 706 h 1096"/>
                <a:gd name="T4" fmla="*/ 1072 w 1072"/>
                <a:gd name="T5" fmla="*/ 0 h 1096"/>
                <a:gd name="T6" fmla="*/ 0 w 1072"/>
                <a:gd name="T7" fmla="*/ 0 h 1096"/>
                <a:gd name="T8" fmla="*/ 0 w 1072"/>
                <a:gd name="T9" fmla="*/ 710 h 1096"/>
                <a:gd name="T10" fmla="*/ 540 w 1072"/>
                <a:gd name="T11" fmla="*/ 1096 h 1096"/>
                <a:gd name="T12" fmla="*/ 540 w 1072"/>
                <a:gd name="T13" fmla="*/ 1096 h 1096"/>
              </a:gdLst>
              <a:ahLst/>
              <a:cxnLst>
                <a:cxn ang="0">
                  <a:pos x="T0" y="T1"/>
                </a:cxn>
                <a:cxn ang="0">
                  <a:pos x="T2" y="T3"/>
                </a:cxn>
                <a:cxn ang="0">
                  <a:pos x="T4" y="T5"/>
                </a:cxn>
                <a:cxn ang="0">
                  <a:pos x="T6" y="T7"/>
                </a:cxn>
                <a:cxn ang="0">
                  <a:pos x="T8" y="T9"/>
                </a:cxn>
                <a:cxn ang="0">
                  <a:pos x="T10" y="T11"/>
                </a:cxn>
                <a:cxn ang="0">
                  <a:pos x="T12" y="T13"/>
                </a:cxn>
              </a:cxnLst>
              <a:rect l="0" t="0" r="r" b="b"/>
              <a:pathLst>
                <a:path w="1072" h="1096">
                  <a:moveTo>
                    <a:pt x="540" y="1096"/>
                  </a:moveTo>
                  <a:lnTo>
                    <a:pt x="1072" y="706"/>
                  </a:lnTo>
                  <a:lnTo>
                    <a:pt x="1072" y="0"/>
                  </a:lnTo>
                  <a:lnTo>
                    <a:pt x="0" y="0"/>
                  </a:lnTo>
                  <a:lnTo>
                    <a:pt x="0" y="710"/>
                  </a:lnTo>
                  <a:lnTo>
                    <a:pt x="540" y="1096"/>
                  </a:lnTo>
                  <a:lnTo>
                    <a:pt x="540" y="1096"/>
                  </a:lnTo>
                  <a:close/>
                </a:path>
              </a:pathLst>
            </a:custGeom>
            <a:solidFill>
              <a:srgbClr val="96B91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9" name="Freeform 8">
              <a:extLst>
                <a:ext uri="{FF2B5EF4-FFF2-40B4-BE49-F238E27FC236}">
                  <a16:creationId xmlns:a16="http://schemas.microsoft.com/office/drawing/2014/main" id="{D3CE4463-1688-42A5-BE6D-4BF8D09F9FB3}"/>
                </a:ext>
              </a:extLst>
            </p:cNvPr>
            <p:cNvSpPr>
              <a:spLocks/>
            </p:cNvSpPr>
            <p:nvPr/>
          </p:nvSpPr>
          <p:spPr bwMode="auto">
            <a:xfrm>
              <a:off x="5073558" y="885027"/>
              <a:ext cx="719008" cy="107243"/>
            </a:xfrm>
            <a:custGeom>
              <a:avLst/>
              <a:gdLst>
                <a:gd name="T0" fmla="*/ 1088 w 1157"/>
                <a:gd name="T1" fmla="*/ 75 h 167"/>
                <a:gd name="T2" fmla="*/ 1098 w 1157"/>
                <a:gd name="T3" fmla="*/ 51 h 167"/>
                <a:gd name="T4" fmla="*/ 1111 w 1157"/>
                <a:gd name="T5" fmla="*/ 32 h 167"/>
                <a:gd name="T6" fmla="*/ 1124 w 1157"/>
                <a:gd name="T7" fmla="*/ 17 h 167"/>
                <a:gd name="T8" fmla="*/ 1140 w 1157"/>
                <a:gd name="T9" fmla="*/ 6 h 167"/>
                <a:gd name="T10" fmla="*/ 1157 w 1157"/>
                <a:gd name="T11" fmla="*/ 0 h 167"/>
                <a:gd name="T12" fmla="*/ 88 w 1157"/>
                <a:gd name="T13" fmla="*/ 0 h 167"/>
                <a:gd name="T14" fmla="*/ 73 w 1157"/>
                <a:gd name="T15" fmla="*/ 1 h 167"/>
                <a:gd name="T16" fmla="*/ 59 w 1157"/>
                <a:gd name="T17" fmla="*/ 7 h 167"/>
                <a:gd name="T18" fmla="*/ 44 w 1157"/>
                <a:gd name="T19" fmla="*/ 18 h 167"/>
                <a:gd name="T20" fmla="*/ 28 w 1157"/>
                <a:gd name="T21" fmla="*/ 37 h 167"/>
                <a:gd name="T22" fmla="*/ 16 w 1157"/>
                <a:gd name="T23" fmla="*/ 61 h 167"/>
                <a:gd name="T24" fmla="*/ 7 w 1157"/>
                <a:gd name="T25" fmla="*/ 91 h 167"/>
                <a:gd name="T26" fmla="*/ 1 w 1157"/>
                <a:gd name="T27" fmla="*/ 126 h 167"/>
                <a:gd name="T28" fmla="*/ 0 w 1157"/>
                <a:gd name="T29" fmla="*/ 167 h 167"/>
                <a:gd name="T30" fmla="*/ 1072 w 1157"/>
                <a:gd name="T31" fmla="*/ 167 h 167"/>
                <a:gd name="T32" fmla="*/ 1074 w 1157"/>
                <a:gd name="T33" fmla="*/ 136 h 167"/>
                <a:gd name="T34" fmla="*/ 1080 w 1157"/>
                <a:gd name="T35" fmla="*/ 105 h 167"/>
                <a:gd name="T36" fmla="*/ 1088 w 1157"/>
                <a:gd name="T37" fmla="*/ 75 h 167"/>
                <a:gd name="T38" fmla="*/ 1088 w 1157"/>
                <a:gd name="T39" fmla="*/ 75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57" h="167">
                  <a:moveTo>
                    <a:pt x="1088" y="75"/>
                  </a:moveTo>
                  <a:lnTo>
                    <a:pt x="1098" y="51"/>
                  </a:lnTo>
                  <a:lnTo>
                    <a:pt x="1111" y="32"/>
                  </a:lnTo>
                  <a:lnTo>
                    <a:pt x="1124" y="17"/>
                  </a:lnTo>
                  <a:lnTo>
                    <a:pt x="1140" y="6"/>
                  </a:lnTo>
                  <a:lnTo>
                    <a:pt x="1157" y="0"/>
                  </a:lnTo>
                  <a:lnTo>
                    <a:pt x="88" y="0"/>
                  </a:lnTo>
                  <a:lnTo>
                    <a:pt x="73" y="1"/>
                  </a:lnTo>
                  <a:lnTo>
                    <a:pt x="59" y="7"/>
                  </a:lnTo>
                  <a:lnTo>
                    <a:pt x="44" y="18"/>
                  </a:lnTo>
                  <a:lnTo>
                    <a:pt x="28" y="37"/>
                  </a:lnTo>
                  <a:lnTo>
                    <a:pt x="16" y="61"/>
                  </a:lnTo>
                  <a:lnTo>
                    <a:pt x="7" y="91"/>
                  </a:lnTo>
                  <a:lnTo>
                    <a:pt x="1" y="126"/>
                  </a:lnTo>
                  <a:lnTo>
                    <a:pt x="0" y="167"/>
                  </a:lnTo>
                  <a:lnTo>
                    <a:pt x="1072" y="167"/>
                  </a:lnTo>
                  <a:lnTo>
                    <a:pt x="1074" y="136"/>
                  </a:lnTo>
                  <a:lnTo>
                    <a:pt x="1080" y="105"/>
                  </a:lnTo>
                  <a:lnTo>
                    <a:pt x="1088" y="75"/>
                  </a:lnTo>
                  <a:lnTo>
                    <a:pt x="1088" y="75"/>
                  </a:lnTo>
                  <a:close/>
                </a:path>
              </a:pathLst>
            </a:custGeom>
            <a:solidFill>
              <a:srgbClr val="96B91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0" name="TextBox 9">
              <a:extLst>
                <a:ext uri="{FF2B5EF4-FFF2-40B4-BE49-F238E27FC236}">
                  <a16:creationId xmlns:a16="http://schemas.microsoft.com/office/drawing/2014/main" id="{0C3D8F92-2A0D-A364-A76F-F9122CFA2072}"/>
                </a:ext>
              </a:extLst>
            </p:cNvPr>
            <p:cNvSpPr txBox="1"/>
            <p:nvPr/>
          </p:nvSpPr>
          <p:spPr>
            <a:xfrm>
              <a:off x="5943064" y="1303775"/>
              <a:ext cx="5048002" cy="1107996"/>
            </a:xfrm>
            <a:prstGeom prst="rect">
              <a:avLst/>
            </a:prstGeom>
            <a:noFill/>
          </p:spPr>
          <p:txBody>
            <a:bodyPr wrap="square" rtlCol="0">
              <a:spAutoFit/>
            </a:bodyPr>
            <a:lstStyle/>
            <a:p>
              <a:r>
                <a:rPr lang="en-US" sz="2200" b="1" dirty="0">
                  <a:latin typeface="Atkinson Hyperlegible" pitchFamily="2" charset="0"/>
                  <a:cs typeface="Arial" panose="020B0604020202020204" pitchFamily="34" charset="0"/>
                </a:rPr>
                <a:t>Sanitary inspection forms</a:t>
              </a:r>
            </a:p>
            <a:p>
              <a:r>
                <a:rPr lang="en-US" sz="2200" i="1" dirty="0">
                  <a:latin typeface="Atkinson Hyperlegible" pitchFamily="2" charset="0"/>
                  <a:cs typeface="Arial" panose="020B0604020202020204" pitchFamily="34" charset="0"/>
                </a:rPr>
                <a:t>To address risks at water source.</a:t>
              </a:r>
            </a:p>
          </p:txBody>
        </p:sp>
        <p:sp>
          <p:nvSpPr>
            <p:cNvPr id="11" name="TextBox 10">
              <a:extLst>
                <a:ext uri="{FF2B5EF4-FFF2-40B4-BE49-F238E27FC236}">
                  <a16:creationId xmlns:a16="http://schemas.microsoft.com/office/drawing/2014/main" id="{4199B669-085E-ED98-77D3-FC35DAE52718}"/>
                </a:ext>
              </a:extLst>
            </p:cNvPr>
            <p:cNvSpPr txBox="1"/>
            <p:nvPr/>
          </p:nvSpPr>
          <p:spPr>
            <a:xfrm>
              <a:off x="5195476" y="978207"/>
              <a:ext cx="351432" cy="492443"/>
            </a:xfrm>
            <a:prstGeom prst="rect">
              <a:avLst/>
            </a:prstGeom>
            <a:noFill/>
          </p:spPr>
          <p:txBody>
            <a:bodyPr wrap="square" rtlCol="0">
              <a:spAutoFit/>
            </a:bodyPr>
            <a:lstStyle/>
            <a:p>
              <a:r>
                <a:rPr lang="en-US" sz="2600" b="1" dirty="0">
                  <a:solidFill>
                    <a:schemeClr val="bg1"/>
                  </a:solidFill>
                  <a:latin typeface="Atkinson Hyperlegible" pitchFamily="2" charset="0"/>
                  <a:cs typeface="Arial" panose="020B0604020202020204" pitchFamily="34" charset="0"/>
                </a:rPr>
                <a:t>1</a:t>
              </a:r>
            </a:p>
          </p:txBody>
        </p:sp>
      </p:grpSp>
      <p:grpSp>
        <p:nvGrpSpPr>
          <p:cNvPr id="12" name="Group 11">
            <a:extLst>
              <a:ext uri="{FF2B5EF4-FFF2-40B4-BE49-F238E27FC236}">
                <a16:creationId xmlns:a16="http://schemas.microsoft.com/office/drawing/2014/main" id="{88DE6240-1717-2486-2A52-2316DD9BFCE1}"/>
              </a:ext>
            </a:extLst>
          </p:cNvPr>
          <p:cNvGrpSpPr/>
          <p:nvPr/>
        </p:nvGrpSpPr>
        <p:grpSpPr>
          <a:xfrm>
            <a:off x="3521870" y="2752036"/>
            <a:ext cx="5166360" cy="1816252"/>
            <a:chOff x="4941546" y="2230932"/>
            <a:chExt cx="6404752" cy="1816252"/>
          </a:xfrm>
        </p:grpSpPr>
        <p:sp>
          <p:nvSpPr>
            <p:cNvPr id="13" name="Rounded Rectangle 177">
              <a:extLst>
                <a:ext uri="{FF2B5EF4-FFF2-40B4-BE49-F238E27FC236}">
                  <a16:creationId xmlns:a16="http://schemas.microsoft.com/office/drawing/2014/main" id="{055F228B-4670-CC6E-E98E-918BCB7A1B4E}"/>
                </a:ext>
              </a:extLst>
            </p:cNvPr>
            <p:cNvSpPr/>
            <p:nvPr/>
          </p:nvSpPr>
          <p:spPr>
            <a:xfrm>
              <a:off x="4941546" y="2355544"/>
              <a:ext cx="6404752" cy="1691640"/>
            </a:xfrm>
            <a:prstGeom prst="roundRect">
              <a:avLst>
                <a:gd name="adj" fmla="val 13505"/>
              </a:avLst>
            </a:prstGeom>
            <a:solidFill>
              <a:srgbClr val="F4A81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4" name="TextBox 13">
              <a:extLst>
                <a:ext uri="{FF2B5EF4-FFF2-40B4-BE49-F238E27FC236}">
                  <a16:creationId xmlns:a16="http://schemas.microsoft.com/office/drawing/2014/main" id="{67ED0589-39FE-E40E-F230-9EA012D74B6B}"/>
                </a:ext>
              </a:extLst>
            </p:cNvPr>
            <p:cNvSpPr txBox="1"/>
            <p:nvPr/>
          </p:nvSpPr>
          <p:spPr>
            <a:xfrm>
              <a:off x="5866516" y="2478089"/>
              <a:ext cx="4915408" cy="1510670"/>
            </a:xfrm>
            <a:prstGeom prst="rect">
              <a:avLst/>
            </a:prstGeom>
            <a:noFill/>
          </p:spPr>
          <p:txBody>
            <a:bodyPr wrap="square" rtlCol="0">
              <a:spAutoFit/>
            </a:bodyPr>
            <a:lstStyle/>
            <a:p>
              <a:pPr>
                <a:spcBef>
                  <a:spcPts val="544"/>
                </a:spcBef>
                <a:defRPr/>
              </a:pPr>
              <a:r>
                <a:rPr lang="en-US" sz="2200" b="1" dirty="0">
                  <a:latin typeface="Atkinson Hyperlegible" pitchFamily="2" charset="0"/>
                </a:rPr>
                <a:t>Review regulatory data</a:t>
              </a:r>
            </a:p>
            <a:p>
              <a:pPr>
                <a:spcBef>
                  <a:spcPts val="544"/>
                </a:spcBef>
                <a:defRPr/>
              </a:pPr>
              <a:r>
                <a:rPr lang="en-US" sz="2200" i="1" dirty="0">
                  <a:latin typeface="Atkinson Hyperlegible" pitchFamily="2" charset="0"/>
                </a:rPr>
                <a:t>To understand water</a:t>
              </a:r>
              <a:r>
                <a:rPr lang="en-US" sz="2200" b="1" i="1" dirty="0">
                  <a:latin typeface="Atkinson Hyperlegible" pitchFamily="2" charset="0"/>
                </a:rPr>
                <a:t> </a:t>
              </a:r>
              <a:r>
                <a:rPr lang="en-US" sz="2200" i="1" dirty="0">
                  <a:latin typeface="Atkinson Hyperlegible" pitchFamily="2" charset="0"/>
                </a:rPr>
                <a:t>quality over time and corrective actions, if any, taken.</a:t>
              </a:r>
            </a:p>
          </p:txBody>
        </p:sp>
        <p:sp>
          <p:nvSpPr>
            <p:cNvPr id="15" name="Freeform 9">
              <a:extLst>
                <a:ext uri="{FF2B5EF4-FFF2-40B4-BE49-F238E27FC236}">
                  <a16:creationId xmlns:a16="http://schemas.microsoft.com/office/drawing/2014/main" id="{2D0C5C30-C868-9BD5-19BD-5730FAD9B810}"/>
                </a:ext>
              </a:extLst>
            </p:cNvPr>
            <p:cNvSpPr>
              <a:spLocks/>
            </p:cNvSpPr>
            <p:nvPr/>
          </p:nvSpPr>
          <p:spPr bwMode="auto">
            <a:xfrm>
              <a:off x="5738682" y="2230932"/>
              <a:ext cx="141965" cy="122344"/>
            </a:xfrm>
            <a:custGeom>
              <a:avLst/>
              <a:gdLst>
                <a:gd name="T0" fmla="*/ 199 w 199"/>
                <a:gd name="T1" fmla="*/ 175 h 175"/>
                <a:gd name="T2" fmla="*/ 198 w 199"/>
                <a:gd name="T3" fmla="*/ 140 h 175"/>
                <a:gd name="T4" fmla="*/ 195 w 199"/>
                <a:gd name="T5" fmla="*/ 107 h 175"/>
                <a:gd name="T6" fmla="*/ 187 w 199"/>
                <a:gd name="T7" fmla="*/ 78 h 175"/>
                <a:gd name="T8" fmla="*/ 176 w 199"/>
                <a:gd name="T9" fmla="*/ 53 h 175"/>
                <a:gd name="T10" fmla="*/ 163 w 199"/>
                <a:gd name="T11" fmla="*/ 32 h 175"/>
                <a:gd name="T12" fmla="*/ 150 w 199"/>
                <a:gd name="T13" fmla="*/ 18 h 175"/>
                <a:gd name="T14" fmla="*/ 135 w 199"/>
                <a:gd name="T15" fmla="*/ 8 h 175"/>
                <a:gd name="T16" fmla="*/ 123 w 199"/>
                <a:gd name="T17" fmla="*/ 2 h 175"/>
                <a:gd name="T18" fmla="*/ 100 w 199"/>
                <a:gd name="T19" fmla="*/ 0 h 175"/>
                <a:gd name="T20" fmla="*/ 80 w 199"/>
                <a:gd name="T21" fmla="*/ 2 h 175"/>
                <a:gd name="T22" fmla="*/ 62 w 199"/>
                <a:gd name="T23" fmla="*/ 8 h 175"/>
                <a:gd name="T24" fmla="*/ 47 w 199"/>
                <a:gd name="T25" fmla="*/ 19 h 175"/>
                <a:gd name="T26" fmla="*/ 32 w 199"/>
                <a:gd name="T27" fmla="*/ 35 h 175"/>
                <a:gd name="T28" fmla="*/ 20 w 199"/>
                <a:gd name="T29" fmla="*/ 54 h 175"/>
                <a:gd name="T30" fmla="*/ 11 w 199"/>
                <a:gd name="T31" fmla="*/ 79 h 175"/>
                <a:gd name="T32" fmla="*/ 4 w 199"/>
                <a:gd name="T33" fmla="*/ 110 h 175"/>
                <a:gd name="T34" fmla="*/ 0 w 199"/>
                <a:gd name="T35" fmla="*/ 143 h 175"/>
                <a:gd name="T36" fmla="*/ 0 w 199"/>
                <a:gd name="T37" fmla="*/ 175 h 175"/>
                <a:gd name="T38" fmla="*/ 199 w 199"/>
                <a:gd name="T39" fmla="*/ 175 h 175"/>
                <a:gd name="T40" fmla="*/ 199 w 199"/>
                <a:gd name="T41"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9" h="175">
                  <a:moveTo>
                    <a:pt x="199" y="175"/>
                  </a:moveTo>
                  <a:lnTo>
                    <a:pt x="198" y="140"/>
                  </a:lnTo>
                  <a:lnTo>
                    <a:pt x="195" y="107"/>
                  </a:lnTo>
                  <a:lnTo>
                    <a:pt x="187" y="78"/>
                  </a:lnTo>
                  <a:lnTo>
                    <a:pt x="176" y="53"/>
                  </a:lnTo>
                  <a:lnTo>
                    <a:pt x="163" y="32"/>
                  </a:lnTo>
                  <a:lnTo>
                    <a:pt x="150" y="18"/>
                  </a:lnTo>
                  <a:lnTo>
                    <a:pt x="135" y="8"/>
                  </a:lnTo>
                  <a:lnTo>
                    <a:pt x="123" y="2"/>
                  </a:lnTo>
                  <a:lnTo>
                    <a:pt x="100" y="0"/>
                  </a:lnTo>
                  <a:lnTo>
                    <a:pt x="80" y="2"/>
                  </a:lnTo>
                  <a:lnTo>
                    <a:pt x="62" y="8"/>
                  </a:lnTo>
                  <a:lnTo>
                    <a:pt x="47" y="19"/>
                  </a:lnTo>
                  <a:lnTo>
                    <a:pt x="32" y="35"/>
                  </a:lnTo>
                  <a:lnTo>
                    <a:pt x="20" y="54"/>
                  </a:lnTo>
                  <a:lnTo>
                    <a:pt x="11" y="79"/>
                  </a:lnTo>
                  <a:lnTo>
                    <a:pt x="4" y="110"/>
                  </a:lnTo>
                  <a:lnTo>
                    <a:pt x="0" y="143"/>
                  </a:lnTo>
                  <a:lnTo>
                    <a:pt x="0" y="175"/>
                  </a:lnTo>
                  <a:lnTo>
                    <a:pt x="199" y="175"/>
                  </a:lnTo>
                  <a:lnTo>
                    <a:pt x="199" y="175"/>
                  </a:lnTo>
                  <a:close/>
                </a:path>
              </a:pathLst>
            </a:custGeom>
            <a:solidFill>
              <a:srgbClr val="B7790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6" name="Freeform 7">
              <a:extLst>
                <a:ext uri="{FF2B5EF4-FFF2-40B4-BE49-F238E27FC236}">
                  <a16:creationId xmlns:a16="http://schemas.microsoft.com/office/drawing/2014/main" id="{E2C1D479-9EE8-D0DF-726E-7C8039982705}"/>
                </a:ext>
              </a:extLst>
            </p:cNvPr>
            <p:cNvSpPr>
              <a:spLocks/>
            </p:cNvSpPr>
            <p:nvPr/>
          </p:nvSpPr>
          <p:spPr bwMode="auto">
            <a:xfrm>
              <a:off x="5042496" y="2330739"/>
              <a:ext cx="696186" cy="699635"/>
            </a:xfrm>
            <a:custGeom>
              <a:avLst/>
              <a:gdLst>
                <a:gd name="T0" fmla="*/ 540 w 1072"/>
                <a:gd name="T1" fmla="*/ 1096 h 1096"/>
                <a:gd name="T2" fmla="*/ 1072 w 1072"/>
                <a:gd name="T3" fmla="*/ 706 h 1096"/>
                <a:gd name="T4" fmla="*/ 1072 w 1072"/>
                <a:gd name="T5" fmla="*/ 0 h 1096"/>
                <a:gd name="T6" fmla="*/ 0 w 1072"/>
                <a:gd name="T7" fmla="*/ 0 h 1096"/>
                <a:gd name="T8" fmla="*/ 0 w 1072"/>
                <a:gd name="T9" fmla="*/ 710 h 1096"/>
                <a:gd name="T10" fmla="*/ 540 w 1072"/>
                <a:gd name="T11" fmla="*/ 1096 h 1096"/>
                <a:gd name="T12" fmla="*/ 540 w 1072"/>
                <a:gd name="T13" fmla="*/ 1096 h 1096"/>
              </a:gdLst>
              <a:ahLst/>
              <a:cxnLst>
                <a:cxn ang="0">
                  <a:pos x="T0" y="T1"/>
                </a:cxn>
                <a:cxn ang="0">
                  <a:pos x="T2" y="T3"/>
                </a:cxn>
                <a:cxn ang="0">
                  <a:pos x="T4" y="T5"/>
                </a:cxn>
                <a:cxn ang="0">
                  <a:pos x="T6" y="T7"/>
                </a:cxn>
                <a:cxn ang="0">
                  <a:pos x="T8" y="T9"/>
                </a:cxn>
                <a:cxn ang="0">
                  <a:pos x="T10" y="T11"/>
                </a:cxn>
                <a:cxn ang="0">
                  <a:pos x="T12" y="T13"/>
                </a:cxn>
              </a:cxnLst>
              <a:rect l="0" t="0" r="r" b="b"/>
              <a:pathLst>
                <a:path w="1072" h="1096">
                  <a:moveTo>
                    <a:pt x="540" y="1096"/>
                  </a:moveTo>
                  <a:lnTo>
                    <a:pt x="1072" y="706"/>
                  </a:lnTo>
                  <a:lnTo>
                    <a:pt x="1072" y="0"/>
                  </a:lnTo>
                  <a:lnTo>
                    <a:pt x="0" y="0"/>
                  </a:lnTo>
                  <a:lnTo>
                    <a:pt x="0" y="710"/>
                  </a:lnTo>
                  <a:lnTo>
                    <a:pt x="540" y="1096"/>
                  </a:lnTo>
                  <a:lnTo>
                    <a:pt x="540" y="1096"/>
                  </a:lnTo>
                  <a:close/>
                </a:path>
              </a:pathLst>
            </a:custGeom>
            <a:solidFill>
              <a:srgbClr val="F4A81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7" name="Freeform 8">
              <a:extLst>
                <a:ext uri="{FF2B5EF4-FFF2-40B4-BE49-F238E27FC236}">
                  <a16:creationId xmlns:a16="http://schemas.microsoft.com/office/drawing/2014/main" id="{180441D5-F36B-7DF1-0473-8B5B008F4147}"/>
                </a:ext>
              </a:extLst>
            </p:cNvPr>
            <p:cNvSpPr>
              <a:spLocks/>
            </p:cNvSpPr>
            <p:nvPr/>
          </p:nvSpPr>
          <p:spPr bwMode="auto">
            <a:xfrm>
              <a:off x="5042496" y="2232322"/>
              <a:ext cx="751201" cy="107243"/>
            </a:xfrm>
            <a:custGeom>
              <a:avLst/>
              <a:gdLst>
                <a:gd name="T0" fmla="*/ 1088 w 1157"/>
                <a:gd name="T1" fmla="*/ 75 h 167"/>
                <a:gd name="T2" fmla="*/ 1098 w 1157"/>
                <a:gd name="T3" fmla="*/ 51 h 167"/>
                <a:gd name="T4" fmla="*/ 1111 w 1157"/>
                <a:gd name="T5" fmla="*/ 32 h 167"/>
                <a:gd name="T6" fmla="*/ 1124 w 1157"/>
                <a:gd name="T7" fmla="*/ 17 h 167"/>
                <a:gd name="T8" fmla="*/ 1140 w 1157"/>
                <a:gd name="T9" fmla="*/ 6 h 167"/>
                <a:gd name="T10" fmla="*/ 1157 w 1157"/>
                <a:gd name="T11" fmla="*/ 0 h 167"/>
                <a:gd name="T12" fmla="*/ 88 w 1157"/>
                <a:gd name="T13" fmla="*/ 0 h 167"/>
                <a:gd name="T14" fmla="*/ 73 w 1157"/>
                <a:gd name="T15" fmla="*/ 1 h 167"/>
                <a:gd name="T16" fmla="*/ 59 w 1157"/>
                <a:gd name="T17" fmla="*/ 7 h 167"/>
                <a:gd name="T18" fmla="*/ 44 w 1157"/>
                <a:gd name="T19" fmla="*/ 18 h 167"/>
                <a:gd name="T20" fmla="*/ 28 w 1157"/>
                <a:gd name="T21" fmla="*/ 37 h 167"/>
                <a:gd name="T22" fmla="*/ 16 w 1157"/>
                <a:gd name="T23" fmla="*/ 61 h 167"/>
                <a:gd name="T24" fmla="*/ 7 w 1157"/>
                <a:gd name="T25" fmla="*/ 91 h 167"/>
                <a:gd name="T26" fmla="*/ 1 w 1157"/>
                <a:gd name="T27" fmla="*/ 126 h 167"/>
                <a:gd name="T28" fmla="*/ 0 w 1157"/>
                <a:gd name="T29" fmla="*/ 167 h 167"/>
                <a:gd name="T30" fmla="*/ 1072 w 1157"/>
                <a:gd name="T31" fmla="*/ 167 h 167"/>
                <a:gd name="T32" fmla="*/ 1074 w 1157"/>
                <a:gd name="T33" fmla="*/ 136 h 167"/>
                <a:gd name="T34" fmla="*/ 1080 w 1157"/>
                <a:gd name="T35" fmla="*/ 105 h 167"/>
                <a:gd name="T36" fmla="*/ 1088 w 1157"/>
                <a:gd name="T37" fmla="*/ 75 h 167"/>
                <a:gd name="T38" fmla="*/ 1088 w 1157"/>
                <a:gd name="T39" fmla="*/ 75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57" h="167">
                  <a:moveTo>
                    <a:pt x="1088" y="75"/>
                  </a:moveTo>
                  <a:lnTo>
                    <a:pt x="1098" y="51"/>
                  </a:lnTo>
                  <a:lnTo>
                    <a:pt x="1111" y="32"/>
                  </a:lnTo>
                  <a:lnTo>
                    <a:pt x="1124" y="17"/>
                  </a:lnTo>
                  <a:lnTo>
                    <a:pt x="1140" y="6"/>
                  </a:lnTo>
                  <a:lnTo>
                    <a:pt x="1157" y="0"/>
                  </a:lnTo>
                  <a:lnTo>
                    <a:pt x="88" y="0"/>
                  </a:lnTo>
                  <a:lnTo>
                    <a:pt x="73" y="1"/>
                  </a:lnTo>
                  <a:lnTo>
                    <a:pt x="59" y="7"/>
                  </a:lnTo>
                  <a:lnTo>
                    <a:pt x="44" y="18"/>
                  </a:lnTo>
                  <a:lnTo>
                    <a:pt x="28" y="37"/>
                  </a:lnTo>
                  <a:lnTo>
                    <a:pt x="16" y="61"/>
                  </a:lnTo>
                  <a:lnTo>
                    <a:pt x="7" y="91"/>
                  </a:lnTo>
                  <a:lnTo>
                    <a:pt x="1" y="126"/>
                  </a:lnTo>
                  <a:lnTo>
                    <a:pt x="0" y="167"/>
                  </a:lnTo>
                  <a:lnTo>
                    <a:pt x="1072" y="167"/>
                  </a:lnTo>
                  <a:lnTo>
                    <a:pt x="1074" y="136"/>
                  </a:lnTo>
                  <a:lnTo>
                    <a:pt x="1080" y="105"/>
                  </a:lnTo>
                  <a:lnTo>
                    <a:pt x="1088" y="75"/>
                  </a:lnTo>
                  <a:lnTo>
                    <a:pt x="1088" y="75"/>
                  </a:lnTo>
                  <a:close/>
                </a:path>
              </a:pathLst>
            </a:custGeom>
            <a:solidFill>
              <a:srgbClr val="F4A81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8" name="TextBox 17">
              <a:extLst>
                <a:ext uri="{FF2B5EF4-FFF2-40B4-BE49-F238E27FC236}">
                  <a16:creationId xmlns:a16="http://schemas.microsoft.com/office/drawing/2014/main" id="{8DB0FCC6-AE09-5FAC-90BA-4921674647F6}"/>
                </a:ext>
              </a:extLst>
            </p:cNvPr>
            <p:cNvSpPr txBox="1"/>
            <p:nvPr/>
          </p:nvSpPr>
          <p:spPr>
            <a:xfrm>
              <a:off x="5162376" y="2339565"/>
              <a:ext cx="367167" cy="492443"/>
            </a:xfrm>
            <a:prstGeom prst="rect">
              <a:avLst/>
            </a:prstGeom>
            <a:noFill/>
          </p:spPr>
          <p:txBody>
            <a:bodyPr wrap="square" rtlCol="0">
              <a:spAutoFit/>
            </a:bodyPr>
            <a:lstStyle/>
            <a:p>
              <a:r>
                <a:rPr lang="en-US" sz="2600" b="1" dirty="0">
                  <a:solidFill>
                    <a:schemeClr val="bg1"/>
                  </a:solidFill>
                  <a:latin typeface="Atkinson Hyperlegible" pitchFamily="2" charset="0"/>
                  <a:cs typeface="Arial" panose="020B0604020202020204" pitchFamily="34" charset="0"/>
                </a:rPr>
                <a:t>2</a:t>
              </a:r>
            </a:p>
          </p:txBody>
        </p:sp>
      </p:grpSp>
      <p:grpSp>
        <p:nvGrpSpPr>
          <p:cNvPr id="19" name="Group 18">
            <a:extLst>
              <a:ext uri="{FF2B5EF4-FFF2-40B4-BE49-F238E27FC236}">
                <a16:creationId xmlns:a16="http://schemas.microsoft.com/office/drawing/2014/main" id="{E86E411B-070A-0F6F-DE46-659B32EE38C9}"/>
              </a:ext>
            </a:extLst>
          </p:cNvPr>
          <p:cNvGrpSpPr/>
          <p:nvPr/>
        </p:nvGrpSpPr>
        <p:grpSpPr>
          <a:xfrm>
            <a:off x="3503770" y="4709540"/>
            <a:ext cx="5165343" cy="1812227"/>
            <a:chOff x="4941546" y="3576705"/>
            <a:chExt cx="6403491" cy="1812227"/>
          </a:xfrm>
        </p:grpSpPr>
        <p:sp>
          <p:nvSpPr>
            <p:cNvPr id="20" name="Rounded Rectangle 183">
              <a:extLst>
                <a:ext uri="{FF2B5EF4-FFF2-40B4-BE49-F238E27FC236}">
                  <a16:creationId xmlns:a16="http://schemas.microsoft.com/office/drawing/2014/main" id="{F5411C67-9656-2D5C-39A8-CFD6C7EAC7AD}"/>
                </a:ext>
              </a:extLst>
            </p:cNvPr>
            <p:cNvSpPr/>
            <p:nvPr/>
          </p:nvSpPr>
          <p:spPr>
            <a:xfrm>
              <a:off x="4941546" y="3695219"/>
              <a:ext cx="6403491" cy="1693713"/>
            </a:xfrm>
            <a:prstGeom prst="roundRect">
              <a:avLst>
                <a:gd name="adj" fmla="val 13505"/>
              </a:avLst>
            </a:prstGeom>
            <a:solidFill>
              <a:srgbClr val="A6228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Freeform 7">
              <a:extLst>
                <a:ext uri="{FF2B5EF4-FFF2-40B4-BE49-F238E27FC236}">
                  <a16:creationId xmlns:a16="http://schemas.microsoft.com/office/drawing/2014/main" id="{5C4D61D7-C76D-0CE8-E42E-B8C4B01DAFAC}"/>
                </a:ext>
              </a:extLst>
            </p:cNvPr>
            <p:cNvSpPr>
              <a:spLocks/>
            </p:cNvSpPr>
            <p:nvPr/>
          </p:nvSpPr>
          <p:spPr bwMode="auto">
            <a:xfrm>
              <a:off x="5073558" y="3680690"/>
              <a:ext cx="665609" cy="699635"/>
            </a:xfrm>
            <a:custGeom>
              <a:avLst/>
              <a:gdLst>
                <a:gd name="T0" fmla="*/ 540 w 1072"/>
                <a:gd name="T1" fmla="*/ 1096 h 1096"/>
                <a:gd name="T2" fmla="*/ 1072 w 1072"/>
                <a:gd name="T3" fmla="*/ 706 h 1096"/>
                <a:gd name="T4" fmla="*/ 1072 w 1072"/>
                <a:gd name="T5" fmla="*/ 0 h 1096"/>
                <a:gd name="T6" fmla="*/ 0 w 1072"/>
                <a:gd name="T7" fmla="*/ 0 h 1096"/>
                <a:gd name="T8" fmla="*/ 0 w 1072"/>
                <a:gd name="T9" fmla="*/ 710 h 1096"/>
                <a:gd name="T10" fmla="*/ 540 w 1072"/>
                <a:gd name="T11" fmla="*/ 1096 h 1096"/>
                <a:gd name="T12" fmla="*/ 540 w 1072"/>
                <a:gd name="T13" fmla="*/ 1096 h 1096"/>
              </a:gdLst>
              <a:ahLst/>
              <a:cxnLst>
                <a:cxn ang="0">
                  <a:pos x="T0" y="T1"/>
                </a:cxn>
                <a:cxn ang="0">
                  <a:pos x="T2" y="T3"/>
                </a:cxn>
                <a:cxn ang="0">
                  <a:pos x="T4" y="T5"/>
                </a:cxn>
                <a:cxn ang="0">
                  <a:pos x="T6" y="T7"/>
                </a:cxn>
                <a:cxn ang="0">
                  <a:pos x="T8" y="T9"/>
                </a:cxn>
                <a:cxn ang="0">
                  <a:pos x="T10" y="T11"/>
                </a:cxn>
                <a:cxn ang="0">
                  <a:pos x="T12" y="T13"/>
                </a:cxn>
              </a:cxnLst>
              <a:rect l="0" t="0" r="r" b="b"/>
              <a:pathLst>
                <a:path w="1072" h="1096">
                  <a:moveTo>
                    <a:pt x="540" y="1096"/>
                  </a:moveTo>
                  <a:lnTo>
                    <a:pt x="1072" y="706"/>
                  </a:lnTo>
                  <a:lnTo>
                    <a:pt x="1072" y="0"/>
                  </a:lnTo>
                  <a:lnTo>
                    <a:pt x="0" y="0"/>
                  </a:lnTo>
                  <a:lnTo>
                    <a:pt x="0" y="710"/>
                  </a:lnTo>
                  <a:lnTo>
                    <a:pt x="540" y="1096"/>
                  </a:lnTo>
                  <a:lnTo>
                    <a:pt x="540" y="1096"/>
                  </a:lnTo>
                  <a:close/>
                </a:path>
              </a:pathLst>
            </a:custGeom>
            <a:solidFill>
              <a:srgbClr val="A622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2" name="Freeform 8">
              <a:extLst>
                <a:ext uri="{FF2B5EF4-FFF2-40B4-BE49-F238E27FC236}">
                  <a16:creationId xmlns:a16="http://schemas.microsoft.com/office/drawing/2014/main" id="{658825A5-2D14-4DE2-B8CB-D806F87C4611}"/>
                </a:ext>
              </a:extLst>
            </p:cNvPr>
            <p:cNvSpPr>
              <a:spLocks/>
            </p:cNvSpPr>
            <p:nvPr/>
          </p:nvSpPr>
          <p:spPr bwMode="auto">
            <a:xfrm>
              <a:off x="5073558" y="3578095"/>
              <a:ext cx="719008" cy="107243"/>
            </a:xfrm>
            <a:custGeom>
              <a:avLst/>
              <a:gdLst>
                <a:gd name="T0" fmla="*/ 1088 w 1157"/>
                <a:gd name="T1" fmla="*/ 75 h 167"/>
                <a:gd name="T2" fmla="*/ 1098 w 1157"/>
                <a:gd name="T3" fmla="*/ 51 h 167"/>
                <a:gd name="T4" fmla="*/ 1111 w 1157"/>
                <a:gd name="T5" fmla="*/ 32 h 167"/>
                <a:gd name="T6" fmla="*/ 1124 w 1157"/>
                <a:gd name="T7" fmla="*/ 17 h 167"/>
                <a:gd name="T8" fmla="*/ 1140 w 1157"/>
                <a:gd name="T9" fmla="*/ 6 h 167"/>
                <a:gd name="T10" fmla="*/ 1157 w 1157"/>
                <a:gd name="T11" fmla="*/ 0 h 167"/>
                <a:gd name="T12" fmla="*/ 88 w 1157"/>
                <a:gd name="T13" fmla="*/ 0 h 167"/>
                <a:gd name="T14" fmla="*/ 73 w 1157"/>
                <a:gd name="T15" fmla="*/ 1 h 167"/>
                <a:gd name="T16" fmla="*/ 59 w 1157"/>
                <a:gd name="T17" fmla="*/ 7 h 167"/>
                <a:gd name="T18" fmla="*/ 44 w 1157"/>
                <a:gd name="T19" fmla="*/ 18 h 167"/>
                <a:gd name="T20" fmla="*/ 28 w 1157"/>
                <a:gd name="T21" fmla="*/ 37 h 167"/>
                <a:gd name="T22" fmla="*/ 16 w 1157"/>
                <a:gd name="T23" fmla="*/ 61 h 167"/>
                <a:gd name="T24" fmla="*/ 7 w 1157"/>
                <a:gd name="T25" fmla="*/ 91 h 167"/>
                <a:gd name="T26" fmla="*/ 1 w 1157"/>
                <a:gd name="T27" fmla="*/ 126 h 167"/>
                <a:gd name="T28" fmla="*/ 0 w 1157"/>
                <a:gd name="T29" fmla="*/ 167 h 167"/>
                <a:gd name="T30" fmla="*/ 1072 w 1157"/>
                <a:gd name="T31" fmla="*/ 167 h 167"/>
                <a:gd name="T32" fmla="*/ 1074 w 1157"/>
                <a:gd name="T33" fmla="*/ 136 h 167"/>
                <a:gd name="T34" fmla="*/ 1080 w 1157"/>
                <a:gd name="T35" fmla="*/ 105 h 167"/>
                <a:gd name="T36" fmla="*/ 1088 w 1157"/>
                <a:gd name="T37" fmla="*/ 75 h 167"/>
                <a:gd name="T38" fmla="*/ 1088 w 1157"/>
                <a:gd name="T39" fmla="*/ 75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57" h="167">
                  <a:moveTo>
                    <a:pt x="1088" y="75"/>
                  </a:moveTo>
                  <a:lnTo>
                    <a:pt x="1098" y="51"/>
                  </a:lnTo>
                  <a:lnTo>
                    <a:pt x="1111" y="32"/>
                  </a:lnTo>
                  <a:lnTo>
                    <a:pt x="1124" y="17"/>
                  </a:lnTo>
                  <a:lnTo>
                    <a:pt x="1140" y="6"/>
                  </a:lnTo>
                  <a:lnTo>
                    <a:pt x="1157" y="0"/>
                  </a:lnTo>
                  <a:lnTo>
                    <a:pt x="88" y="0"/>
                  </a:lnTo>
                  <a:lnTo>
                    <a:pt x="73" y="1"/>
                  </a:lnTo>
                  <a:lnTo>
                    <a:pt x="59" y="7"/>
                  </a:lnTo>
                  <a:lnTo>
                    <a:pt x="44" y="18"/>
                  </a:lnTo>
                  <a:lnTo>
                    <a:pt x="28" y="37"/>
                  </a:lnTo>
                  <a:lnTo>
                    <a:pt x="16" y="61"/>
                  </a:lnTo>
                  <a:lnTo>
                    <a:pt x="7" y="91"/>
                  </a:lnTo>
                  <a:lnTo>
                    <a:pt x="1" y="126"/>
                  </a:lnTo>
                  <a:lnTo>
                    <a:pt x="0" y="167"/>
                  </a:lnTo>
                  <a:lnTo>
                    <a:pt x="1072" y="167"/>
                  </a:lnTo>
                  <a:lnTo>
                    <a:pt x="1074" y="136"/>
                  </a:lnTo>
                  <a:lnTo>
                    <a:pt x="1080" y="105"/>
                  </a:lnTo>
                  <a:lnTo>
                    <a:pt x="1088" y="75"/>
                  </a:lnTo>
                  <a:lnTo>
                    <a:pt x="1088" y="75"/>
                  </a:lnTo>
                  <a:close/>
                </a:path>
              </a:pathLst>
            </a:custGeom>
            <a:solidFill>
              <a:srgbClr val="A622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3" name="Freeform 9">
              <a:extLst>
                <a:ext uri="{FF2B5EF4-FFF2-40B4-BE49-F238E27FC236}">
                  <a16:creationId xmlns:a16="http://schemas.microsoft.com/office/drawing/2014/main" id="{662AA01F-F75F-ECA0-489B-E59E5529D42A}"/>
                </a:ext>
              </a:extLst>
            </p:cNvPr>
            <p:cNvSpPr>
              <a:spLocks/>
            </p:cNvSpPr>
            <p:nvPr/>
          </p:nvSpPr>
          <p:spPr bwMode="auto">
            <a:xfrm>
              <a:off x="5738157" y="3576705"/>
              <a:ext cx="135881" cy="122344"/>
            </a:xfrm>
            <a:custGeom>
              <a:avLst/>
              <a:gdLst>
                <a:gd name="T0" fmla="*/ 199 w 199"/>
                <a:gd name="T1" fmla="*/ 175 h 175"/>
                <a:gd name="T2" fmla="*/ 198 w 199"/>
                <a:gd name="T3" fmla="*/ 140 h 175"/>
                <a:gd name="T4" fmla="*/ 195 w 199"/>
                <a:gd name="T5" fmla="*/ 107 h 175"/>
                <a:gd name="T6" fmla="*/ 187 w 199"/>
                <a:gd name="T7" fmla="*/ 78 h 175"/>
                <a:gd name="T8" fmla="*/ 176 w 199"/>
                <a:gd name="T9" fmla="*/ 53 h 175"/>
                <a:gd name="T10" fmla="*/ 163 w 199"/>
                <a:gd name="T11" fmla="*/ 32 h 175"/>
                <a:gd name="T12" fmla="*/ 150 w 199"/>
                <a:gd name="T13" fmla="*/ 18 h 175"/>
                <a:gd name="T14" fmla="*/ 135 w 199"/>
                <a:gd name="T15" fmla="*/ 8 h 175"/>
                <a:gd name="T16" fmla="*/ 123 w 199"/>
                <a:gd name="T17" fmla="*/ 2 h 175"/>
                <a:gd name="T18" fmla="*/ 100 w 199"/>
                <a:gd name="T19" fmla="*/ 0 h 175"/>
                <a:gd name="T20" fmla="*/ 80 w 199"/>
                <a:gd name="T21" fmla="*/ 2 h 175"/>
                <a:gd name="T22" fmla="*/ 62 w 199"/>
                <a:gd name="T23" fmla="*/ 8 h 175"/>
                <a:gd name="T24" fmla="*/ 47 w 199"/>
                <a:gd name="T25" fmla="*/ 19 h 175"/>
                <a:gd name="T26" fmla="*/ 32 w 199"/>
                <a:gd name="T27" fmla="*/ 35 h 175"/>
                <a:gd name="T28" fmla="*/ 20 w 199"/>
                <a:gd name="T29" fmla="*/ 54 h 175"/>
                <a:gd name="T30" fmla="*/ 11 w 199"/>
                <a:gd name="T31" fmla="*/ 79 h 175"/>
                <a:gd name="T32" fmla="*/ 4 w 199"/>
                <a:gd name="T33" fmla="*/ 110 h 175"/>
                <a:gd name="T34" fmla="*/ 0 w 199"/>
                <a:gd name="T35" fmla="*/ 143 h 175"/>
                <a:gd name="T36" fmla="*/ 0 w 199"/>
                <a:gd name="T37" fmla="*/ 175 h 175"/>
                <a:gd name="T38" fmla="*/ 199 w 199"/>
                <a:gd name="T39" fmla="*/ 175 h 175"/>
                <a:gd name="T40" fmla="*/ 199 w 199"/>
                <a:gd name="T41"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9" h="175">
                  <a:moveTo>
                    <a:pt x="199" y="175"/>
                  </a:moveTo>
                  <a:lnTo>
                    <a:pt x="198" y="140"/>
                  </a:lnTo>
                  <a:lnTo>
                    <a:pt x="195" y="107"/>
                  </a:lnTo>
                  <a:lnTo>
                    <a:pt x="187" y="78"/>
                  </a:lnTo>
                  <a:lnTo>
                    <a:pt x="176" y="53"/>
                  </a:lnTo>
                  <a:lnTo>
                    <a:pt x="163" y="32"/>
                  </a:lnTo>
                  <a:lnTo>
                    <a:pt x="150" y="18"/>
                  </a:lnTo>
                  <a:lnTo>
                    <a:pt x="135" y="8"/>
                  </a:lnTo>
                  <a:lnTo>
                    <a:pt x="123" y="2"/>
                  </a:lnTo>
                  <a:lnTo>
                    <a:pt x="100" y="0"/>
                  </a:lnTo>
                  <a:lnTo>
                    <a:pt x="80" y="2"/>
                  </a:lnTo>
                  <a:lnTo>
                    <a:pt x="62" y="8"/>
                  </a:lnTo>
                  <a:lnTo>
                    <a:pt x="47" y="19"/>
                  </a:lnTo>
                  <a:lnTo>
                    <a:pt x="32" y="35"/>
                  </a:lnTo>
                  <a:lnTo>
                    <a:pt x="20" y="54"/>
                  </a:lnTo>
                  <a:lnTo>
                    <a:pt x="11" y="79"/>
                  </a:lnTo>
                  <a:lnTo>
                    <a:pt x="4" y="110"/>
                  </a:lnTo>
                  <a:lnTo>
                    <a:pt x="0" y="143"/>
                  </a:lnTo>
                  <a:lnTo>
                    <a:pt x="0" y="175"/>
                  </a:lnTo>
                  <a:lnTo>
                    <a:pt x="199" y="175"/>
                  </a:lnTo>
                  <a:lnTo>
                    <a:pt x="199" y="175"/>
                  </a:lnTo>
                  <a:close/>
                </a:path>
              </a:pathLst>
            </a:custGeom>
            <a:solidFill>
              <a:srgbClr val="76186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4" name="TextBox 23">
              <a:extLst>
                <a:ext uri="{FF2B5EF4-FFF2-40B4-BE49-F238E27FC236}">
                  <a16:creationId xmlns:a16="http://schemas.microsoft.com/office/drawing/2014/main" id="{707E25FC-3B08-1AE6-A443-980A2A9C78FF}"/>
                </a:ext>
              </a:extLst>
            </p:cNvPr>
            <p:cNvSpPr txBox="1"/>
            <p:nvPr/>
          </p:nvSpPr>
          <p:spPr>
            <a:xfrm>
              <a:off x="5876387" y="3786740"/>
              <a:ext cx="5468650" cy="1510670"/>
            </a:xfrm>
            <a:prstGeom prst="rect">
              <a:avLst/>
            </a:prstGeom>
            <a:noFill/>
          </p:spPr>
          <p:txBody>
            <a:bodyPr wrap="square" rtlCol="0">
              <a:spAutoFit/>
            </a:bodyPr>
            <a:lstStyle/>
            <a:p>
              <a:pPr>
                <a:spcBef>
                  <a:spcPts val="544"/>
                </a:spcBef>
                <a:defRPr/>
              </a:pPr>
              <a:r>
                <a:rPr lang="en-US" sz="2200" b="1" dirty="0">
                  <a:latin typeface="Atkinson Hyperlegible" pitchFamily="2" charset="0"/>
                </a:rPr>
                <a:t>Check chlorine residual-regularly (daily-weekly)</a:t>
              </a:r>
            </a:p>
            <a:p>
              <a:pPr>
                <a:spcBef>
                  <a:spcPts val="544"/>
                </a:spcBef>
                <a:defRPr/>
              </a:pPr>
              <a:r>
                <a:rPr lang="en-US" sz="2200" i="1" dirty="0">
                  <a:latin typeface="Atkinson Hyperlegible" pitchFamily="2" charset="0"/>
                </a:rPr>
                <a:t>To ensure appropriate residual and adjust dosing as needed.</a:t>
              </a:r>
            </a:p>
          </p:txBody>
        </p:sp>
        <p:sp>
          <p:nvSpPr>
            <p:cNvPr id="25" name="TextBox 24">
              <a:extLst>
                <a:ext uri="{FF2B5EF4-FFF2-40B4-BE49-F238E27FC236}">
                  <a16:creationId xmlns:a16="http://schemas.microsoft.com/office/drawing/2014/main" id="{22913A58-92E2-9477-71D7-74F34FF206E2}"/>
                </a:ext>
              </a:extLst>
            </p:cNvPr>
            <p:cNvSpPr txBox="1"/>
            <p:nvPr/>
          </p:nvSpPr>
          <p:spPr>
            <a:xfrm>
              <a:off x="5184814" y="3697198"/>
              <a:ext cx="351432" cy="492443"/>
            </a:xfrm>
            <a:prstGeom prst="rect">
              <a:avLst/>
            </a:prstGeom>
            <a:noFill/>
          </p:spPr>
          <p:txBody>
            <a:bodyPr wrap="square" rtlCol="0">
              <a:spAutoFit/>
            </a:bodyPr>
            <a:lstStyle/>
            <a:p>
              <a:r>
                <a:rPr lang="en-US" sz="2600" b="1" dirty="0">
                  <a:solidFill>
                    <a:schemeClr val="bg1"/>
                  </a:solidFill>
                  <a:latin typeface="Atkinson Hyperlegible" pitchFamily="2" charset="0"/>
                  <a:cs typeface="Arial" panose="020B0604020202020204" pitchFamily="34" charset="0"/>
                </a:rPr>
                <a:t>3</a:t>
              </a:r>
            </a:p>
          </p:txBody>
        </p:sp>
      </p:grpSp>
      <p:grpSp>
        <p:nvGrpSpPr>
          <p:cNvPr id="42" name="Group 41">
            <a:extLst>
              <a:ext uri="{FF2B5EF4-FFF2-40B4-BE49-F238E27FC236}">
                <a16:creationId xmlns:a16="http://schemas.microsoft.com/office/drawing/2014/main" id="{180592EC-9F08-4DD8-9760-E5C70B76834E}"/>
              </a:ext>
            </a:extLst>
          </p:cNvPr>
          <p:cNvGrpSpPr/>
          <p:nvPr/>
        </p:nvGrpSpPr>
        <p:grpSpPr>
          <a:xfrm>
            <a:off x="5560273" y="792217"/>
            <a:ext cx="6468934" cy="2484383"/>
            <a:chOff x="5560273" y="792217"/>
            <a:chExt cx="6468934" cy="2484383"/>
          </a:xfrm>
        </p:grpSpPr>
        <p:sp>
          <p:nvSpPr>
            <p:cNvPr id="3" name="Rounded Rectangle 171">
              <a:extLst>
                <a:ext uri="{FF2B5EF4-FFF2-40B4-BE49-F238E27FC236}">
                  <a16:creationId xmlns:a16="http://schemas.microsoft.com/office/drawing/2014/main" id="{432CB5A4-EA9D-D30A-F503-9DE18622D233}"/>
                </a:ext>
              </a:extLst>
            </p:cNvPr>
            <p:cNvSpPr/>
            <p:nvPr/>
          </p:nvSpPr>
          <p:spPr>
            <a:xfrm>
              <a:off x="5560273" y="916828"/>
              <a:ext cx="6468934" cy="2359772"/>
            </a:xfrm>
            <a:prstGeom prst="roundRect">
              <a:avLst>
                <a:gd name="adj" fmla="val 13505"/>
              </a:avLst>
            </a:prstGeom>
            <a:solidFill>
              <a:srgbClr val="5B2C86">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Freeform 9">
              <a:extLst>
                <a:ext uri="{FF2B5EF4-FFF2-40B4-BE49-F238E27FC236}">
                  <a16:creationId xmlns:a16="http://schemas.microsoft.com/office/drawing/2014/main" id="{9346F881-38C3-EFCE-E7D9-C1B2A9A4439E}"/>
                </a:ext>
              </a:extLst>
            </p:cNvPr>
            <p:cNvSpPr>
              <a:spLocks/>
            </p:cNvSpPr>
            <p:nvPr/>
          </p:nvSpPr>
          <p:spPr bwMode="auto">
            <a:xfrm>
              <a:off x="6365730" y="792217"/>
              <a:ext cx="135881" cy="122344"/>
            </a:xfrm>
            <a:custGeom>
              <a:avLst/>
              <a:gdLst>
                <a:gd name="T0" fmla="*/ 199 w 199"/>
                <a:gd name="T1" fmla="*/ 175 h 175"/>
                <a:gd name="T2" fmla="*/ 198 w 199"/>
                <a:gd name="T3" fmla="*/ 140 h 175"/>
                <a:gd name="T4" fmla="*/ 195 w 199"/>
                <a:gd name="T5" fmla="*/ 107 h 175"/>
                <a:gd name="T6" fmla="*/ 187 w 199"/>
                <a:gd name="T7" fmla="*/ 78 h 175"/>
                <a:gd name="T8" fmla="*/ 176 w 199"/>
                <a:gd name="T9" fmla="*/ 53 h 175"/>
                <a:gd name="T10" fmla="*/ 163 w 199"/>
                <a:gd name="T11" fmla="*/ 32 h 175"/>
                <a:gd name="T12" fmla="*/ 150 w 199"/>
                <a:gd name="T13" fmla="*/ 18 h 175"/>
                <a:gd name="T14" fmla="*/ 135 w 199"/>
                <a:gd name="T15" fmla="*/ 8 h 175"/>
                <a:gd name="T16" fmla="*/ 123 w 199"/>
                <a:gd name="T17" fmla="*/ 2 h 175"/>
                <a:gd name="T18" fmla="*/ 100 w 199"/>
                <a:gd name="T19" fmla="*/ 0 h 175"/>
                <a:gd name="T20" fmla="*/ 80 w 199"/>
                <a:gd name="T21" fmla="*/ 2 h 175"/>
                <a:gd name="T22" fmla="*/ 62 w 199"/>
                <a:gd name="T23" fmla="*/ 8 h 175"/>
                <a:gd name="T24" fmla="*/ 47 w 199"/>
                <a:gd name="T25" fmla="*/ 19 h 175"/>
                <a:gd name="T26" fmla="*/ 32 w 199"/>
                <a:gd name="T27" fmla="*/ 35 h 175"/>
                <a:gd name="T28" fmla="*/ 20 w 199"/>
                <a:gd name="T29" fmla="*/ 54 h 175"/>
                <a:gd name="T30" fmla="*/ 11 w 199"/>
                <a:gd name="T31" fmla="*/ 79 h 175"/>
                <a:gd name="T32" fmla="*/ 4 w 199"/>
                <a:gd name="T33" fmla="*/ 110 h 175"/>
                <a:gd name="T34" fmla="*/ 0 w 199"/>
                <a:gd name="T35" fmla="*/ 143 h 175"/>
                <a:gd name="T36" fmla="*/ 0 w 199"/>
                <a:gd name="T37" fmla="*/ 175 h 175"/>
                <a:gd name="T38" fmla="*/ 199 w 199"/>
                <a:gd name="T39" fmla="*/ 175 h 175"/>
                <a:gd name="T40" fmla="*/ 199 w 199"/>
                <a:gd name="T41"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9" h="175">
                  <a:moveTo>
                    <a:pt x="199" y="175"/>
                  </a:moveTo>
                  <a:lnTo>
                    <a:pt x="198" y="140"/>
                  </a:lnTo>
                  <a:lnTo>
                    <a:pt x="195" y="107"/>
                  </a:lnTo>
                  <a:lnTo>
                    <a:pt x="187" y="78"/>
                  </a:lnTo>
                  <a:lnTo>
                    <a:pt x="176" y="53"/>
                  </a:lnTo>
                  <a:lnTo>
                    <a:pt x="163" y="32"/>
                  </a:lnTo>
                  <a:lnTo>
                    <a:pt x="150" y="18"/>
                  </a:lnTo>
                  <a:lnTo>
                    <a:pt x="135" y="8"/>
                  </a:lnTo>
                  <a:lnTo>
                    <a:pt x="123" y="2"/>
                  </a:lnTo>
                  <a:lnTo>
                    <a:pt x="100" y="0"/>
                  </a:lnTo>
                  <a:lnTo>
                    <a:pt x="80" y="2"/>
                  </a:lnTo>
                  <a:lnTo>
                    <a:pt x="62" y="8"/>
                  </a:lnTo>
                  <a:lnTo>
                    <a:pt x="47" y="19"/>
                  </a:lnTo>
                  <a:lnTo>
                    <a:pt x="32" y="35"/>
                  </a:lnTo>
                  <a:lnTo>
                    <a:pt x="20" y="54"/>
                  </a:lnTo>
                  <a:lnTo>
                    <a:pt x="11" y="79"/>
                  </a:lnTo>
                  <a:lnTo>
                    <a:pt x="4" y="110"/>
                  </a:lnTo>
                  <a:lnTo>
                    <a:pt x="0" y="143"/>
                  </a:lnTo>
                  <a:lnTo>
                    <a:pt x="0" y="175"/>
                  </a:lnTo>
                  <a:lnTo>
                    <a:pt x="199" y="175"/>
                  </a:lnTo>
                  <a:lnTo>
                    <a:pt x="199" y="175"/>
                  </a:lnTo>
                  <a:close/>
                </a:path>
              </a:pathLst>
            </a:custGeom>
            <a:solidFill>
              <a:srgbClr val="3C1D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9" name="Freeform 7">
              <a:extLst>
                <a:ext uri="{FF2B5EF4-FFF2-40B4-BE49-F238E27FC236}">
                  <a16:creationId xmlns:a16="http://schemas.microsoft.com/office/drawing/2014/main" id="{320A7C49-B6E9-310D-B029-A1312DAC4A82}"/>
                </a:ext>
              </a:extLst>
            </p:cNvPr>
            <p:cNvSpPr>
              <a:spLocks/>
            </p:cNvSpPr>
            <p:nvPr/>
          </p:nvSpPr>
          <p:spPr bwMode="auto">
            <a:xfrm>
              <a:off x="5702883" y="902298"/>
              <a:ext cx="665609" cy="699635"/>
            </a:xfrm>
            <a:custGeom>
              <a:avLst/>
              <a:gdLst>
                <a:gd name="T0" fmla="*/ 540 w 1072"/>
                <a:gd name="T1" fmla="*/ 1096 h 1096"/>
                <a:gd name="T2" fmla="*/ 1072 w 1072"/>
                <a:gd name="T3" fmla="*/ 706 h 1096"/>
                <a:gd name="T4" fmla="*/ 1072 w 1072"/>
                <a:gd name="T5" fmla="*/ 0 h 1096"/>
                <a:gd name="T6" fmla="*/ 0 w 1072"/>
                <a:gd name="T7" fmla="*/ 0 h 1096"/>
                <a:gd name="T8" fmla="*/ 0 w 1072"/>
                <a:gd name="T9" fmla="*/ 710 h 1096"/>
                <a:gd name="T10" fmla="*/ 540 w 1072"/>
                <a:gd name="T11" fmla="*/ 1096 h 1096"/>
                <a:gd name="T12" fmla="*/ 540 w 1072"/>
                <a:gd name="T13" fmla="*/ 1096 h 1096"/>
              </a:gdLst>
              <a:ahLst/>
              <a:cxnLst>
                <a:cxn ang="0">
                  <a:pos x="T0" y="T1"/>
                </a:cxn>
                <a:cxn ang="0">
                  <a:pos x="T2" y="T3"/>
                </a:cxn>
                <a:cxn ang="0">
                  <a:pos x="T4" y="T5"/>
                </a:cxn>
                <a:cxn ang="0">
                  <a:pos x="T6" y="T7"/>
                </a:cxn>
                <a:cxn ang="0">
                  <a:pos x="T8" y="T9"/>
                </a:cxn>
                <a:cxn ang="0">
                  <a:pos x="T10" y="T11"/>
                </a:cxn>
                <a:cxn ang="0">
                  <a:pos x="T12" y="T13"/>
                </a:cxn>
              </a:cxnLst>
              <a:rect l="0" t="0" r="r" b="b"/>
              <a:pathLst>
                <a:path w="1072" h="1096">
                  <a:moveTo>
                    <a:pt x="540" y="1096"/>
                  </a:moveTo>
                  <a:lnTo>
                    <a:pt x="1072" y="706"/>
                  </a:lnTo>
                  <a:lnTo>
                    <a:pt x="1072" y="0"/>
                  </a:lnTo>
                  <a:lnTo>
                    <a:pt x="0" y="0"/>
                  </a:lnTo>
                  <a:lnTo>
                    <a:pt x="0" y="710"/>
                  </a:lnTo>
                  <a:lnTo>
                    <a:pt x="540" y="1096"/>
                  </a:lnTo>
                  <a:lnTo>
                    <a:pt x="540" y="1096"/>
                  </a:lnTo>
                  <a:close/>
                </a:path>
              </a:pathLst>
            </a:custGeom>
            <a:solidFill>
              <a:srgbClr val="5B2C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0" name="Freeform 8">
              <a:extLst>
                <a:ext uri="{FF2B5EF4-FFF2-40B4-BE49-F238E27FC236}">
                  <a16:creationId xmlns:a16="http://schemas.microsoft.com/office/drawing/2014/main" id="{6B0A7083-74E1-46E5-4886-E2924866D565}"/>
                </a:ext>
              </a:extLst>
            </p:cNvPr>
            <p:cNvSpPr>
              <a:spLocks/>
            </p:cNvSpPr>
            <p:nvPr/>
          </p:nvSpPr>
          <p:spPr bwMode="auto">
            <a:xfrm>
              <a:off x="5702883" y="801699"/>
              <a:ext cx="719008" cy="107243"/>
            </a:xfrm>
            <a:custGeom>
              <a:avLst/>
              <a:gdLst>
                <a:gd name="T0" fmla="*/ 1088 w 1157"/>
                <a:gd name="T1" fmla="*/ 75 h 167"/>
                <a:gd name="T2" fmla="*/ 1098 w 1157"/>
                <a:gd name="T3" fmla="*/ 51 h 167"/>
                <a:gd name="T4" fmla="*/ 1111 w 1157"/>
                <a:gd name="T5" fmla="*/ 32 h 167"/>
                <a:gd name="T6" fmla="*/ 1124 w 1157"/>
                <a:gd name="T7" fmla="*/ 17 h 167"/>
                <a:gd name="T8" fmla="*/ 1140 w 1157"/>
                <a:gd name="T9" fmla="*/ 6 h 167"/>
                <a:gd name="T10" fmla="*/ 1157 w 1157"/>
                <a:gd name="T11" fmla="*/ 0 h 167"/>
                <a:gd name="T12" fmla="*/ 88 w 1157"/>
                <a:gd name="T13" fmla="*/ 0 h 167"/>
                <a:gd name="T14" fmla="*/ 73 w 1157"/>
                <a:gd name="T15" fmla="*/ 1 h 167"/>
                <a:gd name="T16" fmla="*/ 59 w 1157"/>
                <a:gd name="T17" fmla="*/ 7 h 167"/>
                <a:gd name="T18" fmla="*/ 44 w 1157"/>
                <a:gd name="T19" fmla="*/ 18 h 167"/>
                <a:gd name="T20" fmla="*/ 28 w 1157"/>
                <a:gd name="T21" fmla="*/ 37 h 167"/>
                <a:gd name="T22" fmla="*/ 16 w 1157"/>
                <a:gd name="T23" fmla="*/ 61 h 167"/>
                <a:gd name="T24" fmla="*/ 7 w 1157"/>
                <a:gd name="T25" fmla="*/ 91 h 167"/>
                <a:gd name="T26" fmla="*/ 1 w 1157"/>
                <a:gd name="T27" fmla="*/ 126 h 167"/>
                <a:gd name="T28" fmla="*/ 0 w 1157"/>
                <a:gd name="T29" fmla="*/ 167 h 167"/>
                <a:gd name="T30" fmla="*/ 1072 w 1157"/>
                <a:gd name="T31" fmla="*/ 167 h 167"/>
                <a:gd name="T32" fmla="*/ 1074 w 1157"/>
                <a:gd name="T33" fmla="*/ 136 h 167"/>
                <a:gd name="T34" fmla="*/ 1080 w 1157"/>
                <a:gd name="T35" fmla="*/ 105 h 167"/>
                <a:gd name="T36" fmla="*/ 1088 w 1157"/>
                <a:gd name="T37" fmla="*/ 75 h 167"/>
                <a:gd name="T38" fmla="*/ 1088 w 1157"/>
                <a:gd name="T39" fmla="*/ 75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57" h="167">
                  <a:moveTo>
                    <a:pt x="1088" y="75"/>
                  </a:moveTo>
                  <a:lnTo>
                    <a:pt x="1098" y="51"/>
                  </a:lnTo>
                  <a:lnTo>
                    <a:pt x="1111" y="32"/>
                  </a:lnTo>
                  <a:lnTo>
                    <a:pt x="1124" y="17"/>
                  </a:lnTo>
                  <a:lnTo>
                    <a:pt x="1140" y="6"/>
                  </a:lnTo>
                  <a:lnTo>
                    <a:pt x="1157" y="0"/>
                  </a:lnTo>
                  <a:lnTo>
                    <a:pt x="88" y="0"/>
                  </a:lnTo>
                  <a:lnTo>
                    <a:pt x="73" y="1"/>
                  </a:lnTo>
                  <a:lnTo>
                    <a:pt x="59" y="7"/>
                  </a:lnTo>
                  <a:lnTo>
                    <a:pt x="44" y="18"/>
                  </a:lnTo>
                  <a:lnTo>
                    <a:pt x="28" y="37"/>
                  </a:lnTo>
                  <a:lnTo>
                    <a:pt x="16" y="61"/>
                  </a:lnTo>
                  <a:lnTo>
                    <a:pt x="7" y="91"/>
                  </a:lnTo>
                  <a:lnTo>
                    <a:pt x="1" y="126"/>
                  </a:lnTo>
                  <a:lnTo>
                    <a:pt x="0" y="167"/>
                  </a:lnTo>
                  <a:lnTo>
                    <a:pt x="1072" y="167"/>
                  </a:lnTo>
                  <a:lnTo>
                    <a:pt x="1074" y="136"/>
                  </a:lnTo>
                  <a:lnTo>
                    <a:pt x="1080" y="105"/>
                  </a:lnTo>
                  <a:lnTo>
                    <a:pt x="1088" y="75"/>
                  </a:lnTo>
                  <a:lnTo>
                    <a:pt x="1088" y="75"/>
                  </a:lnTo>
                  <a:close/>
                </a:path>
              </a:pathLst>
            </a:custGeom>
            <a:solidFill>
              <a:srgbClr val="5B2C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1" name="TextBox 30">
              <a:extLst>
                <a:ext uri="{FF2B5EF4-FFF2-40B4-BE49-F238E27FC236}">
                  <a16:creationId xmlns:a16="http://schemas.microsoft.com/office/drawing/2014/main" id="{46A18C67-C385-F1B8-9DD4-D3E12F8072AB}"/>
                </a:ext>
              </a:extLst>
            </p:cNvPr>
            <p:cNvSpPr txBox="1"/>
            <p:nvPr/>
          </p:nvSpPr>
          <p:spPr>
            <a:xfrm>
              <a:off x="6532964" y="1034885"/>
              <a:ext cx="5366935" cy="2123658"/>
            </a:xfrm>
            <a:prstGeom prst="rect">
              <a:avLst/>
            </a:prstGeom>
            <a:noFill/>
          </p:spPr>
          <p:txBody>
            <a:bodyPr wrap="square" rtlCol="0">
              <a:spAutoFit/>
            </a:bodyPr>
            <a:lstStyle/>
            <a:p>
              <a:r>
                <a:rPr lang="en-US" sz="2200" b="1" dirty="0">
                  <a:latin typeface="Atkinson Hyperlegible" pitchFamily="2" charset="0"/>
                  <a:cs typeface="Arial" panose="020B0604020202020204" pitchFamily="34" charset="0"/>
                </a:rPr>
                <a:t>Conduct fecal indicator</a:t>
              </a:r>
              <a:br>
                <a:rPr lang="en-US" sz="2200" b="1" dirty="0">
                  <a:latin typeface="Atkinson Hyperlegible" pitchFamily="2" charset="0"/>
                  <a:cs typeface="Arial" panose="020B0604020202020204" pitchFamily="34" charset="0"/>
                </a:rPr>
              </a:br>
              <a:r>
                <a:rPr lang="en-US" sz="2200" b="1" dirty="0">
                  <a:latin typeface="Atkinson Hyperlegible" pitchFamily="2" charset="0"/>
                  <a:cs typeface="Arial" panose="020B0604020202020204" pitchFamily="34" charset="0"/>
                </a:rPr>
                <a:t>bacteria testing</a:t>
              </a:r>
            </a:p>
            <a:p>
              <a:r>
                <a:rPr lang="en-US" sz="2200" i="1" dirty="0">
                  <a:latin typeface="Atkinson Hyperlegible" pitchFamily="2" charset="0"/>
                  <a:cs typeface="Arial" panose="020B0604020202020204" pitchFamily="34" charset="0"/>
                </a:rPr>
                <a:t>To understand level of bacteriological contamination and whether control measures (e.g., source protection or water treatment) are working! </a:t>
              </a:r>
            </a:p>
          </p:txBody>
        </p:sp>
        <p:sp>
          <p:nvSpPr>
            <p:cNvPr id="32" name="TextBox 31">
              <a:extLst>
                <a:ext uri="{FF2B5EF4-FFF2-40B4-BE49-F238E27FC236}">
                  <a16:creationId xmlns:a16="http://schemas.microsoft.com/office/drawing/2014/main" id="{F85C965D-9664-B5AD-2E64-5703E4C49928}"/>
                </a:ext>
              </a:extLst>
            </p:cNvPr>
            <p:cNvSpPr txBox="1"/>
            <p:nvPr/>
          </p:nvSpPr>
          <p:spPr>
            <a:xfrm>
              <a:off x="5834384" y="899460"/>
              <a:ext cx="351432" cy="492443"/>
            </a:xfrm>
            <a:prstGeom prst="rect">
              <a:avLst/>
            </a:prstGeom>
            <a:noFill/>
          </p:spPr>
          <p:txBody>
            <a:bodyPr wrap="square" rtlCol="0">
              <a:spAutoFit/>
            </a:bodyPr>
            <a:lstStyle/>
            <a:p>
              <a:r>
                <a:rPr lang="en-US" sz="2600" b="1" dirty="0">
                  <a:solidFill>
                    <a:schemeClr val="bg1"/>
                  </a:solidFill>
                  <a:latin typeface="Atkinson Hyperlegible" pitchFamily="2" charset="0"/>
                  <a:cs typeface="Arial" panose="020B0604020202020204" pitchFamily="34" charset="0"/>
                </a:rPr>
                <a:t>4</a:t>
              </a:r>
            </a:p>
          </p:txBody>
        </p:sp>
      </p:grpSp>
      <p:grpSp>
        <p:nvGrpSpPr>
          <p:cNvPr id="33" name="Group 32">
            <a:extLst>
              <a:ext uri="{FF2B5EF4-FFF2-40B4-BE49-F238E27FC236}">
                <a16:creationId xmlns:a16="http://schemas.microsoft.com/office/drawing/2014/main" id="{776F4164-E7F2-19D2-E55A-FC8E0F2BC2A0}"/>
              </a:ext>
            </a:extLst>
          </p:cNvPr>
          <p:cNvGrpSpPr/>
          <p:nvPr/>
        </p:nvGrpSpPr>
        <p:grpSpPr>
          <a:xfrm>
            <a:off x="6839949" y="3724301"/>
            <a:ext cx="3909583" cy="2797466"/>
            <a:chOff x="323644" y="3870743"/>
            <a:chExt cx="3595848" cy="2572976"/>
          </a:xfrm>
        </p:grpSpPr>
        <p:sp>
          <p:nvSpPr>
            <p:cNvPr id="34" name="Rectangle 33">
              <a:extLst>
                <a:ext uri="{FF2B5EF4-FFF2-40B4-BE49-F238E27FC236}">
                  <a16:creationId xmlns:a16="http://schemas.microsoft.com/office/drawing/2014/main" id="{E916DA63-67C1-15C6-A9B2-C60B77EE6312}"/>
                </a:ext>
              </a:extLst>
            </p:cNvPr>
            <p:cNvSpPr/>
            <p:nvPr/>
          </p:nvSpPr>
          <p:spPr>
            <a:xfrm>
              <a:off x="323644" y="4910285"/>
              <a:ext cx="3595848" cy="1533434"/>
            </a:xfrm>
            <a:prstGeom prst="rect">
              <a:avLst/>
            </a:prstGeom>
            <a:solidFill>
              <a:srgbClr val="1CB9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a:extLst>
                <a:ext uri="{FF2B5EF4-FFF2-40B4-BE49-F238E27FC236}">
                  <a16:creationId xmlns:a16="http://schemas.microsoft.com/office/drawing/2014/main" id="{48E0D420-9CED-A74B-167A-C104EA5FB323}"/>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57870" y="3870743"/>
              <a:ext cx="3145450" cy="2359088"/>
            </a:xfrm>
            <a:prstGeom prst="rect">
              <a:avLst/>
            </a:prstGeom>
            <a:effectLst/>
          </p:spPr>
        </p:pic>
      </p:grpSp>
      <p:sp>
        <p:nvSpPr>
          <p:cNvPr id="36" name="Arrow: Left 35">
            <a:extLst>
              <a:ext uri="{FF2B5EF4-FFF2-40B4-BE49-F238E27FC236}">
                <a16:creationId xmlns:a16="http://schemas.microsoft.com/office/drawing/2014/main" id="{139E7B08-651F-C1EE-E992-23590676EBCF}"/>
              </a:ext>
            </a:extLst>
          </p:cNvPr>
          <p:cNvSpPr/>
          <p:nvPr/>
        </p:nvSpPr>
        <p:spPr>
          <a:xfrm rot="16200000">
            <a:off x="8559019" y="3095522"/>
            <a:ext cx="471442" cy="786115"/>
          </a:xfrm>
          <a:prstGeom prst="leftArrow">
            <a:avLst>
              <a:gd name="adj1" fmla="val 35000"/>
              <a:gd name="adj2" fmla="val 100000"/>
            </a:avLst>
          </a:prstGeom>
          <a:solidFill>
            <a:srgbClr val="F4A8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16">
            <a:hlinkClick r:id="" action="ppaction://media"/>
            <a:extLst>
              <a:ext uri="{FF2B5EF4-FFF2-40B4-BE49-F238E27FC236}">
                <a16:creationId xmlns:a16="http://schemas.microsoft.com/office/drawing/2014/main" id="{35868561-AFFA-B86B-8FDE-95859F8647E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0" y="6858000"/>
            <a:ext cx="609600" cy="609600"/>
          </a:xfrm>
          <a:prstGeom prst="rect">
            <a:avLst/>
          </a:prstGeom>
        </p:spPr>
      </p:pic>
    </p:spTree>
    <p:extLst>
      <p:ext uri="{BB962C8B-B14F-4D97-AF65-F5344CB8AC3E}">
        <p14:creationId xmlns:p14="http://schemas.microsoft.com/office/powerpoint/2010/main" val="2142854434"/>
      </p:ext>
    </p:extLst>
  </p:cSld>
  <p:clrMapOvr>
    <a:masterClrMapping/>
  </p:clrMapOvr>
  <mc:AlternateContent xmlns:mc="http://schemas.openxmlformats.org/markup-compatibility/2006">
    <mc:Choice xmlns:p14="http://schemas.microsoft.com/office/powerpoint/2010/main" Requires="p14">
      <p:transition spd="slow" p14:dur="2000" advClick="0" advTm="57340"/>
    </mc:Choice>
    <mc:Fallback>
      <p:transition spd="slow" advClick="0" advTm="57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336" fill="hold"/>
                                        <p:tgtEl>
                                          <p:spTgt spid="2"/>
                                        </p:tgtEl>
                                      </p:cBhvr>
                                    </p:cmd>
                                  </p:childTnLst>
                                </p:cTn>
                              </p:par>
                              <p:par>
                                <p:cTn id="7" presetID="2" presetClass="entr" presetSubtype="8"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500"/>
                                  </p:stCondLst>
                                  <p:childTnLst>
                                    <p:set>
                                      <p:cBhvr>
                                        <p:cTn id="12" dur="1" fill="hold">
                                          <p:stCondLst>
                                            <p:cond delay="0"/>
                                          </p:stCondLst>
                                        </p:cTn>
                                        <p:tgtEl>
                                          <p:spTgt spid="48"/>
                                        </p:tgtEl>
                                        <p:attrNameLst>
                                          <p:attrName>style.visibility</p:attrName>
                                        </p:attrNameLst>
                                      </p:cBhvr>
                                      <p:to>
                                        <p:strVal val="visible"/>
                                      </p:to>
                                    </p:set>
                                    <p:anim calcmode="lin" valueType="num">
                                      <p:cBhvr additive="base">
                                        <p:cTn id="13" dur="500" fill="hold"/>
                                        <p:tgtEl>
                                          <p:spTgt spid="48"/>
                                        </p:tgtEl>
                                        <p:attrNameLst>
                                          <p:attrName>ppt_x</p:attrName>
                                        </p:attrNameLst>
                                      </p:cBhvr>
                                      <p:tavLst>
                                        <p:tav tm="0">
                                          <p:val>
                                            <p:strVal val="0-#ppt_w/2"/>
                                          </p:val>
                                        </p:tav>
                                        <p:tav tm="100000">
                                          <p:val>
                                            <p:strVal val="#ppt_x"/>
                                          </p:val>
                                        </p:tav>
                                      </p:tavLst>
                                    </p:anim>
                                    <p:anim calcmode="lin" valueType="num">
                                      <p:cBhvr additive="base">
                                        <p:cTn id="14" dur="500" fill="hold"/>
                                        <p:tgtEl>
                                          <p:spTgt spid="48"/>
                                        </p:tgtEl>
                                        <p:attrNameLst>
                                          <p:attrName>ppt_y</p:attrName>
                                        </p:attrNameLst>
                                      </p:cBhvr>
                                      <p:tavLst>
                                        <p:tav tm="0">
                                          <p:val>
                                            <p:strVal val="#ppt_y"/>
                                          </p:val>
                                        </p:tav>
                                        <p:tav tm="100000">
                                          <p:val>
                                            <p:strVal val="#ppt_y"/>
                                          </p:val>
                                        </p:tav>
                                      </p:tavLst>
                                    </p:anim>
                                  </p:childTnLst>
                                </p:cTn>
                              </p:par>
                              <p:par>
                                <p:cTn id="15" presetID="10" presetClass="entr" presetSubtype="0" fill="hold" grpId="0" nodeType="withEffect">
                                  <p:stCondLst>
                                    <p:cond delay="550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childTnLst>
                                </p:cTn>
                              </p:par>
                              <p:par>
                                <p:cTn id="18" presetID="2" presetClass="entr" presetSubtype="8" fill="hold" nodeType="withEffect">
                                  <p:stCondLst>
                                    <p:cond delay="550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0-#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1100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1600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0-#ppt_w/2"/>
                                          </p:val>
                                        </p:tav>
                                        <p:tav tm="100000">
                                          <p:val>
                                            <p:strVal val="#ppt_x"/>
                                          </p:val>
                                        </p:tav>
                                      </p:tavLst>
                                    </p:anim>
                                    <p:anim calcmode="lin" valueType="num">
                                      <p:cBhvr additive="base">
                                        <p:cTn id="29" dur="500" fill="hold"/>
                                        <p:tgtEl>
                                          <p:spTgt spid="19"/>
                                        </p:tgtEl>
                                        <p:attrNameLst>
                                          <p:attrName>ppt_y</p:attrName>
                                        </p:attrNameLst>
                                      </p:cBhvr>
                                      <p:tavLst>
                                        <p:tav tm="0">
                                          <p:val>
                                            <p:strVal val="#ppt_y"/>
                                          </p:val>
                                        </p:tav>
                                        <p:tav tm="100000">
                                          <p:val>
                                            <p:strVal val="#ppt_y"/>
                                          </p:val>
                                        </p:tav>
                                      </p:tavLst>
                                    </p:anim>
                                  </p:childTnLst>
                                </p:cTn>
                              </p:par>
                              <p:par>
                                <p:cTn id="30" presetID="35" presetClass="path" presetSubtype="0" accel="50000" decel="50000" fill="hold" nodeType="withEffect">
                                  <p:stCondLst>
                                    <p:cond delay="23500"/>
                                  </p:stCondLst>
                                  <p:childTnLst>
                                    <p:animMotion origin="layout" path="M -1.25E-6 1.85185E-6 L -0.27773 1.85185E-6 " pathEditMode="relative" rAng="0" ptsTypes="AA">
                                      <p:cBhvr>
                                        <p:cTn id="31" dur="750" fill="hold"/>
                                        <p:tgtEl>
                                          <p:spTgt spid="5"/>
                                        </p:tgtEl>
                                        <p:attrNameLst>
                                          <p:attrName>ppt_x</p:attrName>
                                          <p:attrName>ppt_y</p:attrName>
                                        </p:attrNameLst>
                                      </p:cBhvr>
                                      <p:rCtr x="-13893" y="0"/>
                                    </p:animMotion>
                                  </p:childTnLst>
                                </p:cTn>
                              </p:par>
                              <p:par>
                                <p:cTn id="32" presetID="35" presetClass="path" presetSubtype="0" accel="50000" decel="50000" fill="hold" nodeType="withEffect">
                                  <p:stCondLst>
                                    <p:cond delay="23500"/>
                                  </p:stCondLst>
                                  <p:childTnLst>
                                    <p:animMotion origin="layout" path="M -1.25E-6 3.7037E-6 L -0.27773 3.7037E-6 " pathEditMode="relative" rAng="0" ptsTypes="AA">
                                      <p:cBhvr>
                                        <p:cTn id="33" dur="750" fill="hold"/>
                                        <p:tgtEl>
                                          <p:spTgt spid="12"/>
                                        </p:tgtEl>
                                        <p:attrNameLst>
                                          <p:attrName>ppt_x</p:attrName>
                                          <p:attrName>ppt_y</p:attrName>
                                        </p:attrNameLst>
                                      </p:cBhvr>
                                      <p:rCtr x="-13893" y="0"/>
                                    </p:animMotion>
                                  </p:childTnLst>
                                </p:cTn>
                              </p:par>
                              <p:par>
                                <p:cTn id="34" presetID="35" presetClass="path" presetSubtype="0" accel="50000" decel="50000" fill="hold" nodeType="withEffect">
                                  <p:stCondLst>
                                    <p:cond delay="23500"/>
                                  </p:stCondLst>
                                  <p:childTnLst>
                                    <p:animMotion origin="layout" path="M 1.25E-6 1.11022E-16 L -0.2763 1.11022E-16 " pathEditMode="relative" rAng="0" ptsTypes="AA">
                                      <p:cBhvr>
                                        <p:cTn id="35" dur="750" fill="hold"/>
                                        <p:tgtEl>
                                          <p:spTgt spid="19"/>
                                        </p:tgtEl>
                                        <p:attrNameLst>
                                          <p:attrName>ppt_x</p:attrName>
                                          <p:attrName>ppt_y</p:attrName>
                                        </p:attrNameLst>
                                      </p:cBhvr>
                                      <p:rCtr x="-13815" y="0"/>
                                    </p:animMotion>
                                  </p:childTnLst>
                                </p:cTn>
                              </p:par>
                              <p:par>
                                <p:cTn id="36" presetID="2" presetClass="entr" presetSubtype="2" fill="hold" nodeType="withEffect">
                                  <p:stCondLst>
                                    <p:cond delay="24000"/>
                                  </p:stCondLst>
                                  <p:childTnLst>
                                    <p:set>
                                      <p:cBhvr>
                                        <p:cTn id="37" dur="1" fill="hold">
                                          <p:stCondLst>
                                            <p:cond delay="0"/>
                                          </p:stCondLst>
                                        </p:cTn>
                                        <p:tgtEl>
                                          <p:spTgt spid="42"/>
                                        </p:tgtEl>
                                        <p:attrNameLst>
                                          <p:attrName>style.visibility</p:attrName>
                                        </p:attrNameLst>
                                      </p:cBhvr>
                                      <p:to>
                                        <p:strVal val="visible"/>
                                      </p:to>
                                    </p:set>
                                    <p:anim calcmode="lin" valueType="num">
                                      <p:cBhvr additive="base">
                                        <p:cTn id="38" dur="500" fill="hold"/>
                                        <p:tgtEl>
                                          <p:spTgt spid="42"/>
                                        </p:tgtEl>
                                        <p:attrNameLst>
                                          <p:attrName>ppt_x</p:attrName>
                                        </p:attrNameLst>
                                      </p:cBhvr>
                                      <p:tavLst>
                                        <p:tav tm="0">
                                          <p:val>
                                            <p:strVal val="1+#ppt_w/2"/>
                                          </p:val>
                                        </p:tav>
                                        <p:tav tm="100000">
                                          <p:val>
                                            <p:strVal val="#ppt_x"/>
                                          </p:val>
                                        </p:tav>
                                      </p:tavLst>
                                    </p:anim>
                                    <p:anim calcmode="lin" valueType="num">
                                      <p:cBhvr additive="base">
                                        <p:cTn id="39" dur="500" fill="hold"/>
                                        <p:tgtEl>
                                          <p:spTgt spid="42"/>
                                        </p:tgtEl>
                                        <p:attrNameLst>
                                          <p:attrName>ppt_y</p:attrName>
                                        </p:attrNameLst>
                                      </p:cBhvr>
                                      <p:tavLst>
                                        <p:tav tm="0">
                                          <p:val>
                                            <p:strVal val="#ppt_y"/>
                                          </p:val>
                                        </p:tav>
                                        <p:tav tm="100000">
                                          <p:val>
                                            <p:strVal val="#ppt_y"/>
                                          </p:val>
                                        </p:tav>
                                      </p:tavLst>
                                    </p:anim>
                                  </p:childTnLst>
                                </p:cTn>
                              </p:par>
                              <p:par>
                                <p:cTn id="40" presetID="22" presetClass="entr" presetSubtype="1" fill="hold" grpId="0" nodeType="withEffect">
                                  <p:stCondLst>
                                    <p:cond delay="24500"/>
                                  </p:stCondLst>
                                  <p:childTnLst>
                                    <p:set>
                                      <p:cBhvr>
                                        <p:cTn id="41" dur="1" fill="hold">
                                          <p:stCondLst>
                                            <p:cond delay="0"/>
                                          </p:stCondLst>
                                        </p:cTn>
                                        <p:tgtEl>
                                          <p:spTgt spid="36"/>
                                        </p:tgtEl>
                                        <p:attrNameLst>
                                          <p:attrName>style.visibility</p:attrName>
                                        </p:attrNameLst>
                                      </p:cBhvr>
                                      <p:to>
                                        <p:strVal val="visible"/>
                                      </p:to>
                                    </p:set>
                                    <p:animEffect transition="in" filter="wipe(up)">
                                      <p:cBhvr>
                                        <p:cTn id="42" dur="500"/>
                                        <p:tgtEl>
                                          <p:spTgt spid="36"/>
                                        </p:tgtEl>
                                      </p:cBhvr>
                                    </p:animEffect>
                                  </p:childTnLst>
                                </p:cTn>
                              </p:par>
                              <p:par>
                                <p:cTn id="43" presetID="22" presetClass="entr" presetSubtype="1" fill="hold" nodeType="withEffect">
                                  <p:stCondLst>
                                    <p:cond delay="25000"/>
                                  </p:stCondLst>
                                  <p:childTnLst>
                                    <p:set>
                                      <p:cBhvr>
                                        <p:cTn id="44" dur="1" fill="hold">
                                          <p:stCondLst>
                                            <p:cond delay="0"/>
                                          </p:stCondLst>
                                        </p:cTn>
                                        <p:tgtEl>
                                          <p:spTgt spid="33"/>
                                        </p:tgtEl>
                                        <p:attrNameLst>
                                          <p:attrName>style.visibility</p:attrName>
                                        </p:attrNameLst>
                                      </p:cBhvr>
                                      <p:to>
                                        <p:strVal val="visible"/>
                                      </p:to>
                                    </p:set>
                                    <p:animEffect transition="in" filter="wipe(up)">
                                      <p:cBhvr>
                                        <p:cTn id="45" dur="500"/>
                                        <p:tgtEl>
                                          <p:spTgt spid="33"/>
                                        </p:tgtEl>
                                      </p:cBhvr>
                                    </p:animEffect>
                                  </p:childTnLst>
                                </p:cTn>
                              </p:par>
                              <p:par>
                                <p:cTn id="46" presetID="2" presetClass="exit" presetSubtype="2" fill="hold" nodeType="withEffect">
                                  <p:stCondLst>
                                    <p:cond delay="57340"/>
                                  </p:stCondLst>
                                  <p:childTnLst>
                                    <p:anim calcmode="lin" valueType="num">
                                      <p:cBhvr additive="base">
                                        <p:cTn id="47" dur="500"/>
                                        <p:tgtEl>
                                          <p:spTgt spid="42"/>
                                        </p:tgtEl>
                                        <p:attrNameLst>
                                          <p:attrName>ppt_x</p:attrName>
                                        </p:attrNameLst>
                                      </p:cBhvr>
                                      <p:tavLst>
                                        <p:tav tm="0">
                                          <p:val>
                                            <p:strVal val="ppt_x"/>
                                          </p:val>
                                        </p:tav>
                                        <p:tav tm="100000">
                                          <p:val>
                                            <p:strVal val="1+ppt_w/2"/>
                                          </p:val>
                                        </p:tav>
                                      </p:tavLst>
                                    </p:anim>
                                    <p:anim calcmode="lin" valueType="num">
                                      <p:cBhvr additive="base">
                                        <p:cTn id="48" dur="500"/>
                                        <p:tgtEl>
                                          <p:spTgt spid="42"/>
                                        </p:tgtEl>
                                        <p:attrNameLst>
                                          <p:attrName>ppt_y</p:attrName>
                                        </p:attrNameLst>
                                      </p:cBhvr>
                                      <p:tavLst>
                                        <p:tav tm="0">
                                          <p:val>
                                            <p:strVal val="ppt_y"/>
                                          </p:val>
                                        </p:tav>
                                        <p:tav tm="100000">
                                          <p:val>
                                            <p:strVal val="ppt_y"/>
                                          </p:val>
                                        </p:tav>
                                      </p:tavLst>
                                    </p:anim>
                                    <p:set>
                                      <p:cBhvr>
                                        <p:cTn id="49" dur="1" fill="hold">
                                          <p:stCondLst>
                                            <p:cond delay="499"/>
                                          </p:stCondLst>
                                        </p:cTn>
                                        <p:tgtEl>
                                          <p:spTgt spid="42"/>
                                        </p:tgtEl>
                                        <p:attrNameLst>
                                          <p:attrName>style.visibility</p:attrName>
                                        </p:attrNameLst>
                                      </p:cBhvr>
                                      <p:to>
                                        <p:strVal val="hidden"/>
                                      </p:to>
                                    </p:set>
                                  </p:childTnLst>
                                </p:cTn>
                              </p:par>
                              <p:par>
                                <p:cTn id="50" presetID="2" presetClass="exit" presetSubtype="2" fill="hold" grpId="1" nodeType="withEffect">
                                  <p:stCondLst>
                                    <p:cond delay="57340"/>
                                  </p:stCondLst>
                                  <p:childTnLst>
                                    <p:anim calcmode="lin" valueType="num">
                                      <p:cBhvr additive="base">
                                        <p:cTn id="51" dur="500"/>
                                        <p:tgtEl>
                                          <p:spTgt spid="36"/>
                                        </p:tgtEl>
                                        <p:attrNameLst>
                                          <p:attrName>ppt_x</p:attrName>
                                        </p:attrNameLst>
                                      </p:cBhvr>
                                      <p:tavLst>
                                        <p:tav tm="0">
                                          <p:val>
                                            <p:strVal val="ppt_x"/>
                                          </p:val>
                                        </p:tav>
                                        <p:tav tm="100000">
                                          <p:val>
                                            <p:strVal val="1+ppt_w/2"/>
                                          </p:val>
                                        </p:tav>
                                      </p:tavLst>
                                    </p:anim>
                                    <p:anim calcmode="lin" valueType="num">
                                      <p:cBhvr additive="base">
                                        <p:cTn id="52" dur="500"/>
                                        <p:tgtEl>
                                          <p:spTgt spid="36"/>
                                        </p:tgtEl>
                                        <p:attrNameLst>
                                          <p:attrName>ppt_y</p:attrName>
                                        </p:attrNameLst>
                                      </p:cBhvr>
                                      <p:tavLst>
                                        <p:tav tm="0">
                                          <p:val>
                                            <p:strVal val="ppt_y"/>
                                          </p:val>
                                        </p:tav>
                                        <p:tav tm="100000">
                                          <p:val>
                                            <p:strVal val="ppt_y"/>
                                          </p:val>
                                        </p:tav>
                                      </p:tavLst>
                                    </p:anim>
                                    <p:set>
                                      <p:cBhvr>
                                        <p:cTn id="53" dur="1" fill="hold">
                                          <p:stCondLst>
                                            <p:cond delay="499"/>
                                          </p:stCondLst>
                                        </p:cTn>
                                        <p:tgtEl>
                                          <p:spTgt spid="36"/>
                                        </p:tgtEl>
                                        <p:attrNameLst>
                                          <p:attrName>style.visibility</p:attrName>
                                        </p:attrNameLst>
                                      </p:cBhvr>
                                      <p:to>
                                        <p:strVal val="hidden"/>
                                      </p:to>
                                    </p:set>
                                  </p:childTnLst>
                                </p:cTn>
                              </p:par>
                              <p:par>
                                <p:cTn id="54" presetID="2" presetClass="exit" presetSubtype="2" fill="hold" nodeType="withEffect">
                                  <p:stCondLst>
                                    <p:cond delay="57340"/>
                                  </p:stCondLst>
                                  <p:childTnLst>
                                    <p:anim calcmode="lin" valueType="num">
                                      <p:cBhvr additive="base">
                                        <p:cTn id="55" dur="500"/>
                                        <p:tgtEl>
                                          <p:spTgt spid="33"/>
                                        </p:tgtEl>
                                        <p:attrNameLst>
                                          <p:attrName>ppt_x</p:attrName>
                                        </p:attrNameLst>
                                      </p:cBhvr>
                                      <p:tavLst>
                                        <p:tav tm="0">
                                          <p:val>
                                            <p:strVal val="ppt_x"/>
                                          </p:val>
                                        </p:tav>
                                        <p:tav tm="100000">
                                          <p:val>
                                            <p:strVal val="1+ppt_w/2"/>
                                          </p:val>
                                        </p:tav>
                                      </p:tavLst>
                                    </p:anim>
                                    <p:anim calcmode="lin" valueType="num">
                                      <p:cBhvr additive="base">
                                        <p:cTn id="56" dur="500"/>
                                        <p:tgtEl>
                                          <p:spTgt spid="33"/>
                                        </p:tgtEl>
                                        <p:attrNameLst>
                                          <p:attrName>ppt_y</p:attrName>
                                        </p:attrNameLst>
                                      </p:cBhvr>
                                      <p:tavLst>
                                        <p:tav tm="0">
                                          <p:val>
                                            <p:strVal val="ppt_y"/>
                                          </p:val>
                                        </p:tav>
                                        <p:tav tm="100000">
                                          <p:val>
                                            <p:strVal val="ppt_y"/>
                                          </p:val>
                                        </p:tav>
                                      </p:tavLst>
                                    </p:anim>
                                    <p:set>
                                      <p:cBhvr>
                                        <p:cTn id="57" dur="1" fill="hold">
                                          <p:stCondLst>
                                            <p:cond delay="499"/>
                                          </p:stCondLst>
                                        </p:cTn>
                                        <p:tgtEl>
                                          <p:spTgt spid="33"/>
                                        </p:tgtEl>
                                        <p:attrNameLst>
                                          <p:attrName>style.visibility</p:attrName>
                                        </p:attrNameLst>
                                      </p:cBhvr>
                                      <p:to>
                                        <p:strVal val="hidden"/>
                                      </p:to>
                                    </p:set>
                                  </p:childTnLst>
                                </p:cTn>
                              </p:par>
                              <p:par>
                                <p:cTn id="58" presetID="2" presetClass="exit" presetSubtype="8" fill="hold" nodeType="withEffect">
                                  <p:stCondLst>
                                    <p:cond delay="57340"/>
                                  </p:stCondLst>
                                  <p:childTnLst>
                                    <p:anim calcmode="lin" valueType="num">
                                      <p:cBhvr additive="base">
                                        <p:cTn id="59" dur="500"/>
                                        <p:tgtEl>
                                          <p:spTgt spid="5"/>
                                        </p:tgtEl>
                                        <p:attrNameLst>
                                          <p:attrName>ppt_x</p:attrName>
                                        </p:attrNameLst>
                                      </p:cBhvr>
                                      <p:tavLst>
                                        <p:tav tm="0">
                                          <p:val>
                                            <p:strVal val="ppt_x"/>
                                          </p:val>
                                        </p:tav>
                                        <p:tav tm="100000">
                                          <p:val>
                                            <p:strVal val="0-ppt_w/2"/>
                                          </p:val>
                                        </p:tav>
                                      </p:tavLst>
                                    </p:anim>
                                    <p:anim calcmode="lin" valueType="num">
                                      <p:cBhvr additive="base">
                                        <p:cTn id="60" dur="500"/>
                                        <p:tgtEl>
                                          <p:spTgt spid="5"/>
                                        </p:tgtEl>
                                        <p:attrNameLst>
                                          <p:attrName>ppt_y</p:attrName>
                                        </p:attrNameLst>
                                      </p:cBhvr>
                                      <p:tavLst>
                                        <p:tav tm="0">
                                          <p:val>
                                            <p:strVal val="ppt_y"/>
                                          </p:val>
                                        </p:tav>
                                        <p:tav tm="100000">
                                          <p:val>
                                            <p:strVal val="ppt_y"/>
                                          </p:val>
                                        </p:tav>
                                      </p:tavLst>
                                    </p:anim>
                                    <p:set>
                                      <p:cBhvr>
                                        <p:cTn id="61" dur="1" fill="hold">
                                          <p:stCondLst>
                                            <p:cond delay="499"/>
                                          </p:stCondLst>
                                        </p:cTn>
                                        <p:tgtEl>
                                          <p:spTgt spid="5"/>
                                        </p:tgtEl>
                                        <p:attrNameLst>
                                          <p:attrName>style.visibility</p:attrName>
                                        </p:attrNameLst>
                                      </p:cBhvr>
                                      <p:to>
                                        <p:strVal val="hidden"/>
                                      </p:to>
                                    </p:set>
                                  </p:childTnLst>
                                </p:cTn>
                              </p:par>
                              <p:par>
                                <p:cTn id="62" presetID="2" presetClass="exit" presetSubtype="8" fill="hold" nodeType="withEffect">
                                  <p:stCondLst>
                                    <p:cond delay="57340"/>
                                  </p:stCondLst>
                                  <p:childTnLst>
                                    <p:anim calcmode="lin" valueType="num">
                                      <p:cBhvr additive="base">
                                        <p:cTn id="63" dur="500"/>
                                        <p:tgtEl>
                                          <p:spTgt spid="12"/>
                                        </p:tgtEl>
                                        <p:attrNameLst>
                                          <p:attrName>ppt_x</p:attrName>
                                        </p:attrNameLst>
                                      </p:cBhvr>
                                      <p:tavLst>
                                        <p:tav tm="0">
                                          <p:val>
                                            <p:strVal val="ppt_x"/>
                                          </p:val>
                                        </p:tav>
                                        <p:tav tm="100000">
                                          <p:val>
                                            <p:strVal val="0-ppt_w/2"/>
                                          </p:val>
                                        </p:tav>
                                      </p:tavLst>
                                    </p:anim>
                                    <p:anim calcmode="lin" valueType="num">
                                      <p:cBhvr additive="base">
                                        <p:cTn id="64" dur="500"/>
                                        <p:tgtEl>
                                          <p:spTgt spid="12"/>
                                        </p:tgtEl>
                                        <p:attrNameLst>
                                          <p:attrName>ppt_y</p:attrName>
                                        </p:attrNameLst>
                                      </p:cBhvr>
                                      <p:tavLst>
                                        <p:tav tm="0">
                                          <p:val>
                                            <p:strVal val="ppt_y"/>
                                          </p:val>
                                        </p:tav>
                                        <p:tav tm="100000">
                                          <p:val>
                                            <p:strVal val="ppt_y"/>
                                          </p:val>
                                        </p:tav>
                                      </p:tavLst>
                                    </p:anim>
                                    <p:set>
                                      <p:cBhvr>
                                        <p:cTn id="65" dur="1" fill="hold">
                                          <p:stCondLst>
                                            <p:cond delay="499"/>
                                          </p:stCondLst>
                                        </p:cTn>
                                        <p:tgtEl>
                                          <p:spTgt spid="12"/>
                                        </p:tgtEl>
                                        <p:attrNameLst>
                                          <p:attrName>style.visibility</p:attrName>
                                        </p:attrNameLst>
                                      </p:cBhvr>
                                      <p:to>
                                        <p:strVal val="hidden"/>
                                      </p:to>
                                    </p:set>
                                  </p:childTnLst>
                                </p:cTn>
                              </p:par>
                              <p:par>
                                <p:cTn id="66" presetID="2" presetClass="exit" presetSubtype="8" fill="hold" nodeType="withEffect">
                                  <p:stCondLst>
                                    <p:cond delay="57340"/>
                                  </p:stCondLst>
                                  <p:childTnLst>
                                    <p:anim calcmode="lin" valueType="num">
                                      <p:cBhvr additive="base">
                                        <p:cTn id="67" dur="500"/>
                                        <p:tgtEl>
                                          <p:spTgt spid="19"/>
                                        </p:tgtEl>
                                        <p:attrNameLst>
                                          <p:attrName>ppt_x</p:attrName>
                                        </p:attrNameLst>
                                      </p:cBhvr>
                                      <p:tavLst>
                                        <p:tav tm="0">
                                          <p:val>
                                            <p:strVal val="ppt_x"/>
                                          </p:val>
                                        </p:tav>
                                        <p:tav tm="100000">
                                          <p:val>
                                            <p:strVal val="0-ppt_w/2"/>
                                          </p:val>
                                        </p:tav>
                                      </p:tavLst>
                                    </p:anim>
                                    <p:anim calcmode="lin" valueType="num">
                                      <p:cBhvr additive="base">
                                        <p:cTn id="68" dur="500"/>
                                        <p:tgtEl>
                                          <p:spTgt spid="19"/>
                                        </p:tgtEl>
                                        <p:attrNameLst>
                                          <p:attrName>ppt_y</p:attrName>
                                        </p:attrNameLst>
                                      </p:cBhvr>
                                      <p:tavLst>
                                        <p:tav tm="0">
                                          <p:val>
                                            <p:strVal val="ppt_y"/>
                                          </p:val>
                                        </p:tav>
                                        <p:tav tm="100000">
                                          <p:val>
                                            <p:strVal val="ppt_y"/>
                                          </p:val>
                                        </p:tav>
                                      </p:tavLst>
                                    </p:anim>
                                    <p:set>
                                      <p:cBhvr>
                                        <p:cTn id="69" dur="1" fill="hold">
                                          <p:stCondLst>
                                            <p:cond delay="499"/>
                                          </p:stCondLst>
                                        </p:cTn>
                                        <p:tgtEl>
                                          <p:spTgt spid="19"/>
                                        </p:tgtEl>
                                        <p:attrNameLst>
                                          <p:attrName>style.visibility</p:attrName>
                                        </p:attrNameLst>
                                      </p:cBhvr>
                                      <p:to>
                                        <p:strVal val="hidden"/>
                                      </p:to>
                                    </p:set>
                                  </p:childTnLst>
                                </p:cTn>
                              </p:par>
                              <p:par>
                                <p:cTn id="70" presetID="2" presetClass="exit" presetSubtype="8" fill="hold" grpId="1" nodeType="withEffect">
                                  <p:stCondLst>
                                    <p:cond delay="57340"/>
                                  </p:stCondLst>
                                  <p:childTnLst>
                                    <p:anim calcmode="lin" valueType="num">
                                      <p:cBhvr additive="base">
                                        <p:cTn id="71" dur="500"/>
                                        <p:tgtEl>
                                          <p:spTgt spid="4"/>
                                        </p:tgtEl>
                                        <p:attrNameLst>
                                          <p:attrName>ppt_x</p:attrName>
                                        </p:attrNameLst>
                                      </p:cBhvr>
                                      <p:tavLst>
                                        <p:tav tm="0">
                                          <p:val>
                                            <p:strVal val="ppt_x"/>
                                          </p:val>
                                        </p:tav>
                                        <p:tav tm="100000">
                                          <p:val>
                                            <p:strVal val="0-ppt_w/2"/>
                                          </p:val>
                                        </p:tav>
                                      </p:tavLst>
                                    </p:anim>
                                    <p:anim calcmode="lin" valueType="num">
                                      <p:cBhvr additive="base">
                                        <p:cTn id="72" dur="500"/>
                                        <p:tgtEl>
                                          <p:spTgt spid="4"/>
                                        </p:tgtEl>
                                        <p:attrNameLst>
                                          <p:attrName>ppt_y</p:attrName>
                                        </p:attrNameLst>
                                      </p:cBhvr>
                                      <p:tavLst>
                                        <p:tav tm="0">
                                          <p:val>
                                            <p:strVal val="ppt_y"/>
                                          </p:val>
                                        </p:tav>
                                        <p:tav tm="100000">
                                          <p:val>
                                            <p:strVal val="ppt_y"/>
                                          </p:val>
                                        </p:tav>
                                      </p:tavLst>
                                    </p:anim>
                                    <p:set>
                                      <p:cBhvr>
                                        <p:cTn id="73" dur="1" fill="hold">
                                          <p:stCondLst>
                                            <p:cond delay="499"/>
                                          </p:stCondLst>
                                        </p:cTn>
                                        <p:tgtEl>
                                          <p:spTgt spid="4"/>
                                        </p:tgtEl>
                                        <p:attrNameLst>
                                          <p:attrName>style.visibility</p:attrName>
                                        </p:attrNameLst>
                                      </p:cBhvr>
                                      <p:to>
                                        <p:strVal val="hidden"/>
                                      </p:to>
                                    </p:set>
                                  </p:childTnLst>
                                </p:cTn>
                              </p:par>
                              <p:par>
                                <p:cTn id="74" presetID="2" presetClass="exit" presetSubtype="2" fill="hold" nodeType="withEffect">
                                  <p:stCondLst>
                                    <p:cond delay="57340"/>
                                  </p:stCondLst>
                                  <p:childTnLst>
                                    <p:anim calcmode="lin" valueType="num">
                                      <p:cBhvr additive="base">
                                        <p:cTn id="75" dur="500"/>
                                        <p:tgtEl>
                                          <p:spTgt spid="48"/>
                                        </p:tgtEl>
                                        <p:attrNameLst>
                                          <p:attrName>ppt_x</p:attrName>
                                        </p:attrNameLst>
                                      </p:cBhvr>
                                      <p:tavLst>
                                        <p:tav tm="0">
                                          <p:val>
                                            <p:strVal val="ppt_x"/>
                                          </p:val>
                                        </p:tav>
                                        <p:tav tm="100000">
                                          <p:val>
                                            <p:strVal val="1+ppt_w/2"/>
                                          </p:val>
                                        </p:tav>
                                      </p:tavLst>
                                    </p:anim>
                                    <p:anim calcmode="lin" valueType="num">
                                      <p:cBhvr additive="base">
                                        <p:cTn id="76" dur="500"/>
                                        <p:tgtEl>
                                          <p:spTgt spid="48"/>
                                        </p:tgtEl>
                                        <p:attrNameLst>
                                          <p:attrName>ppt_y</p:attrName>
                                        </p:attrNameLst>
                                      </p:cBhvr>
                                      <p:tavLst>
                                        <p:tav tm="0">
                                          <p:val>
                                            <p:strVal val="ppt_y"/>
                                          </p:val>
                                        </p:tav>
                                        <p:tav tm="100000">
                                          <p:val>
                                            <p:strVal val="ppt_y"/>
                                          </p:val>
                                        </p:tav>
                                      </p:tavLst>
                                    </p:anim>
                                    <p:set>
                                      <p:cBhvr>
                                        <p:cTn id="77" dur="1" fill="hold">
                                          <p:stCondLst>
                                            <p:cond delay="499"/>
                                          </p:stCondLst>
                                        </p:cTn>
                                        <p:tgtEl>
                                          <p:spTgt spid="48"/>
                                        </p:tgtEl>
                                        <p:attrNameLst>
                                          <p:attrName>style.visibility</p:attrName>
                                        </p:attrNameLst>
                                      </p:cBhvr>
                                      <p:to>
                                        <p:strVal val="hidden"/>
                                      </p:to>
                                    </p:set>
                                  </p:childTnLst>
                                </p:cTn>
                              </p:par>
                              <p:par>
                                <p:cTn id="78" presetID="2" presetClass="exit" presetSubtype="2" fill="hold" grpId="1" nodeType="withEffect">
                                  <p:stCondLst>
                                    <p:cond delay="57340"/>
                                  </p:stCondLst>
                                  <p:childTnLst>
                                    <p:anim calcmode="lin" valueType="num">
                                      <p:cBhvr additive="base">
                                        <p:cTn id="79" dur="500"/>
                                        <p:tgtEl>
                                          <p:spTgt spid="49"/>
                                        </p:tgtEl>
                                        <p:attrNameLst>
                                          <p:attrName>ppt_x</p:attrName>
                                        </p:attrNameLst>
                                      </p:cBhvr>
                                      <p:tavLst>
                                        <p:tav tm="0">
                                          <p:val>
                                            <p:strVal val="ppt_x"/>
                                          </p:val>
                                        </p:tav>
                                        <p:tav tm="100000">
                                          <p:val>
                                            <p:strVal val="1+ppt_w/2"/>
                                          </p:val>
                                        </p:tav>
                                      </p:tavLst>
                                    </p:anim>
                                    <p:anim calcmode="lin" valueType="num">
                                      <p:cBhvr additive="base">
                                        <p:cTn id="80" dur="500"/>
                                        <p:tgtEl>
                                          <p:spTgt spid="49"/>
                                        </p:tgtEl>
                                        <p:attrNameLst>
                                          <p:attrName>ppt_y</p:attrName>
                                        </p:attrNameLst>
                                      </p:cBhvr>
                                      <p:tavLst>
                                        <p:tav tm="0">
                                          <p:val>
                                            <p:strVal val="ppt_y"/>
                                          </p:val>
                                        </p:tav>
                                        <p:tav tm="100000">
                                          <p:val>
                                            <p:strVal val="ppt_y"/>
                                          </p:val>
                                        </p:tav>
                                      </p:tavLst>
                                    </p:anim>
                                    <p:set>
                                      <p:cBhvr>
                                        <p:cTn id="81" dur="1" fill="hold">
                                          <p:stCondLst>
                                            <p:cond delay="4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2" fill="hold" display="0">
                  <p:stCondLst>
                    <p:cond delay="indefinite"/>
                  </p:stCondLst>
                  <p:endCondLst>
                    <p:cond evt="onStopAudio" delay="0">
                      <p:tgtEl>
                        <p:sldTgt/>
                      </p:tgtEl>
                    </p:cond>
                  </p:endCondLst>
                </p:cTn>
                <p:tgtEl>
                  <p:spTgt spid="2"/>
                </p:tgtEl>
              </p:cMediaNode>
            </p:audio>
          </p:childTnLst>
        </p:cTn>
      </p:par>
    </p:tnLst>
    <p:bldLst>
      <p:bldP spid="49" grpId="0" animBg="1"/>
      <p:bldP spid="49" grpId="1" animBg="1"/>
      <p:bldP spid="4" grpId="0"/>
      <p:bldP spid="4" grpId="1"/>
      <p:bldP spid="36" grpId="0" animBg="1"/>
      <p:bldP spid="3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830A370-DB80-70C2-837D-6EF9A8DF3D6F}"/>
              </a:ext>
            </a:extLst>
          </p:cNvPr>
          <p:cNvSpPr txBox="1"/>
          <p:nvPr/>
        </p:nvSpPr>
        <p:spPr>
          <a:xfrm>
            <a:off x="128016" y="96886"/>
            <a:ext cx="11771884" cy="584775"/>
          </a:xfrm>
          <a:prstGeom prst="rect">
            <a:avLst/>
          </a:prstGeom>
          <a:noFill/>
        </p:spPr>
        <p:txBody>
          <a:bodyPr wrap="square" rtlCol="0">
            <a:spAutoFit/>
          </a:bodyPr>
          <a:lstStyle/>
          <a:p>
            <a:r>
              <a:rPr lang="en-US" sz="3200" b="1" dirty="0">
                <a:solidFill>
                  <a:srgbClr val="1CB9EC"/>
                </a:solidFill>
                <a:latin typeface="Atkinson Hyperlegible" pitchFamily="2" charset="0"/>
              </a:rPr>
              <a:t>Sanitary inspection (SI) forms</a:t>
            </a:r>
          </a:p>
        </p:txBody>
      </p:sp>
      <p:grpSp>
        <p:nvGrpSpPr>
          <p:cNvPr id="4" name="Group 3">
            <a:extLst>
              <a:ext uri="{FF2B5EF4-FFF2-40B4-BE49-F238E27FC236}">
                <a16:creationId xmlns:a16="http://schemas.microsoft.com/office/drawing/2014/main" id="{8B264062-D7BA-4D59-A7B1-9F237458EAB1}"/>
              </a:ext>
            </a:extLst>
          </p:cNvPr>
          <p:cNvGrpSpPr/>
          <p:nvPr/>
        </p:nvGrpSpPr>
        <p:grpSpPr>
          <a:xfrm>
            <a:off x="-2" y="734731"/>
            <a:ext cx="12192001" cy="1186648"/>
            <a:chOff x="-2" y="734731"/>
            <a:chExt cx="12192001" cy="1186648"/>
          </a:xfrm>
        </p:grpSpPr>
        <p:sp>
          <p:nvSpPr>
            <p:cNvPr id="15" name="Hexagon 14">
              <a:extLst>
                <a:ext uri="{FF2B5EF4-FFF2-40B4-BE49-F238E27FC236}">
                  <a16:creationId xmlns:a16="http://schemas.microsoft.com/office/drawing/2014/main" id="{3481BF83-0401-4606-15D8-0C05095C90F0}"/>
                </a:ext>
              </a:extLst>
            </p:cNvPr>
            <p:cNvSpPr/>
            <p:nvPr/>
          </p:nvSpPr>
          <p:spPr>
            <a:xfrm>
              <a:off x="-2" y="734731"/>
              <a:ext cx="12192001" cy="1186648"/>
            </a:xfrm>
            <a:prstGeom prst="hexagon">
              <a:avLst>
                <a:gd name="adj" fmla="val 0"/>
                <a:gd name="vf" fmla="val 115470"/>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
              <a:extLst>
                <a:ext uri="{FF2B5EF4-FFF2-40B4-BE49-F238E27FC236}">
                  <a16:creationId xmlns:a16="http://schemas.microsoft.com/office/drawing/2014/main" id="{A93881DB-84D9-C2B4-43DC-951BF770000C}"/>
                </a:ext>
              </a:extLst>
            </p:cNvPr>
            <p:cNvSpPr txBox="1">
              <a:spLocks/>
            </p:cNvSpPr>
            <p:nvPr/>
          </p:nvSpPr>
          <p:spPr>
            <a:xfrm>
              <a:off x="501708" y="952151"/>
              <a:ext cx="11188580" cy="751808"/>
            </a:xfrm>
            <a:prstGeom prst="rect">
              <a:avLst/>
            </a:prstGeom>
            <a:noFill/>
          </p:spPr>
          <p:txBody>
            <a:bodyPr vert="horz" wrap="square" lIns="82931" tIns="41465" rIns="82931" bIns="41465"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3505" indent="0" algn="ctr" defTabSz="829269">
                <a:buNone/>
              </a:pPr>
              <a:r>
                <a:rPr lang="en-US" sz="2400" dirty="0">
                  <a:solidFill>
                    <a:schemeClr val="bg1"/>
                  </a:solidFill>
                  <a:latin typeface="Atkinson Hyperlegible" pitchFamily="2" charset="0"/>
                  <a:cs typeface="Arial"/>
                </a:rPr>
                <a:t>An on-site evaluation of all </a:t>
              </a:r>
              <a:r>
                <a:rPr lang="en-US" sz="2400" b="1" dirty="0">
                  <a:solidFill>
                    <a:schemeClr val="bg1"/>
                  </a:solidFill>
                  <a:latin typeface="Atkinson Hyperlegible" pitchFamily="2" charset="0"/>
                  <a:cs typeface="Arial"/>
                </a:rPr>
                <a:t>conditions</a:t>
              </a:r>
              <a:r>
                <a:rPr lang="en-US" sz="2400" dirty="0">
                  <a:solidFill>
                    <a:schemeClr val="bg1"/>
                  </a:solidFill>
                  <a:latin typeface="Atkinson Hyperlegible" pitchFamily="2" charset="0"/>
                  <a:cs typeface="Arial"/>
                </a:rPr>
                <a:t>, </a:t>
              </a:r>
              <a:r>
                <a:rPr lang="en-US" sz="2400" b="1" dirty="0">
                  <a:solidFill>
                    <a:schemeClr val="bg1"/>
                  </a:solidFill>
                  <a:latin typeface="Atkinson Hyperlegible" pitchFamily="2" charset="0"/>
                  <a:cs typeface="Arial"/>
                </a:rPr>
                <a:t>components</a:t>
              </a:r>
              <a:r>
                <a:rPr lang="en-US" sz="2400" dirty="0">
                  <a:solidFill>
                    <a:schemeClr val="bg1"/>
                  </a:solidFill>
                  <a:latin typeface="Atkinson Hyperlegible" pitchFamily="2" charset="0"/>
                  <a:cs typeface="Arial"/>
                </a:rPr>
                <a:t> and </a:t>
              </a:r>
              <a:r>
                <a:rPr lang="en-US" sz="2400" b="1" dirty="0">
                  <a:solidFill>
                    <a:schemeClr val="bg1"/>
                  </a:solidFill>
                  <a:latin typeface="Atkinson Hyperlegible" pitchFamily="2" charset="0"/>
                  <a:cs typeface="Arial"/>
                </a:rPr>
                <a:t>practices</a:t>
              </a:r>
              <a:r>
                <a:rPr lang="en-US" sz="2400" dirty="0">
                  <a:solidFill>
                    <a:schemeClr val="bg1"/>
                  </a:solidFill>
                  <a:latin typeface="Atkinson Hyperlegible" pitchFamily="2" charset="0"/>
                  <a:cs typeface="Arial"/>
                </a:rPr>
                <a:t> in the water supply system that pose an </a:t>
              </a:r>
              <a:r>
                <a:rPr lang="en-US" sz="2400" b="1" dirty="0">
                  <a:solidFill>
                    <a:schemeClr val="bg1"/>
                  </a:solidFill>
                  <a:latin typeface="Atkinson Hyperlegible" pitchFamily="2" charset="0"/>
                  <a:cs typeface="Arial"/>
                </a:rPr>
                <a:t>actual or potential risk </a:t>
              </a:r>
              <a:r>
                <a:rPr lang="en-US" sz="2400" dirty="0">
                  <a:solidFill>
                    <a:schemeClr val="bg1"/>
                  </a:solidFill>
                  <a:latin typeface="Atkinson Hyperlegible" pitchFamily="2" charset="0"/>
                  <a:cs typeface="Arial"/>
                </a:rPr>
                <a:t>to </a:t>
              </a:r>
              <a:r>
                <a:rPr lang="en-US" sz="2400" b="1" dirty="0">
                  <a:solidFill>
                    <a:schemeClr val="bg1"/>
                  </a:solidFill>
                  <a:latin typeface="Atkinson Hyperlegible" pitchFamily="2" charset="0"/>
                  <a:cs typeface="Arial"/>
                </a:rPr>
                <a:t>public health</a:t>
              </a:r>
              <a:r>
                <a:rPr lang="en-US" sz="2400" dirty="0">
                  <a:solidFill>
                    <a:schemeClr val="bg1"/>
                  </a:solidFill>
                  <a:latin typeface="Atkinson Hyperlegible" pitchFamily="2" charset="0"/>
                  <a:cs typeface="Arial"/>
                </a:rPr>
                <a:t>.</a:t>
              </a:r>
              <a:endParaRPr lang="en-US" sz="2400" dirty="0">
                <a:solidFill>
                  <a:schemeClr val="bg1"/>
                </a:solidFill>
                <a:latin typeface="Atkinson Hyperlegible" pitchFamily="2" charset="0"/>
              </a:endParaRPr>
            </a:p>
          </p:txBody>
        </p:sp>
      </p:grpSp>
      <p:grpSp>
        <p:nvGrpSpPr>
          <p:cNvPr id="16" name="Group 15">
            <a:extLst>
              <a:ext uri="{FF2B5EF4-FFF2-40B4-BE49-F238E27FC236}">
                <a16:creationId xmlns:a16="http://schemas.microsoft.com/office/drawing/2014/main" id="{F677CE38-9571-95FD-E9DD-699A16B69A81}"/>
              </a:ext>
            </a:extLst>
          </p:cNvPr>
          <p:cNvGrpSpPr/>
          <p:nvPr/>
        </p:nvGrpSpPr>
        <p:grpSpPr>
          <a:xfrm>
            <a:off x="233847" y="4051984"/>
            <a:ext cx="2895593" cy="1049530"/>
            <a:chOff x="179792" y="227678"/>
            <a:chExt cx="2895593" cy="1049530"/>
          </a:xfrm>
        </p:grpSpPr>
        <p:sp>
          <p:nvSpPr>
            <p:cNvPr id="17" name="Freeform 9">
              <a:extLst>
                <a:ext uri="{FF2B5EF4-FFF2-40B4-BE49-F238E27FC236}">
                  <a16:creationId xmlns:a16="http://schemas.microsoft.com/office/drawing/2014/main" id="{3CF5CE2F-DB31-E839-8155-E36AC4D9ED65}"/>
                </a:ext>
              </a:extLst>
            </p:cNvPr>
            <p:cNvSpPr>
              <a:spLocks/>
            </p:cNvSpPr>
            <p:nvPr/>
          </p:nvSpPr>
          <p:spPr bwMode="auto">
            <a:xfrm>
              <a:off x="935972" y="227678"/>
              <a:ext cx="135881" cy="122344"/>
            </a:xfrm>
            <a:custGeom>
              <a:avLst/>
              <a:gdLst>
                <a:gd name="T0" fmla="*/ 199 w 199"/>
                <a:gd name="T1" fmla="*/ 175 h 175"/>
                <a:gd name="T2" fmla="*/ 198 w 199"/>
                <a:gd name="T3" fmla="*/ 140 h 175"/>
                <a:gd name="T4" fmla="*/ 195 w 199"/>
                <a:gd name="T5" fmla="*/ 107 h 175"/>
                <a:gd name="T6" fmla="*/ 187 w 199"/>
                <a:gd name="T7" fmla="*/ 78 h 175"/>
                <a:gd name="T8" fmla="*/ 176 w 199"/>
                <a:gd name="T9" fmla="*/ 53 h 175"/>
                <a:gd name="T10" fmla="*/ 163 w 199"/>
                <a:gd name="T11" fmla="*/ 32 h 175"/>
                <a:gd name="T12" fmla="*/ 150 w 199"/>
                <a:gd name="T13" fmla="*/ 18 h 175"/>
                <a:gd name="T14" fmla="*/ 135 w 199"/>
                <a:gd name="T15" fmla="*/ 8 h 175"/>
                <a:gd name="T16" fmla="*/ 123 w 199"/>
                <a:gd name="T17" fmla="*/ 2 h 175"/>
                <a:gd name="T18" fmla="*/ 100 w 199"/>
                <a:gd name="T19" fmla="*/ 0 h 175"/>
                <a:gd name="T20" fmla="*/ 80 w 199"/>
                <a:gd name="T21" fmla="*/ 2 h 175"/>
                <a:gd name="T22" fmla="*/ 62 w 199"/>
                <a:gd name="T23" fmla="*/ 8 h 175"/>
                <a:gd name="T24" fmla="*/ 47 w 199"/>
                <a:gd name="T25" fmla="*/ 19 h 175"/>
                <a:gd name="T26" fmla="*/ 32 w 199"/>
                <a:gd name="T27" fmla="*/ 35 h 175"/>
                <a:gd name="T28" fmla="*/ 20 w 199"/>
                <a:gd name="T29" fmla="*/ 54 h 175"/>
                <a:gd name="T30" fmla="*/ 11 w 199"/>
                <a:gd name="T31" fmla="*/ 79 h 175"/>
                <a:gd name="T32" fmla="*/ 4 w 199"/>
                <a:gd name="T33" fmla="*/ 110 h 175"/>
                <a:gd name="T34" fmla="*/ 0 w 199"/>
                <a:gd name="T35" fmla="*/ 143 h 175"/>
                <a:gd name="T36" fmla="*/ 0 w 199"/>
                <a:gd name="T37" fmla="*/ 175 h 175"/>
                <a:gd name="T38" fmla="*/ 199 w 199"/>
                <a:gd name="T39" fmla="*/ 175 h 175"/>
                <a:gd name="T40" fmla="*/ 199 w 199"/>
                <a:gd name="T41"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9" h="175">
                  <a:moveTo>
                    <a:pt x="199" y="175"/>
                  </a:moveTo>
                  <a:lnTo>
                    <a:pt x="198" y="140"/>
                  </a:lnTo>
                  <a:lnTo>
                    <a:pt x="195" y="107"/>
                  </a:lnTo>
                  <a:lnTo>
                    <a:pt x="187" y="78"/>
                  </a:lnTo>
                  <a:lnTo>
                    <a:pt x="176" y="53"/>
                  </a:lnTo>
                  <a:lnTo>
                    <a:pt x="163" y="32"/>
                  </a:lnTo>
                  <a:lnTo>
                    <a:pt x="150" y="18"/>
                  </a:lnTo>
                  <a:lnTo>
                    <a:pt x="135" y="8"/>
                  </a:lnTo>
                  <a:lnTo>
                    <a:pt x="123" y="2"/>
                  </a:lnTo>
                  <a:lnTo>
                    <a:pt x="100" y="0"/>
                  </a:lnTo>
                  <a:lnTo>
                    <a:pt x="80" y="2"/>
                  </a:lnTo>
                  <a:lnTo>
                    <a:pt x="62" y="8"/>
                  </a:lnTo>
                  <a:lnTo>
                    <a:pt x="47" y="19"/>
                  </a:lnTo>
                  <a:lnTo>
                    <a:pt x="32" y="35"/>
                  </a:lnTo>
                  <a:lnTo>
                    <a:pt x="20" y="54"/>
                  </a:lnTo>
                  <a:lnTo>
                    <a:pt x="11" y="79"/>
                  </a:lnTo>
                  <a:lnTo>
                    <a:pt x="4" y="110"/>
                  </a:lnTo>
                  <a:lnTo>
                    <a:pt x="0" y="143"/>
                  </a:lnTo>
                  <a:lnTo>
                    <a:pt x="0" y="175"/>
                  </a:lnTo>
                  <a:lnTo>
                    <a:pt x="199" y="175"/>
                  </a:lnTo>
                  <a:lnTo>
                    <a:pt x="199" y="175"/>
                  </a:lnTo>
                  <a:close/>
                </a:path>
              </a:pathLst>
            </a:custGeom>
            <a:solidFill>
              <a:srgbClr val="AF740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8" name="Rounded Rectangle 73">
              <a:extLst>
                <a:ext uri="{FF2B5EF4-FFF2-40B4-BE49-F238E27FC236}">
                  <a16:creationId xmlns:a16="http://schemas.microsoft.com/office/drawing/2014/main" id="{6AA235C7-48EF-EB4D-09B3-AE145940E9B8}"/>
                </a:ext>
              </a:extLst>
            </p:cNvPr>
            <p:cNvSpPr/>
            <p:nvPr/>
          </p:nvSpPr>
          <p:spPr>
            <a:xfrm>
              <a:off x="179792" y="352291"/>
              <a:ext cx="2895593" cy="924917"/>
            </a:xfrm>
            <a:prstGeom prst="roundRect">
              <a:avLst>
                <a:gd name="adj" fmla="val 7170"/>
              </a:avLst>
            </a:prstGeom>
            <a:solidFill>
              <a:srgbClr val="F4A81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rgbClr val="E4E0DC"/>
                </a:solidFill>
              </a:endParaRPr>
            </a:p>
          </p:txBody>
        </p:sp>
        <p:sp>
          <p:nvSpPr>
            <p:cNvPr id="19" name="Freeform 7">
              <a:extLst>
                <a:ext uri="{FF2B5EF4-FFF2-40B4-BE49-F238E27FC236}">
                  <a16:creationId xmlns:a16="http://schemas.microsoft.com/office/drawing/2014/main" id="{7B341D9D-15A7-F8E3-93C4-1F2DE8FB9A59}"/>
                </a:ext>
              </a:extLst>
            </p:cNvPr>
            <p:cNvSpPr>
              <a:spLocks/>
            </p:cNvSpPr>
            <p:nvPr/>
          </p:nvSpPr>
          <p:spPr bwMode="auto">
            <a:xfrm>
              <a:off x="276415" y="329213"/>
              <a:ext cx="665609" cy="699635"/>
            </a:xfrm>
            <a:custGeom>
              <a:avLst/>
              <a:gdLst>
                <a:gd name="T0" fmla="*/ 540 w 1072"/>
                <a:gd name="T1" fmla="*/ 1096 h 1096"/>
                <a:gd name="T2" fmla="*/ 1072 w 1072"/>
                <a:gd name="T3" fmla="*/ 706 h 1096"/>
                <a:gd name="T4" fmla="*/ 1072 w 1072"/>
                <a:gd name="T5" fmla="*/ 0 h 1096"/>
                <a:gd name="T6" fmla="*/ 0 w 1072"/>
                <a:gd name="T7" fmla="*/ 0 h 1096"/>
                <a:gd name="T8" fmla="*/ 0 w 1072"/>
                <a:gd name="T9" fmla="*/ 710 h 1096"/>
                <a:gd name="T10" fmla="*/ 540 w 1072"/>
                <a:gd name="T11" fmla="*/ 1096 h 1096"/>
                <a:gd name="T12" fmla="*/ 540 w 1072"/>
                <a:gd name="T13" fmla="*/ 1096 h 1096"/>
              </a:gdLst>
              <a:ahLst/>
              <a:cxnLst>
                <a:cxn ang="0">
                  <a:pos x="T0" y="T1"/>
                </a:cxn>
                <a:cxn ang="0">
                  <a:pos x="T2" y="T3"/>
                </a:cxn>
                <a:cxn ang="0">
                  <a:pos x="T4" y="T5"/>
                </a:cxn>
                <a:cxn ang="0">
                  <a:pos x="T6" y="T7"/>
                </a:cxn>
                <a:cxn ang="0">
                  <a:pos x="T8" y="T9"/>
                </a:cxn>
                <a:cxn ang="0">
                  <a:pos x="T10" y="T11"/>
                </a:cxn>
                <a:cxn ang="0">
                  <a:pos x="T12" y="T13"/>
                </a:cxn>
              </a:cxnLst>
              <a:rect l="0" t="0" r="r" b="b"/>
              <a:pathLst>
                <a:path w="1072" h="1096">
                  <a:moveTo>
                    <a:pt x="540" y="1096"/>
                  </a:moveTo>
                  <a:lnTo>
                    <a:pt x="1072" y="706"/>
                  </a:lnTo>
                  <a:lnTo>
                    <a:pt x="1072" y="0"/>
                  </a:lnTo>
                  <a:lnTo>
                    <a:pt x="0" y="0"/>
                  </a:lnTo>
                  <a:lnTo>
                    <a:pt x="0" y="710"/>
                  </a:lnTo>
                  <a:lnTo>
                    <a:pt x="540" y="1096"/>
                  </a:lnTo>
                  <a:lnTo>
                    <a:pt x="540" y="1096"/>
                  </a:lnTo>
                  <a:close/>
                </a:path>
              </a:pathLst>
            </a:custGeom>
            <a:solidFill>
              <a:srgbClr val="F4A81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0" name="Freeform 8">
              <a:extLst>
                <a:ext uri="{FF2B5EF4-FFF2-40B4-BE49-F238E27FC236}">
                  <a16:creationId xmlns:a16="http://schemas.microsoft.com/office/drawing/2014/main" id="{4E2AB7AA-60CC-7F76-035B-44CA1B15DCC2}"/>
                </a:ext>
              </a:extLst>
            </p:cNvPr>
            <p:cNvSpPr>
              <a:spLocks/>
            </p:cNvSpPr>
            <p:nvPr/>
          </p:nvSpPr>
          <p:spPr bwMode="auto">
            <a:xfrm>
              <a:off x="276415" y="229068"/>
              <a:ext cx="719008" cy="107243"/>
            </a:xfrm>
            <a:custGeom>
              <a:avLst/>
              <a:gdLst>
                <a:gd name="T0" fmla="*/ 1088 w 1157"/>
                <a:gd name="T1" fmla="*/ 75 h 167"/>
                <a:gd name="T2" fmla="*/ 1098 w 1157"/>
                <a:gd name="T3" fmla="*/ 51 h 167"/>
                <a:gd name="T4" fmla="*/ 1111 w 1157"/>
                <a:gd name="T5" fmla="*/ 32 h 167"/>
                <a:gd name="T6" fmla="*/ 1124 w 1157"/>
                <a:gd name="T7" fmla="*/ 17 h 167"/>
                <a:gd name="T8" fmla="*/ 1140 w 1157"/>
                <a:gd name="T9" fmla="*/ 6 h 167"/>
                <a:gd name="T10" fmla="*/ 1157 w 1157"/>
                <a:gd name="T11" fmla="*/ 0 h 167"/>
                <a:gd name="T12" fmla="*/ 88 w 1157"/>
                <a:gd name="T13" fmla="*/ 0 h 167"/>
                <a:gd name="T14" fmla="*/ 73 w 1157"/>
                <a:gd name="T15" fmla="*/ 1 h 167"/>
                <a:gd name="T16" fmla="*/ 59 w 1157"/>
                <a:gd name="T17" fmla="*/ 7 h 167"/>
                <a:gd name="T18" fmla="*/ 44 w 1157"/>
                <a:gd name="T19" fmla="*/ 18 h 167"/>
                <a:gd name="T20" fmla="*/ 28 w 1157"/>
                <a:gd name="T21" fmla="*/ 37 h 167"/>
                <a:gd name="T22" fmla="*/ 16 w 1157"/>
                <a:gd name="T23" fmla="*/ 61 h 167"/>
                <a:gd name="T24" fmla="*/ 7 w 1157"/>
                <a:gd name="T25" fmla="*/ 91 h 167"/>
                <a:gd name="T26" fmla="*/ 1 w 1157"/>
                <a:gd name="T27" fmla="*/ 126 h 167"/>
                <a:gd name="T28" fmla="*/ 0 w 1157"/>
                <a:gd name="T29" fmla="*/ 167 h 167"/>
                <a:gd name="T30" fmla="*/ 1072 w 1157"/>
                <a:gd name="T31" fmla="*/ 167 h 167"/>
                <a:gd name="T32" fmla="*/ 1074 w 1157"/>
                <a:gd name="T33" fmla="*/ 136 h 167"/>
                <a:gd name="T34" fmla="*/ 1080 w 1157"/>
                <a:gd name="T35" fmla="*/ 105 h 167"/>
                <a:gd name="T36" fmla="*/ 1088 w 1157"/>
                <a:gd name="T37" fmla="*/ 75 h 167"/>
                <a:gd name="T38" fmla="*/ 1088 w 1157"/>
                <a:gd name="T39" fmla="*/ 75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57" h="167">
                  <a:moveTo>
                    <a:pt x="1088" y="75"/>
                  </a:moveTo>
                  <a:lnTo>
                    <a:pt x="1098" y="51"/>
                  </a:lnTo>
                  <a:lnTo>
                    <a:pt x="1111" y="32"/>
                  </a:lnTo>
                  <a:lnTo>
                    <a:pt x="1124" y="17"/>
                  </a:lnTo>
                  <a:lnTo>
                    <a:pt x="1140" y="6"/>
                  </a:lnTo>
                  <a:lnTo>
                    <a:pt x="1157" y="0"/>
                  </a:lnTo>
                  <a:lnTo>
                    <a:pt x="88" y="0"/>
                  </a:lnTo>
                  <a:lnTo>
                    <a:pt x="73" y="1"/>
                  </a:lnTo>
                  <a:lnTo>
                    <a:pt x="59" y="7"/>
                  </a:lnTo>
                  <a:lnTo>
                    <a:pt x="44" y="18"/>
                  </a:lnTo>
                  <a:lnTo>
                    <a:pt x="28" y="37"/>
                  </a:lnTo>
                  <a:lnTo>
                    <a:pt x="16" y="61"/>
                  </a:lnTo>
                  <a:lnTo>
                    <a:pt x="7" y="91"/>
                  </a:lnTo>
                  <a:lnTo>
                    <a:pt x="1" y="126"/>
                  </a:lnTo>
                  <a:lnTo>
                    <a:pt x="0" y="167"/>
                  </a:lnTo>
                  <a:lnTo>
                    <a:pt x="1072" y="167"/>
                  </a:lnTo>
                  <a:lnTo>
                    <a:pt x="1074" y="136"/>
                  </a:lnTo>
                  <a:lnTo>
                    <a:pt x="1080" y="105"/>
                  </a:lnTo>
                  <a:lnTo>
                    <a:pt x="1088" y="75"/>
                  </a:lnTo>
                  <a:lnTo>
                    <a:pt x="1088" y="75"/>
                  </a:lnTo>
                  <a:close/>
                </a:path>
              </a:pathLst>
            </a:custGeom>
            <a:solidFill>
              <a:srgbClr val="F4A81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1" name="TextBox 20">
              <a:extLst>
                <a:ext uri="{FF2B5EF4-FFF2-40B4-BE49-F238E27FC236}">
                  <a16:creationId xmlns:a16="http://schemas.microsoft.com/office/drawing/2014/main" id="{FC4ED99E-D70A-5C62-00D7-1D4D8F4A2E5F}"/>
                </a:ext>
              </a:extLst>
            </p:cNvPr>
            <p:cNvSpPr txBox="1"/>
            <p:nvPr/>
          </p:nvSpPr>
          <p:spPr>
            <a:xfrm>
              <a:off x="956789" y="438510"/>
              <a:ext cx="2118596" cy="707886"/>
            </a:xfrm>
            <a:prstGeom prst="rect">
              <a:avLst/>
            </a:prstGeom>
            <a:noFill/>
          </p:spPr>
          <p:txBody>
            <a:bodyPr wrap="square" rtlCol="0">
              <a:spAutoFit/>
            </a:bodyPr>
            <a:lstStyle/>
            <a:p>
              <a:r>
                <a:rPr lang="en-US" sz="2000" dirty="0">
                  <a:latin typeface="Atkinson Hyperlegible" pitchFamily="2" charset="0"/>
                  <a:cs typeface="Arial" panose="020B0604020202020204" pitchFamily="34" charset="0"/>
                </a:rPr>
                <a:t>Borehole with motorized pump. </a:t>
              </a:r>
            </a:p>
          </p:txBody>
        </p:sp>
        <p:sp>
          <p:nvSpPr>
            <p:cNvPr id="22" name="TextBox 21">
              <a:extLst>
                <a:ext uri="{FF2B5EF4-FFF2-40B4-BE49-F238E27FC236}">
                  <a16:creationId xmlns:a16="http://schemas.microsoft.com/office/drawing/2014/main" id="{1BD5D94E-EC37-6F98-5200-A02138EF2C94}"/>
                </a:ext>
              </a:extLst>
            </p:cNvPr>
            <p:cNvSpPr txBox="1"/>
            <p:nvPr/>
          </p:nvSpPr>
          <p:spPr>
            <a:xfrm>
              <a:off x="425490" y="329213"/>
              <a:ext cx="351432" cy="492443"/>
            </a:xfrm>
            <a:prstGeom prst="rect">
              <a:avLst/>
            </a:prstGeom>
            <a:noFill/>
          </p:spPr>
          <p:txBody>
            <a:bodyPr wrap="square" rtlCol="0">
              <a:spAutoFit/>
            </a:bodyPr>
            <a:lstStyle/>
            <a:p>
              <a:r>
                <a:rPr lang="en-US" sz="2600" b="1" dirty="0">
                  <a:solidFill>
                    <a:schemeClr val="bg1"/>
                  </a:solidFill>
                  <a:latin typeface="Atkinson Hyperlegible" pitchFamily="2" charset="0"/>
                  <a:cs typeface="Arial" panose="020B0604020202020204" pitchFamily="34" charset="0"/>
                </a:rPr>
                <a:t>2</a:t>
              </a:r>
            </a:p>
          </p:txBody>
        </p:sp>
      </p:grpSp>
      <p:grpSp>
        <p:nvGrpSpPr>
          <p:cNvPr id="23" name="Group 22">
            <a:extLst>
              <a:ext uri="{FF2B5EF4-FFF2-40B4-BE49-F238E27FC236}">
                <a16:creationId xmlns:a16="http://schemas.microsoft.com/office/drawing/2014/main" id="{2C5F0E12-374B-099E-2108-259785018004}"/>
              </a:ext>
            </a:extLst>
          </p:cNvPr>
          <p:cNvGrpSpPr/>
          <p:nvPr/>
        </p:nvGrpSpPr>
        <p:grpSpPr>
          <a:xfrm>
            <a:off x="222013" y="2877358"/>
            <a:ext cx="2919263" cy="1049530"/>
            <a:chOff x="179791" y="227678"/>
            <a:chExt cx="2919263" cy="1049530"/>
          </a:xfrm>
        </p:grpSpPr>
        <p:sp>
          <p:nvSpPr>
            <p:cNvPr id="24" name="Freeform 9">
              <a:extLst>
                <a:ext uri="{FF2B5EF4-FFF2-40B4-BE49-F238E27FC236}">
                  <a16:creationId xmlns:a16="http://schemas.microsoft.com/office/drawing/2014/main" id="{858C2999-4A22-4B8C-3B70-2ABC35A06122}"/>
                </a:ext>
              </a:extLst>
            </p:cNvPr>
            <p:cNvSpPr>
              <a:spLocks/>
            </p:cNvSpPr>
            <p:nvPr/>
          </p:nvSpPr>
          <p:spPr bwMode="auto">
            <a:xfrm>
              <a:off x="935972" y="227678"/>
              <a:ext cx="135881" cy="122344"/>
            </a:xfrm>
            <a:custGeom>
              <a:avLst/>
              <a:gdLst>
                <a:gd name="T0" fmla="*/ 199 w 199"/>
                <a:gd name="T1" fmla="*/ 175 h 175"/>
                <a:gd name="T2" fmla="*/ 198 w 199"/>
                <a:gd name="T3" fmla="*/ 140 h 175"/>
                <a:gd name="T4" fmla="*/ 195 w 199"/>
                <a:gd name="T5" fmla="*/ 107 h 175"/>
                <a:gd name="T6" fmla="*/ 187 w 199"/>
                <a:gd name="T7" fmla="*/ 78 h 175"/>
                <a:gd name="T8" fmla="*/ 176 w 199"/>
                <a:gd name="T9" fmla="*/ 53 h 175"/>
                <a:gd name="T10" fmla="*/ 163 w 199"/>
                <a:gd name="T11" fmla="*/ 32 h 175"/>
                <a:gd name="T12" fmla="*/ 150 w 199"/>
                <a:gd name="T13" fmla="*/ 18 h 175"/>
                <a:gd name="T14" fmla="*/ 135 w 199"/>
                <a:gd name="T15" fmla="*/ 8 h 175"/>
                <a:gd name="T16" fmla="*/ 123 w 199"/>
                <a:gd name="T17" fmla="*/ 2 h 175"/>
                <a:gd name="T18" fmla="*/ 100 w 199"/>
                <a:gd name="T19" fmla="*/ 0 h 175"/>
                <a:gd name="T20" fmla="*/ 80 w 199"/>
                <a:gd name="T21" fmla="*/ 2 h 175"/>
                <a:gd name="T22" fmla="*/ 62 w 199"/>
                <a:gd name="T23" fmla="*/ 8 h 175"/>
                <a:gd name="T24" fmla="*/ 47 w 199"/>
                <a:gd name="T25" fmla="*/ 19 h 175"/>
                <a:gd name="T26" fmla="*/ 32 w 199"/>
                <a:gd name="T27" fmla="*/ 35 h 175"/>
                <a:gd name="T28" fmla="*/ 20 w 199"/>
                <a:gd name="T29" fmla="*/ 54 h 175"/>
                <a:gd name="T30" fmla="*/ 11 w 199"/>
                <a:gd name="T31" fmla="*/ 79 h 175"/>
                <a:gd name="T32" fmla="*/ 4 w 199"/>
                <a:gd name="T33" fmla="*/ 110 h 175"/>
                <a:gd name="T34" fmla="*/ 0 w 199"/>
                <a:gd name="T35" fmla="*/ 143 h 175"/>
                <a:gd name="T36" fmla="*/ 0 w 199"/>
                <a:gd name="T37" fmla="*/ 175 h 175"/>
                <a:gd name="T38" fmla="*/ 199 w 199"/>
                <a:gd name="T39" fmla="*/ 175 h 175"/>
                <a:gd name="T40" fmla="*/ 199 w 199"/>
                <a:gd name="T41"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9" h="175">
                  <a:moveTo>
                    <a:pt x="199" y="175"/>
                  </a:moveTo>
                  <a:lnTo>
                    <a:pt x="198" y="140"/>
                  </a:lnTo>
                  <a:lnTo>
                    <a:pt x="195" y="107"/>
                  </a:lnTo>
                  <a:lnTo>
                    <a:pt x="187" y="78"/>
                  </a:lnTo>
                  <a:lnTo>
                    <a:pt x="176" y="53"/>
                  </a:lnTo>
                  <a:lnTo>
                    <a:pt x="163" y="32"/>
                  </a:lnTo>
                  <a:lnTo>
                    <a:pt x="150" y="18"/>
                  </a:lnTo>
                  <a:lnTo>
                    <a:pt x="135" y="8"/>
                  </a:lnTo>
                  <a:lnTo>
                    <a:pt x="123" y="2"/>
                  </a:lnTo>
                  <a:lnTo>
                    <a:pt x="100" y="0"/>
                  </a:lnTo>
                  <a:lnTo>
                    <a:pt x="80" y="2"/>
                  </a:lnTo>
                  <a:lnTo>
                    <a:pt x="62" y="8"/>
                  </a:lnTo>
                  <a:lnTo>
                    <a:pt x="47" y="19"/>
                  </a:lnTo>
                  <a:lnTo>
                    <a:pt x="32" y="35"/>
                  </a:lnTo>
                  <a:lnTo>
                    <a:pt x="20" y="54"/>
                  </a:lnTo>
                  <a:lnTo>
                    <a:pt x="11" y="79"/>
                  </a:lnTo>
                  <a:lnTo>
                    <a:pt x="4" y="110"/>
                  </a:lnTo>
                  <a:lnTo>
                    <a:pt x="0" y="143"/>
                  </a:lnTo>
                  <a:lnTo>
                    <a:pt x="0" y="175"/>
                  </a:lnTo>
                  <a:lnTo>
                    <a:pt x="199" y="175"/>
                  </a:lnTo>
                  <a:lnTo>
                    <a:pt x="199" y="175"/>
                  </a:lnTo>
                  <a:close/>
                </a:path>
              </a:pathLst>
            </a:custGeom>
            <a:solidFill>
              <a:srgbClr val="5B700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5" name="Rounded Rectangle 73">
              <a:extLst>
                <a:ext uri="{FF2B5EF4-FFF2-40B4-BE49-F238E27FC236}">
                  <a16:creationId xmlns:a16="http://schemas.microsoft.com/office/drawing/2014/main" id="{6C08D5DF-089E-0AE7-2C1A-DB7D214AC579}"/>
                </a:ext>
              </a:extLst>
            </p:cNvPr>
            <p:cNvSpPr/>
            <p:nvPr/>
          </p:nvSpPr>
          <p:spPr>
            <a:xfrm>
              <a:off x="179791" y="352291"/>
              <a:ext cx="2919263" cy="924917"/>
            </a:xfrm>
            <a:prstGeom prst="roundRect">
              <a:avLst>
                <a:gd name="adj" fmla="val 7170"/>
              </a:avLst>
            </a:prstGeom>
            <a:solidFill>
              <a:srgbClr val="80BC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rgbClr val="E4E0DC"/>
                </a:solidFill>
              </a:endParaRPr>
            </a:p>
          </p:txBody>
        </p:sp>
        <p:sp>
          <p:nvSpPr>
            <p:cNvPr id="26" name="Freeform 7">
              <a:extLst>
                <a:ext uri="{FF2B5EF4-FFF2-40B4-BE49-F238E27FC236}">
                  <a16:creationId xmlns:a16="http://schemas.microsoft.com/office/drawing/2014/main" id="{1D4AB4E8-1DA5-171B-19CD-2FF623A679B3}"/>
                </a:ext>
              </a:extLst>
            </p:cNvPr>
            <p:cNvSpPr>
              <a:spLocks/>
            </p:cNvSpPr>
            <p:nvPr/>
          </p:nvSpPr>
          <p:spPr bwMode="auto">
            <a:xfrm>
              <a:off x="276415" y="329213"/>
              <a:ext cx="665609" cy="699635"/>
            </a:xfrm>
            <a:custGeom>
              <a:avLst/>
              <a:gdLst>
                <a:gd name="T0" fmla="*/ 540 w 1072"/>
                <a:gd name="T1" fmla="*/ 1096 h 1096"/>
                <a:gd name="T2" fmla="*/ 1072 w 1072"/>
                <a:gd name="T3" fmla="*/ 706 h 1096"/>
                <a:gd name="T4" fmla="*/ 1072 w 1072"/>
                <a:gd name="T5" fmla="*/ 0 h 1096"/>
                <a:gd name="T6" fmla="*/ 0 w 1072"/>
                <a:gd name="T7" fmla="*/ 0 h 1096"/>
                <a:gd name="T8" fmla="*/ 0 w 1072"/>
                <a:gd name="T9" fmla="*/ 710 h 1096"/>
                <a:gd name="T10" fmla="*/ 540 w 1072"/>
                <a:gd name="T11" fmla="*/ 1096 h 1096"/>
                <a:gd name="T12" fmla="*/ 540 w 1072"/>
                <a:gd name="T13" fmla="*/ 1096 h 1096"/>
              </a:gdLst>
              <a:ahLst/>
              <a:cxnLst>
                <a:cxn ang="0">
                  <a:pos x="T0" y="T1"/>
                </a:cxn>
                <a:cxn ang="0">
                  <a:pos x="T2" y="T3"/>
                </a:cxn>
                <a:cxn ang="0">
                  <a:pos x="T4" y="T5"/>
                </a:cxn>
                <a:cxn ang="0">
                  <a:pos x="T6" y="T7"/>
                </a:cxn>
                <a:cxn ang="0">
                  <a:pos x="T8" y="T9"/>
                </a:cxn>
                <a:cxn ang="0">
                  <a:pos x="T10" y="T11"/>
                </a:cxn>
                <a:cxn ang="0">
                  <a:pos x="T12" y="T13"/>
                </a:cxn>
              </a:cxnLst>
              <a:rect l="0" t="0" r="r" b="b"/>
              <a:pathLst>
                <a:path w="1072" h="1096">
                  <a:moveTo>
                    <a:pt x="540" y="1096"/>
                  </a:moveTo>
                  <a:lnTo>
                    <a:pt x="1072" y="706"/>
                  </a:lnTo>
                  <a:lnTo>
                    <a:pt x="1072" y="0"/>
                  </a:lnTo>
                  <a:lnTo>
                    <a:pt x="0" y="0"/>
                  </a:lnTo>
                  <a:lnTo>
                    <a:pt x="0" y="710"/>
                  </a:lnTo>
                  <a:lnTo>
                    <a:pt x="540" y="1096"/>
                  </a:lnTo>
                  <a:lnTo>
                    <a:pt x="540" y="1096"/>
                  </a:lnTo>
                  <a:close/>
                </a:path>
              </a:pathLst>
            </a:custGeom>
            <a:solidFill>
              <a:srgbClr val="96B91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7" name="Freeform 8">
              <a:extLst>
                <a:ext uri="{FF2B5EF4-FFF2-40B4-BE49-F238E27FC236}">
                  <a16:creationId xmlns:a16="http://schemas.microsoft.com/office/drawing/2014/main" id="{4019D191-6E0E-F159-B6F5-840E7365852E}"/>
                </a:ext>
              </a:extLst>
            </p:cNvPr>
            <p:cNvSpPr>
              <a:spLocks/>
            </p:cNvSpPr>
            <p:nvPr/>
          </p:nvSpPr>
          <p:spPr bwMode="auto">
            <a:xfrm>
              <a:off x="276415" y="229068"/>
              <a:ext cx="719008" cy="107243"/>
            </a:xfrm>
            <a:custGeom>
              <a:avLst/>
              <a:gdLst>
                <a:gd name="T0" fmla="*/ 1088 w 1157"/>
                <a:gd name="T1" fmla="*/ 75 h 167"/>
                <a:gd name="T2" fmla="*/ 1098 w 1157"/>
                <a:gd name="T3" fmla="*/ 51 h 167"/>
                <a:gd name="T4" fmla="*/ 1111 w 1157"/>
                <a:gd name="T5" fmla="*/ 32 h 167"/>
                <a:gd name="T6" fmla="*/ 1124 w 1157"/>
                <a:gd name="T7" fmla="*/ 17 h 167"/>
                <a:gd name="T8" fmla="*/ 1140 w 1157"/>
                <a:gd name="T9" fmla="*/ 6 h 167"/>
                <a:gd name="T10" fmla="*/ 1157 w 1157"/>
                <a:gd name="T11" fmla="*/ 0 h 167"/>
                <a:gd name="T12" fmla="*/ 88 w 1157"/>
                <a:gd name="T13" fmla="*/ 0 h 167"/>
                <a:gd name="T14" fmla="*/ 73 w 1157"/>
                <a:gd name="T15" fmla="*/ 1 h 167"/>
                <a:gd name="T16" fmla="*/ 59 w 1157"/>
                <a:gd name="T17" fmla="*/ 7 h 167"/>
                <a:gd name="T18" fmla="*/ 44 w 1157"/>
                <a:gd name="T19" fmla="*/ 18 h 167"/>
                <a:gd name="T20" fmla="*/ 28 w 1157"/>
                <a:gd name="T21" fmla="*/ 37 h 167"/>
                <a:gd name="T22" fmla="*/ 16 w 1157"/>
                <a:gd name="T23" fmla="*/ 61 h 167"/>
                <a:gd name="T24" fmla="*/ 7 w 1157"/>
                <a:gd name="T25" fmla="*/ 91 h 167"/>
                <a:gd name="T26" fmla="*/ 1 w 1157"/>
                <a:gd name="T27" fmla="*/ 126 h 167"/>
                <a:gd name="T28" fmla="*/ 0 w 1157"/>
                <a:gd name="T29" fmla="*/ 167 h 167"/>
                <a:gd name="T30" fmla="*/ 1072 w 1157"/>
                <a:gd name="T31" fmla="*/ 167 h 167"/>
                <a:gd name="T32" fmla="*/ 1074 w 1157"/>
                <a:gd name="T33" fmla="*/ 136 h 167"/>
                <a:gd name="T34" fmla="*/ 1080 w 1157"/>
                <a:gd name="T35" fmla="*/ 105 h 167"/>
                <a:gd name="T36" fmla="*/ 1088 w 1157"/>
                <a:gd name="T37" fmla="*/ 75 h 167"/>
                <a:gd name="T38" fmla="*/ 1088 w 1157"/>
                <a:gd name="T39" fmla="*/ 75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57" h="167">
                  <a:moveTo>
                    <a:pt x="1088" y="75"/>
                  </a:moveTo>
                  <a:lnTo>
                    <a:pt x="1098" y="51"/>
                  </a:lnTo>
                  <a:lnTo>
                    <a:pt x="1111" y="32"/>
                  </a:lnTo>
                  <a:lnTo>
                    <a:pt x="1124" y="17"/>
                  </a:lnTo>
                  <a:lnTo>
                    <a:pt x="1140" y="6"/>
                  </a:lnTo>
                  <a:lnTo>
                    <a:pt x="1157" y="0"/>
                  </a:lnTo>
                  <a:lnTo>
                    <a:pt x="88" y="0"/>
                  </a:lnTo>
                  <a:lnTo>
                    <a:pt x="73" y="1"/>
                  </a:lnTo>
                  <a:lnTo>
                    <a:pt x="59" y="7"/>
                  </a:lnTo>
                  <a:lnTo>
                    <a:pt x="44" y="18"/>
                  </a:lnTo>
                  <a:lnTo>
                    <a:pt x="28" y="37"/>
                  </a:lnTo>
                  <a:lnTo>
                    <a:pt x="16" y="61"/>
                  </a:lnTo>
                  <a:lnTo>
                    <a:pt x="7" y="91"/>
                  </a:lnTo>
                  <a:lnTo>
                    <a:pt x="1" y="126"/>
                  </a:lnTo>
                  <a:lnTo>
                    <a:pt x="0" y="167"/>
                  </a:lnTo>
                  <a:lnTo>
                    <a:pt x="1072" y="167"/>
                  </a:lnTo>
                  <a:lnTo>
                    <a:pt x="1074" y="136"/>
                  </a:lnTo>
                  <a:lnTo>
                    <a:pt x="1080" y="105"/>
                  </a:lnTo>
                  <a:lnTo>
                    <a:pt x="1088" y="75"/>
                  </a:lnTo>
                  <a:lnTo>
                    <a:pt x="1088" y="75"/>
                  </a:lnTo>
                  <a:close/>
                </a:path>
              </a:pathLst>
            </a:custGeom>
            <a:solidFill>
              <a:srgbClr val="96B91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8" name="TextBox 27">
              <a:extLst>
                <a:ext uri="{FF2B5EF4-FFF2-40B4-BE49-F238E27FC236}">
                  <a16:creationId xmlns:a16="http://schemas.microsoft.com/office/drawing/2014/main" id="{7F13B93F-D4FD-DE26-188B-53A98DC1C1F2}"/>
                </a:ext>
              </a:extLst>
            </p:cNvPr>
            <p:cNvSpPr txBox="1"/>
            <p:nvPr/>
          </p:nvSpPr>
          <p:spPr>
            <a:xfrm>
              <a:off x="995423" y="458537"/>
              <a:ext cx="1845074" cy="707886"/>
            </a:xfrm>
            <a:prstGeom prst="rect">
              <a:avLst/>
            </a:prstGeom>
            <a:noFill/>
          </p:spPr>
          <p:txBody>
            <a:bodyPr wrap="square" rtlCol="0">
              <a:spAutoFit/>
            </a:bodyPr>
            <a:lstStyle/>
            <a:p>
              <a:r>
                <a:rPr lang="en-US" sz="2000" dirty="0">
                  <a:latin typeface="Atkinson Hyperlegible" pitchFamily="2" charset="0"/>
                  <a:cs typeface="Arial" panose="020B0604020202020204" pitchFamily="34" charset="0"/>
                </a:rPr>
                <a:t>Tube well with hand pump.</a:t>
              </a:r>
            </a:p>
          </p:txBody>
        </p:sp>
        <p:sp>
          <p:nvSpPr>
            <p:cNvPr id="29" name="TextBox 28">
              <a:extLst>
                <a:ext uri="{FF2B5EF4-FFF2-40B4-BE49-F238E27FC236}">
                  <a16:creationId xmlns:a16="http://schemas.microsoft.com/office/drawing/2014/main" id="{B9109799-BA71-93A9-83B8-7E41DA6D44CD}"/>
                </a:ext>
              </a:extLst>
            </p:cNvPr>
            <p:cNvSpPr txBox="1"/>
            <p:nvPr/>
          </p:nvSpPr>
          <p:spPr>
            <a:xfrm>
              <a:off x="440886" y="382951"/>
              <a:ext cx="351432" cy="492443"/>
            </a:xfrm>
            <a:prstGeom prst="rect">
              <a:avLst/>
            </a:prstGeom>
            <a:noFill/>
          </p:spPr>
          <p:txBody>
            <a:bodyPr wrap="square" rtlCol="0">
              <a:spAutoFit/>
            </a:bodyPr>
            <a:lstStyle/>
            <a:p>
              <a:r>
                <a:rPr lang="en-US" sz="2600" b="1" dirty="0">
                  <a:solidFill>
                    <a:schemeClr val="bg1"/>
                  </a:solidFill>
                  <a:latin typeface="Atkinson Hyperlegible" pitchFamily="2" charset="0"/>
                  <a:cs typeface="Arial" panose="020B0604020202020204" pitchFamily="34" charset="0"/>
                </a:rPr>
                <a:t>1</a:t>
              </a:r>
            </a:p>
          </p:txBody>
        </p:sp>
      </p:grpSp>
      <p:grpSp>
        <p:nvGrpSpPr>
          <p:cNvPr id="30" name="Group 29">
            <a:extLst>
              <a:ext uri="{FF2B5EF4-FFF2-40B4-BE49-F238E27FC236}">
                <a16:creationId xmlns:a16="http://schemas.microsoft.com/office/drawing/2014/main" id="{B2C76181-7E7C-FA3E-4550-B60D839A1578}"/>
              </a:ext>
            </a:extLst>
          </p:cNvPr>
          <p:cNvGrpSpPr/>
          <p:nvPr/>
        </p:nvGrpSpPr>
        <p:grpSpPr>
          <a:xfrm>
            <a:off x="3237900" y="2859865"/>
            <a:ext cx="2816361" cy="2241649"/>
            <a:chOff x="179792" y="229068"/>
            <a:chExt cx="2816361" cy="2241649"/>
          </a:xfrm>
        </p:grpSpPr>
        <p:sp>
          <p:nvSpPr>
            <p:cNvPr id="31" name="Freeform 9">
              <a:extLst>
                <a:ext uri="{FF2B5EF4-FFF2-40B4-BE49-F238E27FC236}">
                  <a16:creationId xmlns:a16="http://schemas.microsoft.com/office/drawing/2014/main" id="{BB598ECF-4E59-4E8A-694C-088F5D9049E4}"/>
                </a:ext>
              </a:extLst>
            </p:cNvPr>
            <p:cNvSpPr>
              <a:spLocks/>
            </p:cNvSpPr>
            <p:nvPr/>
          </p:nvSpPr>
          <p:spPr bwMode="auto">
            <a:xfrm>
              <a:off x="935972" y="229068"/>
              <a:ext cx="135881" cy="132529"/>
            </a:xfrm>
            <a:custGeom>
              <a:avLst/>
              <a:gdLst>
                <a:gd name="T0" fmla="*/ 199 w 199"/>
                <a:gd name="T1" fmla="*/ 175 h 175"/>
                <a:gd name="T2" fmla="*/ 198 w 199"/>
                <a:gd name="T3" fmla="*/ 140 h 175"/>
                <a:gd name="T4" fmla="*/ 195 w 199"/>
                <a:gd name="T5" fmla="*/ 107 h 175"/>
                <a:gd name="T6" fmla="*/ 187 w 199"/>
                <a:gd name="T7" fmla="*/ 78 h 175"/>
                <a:gd name="T8" fmla="*/ 176 w 199"/>
                <a:gd name="T9" fmla="*/ 53 h 175"/>
                <a:gd name="T10" fmla="*/ 163 w 199"/>
                <a:gd name="T11" fmla="*/ 32 h 175"/>
                <a:gd name="T12" fmla="*/ 150 w 199"/>
                <a:gd name="T13" fmla="*/ 18 h 175"/>
                <a:gd name="T14" fmla="*/ 135 w 199"/>
                <a:gd name="T15" fmla="*/ 8 h 175"/>
                <a:gd name="T16" fmla="*/ 123 w 199"/>
                <a:gd name="T17" fmla="*/ 2 h 175"/>
                <a:gd name="T18" fmla="*/ 100 w 199"/>
                <a:gd name="T19" fmla="*/ 0 h 175"/>
                <a:gd name="T20" fmla="*/ 80 w 199"/>
                <a:gd name="T21" fmla="*/ 2 h 175"/>
                <a:gd name="T22" fmla="*/ 62 w 199"/>
                <a:gd name="T23" fmla="*/ 8 h 175"/>
                <a:gd name="T24" fmla="*/ 47 w 199"/>
                <a:gd name="T25" fmla="*/ 19 h 175"/>
                <a:gd name="T26" fmla="*/ 32 w 199"/>
                <a:gd name="T27" fmla="*/ 35 h 175"/>
                <a:gd name="T28" fmla="*/ 20 w 199"/>
                <a:gd name="T29" fmla="*/ 54 h 175"/>
                <a:gd name="T30" fmla="*/ 11 w 199"/>
                <a:gd name="T31" fmla="*/ 79 h 175"/>
                <a:gd name="T32" fmla="*/ 4 w 199"/>
                <a:gd name="T33" fmla="*/ 110 h 175"/>
                <a:gd name="T34" fmla="*/ 0 w 199"/>
                <a:gd name="T35" fmla="*/ 143 h 175"/>
                <a:gd name="T36" fmla="*/ 0 w 199"/>
                <a:gd name="T37" fmla="*/ 175 h 175"/>
                <a:gd name="T38" fmla="*/ 199 w 199"/>
                <a:gd name="T39" fmla="*/ 175 h 175"/>
                <a:gd name="T40" fmla="*/ 199 w 199"/>
                <a:gd name="T41"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9" h="175">
                  <a:moveTo>
                    <a:pt x="199" y="175"/>
                  </a:moveTo>
                  <a:lnTo>
                    <a:pt x="198" y="140"/>
                  </a:lnTo>
                  <a:lnTo>
                    <a:pt x="195" y="107"/>
                  </a:lnTo>
                  <a:lnTo>
                    <a:pt x="187" y="78"/>
                  </a:lnTo>
                  <a:lnTo>
                    <a:pt x="176" y="53"/>
                  </a:lnTo>
                  <a:lnTo>
                    <a:pt x="163" y="32"/>
                  </a:lnTo>
                  <a:lnTo>
                    <a:pt x="150" y="18"/>
                  </a:lnTo>
                  <a:lnTo>
                    <a:pt x="135" y="8"/>
                  </a:lnTo>
                  <a:lnTo>
                    <a:pt x="123" y="2"/>
                  </a:lnTo>
                  <a:lnTo>
                    <a:pt x="100" y="0"/>
                  </a:lnTo>
                  <a:lnTo>
                    <a:pt x="80" y="2"/>
                  </a:lnTo>
                  <a:lnTo>
                    <a:pt x="62" y="8"/>
                  </a:lnTo>
                  <a:lnTo>
                    <a:pt x="47" y="19"/>
                  </a:lnTo>
                  <a:lnTo>
                    <a:pt x="32" y="35"/>
                  </a:lnTo>
                  <a:lnTo>
                    <a:pt x="20" y="54"/>
                  </a:lnTo>
                  <a:lnTo>
                    <a:pt x="11" y="79"/>
                  </a:lnTo>
                  <a:lnTo>
                    <a:pt x="4" y="110"/>
                  </a:lnTo>
                  <a:lnTo>
                    <a:pt x="0" y="143"/>
                  </a:lnTo>
                  <a:lnTo>
                    <a:pt x="0" y="175"/>
                  </a:lnTo>
                  <a:lnTo>
                    <a:pt x="199" y="175"/>
                  </a:lnTo>
                  <a:lnTo>
                    <a:pt x="199" y="175"/>
                  </a:lnTo>
                  <a:close/>
                </a:path>
              </a:pathLst>
            </a:custGeom>
            <a:solidFill>
              <a:srgbClr val="76186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32" name="Rounded Rectangle 73">
              <a:extLst>
                <a:ext uri="{FF2B5EF4-FFF2-40B4-BE49-F238E27FC236}">
                  <a16:creationId xmlns:a16="http://schemas.microsoft.com/office/drawing/2014/main" id="{A9093C14-BCA8-6670-0A39-AFA6DB9A29DB}"/>
                </a:ext>
              </a:extLst>
            </p:cNvPr>
            <p:cNvSpPr/>
            <p:nvPr/>
          </p:nvSpPr>
          <p:spPr>
            <a:xfrm>
              <a:off x="179792" y="352291"/>
              <a:ext cx="2816361" cy="2118426"/>
            </a:xfrm>
            <a:prstGeom prst="roundRect">
              <a:avLst>
                <a:gd name="adj" fmla="val 3573"/>
              </a:avLst>
            </a:prstGeom>
            <a:solidFill>
              <a:srgbClr val="BC59A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rgbClr val="E4E0DC"/>
                </a:solidFill>
              </a:endParaRPr>
            </a:p>
          </p:txBody>
        </p:sp>
        <p:sp>
          <p:nvSpPr>
            <p:cNvPr id="33" name="Freeform 7">
              <a:extLst>
                <a:ext uri="{FF2B5EF4-FFF2-40B4-BE49-F238E27FC236}">
                  <a16:creationId xmlns:a16="http://schemas.microsoft.com/office/drawing/2014/main" id="{9EF40C3A-B4B8-9E40-E686-F5CB05EF20D8}"/>
                </a:ext>
              </a:extLst>
            </p:cNvPr>
            <p:cNvSpPr>
              <a:spLocks/>
            </p:cNvSpPr>
            <p:nvPr/>
          </p:nvSpPr>
          <p:spPr bwMode="auto">
            <a:xfrm>
              <a:off x="276415" y="329213"/>
              <a:ext cx="665609" cy="699635"/>
            </a:xfrm>
            <a:custGeom>
              <a:avLst/>
              <a:gdLst>
                <a:gd name="T0" fmla="*/ 540 w 1072"/>
                <a:gd name="T1" fmla="*/ 1096 h 1096"/>
                <a:gd name="T2" fmla="*/ 1072 w 1072"/>
                <a:gd name="T3" fmla="*/ 706 h 1096"/>
                <a:gd name="T4" fmla="*/ 1072 w 1072"/>
                <a:gd name="T5" fmla="*/ 0 h 1096"/>
                <a:gd name="T6" fmla="*/ 0 w 1072"/>
                <a:gd name="T7" fmla="*/ 0 h 1096"/>
                <a:gd name="T8" fmla="*/ 0 w 1072"/>
                <a:gd name="T9" fmla="*/ 710 h 1096"/>
                <a:gd name="T10" fmla="*/ 540 w 1072"/>
                <a:gd name="T11" fmla="*/ 1096 h 1096"/>
                <a:gd name="T12" fmla="*/ 540 w 1072"/>
                <a:gd name="T13" fmla="*/ 1096 h 1096"/>
              </a:gdLst>
              <a:ahLst/>
              <a:cxnLst>
                <a:cxn ang="0">
                  <a:pos x="T0" y="T1"/>
                </a:cxn>
                <a:cxn ang="0">
                  <a:pos x="T2" y="T3"/>
                </a:cxn>
                <a:cxn ang="0">
                  <a:pos x="T4" y="T5"/>
                </a:cxn>
                <a:cxn ang="0">
                  <a:pos x="T6" y="T7"/>
                </a:cxn>
                <a:cxn ang="0">
                  <a:pos x="T8" y="T9"/>
                </a:cxn>
                <a:cxn ang="0">
                  <a:pos x="T10" y="T11"/>
                </a:cxn>
                <a:cxn ang="0">
                  <a:pos x="T12" y="T13"/>
                </a:cxn>
              </a:cxnLst>
              <a:rect l="0" t="0" r="r" b="b"/>
              <a:pathLst>
                <a:path w="1072" h="1096">
                  <a:moveTo>
                    <a:pt x="540" y="1096"/>
                  </a:moveTo>
                  <a:lnTo>
                    <a:pt x="1072" y="706"/>
                  </a:lnTo>
                  <a:lnTo>
                    <a:pt x="1072" y="0"/>
                  </a:lnTo>
                  <a:lnTo>
                    <a:pt x="0" y="0"/>
                  </a:lnTo>
                  <a:lnTo>
                    <a:pt x="0" y="710"/>
                  </a:lnTo>
                  <a:lnTo>
                    <a:pt x="540" y="1096"/>
                  </a:lnTo>
                  <a:lnTo>
                    <a:pt x="540" y="1096"/>
                  </a:lnTo>
                  <a:close/>
                </a:path>
              </a:pathLst>
            </a:custGeom>
            <a:solidFill>
              <a:srgbClr val="A622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4" name="Freeform 8">
              <a:extLst>
                <a:ext uri="{FF2B5EF4-FFF2-40B4-BE49-F238E27FC236}">
                  <a16:creationId xmlns:a16="http://schemas.microsoft.com/office/drawing/2014/main" id="{A32F62DE-C347-3BE9-4B27-7BA1767E2E64}"/>
                </a:ext>
              </a:extLst>
            </p:cNvPr>
            <p:cNvSpPr>
              <a:spLocks/>
            </p:cNvSpPr>
            <p:nvPr/>
          </p:nvSpPr>
          <p:spPr bwMode="auto">
            <a:xfrm>
              <a:off x="276415" y="229068"/>
              <a:ext cx="719008" cy="107243"/>
            </a:xfrm>
            <a:custGeom>
              <a:avLst/>
              <a:gdLst>
                <a:gd name="T0" fmla="*/ 1088 w 1157"/>
                <a:gd name="T1" fmla="*/ 75 h 167"/>
                <a:gd name="T2" fmla="*/ 1098 w 1157"/>
                <a:gd name="T3" fmla="*/ 51 h 167"/>
                <a:gd name="T4" fmla="*/ 1111 w 1157"/>
                <a:gd name="T5" fmla="*/ 32 h 167"/>
                <a:gd name="T6" fmla="*/ 1124 w 1157"/>
                <a:gd name="T7" fmla="*/ 17 h 167"/>
                <a:gd name="T8" fmla="*/ 1140 w 1157"/>
                <a:gd name="T9" fmla="*/ 6 h 167"/>
                <a:gd name="T10" fmla="*/ 1157 w 1157"/>
                <a:gd name="T11" fmla="*/ 0 h 167"/>
                <a:gd name="T12" fmla="*/ 88 w 1157"/>
                <a:gd name="T13" fmla="*/ 0 h 167"/>
                <a:gd name="T14" fmla="*/ 73 w 1157"/>
                <a:gd name="T15" fmla="*/ 1 h 167"/>
                <a:gd name="T16" fmla="*/ 59 w 1157"/>
                <a:gd name="T17" fmla="*/ 7 h 167"/>
                <a:gd name="T18" fmla="*/ 44 w 1157"/>
                <a:gd name="T19" fmla="*/ 18 h 167"/>
                <a:gd name="T20" fmla="*/ 28 w 1157"/>
                <a:gd name="T21" fmla="*/ 37 h 167"/>
                <a:gd name="T22" fmla="*/ 16 w 1157"/>
                <a:gd name="T23" fmla="*/ 61 h 167"/>
                <a:gd name="T24" fmla="*/ 7 w 1157"/>
                <a:gd name="T25" fmla="*/ 91 h 167"/>
                <a:gd name="T26" fmla="*/ 1 w 1157"/>
                <a:gd name="T27" fmla="*/ 126 h 167"/>
                <a:gd name="T28" fmla="*/ 0 w 1157"/>
                <a:gd name="T29" fmla="*/ 167 h 167"/>
                <a:gd name="T30" fmla="*/ 1072 w 1157"/>
                <a:gd name="T31" fmla="*/ 167 h 167"/>
                <a:gd name="T32" fmla="*/ 1074 w 1157"/>
                <a:gd name="T33" fmla="*/ 136 h 167"/>
                <a:gd name="T34" fmla="*/ 1080 w 1157"/>
                <a:gd name="T35" fmla="*/ 105 h 167"/>
                <a:gd name="T36" fmla="*/ 1088 w 1157"/>
                <a:gd name="T37" fmla="*/ 75 h 167"/>
                <a:gd name="T38" fmla="*/ 1088 w 1157"/>
                <a:gd name="T39" fmla="*/ 75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57" h="167">
                  <a:moveTo>
                    <a:pt x="1088" y="75"/>
                  </a:moveTo>
                  <a:lnTo>
                    <a:pt x="1098" y="51"/>
                  </a:lnTo>
                  <a:lnTo>
                    <a:pt x="1111" y="32"/>
                  </a:lnTo>
                  <a:lnTo>
                    <a:pt x="1124" y="17"/>
                  </a:lnTo>
                  <a:lnTo>
                    <a:pt x="1140" y="6"/>
                  </a:lnTo>
                  <a:lnTo>
                    <a:pt x="1157" y="0"/>
                  </a:lnTo>
                  <a:lnTo>
                    <a:pt x="88" y="0"/>
                  </a:lnTo>
                  <a:lnTo>
                    <a:pt x="73" y="1"/>
                  </a:lnTo>
                  <a:lnTo>
                    <a:pt x="59" y="7"/>
                  </a:lnTo>
                  <a:lnTo>
                    <a:pt x="44" y="18"/>
                  </a:lnTo>
                  <a:lnTo>
                    <a:pt x="28" y="37"/>
                  </a:lnTo>
                  <a:lnTo>
                    <a:pt x="16" y="61"/>
                  </a:lnTo>
                  <a:lnTo>
                    <a:pt x="7" y="91"/>
                  </a:lnTo>
                  <a:lnTo>
                    <a:pt x="1" y="126"/>
                  </a:lnTo>
                  <a:lnTo>
                    <a:pt x="0" y="167"/>
                  </a:lnTo>
                  <a:lnTo>
                    <a:pt x="1072" y="167"/>
                  </a:lnTo>
                  <a:lnTo>
                    <a:pt x="1074" y="136"/>
                  </a:lnTo>
                  <a:lnTo>
                    <a:pt x="1080" y="105"/>
                  </a:lnTo>
                  <a:lnTo>
                    <a:pt x="1088" y="75"/>
                  </a:lnTo>
                  <a:lnTo>
                    <a:pt x="1088" y="75"/>
                  </a:lnTo>
                  <a:close/>
                </a:path>
              </a:pathLst>
            </a:custGeom>
            <a:solidFill>
              <a:srgbClr val="A622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5" name="TextBox 34">
              <a:extLst>
                <a:ext uri="{FF2B5EF4-FFF2-40B4-BE49-F238E27FC236}">
                  <a16:creationId xmlns:a16="http://schemas.microsoft.com/office/drawing/2014/main" id="{3B7941D4-F5D9-966E-9026-563B87631BFE}"/>
                </a:ext>
              </a:extLst>
            </p:cNvPr>
            <p:cNvSpPr txBox="1"/>
            <p:nvPr/>
          </p:nvSpPr>
          <p:spPr>
            <a:xfrm>
              <a:off x="276415" y="1128993"/>
              <a:ext cx="2719738" cy="1015663"/>
            </a:xfrm>
            <a:prstGeom prst="rect">
              <a:avLst/>
            </a:prstGeom>
            <a:noFill/>
          </p:spPr>
          <p:txBody>
            <a:bodyPr wrap="square" rtlCol="0">
              <a:spAutoFit/>
            </a:bodyPr>
            <a:lstStyle/>
            <a:p>
              <a:r>
                <a:rPr lang="en-US" sz="2000" dirty="0">
                  <a:latin typeface="Atkinson Hyperlegible" pitchFamily="2" charset="0"/>
                  <a:cs typeface="Arial" panose="020B0604020202020204" pitchFamily="34" charset="0"/>
                </a:rPr>
                <a:t>Piped distribution network, storage tanks and taps.</a:t>
              </a:r>
            </a:p>
          </p:txBody>
        </p:sp>
        <p:sp>
          <p:nvSpPr>
            <p:cNvPr id="36" name="TextBox 35">
              <a:extLst>
                <a:ext uri="{FF2B5EF4-FFF2-40B4-BE49-F238E27FC236}">
                  <a16:creationId xmlns:a16="http://schemas.microsoft.com/office/drawing/2014/main" id="{3132BA78-60EC-8748-A8E2-ED5FF94CF74A}"/>
                </a:ext>
              </a:extLst>
            </p:cNvPr>
            <p:cNvSpPr txBox="1"/>
            <p:nvPr/>
          </p:nvSpPr>
          <p:spPr>
            <a:xfrm>
              <a:off x="433503" y="336826"/>
              <a:ext cx="351432" cy="492443"/>
            </a:xfrm>
            <a:prstGeom prst="rect">
              <a:avLst/>
            </a:prstGeom>
            <a:noFill/>
          </p:spPr>
          <p:txBody>
            <a:bodyPr wrap="square" rtlCol="0">
              <a:spAutoFit/>
            </a:bodyPr>
            <a:lstStyle/>
            <a:p>
              <a:r>
                <a:rPr lang="en-US" sz="2600" b="1" dirty="0">
                  <a:solidFill>
                    <a:schemeClr val="bg1"/>
                  </a:solidFill>
                  <a:latin typeface="Atkinson Hyperlegible" pitchFamily="2" charset="0"/>
                  <a:cs typeface="Arial" panose="020B0604020202020204" pitchFamily="34" charset="0"/>
                </a:rPr>
                <a:t>3</a:t>
              </a:r>
            </a:p>
          </p:txBody>
        </p:sp>
      </p:grpSp>
      <p:grpSp>
        <p:nvGrpSpPr>
          <p:cNvPr id="6" name="Group 5">
            <a:extLst>
              <a:ext uri="{FF2B5EF4-FFF2-40B4-BE49-F238E27FC236}">
                <a16:creationId xmlns:a16="http://schemas.microsoft.com/office/drawing/2014/main" id="{2272D129-6A02-49BC-B35F-0A3ED325EF4B}"/>
              </a:ext>
            </a:extLst>
          </p:cNvPr>
          <p:cNvGrpSpPr/>
          <p:nvPr/>
        </p:nvGrpSpPr>
        <p:grpSpPr>
          <a:xfrm>
            <a:off x="6171046" y="2195623"/>
            <a:ext cx="5738557" cy="4134385"/>
            <a:chOff x="6207760" y="2626730"/>
            <a:chExt cx="5738557" cy="4134385"/>
          </a:xfrm>
        </p:grpSpPr>
        <p:sp>
          <p:nvSpPr>
            <p:cNvPr id="8" name="Rectangle 7">
              <a:extLst>
                <a:ext uri="{FF2B5EF4-FFF2-40B4-BE49-F238E27FC236}">
                  <a16:creationId xmlns:a16="http://schemas.microsoft.com/office/drawing/2014/main" id="{410BA340-F06B-A4B9-75FD-97FD923C002D}"/>
                </a:ext>
              </a:extLst>
            </p:cNvPr>
            <p:cNvSpPr/>
            <p:nvPr/>
          </p:nvSpPr>
          <p:spPr>
            <a:xfrm>
              <a:off x="6207760" y="3214011"/>
              <a:ext cx="5738557" cy="3547104"/>
            </a:xfrm>
            <a:prstGeom prst="rect">
              <a:avLst/>
            </a:prstGeom>
            <a:solidFill>
              <a:srgbClr val="21B5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2" name="Picture 1">
              <a:extLst>
                <a:ext uri="{FF2B5EF4-FFF2-40B4-BE49-F238E27FC236}">
                  <a16:creationId xmlns:a16="http://schemas.microsoft.com/office/drawing/2014/main" id="{8023F6CE-FF74-22BE-F45F-EEDCDE441E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0217" y="2626730"/>
              <a:ext cx="2540620" cy="3085448"/>
            </a:xfrm>
            <a:prstGeom prst="rect">
              <a:avLst/>
            </a:prstGeom>
            <a:ln>
              <a:solidFill>
                <a:schemeClr val="tx1"/>
              </a:solidFill>
            </a:ln>
          </p:spPr>
        </p:pic>
        <p:pic>
          <p:nvPicPr>
            <p:cNvPr id="3" name="Picture 2">
              <a:extLst>
                <a:ext uri="{FF2B5EF4-FFF2-40B4-BE49-F238E27FC236}">
                  <a16:creationId xmlns:a16="http://schemas.microsoft.com/office/drawing/2014/main" id="{FD59A579-E4E4-5CCB-F971-8AE44A8137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58414" y="3460571"/>
              <a:ext cx="2554389" cy="3085447"/>
            </a:xfrm>
            <a:prstGeom prst="rect">
              <a:avLst/>
            </a:prstGeom>
            <a:ln>
              <a:solidFill>
                <a:schemeClr val="tx1"/>
              </a:solidFill>
            </a:ln>
          </p:spPr>
        </p:pic>
      </p:grpSp>
      <p:grpSp>
        <p:nvGrpSpPr>
          <p:cNvPr id="39" name="Group 38">
            <a:extLst>
              <a:ext uri="{FF2B5EF4-FFF2-40B4-BE49-F238E27FC236}">
                <a16:creationId xmlns:a16="http://schemas.microsoft.com/office/drawing/2014/main" id="{F4222527-8C32-37AE-EEB0-A95C79C4D76C}"/>
              </a:ext>
            </a:extLst>
          </p:cNvPr>
          <p:cNvGrpSpPr/>
          <p:nvPr/>
        </p:nvGrpSpPr>
        <p:grpSpPr>
          <a:xfrm>
            <a:off x="233847" y="5232326"/>
            <a:ext cx="5780111" cy="1049530"/>
            <a:chOff x="179792" y="227678"/>
            <a:chExt cx="5780111" cy="1049530"/>
          </a:xfrm>
        </p:grpSpPr>
        <p:sp>
          <p:nvSpPr>
            <p:cNvPr id="40" name="Freeform 9">
              <a:extLst>
                <a:ext uri="{FF2B5EF4-FFF2-40B4-BE49-F238E27FC236}">
                  <a16:creationId xmlns:a16="http://schemas.microsoft.com/office/drawing/2014/main" id="{01A45787-461E-F6D9-C081-3345A81CEA41}"/>
                </a:ext>
              </a:extLst>
            </p:cNvPr>
            <p:cNvSpPr>
              <a:spLocks/>
            </p:cNvSpPr>
            <p:nvPr/>
          </p:nvSpPr>
          <p:spPr bwMode="auto">
            <a:xfrm>
              <a:off x="935972" y="227678"/>
              <a:ext cx="135881" cy="122344"/>
            </a:xfrm>
            <a:custGeom>
              <a:avLst/>
              <a:gdLst>
                <a:gd name="T0" fmla="*/ 199 w 199"/>
                <a:gd name="T1" fmla="*/ 175 h 175"/>
                <a:gd name="T2" fmla="*/ 198 w 199"/>
                <a:gd name="T3" fmla="*/ 140 h 175"/>
                <a:gd name="T4" fmla="*/ 195 w 199"/>
                <a:gd name="T5" fmla="*/ 107 h 175"/>
                <a:gd name="T6" fmla="*/ 187 w 199"/>
                <a:gd name="T7" fmla="*/ 78 h 175"/>
                <a:gd name="T8" fmla="*/ 176 w 199"/>
                <a:gd name="T9" fmla="*/ 53 h 175"/>
                <a:gd name="T10" fmla="*/ 163 w 199"/>
                <a:gd name="T11" fmla="*/ 32 h 175"/>
                <a:gd name="T12" fmla="*/ 150 w 199"/>
                <a:gd name="T13" fmla="*/ 18 h 175"/>
                <a:gd name="T14" fmla="*/ 135 w 199"/>
                <a:gd name="T15" fmla="*/ 8 h 175"/>
                <a:gd name="T16" fmla="*/ 123 w 199"/>
                <a:gd name="T17" fmla="*/ 2 h 175"/>
                <a:gd name="T18" fmla="*/ 100 w 199"/>
                <a:gd name="T19" fmla="*/ 0 h 175"/>
                <a:gd name="T20" fmla="*/ 80 w 199"/>
                <a:gd name="T21" fmla="*/ 2 h 175"/>
                <a:gd name="T22" fmla="*/ 62 w 199"/>
                <a:gd name="T23" fmla="*/ 8 h 175"/>
                <a:gd name="T24" fmla="*/ 47 w 199"/>
                <a:gd name="T25" fmla="*/ 19 h 175"/>
                <a:gd name="T26" fmla="*/ 32 w 199"/>
                <a:gd name="T27" fmla="*/ 35 h 175"/>
                <a:gd name="T28" fmla="*/ 20 w 199"/>
                <a:gd name="T29" fmla="*/ 54 h 175"/>
                <a:gd name="T30" fmla="*/ 11 w 199"/>
                <a:gd name="T31" fmla="*/ 79 h 175"/>
                <a:gd name="T32" fmla="*/ 4 w 199"/>
                <a:gd name="T33" fmla="*/ 110 h 175"/>
                <a:gd name="T34" fmla="*/ 0 w 199"/>
                <a:gd name="T35" fmla="*/ 143 h 175"/>
                <a:gd name="T36" fmla="*/ 0 w 199"/>
                <a:gd name="T37" fmla="*/ 175 h 175"/>
                <a:gd name="T38" fmla="*/ 199 w 199"/>
                <a:gd name="T39" fmla="*/ 175 h 175"/>
                <a:gd name="T40" fmla="*/ 199 w 199"/>
                <a:gd name="T41"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9" h="175">
                  <a:moveTo>
                    <a:pt x="199" y="175"/>
                  </a:moveTo>
                  <a:lnTo>
                    <a:pt x="198" y="140"/>
                  </a:lnTo>
                  <a:lnTo>
                    <a:pt x="195" y="107"/>
                  </a:lnTo>
                  <a:lnTo>
                    <a:pt x="187" y="78"/>
                  </a:lnTo>
                  <a:lnTo>
                    <a:pt x="176" y="53"/>
                  </a:lnTo>
                  <a:lnTo>
                    <a:pt x="163" y="32"/>
                  </a:lnTo>
                  <a:lnTo>
                    <a:pt x="150" y="18"/>
                  </a:lnTo>
                  <a:lnTo>
                    <a:pt x="135" y="8"/>
                  </a:lnTo>
                  <a:lnTo>
                    <a:pt x="123" y="2"/>
                  </a:lnTo>
                  <a:lnTo>
                    <a:pt x="100" y="0"/>
                  </a:lnTo>
                  <a:lnTo>
                    <a:pt x="80" y="2"/>
                  </a:lnTo>
                  <a:lnTo>
                    <a:pt x="62" y="8"/>
                  </a:lnTo>
                  <a:lnTo>
                    <a:pt x="47" y="19"/>
                  </a:lnTo>
                  <a:lnTo>
                    <a:pt x="32" y="35"/>
                  </a:lnTo>
                  <a:lnTo>
                    <a:pt x="20" y="54"/>
                  </a:lnTo>
                  <a:lnTo>
                    <a:pt x="11" y="79"/>
                  </a:lnTo>
                  <a:lnTo>
                    <a:pt x="4" y="110"/>
                  </a:lnTo>
                  <a:lnTo>
                    <a:pt x="0" y="143"/>
                  </a:lnTo>
                  <a:lnTo>
                    <a:pt x="0" y="175"/>
                  </a:lnTo>
                  <a:lnTo>
                    <a:pt x="199" y="175"/>
                  </a:lnTo>
                  <a:lnTo>
                    <a:pt x="199" y="175"/>
                  </a:lnTo>
                  <a:close/>
                </a:path>
              </a:pathLst>
            </a:custGeom>
            <a:solidFill>
              <a:srgbClr val="68329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1" name="Rounded Rectangle 73">
              <a:extLst>
                <a:ext uri="{FF2B5EF4-FFF2-40B4-BE49-F238E27FC236}">
                  <a16:creationId xmlns:a16="http://schemas.microsoft.com/office/drawing/2014/main" id="{CCCC9CED-4E73-92E6-EF3B-E1E5111CA363}"/>
                </a:ext>
              </a:extLst>
            </p:cNvPr>
            <p:cNvSpPr/>
            <p:nvPr/>
          </p:nvSpPr>
          <p:spPr>
            <a:xfrm>
              <a:off x="179792" y="352291"/>
              <a:ext cx="5780111" cy="924917"/>
            </a:xfrm>
            <a:prstGeom prst="roundRect">
              <a:avLst>
                <a:gd name="adj" fmla="val 7170"/>
              </a:avLst>
            </a:prstGeom>
            <a:solidFill>
              <a:srgbClr val="5B2C86">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rgbClr val="E4E0DC"/>
                </a:solidFill>
              </a:endParaRPr>
            </a:p>
          </p:txBody>
        </p:sp>
        <p:sp>
          <p:nvSpPr>
            <p:cNvPr id="42" name="Freeform 7">
              <a:extLst>
                <a:ext uri="{FF2B5EF4-FFF2-40B4-BE49-F238E27FC236}">
                  <a16:creationId xmlns:a16="http://schemas.microsoft.com/office/drawing/2014/main" id="{C67241ED-F2F5-A0F4-77F6-2C43694A3C9A}"/>
                </a:ext>
              </a:extLst>
            </p:cNvPr>
            <p:cNvSpPr>
              <a:spLocks/>
            </p:cNvSpPr>
            <p:nvPr/>
          </p:nvSpPr>
          <p:spPr bwMode="auto">
            <a:xfrm>
              <a:off x="276415" y="329213"/>
              <a:ext cx="665609" cy="699635"/>
            </a:xfrm>
            <a:custGeom>
              <a:avLst/>
              <a:gdLst>
                <a:gd name="T0" fmla="*/ 540 w 1072"/>
                <a:gd name="T1" fmla="*/ 1096 h 1096"/>
                <a:gd name="T2" fmla="*/ 1072 w 1072"/>
                <a:gd name="T3" fmla="*/ 706 h 1096"/>
                <a:gd name="T4" fmla="*/ 1072 w 1072"/>
                <a:gd name="T5" fmla="*/ 0 h 1096"/>
                <a:gd name="T6" fmla="*/ 0 w 1072"/>
                <a:gd name="T7" fmla="*/ 0 h 1096"/>
                <a:gd name="T8" fmla="*/ 0 w 1072"/>
                <a:gd name="T9" fmla="*/ 710 h 1096"/>
                <a:gd name="T10" fmla="*/ 540 w 1072"/>
                <a:gd name="T11" fmla="*/ 1096 h 1096"/>
                <a:gd name="T12" fmla="*/ 540 w 1072"/>
                <a:gd name="T13" fmla="*/ 1096 h 1096"/>
              </a:gdLst>
              <a:ahLst/>
              <a:cxnLst>
                <a:cxn ang="0">
                  <a:pos x="T0" y="T1"/>
                </a:cxn>
                <a:cxn ang="0">
                  <a:pos x="T2" y="T3"/>
                </a:cxn>
                <a:cxn ang="0">
                  <a:pos x="T4" y="T5"/>
                </a:cxn>
                <a:cxn ang="0">
                  <a:pos x="T6" y="T7"/>
                </a:cxn>
                <a:cxn ang="0">
                  <a:pos x="T8" y="T9"/>
                </a:cxn>
                <a:cxn ang="0">
                  <a:pos x="T10" y="T11"/>
                </a:cxn>
                <a:cxn ang="0">
                  <a:pos x="T12" y="T13"/>
                </a:cxn>
              </a:cxnLst>
              <a:rect l="0" t="0" r="r" b="b"/>
              <a:pathLst>
                <a:path w="1072" h="1096">
                  <a:moveTo>
                    <a:pt x="540" y="1096"/>
                  </a:moveTo>
                  <a:lnTo>
                    <a:pt x="1072" y="706"/>
                  </a:lnTo>
                  <a:lnTo>
                    <a:pt x="1072" y="0"/>
                  </a:lnTo>
                  <a:lnTo>
                    <a:pt x="0" y="0"/>
                  </a:lnTo>
                  <a:lnTo>
                    <a:pt x="0" y="710"/>
                  </a:lnTo>
                  <a:lnTo>
                    <a:pt x="540" y="1096"/>
                  </a:lnTo>
                  <a:lnTo>
                    <a:pt x="540" y="1096"/>
                  </a:lnTo>
                  <a:close/>
                </a:path>
              </a:pathLst>
            </a:custGeom>
            <a:solidFill>
              <a:srgbClr val="5B2C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3" name="Freeform 8">
              <a:extLst>
                <a:ext uri="{FF2B5EF4-FFF2-40B4-BE49-F238E27FC236}">
                  <a16:creationId xmlns:a16="http://schemas.microsoft.com/office/drawing/2014/main" id="{2FE70B0E-4FB3-61B9-11C0-7E6A2CB86C2D}"/>
                </a:ext>
              </a:extLst>
            </p:cNvPr>
            <p:cNvSpPr>
              <a:spLocks/>
            </p:cNvSpPr>
            <p:nvPr/>
          </p:nvSpPr>
          <p:spPr bwMode="auto">
            <a:xfrm>
              <a:off x="276415" y="229068"/>
              <a:ext cx="719008" cy="107243"/>
            </a:xfrm>
            <a:custGeom>
              <a:avLst/>
              <a:gdLst>
                <a:gd name="T0" fmla="*/ 1088 w 1157"/>
                <a:gd name="T1" fmla="*/ 75 h 167"/>
                <a:gd name="T2" fmla="*/ 1098 w 1157"/>
                <a:gd name="T3" fmla="*/ 51 h 167"/>
                <a:gd name="T4" fmla="*/ 1111 w 1157"/>
                <a:gd name="T5" fmla="*/ 32 h 167"/>
                <a:gd name="T6" fmla="*/ 1124 w 1157"/>
                <a:gd name="T7" fmla="*/ 17 h 167"/>
                <a:gd name="T8" fmla="*/ 1140 w 1157"/>
                <a:gd name="T9" fmla="*/ 6 h 167"/>
                <a:gd name="T10" fmla="*/ 1157 w 1157"/>
                <a:gd name="T11" fmla="*/ 0 h 167"/>
                <a:gd name="T12" fmla="*/ 88 w 1157"/>
                <a:gd name="T13" fmla="*/ 0 h 167"/>
                <a:gd name="T14" fmla="*/ 73 w 1157"/>
                <a:gd name="T15" fmla="*/ 1 h 167"/>
                <a:gd name="T16" fmla="*/ 59 w 1157"/>
                <a:gd name="T17" fmla="*/ 7 h 167"/>
                <a:gd name="T18" fmla="*/ 44 w 1157"/>
                <a:gd name="T19" fmla="*/ 18 h 167"/>
                <a:gd name="T20" fmla="*/ 28 w 1157"/>
                <a:gd name="T21" fmla="*/ 37 h 167"/>
                <a:gd name="T22" fmla="*/ 16 w 1157"/>
                <a:gd name="T23" fmla="*/ 61 h 167"/>
                <a:gd name="T24" fmla="*/ 7 w 1157"/>
                <a:gd name="T25" fmla="*/ 91 h 167"/>
                <a:gd name="T26" fmla="*/ 1 w 1157"/>
                <a:gd name="T27" fmla="*/ 126 h 167"/>
                <a:gd name="T28" fmla="*/ 0 w 1157"/>
                <a:gd name="T29" fmla="*/ 167 h 167"/>
                <a:gd name="T30" fmla="*/ 1072 w 1157"/>
                <a:gd name="T31" fmla="*/ 167 h 167"/>
                <a:gd name="T32" fmla="*/ 1074 w 1157"/>
                <a:gd name="T33" fmla="*/ 136 h 167"/>
                <a:gd name="T34" fmla="*/ 1080 w 1157"/>
                <a:gd name="T35" fmla="*/ 105 h 167"/>
                <a:gd name="T36" fmla="*/ 1088 w 1157"/>
                <a:gd name="T37" fmla="*/ 75 h 167"/>
                <a:gd name="T38" fmla="*/ 1088 w 1157"/>
                <a:gd name="T39" fmla="*/ 75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57" h="167">
                  <a:moveTo>
                    <a:pt x="1088" y="75"/>
                  </a:moveTo>
                  <a:lnTo>
                    <a:pt x="1098" y="51"/>
                  </a:lnTo>
                  <a:lnTo>
                    <a:pt x="1111" y="32"/>
                  </a:lnTo>
                  <a:lnTo>
                    <a:pt x="1124" y="17"/>
                  </a:lnTo>
                  <a:lnTo>
                    <a:pt x="1140" y="6"/>
                  </a:lnTo>
                  <a:lnTo>
                    <a:pt x="1157" y="0"/>
                  </a:lnTo>
                  <a:lnTo>
                    <a:pt x="88" y="0"/>
                  </a:lnTo>
                  <a:lnTo>
                    <a:pt x="73" y="1"/>
                  </a:lnTo>
                  <a:lnTo>
                    <a:pt x="59" y="7"/>
                  </a:lnTo>
                  <a:lnTo>
                    <a:pt x="44" y="18"/>
                  </a:lnTo>
                  <a:lnTo>
                    <a:pt x="28" y="37"/>
                  </a:lnTo>
                  <a:lnTo>
                    <a:pt x="16" y="61"/>
                  </a:lnTo>
                  <a:lnTo>
                    <a:pt x="7" y="91"/>
                  </a:lnTo>
                  <a:lnTo>
                    <a:pt x="1" y="126"/>
                  </a:lnTo>
                  <a:lnTo>
                    <a:pt x="0" y="167"/>
                  </a:lnTo>
                  <a:lnTo>
                    <a:pt x="1072" y="167"/>
                  </a:lnTo>
                  <a:lnTo>
                    <a:pt x="1074" y="136"/>
                  </a:lnTo>
                  <a:lnTo>
                    <a:pt x="1080" y="105"/>
                  </a:lnTo>
                  <a:lnTo>
                    <a:pt x="1088" y="75"/>
                  </a:lnTo>
                  <a:lnTo>
                    <a:pt x="1088" y="75"/>
                  </a:lnTo>
                  <a:close/>
                </a:path>
              </a:pathLst>
            </a:custGeom>
            <a:solidFill>
              <a:srgbClr val="5B2C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4" name="TextBox 43">
              <a:extLst>
                <a:ext uri="{FF2B5EF4-FFF2-40B4-BE49-F238E27FC236}">
                  <a16:creationId xmlns:a16="http://schemas.microsoft.com/office/drawing/2014/main" id="{20ABB75B-8E13-A3F1-5F30-67E8F5E19D79}"/>
                </a:ext>
              </a:extLst>
            </p:cNvPr>
            <p:cNvSpPr txBox="1"/>
            <p:nvPr/>
          </p:nvSpPr>
          <p:spPr>
            <a:xfrm>
              <a:off x="956789" y="614694"/>
              <a:ext cx="4587316" cy="400110"/>
            </a:xfrm>
            <a:prstGeom prst="rect">
              <a:avLst/>
            </a:prstGeom>
            <a:noFill/>
          </p:spPr>
          <p:txBody>
            <a:bodyPr wrap="square" rtlCol="0">
              <a:spAutoFit/>
            </a:bodyPr>
            <a:lstStyle/>
            <a:p>
              <a:r>
                <a:rPr lang="en-US" sz="2000" dirty="0">
                  <a:latin typeface="Atkinson Hyperlegible" pitchFamily="2" charset="0"/>
                  <a:cs typeface="Arial" panose="020B0604020202020204" pitchFamily="34" charset="0"/>
                </a:rPr>
                <a:t>Rainwater collection and storage.</a:t>
              </a:r>
            </a:p>
          </p:txBody>
        </p:sp>
        <p:sp>
          <p:nvSpPr>
            <p:cNvPr id="45" name="TextBox 44">
              <a:extLst>
                <a:ext uri="{FF2B5EF4-FFF2-40B4-BE49-F238E27FC236}">
                  <a16:creationId xmlns:a16="http://schemas.microsoft.com/office/drawing/2014/main" id="{2B79FB06-B9BB-C0B3-DDEA-12361F564EB9}"/>
                </a:ext>
              </a:extLst>
            </p:cNvPr>
            <p:cNvSpPr txBox="1"/>
            <p:nvPr/>
          </p:nvSpPr>
          <p:spPr>
            <a:xfrm>
              <a:off x="405442" y="322306"/>
              <a:ext cx="351432" cy="492443"/>
            </a:xfrm>
            <a:prstGeom prst="rect">
              <a:avLst/>
            </a:prstGeom>
            <a:noFill/>
          </p:spPr>
          <p:txBody>
            <a:bodyPr wrap="square" rtlCol="0">
              <a:spAutoFit/>
            </a:bodyPr>
            <a:lstStyle/>
            <a:p>
              <a:r>
                <a:rPr lang="en-US" sz="2600" b="1" dirty="0">
                  <a:solidFill>
                    <a:schemeClr val="bg1"/>
                  </a:solidFill>
                  <a:latin typeface="Atkinson Hyperlegible" pitchFamily="2" charset="0"/>
                  <a:cs typeface="Arial" panose="020B0604020202020204" pitchFamily="34" charset="0"/>
                </a:rPr>
                <a:t>4</a:t>
              </a:r>
            </a:p>
          </p:txBody>
        </p:sp>
      </p:grpSp>
      <p:sp>
        <p:nvSpPr>
          <p:cNvPr id="5" name="TextBox 4">
            <a:extLst>
              <a:ext uri="{FF2B5EF4-FFF2-40B4-BE49-F238E27FC236}">
                <a16:creationId xmlns:a16="http://schemas.microsoft.com/office/drawing/2014/main" id="{DD6C362C-58A8-8420-BE20-0932EB269600}"/>
              </a:ext>
            </a:extLst>
          </p:cNvPr>
          <p:cNvSpPr txBox="1"/>
          <p:nvPr/>
        </p:nvSpPr>
        <p:spPr>
          <a:xfrm>
            <a:off x="222013" y="2107444"/>
            <a:ext cx="4362687" cy="492443"/>
          </a:xfrm>
          <a:prstGeom prst="rect">
            <a:avLst/>
          </a:prstGeom>
          <a:noFill/>
        </p:spPr>
        <p:txBody>
          <a:bodyPr wrap="square">
            <a:spAutoFit/>
          </a:bodyPr>
          <a:lstStyle/>
          <a:p>
            <a:r>
              <a:rPr lang="en-US" sz="2600" b="1" dirty="0">
                <a:latin typeface="Atkinson Hyperlegible" pitchFamily="2" charset="0"/>
                <a:cs typeface="Arial" panose="020B0604020202020204" pitchFamily="34" charset="0"/>
              </a:rPr>
              <a:t>WASH FIT SI forms:</a:t>
            </a:r>
            <a:endParaRPr lang="en-US" sz="2600" dirty="0"/>
          </a:p>
        </p:txBody>
      </p:sp>
      <p:pic>
        <p:nvPicPr>
          <p:cNvPr id="7" name="17">
            <a:hlinkClick r:id="" action="ppaction://media"/>
            <a:extLst>
              <a:ext uri="{FF2B5EF4-FFF2-40B4-BE49-F238E27FC236}">
                <a16:creationId xmlns:a16="http://schemas.microsoft.com/office/drawing/2014/main" id="{EEB29080-9F6C-778F-AB04-69986990D0C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837" y="6907182"/>
            <a:ext cx="609600" cy="609600"/>
          </a:xfrm>
          <a:prstGeom prst="rect">
            <a:avLst/>
          </a:prstGeom>
        </p:spPr>
      </p:pic>
    </p:spTree>
    <p:extLst>
      <p:ext uri="{BB962C8B-B14F-4D97-AF65-F5344CB8AC3E}">
        <p14:creationId xmlns:p14="http://schemas.microsoft.com/office/powerpoint/2010/main" val="601513164"/>
      </p:ext>
    </p:extLst>
  </p:cSld>
  <p:clrMapOvr>
    <a:masterClrMapping/>
  </p:clrMapOvr>
  <mc:AlternateContent xmlns:mc="http://schemas.openxmlformats.org/markup-compatibility/2006">
    <mc:Choice xmlns:p14="http://schemas.microsoft.com/office/powerpoint/2010/main" Requires="p14">
      <p:transition spd="slow" p14:dur="2000" advClick="0" advTm="36430"/>
    </mc:Choice>
    <mc:Fallback>
      <p:transition spd="slow" advClick="0" advTm="36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432" fill="hold"/>
                                        <p:tgtEl>
                                          <p:spTgt spid="7"/>
                                        </p:tgtEl>
                                      </p:cBhvr>
                                    </p:cmd>
                                  </p:childTnLst>
                                </p:cTn>
                              </p:par>
                              <p:par>
                                <p:cTn id="7" presetID="2" presetClass="entr" presetSubtype="8"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 calcmode="lin" valueType="num">
                                      <p:cBhvr additive="base">
                                        <p:cTn id="9" dur="500" fill="hold"/>
                                        <p:tgtEl>
                                          <p:spTgt spid="14"/>
                                        </p:tgtEl>
                                        <p:attrNameLst>
                                          <p:attrName>ppt_x</p:attrName>
                                        </p:attrNameLst>
                                      </p:cBhvr>
                                      <p:tavLst>
                                        <p:tav tm="0">
                                          <p:val>
                                            <p:strVal val="0-#ppt_w/2"/>
                                          </p:val>
                                        </p:tav>
                                        <p:tav tm="100000">
                                          <p:val>
                                            <p:strVal val="#ppt_x"/>
                                          </p:val>
                                        </p:tav>
                                      </p:tavLst>
                                    </p:anim>
                                    <p:anim calcmode="lin" valueType="num">
                                      <p:cBhvr additive="base">
                                        <p:cTn id="10" dur="500" fill="hold"/>
                                        <p:tgtEl>
                                          <p:spTgt spid="14"/>
                                        </p:tgtEl>
                                        <p:attrNameLst>
                                          <p:attrName>ppt_y</p:attrName>
                                        </p:attrNameLst>
                                      </p:cBhvr>
                                      <p:tavLst>
                                        <p:tav tm="0">
                                          <p:val>
                                            <p:strVal val="#ppt_y"/>
                                          </p:val>
                                        </p:tav>
                                        <p:tav tm="100000">
                                          <p:val>
                                            <p:strVal val="#ppt_y"/>
                                          </p:val>
                                        </p:tav>
                                      </p:tavLst>
                                    </p:anim>
                                  </p:childTnLst>
                                </p:cTn>
                              </p:par>
                              <p:par>
                                <p:cTn id="11" presetID="16" presetClass="entr" presetSubtype="37" fill="hold"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500"/>
                                        <p:tgtEl>
                                          <p:spTgt spid="4"/>
                                        </p:tgtEl>
                                      </p:cBhvr>
                                    </p:animEffect>
                                  </p:childTnLst>
                                </p:cTn>
                              </p:par>
                              <p:par>
                                <p:cTn id="14" presetID="2" presetClass="entr" presetSubtype="2" fill="hold" nodeType="withEffect">
                                  <p:stCondLst>
                                    <p:cond delay="100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1+#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par>
                                <p:cTn id="18" presetID="63" presetClass="path" presetSubtype="0" accel="50000" decel="50000" fill="hold" nodeType="withEffect">
                                  <p:stCondLst>
                                    <p:cond delay="29000"/>
                                  </p:stCondLst>
                                  <p:childTnLst>
                                    <p:animMotion origin="layout" path="M 0 7.40741E-7 L 0.25104 7.40741E-7 " pathEditMode="relative" rAng="0" ptsTypes="AA">
                                      <p:cBhvr>
                                        <p:cTn id="19" dur="750" fill="hold"/>
                                        <p:tgtEl>
                                          <p:spTgt spid="6"/>
                                        </p:tgtEl>
                                        <p:attrNameLst>
                                          <p:attrName>ppt_x</p:attrName>
                                          <p:attrName>ppt_y</p:attrName>
                                        </p:attrNameLst>
                                      </p:cBhvr>
                                      <p:rCtr x="12552" y="0"/>
                                    </p:animMotion>
                                  </p:childTnLst>
                                </p:cTn>
                              </p:par>
                              <p:par>
                                <p:cTn id="20" presetID="2" presetClass="entr" presetSubtype="8" fill="hold" grpId="0" nodeType="withEffect">
                                  <p:stCondLst>
                                    <p:cond delay="2975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0-#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par>
                                <p:cTn id="24" presetID="22" presetClass="entr" presetSubtype="1" fill="hold" nodeType="withEffect">
                                  <p:stCondLst>
                                    <p:cond delay="30250"/>
                                  </p:stCondLst>
                                  <p:childTnLst>
                                    <p:set>
                                      <p:cBhvr>
                                        <p:cTn id="25" dur="1" fill="hold">
                                          <p:stCondLst>
                                            <p:cond delay="0"/>
                                          </p:stCondLst>
                                        </p:cTn>
                                        <p:tgtEl>
                                          <p:spTgt spid="23"/>
                                        </p:tgtEl>
                                        <p:attrNameLst>
                                          <p:attrName>style.visibility</p:attrName>
                                        </p:attrNameLst>
                                      </p:cBhvr>
                                      <p:to>
                                        <p:strVal val="visible"/>
                                      </p:to>
                                    </p:set>
                                    <p:animEffect transition="in" filter="wipe(up)">
                                      <p:cBhvr>
                                        <p:cTn id="26" dur="500"/>
                                        <p:tgtEl>
                                          <p:spTgt spid="23"/>
                                        </p:tgtEl>
                                      </p:cBhvr>
                                    </p:animEffect>
                                  </p:childTnLst>
                                </p:cTn>
                              </p:par>
                              <p:par>
                                <p:cTn id="27" presetID="22" presetClass="entr" presetSubtype="1" fill="hold" nodeType="withEffect">
                                  <p:stCondLst>
                                    <p:cond delay="3150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par>
                                <p:cTn id="30" presetID="22" presetClass="entr" presetSubtype="1" fill="hold" nodeType="withEffect">
                                  <p:stCondLst>
                                    <p:cond delay="32750"/>
                                  </p:stCondLst>
                                  <p:childTnLst>
                                    <p:set>
                                      <p:cBhvr>
                                        <p:cTn id="31" dur="1" fill="hold">
                                          <p:stCondLst>
                                            <p:cond delay="0"/>
                                          </p:stCondLst>
                                        </p:cTn>
                                        <p:tgtEl>
                                          <p:spTgt spid="30"/>
                                        </p:tgtEl>
                                        <p:attrNameLst>
                                          <p:attrName>style.visibility</p:attrName>
                                        </p:attrNameLst>
                                      </p:cBhvr>
                                      <p:to>
                                        <p:strVal val="visible"/>
                                      </p:to>
                                    </p:set>
                                    <p:animEffect transition="in" filter="wipe(up)">
                                      <p:cBhvr>
                                        <p:cTn id="32" dur="500"/>
                                        <p:tgtEl>
                                          <p:spTgt spid="30"/>
                                        </p:tgtEl>
                                      </p:cBhvr>
                                    </p:animEffect>
                                  </p:childTnLst>
                                </p:cTn>
                              </p:par>
                              <p:par>
                                <p:cTn id="33" presetID="22" presetClass="entr" presetSubtype="1" fill="hold" nodeType="withEffect">
                                  <p:stCondLst>
                                    <p:cond delay="34500"/>
                                  </p:stCondLst>
                                  <p:childTnLst>
                                    <p:set>
                                      <p:cBhvr>
                                        <p:cTn id="34" dur="1" fill="hold">
                                          <p:stCondLst>
                                            <p:cond delay="0"/>
                                          </p:stCondLst>
                                        </p:cTn>
                                        <p:tgtEl>
                                          <p:spTgt spid="39"/>
                                        </p:tgtEl>
                                        <p:attrNameLst>
                                          <p:attrName>style.visibility</p:attrName>
                                        </p:attrNameLst>
                                      </p:cBhvr>
                                      <p:to>
                                        <p:strVal val="visible"/>
                                      </p:to>
                                    </p:set>
                                    <p:animEffect transition="in" filter="wipe(up)">
                                      <p:cBhvr>
                                        <p:cTn id="3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7"/>
                </p:tgtEl>
              </p:cMediaNode>
            </p:audio>
          </p:childTnLst>
        </p:cTn>
      </p:par>
    </p:tnLst>
    <p:bldLst>
      <p:bldP spid="1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830A370-DB80-70C2-837D-6EF9A8DF3D6F}"/>
              </a:ext>
            </a:extLst>
          </p:cNvPr>
          <p:cNvSpPr txBox="1"/>
          <p:nvPr/>
        </p:nvSpPr>
        <p:spPr>
          <a:xfrm>
            <a:off x="128016" y="96886"/>
            <a:ext cx="11771884" cy="584775"/>
          </a:xfrm>
          <a:prstGeom prst="rect">
            <a:avLst/>
          </a:prstGeom>
          <a:noFill/>
        </p:spPr>
        <p:txBody>
          <a:bodyPr wrap="square" rtlCol="0">
            <a:spAutoFit/>
          </a:bodyPr>
          <a:lstStyle/>
          <a:p>
            <a:r>
              <a:rPr lang="en-US" sz="3200" b="1" dirty="0">
                <a:solidFill>
                  <a:srgbClr val="1CB9EC"/>
                </a:solidFill>
                <a:latin typeface="Atkinson Hyperlegible" pitchFamily="2" charset="0"/>
              </a:rPr>
              <a:t>Sanitary inspection (SI) forms</a:t>
            </a:r>
          </a:p>
        </p:txBody>
      </p:sp>
      <p:grpSp>
        <p:nvGrpSpPr>
          <p:cNvPr id="4" name="Group 3">
            <a:extLst>
              <a:ext uri="{FF2B5EF4-FFF2-40B4-BE49-F238E27FC236}">
                <a16:creationId xmlns:a16="http://schemas.microsoft.com/office/drawing/2014/main" id="{8B264062-D7BA-4D59-A7B1-9F237458EAB1}"/>
              </a:ext>
            </a:extLst>
          </p:cNvPr>
          <p:cNvGrpSpPr/>
          <p:nvPr/>
        </p:nvGrpSpPr>
        <p:grpSpPr>
          <a:xfrm>
            <a:off x="-2" y="734731"/>
            <a:ext cx="12192001" cy="1186648"/>
            <a:chOff x="-2" y="734731"/>
            <a:chExt cx="12192001" cy="1186648"/>
          </a:xfrm>
        </p:grpSpPr>
        <p:sp>
          <p:nvSpPr>
            <p:cNvPr id="15" name="Hexagon 14">
              <a:extLst>
                <a:ext uri="{FF2B5EF4-FFF2-40B4-BE49-F238E27FC236}">
                  <a16:creationId xmlns:a16="http://schemas.microsoft.com/office/drawing/2014/main" id="{3481BF83-0401-4606-15D8-0C05095C90F0}"/>
                </a:ext>
              </a:extLst>
            </p:cNvPr>
            <p:cNvSpPr/>
            <p:nvPr/>
          </p:nvSpPr>
          <p:spPr>
            <a:xfrm>
              <a:off x="-2" y="734731"/>
              <a:ext cx="12192001" cy="1186648"/>
            </a:xfrm>
            <a:prstGeom prst="hexagon">
              <a:avLst>
                <a:gd name="adj" fmla="val 0"/>
                <a:gd name="vf" fmla="val 115470"/>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
              <a:extLst>
                <a:ext uri="{FF2B5EF4-FFF2-40B4-BE49-F238E27FC236}">
                  <a16:creationId xmlns:a16="http://schemas.microsoft.com/office/drawing/2014/main" id="{A93881DB-84D9-C2B4-43DC-951BF770000C}"/>
                </a:ext>
              </a:extLst>
            </p:cNvPr>
            <p:cNvSpPr txBox="1">
              <a:spLocks/>
            </p:cNvSpPr>
            <p:nvPr/>
          </p:nvSpPr>
          <p:spPr>
            <a:xfrm>
              <a:off x="501708" y="952151"/>
              <a:ext cx="11188580" cy="751808"/>
            </a:xfrm>
            <a:prstGeom prst="rect">
              <a:avLst/>
            </a:prstGeom>
            <a:noFill/>
          </p:spPr>
          <p:txBody>
            <a:bodyPr vert="horz" wrap="square" lIns="82931" tIns="41465" rIns="82931" bIns="41465"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3505" indent="0" algn="ctr" defTabSz="829269">
                <a:buNone/>
              </a:pPr>
              <a:r>
                <a:rPr lang="en-US" sz="2400" dirty="0">
                  <a:solidFill>
                    <a:schemeClr val="bg1"/>
                  </a:solidFill>
                  <a:latin typeface="Atkinson Hyperlegible" pitchFamily="2" charset="0"/>
                  <a:cs typeface="Arial"/>
                </a:rPr>
                <a:t>An on-site evaluation of all </a:t>
              </a:r>
              <a:r>
                <a:rPr lang="en-US" sz="2400" b="1" dirty="0">
                  <a:solidFill>
                    <a:schemeClr val="bg1"/>
                  </a:solidFill>
                  <a:latin typeface="Atkinson Hyperlegible" pitchFamily="2" charset="0"/>
                  <a:cs typeface="Arial"/>
                </a:rPr>
                <a:t>conditions</a:t>
              </a:r>
              <a:r>
                <a:rPr lang="en-US" sz="2400" dirty="0">
                  <a:solidFill>
                    <a:schemeClr val="bg1"/>
                  </a:solidFill>
                  <a:latin typeface="Atkinson Hyperlegible" pitchFamily="2" charset="0"/>
                  <a:cs typeface="Arial"/>
                </a:rPr>
                <a:t>, </a:t>
              </a:r>
              <a:r>
                <a:rPr lang="en-US" sz="2400" b="1" dirty="0">
                  <a:solidFill>
                    <a:schemeClr val="bg1"/>
                  </a:solidFill>
                  <a:latin typeface="Atkinson Hyperlegible" pitchFamily="2" charset="0"/>
                  <a:cs typeface="Arial"/>
                </a:rPr>
                <a:t>components</a:t>
              </a:r>
              <a:r>
                <a:rPr lang="en-US" sz="2400" dirty="0">
                  <a:solidFill>
                    <a:schemeClr val="bg1"/>
                  </a:solidFill>
                  <a:latin typeface="Atkinson Hyperlegible" pitchFamily="2" charset="0"/>
                  <a:cs typeface="Arial"/>
                </a:rPr>
                <a:t> and </a:t>
              </a:r>
              <a:r>
                <a:rPr lang="en-US" sz="2400" b="1" dirty="0">
                  <a:solidFill>
                    <a:schemeClr val="bg1"/>
                  </a:solidFill>
                  <a:latin typeface="Atkinson Hyperlegible" pitchFamily="2" charset="0"/>
                  <a:cs typeface="Arial"/>
                </a:rPr>
                <a:t>practices</a:t>
              </a:r>
              <a:r>
                <a:rPr lang="en-US" sz="2400" dirty="0">
                  <a:solidFill>
                    <a:schemeClr val="bg1"/>
                  </a:solidFill>
                  <a:latin typeface="Atkinson Hyperlegible" pitchFamily="2" charset="0"/>
                  <a:cs typeface="Arial"/>
                </a:rPr>
                <a:t> in the water supply system that pose an </a:t>
              </a:r>
              <a:r>
                <a:rPr lang="en-US" sz="2400" b="1" dirty="0">
                  <a:solidFill>
                    <a:schemeClr val="bg1"/>
                  </a:solidFill>
                  <a:latin typeface="Atkinson Hyperlegible" pitchFamily="2" charset="0"/>
                  <a:cs typeface="Arial"/>
                </a:rPr>
                <a:t>actual or potential risk </a:t>
              </a:r>
              <a:r>
                <a:rPr lang="en-US" sz="2400" dirty="0">
                  <a:solidFill>
                    <a:schemeClr val="bg1"/>
                  </a:solidFill>
                  <a:latin typeface="Atkinson Hyperlegible" pitchFamily="2" charset="0"/>
                  <a:cs typeface="Arial"/>
                </a:rPr>
                <a:t>to </a:t>
              </a:r>
              <a:r>
                <a:rPr lang="en-US" sz="2400" b="1" dirty="0">
                  <a:solidFill>
                    <a:schemeClr val="bg1"/>
                  </a:solidFill>
                  <a:latin typeface="Atkinson Hyperlegible" pitchFamily="2" charset="0"/>
                  <a:cs typeface="Arial"/>
                </a:rPr>
                <a:t>public health</a:t>
              </a:r>
              <a:r>
                <a:rPr lang="en-US" sz="2400" dirty="0">
                  <a:solidFill>
                    <a:schemeClr val="bg1"/>
                  </a:solidFill>
                  <a:latin typeface="Atkinson Hyperlegible" pitchFamily="2" charset="0"/>
                  <a:cs typeface="Arial"/>
                </a:rPr>
                <a:t>.</a:t>
              </a:r>
              <a:endParaRPr lang="en-US" sz="2400" dirty="0">
                <a:solidFill>
                  <a:schemeClr val="bg1"/>
                </a:solidFill>
                <a:latin typeface="Atkinson Hyperlegible" pitchFamily="2" charset="0"/>
              </a:endParaRPr>
            </a:p>
          </p:txBody>
        </p:sp>
      </p:grpSp>
      <p:grpSp>
        <p:nvGrpSpPr>
          <p:cNvPr id="16" name="Group 15">
            <a:extLst>
              <a:ext uri="{FF2B5EF4-FFF2-40B4-BE49-F238E27FC236}">
                <a16:creationId xmlns:a16="http://schemas.microsoft.com/office/drawing/2014/main" id="{F677CE38-9571-95FD-E9DD-699A16B69A81}"/>
              </a:ext>
            </a:extLst>
          </p:cNvPr>
          <p:cNvGrpSpPr/>
          <p:nvPr/>
        </p:nvGrpSpPr>
        <p:grpSpPr>
          <a:xfrm>
            <a:off x="233847" y="4051984"/>
            <a:ext cx="2895593" cy="1049530"/>
            <a:chOff x="179792" y="227678"/>
            <a:chExt cx="2895593" cy="1049530"/>
          </a:xfrm>
        </p:grpSpPr>
        <p:sp>
          <p:nvSpPr>
            <p:cNvPr id="17" name="Freeform 9">
              <a:extLst>
                <a:ext uri="{FF2B5EF4-FFF2-40B4-BE49-F238E27FC236}">
                  <a16:creationId xmlns:a16="http://schemas.microsoft.com/office/drawing/2014/main" id="{3CF5CE2F-DB31-E839-8155-E36AC4D9ED65}"/>
                </a:ext>
              </a:extLst>
            </p:cNvPr>
            <p:cNvSpPr>
              <a:spLocks/>
            </p:cNvSpPr>
            <p:nvPr/>
          </p:nvSpPr>
          <p:spPr bwMode="auto">
            <a:xfrm>
              <a:off x="935972" y="227678"/>
              <a:ext cx="135881" cy="122344"/>
            </a:xfrm>
            <a:custGeom>
              <a:avLst/>
              <a:gdLst>
                <a:gd name="T0" fmla="*/ 199 w 199"/>
                <a:gd name="T1" fmla="*/ 175 h 175"/>
                <a:gd name="T2" fmla="*/ 198 w 199"/>
                <a:gd name="T3" fmla="*/ 140 h 175"/>
                <a:gd name="T4" fmla="*/ 195 w 199"/>
                <a:gd name="T5" fmla="*/ 107 h 175"/>
                <a:gd name="T6" fmla="*/ 187 w 199"/>
                <a:gd name="T7" fmla="*/ 78 h 175"/>
                <a:gd name="T8" fmla="*/ 176 w 199"/>
                <a:gd name="T9" fmla="*/ 53 h 175"/>
                <a:gd name="T10" fmla="*/ 163 w 199"/>
                <a:gd name="T11" fmla="*/ 32 h 175"/>
                <a:gd name="T12" fmla="*/ 150 w 199"/>
                <a:gd name="T13" fmla="*/ 18 h 175"/>
                <a:gd name="T14" fmla="*/ 135 w 199"/>
                <a:gd name="T15" fmla="*/ 8 h 175"/>
                <a:gd name="T16" fmla="*/ 123 w 199"/>
                <a:gd name="T17" fmla="*/ 2 h 175"/>
                <a:gd name="T18" fmla="*/ 100 w 199"/>
                <a:gd name="T19" fmla="*/ 0 h 175"/>
                <a:gd name="T20" fmla="*/ 80 w 199"/>
                <a:gd name="T21" fmla="*/ 2 h 175"/>
                <a:gd name="T22" fmla="*/ 62 w 199"/>
                <a:gd name="T23" fmla="*/ 8 h 175"/>
                <a:gd name="T24" fmla="*/ 47 w 199"/>
                <a:gd name="T25" fmla="*/ 19 h 175"/>
                <a:gd name="T26" fmla="*/ 32 w 199"/>
                <a:gd name="T27" fmla="*/ 35 h 175"/>
                <a:gd name="T28" fmla="*/ 20 w 199"/>
                <a:gd name="T29" fmla="*/ 54 h 175"/>
                <a:gd name="T30" fmla="*/ 11 w 199"/>
                <a:gd name="T31" fmla="*/ 79 h 175"/>
                <a:gd name="T32" fmla="*/ 4 w 199"/>
                <a:gd name="T33" fmla="*/ 110 h 175"/>
                <a:gd name="T34" fmla="*/ 0 w 199"/>
                <a:gd name="T35" fmla="*/ 143 h 175"/>
                <a:gd name="T36" fmla="*/ 0 w 199"/>
                <a:gd name="T37" fmla="*/ 175 h 175"/>
                <a:gd name="T38" fmla="*/ 199 w 199"/>
                <a:gd name="T39" fmla="*/ 175 h 175"/>
                <a:gd name="T40" fmla="*/ 199 w 199"/>
                <a:gd name="T41"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9" h="175">
                  <a:moveTo>
                    <a:pt x="199" y="175"/>
                  </a:moveTo>
                  <a:lnTo>
                    <a:pt x="198" y="140"/>
                  </a:lnTo>
                  <a:lnTo>
                    <a:pt x="195" y="107"/>
                  </a:lnTo>
                  <a:lnTo>
                    <a:pt x="187" y="78"/>
                  </a:lnTo>
                  <a:lnTo>
                    <a:pt x="176" y="53"/>
                  </a:lnTo>
                  <a:lnTo>
                    <a:pt x="163" y="32"/>
                  </a:lnTo>
                  <a:lnTo>
                    <a:pt x="150" y="18"/>
                  </a:lnTo>
                  <a:lnTo>
                    <a:pt x="135" y="8"/>
                  </a:lnTo>
                  <a:lnTo>
                    <a:pt x="123" y="2"/>
                  </a:lnTo>
                  <a:lnTo>
                    <a:pt x="100" y="0"/>
                  </a:lnTo>
                  <a:lnTo>
                    <a:pt x="80" y="2"/>
                  </a:lnTo>
                  <a:lnTo>
                    <a:pt x="62" y="8"/>
                  </a:lnTo>
                  <a:lnTo>
                    <a:pt x="47" y="19"/>
                  </a:lnTo>
                  <a:lnTo>
                    <a:pt x="32" y="35"/>
                  </a:lnTo>
                  <a:lnTo>
                    <a:pt x="20" y="54"/>
                  </a:lnTo>
                  <a:lnTo>
                    <a:pt x="11" y="79"/>
                  </a:lnTo>
                  <a:lnTo>
                    <a:pt x="4" y="110"/>
                  </a:lnTo>
                  <a:lnTo>
                    <a:pt x="0" y="143"/>
                  </a:lnTo>
                  <a:lnTo>
                    <a:pt x="0" y="175"/>
                  </a:lnTo>
                  <a:lnTo>
                    <a:pt x="199" y="175"/>
                  </a:lnTo>
                  <a:lnTo>
                    <a:pt x="199" y="175"/>
                  </a:lnTo>
                  <a:close/>
                </a:path>
              </a:pathLst>
            </a:custGeom>
            <a:solidFill>
              <a:srgbClr val="AF740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8" name="Rounded Rectangle 73">
              <a:extLst>
                <a:ext uri="{FF2B5EF4-FFF2-40B4-BE49-F238E27FC236}">
                  <a16:creationId xmlns:a16="http://schemas.microsoft.com/office/drawing/2014/main" id="{6AA235C7-48EF-EB4D-09B3-AE145940E9B8}"/>
                </a:ext>
              </a:extLst>
            </p:cNvPr>
            <p:cNvSpPr/>
            <p:nvPr/>
          </p:nvSpPr>
          <p:spPr>
            <a:xfrm>
              <a:off x="179792" y="352291"/>
              <a:ext cx="2895593" cy="924917"/>
            </a:xfrm>
            <a:prstGeom prst="roundRect">
              <a:avLst>
                <a:gd name="adj" fmla="val 7170"/>
              </a:avLst>
            </a:prstGeom>
            <a:solidFill>
              <a:srgbClr val="F4A81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rgbClr val="E4E0DC"/>
                </a:solidFill>
              </a:endParaRPr>
            </a:p>
          </p:txBody>
        </p:sp>
        <p:sp>
          <p:nvSpPr>
            <p:cNvPr id="19" name="Freeform 7">
              <a:extLst>
                <a:ext uri="{FF2B5EF4-FFF2-40B4-BE49-F238E27FC236}">
                  <a16:creationId xmlns:a16="http://schemas.microsoft.com/office/drawing/2014/main" id="{7B341D9D-15A7-F8E3-93C4-1F2DE8FB9A59}"/>
                </a:ext>
              </a:extLst>
            </p:cNvPr>
            <p:cNvSpPr>
              <a:spLocks/>
            </p:cNvSpPr>
            <p:nvPr/>
          </p:nvSpPr>
          <p:spPr bwMode="auto">
            <a:xfrm>
              <a:off x="276415" y="329213"/>
              <a:ext cx="665609" cy="699635"/>
            </a:xfrm>
            <a:custGeom>
              <a:avLst/>
              <a:gdLst>
                <a:gd name="T0" fmla="*/ 540 w 1072"/>
                <a:gd name="T1" fmla="*/ 1096 h 1096"/>
                <a:gd name="T2" fmla="*/ 1072 w 1072"/>
                <a:gd name="T3" fmla="*/ 706 h 1096"/>
                <a:gd name="T4" fmla="*/ 1072 w 1072"/>
                <a:gd name="T5" fmla="*/ 0 h 1096"/>
                <a:gd name="T6" fmla="*/ 0 w 1072"/>
                <a:gd name="T7" fmla="*/ 0 h 1096"/>
                <a:gd name="T8" fmla="*/ 0 w 1072"/>
                <a:gd name="T9" fmla="*/ 710 h 1096"/>
                <a:gd name="T10" fmla="*/ 540 w 1072"/>
                <a:gd name="T11" fmla="*/ 1096 h 1096"/>
                <a:gd name="T12" fmla="*/ 540 w 1072"/>
                <a:gd name="T13" fmla="*/ 1096 h 1096"/>
              </a:gdLst>
              <a:ahLst/>
              <a:cxnLst>
                <a:cxn ang="0">
                  <a:pos x="T0" y="T1"/>
                </a:cxn>
                <a:cxn ang="0">
                  <a:pos x="T2" y="T3"/>
                </a:cxn>
                <a:cxn ang="0">
                  <a:pos x="T4" y="T5"/>
                </a:cxn>
                <a:cxn ang="0">
                  <a:pos x="T6" y="T7"/>
                </a:cxn>
                <a:cxn ang="0">
                  <a:pos x="T8" y="T9"/>
                </a:cxn>
                <a:cxn ang="0">
                  <a:pos x="T10" y="T11"/>
                </a:cxn>
                <a:cxn ang="0">
                  <a:pos x="T12" y="T13"/>
                </a:cxn>
              </a:cxnLst>
              <a:rect l="0" t="0" r="r" b="b"/>
              <a:pathLst>
                <a:path w="1072" h="1096">
                  <a:moveTo>
                    <a:pt x="540" y="1096"/>
                  </a:moveTo>
                  <a:lnTo>
                    <a:pt x="1072" y="706"/>
                  </a:lnTo>
                  <a:lnTo>
                    <a:pt x="1072" y="0"/>
                  </a:lnTo>
                  <a:lnTo>
                    <a:pt x="0" y="0"/>
                  </a:lnTo>
                  <a:lnTo>
                    <a:pt x="0" y="710"/>
                  </a:lnTo>
                  <a:lnTo>
                    <a:pt x="540" y="1096"/>
                  </a:lnTo>
                  <a:lnTo>
                    <a:pt x="540" y="1096"/>
                  </a:lnTo>
                  <a:close/>
                </a:path>
              </a:pathLst>
            </a:custGeom>
            <a:solidFill>
              <a:srgbClr val="F4A81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0" name="Freeform 8">
              <a:extLst>
                <a:ext uri="{FF2B5EF4-FFF2-40B4-BE49-F238E27FC236}">
                  <a16:creationId xmlns:a16="http://schemas.microsoft.com/office/drawing/2014/main" id="{4E2AB7AA-60CC-7F76-035B-44CA1B15DCC2}"/>
                </a:ext>
              </a:extLst>
            </p:cNvPr>
            <p:cNvSpPr>
              <a:spLocks/>
            </p:cNvSpPr>
            <p:nvPr/>
          </p:nvSpPr>
          <p:spPr bwMode="auto">
            <a:xfrm>
              <a:off x="276415" y="229068"/>
              <a:ext cx="719008" cy="107243"/>
            </a:xfrm>
            <a:custGeom>
              <a:avLst/>
              <a:gdLst>
                <a:gd name="T0" fmla="*/ 1088 w 1157"/>
                <a:gd name="T1" fmla="*/ 75 h 167"/>
                <a:gd name="T2" fmla="*/ 1098 w 1157"/>
                <a:gd name="T3" fmla="*/ 51 h 167"/>
                <a:gd name="T4" fmla="*/ 1111 w 1157"/>
                <a:gd name="T5" fmla="*/ 32 h 167"/>
                <a:gd name="T6" fmla="*/ 1124 w 1157"/>
                <a:gd name="T7" fmla="*/ 17 h 167"/>
                <a:gd name="T8" fmla="*/ 1140 w 1157"/>
                <a:gd name="T9" fmla="*/ 6 h 167"/>
                <a:gd name="T10" fmla="*/ 1157 w 1157"/>
                <a:gd name="T11" fmla="*/ 0 h 167"/>
                <a:gd name="T12" fmla="*/ 88 w 1157"/>
                <a:gd name="T13" fmla="*/ 0 h 167"/>
                <a:gd name="T14" fmla="*/ 73 w 1157"/>
                <a:gd name="T15" fmla="*/ 1 h 167"/>
                <a:gd name="T16" fmla="*/ 59 w 1157"/>
                <a:gd name="T17" fmla="*/ 7 h 167"/>
                <a:gd name="T18" fmla="*/ 44 w 1157"/>
                <a:gd name="T19" fmla="*/ 18 h 167"/>
                <a:gd name="T20" fmla="*/ 28 w 1157"/>
                <a:gd name="T21" fmla="*/ 37 h 167"/>
                <a:gd name="T22" fmla="*/ 16 w 1157"/>
                <a:gd name="T23" fmla="*/ 61 h 167"/>
                <a:gd name="T24" fmla="*/ 7 w 1157"/>
                <a:gd name="T25" fmla="*/ 91 h 167"/>
                <a:gd name="T26" fmla="*/ 1 w 1157"/>
                <a:gd name="T27" fmla="*/ 126 h 167"/>
                <a:gd name="T28" fmla="*/ 0 w 1157"/>
                <a:gd name="T29" fmla="*/ 167 h 167"/>
                <a:gd name="T30" fmla="*/ 1072 w 1157"/>
                <a:gd name="T31" fmla="*/ 167 h 167"/>
                <a:gd name="T32" fmla="*/ 1074 w 1157"/>
                <a:gd name="T33" fmla="*/ 136 h 167"/>
                <a:gd name="T34" fmla="*/ 1080 w 1157"/>
                <a:gd name="T35" fmla="*/ 105 h 167"/>
                <a:gd name="T36" fmla="*/ 1088 w 1157"/>
                <a:gd name="T37" fmla="*/ 75 h 167"/>
                <a:gd name="T38" fmla="*/ 1088 w 1157"/>
                <a:gd name="T39" fmla="*/ 75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57" h="167">
                  <a:moveTo>
                    <a:pt x="1088" y="75"/>
                  </a:moveTo>
                  <a:lnTo>
                    <a:pt x="1098" y="51"/>
                  </a:lnTo>
                  <a:lnTo>
                    <a:pt x="1111" y="32"/>
                  </a:lnTo>
                  <a:lnTo>
                    <a:pt x="1124" y="17"/>
                  </a:lnTo>
                  <a:lnTo>
                    <a:pt x="1140" y="6"/>
                  </a:lnTo>
                  <a:lnTo>
                    <a:pt x="1157" y="0"/>
                  </a:lnTo>
                  <a:lnTo>
                    <a:pt x="88" y="0"/>
                  </a:lnTo>
                  <a:lnTo>
                    <a:pt x="73" y="1"/>
                  </a:lnTo>
                  <a:lnTo>
                    <a:pt x="59" y="7"/>
                  </a:lnTo>
                  <a:lnTo>
                    <a:pt x="44" y="18"/>
                  </a:lnTo>
                  <a:lnTo>
                    <a:pt x="28" y="37"/>
                  </a:lnTo>
                  <a:lnTo>
                    <a:pt x="16" y="61"/>
                  </a:lnTo>
                  <a:lnTo>
                    <a:pt x="7" y="91"/>
                  </a:lnTo>
                  <a:lnTo>
                    <a:pt x="1" y="126"/>
                  </a:lnTo>
                  <a:lnTo>
                    <a:pt x="0" y="167"/>
                  </a:lnTo>
                  <a:lnTo>
                    <a:pt x="1072" y="167"/>
                  </a:lnTo>
                  <a:lnTo>
                    <a:pt x="1074" y="136"/>
                  </a:lnTo>
                  <a:lnTo>
                    <a:pt x="1080" y="105"/>
                  </a:lnTo>
                  <a:lnTo>
                    <a:pt x="1088" y="75"/>
                  </a:lnTo>
                  <a:lnTo>
                    <a:pt x="1088" y="75"/>
                  </a:lnTo>
                  <a:close/>
                </a:path>
              </a:pathLst>
            </a:custGeom>
            <a:solidFill>
              <a:srgbClr val="F4A81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1" name="TextBox 20">
              <a:extLst>
                <a:ext uri="{FF2B5EF4-FFF2-40B4-BE49-F238E27FC236}">
                  <a16:creationId xmlns:a16="http://schemas.microsoft.com/office/drawing/2014/main" id="{FC4ED99E-D70A-5C62-00D7-1D4D8F4A2E5F}"/>
                </a:ext>
              </a:extLst>
            </p:cNvPr>
            <p:cNvSpPr txBox="1"/>
            <p:nvPr/>
          </p:nvSpPr>
          <p:spPr>
            <a:xfrm>
              <a:off x="956789" y="438510"/>
              <a:ext cx="2118596" cy="707886"/>
            </a:xfrm>
            <a:prstGeom prst="rect">
              <a:avLst/>
            </a:prstGeom>
            <a:noFill/>
          </p:spPr>
          <p:txBody>
            <a:bodyPr wrap="square" rtlCol="0">
              <a:spAutoFit/>
            </a:bodyPr>
            <a:lstStyle/>
            <a:p>
              <a:r>
                <a:rPr lang="en-US" sz="2000" dirty="0">
                  <a:latin typeface="Atkinson Hyperlegible" pitchFamily="2" charset="0"/>
                  <a:cs typeface="Arial" panose="020B0604020202020204" pitchFamily="34" charset="0"/>
                </a:rPr>
                <a:t>Borehole with motorized pump. </a:t>
              </a:r>
            </a:p>
          </p:txBody>
        </p:sp>
        <p:sp>
          <p:nvSpPr>
            <p:cNvPr id="22" name="TextBox 21">
              <a:extLst>
                <a:ext uri="{FF2B5EF4-FFF2-40B4-BE49-F238E27FC236}">
                  <a16:creationId xmlns:a16="http://schemas.microsoft.com/office/drawing/2014/main" id="{1BD5D94E-EC37-6F98-5200-A02138EF2C94}"/>
                </a:ext>
              </a:extLst>
            </p:cNvPr>
            <p:cNvSpPr txBox="1"/>
            <p:nvPr/>
          </p:nvSpPr>
          <p:spPr>
            <a:xfrm>
              <a:off x="425490" y="329213"/>
              <a:ext cx="351432" cy="492443"/>
            </a:xfrm>
            <a:prstGeom prst="rect">
              <a:avLst/>
            </a:prstGeom>
            <a:noFill/>
          </p:spPr>
          <p:txBody>
            <a:bodyPr wrap="square" rtlCol="0">
              <a:spAutoFit/>
            </a:bodyPr>
            <a:lstStyle/>
            <a:p>
              <a:r>
                <a:rPr lang="en-US" sz="2600" b="1" dirty="0">
                  <a:solidFill>
                    <a:schemeClr val="bg1"/>
                  </a:solidFill>
                  <a:latin typeface="Atkinson Hyperlegible" pitchFamily="2" charset="0"/>
                  <a:cs typeface="Arial" panose="020B0604020202020204" pitchFamily="34" charset="0"/>
                </a:rPr>
                <a:t>2</a:t>
              </a:r>
            </a:p>
          </p:txBody>
        </p:sp>
      </p:grpSp>
      <p:grpSp>
        <p:nvGrpSpPr>
          <p:cNvPr id="23" name="Group 22">
            <a:extLst>
              <a:ext uri="{FF2B5EF4-FFF2-40B4-BE49-F238E27FC236}">
                <a16:creationId xmlns:a16="http://schemas.microsoft.com/office/drawing/2014/main" id="{2C5F0E12-374B-099E-2108-259785018004}"/>
              </a:ext>
            </a:extLst>
          </p:cNvPr>
          <p:cNvGrpSpPr/>
          <p:nvPr/>
        </p:nvGrpSpPr>
        <p:grpSpPr>
          <a:xfrm>
            <a:off x="222013" y="2877358"/>
            <a:ext cx="2919263" cy="1049530"/>
            <a:chOff x="179791" y="227678"/>
            <a:chExt cx="2919263" cy="1049530"/>
          </a:xfrm>
        </p:grpSpPr>
        <p:sp>
          <p:nvSpPr>
            <p:cNvPr id="24" name="Freeform 9">
              <a:extLst>
                <a:ext uri="{FF2B5EF4-FFF2-40B4-BE49-F238E27FC236}">
                  <a16:creationId xmlns:a16="http://schemas.microsoft.com/office/drawing/2014/main" id="{858C2999-4A22-4B8C-3B70-2ABC35A06122}"/>
                </a:ext>
              </a:extLst>
            </p:cNvPr>
            <p:cNvSpPr>
              <a:spLocks/>
            </p:cNvSpPr>
            <p:nvPr/>
          </p:nvSpPr>
          <p:spPr bwMode="auto">
            <a:xfrm>
              <a:off x="935972" y="227678"/>
              <a:ext cx="135881" cy="122344"/>
            </a:xfrm>
            <a:custGeom>
              <a:avLst/>
              <a:gdLst>
                <a:gd name="T0" fmla="*/ 199 w 199"/>
                <a:gd name="T1" fmla="*/ 175 h 175"/>
                <a:gd name="T2" fmla="*/ 198 w 199"/>
                <a:gd name="T3" fmla="*/ 140 h 175"/>
                <a:gd name="T4" fmla="*/ 195 w 199"/>
                <a:gd name="T5" fmla="*/ 107 h 175"/>
                <a:gd name="T6" fmla="*/ 187 w 199"/>
                <a:gd name="T7" fmla="*/ 78 h 175"/>
                <a:gd name="T8" fmla="*/ 176 w 199"/>
                <a:gd name="T9" fmla="*/ 53 h 175"/>
                <a:gd name="T10" fmla="*/ 163 w 199"/>
                <a:gd name="T11" fmla="*/ 32 h 175"/>
                <a:gd name="T12" fmla="*/ 150 w 199"/>
                <a:gd name="T13" fmla="*/ 18 h 175"/>
                <a:gd name="T14" fmla="*/ 135 w 199"/>
                <a:gd name="T15" fmla="*/ 8 h 175"/>
                <a:gd name="T16" fmla="*/ 123 w 199"/>
                <a:gd name="T17" fmla="*/ 2 h 175"/>
                <a:gd name="T18" fmla="*/ 100 w 199"/>
                <a:gd name="T19" fmla="*/ 0 h 175"/>
                <a:gd name="T20" fmla="*/ 80 w 199"/>
                <a:gd name="T21" fmla="*/ 2 h 175"/>
                <a:gd name="T22" fmla="*/ 62 w 199"/>
                <a:gd name="T23" fmla="*/ 8 h 175"/>
                <a:gd name="T24" fmla="*/ 47 w 199"/>
                <a:gd name="T25" fmla="*/ 19 h 175"/>
                <a:gd name="T26" fmla="*/ 32 w 199"/>
                <a:gd name="T27" fmla="*/ 35 h 175"/>
                <a:gd name="T28" fmla="*/ 20 w 199"/>
                <a:gd name="T29" fmla="*/ 54 h 175"/>
                <a:gd name="T30" fmla="*/ 11 w 199"/>
                <a:gd name="T31" fmla="*/ 79 h 175"/>
                <a:gd name="T32" fmla="*/ 4 w 199"/>
                <a:gd name="T33" fmla="*/ 110 h 175"/>
                <a:gd name="T34" fmla="*/ 0 w 199"/>
                <a:gd name="T35" fmla="*/ 143 h 175"/>
                <a:gd name="T36" fmla="*/ 0 w 199"/>
                <a:gd name="T37" fmla="*/ 175 h 175"/>
                <a:gd name="T38" fmla="*/ 199 w 199"/>
                <a:gd name="T39" fmla="*/ 175 h 175"/>
                <a:gd name="T40" fmla="*/ 199 w 199"/>
                <a:gd name="T41"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9" h="175">
                  <a:moveTo>
                    <a:pt x="199" y="175"/>
                  </a:moveTo>
                  <a:lnTo>
                    <a:pt x="198" y="140"/>
                  </a:lnTo>
                  <a:lnTo>
                    <a:pt x="195" y="107"/>
                  </a:lnTo>
                  <a:lnTo>
                    <a:pt x="187" y="78"/>
                  </a:lnTo>
                  <a:lnTo>
                    <a:pt x="176" y="53"/>
                  </a:lnTo>
                  <a:lnTo>
                    <a:pt x="163" y="32"/>
                  </a:lnTo>
                  <a:lnTo>
                    <a:pt x="150" y="18"/>
                  </a:lnTo>
                  <a:lnTo>
                    <a:pt x="135" y="8"/>
                  </a:lnTo>
                  <a:lnTo>
                    <a:pt x="123" y="2"/>
                  </a:lnTo>
                  <a:lnTo>
                    <a:pt x="100" y="0"/>
                  </a:lnTo>
                  <a:lnTo>
                    <a:pt x="80" y="2"/>
                  </a:lnTo>
                  <a:lnTo>
                    <a:pt x="62" y="8"/>
                  </a:lnTo>
                  <a:lnTo>
                    <a:pt x="47" y="19"/>
                  </a:lnTo>
                  <a:lnTo>
                    <a:pt x="32" y="35"/>
                  </a:lnTo>
                  <a:lnTo>
                    <a:pt x="20" y="54"/>
                  </a:lnTo>
                  <a:lnTo>
                    <a:pt x="11" y="79"/>
                  </a:lnTo>
                  <a:lnTo>
                    <a:pt x="4" y="110"/>
                  </a:lnTo>
                  <a:lnTo>
                    <a:pt x="0" y="143"/>
                  </a:lnTo>
                  <a:lnTo>
                    <a:pt x="0" y="175"/>
                  </a:lnTo>
                  <a:lnTo>
                    <a:pt x="199" y="175"/>
                  </a:lnTo>
                  <a:lnTo>
                    <a:pt x="199" y="175"/>
                  </a:lnTo>
                  <a:close/>
                </a:path>
              </a:pathLst>
            </a:custGeom>
            <a:solidFill>
              <a:srgbClr val="5B700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5" name="Rounded Rectangle 73">
              <a:extLst>
                <a:ext uri="{FF2B5EF4-FFF2-40B4-BE49-F238E27FC236}">
                  <a16:creationId xmlns:a16="http://schemas.microsoft.com/office/drawing/2014/main" id="{6C08D5DF-089E-0AE7-2C1A-DB7D214AC579}"/>
                </a:ext>
              </a:extLst>
            </p:cNvPr>
            <p:cNvSpPr/>
            <p:nvPr/>
          </p:nvSpPr>
          <p:spPr>
            <a:xfrm>
              <a:off x="179791" y="352291"/>
              <a:ext cx="2919263" cy="924917"/>
            </a:xfrm>
            <a:prstGeom prst="roundRect">
              <a:avLst>
                <a:gd name="adj" fmla="val 7170"/>
              </a:avLst>
            </a:prstGeom>
            <a:solidFill>
              <a:srgbClr val="80BC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rgbClr val="E4E0DC"/>
                </a:solidFill>
              </a:endParaRPr>
            </a:p>
          </p:txBody>
        </p:sp>
        <p:sp>
          <p:nvSpPr>
            <p:cNvPr id="26" name="Freeform 7">
              <a:extLst>
                <a:ext uri="{FF2B5EF4-FFF2-40B4-BE49-F238E27FC236}">
                  <a16:creationId xmlns:a16="http://schemas.microsoft.com/office/drawing/2014/main" id="{1D4AB4E8-1DA5-171B-19CD-2FF623A679B3}"/>
                </a:ext>
              </a:extLst>
            </p:cNvPr>
            <p:cNvSpPr>
              <a:spLocks/>
            </p:cNvSpPr>
            <p:nvPr/>
          </p:nvSpPr>
          <p:spPr bwMode="auto">
            <a:xfrm>
              <a:off x="276415" y="329213"/>
              <a:ext cx="665609" cy="699635"/>
            </a:xfrm>
            <a:custGeom>
              <a:avLst/>
              <a:gdLst>
                <a:gd name="T0" fmla="*/ 540 w 1072"/>
                <a:gd name="T1" fmla="*/ 1096 h 1096"/>
                <a:gd name="T2" fmla="*/ 1072 w 1072"/>
                <a:gd name="T3" fmla="*/ 706 h 1096"/>
                <a:gd name="T4" fmla="*/ 1072 w 1072"/>
                <a:gd name="T5" fmla="*/ 0 h 1096"/>
                <a:gd name="T6" fmla="*/ 0 w 1072"/>
                <a:gd name="T7" fmla="*/ 0 h 1096"/>
                <a:gd name="T8" fmla="*/ 0 w 1072"/>
                <a:gd name="T9" fmla="*/ 710 h 1096"/>
                <a:gd name="T10" fmla="*/ 540 w 1072"/>
                <a:gd name="T11" fmla="*/ 1096 h 1096"/>
                <a:gd name="T12" fmla="*/ 540 w 1072"/>
                <a:gd name="T13" fmla="*/ 1096 h 1096"/>
              </a:gdLst>
              <a:ahLst/>
              <a:cxnLst>
                <a:cxn ang="0">
                  <a:pos x="T0" y="T1"/>
                </a:cxn>
                <a:cxn ang="0">
                  <a:pos x="T2" y="T3"/>
                </a:cxn>
                <a:cxn ang="0">
                  <a:pos x="T4" y="T5"/>
                </a:cxn>
                <a:cxn ang="0">
                  <a:pos x="T6" y="T7"/>
                </a:cxn>
                <a:cxn ang="0">
                  <a:pos x="T8" y="T9"/>
                </a:cxn>
                <a:cxn ang="0">
                  <a:pos x="T10" y="T11"/>
                </a:cxn>
                <a:cxn ang="0">
                  <a:pos x="T12" y="T13"/>
                </a:cxn>
              </a:cxnLst>
              <a:rect l="0" t="0" r="r" b="b"/>
              <a:pathLst>
                <a:path w="1072" h="1096">
                  <a:moveTo>
                    <a:pt x="540" y="1096"/>
                  </a:moveTo>
                  <a:lnTo>
                    <a:pt x="1072" y="706"/>
                  </a:lnTo>
                  <a:lnTo>
                    <a:pt x="1072" y="0"/>
                  </a:lnTo>
                  <a:lnTo>
                    <a:pt x="0" y="0"/>
                  </a:lnTo>
                  <a:lnTo>
                    <a:pt x="0" y="710"/>
                  </a:lnTo>
                  <a:lnTo>
                    <a:pt x="540" y="1096"/>
                  </a:lnTo>
                  <a:lnTo>
                    <a:pt x="540" y="1096"/>
                  </a:lnTo>
                  <a:close/>
                </a:path>
              </a:pathLst>
            </a:custGeom>
            <a:solidFill>
              <a:srgbClr val="96B91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7" name="Freeform 8">
              <a:extLst>
                <a:ext uri="{FF2B5EF4-FFF2-40B4-BE49-F238E27FC236}">
                  <a16:creationId xmlns:a16="http://schemas.microsoft.com/office/drawing/2014/main" id="{4019D191-6E0E-F159-B6F5-840E7365852E}"/>
                </a:ext>
              </a:extLst>
            </p:cNvPr>
            <p:cNvSpPr>
              <a:spLocks/>
            </p:cNvSpPr>
            <p:nvPr/>
          </p:nvSpPr>
          <p:spPr bwMode="auto">
            <a:xfrm>
              <a:off x="276415" y="229068"/>
              <a:ext cx="719008" cy="107243"/>
            </a:xfrm>
            <a:custGeom>
              <a:avLst/>
              <a:gdLst>
                <a:gd name="T0" fmla="*/ 1088 w 1157"/>
                <a:gd name="T1" fmla="*/ 75 h 167"/>
                <a:gd name="T2" fmla="*/ 1098 w 1157"/>
                <a:gd name="T3" fmla="*/ 51 h 167"/>
                <a:gd name="T4" fmla="*/ 1111 w 1157"/>
                <a:gd name="T5" fmla="*/ 32 h 167"/>
                <a:gd name="T6" fmla="*/ 1124 w 1157"/>
                <a:gd name="T7" fmla="*/ 17 h 167"/>
                <a:gd name="T8" fmla="*/ 1140 w 1157"/>
                <a:gd name="T9" fmla="*/ 6 h 167"/>
                <a:gd name="T10" fmla="*/ 1157 w 1157"/>
                <a:gd name="T11" fmla="*/ 0 h 167"/>
                <a:gd name="T12" fmla="*/ 88 w 1157"/>
                <a:gd name="T13" fmla="*/ 0 h 167"/>
                <a:gd name="T14" fmla="*/ 73 w 1157"/>
                <a:gd name="T15" fmla="*/ 1 h 167"/>
                <a:gd name="T16" fmla="*/ 59 w 1157"/>
                <a:gd name="T17" fmla="*/ 7 h 167"/>
                <a:gd name="T18" fmla="*/ 44 w 1157"/>
                <a:gd name="T19" fmla="*/ 18 h 167"/>
                <a:gd name="T20" fmla="*/ 28 w 1157"/>
                <a:gd name="T21" fmla="*/ 37 h 167"/>
                <a:gd name="T22" fmla="*/ 16 w 1157"/>
                <a:gd name="T23" fmla="*/ 61 h 167"/>
                <a:gd name="T24" fmla="*/ 7 w 1157"/>
                <a:gd name="T25" fmla="*/ 91 h 167"/>
                <a:gd name="T26" fmla="*/ 1 w 1157"/>
                <a:gd name="T27" fmla="*/ 126 h 167"/>
                <a:gd name="T28" fmla="*/ 0 w 1157"/>
                <a:gd name="T29" fmla="*/ 167 h 167"/>
                <a:gd name="T30" fmla="*/ 1072 w 1157"/>
                <a:gd name="T31" fmla="*/ 167 h 167"/>
                <a:gd name="T32" fmla="*/ 1074 w 1157"/>
                <a:gd name="T33" fmla="*/ 136 h 167"/>
                <a:gd name="T34" fmla="*/ 1080 w 1157"/>
                <a:gd name="T35" fmla="*/ 105 h 167"/>
                <a:gd name="T36" fmla="*/ 1088 w 1157"/>
                <a:gd name="T37" fmla="*/ 75 h 167"/>
                <a:gd name="T38" fmla="*/ 1088 w 1157"/>
                <a:gd name="T39" fmla="*/ 75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57" h="167">
                  <a:moveTo>
                    <a:pt x="1088" y="75"/>
                  </a:moveTo>
                  <a:lnTo>
                    <a:pt x="1098" y="51"/>
                  </a:lnTo>
                  <a:lnTo>
                    <a:pt x="1111" y="32"/>
                  </a:lnTo>
                  <a:lnTo>
                    <a:pt x="1124" y="17"/>
                  </a:lnTo>
                  <a:lnTo>
                    <a:pt x="1140" y="6"/>
                  </a:lnTo>
                  <a:lnTo>
                    <a:pt x="1157" y="0"/>
                  </a:lnTo>
                  <a:lnTo>
                    <a:pt x="88" y="0"/>
                  </a:lnTo>
                  <a:lnTo>
                    <a:pt x="73" y="1"/>
                  </a:lnTo>
                  <a:lnTo>
                    <a:pt x="59" y="7"/>
                  </a:lnTo>
                  <a:lnTo>
                    <a:pt x="44" y="18"/>
                  </a:lnTo>
                  <a:lnTo>
                    <a:pt x="28" y="37"/>
                  </a:lnTo>
                  <a:lnTo>
                    <a:pt x="16" y="61"/>
                  </a:lnTo>
                  <a:lnTo>
                    <a:pt x="7" y="91"/>
                  </a:lnTo>
                  <a:lnTo>
                    <a:pt x="1" y="126"/>
                  </a:lnTo>
                  <a:lnTo>
                    <a:pt x="0" y="167"/>
                  </a:lnTo>
                  <a:lnTo>
                    <a:pt x="1072" y="167"/>
                  </a:lnTo>
                  <a:lnTo>
                    <a:pt x="1074" y="136"/>
                  </a:lnTo>
                  <a:lnTo>
                    <a:pt x="1080" y="105"/>
                  </a:lnTo>
                  <a:lnTo>
                    <a:pt x="1088" y="75"/>
                  </a:lnTo>
                  <a:lnTo>
                    <a:pt x="1088" y="75"/>
                  </a:lnTo>
                  <a:close/>
                </a:path>
              </a:pathLst>
            </a:custGeom>
            <a:solidFill>
              <a:srgbClr val="96B91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8" name="TextBox 27">
              <a:extLst>
                <a:ext uri="{FF2B5EF4-FFF2-40B4-BE49-F238E27FC236}">
                  <a16:creationId xmlns:a16="http://schemas.microsoft.com/office/drawing/2014/main" id="{7F13B93F-D4FD-DE26-188B-53A98DC1C1F2}"/>
                </a:ext>
              </a:extLst>
            </p:cNvPr>
            <p:cNvSpPr txBox="1"/>
            <p:nvPr/>
          </p:nvSpPr>
          <p:spPr>
            <a:xfrm>
              <a:off x="995423" y="458537"/>
              <a:ext cx="1845074" cy="707886"/>
            </a:xfrm>
            <a:prstGeom prst="rect">
              <a:avLst/>
            </a:prstGeom>
            <a:noFill/>
          </p:spPr>
          <p:txBody>
            <a:bodyPr wrap="square" rtlCol="0">
              <a:spAutoFit/>
            </a:bodyPr>
            <a:lstStyle/>
            <a:p>
              <a:r>
                <a:rPr lang="en-US" sz="2000" dirty="0">
                  <a:latin typeface="Atkinson Hyperlegible" pitchFamily="2" charset="0"/>
                  <a:cs typeface="Arial" panose="020B0604020202020204" pitchFamily="34" charset="0"/>
                </a:rPr>
                <a:t>Tube well with hand pump.</a:t>
              </a:r>
            </a:p>
          </p:txBody>
        </p:sp>
        <p:sp>
          <p:nvSpPr>
            <p:cNvPr id="29" name="TextBox 28">
              <a:extLst>
                <a:ext uri="{FF2B5EF4-FFF2-40B4-BE49-F238E27FC236}">
                  <a16:creationId xmlns:a16="http://schemas.microsoft.com/office/drawing/2014/main" id="{B9109799-BA71-93A9-83B8-7E41DA6D44CD}"/>
                </a:ext>
              </a:extLst>
            </p:cNvPr>
            <p:cNvSpPr txBox="1"/>
            <p:nvPr/>
          </p:nvSpPr>
          <p:spPr>
            <a:xfrm>
              <a:off x="440886" y="382951"/>
              <a:ext cx="351432" cy="492443"/>
            </a:xfrm>
            <a:prstGeom prst="rect">
              <a:avLst/>
            </a:prstGeom>
            <a:noFill/>
          </p:spPr>
          <p:txBody>
            <a:bodyPr wrap="square" rtlCol="0">
              <a:spAutoFit/>
            </a:bodyPr>
            <a:lstStyle/>
            <a:p>
              <a:r>
                <a:rPr lang="en-US" sz="2600" b="1" dirty="0">
                  <a:solidFill>
                    <a:schemeClr val="bg1"/>
                  </a:solidFill>
                  <a:latin typeface="Atkinson Hyperlegible" pitchFamily="2" charset="0"/>
                  <a:cs typeface="Arial" panose="020B0604020202020204" pitchFamily="34" charset="0"/>
                </a:rPr>
                <a:t>1</a:t>
              </a:r>
            </a:p>
          </p:txBody>
        </p:sp>
      </p:grpSp>
      <p:grpSp>
        <p:nvGrpSpPr>
          <p:cNvPr id="6" name="Group 5">
            <a:extLst>
              <a:ext uri="{FF2B5EF4-FFF2-40B4-BE49-F238E27FC236}">
                <a16:creationId xmlns:a16="http://schemas.microsoft.com/office/drawing/2014/main" id="{2272D129-6A02-49BC-B35F-0A3ED325EF4B}"/>
              </a:ext>
            </a:extLst>
          </p:cNvPr>
          <p:cNvGrpSpPr/>
          <p:nvPr/>
        </p:nvGrpSpPr>
        <p:grpSpPr>
          <a:xfrm>
            <a:off x="6287422" y="2410830"/>
            <a:ext cx="5738557" cy="4134385"/>
            <a:chOff x="6207760" y="2626730"/>
            <a:chExt cx="5738557" cy="4134385"/>
          </a:xfrm>
        </p:grpSpPr>
        <p:sp>
          <p:nvSpPr>
            <p:cNvPr id="8" name="Rectangle 7">
              <a:extLst>
                <a:ext uri="{FF2B5EF4-FFF2-40B4-BE49-F238E27FC236}">
                  <a16:creationId xmlns:a16="http://schemas.microsoft.com/office/drawing/2014/main" id="{410BA340-F06B-A4B9-75FD-97FD923C002D}"/>
                </a:ext>
              </a:extLst>
            </p:cNvPr>
            <p:cNvSpPr/>
            <p:nvPr/>
          </p:nvSpPr>
          <p:spPr>
            <a:xfrm>
              <a:off x="6207760" y="3214011"/>
              <a:ext cx="5738557" cy="3547104"/>
            </a:xfrm>
            <a:prstGeom prst="rect">
              <a:avLst/>
            </a:prstGeom>
            <a:solidFill>
              <a:srgbClr val="21B5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2" name="Picture 1">
              <a:extLst>
                <a:ext uri="{FF2B5EF4-FFF2-40B4-BE49-F238E27FC236}">
                  <a16:creationId xmlns:a16="http://schemas.microsoft.com/office/drawing/2014/main" id="{8023F6CE-FF74-22BE-F45F-EEDCDE441E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0217" y="2626730"/>
              <a:ext cx="2540620" cy="3085448"/>
            </a:xfrm>
            <a:prstGeom prst="rect">
              <a:avLst/>
            </a:prstGeom>
            <a:ln>
              <a:solidFill>
                <a:schemeClr val="tx1"/>
              </a:solidFill>
            </a:ln>
          </p:spPr>
        </p:pic>
        <p:pic>
          <p:nvPicPr>
            <p:cNvPr id="3" name="Picture 2">
              <a:extLst>
                <a:ext uri="{FF2B5EF4-FFF2-40B4-BE49-F238E27FC236}">
                  <a16:creationId xmlns:a16="http://schemas.microsoft.com/office/drawing/2014/main" id="{FD59A579-E4E4-5CCB-F971-8AE44A8137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58414" y="3460571"/>
              <a:ext cx="2554389" cy="3085447"/>
            </a:xfrm>
            <a:prstGeom prst="rect">
              <a:avLst/>
            </a:prstGeom>
            <a:ln>
              <a:solidFill>
                <a:schemeClr val="tx1"/>
              </a:solidFill>
            </a:ln>
          </p:spPr>
        </p:pic>
      </p:grpSp>
      <p:grpSp>
        <p:nvGrpSpPr>
          <p:cNvPr id="39" name="Group 38">
            <a:extLst>
              <a:ext uri="{FF2B5EF4-FFF2-40B4-BE49-F238E27FC236}">
                <a16:creationId xmlns:a16="http://schemas.microsoft.com/office/drawing/2014/main" id="{F4222527-8C32-37AE-EEB0-A95C79C4D76C}"/>
              </a:ext>
            </a:extLst>
          </p:cNvPr>
          <p:cNvGrpSpPr/>
          <p:nvPr/>
        </p:nvGrpSpPr>
        <p:grpSpPr>
          <a:xfrm>
            <a:off x="233847" y="5232326"/>
            <a:ext cx="5780111" cy="1049530"/>
            <a:chOff x="179792" y="227678"/>
            <a:chExt cx="5780111" cy="1049530"/>
          </a:xfrm>
        </p:grpSpPr>
        <p:sp>
          <p:nvSpPr>
            <p:cNvPr id="40" name="Freeform 9">
              <a:extLst>
                <a:ext uri="{FF2B5EF4-FFF2-40B4-BE49-F238E27FC236}">
                  <a16:creationId xmlns:a16="http://schemas.microsoft.com/office/drawing/2014/main" id="{01A45787-461E-F6D9-C081-3345A81CEA41}"/>
                </a:ext>
              </a:extLst>
            </p:cNvPr>
            <p:cNvSpPr>
              <a:spLocks/>
            </p:cNvSpPr>
            <p:nvPr/>
          </p:nvSpPr>
          <p:spPr bwMode="auto">
            <a:xfrm>
              <a:off x="935972" y="227678"/>
              <a:ext cx="135881" cy="122344"/>
            </a:xfrm>
            <a:custGeom>
              <a:avLst/>
              <a:gdLst>
                <a:gd name="T0" fmla="*/ 199 w 199"/>
                <a:gd name="T1" fmla="*/ 175 h 175"/>
                <a:gd name="T2" fmla="*/ 198 w 199"/>
                <a:gd name="T3" fmla="*/ 140 h 175"/>
                <a:gd name="T4" fmla="*/ 195 w 199"/>
                <a:gd name="T5" fmla="*/ 107 h 175"/>
                <a:gd name="T6" fmla="*/ 187 w 199"/>
                <a:gd name="T7" fmla="*/ 78 h 175"/>
                <a:gd name="T8" fmla="*/ 176 w 199"/>
                <a:gd name="T9" fmla="*/ 53 h 175"/>
                <a:gd name="T10" fmla="*/ 163 w 199"/>
                <a:gd name="T11" fmla="*/ 32 h 175"/>
                <a:gd name="T12" fmla="*/ 150 w 199"/>
                <a:gd name="T13" fmla="*/ 18 h 175"/>
                <a:gd name="T14" fmla="*/ 135 w 199"/>
                <a:gd name="T15" fmla="*/ 8 h 175"/>
                <a:gd name="T16" fmla="*/ 123 w 199"/>
                <a:gd name="T17" fmla="*/ 2 h 175"/>
                <a:gd name="T18" fmla="*/ 100 w 199"/>
                <a:gd name="T19" fmla="*/ 0 h 175"/>
                <a:gd name="T20" fmla="*/ 80 w 199"/>
                <a:gd name="T21" fmla="*/ 2 h 175"/>
                <a:gd name="T22" fmla="*/ 62 w 199"/>
                <a:gd name="T23" fmla="*/ 8 h 175"/>
                <a:gd name="T24" fmla="*/ 47 w 199"/>
                <a:gd name="T25" fmla="*/ 19 h 175"/>
                <a:gd name="T26" fmla="*/ 32 w 199"/>
                <a:gd name="T27" fmla="*/ 35 h 175"/>
                <a:gd name="T28" fmla="*/ 20 w 199"/>
                <a:gd name="T29" fmla="*/ 54 h 175"/>
                <a:gd name="T30" fmla="*/ 11 w 199"/>
                <a:gd name="T31" fmla="*/ 79 h 175"/>
                <a:gd name="T32" fmla="*/ 4 w 199"/>
                <a:gd name="T33" fmla="*/ 110 h 175"/>
                <a:gd name="T34" fmla="*/ 0 w 199"/>
                <a:gd name="T35" fmla="*/ 143 h 175"/>
                <a:gd name="T36" fmla="*/ 0 w 199"/>
                <a:gd name="T37" fmla="*/ 175 h 175"/>
                <a:gd name="T38" fmla="*/ 199 w 199"/>
                <a:gd name="T39" fmla="*/ 175 h 175"/>
                <a:gd name="T40" fmla="*/ 199 w 199"/>
                <a:gd name="T41"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9" h="175">
                  <a:moveTo>
                    <a:pt x="199" y="175"/>
                  </a:moveTo>
                  <a:lnTo>
                    <a:pt x="198" y="140"/>
                  </a:lnTo>
                  <a:lnTo>
                    <a:pt x="195" y="107"/>
                  </a:lnTo>
                  <a:lnTo>
                    <a:pt x="187" y="78"/>
                  </a:lnTo>
                  <a:lnTo>
                    <a:pt x="176" y="53"/>
                  </a:lnTo>
                  <a:lnTo>
                    <a:pt x="163" y="32"/>
                  </a:lnTo>
                  <a:lnTo>
                    <a:pt x="150" y="18"/>
                  </a:lnTo>
                  <a:lnTo>
                    <a:pt x="135" y="8"/>
                  </a:lnTo>
                  <a:lnTo>
                    <a:pt x="123" y="2"/>
                  </a:lnTo>
                  <a:lnTo>
                    <a:pt x="100" y="0"/>
                  </a:lnTo>
                  <a:lnTo>
                    <a:pt x="80" y="2"/>
                  </a:lnTo>
                  <a:lnTo>
                    <a:pt x="62" y="8"/>
                  </a:lnTo>
                  <a:lnTo>
                    <a:pt x="47" y="19"/>
                  </a:lnTo>
                  <a:lnTo>
                    <a:pt x="32" y="35"/>
                  </a:lnTo>
                  <a:lnTo>
                    <a:pt x="20" y="54"/>
                  </a:lnTo>
                  <a:lnTo>
                    <a:pt x="11" y="79"/>
                  </a:lnTo>
                  <a:lnTo>
                    <a:pt x="4" y="110"/>
                  </a:lnTo>
                  <a:lnTo>
                    <a:pt x="0" y="143"/>
                  </a:lnTo>
                  <a:lnTo>
                    <a:pt x="0" y="175"/>
                  </a:lnTo>
                  <a:lnTo>
                    <a:pt x="199" y="175"/>
                  </a:lnTo>
                  <a:lnTo>
                    <a:pt x="199" y="175"/>
                  </a:lnTo>
                  <a:close/>
                </a:path>
              </a:pathLst>
            </a:custGeom>
            <a:solidFill>
              <a:srgbClr val="68329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1" name="Rounded Rectangle 73">
              <a:extLst>
                <a:ext uri="{FF2B5EF4-FFF2-40B4-BE49-F238E27FC236}">
                  <a16:creationId xmlns:a16="http://schemas.microsoft.com/office/drawing/2014/main" id="{CCCC9CED-4E73-92E6-EF3B-E1E5111CA363}"/>
                </a:ext>
              </a:extLst>
            </p:cNvPr>
            <p:cNvSpPr/>
            <p:nvPr/>
          </p:nvSpPr>
          <p:spPr>
            <a:xfrm>
              <a:off x="179792" y="352291"/>
              <a:ext cx="5780111" cy="924917"/>
            </a:xfrm>
            <a:prstGeom prst="roundRect">
              <a:avLst>
                <a:gd name="adj" fmla="val 7170"/>
              </a:avLst>
            </a:prstGeom>
            <a:solidFill>
              <a:srgbClr val="5B2C86">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rgbClr val="E4E0DC"/>
                </a:solidFill>
              </a:endParaRPr>
            </a:p>
          </p:txBody>
        </p:sp>
        <p:sp>
          <p:nvSpPr>
            <p:cNvPr id="42" name="Freeform 7">
              <a:extLst>
                <a:ext uri="{FF2B5EF4-FFF2-40B4-BE49-F238E27FC236}">
                  <a16:creationId xmlns:a16="http://schemas.microsoft.com/office/drawing/2014/main" id="{C67241ED-F2F5-A0F4-77F6-2C43694A3C9A}"/>
                </a:ext>
              </a:extLst>
            </p:cNvPr>
            <p:cNvSpPr>
              <a:spLocks/>
            </p:cNvSpPr>
            <p:nvPr/>
          </p:nvSpPr>
          <p:spPr bwMode="auto">
            <a:xfrm>
              <a:off x="276415" y="329213"/>
              <a:ext cx="665609" cy="699635"/>
            </a:xfrm>
            <a:custGeom>
              <a:avLst/>
              <a:gdLst>
                <a:gd name="T0" fmla="*/ 540 w 1072"/>
                <a:gd name="T1" fmla="*/ 1096 h 1096"/>
                <a:gd name="T2" fmla="*/ 1072 w 1072"/>
                <a:gd name="T3" fmla="*/ 706 h 1096"/>
                <a:gd name="T4" fmla="*/ 1072 w 1072"/>
                <a:gd name="T5" fmla="*/ 0 h 1096"/>
                <a:gd name="T6" fmla="*/ 0 w 1072"/>
                <a:gd name="T7" fmla="*/ 0 h 1096"/>
                <a:gd name="T8" fmla="*/ 0 w 1072"/>
                <a:gd name="T9" fmla="*/ 710 h 1096"/>
                <a:gd name="T10" fmla="*/ 540 w 1072"/>
                <a:gd name="T11" fmla="*/ 1096 h 1096"/>
                <a:gd name="T12" fmla="*/ 540 w 1072"/>
                <a:gd name="T13" fmla="*/ 1096 h 1096"/>
              </a:gdLst>
              <a:ahLst/>
              <a:cxnLst>
                <a:cxn ang="0">
                  <a:pos x="T0" y="T1"/>
                </a:cxn>
                <a:cxn ang="0">
                  <a:pos x="T2" y="T3"/>
                </a:cxn>
                <a:cxn ang="0">
                  <a:pos x="T4" y="T5"/>
                </a:cxn>
                <a:cxn ang="0">
                  <a:pos x="T6" y="T7"/>
                </a:cxn>
                <a:cxn ang="0">
                  <a:pos x="T8" y="T9"/>
                </a:cxn>
                <a:cxn ang="0">
                  <a:pos x="T10" y="T11"/>
                </a:cxn>
                <a:cxn ang="0">
                  <a:pos x="T12" y="T13"/>
                </a:cxn>
              </a:cxnLst>
              <a:rect l="0" t="0" r="r" b="b"/>
              <a:pathLst>
                <a:path w="1072" h="1096">
                  <a:moveTo>
                    <a:pt x="540" y="1096"/>
                  </a:moveTo>
                  <a:lnTo>
                    <a:pt x="1072" y="706"/>
                  </a:lnTo>
                  <a:lnTo>
                    <a:pt x="1072" y="0"/>
                  </a:lnTo>
                  <a:lnTo>
                    <a:pt x="0" y="0"/>
                  </a:lnTo>
                  <a:lnTo>
                    <a:pt x="0" y="710"/>
                  </a:lnTo>
                  <a:lnTo>
                    <a:pt x="540" y="1096"/>
                  </a:lnTo>
                  <a:lnTo>
                    <a:pt x="540" y="1096"/>
                  </a:lnTo>
                  <a:close/>
                </a:path>
              </a:pathLst>
            </a:custGeom>
            <a:solidFill>
              <a:srgbClr val="5B2C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3" name="Freeform 8">
              <a:extLst>
                <a:ext uri="{FF2B5EF4-FFF2-40B4-BE49-F238E27FC236}">
                  <a16:creationId xmlns:a16="http://schemas.microsoft.com/office/drawing/2014/main" id="{2FE70B0E-4FB3-61B9-11C0-7E6A2CB86C2D}"/>
                </a:ext>
              </a:extLst>
            </p:cNvPr>
            <p:cNvSpPr>
              <a:spLocks/>
            </p:cNvSpPr>
            <p:nvPr/>
          </p:nvSpPr>
          <p:spPr bwMode="auto">
            <a:xfrm>
              <a:off x="276415" y="229068"/>
              <a:ext cx="719008" cy="107243"/>
            </a:xfrm>
            <a:custGeom>
              <a:avLst/>
              <a:gdLst>
                <a:gd name="T0" fmla="*/ 1088 w 1157"/>
                <a:gd name="T1" fmla="*/ 75 h 167"/>
                <a:gd name="T2" fmla="*/ 1098 w 1157"/>
                <a:gd name="T3" fmla="*/ 51 h 167"/>
                <a:gd name="T4" fmla="*/ 1111 w 1157"/>
                <a:gd name="T5" fmla="*/ 32 h 167"/>
                <a:gd name="T6" fmla="*/ 1124 w 1157"/>
                <a:gd name="T7" fmla="*/ 17 h 167"/>
                <a:gd name="T8" fmla="*/ 1140 w 1157"/>
                <a:gd name="T9" fmla="*/ 6 h 167"/>
                <a:gd name="T10" fmla="*/ 1157 w 1157"/>
                <a:gd name="T11" fmla="*/ 0 h 167"/>
                <a:gd name="T12" fmla="*/ 88 w 1157"/>
                <a:gd name="T13" fmla="*/ 0 h 167"/>
                <a:gd name="T14" fmla="*/ 73 w 1157"/>
                <a:gd name="T15" fmla="*/ 1 h 167"/>
                <a:gd name="T16" fmla="*/ 59 w 1157"/>
                <a:gd name="T17" fmla="*/ 7 h 167"/>
                <a:gd name="T18" fmla="*/ 44 w 1157"/>
                <a:gd name="T19" fmla="*/ 18 h 167"/>
                <a:gd name="T20" fmla="*/ 28 w 1157"/>
                <a:gd name="T21" fmla="*/ 37 h 167"/>
                <a:gd name="T22" fmla="*/ 16 w 1157"/>
                <a:gd name="T23" fmla="*/ 61 h 167"/>
                <a:gd name="T24" fmla="*/ 7 w 1157"/>
                <a:gd name="T25" fmla="*/ 91 h 167"/>
                <a:gd name="T26" fmla="*/ 1 w 1157"/>
                <a:gd name="T27" fmla="*/ 126 h 167"/>
                <a:gd name="T28" fmla="*/ 0 w 1157"/>
                <a:gd name="T29" fmla="*/ 167 h 167"/>
                <a:gd name="T30" fmla="*/ 1072 w 1157"/>
                <a:gd name="T31" fmla="*/ 167 h 167"/>
                <a:gd name="T32" fmla="*/ 1074 w 1157"/>
                <a:gd name="T33" fmla="*/ 136 h 167"/>
                <a:gd name="T34" fmla="*/ 1080 w 1157"/>
                <a:gd name="T35" fmla="*/ 105 h 167"/>
                <a:gd name="T36" fmla="*/ 1088 w 1157"/>
                <a:gd name="T37" fmla="*/ 75 h 167"/>
                <a:gd name="T38" fmla="*/ 1088 w 1157"/>
                <a:gd name="T39" fmla="*/ 75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57" h="167">
                  <a:moveTo>
                    <a:pt x="1088" y="75"/>
                  </a:moveTo>
                  <a:lnTo>
                    <a:pt x="1098" y="51"/>
                  </a:lnTo>
                  <a:lnTo>
                    <a:pt x="1111" y="32"/>
                  </a:lnTo>
                  <a:lnTo>
                    <a:pt x="1124" y="17"/>
                  </a:lnTo>
                  <a:lnTo>
                    <a:pt x="1140" y="6"/>
                  </a:lnTo>
                  <a:lnTo>
                    <a:pt x="1157" y="0"/>
                  </a:lnTo>
                  <a:lnTo>
                    <a:pt x="88" y="0"/>
                  </a:lnTo>
                  <a:lnTo>
                    <a:pt x="73" y="1"/>
                  </a:lnTo>
                  <a:lnTo>
                    <a:pt x="59" y="7"/>
                  </a:lnTo>
                  <a:lnTo>
                    <a:pt x="44" y="18"/>
                  </a:lnTo>
                  <a:lnTo>
                    <a:pt x="28" y="37"/>
                  </a:lnTo>
                  <a:lnTo>
                    <a:pt x="16" y="61"/>
                  </a:lnTo>
                  <a:lnTo>
                    <a:pt x="7" y="91"/>
                  </a:lnTo>
                  <a:lnTo>
                    <a:pt x="1" y="126"/>
                  </a:lnTo>
                  <a:lnTo>
                    <a:pt x="0" y="167"/>
                  </a:lnTo>
                  <a:lnTo>
                    <a:pt x="1072" y="167"/>
                  </a:lnTo>
                  <a:lnTo>
                    <a:pt x="1074" y="136"/>
                  </a:lnTo>
                  <a:lnTo>
                    <a:pt x="1080" y="105"/>
                  </a:lnTo>
                  <a:lnTo>
                    <a:pt x="1088" y="75"/>
                  </a:lnTo>
                  <a:lnTo>
                    <a:pt x="1088" y="75"/>
                  </a:lnTo>
                  <a:close/>
                </a:path>
              </a:pathLst>
            </a:custGeom>
            <a:solidFill>
              <a:srgbClr val="5B2C8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4" name="TextBox 43">
              <a:extLst>
                <a:ext uri="{FF2B5EF4-FFF2-40B4-BE49-F238E27FC236}">
                  <a16:creationId xmlns:a16="http://schemas.microsoft.com/office/drawing/2014/main" id="{20ABB75B-8E13-A3F1-5F30-67E8F5E19D79}"/>
                </a:ext>
              </a:extLst>
            </p:cNvPr>
            <p:cNvSpPr txBox="1"/>
            <p:nvPr/>
          </p:nvSpPr>
          <p:spPr>
            <a:xfrm>
              <a:off x="956789" y="614694"/>
              <a:ext cx="4587316" cy="400110"/>
            </a:xfrm>
            <a:prstGeom prst="rect">
              <a:avLst/>
            </a:prstGeom>
            <a:noFill/>
          </p:spPr>
          <p:txBody>
            <a:bodyPr wrap="square" rtlCol="0">
              <a:spAutoFit/>
            </a:bodyPr>
            <a:lstStyle/>
            <a:p>
              <a:r>
                <a:rPr lang="en-US" sz="2000" dirty="0">
                  <a:latin typeface="Atkinson Hyperlegible" pitchFamily="2" charset="0"/>
                  <a:cs typeface="Arial" panose="020B0604020202020204" pitchFamily="34" charset="0"/>
                </a:rPr>
                <a:t>Rainwater collection and storage.</a:t>
              </a:r>
            </a:p>
          </p:txBody>
        </p:sp>
        <p:sp>
          <p:nvSpPr>
            <p:cNvPr id="45" name="TextBox 44">
              <a:extLst>
                <a:ext uri="{FF2B5EF4-FFF2-40B4-BE49-F238E27FC236}">
                  <a16:creationId xmlns:a16="http://schemas.microsoft.com/office/drawing/2014/main" id="{2B79FB06-B9BB-C0B3-DDEA-12361F564EB9}"/>
                </a:ext>
              </a:extLst>
            </p:cNvPr>
            <p:cNvSpPr txBox="1"/>
            <p:nvPr/>
          </p:nvSpPr>
          <p:spPr>
            <a:xfrm>
              <a:off x="405442" y="322306"/>
              <a:ext cx="351432" cy="492443"/>
            </a:xfrm>
            <a:prstGeom prst="rect">
              <a:avLst/>
            </a:prstGeom>
            <a:noFill/>
          </p:spPr>
          <p:txBody>
            <a:bodyPr wrap="square" rtlCol="0">
              <a:spAutoFit/>
            </a:bodyPr>
            <a:lstStyle/>
            <a:p>
              <a:r>
                <a:rPr lang="en-US" sz="2600" b="1" dirty="0">
                  <a:solidFill>
                    <a:schemeClr val="bg1"/>
                  </a:solidFill>
                  <a:latin typeface="Atkinson Hyperlegible" pitchFamily="2" charset="0"/>
                  <a:cs typeface="Arial" panose="020B0604020202020204" pitchFamily="34" charset="0"/>
                </a:rPr>
                <a:t>4</a:t>
              </a:r>
            </a:p>
          </p:txBody>
        </p:sp>
      </p:grpSp>
      <p:sp>
        <p:nvSpPr>
          <p:cNvPr id="5" name="TextBox 4">
            <a:extLst>
              <a:ext uri="{FF2B5EF4-FFF2-40B4-BE49-F238E27FC236}">
                <a16:creationId xmlns:a16="http://schemas.microsoft.com/office/drawing/2014/main" id="{DD6C362C-58A8-8420-BE20-0932EB269600}"/>
              </a:ext>
            </a:extLst>
          </p:cNvPr>
          <p:cNvSpPr txBox="1"/>
          <p:nvPr/>
        </p:nvSpPr>
        <p:spPr>
          <a:xfrm>
            <a:off x="222013" y="2107444"/>
            <a:ext cx="4362687" cy="492443"/>
          </a:xfrm>
          <a:prstGeom prst="rect">
            <a:avLst/>
          </a:prstGeom>
          <a:noFill/>
        </p:spPr>
        <p:txBody>
          <a:bodyPr wrap="square">
            <a:spAutoFit/>
          </a:bodyPr>
          <a:lstStyle/>
          <a:p>
            <a:r>
              <a:rPr lang="en-US" sz="2600" b="1" dirty="0">
                <a:latin typeface="Atkinson Hyperlegible" pitchFamily="2" charset="0"/>
                <a:cs typeface="Arial" panose="020B0604020202020204" pitchFamily="34" charset="0"/>
              </a:rPr>
              <a:t>WASH FIT SI forms:</a:t>
            </a:r>
            <a:endParaRPr lang="en-US" sz="2600" dirty="0"/>
          </a:p>
        </p:txBody>
      </p:sp>
      <p:pic>
        <p:nvPicPr>
          <p:cNvPr id="9" name="18">
            <a:hlinkClick r:id="" action="ppaction://media"/>
            <a:extLst>
              <a:ext uri="{FF2B5EF4-FFF2-40B4-BE49-F238E27FC236}">
                <a16:creationId xmlns:a16="http://schemas.microsoft.com/office/drawing/2014/main" id="{9C105E42-AD3E-1CFF-3BBD-D0559FF2C19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3716" y="6858000"/>
            <a:ext cx="609600" cy="609600"/>
          </a:xfrm>
          <a:prstGeom prst="rect">
            <a:avLst/>
          </a:prstGeom>
        </p:spPr>
      </p:pic>
      <p:grpSp>
        <p:nvGrpSpPr>
          <p:cNvPr id="11" name="Group 10">
            <a:extLst>
              <a:ext uri="{FF2B5EF4-FFF2-40B4-BE49-F238E27FC236}">
                <a16:creationId xmlns:a16="http://schemas.microsoft.com/office/drawing/2014/main" id="{58BEAAA2-64BC-67C9-CC51-51699396CA27}"/>
              </a:ext>
            </a:extLst>
          </p:cNvPr>
          <p:cNvGrpSpPr/>
          <p:nvPr/>
        </p:nvGrpSpPr>
        <p:grpSpPr>
          <a:xfrm>
            <a:off x="3237900" y="2859865"/>
            <a:ext cx="2816361" cy="2241649"/>
            <a:chOff x="179792" y="229068"/>
            <a:chExt cx="2816361" cy="2241649"/>
          </a:xfrm>
        </p:grpSpPr>
        <p:sp>
          <p:nvSpPr>
            <p:cNvPr id="12" name="Freeform 9">
              <a:extLst>
                <a:ext uri="{FF2B5EF4-FFF2-40B4-BE49-F238E27FC236}">
                  <a16:creationId xmlns:a16="http://schemas.microsoft.com/office/drawing/2014/main" id="{27080D91-DDF6-20FA-7562-54FEA241B175}"/>
                </a:ext>
              </a:extLst>
            </p:cNvPr>
            <p:cNvSpPr>
              <a:spLocks/>
            </p:cNvSpPr>
            <p:nvPr/>
          </p:nvSpPr>
          <p:spPr bwMode="auto">
            <a:xfrm>
              <a:off x="935972" y="229068"/>
              <a:ext cx="135881" cy="132529"/>
            </a:xfrm>
            <a:custGeom>
              <a:avLst/>
              <a:gdLst>
                <a:gd name="T0" fmla="*/ 199 w 199"/>
                <a:gd name="T1" fmla="*/ 175 h 175"/>
                <a:gd name="T2" fmla="*/ 198 w 199"/>
                <a:gd name="T3" fmla="*/ 140 h 175"/>
                <a:gd name="T4" fmla="*/ 195 w 199"/>
                <a:gd name="T5" fmla="*/ 107 h 175"/>
                <a:gd name="T6" fmla="*/ 187 w 199"/>
                <a:gd name="T7" fmla="*/ 78 h 175"/>
                <a:gd name="T8" fmla="*/ 176 w 199"/>
                <a:gd name="T9" fmla="*/ 53 h 175"/>
                <a:gd name="T10" fmla="*/ 163 w 199"/>
                <a:gd name="T11" fmla="*/ 32 h 175"/>
                <a:gd name="T12" fmla="*/ 150 w 199"/>
                <a:gd name="T13" fmla="*/ 18 h 175"/>
                <a:gd name="T14" fmla="*/ 135 w 199"/>
                <a:gd name="T15" fmla="*/ 8 h 175"/>
                <a:gd name="T16" fmla="*/ 123 w 199"/>
                <a:gd name="T17" fmla="*/ 2 h 175"/>
                <a:gd name="T18" fmla="*/ 100 w 199"/>
                <a:gd name="T19" fmla="*/ 0 h 175"/>
                <a:gd name="T20" fmla="*/ 80 w 199"/>
                <a:gd name="T21" fmla="*/ 2 h 175"/>
                <a:gd name="T22" fmla="*/ 62 w 199"/>
                <a:gd name="T23" fmla="*/ 8 h 175"/>
                <a:gd name="T24" fmla="*/ 47 w 199"/>
                <a:gd name="T25" fmla="*/ 19 h 175"/>
                <a:gd name="T26" fmla="*/ 32 w 199"/>
                <a:gd name="T27" fmla="*/ 35 h 175"/>
                <a:gd name="T28" fmla="*/ 20 w 199"/>
                <a:gd name="T29" fmla="*/ 54 h 175"/>
                <a:gd name="T30" fmla="*/ 11 w 199"/>
                <a:gd name="T31" fmla="*/ 79 h 175"/>
                <a:gd name="T32" fmla="*/ 4 w 199"/>
                <a:gd name="T33" fmla="*/ 110 h 175"/>
                <a:gd name="T34" fmla="*/ 0 w 199"/>
                <a:gd name="T35" fmla="*/ 143 h 175"/>
                <a:gd name="T36" fmla="*/ 0 w 199"/>
                <a:gd name="T37" fmla="*/ 175 h 175"/>
                <a:gd name="T38" fmla="*/ 199 w 199"/>
                <a:gd name="T39" fmla="*/ 175 h 175"/>
                <a:gd name="T40" fmla="*/ 199 w 199"/>
                <a:gd name="T41"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9" h="175">
                  <a:moveTo>
                    <a:pt x="199" y="175"/>
                  </a:moveTo>
                  <a:lnTo>
                    <a:pt x="198" y="140"/>
                  </a:lnTo>
                  <a:lnTo>
                    <a:pt x="195" y="107"/>
                  </a:lnTo>
                  <a:lnTo>
                    <a:pt x="187" y="78"/>
                  </a:lnTo>
                  <a:lnTo>
                    <a:pt x="176" y="53"/>
                  </a:lnTo>
                  <a:lnTo>
                    <a:pt x="163" y="32"/>
                  </a:lnTo>
                  <a:lnTo>
                    <a:pt x="150" y="18"/>
                  </a:lnTo>
                  <a:lnTo>
                    <a:pt x="135" y="8"/>
                  </a:lnTo>
                  <a:lnTo>
                    <a:pt x="123" y="2"/>
                  </a:lnTo>
                  <a:lnTo>
                    <a:pt x="100" y="0"/>
                  </a:lnTo>
                  <a:lnTo>
                    <a:pt x="80" y="2"/>
                  </a:lnTo>
                  <a:lnTo>
                    <a:pt x="62" y="8"/>
                  </a:lnTo>
                  <a:lnTo>
                    <a:pt x="47" y="19"/>
                  </a:lnTo>
                  <a:lnTo>
                    <a:pt x="32" y="35"/>
                  </a:lnTo>
                  <a:lnTo>
                    <a:pt x="20" y="54"/>
                  </a:lnTo>
                  <a:lnTo>
                    <a:pt x="11" y="79"/>
                  </a:lnTo>
                  <a:lnTo>
                    <a:pt x="4" y="110"/>
                  </a:lnTo>
                  <a:lnTo>
                    <a:pt x="0" y="143"/>
                  </a:lnTo>
                  <a:lnTo>
                    <a:pt x="0" y="175"/>
                  </a:lnTo>
                  <a:lnTo>
                    <a:pt x="199" y="175"/>
                  </a:lnTo>
                  <a:lnTo>
                    <a:pt x="199" y="175"/>
                  </a:lnTo>
                  <a:close/>
                </a:path>
              </a:pathLst>
            </a:custGeom>
            <a:solidFill>
              <a:srgbClr val="76186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37" name="Rounded Rectangle 73">
              <a:extLst>
                <a:ext uri="{FF2B5EF4-FFF2-40B4-BE49-F238E27FC236}">
                  <a16:creationId xmlns:a16="http://schemas.microsoft.com/office/drawing/2014/main" id="{FFB857B3-CFBD-BA76-7791-42E676112A13}"/>
                </a:ext>
              </a:extLst>
            </p:cNvPr>
            <p:cNvSpPr/>
            <p:nvPr/>
          </p:nvSpPr>
          <p:spPr>
            <a:xfrm>
              <a:off x="179792" y="352291"/>
              <a:ext cx="2816361" cy="2118426"/>
            </a:xfrm>
            <a:prstGeom prst="roundRect">
              <a:avLst>
                <a:gd name="adj" fmla="val 3573"/>
              </a:avLst>
            </a:prstGeom>
            <a:solidFill>
              <a:srgbClr val="BC59A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rgbClr val="E4E0DC"/>
                </a:solidFill>
              </a:endParaRPr>
            </a:p>
          </p:txBody>
        </p:sp>
        <p:sp>
          <p:nvSpPr>
            <p:cNvPr id="38" name="Freeform 7">
              <a:extLst>
                <a:ext uri="{FF2B5EF4-FFF2-40B4-BE49-F238E27FC236}">
                  <a16:creationId xmlns:a16="http://schemas.microsoft.com/office/drawing/2014/main" id="{61DD3614-DB3B-2A89-6556-8EA8A51042DB}"/>
                </a:ext>
              </a:extLst>
            </p:cNvPr>
            <p:cNvSpPr>
              <a:spLocks/>
            </p:cNvSpPr>
            <p:nvPr/>
          </p:nvSpPr>
          <p:spPr bwMode="auto">
            <a:xfrm>
              <a:off x="276415" y="329213"/>
              <a:ext cx="665609" cy="699635"/>
            </a:xfrm>
            <a:custGeom>
              <a:avLst/>
              <a:gdLst>
                <a:gd name="T0" fmla="*/ 540 w 1072"/>
                <a:gd name="T1" fmla="*/ 1096 h 1096"/>
                <a:gd name="T2" fmla="*/ 1072 w 1072"/>
                <a:gd name="T3" fmla="*/ 706 h 1096"/>
                <a:gd name="T4" fmla="*/ 1072 w 1072"/>
                <a:gd name="T5" fmla="*/ 0 h 1096"/>
                <a:gd name="T6" fmla="*/ 0 w 1072"/>
                <a:gd name="T7" fmla="*/ 0 h 1096"/>
                <a:gd name="T8" fmla="*/ 0 w 1072"/>
                <a:gd name="T9" fmla="*/ 710 h 1096"/>
                <a:gd name="T10" fmla="*/ 540 w 1072"/>
                <a:gd name="T11" fmla="*/ 1096 h 1096"/>
                <a:gd name="T12" fmla="*/ 540 w 1072"/>
                <a:gd name="T13" fmla="*/ 1096 h 1096"/>
              </a:gdLst>
              <a:ahLst/>
              <a:cxnLst>
                <a:cxn ang="0">
                  <a:pos x="T0" y="T1"/>
                </a:cxn>
                <a:cxn ang="0">
                  <a:pos x="T2" y="T3"/>
                </a:cxn>
                <a:cxn ang="0">
                  <a:pos x="T4" y="T5"/>
                </a:cxn>
                <a:cxn ang="0">
                  <a:pos x="T6" y="T7"/>
                </a:cxn>
                <a:cxn ang="0">
                  <a:pos x="T8" y="T9"/>
                </a:cxn>
                <a:cxn ang="0">
                  <a:pos x="T10" y="T11"/>
                </a:cxn>
                <a:cxn ang="0">
                  <a:pos x="T12" y="T13"/>
                </a:cxn>
              </a:cxnLst>
              <a:rect l="0" t="0" r="r" b="b"/>
              <a:pathLst>
                <a:path w="1072" h="1096">
                  <a:moveTo>
                    <a:pt x="540" y="1096"/>
                  </a:moveTo>
                  <a:lnTo>
                    <a:pt x="1072" y="706"/>
                  </a:lnTo>
                  <a:lnTo>
                    <a:pt x="1072" y="0"/>
                  </a:lnTo>
                  <a:lnTo>
                    <a:pt x="0" y="0"/>
                  </a:lnTo>
                  <a:lnTo>
                    <a:pt x="0" y="710"/>
                  </a:lnTo>
                  <a:lnTo>
                    <a:pt x="540" y="1096"/>
                  </a:lnTo>
                  <a:lnTo>
                    <a:pt x="540" y="1096"/>
                  </a:lnTo>
                  <a:close/>
                </a:path>
              </a:pathLst>
            </a:custGeom>
            <a:solidFill>
              <a:srgbClr val="A622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6" name="Freeform 8">
              <a:extLst>
                <a:ext uri="{FF2B5EF4-FFF2-40B4-BE49-F238E27FC236}">
                  <a16:creationId xmlns:a16="http://schemas.microsoft.com/office/drawing/2014/main" id="{2615A275-566D-DF14-B340-FD698E0FF736}"/>
                </a:ext>
              </a:extLst>
            </p:cNvPr>
            <p:cNvSpPr>
              <a:spLocks/>
            </p:cNvSpPr>
            <p:nvPr/>
          </p:nvSpPr>
          <p:spPr bwMode="auto">
            <a:xfrm>
              <a:off x="276415" y="229068"/>
              <a:ext cx="719008" cy="107243"/>
            </a:xfrm>
            <a:custGeom>
              <a:avLst/>
              <a:gdLst>
                <a:gd name="T0" fmla="*/ 1088 w 1157"/>
                <a:gd name="T1" fmla="*/ 75 h 167"/>
                <a:gd name="T2" fmla="*/ 1098 w 1157"/>
                <a:gd name="T3" fmla="*/ 51 h 167"/>
                <a:gd name="T4" fmla="*/ 1111 w 1157"/>
                <a:gd name="T5" fmla="*/ 32 h 167"/>
                <a:gd name="T6" fmla="*/ 1124 w 1157"/>
                <a:gd name="T7" fmla="*/ 17 h 167"/>
                <a:gd name="T8" fmla="*/ 1140 w 1157"/>
                <a:gd name="T9" fmla="*/ 6 h 167"/>
                <a:gd name="T10" fmla="*/ 1157 w 1157"/>
                <a:gd name="T11" fmla="*/ 0 h 167"/>
                <a:gd name="T12" fmla="*/ 88 w 1157"/>
                <a:gd name="T13" fmla="*/ 0 h 167"/>
                <a:gd name="T14" fmla="*/ 73 w 1157"/>
                <a:gd name="T15" fmla="*/ 1 h 167"/>
                <a:gd name="T16" fmla="*/ 59 w 1157"/>
                <a:gd name="T17" fmla="*/ 7 h 167"/>
                <a:gd name="T18" fmla="*/ 44 w 1157"/>
                <a:gd name="T19" fmla="*/ 18 h 167"/>
                <a:gd name="T20" fmla="*/ 28 w 1157"/>
                <a:gd name="T21" fmla="*/ 37 h 167"/>
                <a:gd name="T22" fmla="*/ 16 w 1157"/>
                <a:gd name="T23" fmla="*/ 61 h 167"/>
                <a:gd name="T24" fmla="*/ 7 w 1157"/>
                <a:gd name="T25" fmla="*/ 91 h 167"/>
                <a:gd name="T26" fmla="*/ 1 w 1157"/>
                <a:gd name="T27" fmla="*/ 126 h 167"/>
                <a:gd name="T28" fmla="*/ 0 w 1157"/>
                <a:gd name="T29" fmla="*/ 167 h 167"/>
                <a:gd name="T30" fmla="*/ 1072 w 1157"/>
                <a:gd name="T31" fmla="*/ 167 h 167"/>
                <a:gd name="T32" fmla="*/ 1074 w 1157"/>
                <a:gd name="T33" fmla="*/ 136 h 167"/>
                <a:gd name="T34" fmla="*/ 1080 w 1157"/>
                <a:gd name="T35" fmla="*/ 105 h 167"/>
                <a:gd name="T36" fmla="*/ 1088 w 1157"/>
                <a:gd name="T37" fmla="*/ 75 h 167"/>
                <a:gd name="T38" fmla="*/ 1088 w 1157"/>
                <a:gd name="T39" fmla="*/ 75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57" h="167">
                  <a:moveTo>
                    <a:pt x="1088" y="75"/>
                  </a:moveTo>
                  <a:lnTo>
                    <a:pt x="1098" y="51"/>
                  </a:lnTo>
                  <a:lnTo>
                    <a:pt x="1111" y="32"/>
                  </a:lnTo>
                  <a:lnTo>
                    <a:pt x="1124" y="17"/>
                  </a:lnTo>
                  <a:lnTo>
                    <a:pt x="1140" y="6"/>
                  </a:lnTo>
                  <a:lnTo>
                    <a:pt x="1157" y="0"/>
                  </a:lnTo>
                  <a:lnTo>
                    <a:pt x="88" y="0"/>
                  </a:lnTo>
                  <a:lnTo>
                    <a:pt x="73" y="1"/>
                  </a:lnTo>
                  <a:lnTo>
                    <a:pt x="59" y="7"/>
                  </a:lnTo>
                  <a:lnTo>
                    <a:pt x="44" y="18"/>
                  </a:lnTo>
                  <a:lnTo>
                    <a:pt x="28" y="37"/>
                  </a:lnTo>
                  <a:lnTo>
                    <a:pt x="16" y="61"/>
                  </a:lnTo>
                  <a:lnTo>
                    <a:pt x="7" y="91"/>
                  </a:lnTo>
                  <a:lnTo>
                    <a:pt x="1" y="126"/>
                  </a:lnTo>
                  <a:lnTo>
                    <a:pt x="0" y="167"/>
                  </a:lnTo>
                  <a:lnTo>
                    <a:pt x="1072" y="167"/>
                  </a:lnTo>
                  <a:lnTo>
                    <a:pt x="1074" y="136"/>
                  </a:lnTo>
                  <a:lnTo>
                    <a:pt x="1080" y="105"/>
                  </a:lnTo>
                  <a:lnTo>
                    <a:pt x="1088" y="75"/>
                  </a:lnTo>
                  <a:lnTo>
                    <a:pt x="1088" y="75"/>
                  </a:lnTo>
                  <a:close/>
                </a:path>
              </a:pathLst>
            </a:custGeom>
            <a:solidFill>
              <a:srgbClr val="A622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7" name="TextBox 46">
              <a:extLst>
                <a:ext uri="{FF2B5EF4-FFF2-40B4-BE49-F238E27FC236}">
                  <a16:creationId xmlns:a16="http://schemas.microsoft.com/office/drawing/2014/main" id="{BF38ABBD-EF47-A2C5-EDA5-F5A8BF24953E}"/>
                </a:ext>
              </a:extLst>
            </p:cNvPr>
            <p:cNvSpPr txBox="1"/>
            <p:nvPr/>
          </p:nvSpPr>
          <p:spPr>
            <a:xfrm>
              <a:off x="276415" y="1128993"/>
              <a:ext cx="2719385" cy="1015663"/>
            </a:xfrm>
            <a:prstGeom prst="rect">
              <a:avLst/>
            </a:prstGeom>
            <a:noFill/>
          </p:spPr>
          <p:txBody>
            <a:bodyPr wrap="square" rtlCol="0">
              <a:spAutoFit/>
            </a:bodyPr>
            <a:lstStyle/>
            <a:p>
              <a:r>
                <a:rPr lang="en-US" sz="2000" dirty="0">
                  <a:latin typeface="Atkinson Hyperlegible" pitchFamily="2" charset="0"/>
                  <a:cs typeface="Arial" panose="020B0604020202020204" pitchFamily="34" charset="0"/>
                </a:rPr>
                <a:t>Piped distribution network, storage tanks and taps.</a:t>
              </a:r>
            </a:p>
          </p:txBody>
        </p:sp>
        <p:sp>
          <p:nvSpPr>
            <p:cNvPr id="48" name="TextBox 47">
              <a:extLst>
                <a:ext uri="{FF2B5EF4-FFF2-40B4-BE49-F238E27FC236}">
                  <a16:creationId xmlns:a16="http://schemas.microsoft.com/office/drawing/2014/main" id="{DCACDA77-E708-9571-C1B6-D811F9CB77BE}"/>
                </a:ext>
              </a:extLst>
            </p:cNvPr>
            <p:cNvSpPr txBox="1"/>
            <p:nvPr/>
          </p:nvSpPr>
          <p:spPr>
            <a:xfrm>
              <a:off x="433503" y="336826"/>
              <a:ext cx="351432" cy="492443"/>
            </a:xfrm>
            <a:prstGeom prst="rect">
              <a:avLst/>
            </a:prstGeom>
            <a:noFill/>
          </p:spPr>
          <p:txBody>
            <a:bodyPr wrap="square" rtlCol="0">
              <a:spAutoFit/>
            </a:bodyPr>
            <a:lstStyle/>
            <a:p>
              <a:r>
                <a:rPr lang="en-US" sz="2600" b="1" dirty="0">
                  <a:solidFill>
                    <a:schemeClr val="bg1"/>
                  </a:solidFill>
                  <a:latin typeface="Atkinson Hyperlegible" pitchFamily="2" charset="0"/>
                  <a:cs typeface="Arial" panose="020B0604020202020204" pitchFamily="34" charset="0"/>
                </a:rPr>
                <a:t>3</a:t>
              </a:r>
            </a:p>
          </p:txBody>
        </p:sp>
      </p:grpSp>
    </p:spTree>
    <p:extLst>
      <p:ext uri="{BB962C8B-B14F-4D97-AF65-F5344CB8AC3E}">
        <p14:creationId xmlns:p14="http://schemas.microsoft.com/office/powerpoint/2010/main" val="3772296134"/>
      </p:ext>
    </p:extLst>
  </p:cSld>
  <p:clrMapOvr>
    <a:masterClrMapping/>
  </p:clrMapOvr>
  <mc:AlternateContent xmlns:mc="http://schemas.openxmlformats.org/markup-compatibility/2006">
    <mc:Choice xmlns:p14="http://schemas.microsoft.com/office/powerpoint/2010/main" Requires="p14">
      <p:transition spd="slow" p14:dur="2000" advClick="0" advTm="29780"/>
    </mc:Choice>
    <mc:Fallback>
      <p:transition spd="slow" advClick="0" advTm="29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784" fill="hold"/>
                                        <p:tgtEl>
                                          <p:spTgt spid="9"/>
                                        </p:tgtEl>
                                      </p:cBhvr>
                                    </p:cmd>
                                  </p:childTnLst>
                                </p:cTn>
                              </p:par>
                              <p:par>
                                <p:cTn id="7" presetID="2" presetClass="exit" presetSubtype="2" fill="hold" nodeType="withEffect">
                                  <p:stCondLst>
                                    <p:cond delay="29780"/>
                                  </p:stCondLst>
                                  <p:childTnLst>
                                    <p:anim calcmode="lin" valueType="num">
                                      <p:cBhvr additive="base">
                                        <p:cTn id="8" dur="500"/>
                                        <p:tgtEl>
                                          <p:spTgt spid="4"/>
                                        </p:tgtEl>
                                        <p:attrNameLst>
                                          <p:attrName>ppt_x</p:attrName>
                                        </p:attrNameLst>
                                      </p:cBhvr>
                                      <p:tavLst>
                                        <p:tav tm="0">
                                          <p:val>
                                            <p:strVal val="ppt_x"/>
                                          </p:val>
                                        </p:tav>
                                        <p:tav tm="100000">
                                          <p:val>
                                            <p:strVal val="1+ppt_w/2"/>
                                          </p:val>
                                        </p:tav>
                                      </p:tavLst>
                                    </p:anim>
                                    <p:anim calcmode="lin" valueType="num">
                                      <p:cBhvr additive="base">
                                        <p:cTn id="9" dur="500"/>
                                        <p:tgtEl>
                                          <p:spTgt spid="4"/>
                                        </p:tgtEl>
                                        <p:attrNameLst>
                                          <p:attrName>ppt_y</p:attrName>
                                        </p:attrNameLst>
                                      </p:cBhvr>
                                      <p:tavLst>
                                        <p:tav tm="0">
                                          <p:val>
                                            <p:strVal val="ppt_y"/>
                                          </p:val>
                                        </p:tav>
                                        <p:tav tm="100000">
                                          <p:val>
                                            <p:strVal val="ppt_y"/>
                                          </p:val>
                                        </p:tav>
                                      </p:tavLst>
                                    </p:anim>
                                    <p:set>
                                      <p:cBhvr>
                                        <p:cTn id="10" dur="1" fill="hold">
                                          <p:stCondLst>
                                            <p:cond delay="499"/>
                                          </p:stCondLst>
                                        </p:cTn>
                                        <p:tgtEl>
                                          <p:spTgt spid="4"/>
                                        </p:tgtEl>
                                        <p:attrNameLst>
                                          <p:attrName>style.visibility</p:attrName>
                                        </p:attrNameLst>
                                      </p:cBhvr>
                                      <p:to>
                                        <p:strVal val="hidden"/>
                                      </p:to>
                                    </p:set>
                                  </p:childTnLst>
                                </p:cTn>
                              </p:par>
                              <p:par>
                                <p:cTn id="11" presetID="2" presetClass="exit" presetSubtype="2" fill="hold" nodeType="withEffect">
                                  <p:stCondLst>
                                    <p:cond delay="29780"/>
                                  </p:stCondLst>
                                  <p:childTnLst>
                                    <p:anim calcmode="lin" valueType="num">
                                      <p:cBhvr additive="base">
                                        <p:cTn id="12" dur="500"/>
                                        <p:tgtEl>
                                          <p:spTgt spid="6"/>
                                        </p:tgtEl>
                                        <p:attrNameLst>
                                          <p:attrName>ppt_x</p:attrName>
                                        </p:attrNameLst>
                                      </p:cBhvr>
                                      <p:tavLst>
                                        <p:tav tm="0">
                                          <p:val>
                                            <p:strVal val="ppt_x"/>
                                          </p:val>
                                        </p:tav>
                                        <p:tav tm="100000">
                                          <p:val>
                                            <p:strVal val="1+ppt_w/2"/>
                                          </p:val>
                                        </p:tav>
                                      </p:tavLst>
                                    </p:anim>
                                    <p:anim calcmode="lin" valueType="num">
                                      <p:cBhvr additive="base">
                                        <p:cTn id="13" dur="500"/>
                                        <p:tgtEl>
                                          <p:spTgt spid="6"/>
                                        </p:tgtEl>
                                        <p:attrNameLst>
                                          <p:attrName>ppt_y</p:attrName>
                                        </p:attrNameLst>
                                      </p:cBhvr>
                                      <p:tavLst>
                                        <p:tav tm="0">
                                          <p:val>
                                            <p:strVal val="ppt_y"/>
                                          </p:val>
                                        </p:tav>
                                        <p:tav tm="100000">
                                          <p:val>
                                            <p:strVal val="ppt_y"/>
                                          </p:val>
                                        </p:tav>
                                      </p:tavLst>
                                    </p:anim>
                                    <p:set>
                                      <p:cBhvr>
                                        <p:cTn id="14" dur="1" fill="hold">
                                          <p:stCondLst>
                                            <p:cond delay="499"/>
                                          </p:stCondLst>
                                        </p:cTn>
                                        <p:tgtEl>
                                          <p:spTgt spid="6"/>
                                        </p:tgtEl>
                                        <p:attrNameLst>
                                          <p:attrName>style.visibility</p:attrName>
                                        </p:attrNameLst>
                                      </p:cBhvr>
                                      <p:to>
                                        <p:strVal val="hidden"/>
                                      </p:to>
                                    </p:set>
                                  </p:childTnLst>
                                </p:cTn>
                              </p:par>
                              <p:par>
                                <p:cTn id="15" presetID="2" presetClass="exit" presetSubtype="8" fill="hold" grpId="0" nodeType="withEffect">
                                  <p:stCondLst>
                                    <p:cond delay="29780"/>
                                  </p:stCondLst>
                                  <p:childTnLst>
                                    <p:anim calcmode="lin" valueType="num">
                                      <p:cBhvr additive="base">
                                        <p:cTn id="16" dur="500"/>
                                        <p:tgtEl>
                                          <p:spTgt spid="14"/>
                                        </p:tgtEl>
                                        <p:attrNameLst>
                                          <p:attrName>ppt_x</p:attrName>
                                        </p:attrNameLst>
                                      </p:cBhvr>
                                      <p:tavLst>
                                        <p:tav tm="0">
                                          <p:val>
                                            <p:strVal val="ppt_x"/>
                                          </p:val>
                                        </p:tav>
                                        <p:tav tm="100000">
                                          <p:val>
                                            <p:strVal val="0-ppt_w/2"/>
                                          </p:val>
                                        </p:tav>
                                      </p:tavLst>
                                    </p:anim>
                                    <p:anim calcmode="lin" valueType="num">
                                      <p:cBhvr additive="base">
                                        <p:cTn id="17" dur="500"/>
                                        <p:tgtEl>
                                          <p:spTgt spid="14"/>
                                        </p:tgtEl>
                                        <p:attrNameLst>
                                          <p:attrName>ppt_y</p:attrName>
                                        </p:attrNameLst>
                                      </p:cBhvr>
                                      <p:tavLst>
                                        <p:tav tm="0">
                                          <p:val>
                                            <p:strVal val="ppt_y"/>
                                          </p:val>
                                        </p:tav>
                                        <p:tav tm="100000">
                                          <p:val>
                                            <p:strVal val="ppt_y"/>
                                          </p:val>
                                        </p:tav>
                                      </p:tavLst>
                                    </p:anim>
                                    <p:set>
                                      <p:cBhvr>
                                        <p:cTn id="18" dur="1" fill="hold">
                                          <p:stCondLst>
                                            <p:cond delay="499"/>
                                          </p:stCondLst>
                                        </p:cTn>
                                        <p:tgtEl>
                                          <p:spTgt spid="14"/>
                                        </p:tgtEl>
                                        <p:attrNameLst>
                                          <p:attrName>style.visibility</p:attrName>
                                        </p:attrNameLst>
                                      </p:cBhvr>
                                      <p:to>
                                        <p:strVal val="hidden"/>
                                      </p:to>
                                    </p:set>
                                  </p:childTnLst>
                                </p:cTn>
                              </p:par>
                              <p:par>
                                <p:cTn id="19" presetID="2" presetClass="exit" presetSubtype="8" fill="hold" grpId="0" nodeType="withEffect">
                                  <p:stCondLst>
                                    <p:cond delay="29780"/>
                                  </p:stCondLst>
                                  <p:childTnLst>
                                    <p:anim calcmode="lin" valueType="num">
                                      <p:cBhvr additive="base">
                                        <p:cTn id="20" dur="500"/>
                                        <p:tgtEl>
                                          <p:spTgt spid="5"/>
                                        </p:tgtEl>
                                        <p:attrNameLst>
                                          <p:attrName>ppt_x</p:attrName>
                                        </p:attrNameLst>
                                      </p:cBhvr>
                                      <p:tavLst>
                                        <p:tav tm="0">
                                          <p:val>
                                            <p:strVal val="ppt_x"/>
                                          </p:val>
                                        </p:tav>
                                        <p:tav tm="100000">
                                          <p:val>
                                            <p:strVal val="0-ppt_w/2"/>
                                          </p:val>
                                        </p:tav>
                                      </p:tavLst>
                                    </p:anim>
                                    <p:anim calcmode="lin" valueType="num">
                                      <p:cBhvr additive="base">
                                        <p:cTn id="21" dur="500"/>
                                        <p:tgtEl>
                                          <p:spTgt spid="5"/>
                                        </p:tgtEl>
                                        <p:attrNameLst>
                                          <p:attrName>ppt_y</p:attrName>
                                        </p:attrNameLst>
                                      </p:cBhvr>
                                      <p:tavLst>
                                        <p:tav tm="0">
                                          <p:val>
                                            <p:strVal val="ppt_y"/>
                                          </p:val>
                                        </p:tav>
                                        <p:tav tm="100000">
                                          <p:val>
                                            <p:strVal val="ppt_y"/>
                                          </p:val>
                                        </p:tav>
                                      </p:tavLst>
                                    </p:anim>
                                    <p:set>
                                      <p:cBhvr>
                                        <p:cTn id="22" dur="1" fill="hold">
                                          <p:stCondLst>
                                            <p:cond delay="499"/>
                                          </p:stCondLst>
                                        </p:cTn>
                                        <p:tgtEl>
                                          <p:spTgt spid="5"/>
                                        </p:tgtEl>
                                        <p:attrNameLst>
                                          <p:attrName>style.visibility</p:attrName>
                                        </p:attrNameLst>
                                      </p:cBhvr>
                                      <p:to>
                                        <p:strVal val="hidden"/>
                                      </p:to>
                                    </p:set>
                                  </p:childTnLst>
                                </p:cTn>
                              </p:par>
                              <p:par>
                                <p:cTn id="23" presetID="2" presetClass="exit" presetSubtype="8" fill="hold" nodeType="withEffect">
                                  <p:stCondLst>
                                    <p:cond delay="29780"/>
                                  </p:stCondLst>
                                  <p:childTnLst>
                                    <p:anim calcmode="lin" valueType="num">
                                      <p:cBhvr additive="base">
                                        <p:cTn id="24" dur="500"/>
                                        <p:tgtEl>
                                          <p:spTgt spid="23"/>
                                        </p:tgtEl>
                                        <p:attrNameLst>
                                          <p:attrName>ppt_x</p:attrName>
                                        </p:attrNameLst>
                                      </p:cBhvr>
                                      <p:tavLst>
                                        <p:tav tm="0">
                                          <p:val>
                                            <p:strVal val="ppt_x"/>
                                          </p:val>
                                        </p:tav>
                                        <p:tav tm="100000">
                                          <p:val>
                                            <p:strVal val="0-ppt_w/2"/>
                                          </p:val>
                                        </p:tav>
                                      </p:tavLst>
                                    </p:anim>
                                    <p:anim calcmode="lin" valueType="num">
                                      <p:cBhvr additive="base">
                                        <p:cTn id="25" dur="500"/>
                                        <p:tgtEl>
                                          <p:spTgt spid="23"/>
                                        </p:tgtEl>
                                        <p:attrNameLst>
                                          <p:attrName>ppt_y</p:attrName>
                                        </p:attrNameLst>
                                      </p:cBhvr>
                                      <p:tavLst>
                                        <p:tav tm="0">
                                          <p:val>
                                            <p:strVal val="ppt_y"/>
                                          </p:val>
                                        </p:tav>
                                        <p:tav tm="100000">
                                          <p:val>
                                            <p:strVal val="ppt_y"/>
                                          </p:val>
                                        </p:tav>
                                      </p:tavLst>
                                    </p:anim>
                                    <p:set>
                                      <p:cBhvr>
                                        <p:cTn id="26" dur="1" fill="hold">
                                          <p:stCondLst>
                                            <p:cond delay="499"/>
                                          </p:stCondLst>
                                        </p:cTn>
                                        <p:tgtEl>
                                          <p:spTgt spid="23"/>
                                        </p:tgtEl>
                                        <p:attrNameLst>
                                          <p:attrName>style.visibility</p:attrName>
                                        </p:attrNameLst>
                                      </p:cBhvr>
                                      <p:to>
                                        <p:strVal val="hidden"/>
                                      </p:to>
                                    </p:set>
                                  </p:childTnLst>
                                </p:cTn>
                              </p:par>
                              <p:par>
                                <p:cTn id="27" presetID="2" presetClass="exit" presetSubtype="8" fill="hold" nodeType="withEffect">
                                  <p:stCondLst>
                                    <p:cond delay="29780"/>
                                  </p:stCondLst>
                                  <p:childTnLst>
                                    <p:anim calcmode="lin" valueType="num">
                                      <p:cBhvr additive="base">
                                        <p:cTn id="28" dur="500"/>
                                        <p:tgtEl>
                                          <p:spTgt spid="16"/>
                                        </p:tgtEl>
                                        <p:attrNameLst>
                                          <p:attrName>ppt_x</p:attrName>
                                        </p:attrNameLst>
                                      </p:cBhvr>
                                      <p:tavLst>
                                        <p:tav tm="0">
                                          <p:val>
                                            <p:strVal val="ppt_x"/>
                                          </p:val>
                                        </p:tav>
                                        <p:tav tm="100000">
                                          <p:val>
                                            <p:strVal val="0-ppt_w/2"/>
                                          </p:val>
                                        </p:tav>
                                      </p:tavLst>
                                    </p:anim>
                                    <p:anim calcmode="lin" valueType="num">
                                      <p:cBhvr additive="base">
                                        <p:cTn id="29" dur="500"/>
                                        <p:tgtEl>
                                          <p:spTgt spid="16"/>
                                        </p:tgtEl>
                                        <p:attrNameLst>
                                          <p:attrName>ppt_y</p:attrName>
                                        </p:attrNameLst>
                                      </p:cBhvr>
                                      <p:tavLst>
                                        <p:tav tm="0">
                                          <p:val>
                                            <p:strVal val="ppt_y"/>
                                          </p:val>
                                        </p:tav>
                                        <p:tav tm="100000">
                                          <p:val>
                                            <p:strVal val="ppt_y"/>
                                          </p:val>
                                        </p:tav>
                                      </p:tavLst>
                                    </p:anim>
                                    <p:set>
                                      <p:cBhvr>
                                        <p:cTn id="30" dur="1" fill="hold">
                                          <p:stCondLst>
                                            <p:cond delay="499"/>
                                          </p:stCondLst>
                                        </p:cTn>
                                        <p:tgtEl>
                                          <p:spTgt spid="16"/>
                                        </p:tgtEl>
                                        <p:attrNameLst>
                                          <p:attrName>style.visibility</p:attrName>
                                        </p:attrNameLst>
                                      </p:cBhvr>
                                      <p:to>
                                        <p:strVal val="hidden"/>
                                      </p:to>
                                    </p:set>
                                  </p:childTnLst>
                                </p:cTn>
                              </p:par>
                              <p:par>
                                <p:cTn id="31" presetID="2" presetClass="exit" presetSubtype="8" fill="hold" nodeType="withEffect">
                                  <p:stCondLst>
                                    <p:cond delay="29780"/>
                                  </p:stCondLst>
                                  <p:childTnLst>
                                    <p:anim calcmode="lin" valueType="num">
                                      <p:cBhvr additive="base">
                                        <p:cTn id="32" dur="500"/>
                                        <p:tgtEl>
                                          <p:spTgt spid="39"/>
                                        </p:tgtEl>
                                        <p:attrNameLst>
                                          <p:attrName>ppt_x</p:attrName>
                                        </p:attrNameLst>
                                      </p:cBhvr>
                                      <p:tavLst>
                                        <p:tav tm="0">
                                          <p:val>
                                            <p:strVal val="ppt_x"/>
                                          </p:val>
                                        </p:tav>
                                        <p:tav tm="100000">
                                          <p:val>
                                            <p:strVal val="0-ppt_w/2"/>
                                          </p:val>
                                        </p:tav>
                                      </p:tavLst>
                                    </p:anim>
                                    <p:anim calcmode="lin" valueType="num">
                                      <p:cBhvr additive="base">
                                        <p:cTn id="33" dur="500"/>
                                        <p:tgtEl>
                                          <p:spTgt spid="39"/>
                                        </p:tgtEl>
                                        <p:attrNameLst>
                                          <p:attrName>ppt_y</p:attrName>
                                        </p:attrNameLst>
                                      </p:cBhvr>
                                      <p:tavLst>
                                        <p:tav tm="0">
                                          <p:val>
                                            <p:strVal val="ppt_y"/>
                                          </p:val>
                                        </p:tav>
                                        <p:tav tm="100000">
                                          <p:val>
                                            <p:strVal val="ppt_y"/>
                                          </p:val>
                                        </p:tav>
                                      </p:tavLst>
                                    </p:anim>
                                    <p:set>
                                      <p:cBhvr>
                                        <p:cTn id="34" dur="1" fill="hold">
                                          <p:stCondLst>
                                            <p:cond delay="499"/>
                                          </p:stCondLst>
                                        </p:cTn>
                                        <p:tgtEl>
                                          <p:spTgt spid="39"/>
                                        </p:tgtEl>
                                        <p:attrNameLst>
                                          <p:attrName>style.visibility</p:attrName>
                                        </p:attrNameLst>
                                      </p:cBhvr>
                                      <p:to>
                                        <p:strVal val="hidden"/>
                                      </p:to>
                                    </p:set>
                                  </p:childTnLst>
                                </p:cTn>
                              </p:par>
                              <p:par>
                                <p:cTn id="35" presetID="2" presetClass="exit" presetSubtype="8" fill="hold" nodeType="withEffect">
                                  <p:stCondLst>
                                    <p:cond delay="29780"/>
                                  </p:stCondLst>
                                  <p:childTnLst>
                                    <p:anim calcmode="lin" valueType="num">
                                      <p:cBhvr additive="base">
                                        <p:cTn id="36" dur="500"/>
                                        <p:tgtEl>
                                          <p:spTgt spid="11"/>
                                        </p:tgtEl>
                                        <p:attrNameLst>
                                          <p:attrName>ppt_x</p:attrName>
                                        </p:attrNameLst>
                                      </p:cBhvr>
                                      <p:tavLst>
                                        <p:tav tm="0">
                                          <p:val>
                                            <p:strVal val="ppt_x"/>
                                          </p:val>
                                        </p:tav>
                                        <p:tav tm="100000">
                                          <p:val>
                                            <p:strVal val="0-ppt_w/2"/>
                                          </p:val>
                                        </p:tav>
                                      </p:tavLst>
                                    </p:anim>
                                    <p:anim calcmode="lin" valueType="num">
                                      <p:cBhvr additive="base">
                                        <p:cTn id="37" dur="500"/>
                                        <p:tgtEl>
                                          <p:spTgt spid="11"/>
                                        </p:tgtEl>
                                        <p:attrNameLst>
                                          <p:attrName>ppt_y</p:attrName>
                                        </p:attrNameLst>
                                      </p:cBhvr>
                                      <p:tavLst>
                                        <p:tav tm="0">
                                          <p:val>
                                            <p:strVal val="ppt_y"/>
                                          </p:val>
                                        </p:tav>
                                        <p:tav tm="100000">
                                          <p:val>
                                            <p:strVal val="ppt_y"/>
                                          </p:val>
                                        </p:tav>
                                      </p:tavLst>
                                    </p:anim>
                                    <p:set>
                                      <p:cBhvr>
                                        <p:cTn id="38"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9"/>
                </p:tgtEl>
              </p:cMediaNode>
            </p:audio>
          </p:childTnLst>
        </p:cTn>
      </p:par>
    </p:tnLst>
    <p:bldLst>
      <p:bldP spid="1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F712330-DE37-BA69-A2CC-218B8AE028F4}"/>
              </a:ext>
            </a:extLst>
          </p:cNvPr>
          <p:cNvCxnSpPr>
            <a:cxnSpLocks/>
          </p:cNvCxnSpPr>
          <p:nvPr/>
        </p:nvCxnSpPr>
        <p:spPr>
          <a:xfrm>
            <a:off x="922060" y="4115597"/>
            <a:ext cx="0" cy="1005840"/>
          </a:xfrm>
          <a:prstGeom prst="line">
            <a:avLst/>
          </a:prstGeom>
          <a:ln w="19050">
            <a:solidFill>
              <a:srgbClr val="452165"/>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96A716D-84D2-8648-CD4C-62D9BD821D02}"/>
              </a:ext>
            </a:extLst>
          </p:cNvPr>
          <p:cNvCxnSpPr>
            <a:cxnSpLocks/>
          </p:cNvCxnSpPr>
          <p:nvPr/>
        </p:nvCxnSpPr>
        <p:spPr>
          <a:xfrm>
            <a:off x="922060" y="3546121"/>
            <a:ext cx="0" cy="548640"/>
          </a:xfrm>
          <a:prstGeom prst="line">
            <a:avLst/>
          </a:prstGeom>
          <a:ln w="19050">
            <a:solidFill>
              <a:srgbClr val="452165"/>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CE79B30-C7E1-F893-4A3A-6E3996D50D5D}"/>
              </a:ext>
            </a:extLst>
          </p:cNvPr>
          <p:cNvSpPr txBox="1"/>
          <p:nvPr/>
        </p:nvSpPr>
        <p:spPr>
          <a:xfrm>
            <a:off x="128016" y="96886"/>
            <a:ext cx="10836963" cy="1077218"/>
          </a:xfrm>
          <a:prstGeom prst="rect">
            <a:avLst/>
          </a:prstGeom>
          <a:noFill/>
        </p:spPr>
        <p:txBody>
          <a:bodyPr wrap="square" rtlCol="0">
            <a:spAutoFit/>
          </a:bodyPr>
          <a:lstStyle/>
          <a:p>
            <a:r>
              <a:rPr lang="en-US" sz="3200" b="1" dirty="0">
                <a:solidFill>
                  <a:srgbClr val="1CB9EC"/>
                </a:solidFill>
                <a:latin typeface="Atkinson Hyperlegible" pitchFamily="2" charset="0"/>
              </a:rPr>
              <a:t>What should be considered in selecting water treatment options?</a:t>
            </a:r>
          </a:p>
        </p:txBody>
      </p:sp>
      <p:grpSp>
        <p:nvGrpSpPr>
          <p:cNvPr id="54" name="Group 53">
            <a:extLst>
              <a:ext uri="{FF2B5EF4-FFF2-40B4-BE49-F238E27FC236}">
                <a16:creationId xmlns:a16="http://schemas.microsoft.com/office/drawing/2014/main" id="{48C68D6A-3C26-6C66-AA6F-2341E69B517C}"/>
              </a:ext>
            </a:extLst>
          </p:cNvPr>
          <p:cNvGrpSpPr/>
          <p:nvPr/>
        </p:nvGrpSpPr>
        <p:grpSpPr>
          <a:xfrm>
            <a:off x="328610" y="1217959"/>
            <a:ext cx="11763375" cy="2362335"/>
            <a:chOff x="352423" y="1199457"/>
            <a:chExt cx="11763375" cy="2362335"/>
          </a:xfrm>
        </p:grpSpPr>
        <p:sp>
          <p:nvSpPr>
            <p:cNvPr id="15" name="Rectangle 14">
              <a:extLst>
                <a:ext uri="{FF2B5EF4-FFF2-40B4-BE49-F238E27FC236}">
                  <a16:creationId xmlns:a16="http://schemas.microsoft.com/office/drawing/2014/main" id="{6D4FD023-21C2-06C4-DDDB-92BEC4C835B4}"/>
                </a:ext>
              </a:extLst>
            </p:cNvPr>
            <p:cNvSpPr/>
            <p:nvPr/>
          </p:nvSpPr>
          <p:spPr>
            <a:xfrm>
              <a:off x="352423" y="1199457"/>
              <a:ext cx="11763375" cy="236233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 name="Rectangle 4">
              <a:extLst>
                <a:ext uri="{FF2B5EF4-FFF2-40B4-BE49-F238E27FC236}">
                  <a16:creationId xmlns:a16="http://schemas.microsoft.com/office/drawing/2014/main" id="{27779E20-70F7-AB85-09A3-1EC0BD895EC2}"/>
                </a:ext>
              </a:extLst>
            </p:cNvPr>
            <p:cNvSpPr/>
            <p:nvPr/>
          </p:nvSpPr>
          <p:spPr>
            <a:xfrm>
              <a:off x="466724" y="1495831"/>
              <a:ext cx="11534775" cy="1723549"/>
            </a:xfrm>
            <a:prstGeom prst="rect">
              <a:avLst/>
            </a:prstGeom>
          </p:spPr>
          <p:txBody>
            <a:bodyPr wrap="square">
              <a:spAutoFit/>
            </a:bodyPr>
            <a:lstStyle/>
            <a:p>
              <a:pPr>
                <a:spcAft>
                  <a:spcPts val="1200"/>
                </a:spcAft>
              </a:pPr>
              <a:r>
                <a:rPr lang="en-US" sz="2400" b="1" dirty="0">
                  <a:solidFill>
                    <a:schemeClr val="bg1"/>
                  </a:solidFill>
                  <a:latin typeface="Atkinson Hyperlegible" pitchFamily="2" charset="0"/>
                </a:rPr>
                <a:t>WHO Scheme to Evaluate Household Water Treatment Performance</a:t>
              </a:r>
            </a:p>
            <a:p>
              <a:pPr>
                <a:spcAft>
                  <a:spcPts val="700"/>
                </a:spcAft>
              </a:pPr>
              <a:r>
                <a:rPr lang="en-US" sz="2400" dirty="0">
                  <a:solidFill>
                    <a:schemeClr val="bg1"/>
                  </a:solidFill>
                  <a:latin typeface="Atkinson Hyperlegible" pitchFamily="2" charset="0"/>
                  <a:cs typeface="Arial"/>
                </a:rPr>
                <a:t>Water treatment technologies should meet WHO’s performance standards and remove the main types of waterborne pathogens that cause disease (viruses, bacteria, protozoa).</a:t>
              </a:r>
            </a:p>
          </p:txBody>
        </p:sp>
      </p:grpSp>
      <p:grpSp>
        <p:nvGrpSpPr>
          <p:cNvPr id="3" name="Group 2">
            <a:extLst>
              <a:ext uri="{FF2B5EF4-FFF2-40B4-BE49-F238E27FC236}">
                <a16:creationId xmlns:a16="http://schemas.microsoft.com/office/drawing/2014/main" id="{7AA8EA49-B181-19C0-0388-811C7F7CD979}"/>
              </a:ext>
            </a:extLst>
          </p:cNvPr>
          <p:cNvGrpSpPr/>
          <p:nvPr/>
        </p:nvGrpSpPr>
        <p:grpSpPr>
          <a:xfrm>
            <a:off x="833926" y="3645507"/>
            <a:ext cx="11081848" cy="914400"/>
            <a:chOff x="833926" y="3231041"/>
            <a:chExt cx="11081848" cy="914400"/>
          </a:xfrm>
        </p:grpSpPr>
        <p:sp>
          <p:nvSpPr>
            <p:cNvPr id="6" name="Rectangle 5">
              <a:extLst>
                <a:ext uri="{FF2B5EF4-FFF2-40B4-BE49-F238E27FC236}">
                  <a16:creationId xmlns:a16="http://schemas.microsoft.com/office/drawing/2014/main" id="{FD26F380-0EF8-E912-90E0-95C9A184FF35}"/>
                </a:ext>
              </a:extLst>
            </p:cNvPr>
            <p:cNvSpPr/>
            <p:nvPr/>
          </p:nvSpPr>
          <p:spPr>
            <a:xfrm>
              <a:off x="1715647" y="3303521"/>
              <a:ext cx="10019152" cy="769441"/>
            </a:xfrm>
            <a:prstGeom prst="rect">
              <a:avLst/>
            </a:prstGeom>
          </p:spPr>
          <p:txBody>
            <a:bodyPr wrap="square">
              <a:spAutoFit/>
            </a:bodyPr>
            <a:lstStyle/>
            <a:p>
              <a:r>
                <a:rPr lang="en-US" sz="2200" dirty="0">
                  <a:latin typeface="Atkinson Hyperlegible" pitchFamily="2" charset="0"/>
                </a:rPr>
                <a:t>High quality membrane filters, UV disinfectants &amp; flocculant-disinfectants, effective chlorination, solar disinfection.</a:t>
              </a:r>
            </a:p>
          </p:txBody>
        </p:sp>
        <p:sp>
          <p:nvSpPr>
            <p:cNvPr id="9" name="Pentagon 965">
              <a:extLst>
                <a:ext uri="{FF2B5EF4-FFF2-40B4-BE49-F238E27FC236}">
                  <a16:creationId xmlns:a16="http://schemas.microsoft.com/office/drawing/2014/main" id="{AC9E92F2-FAC0-520C-FD12-8076387C01DB}"/>
                </a:ext>
              </a:extLst>
            </p:cNvPr>
            <p:cNvSpPr/>
            <p:nvPr/>
          </p:nvSpPr>
          <p:spPr>
            <a:xfrm>
              <a:off x="1569815" y="3231041"/>
              <a:ext cx="10345959" cy="914400"/>
            </a:xfrm>
            <a:prstGeom prst="homePlate">
              <a:avLst>
                <a:gd name="adj" fmla="val 26834"/>
              </a:avLst>
            </a:prstGeom>
            <a:noFill/>
            <a:ln w="19050">
              <a:solidFill>
                <a:srgbClr val="F268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Oval 9">
              <a:extLst>
                <a:ext uri="{FF2B5EF4-FFF2-40B4-BE49-F238E27FC236}">
                  <a16:creationId xmlns:a16="http://schemas.microsoft.com/office/drawing/2014/main" id="{BB8E0CDA-0AE1-FDF1-1199-5D72AE0F4869}"/>
                </a:ext>
              </a:extLst>
            </p:cNvPr>
            <p:cNvSpPr/>
            <p:nvPr/>
          </p:nvSpPr>
          <p:spPr>
            <a:xfrm>
              <a:off x="833926" y="3598241"/>
              <a:ext cx="180000" cy="180000"/>
            </a:xfrm>
            <a:prstGeom prst="ellipse">
              <a:avLst/>
            </a:prstGeom>
            <a:solidFill>
              <a:srgbClr val="EF4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3" name="Straight Connector 12">
              <a:extLst>
                <a:ext uri="{FF2B5EF4-FFF2-40B4-BE49-F238E27FC236}">
                  <a16:creationId xmlns:a16="http://schemas.microsoft.com/office/drawing/2014/main" id="{0E7400DE-0A59-C31C-A885-82D7E11573DA}"/>
                </a:ext>
              </a:extLst>
            </p:cNvPr>
            <p:cNvCxnSpPr>
              <a:cxnSpLocks/>
            </p:cNvCxnSpPr>
            <p:nvPr/>
          </p:nvCxnSpPr>
          <p:spPr>
            <a:xfrm>
              <a:off x="1013926" y="3688241"/>
              <a:ext cx="555889" cy="0"/>
            </a:xfrm>
            <a:prstGeom prst="line">
              <a:avLst/>
            </a:prstGeom>
            <a:ln w="19050">
              <a:solidFill>
                <a:srgbClr val="EF414A"/>
              </a:solidFill>
              <a:prstDash val="sysDot"/>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3D5B9C78-798A-2803-0BB1-AA61D93DD656}"/>
                </a:ext>
              </a:extLst>
            </p:cNvPr>
            <p:cNvSpPr/>
            <p:nvPr/>
          </p:nvSpPr>
          <p:spPr>
            <a:xfrm>
              <a:off x="1569815" y="3231041"/>
              <a:ext cx="62747" cy="914400"/>
            </a:xfrm>
            <a:prstGeom prst="rect">
              <a:avLst/>
            </a:prstGeom>
            <a:solidFill>
              <a:srgbClr val="EF414A"/>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7" name="Group 6">
            <a:extLst>
              <a:ext uri="{FF2B5EF4-FFF2-40B4-BE49-F238E27FC236}">
                <a16:creationId xmlns:a16="http://schemas.microsoft.com/office/drawing/2014/main" id="{297F2BEF-8B7C-E330-7621-26A33B808FF1}"/>
              </a:ext>
            </a:extLst>
          </p:cNvPr>
          <p:cNvGrpSpPr/>
          <p:nvPr/>
        </p:nvGrpSpPr>
        <p:grpSpPr>
          <a:xfrm>
            <a:off x="833926" y="4670424"/>
            <a:ext cx="11081848" cy="914400"/>
            <a:chOff x="833926" y="5217876"/>
            <a:chExt cx="11081848" cy="914400"/>
          </a:xfrm>
        </p:grpSpPr>
        <p:sp>
          <p:nvSpPr>
            <p:cNvPr id="11" name="Rectangle 10">
              <a:extLst>
                <a:ext uri="{FF2B5EF4-FFF2-40B4-BE49-F238E27FC236}">
                  <a16:creationId xmlns:a16="http://schemas.microsoft.com/office/drawing/2014/main" id="{223BFF6B-B7C0-7B7D-B13E-1A97028D67E5}"/>
                </a:ext>
              </a:extLst>
            </p:cNvPr>
            <p:cNvSpPr/>
            <p:nvPr/>
          </p:nvSpPr>
          <p:spPr>
            <a:xfrm>
              <a:off x="1715646" y="5290356"/>
              <a:ext cx="9917553" cy="769441"/>
            </a:xfrm>
            <a:prstGeom prst="rect">
              <a:avLst/>
            </a:prstGeom>
          </p:spPr>
          <p:txBody>
            <a:bodyPr wrap="square">
              <a:spAutoFit/>
            </a:bodyPr>
            <a:lstStyle/>
            <a:p>
              <a:r>
                <a:rPr lang="en-US" sz="2200" dirty="0">
                  <a:latin typeface="Atkinson Hyperlegible" pitchFamily="2" charset="0"/>
                </a:rPr>
                <a:t>It is important when choosing a method to understand existing water quality (e.g., ask the utility or water regulator).</a:t>
              </a:r>
            </a:p>
          </p:txBody>
        </p:sp>
        <p:sp>
          <p:nvSpPr>
            <p:cNvPr id="12" name="Pentagon 131">
              <a:extLst>
                <a:ext uri="{FF2B5EF4-FFF2-40B4-BE49-F238E27FC236}">
                  <a16:creationId xmlns:a16="http://schemas.microsoft.com/office/drawing/2014/main" id="{87F31444-4DDE-542C-5755-0D6A26762A79}"/>
                </a:ext>
              </a:extLst>
            </p:cNvPr>
            <p:cNvSpPr/>
            <p:nvPr/>
          </p:nvSpPr>
          <p:spPr>
            <a:xfrm>
              <a:off x="1569816" y="5217876"/>
              <a:ext cx="10345958" cy="914400"/>
            </a:xfrm>
            <a:prstGeom prst="homePlate">
              <a:avLst>
                <a:gd name="adj" fmla="val 23577"/>
              </a:avLst>
            </a:prstGeom>
            <a:noFill/>
            <a:ln w="19050">
              <a:solidFill>
                <a:srgbClr val="80B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Oval 13">
              <a:extLst>
                <a:ext uri="{FF2B5EF4-FFF2-40B4-BE49-F238E27FC236}">
                  <a16:creationId xmlns:a16="http://schemas.microsoft.com/office/drawing/2014/main" id="{26374B63-AB11-39D0-D710-043D6F21A7EE}"/>
                </a:ext>
              </a:extLst>
            </p:cNvPr>
            <p:cNvSpPr/>
            <p:nvPr/>
          </p:nvSpPr>
          <p:spPr>
            <a:xfrm>
              <a:off x="833926" y="5585076"/>
              <a:ext cx="180000" cy="180000"/>
            </a:xfrm>
            <a:prstGeom prst="ellipse">
              <a:avLst/>
            </a:prstGeom>
            <a:solidFill>
              <a:srgbClr val="80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6" name="Straight Connector 15">
              <a:extLst>
                <a:ext uri="{FF2B5EF4-FFF2-40B4-BE49-F238E27FC236}">
                  <a16:creationId xmlns:a16="http://schemas.microsoft.com/office/drawing/2014/main" id="{3C6A0C03-7390-E6DE-28AB-B0D8D9CB06E2}"/>
                </a:ext>
              </a:extLst>
            </p:cNvPr>
            <p:cNvCxnSpPr>
              <a:cxnSpLocks/>
            </p:cNvCxnSpPr>
            <p:nvPr/>
          </p:nvCxnSpPr>
          <p:spPr>
            <a:xfrm>
              <a:off x="858979" y="5675076"/>
              <a:ext cx="710837" cy="0"/>
            </a:xfrm>
            <a:prstGeom prst="line">
              <a:avLst/>
            </a:prstGeom>
            <a:ln w="19050">
              <a:solidFill>
                <a:srgbClr val="80BC00"/>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A0DEF399-5484-247E-7100-813AC342284C}"/>
                </a:ext>
              </a:extLst>
            </p:cNvPr>
            <p:cNvSpPr/>
            <p:nvPr/>
          </p:nvSpPr>
          <p:spPr>
            <a:xfrm>
              <a:off x="1569816" y="5217876"/>
              <a:ext cx="64008" cy="914400"/>
            </a:xfrm>
            <a:prstGeom prst="rect">
              <a:avLst/>
            </a:prstGeom>
            <a:solidFill>
              <a:srgbClr val="80BC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17" name="19">
            <a:hlinkClick r:id="" action="ppaction://media"/>
            <a:extLst>
              <a:ext uri="{FF2B5EF4-FFF2-40B4-BE49-F238E27FC236}">
                <a16:creationId xmlns:a16="http://schemas.microsoft.com/office/drawing/2014/main" id="{9C009B19-12F9-C8DA-44FB-14145446EF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858000"/>
            <a:ext cx="609600" cy="609600"/>
          </a:xfrm>
          <a:prstGeom prst="rect">
            <a:avLst/>
          </a:prstGeom>
        </p:spPr>
      </p:pic>
    </p:spTree>
    <p:extLst>
      <p:ext uri="{BB962C8B-B14F-4D97-AF65-F5344CB8AC3E}">
        <p14:creationId xmlns:p14="http://schemas.microsoft.com/office/powerpoint/2010/main" val="872101723"/>
      </p:ext>
    </p:extLst>
  </p:cSld>
  <p:clrMapOvr>
    <a:masterClrMapping/>
  </p:clrMapOvr>
  <mc:AlternateContent xmlns:mc="http://schemas.openxmlformats.org/markup-compatibility/2006">
    <mc:Choice xmlns:p14="http://schemas.microsoft.com/office/powerpoint/2010/main" Requires="p14">
      <p:transition spd="slow" p14:dur="2000" advClick="0" advTm="56210"/>
    </mc:Choice>
    <mc:Fallback>
      <p:transition spd="slow" advClick="0" advTm="56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208" fill="hold"/>
                                        <p:tgtEl>
                                          <p:spTgt spid="17"/>
                                        </p:tgtEl>
                                      </p:cBhvr>
                                    </p:cmd>
                                  </p:childTnLst>
                                </p:cTn>
                              </p:par>
                              <p:par>
                                <p:cTn id="7" presetID="2" presetClass="entr" presetSubtype="8"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fill="hold"/>
                                        <p:tgtEl>
                                          <p:spTgt spid="2"/>
                                        </p:tgtEl>
                                        <p:attrNameLst>
                                          <p:attrName>ppt_x</p:attrName>
                                        </p:attrNameLst>
                                      </p:cBhvr>
                                      <p:tavLst>
                                        <p:tav tm="0">
                                          <p:val>
                                            <p:strVal val="0-#ppt_w/2"/>
                                          </p:val>
                                        </p:tav>
                                        <p:tav tm="100000">
                                          <p:val>
                                            <p:strVal val="#ppt_x"/>
                                          </p:val>
                                        </p:tav>
                                      </p:tavLst>
                                    </p:anim>
                                    <p:anim calcmode="lin" valueType="num">
                                      <p:cBhvr additive="base">
                                        <p:cTn id="10" dur="500" fill="hold"/>
                                        <p:tgtEl>
                                          <p:spTgt spid="2"/>
                                        </p:tgtEl>
                                        <p:attrNameLst>
                                          <p:attrName>ppt_y</p:attrName>
                                        </p:attrNameLst>
                                      </p:cBhvr>
                                      <p:tavLst>
                                        <p:tav tm="0">
                                          <p:val>
                                            <p:strVal val="#ppt_y"/>
                                          </p:val>
                                        </p:tav>
                                        <p:tav tm="100000">
                                          <p:val>
                                            <p:strVal val="#ppt_y"/>
                                          </p:val>
                                        </p:tav>
                                      </p:tavLst>
                                    </p:anim>
                                  </p:childTnLst>
                                </p:cTn>
                              </p:par>
                              <p:par>
                                <p:cTn id="11" presetID="16" presetClass="entr" presetSubtype="37" fill="hold" nodeType="withEffect">
                                  <p:stCondLst>
                                    <p:cond delay="500"/>
                                  </p:stCondLst>
                                  <p:childTnLst>
                                    <p:set>
                                      <p:cBhvr>
                                        <p:cTn id="12" dur="1" fill="hold">
                                          <p:stCondLst>
                                            <p:cond delay="0"/>
                                          </p:stCondLst>
                                        </p:cTn>
                                        <p:tgtEl>
                                          <p:spTgt spid="54"/>
                                        </p:tgtEl>
                                        <p:attrNameLst>
                                          <p:attrName>style.visibility</p:attrName>
                                        </p:attrNameLst>
                                      </p:cBhvr>
                                      <p:to>
                                        <p:strVal val="visible"/>
                                      </p:to>
                                    </p:set>
                                    <p:animEffect transition="in" filter="barn(outVertical)">
                                      <p:cBhvr>
                                        <p:cTn id="13" dur="500"/>
                                        <p:tgtEl>
                                          <p:spTgt spid="54"/>
                                        </p:tgtEl>
                                      </p:cBhvr>
                                    </p:animEffect>
                                  </p:childTnLst>
                                </p:cTn>
                              </p:par>
                              <p:par>
                                <p:cTn id="14" presetID="64" presetClass="path" presetSubtype="0" accel="50000" decel="50000" fill="hold" nodeType="withEffect">
                                  <p:stCondLst>
                                    <p:cond delay="32500"/>
                                  </p:stCondLst>
                                  <p:childTnLst>
                                    <p:animMotion origin="layout" path="M -3.125E-6 2.96296E-6 L -3.125E-6 -0.2176 " pathEditMode="relative" rAng="0" ptsTypes="AA">
                                      <p:cBhvr>
                                        <p:cTn id="15" dur="750" fill="hold"/>
                                        <p:tgtEl>
                                          <p:spTgt spid="54"/>
                                        </p:tgtEl>
                                        <p:attrNameLst>
                                          <p:attrName>ppt_x</p:attrName>
                                          <p:attrName>ppt_y</p:attrName>
                                        </p:attrNameLst>
                                      </p:cBhvr>
                                      <p:rCtr x="0" y="-10880"/>
                                    </p:animMotion>
                                  </p:childTnLst>
                                </p:cTn>
                              </p:par>
                              <p:par>
                                <p:cTn id="16" presetID="22" presetClass="entr" presetSubtype="1" fill="hold" nodeType="withEffect">
                                  <p:stCondLst>
                                    <p:cond delay="33000"/>
                                  </p:stCondLst>
                                  <p:childTnLst>
                                    <p:set>
                                      <p:cBhvr>
                                        <p:cTn id="17" dur="1" fill="hold">
                                          <p:stCondLst>
                                            <p:cond delay="0"/>
                                          </p:stCondLst>
                                        </p:cTn>
                                        <p:tgtEl>
                                          <p:spTgt spid="33"/>
                                        </p:tgtEl>
                                        <p:attrNameLst>
                                          <p:attrName>style.visibility</p:attrName>
                                        </p:attrNameLst>
                                      </p:cBhvr>
                                      <p:to>
                                        <p:strVal val="visible"/>
                                      </p:to>
                                    </p:set>
                                    <p:animEffect transition="in" filter="wipe(up)">
                                      <p:cBhvr>
                                        <p:cTn id="18" dur="500"/>
                                        <p:tgtEl>
                                          <p:spTgt spid="33"/>
                                        </p:tgtEl>
                                      </p:cBhvr>
                                    </p:animEffect>
                                  </p:childTnLst>
                                </p:cTn>
                              </p:par>
                              <p:par>
                                <p:cTn id="19" presetID="22" presetClass="entr" presetSubtype="8" fill="hold" nodeType="withEffect">
                                  <p:stCondLst>
                                    <p:cond delay="3350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par>
                                <p:cTn id="22" presetID="22" presetClass="entr" presetSubtype="1" fill="hold" nodeType="withEffect">
                                  <p:stCondLst>
                                    <p:cond delay="46000"/>
                                  </p:stCondLst>
                                  <p:childTnLst>
                                    <p:set>
                                      <p:cBhvr>
                                        <p:cTn id="23" dur="1" fill="hold">
                                          <p:stCondLst>
                                            <p:cond delay="0"/>
                                          </p:stCondLst>
                                        </p:cTn>
                                        <p:tgtEl>
                                          <p:spTgt spid="4"/>
                                        </p:tgtEl>
                                        <p:attrNameLst>
                                          <p:attrName>style.visibility</p:attrName>
                                        </p:attrNameLst>
                                      </p:cBhvr>
                                      <p:to>
                                        <p:strVal val="visible"/>
                                      </p:to>
                                    </p:set>
                                    <p:animEffect transition="in" filter="wipe(up)">
                                      <p:cBhvr>
                                        <p:cTn id="24" dur="500"/>
                                        <p:tgtEl>
                                          <p:spTgt spid="4"/>
                                        </p:tgtEl>
                                      </p:cBhvr>
                                    </p:animEffect>
                                  </p:childTnLst>
                                </p:cTn>
                              </p:par>
                              <p:par>
                                <p:cTn id="25" presetID="22" presetClass="entr" presetSubtype="8" fill="hold" nodeType="withEffect">
                                  <p:stCondLst>
                                    <p:cond delay="4650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7"/>
                </p:tgtEl>
              </p:cMediaNode>
            </p:audio>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D8372C90-E883-F616-BFF7-9A0CA32246B3}"/>
              </a:ext>
            </a:extLst>
          </p:cNvPr>
          <p:cNvCxnSpPr>
            <a:cxnSpLocks/>
          </p:cNvCxnSpPr>
          <p:nvPr/>
        </p:nvCxnSpPr>
        <p:spPr>
          <a:xfrm flipH="1">
            <a:off x="1085654" y="2022998"/>
            <a:ext cx="0" cy="27432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B5C47CC7-122A-4B9B-8793-DE510FB09192}"/>
              </a:ext>
            </a:extLst>
          </p:cNvPr>
          <p:cNvCxnSpPr>
            <a:cxnSpLocks/>
          </p:cNvCxnSpPr>
          <p:nvPr/>
        </p:nvCxnSpPr>
        <p:spPr>
          <a:xfrm flipH="1">
            <a:off x="1085654" y="2613085"/>
            <a:ext cx="0" cy="36576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DD6407D8-8424-41B6-8314-9A12CFBB746E}"/>
              </a:ext>
            </a:extLst>
          </p:cNvPr>
          <p:cNvCxnSpPr>
            <a:cxnSpLocks/>
          </p:cNvCxnSpPr>
          <p:nvPr/>
        </p:nvCxnSpPr>
        <p:spPr>
          <a:xfrm flipH="1">
            <a:off x="1085654" y="3346570"/>
            <a:ext cx="0" cy="36576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4876BAB7-C9DE-4F2E-96B1-00FCBE1F41F0}"/>
              </a:ext>
            </a:extLst>
          </p:cNvPr>
          <p:cNvCxnSpPr>
            <a:cxnSpLocks/>
          </p:cNvCxnSpPr>
          <p:nvPr/>
        </p:nvCxnSpPr>
        <p:spPr>
          <a:xfrm flipH="1">
            <a:off x="1085654" y="4055668"/>
            <a:ext cx="0" cy="36576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30B68974-57B3-4EB2-84E0-933A21D1EF72}"/>
              </a:ext>
            </a:extLst>
          </p:cNvPr>
          <p:cNvCxnSpPr>
            <a:cxnSpLocks/>
          </p:cNvCxnSpPr>
          <p:nvPr/>
        </p:nvCxnSpPr>
        <p:spPr>
          <a:xfrm flipH="1">
            <a:off x="1085654" y="4720911"/>
            <a:ext cx="0" cy="45720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971CDB34-946C-42DB-BEA2-DDAC6CB52E6F}"/>
              </a:ext>
            </a:extLst>
          </p:cNvPr>
          <p:cNvCxnSpPr>
            <a:cxnSpLocks/>
          </p:cNvCxnSpPr>
          <p:nvPr/>
        </p:nvCxnSpPr>
        <p:spPr>
          <a:xfrm flipH="1">
            <a:off x="1085654" y="5446441"/>
            <a:ext cx="0" cy="64008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EBE9BFEA-4682-7652-51CD-866824E2F125}"/>
              </a:ext>
            </a:extLst>
          </p:cNvPr>
          <p:cNvSpPr txBox="1"/>
          <p:nvPr/>
        </p:nvSpPr>
        <p:spPr>
          <a:xfrm>
            <a:off x="1608297" y="1305084"/>
            <a:ext cx="8200996" cy="523220"/>
          </a:xfrm>
          <a:prstGeom prst="rect">
            <a:avLst/>
          </a:prstGeom>
          <a:noFill/>
        </p:spPr>
        <p:txBody>
          <a:bodyPr wrap="square" rtlCol="0">
            <a:spAutoFit/>
          </a:bodyPr>
          <a:lstStyle/>
          <a:p>
            <a:r>
              <a:rPr lang="en-US" sz="2800" b="1" dirty="0">
                <a:latin typeface="Atkinson Hyperlegible" pitchFamily="2" charset="0"/>
              </a:rPr>
              <a:t>By the end of this module, you will: </a:t>
            </a:r>
          </a:p>
        </p:txBody>
      </p:sp>
      <p:grpSp>
        <p:nvGrpSpPr>
          <p:cNvPr id="8" name="Group 7">
            <a:extLst>
              <a:ext uri="{FF2B5EF4-FFF2-40B4-BE49-F238E27FC236}">
                <a16:creationId xmlns:a16="http://schemas.microsoft.com/office/drawing/2014/main" id="{CCDD736C-6AAF-B54B-6BAD-8B54A5F56CB3}"/>
              </a:ext>
            </a:extLst>
          </p:cNvPr>
          <p:cNvGrpSpPr/>
          <p:nvPr/>
        </p:nvGrpSpPr>
        <p:grpSpPr>
          <a:xfrm>
            <a:off x="1" y="867497"/>
            <a:ext cx="1302963" cy="1173493"/>
            <a:chOff x="11010804" y="-5800920"/>
            <a:chExt cx="878498" cy="791205"/>
          </a:xfrm>
          <a:solidFill>
            <a:srgbClr val="FED02F"/>
          </a:solidFill>
        </p:grpSpPr>
        <p:sp>
          <p:nvSpPr>
            <p:cNvPr id="9" name="Freeform 45">
              <a:extLst>
                <a:ext uri="{FF2B5EF4-FFF2-40B4-BE49-F238E27FC236}">
                  <a16:creationId xmlns:a16="http://schemas.microsoft.com/office/drawing/2014/main" id="{A003D4B2-0116-1BF9-DA29-98091D52BD23}"/>
                </a:ext>
              </a:extLst>
            </p:cNvPr>
            <p:cNvSpPr>
              <a:spLocks/>
            </p:cNvSpPr>
            <p:nvPr/>
          </p:nvSpPr>
          <p:spPr bwMode="auto">
            <a:xfrm>
              <a:off x="11010804" y="-5604346"/>
              <a:ext cx="834635" cy="493250"/>
            </a:xfrm>
            <a:custGeom>
              <a:avLst/>
              <a:gdLst>
                <a:gd name="T0" fmla="*/ 5976 w 6309"/>
                <a:gd name="T1" fmla="*/ 974 h 3728"/>
                <a:gd name="T2" fmla="*/ 5287 w 6309"/>
                <a:gd name="T3" fmla="*/ 668 h 3728"/>
                <a:gd name="T4" fmla="*/ 4246 w 6309"/>
                <a:gd name="T5" fmla="*/ 668 h 3728"/>
                <a:gd name="T6" fmla="*/ 4002 w 6309"/>
                <a:gd name="T7" fmla="*/ 637 h 3728"/>
                <a:gd name="T8" fmla="*/ 3808 w 6309"/>
                <a:gd name="T9" fmla="*/ 515 h 3728"/>
                <a:gd name="T10" fmla="*/ 3690 w 6309"/>
                <a:gd name="T11" fmla="*/ 407 h 3728"/>
                <a:gd name="T12" fmla="*/ 3494 w 6309"/>
                <a:gd name="T13" fmla="*/ 245 h 3728"/>
                <a:gd name="T14" fmla="*/ 3486 w 6309"/>
                <a:gd name="T15" fmla="*/ 239 h 3728"/>
                <a:gd name="T16" fmla="*/ 3049 w 6309"/>
                <a:gd name="T17" fmla="*/ 26 h 3728"/>
                <a:gd name="T18" fmla="*/ 2792 w 6309"/>
                <a:gd name="T19" fmla="*/ 0 h 3728"/>
                <a:gd name="T20" fmla="*/ 2341 w 6309"/>
                <a:gd name="T21" fmla="*/ 91 h 3728"/>
                <a:gd name="T22" fmla="*/ 2259 w 6309"/>
                <a:gd name="T23" fmla="*/ 131 h 3728"/>
                <a:gd name="T24" fmla="*/ 2255 w 6309"/>
                <a:gd name="T25" fmla="*/ 133 h 3728"/>
                <a:gd name="T26" fmla="*/ 2074 w 6309"/>
                <a:gd name="T27" fmla="*/ 243 h 3728"/>
                <a:gd name="T28" fmla="*/ 1878 w 6309"/>
                <a:gd name="T29" fmla="*/ 405 h 3728"/>
                <a:gd name="T30" fmla="*/ 1760 w 6309"/>
                <a:gd name="T31" fmla="*/ 513 h 3728"/>
                <a:gd name="T32" fmla="*/ 1564 w 6309"/>
                <a:gd name="T33" fmla="*/ 637 h 3728"/>
                <a:gd name="T34" fmla="*/ 1359 w 6309"/>
                <a:gd name="T35" fmla="*/ 668 h 3728"/>
                <a:gd name="T36" fmla="*/ 1323 w 6309"/>
                <a:gd name="T37" fmla="*/ 668 h 3728"/>
                <a:gd name="T38" fmla="*/ 883 w 6309"/>
                <a:gd name="T39" fmla="*/ 668 h 3728"/>
                <a:gd name="T40" fmla="*/ 560 w 6309"/>
                <a:gd name="T41" fmla="*/ 668 h 3728"/>
                <a:gd name="T42" fmla="*/ 0 w 6309"/>
                <a:gd name="T43" fmla="*/ 668 h 3728"/>
                <a:gd name="T44" fmla="*/ 0 w 6309"/>
                <a:gd name="T45" fmla="*/ 2055 h 3728"/>
                <a:gd name="T46" fmla="*/ 919 w 6309"/>
                <a:gd name="T47" fmla="*/ 2057 h 3728"/>
                <a:gd name="T48" fmla="*/ 1249 w 6309"/>
                <a:gd name="T49" fmla="*/ 2059 h 3728"/>
                <a:gd name="T50" fmla="*/ 1346 w 6309"/>
                <a:gd name="T51" fmla="*/ 2059 h 3728"/>
                <a:gd name="T52" fmla="*/ 1363 w 6309"/>
                <a:gd name="T53" fmla="*/ 2059 h 3728"/>
                <a:gd name="T54" fmla="*/ 1604 w 6309"/>
                <a:gd name="T55" fmla="*/ 2087 h 3728"/>
                <a:gd name="T56" fmla="*/ 1800 w 6309"/>
                <a:gd name="T57" fmla="*/ 2211 h 3728"/>
                <a:gd name="T58" fmla="*/ 1918 w 6309"/>
                <a:gd name="T59" fmla="*/ 2319 h 3728"/>
                <a:gd name="T60" fmla="*/ 2114 w 6309"/>
                <a:gd name="T61" fmla="*/ 2481 h 3728"/>
                <a:gd name="T62" fmla="*/ 2122 w 6309"/>
                <a:gd name="T63" fmla="*/ 2487 h 3728"/>
                <a:gd name="T64" fmla="*/ 2817 w 6309"/>
                <a:gd name="T65" fmla="*/ 2727 h 3728"/>
                <a:gd name="T66" fmla="*/ 3349 w 6309"/>
                <a:gd name="T67" fmla="*/ 2595 h 3728"/>
                <a:gd name="T68" fmla="*/ 3353 w 6309"/>
                <a:gd name="T69" fmla="*/ 2593 h 3728"/>
                <a:gd name="T70" fmla="*/ 3534 w 6309"/>
                <a:gd name="T71" fmla="*/ 2483 h 3728"/>
                <a:gd name="T72" fmla="*/ 3730 w 6309"/>
                <a:gd name="T73" fmla="*/ 2321 h 3728"/>
                <a:gd name="T74" fmla="*/ 3848 w 6309"/>
                <a:gd name="T75" fmla="*/ 2213 h 3728"/>
                <a:gd name="T76" fmla="*/ 4044 w 6309"/>
                <a:gd name="T77" fmla="*/ 2089 h 3728"/>
                <a:gd name="T78" fmla="*/ 4250 w 6309"/>
                <a:gd name="T79" fmla="*/ 2059 h 3728"/>
                <a:gd name="T80" fmla="*/ 4286 w 6309"/>
                <a:gd name="T81" fmla="*/ 2059 h 3728"/>
                <a:gd name="T82" fmla="*/ 4834 w 6309"/>
                <a:gd name="T83" fmla="*/ 2365 h 3728"/>
                <a:gd name="T84" fmla="*/ 4834 w 6309"/>
                <a:gd name="T85" fmla="*/ 3728 h 3728"/>
                <a:gd name="T86" fmla="*/ 6309 w 6309"/>
                <a:gd name="T87" fmla="*/ 3728 h 3728"/>
                <a:gd name="T88" fmla="*/ 6309 w 6309"/>
                <a:gd name="T89" fmla="*/ 1649 h 3728"/>
                <a:gd name="T90" fmla="*/ 6210 w 6309"/>
                <a:gd name="T91" fmla="*/ 1273 h 3728"/>
                <a:gd name="T92" fmla="*/ 5976 w 6309"/>
                <a:gd name="T93" fmla="*/ 974 h 3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309" h="3728">
                  <a:moveTo>
                    <a:pt x="5976" y="974"/>
                  </a:moveTo>
                  <a:cubicBezTo>
                    <a:pt x="5795" y="778"/>
                    <a:pt x="5565" y="676"/>
                    <a:pt x="5287" y="668"/>
                  </a:cubicBezTo>
                  <a:lnTo>
                    <a:pt x="4246" y="668"/>
                  </a:lnTo>
                  <a:cubicBezTo>
                    <a:pt x="4148" y="672"/>
                    <a:pt x="4067" y="662"/>
                    <a:pt x="4002" y="637"/>
                  </a:cubicBezTo>
                  <a:cubicBezTo>
                    <a:pt x="3931" y="610"/>
                    <a:pt x="3866" y="570"/>
                    <a:pt x="3808" y="515"/>
                  </a:cubicBezTo>
                  <a:cubicBezTo>
                    <a:pt x="3762" y="472"/>
                    <a:pt x="3723" y="436"/>
                    <a:pt x="3690" y="407"/>
                  </a:cubicBezTo>
                  <a:cubicBezTo>
                    <a:pt x="3630" y="352"/>
                    <a:pt x="3565" y="298"/>
                    <a:pt x="3494" y="245"/>
                  </a:cubicBezTo>
                  <a:cubicBezTo>
                    <a:pt x="3492" y="243"/>
                    <a:pt x="3489" y="241"/>
                    <a:pt x="3486" y="239"/>
                  </a:cubicBezTo>
                  <a:cubicBezTo>
                    <a:pt x="3355" y="133"/>
                    <a:pt x="3209" y="62"/>
                    <a:pt x="3049" y="26"/>
                  </a:cubicBezTo>
                  <a:cubicBezTo>
                    <a:pt x="2967" y="8"/>
                    <a:pt x="2881" y="0"/>
                    <a:pt x="2792" y="0"/>
                  </a:cubicBezTo>
                  <a:cubicBezTo>
                    <a:pt x="2629" y="0"/>
                    <a:pt x="2479" y="30"/>
                    <a:pt x="2341" y="91"/>
                  </a:cubicBezTo>
                  <a:cubicBezTo>
                    <a:pt x="2313" y="103"/>
                    <a:pt x="2286" y="116"/>
                    <a:pt x="2259" y="131"/>
                  </a:cubicBezTo>
                  <a:cubicBezTo>
                    <a:pt x="2258" y="131"/>
                    <a:pt x="2256" y="132"/>
                    <a:pt x="2255" y="133"/>
                  </a:cubicBezTo>
                  <a:cubicBezTo>
                    <a:pt x="2192" y="163"/>
                    <a:pt x="2132" y="200"/>
                    <a:pt x="2074" y="243"/>
                  </a:cubicBezTo>
                  <a:cubicBezTo>
                    <a:pt x="2003" y="296"/>
                    <a:pt x="1938" y="350"/>
                    <a:pt x="1878" y="405"/>
                  </a:cubicBezTo>
                  <a:cubicBezTo>
                    <a:pt x="1845" y="434"/>
                    <a:pt x="1806" y="470"/>
                    <a:pt x="1760" y="513"/>
                  </a:cubicBezTo>
                  <a:cubicBezTo>
                    <a:pt x="1702" y="568"/>
                    <a:pt x="1637" y="609"/>
                    <a:pt x="1564" y="637"/>
                  </a:cubicBezTo>
                  <a:cubicBezTo>
                    <a:pt x="1509" y="657"/>
                    <a:pt x="1441" y="667"/>
                    <a:pt x="1359" y="668"/>
                  </a:cubicBezTo>
                  <a:cubicBezTo>
                    <a:pt x="1347" y="668"/>
                    <a:pt x="1335" y="668"/>
                    <a:pt x="1323" y="668"/>
                  </a:cubicBezTo>
                  <a:lnTo>
                    <a:pt x="883" y="668"/>
                  </a:lnTo>
                  <a:lnTo>
                    <a:pt x="560" y="668"/>
                  </a:lnTo>
                  <a:lnTo>
                    <a:pt x="0" y="668"/>
                  </a:lnTo>
                  <a:lnTo>
                    <a:pt x="0" y="2055"/>
                  </a:lnTo>
                  <a:lnTo>
                    <a:pt x="919" y="2057"/>
                  </a:lnTo>
                  <a:lnTo>
                    <a:pt x="1249" y="2059"/>
                  </a:lnTo>
                  <a:lnTo>
                    <a:pt x="1346" y="2059"/>
                  </a:lnTo>
                  <a:lnTo>
                    <a:pt x="1363" y="2059"/>
                  </a:lnTo>
                  <a:cubicBezTo>
                    <a:pt x="1460" y="2055"/>
                    <a:pt x="1541" y="2064"/>
                    <a:pt x="1604" y="2087"/>
                  </a:cubicBezTo>
                  <a:cubicBezTo>
                    <a:pt x="1677" y="2115"/>
                    <a:pt x="1742" y="2156"/>
                    <a:pt x="1800" y="2211"/>
                  </a:cubicBezTo>
                  <a:cubicBezTo>
                    <a:pt x="1846" y="2254"/>
                    <a:pt x="1885" y="2290"/>
                    <a:pt x="1918" y="2319"/>
                  </a:cubicBezTo>
                  <a:cubicBezTo>
                    <a:pt x="1978" y="2374"/>
                    <a:pt x="2043" y="2428"/>
                    <a:pt x="2114" y="2481"/>
                  </a:cubicBezTo>
                  <a:cubicBezTo>
                    <a:pt x="2117" y="2484"/>
                    <a:pt x="2119" y="2486"/>
                    <a:pt x="2122" y="2487"/>
                  </a:cubicBezTo>
                  <a:cubicBezTo>
                    <a:pt x="2320" y="2647"/>
                    <a:pt x="2551" y="2727"/>
                    <a:pt x="2817" y="2727"/>
                  </a:cubicBezTo>
                  <a:cubicBezTo>
                    <a:pt x="3012" y="2727"/>
                    <a:pt x="3190" y="2683"/>
                    <a:pt x="3349" y="2595"/>
                  </a:cubicBezTo>
                  <a:cubicBezTo>
                    <a:pt x="3351" y="2595"/>
                    <a:pt x="3352" y="2595"/>
                    <a:pt x="3353" y="2593"/>
                  </a:cubicBezTo>
                  <a:cubicBezTo>
                    <a:pt x="3417" y="2563"/>
                    <a:pt x="3477" y="2526"/>
                    <a:pt x="3534" y="2483"/>
                  </a:cubicBezTo>
                  <a:cubicBezTo>
                    <a:pt x="3605" y="2430"/>
                    <a:pt x="3670" y="2376"/>
                    <a:pt x="3730" y="2321"/>
                  </a:cubicBezTo>
                  <a:cubicBezTo>
                    <a:pt x="3763" y="2292"/>
                    <a:pt x="3802" y="2256"/>
                    <a:pt x="3848" y="2213"/>
                  </a:cubicBezTo>
                  <a:cubicBezTo>
                    <a:pt x="3906" y="2158"/>
                    <a:pt x="3972" y="2117"/>
                    <a:pt x="4044" y="2089"/>
                  </a:cubicBezTo>
                  <a:cubicBezTo>
                    <a:pt x="4100" y="2069"/>
                    <a:pt x="4168" y="2059"/>
                    <a:pt x="4250" y="2059"/>
                  </a:cubicBezTo>
                  <a:lnTo>
                    <a:pt x="4286" y="2059"/>
                  </a:lnTo>
                  <a:cubicBezTo>
                    <a:pt x="4583" y="2047"/>
                    <a:pt x="4765" y="2149"/>
                    <a:pt x="4834" y="2365"/>
                  </a:cubicBezTo>
                  <a:lnTo>
                    <a:pt x="4834" y="3728"/>
                  </a:lnTo>
                  <a:lnTo>
                    <a:pt x="6309" y="3728"/>
                  </a:lnTo>
                  <a:lnTo>
                    <a:pt x="6309" y="1649"/>
                  </a:lnTo>
                  <a:cubicBezTo>
                    <a:pt x="6304" y="1509"/>
                    <a:pt x="6271" y="1384"/>
                    <a:pt x="6210" y="1273"/>
                  </a:cubicBezTo>
                  <a:cubicBezTo>
                    <a:pt x="6170" y="1200"/>
                    <a:pt x="6092" y="1101"/>
                    <a:pt x="5976" y="974"/>
                  </a:cubicBezTo>
                  <a:close/>
                </a:path>
              </a:pathLst>
            </a:custGeom>
            <a:grpFill/>
            <a:ln w="3175">
              <a:noFill/>
            </a:ln>
          </p:spPr>
          <p:txBody>
            <a:bodyPr vert="horz" wrap="square" lIns="91440" tIns="45720" rIns="91440" bIns="45720" numCol="1" anchor="t" anchorCtr="0" compatLnSpc="1">
              <a:prstTxWarp prst="textNoShape">
                <a:avLst/>
              </a:prstTxWarp>
            </a:bodyPr>
            <a:lstStyle/>
            <a:p>
              <a:endParaRPr lang="en-US"/>
            </a:p>
          </p:txBody>
        </p:sp>
        <p:sp>
          <p:nvSpPr>
            <p:cNvPr id="10" name="Freeform 47">
              <a:extLst>
                <a:ext uri="{FF2B5EF4-FFF2-40B4-BE49-F238E27FC236}">
                  <a16:creationId xmlns:a16="http://schemas.microsoft.com/office/drawing/2014/main" id="{16F4E5E9-1DE0-A248-2C98-7E03DDFEEC60}"/>
                </a:ext>
              </a:extLst>
            </p:cNvPr>
            <p:cNvSpPr>
              <a:spLocks/>
            </p:cNvSpPr>
            <p:nvPr/>
          </p:nvSpPr>
          <p:spPr bwMode="auto">
            <a:xfrm>
              <a:off x="11600883" y="-5111096"/>
              <a:ext cx="288419" cy="101381"/>
            </a:xfrm>
            <a:custGeom>
              <a:avLst/>
              <a:gdLst>
                <a:gd name="T0" fmla="*/ 2181 w 2181"/>
                <a:gd name="T1" fmla="*/ 538 h 766"/>
                <a:gd name="T2" fmla="*/ 2181 w 2181"/>
                <a:gd name="T3" fmla="*/ 228 h 766"/>
                <a:gd name="T4" fmla="*/ 1952 w 2181"/>
                <a:gd name="T5" fmla="*/ 0 h 766"/>
                <a:gd name="T6" fmla="*/ 228 w 2181"/>
                <a:gd name="T7" fmla="*/ 0 h 766"/>
                <a:gd name="T8" fmla="*/ 0 w 2181"/>
                <a:gd name="T9" fmla="*/ 228 h 766"/>
                <a:gd name="T10" fmla="*/ 0 w 2181"/>
                <a:gd name="T11" fmla="*/ 538 h 766"/>
                <a:gd name="T12" fmla="*/ 228 w 2181"/>
                <a:gd name="T13" fmla="*/ 766 h 766"/>
                <a:gd name="T14" fmla="*/ 1952 w 2181"/>
                <a:gd name="T15" fmla="*/ 766 h 766"/>
                <a:gd name="T16" fmla="*/ 2181 w 2181"/>
                <a:gd name="T17" fmla="*/ 538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1" h="766">
                  <a:moveTo>
                    <a:pt x="2181" y="538"/>
                  </a:moveTo>
                  <a:lnTo>
                    <a:pt x="2181" y="228"/>
                  </a:lnTo>
                  <a:cubicBezTo>
                    <a:pt x="2181" y="76"/>
                    <a:pt x="2104" y="0"/>
                    <a:pt x="1952" y="0"/>
                  </a:cubicBezTo>
                  <a:lnTo>
                    <a:pt x="228" y="0"/>
                  </a:lnTo>
                  <a:cubicBezTo>
                    <a:pt x="76" y="0"/>
                    <a:pt x="0" y="76"/>
                    <a:pt x="0" y="228"/>
                  </a:cubicBezTo>
                  <a:lnTo>
                    <a:pt x="0" y="538"/>
                  </a:lnTo>
                  <a:cubicBezTo>
                    <a:pt x="0" y="690"/>
                    <a:pt x="76" y="766"/>
                    <a:pt x="228" y="766"/>
                  </a:cubicBezTo>
                  <a:lnTo>
                    <a:pt x="1952" y="766"/>
                  </a:lnTo>
                  <a:cubicBezTo>
                    <a:pt x="2104" y="766"/>
                    <a:pt x="2181" y="690"/>
                    <a:pt x="2181" y="538"/>
                  </a:cubicBezTo>
                  <a:close/>
                </a:path>
              </a:pathLst>
            </a:custGeom>
            <a:grpFill/>
            <a:ln w="3175">
              <a:noFill/>
            </a:ln>
          </p:spPr>
          <p:txBody>
            <a:bodyPr vert="horz" wrap="square" lIns="91440" tIns="45720" rIns="91440" bIns="45720" numCol="1" anchor="t" anchorCtr="0" compatLnSpc="1">
              <a:prstTxWarp prst="textNoShape">
                <a:avLst/>
              </a:prstTxWarp>
            </a:bodyPr>
            <a:lstStyle/>
            <a:p>
              <a:endParaRPr lang="en-US"/>
            </a:p>
          </p:txBody>
        </p:sp>
        <p:sp>
          <p:nvSpPr>
            <p:cNvPr id="11" name="Freeform 50">
              <a:extLst>
                <a:ext uri="{FF2B5EF4-FFF2-40B4-BE49-F238E27FC236}">
                  <a16:creationId xmlns:a16="http://schemas.microsoft.com/office/drawing/2014/main" id="{1F87062A-A90A-F486-BD33-EF3D22898398}"/>
                </a:ext>
              </a:extLst>
            </p:cNvPr>
            <p:cNvSpPr>
              <a:spLocks/>
            </p:cNvSpPr>
            <p:nvPr/>
          </p:nvSpPr>
          <p:spPr bwMode="auto">
            <a:xfrm>
              <a:off x="11320327" y="-5696228"/>
              <a:ext cx="93519" cy="109243"/>
            </a:xfrm>
            <a:custGeom>
              <a:avLst/>
              <a:gdLst>
                <a:gd name="T0" fmla="*/ 0 w 708"/>
                <a:gd name="T1" fmla="*/ 0 h 824"/>
                <a:gd name="T2" fmla="*/ 0 w 708"/>
                <a:gd name="T3" fmla="*/ 824 h 824"/>
                <a:gd name="T4" fmla="*/ 451 w 708"/>
                <a:gd name="T5" fmla="*/ 733 h 824"/>
                <a:gd name="T6" fmla="*/ 708 w 708"/>
                <a:gd name="T7" fmla="*/ 761 h 824"/>
                <a:gd name="T8" fmla="*/ 708 w 708"/>
                <a:gd name="T9" fmla="*/ 0 h 824"/>
              </a:gdLst>
              <a:ahLst/>
              <a:cxnLst>
                <a:cxn ang="0">
                  <a:pos x="T0" y="T1"/>
                </a:cxn>
                <a:cxn ang="0">
                  <a:pos x="T2" y="T3"/>
                </a:cxn>
                <a:cxn ang="0">
                  <a:pos x="T4" y="T5"/>
                </a:cxn>
                <a:cxn ang="0">
                  <a:pos x="T6" y="T7"/>
                </a:cxn>
                <a:cxn ang="0">
                  <a:pos x="T8" y="T9"/>
                </a:cxn>
              </a:cxnLst>
              <a:rect l="0" t="0" r="r" b="b"/>
              <a:pathLst>
                <a:path w="708" h="824">
                  <a:moveTo>
                    <a:pt x="0" y="0"/>
                  </a:moveTo>
                  <a:lnTo>
                    <a:pt x="0" y="824"/>
                  </a:lnTo>
                  <a:cubicBezTo>
                    <a:pt x="138" y="763"/>
                    <a:pt x="289" y="733"/>
                    <a:pt x="451" y="733"/>
                  </a:cubicBezTo>
                  <a:cubicBezTo>
                    <a:pt x="541" y="733"/>
                    <a:pt x="627" y="742"/>
                    <a:pt x="708" y="761"/>
                  </a:cubicBezTo>
                  <a:lnTo>
                    <a:pt x="708" y="0"/>
                  </a:lnTo>
                </a:path>
              </a:pathLst>
            </a:custGeom>
            <a:grpFill/>
            <a:ln w="3175" cap="rnd">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Rectangle: Rounded Corners 11">
              <a:extLst>
                <a:ext uri="{FF2B5EF4-FFF2-40B4-BE49-F238E27FC236}">
                  <a16:creationId xmlns:a16="http://schemas.microsoft.com/office/drawing/2014/main" id="{77902B25-DA5C-F931-896F-A7A5C246ECCA}"/>
                </a:ext>
              </a:extLst>
            </p:cNvPr>
            <p:cNvSpPr/>
            <p:nvPr/>
          </p:nvSpPr>
          <p:spPr>
            <a:xfrm>
              <a:off x="11168462" y="-5800920"/>
              <a:ext cx="402627" cy="104691"/>
            </a:xfrm>
            <a:prstGeom prst="roundRect">
              <a:avLst>
                <a:gd name="adj" fmla="val 50000"/>
              </a:avLst>
            </a:prstGeom>
            <a:grp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A64D54A0-E78C-4AD6-E355-5E492360BF85}"/>
              </a:ext>
            </a:extLst>
          </p:cNvPr>
          <p:cNvSpPr txBox="1"/>
          <p:nvPr/>
        </p:nvSpPr>
        <p:spPr>
          <a:xfrm>
            <a:off x="128016" y="96886"/>
            <a:ext cx="11771884" cy="584775"/>
          </a:xfrm>
          <a:prstGeom prst="rect">
            <a:avLst/>
          </a:prstGeom>
          <a:noFill/>
        </p:spPr>
        <p:txBody>
          <a:bodyPr wrap="square" rtlCol="0">
            <a:spAutoFit/>
          </a:bodyPr>
          <a:lstStyle/>
          <a:p>
            <a:r>
              <a:rPr lang="en-US" sz="3200" b="1" dirty="0">
                <a:solidFill>
                  <a:srgbClr val="1CB9EC"/>
                </a:solidFill>
                <a:latin typeface="Atkinson Hyperlegible" pitchFamily="2" charset="0"/>
              </a:rPr>
              <a:t>Learning objectives </a:t>
            </a:r>
          </a:p>
        </p:txBody>
      </p:sp>
      <p:sp>
        <p:nvSpPr>
          <p:cNvPr id="7" name="Rectangle 3">
            <a:extLst>
              <a:ext uri="{FF2B5EF4-FFF2-40B4-BE49-F238E27FC236}">
                <a16:creationId xmlns:a16="http://schemas.microsoft.com/office/drawing/2014/main" id="{1B2E2B94-9627-8425-652B-4BCF9AA1B3AC}"/>
              </a:ext>
            </a:extLst>
          </p:cNvPr>
          <p:cNvSpPr>
            <a:spLocks noChangeArrowheads="1"/>
          </p:cNvSpPr>
          <p:nvPr/>
        </p:nvSpPr>
        <p:spPr bwMode="auto">
          <a:xfrm>
            <a:off x="1608297" y="2236210"/>
            <a:ext cx="993600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2400" dirty="0">
                <a:latin typeface="Atkinson Hyperlegible" pitchFamily="2" charset="0"/>
              </a:rPr>
              <a:t>Understand the effects of an inadequate water supply.</a:t>
            </a:r>
            <a:endParaRPr kumimoji="0" lang="en-US" altLang="en-US" sz="2400" i="0" u="none" strike="noStrike" cap="none" normalizeH="0" baseline="0" dirty="0">
              <a:ln>
                <a:noFill/>
              </a:ln>
              <a:effectLst/>
              <a:latin typeface="Atkinson Hyperlegible" pitchFamily="2" charset="0"/>
            </a:endParaRPr>
          </a:p>
        </p:txBody>
      </p:sp>
      <p:sp>
        <p:nvSpPr>
          <p:cNvPr id="14" name="Teardrop 13">
            <a:extLst>
              <a:ext uri="{FF2B5EF4-FFF2-40B4-BE49-F238E27FC236}">
                <a16:creationId xmlns:a16="http://schemas.microsoft.com/office/drawing/2014/main" id="{45ED81A4-2CD2-934A-2A7B-11C185769193}"/>
              </a:ext>
            </a:extLst>
          </p:cNvPr>
          <p:cNvSpPr/>
          <p:nvPr/>
        </p:nvSpPr>
        <p:spPr>
          <a:xfrm rot="18839242">
            <a:off x="912478" y="2284162"/>
            <a:ext cx="365760" cy="365760"/>
          </a:xfrm>
          <a:prstGeom prst="teardrop">
            <a:avLst/>
          </a:prstGeom>
          <a:solidFill>
            <a:srgbClr val="0020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3">
            <a:extLst>
              <a:ext uri="{FF2B5EF4-FFF2-40B4-BE49-F238E27FC236}">
                <a16:creationId xmlns:a16="http://schemas.microsoft.com/office/drawing/2014/main" id="{441D803B-D609-8909-0ECE-66EB05A2F3B4}"/>
              </a:ext>
            </a:extLst>
          </p:cNvPr>
          <p:cNvSpPr>
            <a:spLocks noChangeArrowheads="1"/>
          </p:cNvSpPr>
          <p:nvPr/>
        </p:nvSpPr>
        <p:spPr bwMode="auto">
          <a:xfrm>
            <a:off x="1608297" y="3674564"/>
            <a:ext cx="993600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2400" dirty="0">
                <a:latin typeface="Atkinson Hyperlegible" pitchFamily="2" charset="0"/>
              </a:rPr>
              <a:t>Learn how to apply a risk-based approach to managing water quality.</a:t>
            </a:r>
            <a:endParaRPr kumimoji="0" lang="en-US" altLang="en-US" sz="2400" i="0" u="none" strike="noStrike" cap="none" normalizeH="0" baseline="0" dirty="0">
              <a:ln>
                <a:noFill/>
              </a:ln>
              <a:effectLst/>
              <a:latin typeface="Atkinson Hyperlegible" pitchFamily="2" charset="0"/>
            </a:endParaRPr>
          </a:p>
        </p:txBody>
      </p:sp>
      <p:sp>
        <p:nvSpPr>
          <p:cNvPr id="17" name="Teardrop 16">
            <a:extLst>
              <a:ext uri="{FF2B5EF4-FFF2-40B4-BE49-F238E27FC236}">
                <a16:creationId xmlns:a16="http://schemas.microsoft.com/office/drawing/2014/main" id="{2DE63223-5B4A-A786-BD77-5F4F4B0D00CB}"/>
              </a:ext>
            </a:extLst>
          </p:cNvPr>
          <p:cNvSpPr/>
          <p:nvPr/>
        </p:nvSpPr>
        <p:spPr>
          <a:xfrm rot="18839242">
            <a:off x="912478" y="3724902"/>
            <a:ext cx="365760" cy="365760"/>
          </a:xfrm>
          <a:prstGeom prst="teardrop">
            <a:avLst/>
          </a:prstGeom>
          <a:solidFill>
            <a:srgbClr val="0020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3">
            <a:extLst>
              <a:ext uri="{FF2B5EF4-FFF2-40B4-BE49-F238E27FC236}">
                <a16:creationId xmlns:a16="http://schemas.microsoft.com/office/drawing/2014/main" id="{02473613-F03F-2E69-D36B-69455256E6C9}"/>
              </a:ext>
            </a:extLst>
          </p:cNvPr>
          <p:cNvSpPr>
            <a:spLocks noChangeArrowheads="1"/>
          </p:cNvSpPr>
          <p:nvPr/>
        </p:nvSpPr>
        <p:spPr bwMode="auto">
          <a:xfrm>
            <a:off x="1608297" y="2955387"/>
            <a:ext cx="10058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2400" dirty="0">
                <a:latin typeface="Atkinson Hyperlegible" pitchFamily="2" charset="0"/>
              </a:rPr>
              <a:t>Describe minimum requirements for a water supply (quality and quantity).</a:t>
            </a:r>
            <a:endParaRPr kumimoji="0" lang="en-US" altLang="en-US" sz="2400" i="0" u="none" strike="noStrike" cap="none" normalizeH="0" baseline="0" dirty="0">
              <a:ln>
                <a:noFill/>
              </a:ln>
              <a:effectLst/>
              <a:latin typeface="Atkinson Hyperlegible" pitchFamily="2" charset="0"/>
            </a:endParaRPr>
          </a:p>
        </p:txBody>
      </p:sp>
      <p:sp>
        <p:nvSpPr>
          <p:cNvPr id="19" name="Teardrop 18">
            <a:extLst>
              <a:ext uri="{FF2B5EF4-FFF2-40B4-BE49-F238E27FC236}">
                <a16:creationId xmlns:a16="http://schemas.microsoft.com/office/drawing/2014/main" id="{22068F66-5431-F4B6-A14F-D5B32ECDDB6D}"/>
              </a:ext>
            </a:extLst>
          </p:cNvPr>
          <p:cNvSpPr/>
          <p:nvPr/>
        </p:nvSpPr>
        <p:spPr>
          <a:xfrm rot="18839242">
            <a:off x="912478" y="3025567"/>
            <a:ext cx="365760" cy="365760"/>
          </a:xfrm>
          <a:prstGeom prst="teardrop">
            <a:avLst/>
          </a:prstGeom>
          <a:solidFill>
            <a:srgbClr val="0020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ttangolo 7">
            <a:extLst>
              <a:ext uri="{FF2B5EF4-FFF2-40B4-BE49-F238E27FC236}">
                <a16:creationId xmlns:a16="http://schemas.microsoft.com/office/drawing/2014/main" id="{40763CF1-FD42-4DF0-EF26-041AB56CA342}"/>
              </a:ext>
            </a:extLst>
          </p:cNvPr>
          <p:cNvSpPr/>
          <p:nvPr/>
        </p:nvSpPr>
        <p:spPr>
          <a:xfrm rot="5400000">
            <a:off x="6751372" y="-3049986"/>
            <a:ext cx="21642" cy="10058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2" name="Straight Connector 1">
            <a:extLst>
              <a:ext uri="{FF2B5EF4-FFF2-40B4-BE49-F238E27FC236}">
                <a16:creationId xmlns:a16="http://schemas.microsoft.com/office/drawing/2014/main" id="{1874BCFA-FD6C-2DD3-6DB9-787D304FD186}"/>
              </a:ext>
            </a:extLst>
          </p:cNvPr>
          <p:cNvCxnSpPr>
            <a:cxnSpLocks/>
          </p:cNvCxnSpPr>
          <p:nvPr/>
        </p:nvCxnSpPr>
        <p:spPr>
          <a:xfrm>
            <a:off x="1725292" y="2826631"/>
            <a:ext cx="10050699" cy="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3115021C-3593-C701-3E27-17C905B55552}"/>
              </a:ext>
            </a:extLst>
          </p:cNvPr>
          <p:cNvCxnSpPr>
            <a:cxnSpLocks/>
          </p:cNvCxnSpPr>
          <p:nvPr/>
        </p:nvCxnSpPr>
        <p:spPr>
          <a:xfrm>
            <a:off x="1725292" y="3545808"/>
            <a:ext cx="10058400" cy="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 name="Rectangle 3">
            <a:extLst>
              <a:ext uri="{FF2B5EF4-FFF2-40B4-BE49-F238E27FC236}">
                <a16:creationId xmlns:a16="http://schemas.microsoft.com/office/drawing/2014/main" id="{B81D7870-38F0-C48A-D16A-1A5969FDEFD6}"/>
              </a:ext>
            </a:extLst>
          </p:cNvPr>
          <p:cNvSpPr>
            <a:spLocks noChangeArrowheads="1"/>
          </p:cNvSpPr>
          <p:nvPr/>
        </p:nvSpPr>
        <p:spPr bwMode="auto">
          <a:xfrm>
            <a:off x="1608297" y="4396127"/>
            <a:ext cx="84437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sz="2400" dirty="0">
                <a:latin typeface="Atkinson Hyperlegible" pitchFamily="2" charset="0"/>
              </a:rPr>
              <a:t>Look at water safety planning.</a:t>
            </a:r>
            <a:endParaRPr lang="en-US" altLang="en-US" sz="2400" dirty="0">
              <a:latin typeface="Atkinson Hyperlegible" pitchFamily="2" charset="0"/>
            </a:endParaRPr>
          </a:p>
        </p:txBody>
      </p:sp>
      <p:sp>
        <p:nvSpPr>
          <p:cNvPr id="13" name="Teardrop 12">
            <a:extLst>
              <a:ext uri="{FF2B5EF4-FFF2-40B4-BE49-F238E27FC236}">
                <a16:creationId xmlns:a16="http://schemas.microsoft.com/office/drawing/2014/main" id="{9E4A6674-749C-5DDC-273A-948E4EB420A3}"/>
              </a:ext>
            </a:extLst>
          </p:cNvPr>
          <p:cNvSpPr/>
          <p:nvPr/>
        </p:nvSpPr>
        <p:spPr>
          <a:xfrm rot="18839242">
            <a:off x="912478" y="4444079"/>
            <a:ext cx="365760" cy="365760"/>
          </a:xfrm>
          <a:prstGeom prst="teardrop">
            <a:avLst/>
          </a:prstGeom>
          <a:solidFill>
            <a:srgbClr val="0020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C21183DA-EBBC-C04A-F5E5-2E08CCA56851}"/>
              </a:ext>
            </a:extLst>
          </p:cNvPr>
          <p:cNvCxnSpPr>
            <a:cxnSpLocks/>
          </p:cNvCxnSpPr>
          <p:nvPr/>
        </p:nvCxnSpPr>
        <p:spPr>
          <a:xfrm>
            <a:off x="1725292" y="4264985"/>
            <a:ext cx="10058400" cy="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3" name="Rectangle 3">
            <a:extLst>
              <a:ext uri="{FF2B5EF4-FFF2-40B4-BE49-F238E27FC236}">
                <a16:creationId xmlns:a16="http://schemas.microsoft.com/office/drawing/2014/main" id="{53B3CB4F-6953-02D5-93AE-F6F8BA697F02}"/>
              </a:ext>
            </a:extLst>
          </p:cNvPr>
          <p:cNvSpPr>
            <a:spLocks noChangeArrowheads="1"/>
          </p:cNvSpPr>
          <p:nvPr/>
        </p:nvSpPr>
        <p:spPr bwMode="auto">
          <a:xfrm>
            <a:off x="1608297" y="5832092"/>
            <a:ext cx="9936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eaLnBrk="0" fontAlgn="base" hangingPunct="0">
              <a:spcBef>
                <a:spcPct val="0"/>
              </a:spcBef>
              <a:spcAft>
                <a:spcPct val="0"/>
              </a:spcAft>
            </a:pPr>
            <a:r>
              <a:rPr lang="en-US" sz="2400" dirty="0">
                <a:latin typeface="Atkinson Hyperlegible" pitchFamily="2" charset="0"/>
              </a:rPr>
              <a:t>Explore the impact of climate change on water supply and some adaptive measures.</a:t>
            </a:r>
            <a:endParaRPr lang="en-US" altLang="en-US" sz="2400" dirty="0">
              <a:latin typeface="Atkinson Hyperlegible" pitchFamily="2" charset="0"/>
            </a:endParaRPr>
          </a:p>
        </p:txBody>
      </p:sp>
      <p:sp>
        <p:nvSpPr>
          <p:cNvPr id="24" name="Teardrop 23">
            <a:extLst>
              <a:ext uri="{FF2B5EF4-FFF2-40B4-BE49-F238E27FC236}">
                <a16:creationId xmlns:a16="http://schemas.microsoft.com/office/drawing/2014/main" id="{D0DFD5F1-C8F7-FB11-90CC-6AFFED94007F}"/>
              </a:ext>
            </a:extLst>
          </p:cNvPr>
          <p:cNvSpPr/>
          <p:nvPr/>
        </p:nvSpPr>
        <p:spPr>
          <a:xfrm rot="18839242">
            <a:off x="912478" y="6064710"/>
            <a:ext cx="365760" cy="365760"/>
          </a:xfrm>
          <a:prstGeom prst="teardrop">
            <a:avLst/>
          </a:prstGeom>
          <a:solidFill>
            <a:srgbClr val="0020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3">
            <a:extLst>
              <a:ext uri="{FF2B5EF4-FFF2-40B4-BE49-F238E27FC236}">
                <a16:creationId xmlns:a16="http://schemas.microsoft.com/office/drawing/2014/main" id="{115923FC-AED7-64B5-53A8-A11EBAB04528}"/>
              </a:ext>
            </a:extLst>
          </p:cNvPr>
          <p:cNvSpPr>
            <a:spLocks noChangeArrowheads="1"/>
          </p:cNvSpPr>
          <p:nvPr/>
        </p:nvSpPr>
        <p:spPr bwMode="auto">
          <a:xfrm>
            <a:off x="1608297" y="5115304"/>
            <a:ext cx="10058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2400" dirty="0">
                <a:latin typeface="Atkinson Hyperlegible" pitchFamily="2" charset="0"/>
              </a:rPr>
              <a:t>Review common plumbing issues and solutions.</a:t>
            </a:r>
            <a:endParaRPr kumimoji="0" lang="en-US" altLang="en-US" sz="2400" i="0" u="none" strike="noStrike" cap="none" normalizeH="0" baseline="0" dirty="0">
              <a:ln>
                <a:noFill/>
              </a:ln>
              <a:effectLst/>
              <a:latin typeface="Atkinson Hyperlegible" pitchFamily="2" charset="0"/>
            </a:endParaRPr>
          </a:p>
        </p:txBody>
      </p:sp>
      <p:sp>
        <p:nvSpPr>
          <p:cNvPr id="25" name="Teardrop 24">
            <a:extLst>
              <a:ext uri="{FF2B5EF4-FFF2-40B4-BE49-F238E27FC236}">
                <a16:creationId xmlns:a16="http://schemas.microsoft.com/office/drawing/2014/main" id="{97036AC2-FFF7-98B7-6337-2F3ED2771F95}"/>
              </a:ext>
            </a:extLst>
          </p:cNvPr>
          <p:cNvSpPr/>
          <p:nvPr/>
        </p:nvSpPr>
        <p:spPr>
          <a:xfrm rot="18839242">
            <a:off x="912478" y="5163256"/>
            <a:ext cx="365760" cy="365760"/>
          </a:xfrm>
          <a:prstGeom prst="teardrop">
            <a:avLst/>
          </a:prstGeom>
          <a:solidFill>
            <a:srgbClr val="0020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Connector 25">
            <a:extLst>
              <a:ext uri="{FF2B5EF4-FFF2-40B4-BE49-F238E27FC236}">
                <a16:creationId xmlns:a16="http://schemas.microsoft.com/office/drawing/2014/main" id="{A3097DC4-D93D-6EBD-3917-DAD98EBB063D}"/>
              </a:ext>
            </a:extLst>
          </p:cNvPr>
          <p:cNvCxnSpPr>
            <a:cxnSpLocks/>
          </p:cNvCxnSpPr>
          <p:nvPr/>
        </p:nvCxnSpPr>
        <p:spPr>
          <a:xfrm>
            <a:off x="1725292" y="5703339"/>
            <a:ext cx="10058400" cy="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D729EE65-CEE3-8B05-15F2-E37732940A96}"/>
              </a:ext>
            </a:extLst>
          </p:cNvPr>
          <p:cNvCxnSpPr>
            <a:cxnSpLocks/>
          </p:cNvCxnSpPr>
          <p:nvPr/>
        </p:nvCxnSpPr>
        <p:spPr>
          <a:xfrm>
            <a:off x="1725292" y="4984162"/>
            <a:ext cx="10058400" cy="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pic>
        <p:nvPicPr>
          <p:cNvPr id="30" name="02">
            <a:hlinkClick r:id="" action="ppaction://media"/>
            <a:extLst>
              <a:ext uri="{FF2B5EF4-FFF2-40B4-BE49-F238E27FC236}">
                <a16:creationId xmlns:a16="http://schemas.microsoft.com/office/drawing/2014/main" id="{36F83F14-5A00-0C68-C27F-9B380CEB86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54" y="6858000"/>
            <a:ext cx="609600" cy="609600"/>
          </a:xfrm>
          <a:prstGeom prst="rect">
            <a:avLst/>
          </a:prstGeom>
        </p:spPr>
      </p:pic>
    </p:spTree>
    <p:extLst>
      <p:ext uri="{BB962C8B-B14F-4D97-AF65-F5344CB8AC3E}">
        <p14:creationId xmlns:p14="http://schemas.microsoft.com/office/powerpoint/2010/main" val="2993722280"/>
      </p:ext>
    </p:extLst>
  </p:cSld>
  <p:clrMapOvr>
    <a:masterClrMapping/>
  </p:clrMapOvr>
  <mc:AlternateContent xmlns:mc="http://schemas.openxmlformats.org/markup-compatibility/2006">
    <mc:Choice xmlns:p14="http://schemas.microsoft.com/office/powerpoint/2010/main" Requires="p14">
      <p:transition spd="slow" p14:dur="2000" advClick="0" advTm="38380"/>
    </mc:Choice>
    <mc:Fallback>
      <p:transition spd="slow" advClick="0" advTm="38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376" fill="hold"/>
                                        <p:tgtEl>
                                          <p:spTgt spid="30"/>
                                        </p:tgtEl>
                                      </p:cBhvr>
                                    </p:cmd>
                                  </p:childTnLst>
                                </p:cTn>
                              </p:par>
                              <p:par>
                                <p:cTn id="7" presetID="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50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par>
                                <p:cTn id="15" presetID="22" presetClass="entr" presetSubtype="8" fill="hold" grpId="0" nodeType="withEffect">
                                  <p:stCondLst>
                                    <p:cond delay="100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22" presetClass="entr" presetSubtype="8" fill="hold" grpId="0" nodeType="withEffect">
                                  <p:stCondLst>
                                    <p:cond delay="150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par>
                                <p:cTn id="21" presetID="22" presetClass="entr" presetSubtype="1" fill="hold" nodeType="withEffect">
                                  <p:stCondLst>
                                    <p:cond delay="800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par>
                                <p:cTn id="24" presetID="53" presetClass="entr" presetSubtype="16" fill="hold" grpId="0" nodeType="withEffect">
                                  <p:stCondLst>
                                    <p:cond delay="825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Effect transition="in" filter="fade">
                                      <p:cBhvr>
                                        <p:cTn id="28" dur="500"/>
                                        <p:tgtEl>
                                          <p:spTgt spid="14"/>
                                        </p:tgtEl>
                                      </p:cBhvr>
                                    </p:animEffect>
                                  </p:childTnLst>
                                </p:cTn>
                              </p:par>
                              <p:par>
                                <p:cTn id="29" presetID="22" presetClass="entr" presetSubtype="8" fill="hold" grpId="0" nodeType="withEffect">
                                  <p:stCondLst>
                                    <p:cond delay="850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par>
                                <p:cTn id="32" presetID="22" presetClass="entr" presetSubtype="8" fill="hold" nodeType="withEffect">
                                  <p:stCondLst>
                                    <p:cond delay="11750"/>
                                  </p:stCondLst>
                                  <p:childTnLst>
                                    <p:set>
                                      <p:cBhvr>
                                        <p:cTn id="33" dur="1" fill="hold">
                                          <p:stCondLst>
                                            <p:cond delay="0"/>
                                          </p:stCondLst>
                                        </p:cTn>
                                        <p:tgtEl>
                                          <p:spTgt spid="2"/>
                                        </p:tgtEl>
                                        <p:attrNameLst>
                                          <p:attrName>style.visibility</p:attrName>
                                        </p:attrNameLst>
                                      </p:cBhvr>
                                      <p:to>
                                        <p:strVal val="visible"/>
                                      </p:to>
                                    </p:set>
                                    <p:animEffect transition="in" filter="wipe(left)">
                                      <p:cBhvr>
                                        <p:cTn id="34" dur="500"/>
                                        <p:tgtEl>
                                          <p:spTgt spid="2"/>
                                        </p:tgtEl>
                                      </p:cBhvr>
                                    </p:animEffect>
                                  </p:childTnLst>
                                </p:cTn>
                              </p:par>
                              <p:par>
                                <p:cTn id="35" presetID="22" presetClass="entr" presetSubtype="1" fill="hold" nodeType="withEffect">
                                  <p:stCondLst>
                                    <p:cond delay="12000"/>
                                  </p:stCondLst>
                                  <p:childTnLst>
                                    <p:set>
                                      <p:cBhvr>
                                        <p:cTn id="36" dur="1" fill="hold">
                                          <p:stCondLst>
                                            <p:cond delay="0"/>
                                          </p:stCondLst>
                                        </p:cTn>
                                        <p:tgtEl>
                                          <p:spTgt spid="38"/>
                                        </p:tgtEl>
                                        <p:attrNameLst>
                                          <p:attrName>style.visibility</p:attrName>
                                        </p:attrNameLst>
                                      </p:cBhvr>
                                      <p:to>
                                        <p:strVal val="visible"/>
                                      </p:to>
                                    </p:set>
                                    <p:animEffect transition="in" filter="wipe(up)">
                                      <p:cBhvr>
                                        <p:cTn id="37" dur="500"/>
                                        <p:tgtEl>
                                          <p:spTgt spid="38"/>
                                        </p:tgtEl>
                                      </p:cBhvr>
                                    </p:animEffect>
                                  </p:childTnLst>
                                </p:cTn>
                              </p:par>
                              <p:par>
                                <p:cTn id="38" presetID="53" presetClass="entr" presetSubtype="16" fill="hold" grpId="0" nodeType="withEffect">
                                  <p:stCondLst>
                                    <p:cond delay="12250"/>
                                  </p:stCondLst>
                                  <p:childTnLst>
                                    <p:set>
                                      <p:cBhvr>
                                        <p:cTn id="39" dur="1" fill="hold">
                                          <p:stCondLst>
                                            <p:cond delay="0"/>
                                          </p:stCondLst>
                                        </p:cTn>
                                        <p:tgtEl>
                                          <p:spTgt spid="19"/>
                                        </p:tgtEl>
                                        <p:attrNameLst>
                                          <p:attrName>style.visibility</p:attrName>
                                        </p:attrNameLst>
                                      </p:cBhvr>
                                      <p:to>
                                        <p:strVal val="visible"/>
                                      </p:to>
                                    </p:set>
                                    <p:anim calcmode="lin" valueType="num">
                                      <p:cBhvr>
                                        <p:cTn id="40" dur="500" fill="hold"/>
                                        <p:tgtEl>
                                          <p:spTgt spid="19"/>
                                        </p:tgtEl>
                                        <p:attrNameLst>
                                          <p:attrName>ppt_w</p:attrName>
                                        </p:attrNameLst>
                                      </p:cBhvr>
                                      <p:tavLst>
                                        <p:tav tm="0">
                                          <p:val>
                                            <p:fltVal val="0"/>
                                          </p:val>
                                        </p:tav>
                                        <p:tav tm="100000">
                                          <p:val>
                                            <p:strVal val="#ppt_w"/>
                                          </p:val>
                                        </p:tav>
                                      </p:tavLst>
                                    </p:anim>
                                    <p:anim calcmode="lin" valueType="num">
                                      <p:cBhvr>
                                        <p:cTn id="41" dur="500" fill="hold"/>
                                        <p:tgtEl>
                                          <p:spTgt spid="19"/>
                                        </p:tgtEl>
                                        <p:attrNameLst>
                                          <p:attrName>ppt_h</p:attrName>
                                        </p:attrNameLst>
                                      </p:cBhvr>
                                      <p:tavLst>
                                        <p:tav tm="0">
                                          <p:val>
                                            <p:fltVal val="0"/>
                                          </p:val>
                                        </p:tav>
                                        <p:tav tm="100000">
                                          <p:val>
                                            <p:strVal val="#ppt_h"/>
                                          </p:val>
                                        </p:tav>
                                      </p:tavLst>
                                    </p:anim>
                                    <p:animEffect transition="in" filter="fade">
                                      <p:cBhvr>
                                        <p:cTn id="42" dur="500"/>
                                        <p:tgtEl>
                                          <p:spTgt spid="19"/>
                                        </p:tgtEl>
                                      </p:cBhvr>
                                    </p:animEffect>
                                  </p:childTnLst>
                                </p:cTn>
                              </p:par>
                              <p:par>
                                <p:cTn id="43" presetID="22" presetClass="entr" presetSubtype="8" fill="hold" grpId="0" nodeType="withEffect">
                                  <p:stCondLst>
                                    <p:cond delay="1250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par>
                                <p:cTn id="46" presetID="22" presetClass="entr" presetSubtype="8" fill="hold" nodeType="withEffect">
                                  <p:stCondLst>
                                    <p:cond delay="17250"/>
                                  </p:stCondLst>
                                  <p:childTnLst>
                                    <p:set>
                                      <p:cBhvr>
                                        <p:cTn id="47" dur="1" fill="hold">
                                          <p:stCondLst>
                                            <p:cond delay="0"/>
                                          </p:stCondLst>
                                        </p:cTn>
                                        <p:tgtEl>
                                          <p:spTgt spid="4"/>
                                        </p:tgtEl>
                                        <p:attrNameLst>
                                          <p:attrName>style.visibility</p:attrName>
                                        </p:attrNameLst>
                                      </p:cBhvr>
                                      <p:to>
                                        <p:strVal val="visible"/>
                                      </p:to>
                                    </p:set>
                                    <p:animEffect transition="in" filter="wipe(left)">
                                      <p:cBhvr>
                                        <p:cTn id="48" dur="500"/>
                                        <p:tgtEl>
                                          <p:spTgt spid="4"/>
                                        </p:tgtEl>
                                      </p:cBhvr>
                                    </p:animEffect>
                                  </p:childTnLst>
                                </p:cTn>
                              </p:par>
                              <p:par>
                                <p:cTn id="49" presetID="22" presetClass="entr" presetSubtype="1" fill="hold" nodeType="withEffect">
                                  <p:stCondLst>
                                    <p:cond delay="17500"/>
                                  </p:stCondLst>
                                  <p:childTnLst>
                                    <p:set>
                                      <p:cBhvr>
                                        <p:cTn id="50" dur="1" fill="hold">
                                          <p:stCondLst>
                                            <p:cond delay="0"/>
                                          </p:stCondLst>
                                        </p:cTn>
                                        <p:tgtEl>
                                          <p:spTgt spid="39"/>
                                        </p:tgtEl>
                                        <p:attrNameLst>
                                          <p:attrName>style.visibility</p:attrName>
                                        </p:attrNameLst>
                                      </p:cBhvr>
                                      <p:to>
                                        <p:strVal val="visible"/>
                                      </p:to>
                                    </p:set>
                                    <p:animEffect transition="in" filter="wipe(up)">
                                      <p:cBhvr>
                                        <p:cTn id="51" dur="500"/>
                                        <p:tgtEl>
                                          <p:spTgt spid="39"/>
                                        </p:tgtEl>
                                      </p:cBhvr>
                                    </p:animEffect>
                                  </p:childTnLst>
                                </p:cTn>
                              </p:par>
                              <p:par>
                                <p:cTn id="52" presetID="53" presetClass="entr" presetSubtype="16" fill="hold" grpId="0" nodeType="withEffect">
                                  <p:stCondLst>
                                    <p:cond delay="17750"/>
                                  </p:stCondLst>
                                  <p:childTnLst>
                                    <p:set>
                                      <p:cBhvr>
                                        <p:cTn id="53" dur="1" fill="hold">
                                          <p:stCondLst>
                                            <p:cond delay="0"/>
                                          </p:stCondLst>
                                        </p:cTn>
                                        <p:tgtEl>
                                          <p:spTgt spid="17"/>
                                        </p:tgtEl>
                                        <p:attrNameLst>
                                          <p:attrName>style.visibility</p:attrName>
                                        </p:attrNameLst>
                                      </p:cBhvr>
                                      <p:to>
                                        <p:strVal val="visible"/>
                                      </p:to>
                                    </p:set>
                                    <p:anim calcmode="lin" valueType="num">
                                      <p:cBhvr>
                                        <p:cTn id="54" dur="500" fill="hold"/>
                                        <p:tgtEl>
                                          <p:spTgt spid="17"/>
                                        </p:tgtEl>
                                        <p:attrNameLst>
                                          <p:attrName>ppt_w</p:attrName>
                                        </p:attrNameLst>
                                      </p:cBhvr>
                                      <p:tavLst>
                                        <p:tav tm="0">
                                          <p:val>
                                            <p:fltVal val="0"/>
                                          </p:val>
                                        </p:tav>
                                        <p:tav tm="100000">
                                          <p:val>
                                            <p:strVal val="#ppt_w"/>
                                          </p:val>
                                        </p:tav>
                                      </p:tavLst>
                                    </p:anim>
                                    <p:anim calcmode="lin" valueType="num">
                                      <p:cBhvr>
                                        <p:cTn id="55" dur="500" fill="hold"/>
                                        <p:tgtEl>
                                          <p:spTgt spid="17"/>
                                        </p:tgtEl>
                                        <p:attrNameLst>
                                          <p:attrName>ppt_h</p:attrName>
                                        </p:attrNameLst>
                                      </p:cBhvr>
                                      <p:tavLst>
                                        <p:tav tm="0">
                                          <p:val>
                                            <p:fltVal val="0"/>
                                          </p:val>
                                        </p:tav>
                                        <p:tav tm="100000">
                                          <p:val>
                                            <p:strVal val="#ppt_h"/>
                                          </p:val>
                                        </p:tav>
                                      </p:tavLst>
                                    </p:anim>
                                    <p:animEffect transition="in" filter="fade">
                                      <p:cBhvr>
                                        <p:cTn id="56" dur="500"/>
                                        <p:tgtEl>
                                          <p:spTgt spid="17"/>
                                        </p:tgtEl>
                                      </p:cBhvr>
                                    </p:animEffect>
                                  </p:childTnLst>
                                </p:cTn>
                              </p:par>
                              <p:par>
                                <p:cTn id="57" presetID="22" presetClass="entr" presetSubtype="8" fill="hold" grpId="0" nodeType="withEffect">
                                  <p:stCondLst>
                                    <p:cond delay="18000"/>
                                  </p:stCondLst>
                                  <p:childTnLst>
                                    <p:set>
                                      <p:cBhvr>
                                        <p:cTn id="58" dur="1" fill="hold">
                                          <p:stCondLst>
                                            <p:cond delay="0"/>
                                          </p:stCondLst>
                                        </p:cTn>
                                        <p:tgtEl>
                                          <p:spTgt spid="18"/>
                                        </p:tgtEl>
                                        <p:attrNameLst>
                                          <p:attrName>style.visibility</p:attrName>
                                        </p:attrNameLst>
                                      </p:cBhvr>
                                      <p:to>
                                        <p:strVal val="visible"/>
                                      </p:to>
                                    </p:set>
                                    <p:animEffect transition="in" filter="wipe(left)">
                                      <p:cBhvr>
                                        <p:cTn id="59" dur="500"/>
                                        <p:tgtEl>
                                          <p:spTgt spid="18"/>
                                        </p:tgtEl>
                                      </p:cBhvr>
                                    </p:animEffect>
                                  </p:childTnLst>
                                </p:cTn>
                              </p:par>
                              <p:par>
                                <p:cTn id="60" presetID="22" presetClass="entr" presetSubtype="8" fill="hold" nodeType="withEffect">
                                  <p:stCondLst>
                                    <p:cond delay="22000"/>
                                  </p:stCondLst>
                                  <p:childTnLst>
                                    <p:set>
                                      <p:cBhvr>
                                        <p:cTn id="61" dur="1" fill="hold">
                                          <p:stCondLst>
                                            <p:cond delay="0"/>
                                          </p:stCondLst>
                                        </p:cTn>
                                        <p:tgtEl>
                                          <p:spTgt spid="15"/>
                                        </p:tgtEl>
                                        <p:attrNameLst>
                                          <p:attrName>style.visibility</p:attrName>
                                        </p:attrNameLst>
                                      </p:cBhvr>
                                      <p:to>
                                        <p:strVal val="visible"/>
                                      </p:to>
                                    </p:set>
                                    <p:animEffect transition="in" filter="wipe(left)">
                                      <p:cBhvr>
                                        <p:cTn id="62" dur="500"/>
                                        <p:tgtEl>
                                          <p:spTgt spid="15"/>
                                        </p:tgtEl>
                                      </p:cBhvr>
                                    </p:animEffect>
                                  </p:childTnLst>
                                </p:cTn>
                              </p:par>
                              <p:par>
                                <p:cTn id="63" presetID="22" presetClass="entr" presetSubtype="1" fill="hold" nodeType="withEffect">
                                  <p:stCondLst>
                                    <p:cond delay="22250"/>
                                  </p:stCondLst>
                                  <p:childTnLst>
                                    <p:set>
                                      <p:cBhvr>
                                        <p:cTn id="64" dur="1" fill="hold">
                                          <p:stCondLst>
                                            <p:cond delay="0"/>
                                          </p:stCondLst>
                                        </p:cTn>
                                        <p:tgtEl>
                                          <p:spTgt spid="40"/>
                                        </p:tgtEl>
                                        <p:attrNameLst>
                                          <p:attrName>style.visibility</p:attrName>
                                        </p:attrNameLst>
                                      </p:cBhvr>
                                      <p:to>
                                        <p:strVal val="visible"/>
                                      </p:to>
                                    </p:set>
                                    <p:animEffect transition="in" filter="wipe(up)">
                                      <p:cBhvr>
                                        <p:cTn id="65" dur="500"/>
                                        <p:tgtEl>
                                          <p:spTgt spid="40"/>
                                        </p:tgtEl>
                                      </p:cBhvr>
                                    </p:animEffect>
                                  </p:childTnLst>
                                </p:cTn>
                              </p:par>
                              <p:par>
                                <p:cTn id="66" presetID="53" presetClass="entr" presetSubtype="16" fill="hold" grpId="0" nodeType="withEffect">
                                  <p:stCondLst>
                                    <p:cond delay="22500"/>
                                  </p:stCondLst>
                                  <p:childTnLst>
                                    <p:set>
                                      <p:cBhvr>
                                        <p:cTn id="67" dur="1" fill="hold">
                                          <p:stCondLst>
                                            <p:cond delay="0"/>
                                          </p:stCondLst>
                                        </p:cTn>
                                        <p:tgtEl>
                                          <p:spTgt spid="13"/>
                                        </p:tgtEl>
                                        <p:attrNameLst>
                                          <p:attrName>style.visibility</p:attrName>
                                        </p:attrNameLst>
                                      </p:cBhvr>
                                      <p:to>
                                        <p:strVal val="visible"/>
                                      </p:to>
                                    </p:set>
                                    <p:anim calcmode="lin" valueType="num">
                                      <p:cBhvr>
                                        <p:cTn id="68" dur="500" fill="hold"/>
                                        <p:tgtEl>
                                          <p:spTgt spid="13"/>
                                        </p:tgtEl>
                                        <p:attrNameLst>
                                          <p:attrName>ppt_w</p:attrName>
                                        </p:attrNameLst>
                                      </p:cBhvr>
                                      <p:tavLst>
                                        <p:tav tm="0">
                                          <p:val>
                                            <p:fltVal val="0"/>
                                          </p:val>
                                        </p:tav>
                                        <p:tav tm="100000">
                                          <p:val>
                                            <p:strVal val="#ppt_w"/>
                                          </p:val>
                                        </p:tav>
                                      </p:tavLst>
                                    </p:anim>
                                    <p:anim calcmode="lin" valueType="num">
                                      <p:cBhvr>
                                        <p:cTn id="69" dur="500" fill="hold"/>
                                        <p:tgtEl>
                                          <p:spTgt spid="13"/>
                                        </p:tgtEl>
                                        <p:attrNameLst>
                                          <p:attrName>ppt_h</p:attrName>
                                        </p:attrNameLst>
                                      </p:cBhvr>
                                      <p:tavLst>
                                        <p:tav tm="0">
                                          <p:val>
                                            <p:fltVal val="0"/>
                                          </p:val>
                                        </p:tav>
                                        <p:tav tm="100000">
                                          <p:val>
                                            <p:strVal val="#ppt_h"/>
                                          </p:val>
                                        </p:tav>
                                      </p:tavLst>
                                    </p:anim>
                                    <p:animEffect transition="in" filter="fade">
                                      <p:cBhvr>
                                        <p:cTn id="70" dur="500"/>
                                        <p:tgtEl>
                                          <p:spTgt spid="13"/>
                                        </p:tgtEl>
                                      </p:cBhvr>
                                    </p:animEffect>
                                  </p:childTnLst>
                                </p:cTn>
                              </p:par>
                              <p:par>
                                <p:cTn id="71" presetID="22" presetClass="entr" presetSubtype="8" fill="hold" grpId="0" nodeType="withEffect">
                                  <p:stCondLst>
                                    <p:cond delay="22750"/>
                                  </p:stCondLst>
                                  <p:childTnLst>
                                    <p:set>
                                      <p:cBhvr>
                                        <p:cTn id="72" dur="1" fill="hold">
                                          <p:stCondLst>
                                            <p:cond delay="0"/>
                                          </p:stCondLst>
                                        </p:cTn>
                                        <p:tgtEl>
                                          <p:spTgt spid="5"/>
                                        </p:tgtEl>
                                        <p:attrNameLst>
                                          <p:attrName>style.visibility</p:attrName>
                                        </p:attrNameLst>
                                      </p:cBhvr>
                                      <p:to>
                                        <p:strVal val="visible"/>
                                      </p:to>
                                    </p:set>
                                    <p:animEffect transition="in" filter="wipe(left)">
                                      <p:cBhvr>
                                        <p:cTn id="73" dur="500"/>
                                        <p:tgtEl>
                                          <p:spTgt spid="5"/>
                                        </p:tgtEl>
                                      </p:cBhvr>
                                    </p:animEffect>
                                  </p:childTnLst>
                                </p:cTn>
                              </p:par>
                              <p:par>
                                <p:cTn id="74" presetID="22" presetClass="entr" presetSubtype="8" fill="hold" nodeType="withEffect">
                                  <p:stCondLst>
                                    <p:cond delay="25750"/>
                                  </p:stCondLst>
                                  <p:childTnLst>
                                    <p:set>
                                      <p:cBhvr>
                                        <p:cTn id="75" dur="1" fill="hold">
                                          <p:stCondLst>
                                            <p:cond delay="0"/>
                                          </p:stCondLst>
                                        </p:cTn>
                                        <p:tgtEl>
                                          <p:spTgt spid="37"/>
                                        </p:tgtEl>
                                        <p:attrNameLst>
                                          <p:attrName>style.visibility</p:attrName>
                                        </p:attrNameLst>
                                      </p:cBhvr>
                                      <p:to>
                                        <p:strVal val="visible"/>
                                      </p:to>
                                    </p:set>
                                    <p:animEffect transition="in" filter="wipe(left)">
                                      <p:cBhvr>
                                        <p:cTn id="76" dur="500"/>
                                        <p:tgtEl>
                                          <p:spTgt spid="37"/>
                                        </p:tgtEl>
                                      </p:cBhvr>
                                    </p:animEffect>
                                  </p:childTnLst>
                                </p:cTn>
                              </p:par>
                              <p:par>
                                <p:cTn id="77" presetID="22" presetClass="entr" presetSubtype="1" fill="hold" nodeType="withEffect">
                                  <p:stCondLst>
                                    <p:cond delay="26000"/>
                                  </p:stCondLst>
                                  <p:childTnLst>
                                    <p:set>
                                      <p:cBhvr>
                                        <p:cTn id="78" dur="1" fill="hold">
                                          <p:stCondLst>
                                            <p:cond delay="0"/>
                                          </p:stCondLst>
                                        </p:cTn>
                                        <p:tgtEl>
                                          <p:spTgt spid="41"/>
                                        </p:tgtEl>
                                        <p:attrNameLst>
                                          <p:attrName>style.visibility</p:attrName>
                                        </p:attrNameLst>
                                      </p:cBhvr>
                                      <p:to>
                                        <p:strVal val="visible"/>
                                      </p:to>
                                    </p:set>
                                    <p:animEffect transition="in" filter="wipe(up)">
                                      <p:cBhvr>
                                        <p:cTn id="79" dur="500"/>
                                        <p:tgtEl>
                                          <p:spTgt spid="41"/>
                                        </p:tgtEl>
                                      </p:cBhvr>
                                    </p:animEffect>
                                  </p:childTnLst>
                                </p:cTn>
                              </p:par>
                              <p:par>
                                <p:cTn id="80" presetID="53" presetClass="entr" presetSubtype="16" fill="hold" grpId="0" nodeType="withEffect">
                                  <p:stCondLst>
                                    <p:cond delay="26250"/>
                                  </p:stCondLst>
                                  <p:childTnLst>
                                    <p:set>
                                      <p:cBhvr>
                                        <p:cTn id="81" dur="1" fill="hold">
                                          <p:stCondLst>
                                            <p:cond delay="0"/>
                                          </p:stCondLst>
                                        </p:cTn>
                                        <p:tgtEl>
                                          <p:spTgt spid="25"/>
                                        </p:tgtEl>
                                        <p:attrNameLst>
                                          <p:attrName>style.visibility</p:attrName>
                                        </p:attrNameLst>
                                      </p:cBhvr>
                                      <p:to>
                                        <p:strVal val="visible"/>
                                      </p:to>
                                    </p:set>
                                    <p:anim calcmode="lin" valueType="num">
                                      <p:cBhvr>
                                        <p:cTn id="82" dur="500" fill="hold"/>
                                        <p:tgtEl>
                                          <p:spTgt spid="25"/>
                                        </p:tgtEl>
                                        <p:attrNameLst>
                                          <p:attrName>ppt_w</p:attrName>
                                        </p:attrNameLst>
                                      </p:cBhvr>
                                      <p:tavLst>
                                        <p:tav tm="0">
                                          <p:val>
                                            <p:fltVal val="0"/>
                                          </p:val>
                                        </p:tav>
                                        <p:tav tm="100000">
                                          <p:val>
                                            <p:strVal val="#ppt_w"/>
                                          </p:val>
                                        </p:tav>
                                      </p:tavLst>
                                    </p:anim>
                                    <p:anim calcmode="lin" valueType="num">
                                      <p:cBhvr>
                                        <p:cTn id="83" dur="500" fill="hold"/>
                                        <p:tgtEl>
                                          <p:spTgt spid="25"/>
                                        </p:tgtEl>
                                        <p:attrNameLst>
                                          <p:attrName>ppt_h</p:attrName>
                                        </p:attrNameLst>
                                      </p:cBhvr>
                                      <p:tavLst>
                                        <p:tav tm="0">
                                          <p:val>
                                            <p:fltVal val="0"/>
                                          </p:val>
                                        </p:tav>
                                        <p:tav tm="100000">
                                          <p:val>
                                            <p:strVal val="#ppt_h"/>
                                          </p:val>
                                        </p:tav>
                                      </p:tavLst>
                                    </p:anim>
                                    <p:animEffect transition="in" filter="fade">
                                      <p:cBhvr>
                                        <p:cTn id="84" dur="500"/>
                                        <p:tgtEl>
                                          <p:spTgt spid="25"/>
                                        </p:tgtEl>
                                      </p:cBhvr>
                                    </p:animEffect>
                                  </p:childTnLst>
                                </p:cTn>
                              </p:par>
                              <p:par>
                                <p:cTn id="85" presetID="22" presetClass="entr" presetSubtype="8" fill="hold" grpId="0" nodeType="withEffect">
                                  <p:stCondLst>
                                    <p:cond delay="26500"/>
                                  </p:stCondLst>
                                  <p:childTnLst>
                                    <p:set>
                                      <p:cBhvr>
                                        <p:cTn id="86" dur="1" fill="hold">
                                          <p:stCondLst>
                                            <p:cond delay="0"/>
                                          </p:stCondLst>
                                        </p:cTn>
                                        <p:tgtEl>
                                          <p:spTgt spid="22"/>
                                        </p:tgtEl>
                                        <p:attrNameLst>
                                          <p:attrName>style.visibility</p:attrName>
                                        </p:attrNameLst>
                                      </p:cBhvr>
                                      <p:to>
                                        <p:strVal val="visible"/>
                                      </p:to>
                                    </p:set>
                                    <p:animEffect transition="in" filter="wipe(left)">
                                      <p:cBhvr>
                                        <p:cTn id="87" dur="500"/>
                                        <p:tgtEl>
                                          <p:spTgt spid="22"/>
                                        </p:tgtEl>
                                      </p:cBhvr>
                                    </p:animEffect>
                                  </p:childTnLst>
                                </p:cTn>
                              </p:par>
                              <p:par>
                                <p:cTn id="88" presetID="22" presetClass="entr" presetSubtype="8" fill="hold" nodeType="withEffect">
                                  <p:stCondLst>
                                    <p:cond delay="30750"/>
                                  </p:stCondLst>
                                  <p:childTnLst>
                                    <p:set>
                                      <p:cBhvr>
                                        <p:cTn id="89" dur="1" fill="hold">
                                          <p:stCondLst>
                                            <p:cond delay="0"/>
                                          </p:stCondLst>
                                        </p:cTn>
                                        <p:tgtEl>
                                          <p:spTgt spid="26"/>
                                        </p:tgtEl>
                                        <p:attrNameLst>
                                          <p:attrName>style.visibility</p:attrName>
                                        </p:attrNameLst>
                                      </p:cBhvr>
                                      <p:to>
                                        <p:strVal val="visible"/>
                                      </p:to>
                                    </p:set>
                                    <p:animEffect transition="in" filter="wipe(left)">
                                      <p:cBhvr>
                                        <p:cTn id="90" dur="500"/>
                                        <p:tgtEl>
                                          <p:spTgt spid="26"/>
                                        </p:tgtEl>
                                      </p:cBhvr>
                                    </p:animEffect>
                                  </p:childTnLst>
                                </p:cTn>
                              </p:par>
                              <p:par>
                                <p:cTn id="91" presetID="22" presetClass="entr" presetSubtype="1" fill="hold" nodeType="withEffect">
                                  <p:stCondLst>
                                    <p:cond delay="31000"/>
                                  </p:stCondLst>
                                  <p:childTnLst>
                                    <p:set>
                                      <p:cBhvr>
                                        <p:cTn id="92" dur="1" fill="hold">
                                          <p:stCondLst>
                                            <p:cond delay="0"/>
                                          </p:stCondLst>
                                        </p:cTn>
                                        <p:tgtEl>
                                          <p:spTgt spid="42"/>
                                        </p:tgtEl>
                                        <p:attrNameLst>
                                          <p:attrName>style.visibility</p:attrName>
                                        </p:attrNameLst>
                                      </p:cBhvr>
                                      <p:to>
                                        <p:strVal val="visible"/>
                                      </p:to>
                                    </p:set>
                                    <p:animEffect transition="in" filter="wipe(up)">
                                      <p:cBhvr>
                                        <p:cTn id="93" dur="500"/>
                                        <p:tgtEl>
                                          <p:spTgt spid="42"/>
                                        </p:tgtEl>
                                      </p:cBhvr>
                                    </p:animEffect>
                                  </p:childTnLst>
                                </p:cTn>
                              </p:par>
                              <p:par>
                                <p:cTn id="94" presetID="53" presetClass="entr" presetSubtype="16" fill="hold" grpId="0" nodeType="withEffect">
                                  <p:stCondLst>
                                    <p:cond delay="31250"/>
                                  </p:stCondLst>
                                  <p:childTnLst>
                                    <p:set>
                                      <p:cBhvr>
                                        <p:cTn id="95" dur="1" fill="hold">
                                          <p:stCondLst>
                                            <p:cond delay="0"/>
                                          </p:stCondLst>
                                        </p:cTn>
                                        <p:tgtEl>
                                          <p:spTgt spid="24"/>
                                        </p:tgtEl>
                                        <p:attrNameLst>
                                          <p:attrName>style.visibility</p:attrName>
                                        </p:attrNameLst>
                                      </p:cBhvr>
                                      <p:to>
                                        <p:strVal val="visible"/>
                                      </p:to>
                                    </p:set>
                                    <p:anim calcmode="lin" valueType="num">
                                      <p:cBhvr>
                                        <p:cTn id="96" dur="500" fill="hold"/>
                                        <p:tgtEl>
                                          <p:spTgt spid="24"/>
                                        </p:tgtEl>
                                        <p:attrNameLst>
                                          <p:attrName>ppt_w</p:attrName>
                                        </p:attrNameLst>
                                      </p:cBhvr>
                                      <p:tavLst>
                                        <p:tav tm="0">
                                          <p:val>
                                            <p:fltVal val="0"/>
                                          </p:val>
                                        </p:tav>
                                        <p:tav tm="100000">
                                          <p:val>
                                            <p:strVal val="#ppt_w"/>
                                          </p:val>
                                        </p:tav>
                                      </p:tavLst>
                                    </p:anim>
                                    <p:anim calcmode="lin" valueType="num">
                                      <p:cBhvr>
                                        <p:cTn id="97" dur="500" fill="hold"/>
                                        <p:tgtEl>
                                          <p:spTgt spid="24"/>
                                        </p:tgtEl>
                                        <p:attrNameLst>
                                          <p:attrName>ppt_h</p:attrName>
                                        </p:attrNameLst>
                                      </p:cBhvr>
                                      <p:tavLst>
                                        <p:tav tm="0">
                                          <p:val>
                                            <p:fltVal val="0"/>
                                          </p:val>
                                        </p:tav>
                                        <p:tav tm="100000">
                                          <p:val>
                                            <p:strVal val="#ppt_h"/>
                                          </p:val>
                                        </p:tav>
                                      </p:tavLst>
                                    </p:anim>
                                    <p:animEffect transition="in" filter="fade">
                                      <p:cBhvr>
                                        <p:cTn id="98" dur="500"/>
                                        <p:tgtEl>
                                          <p:spTgt spid="24"/>
                                        </p:tgtEl>
                                      </p:cBhvr>
                                    </p:animEffect>
                                  </p:childTnLst>
                                </p:cTn>
                              </p:par>
                              <p:par>
                                <p:cTn id="99" presetID="22" presetClass="entr" presetSubtype="8" fill="hold" grpId="0" nodeType="withEffect">
                                  <p:stCondLst>
                                    <p:cond delay="31500"/>
                                  </p:stCondLst>
                                  <p:childTnLst>
                                    <p:set>
                                      <p:cBhvr>
                                        <p:cTn id="100" dur="1" fill="hold">
                                          <p:stCondLst>
                                            <p:cond delay="0"/>
                                          </p:stCondLst>
                                        </p:cTn>
                                        <p:tgtEl>
                                          <p:spTgt spid="23"/>
                                        </p:tgtEl>
                                        <p:attrNameLst>
                                          <p:attrName>style.visibility</p:attrName>
                                        </p:attrNameLst>
                                      </p:cBhvr>
                                      <p:to>
                                        <p:strVal val="visible"/>
                                      </p:to>
                                    </p:set>
                                    <p:animEffect transition="in" filter="wipe(left)">
                                      <p:cBhvr>
                                        <p:cTn id="101" dur="500"/>
                                        <p:tgtEl>
                                          <p:spTgt spid="23"/>
                                        </p:tgtEl>
                                      </p:cBhvr>
                                    </p:animEffect>
                                  </p:childTnLst>
                                </p:cTn>
                              </p:par>
                              <p:par>
                                <p:cTn id="102" presetID="2" presetClass="exit" presetSubtype="2" fill="hold" grpId="1" nodeType="withEffect">
                                  <p:stCondLst>
                                    <p:cond delay="38380"/>
                                  </p:stCondLst>
                                  <p:childTnLst>
                                    <p:anim calcmode="lin" valueType="num">
                                      <p:cBhvr additive="base">
                                        <p:cTn id="103" dur="500"/>
                                        <p:tgtEl>
                                          <p:spTgt spid="6"/>
                                        </p:tgtEl>
                                        <p:attrNameLst>
                                          <p:attrName>ppt_x</p:attrName>
                                        </p:attrNameLst>
                                      </p:cBhvr>
                                      <p:tavLst>
                                        <p:tav tm="0">
                                          <p:val>
                                            <p:strVal val="ppt_x"/>
                                          </p:val>
                                        </p:tav>
                                        <p:tav tm="100000">
                                          <p:val>
                                            <p:strVal val="1+ppt_w/2"/>
                                          </p:val>
                                        </p:tav>
                                      </p:tavLst>
                                    </p:anim>
                                    <p:anim calcmode="lin" valueType="num">
                                      <p:cBhvr additive="base">
                                        <p:cTn id="104" dur="500"/>
                                        <p:tgtEl>
                                          <p:spTgt spid="6"/>
                                        </p:tgtEl>
                                        <p:attrNameLst>
                                          <p:attrName>ppt_y</p:attrName>
                                        </p:attrNameLst>
                                      </p:cBhvr>
                                      <p:tavLst>
                                        <p:tav tm="0">
                                          <p:val>
                                            <p:strVal val="ppt_y"/>
                                          </p:val>
                                        </p:tav>
                                        <p:tav tm="100000">
                                          <p:val>
                                            <p:strVal val="ppt_y"/>
                                          </p:val>
                                        </p:tav>
                                      </p:tavLst>
                                    </p:anim>
                                    <p:set>
                                      <p:cBhvr>
                                        <p:cTn id="105" dur="1" fill="hold">
                                          <p:stCondLst>
                                            <p:cond delay="499"/>
                                          </p:stCondLst>
                                        </p:cTn>
                                        <p:tgtEl>
                                          <p:spTgt spid="6"/>
                                        </p:tgtEl>
                                        <p:attrNameLst>
                                          <p:attrName>style.visibility</p:attrName>
                                        </p:attrNameLst>
                                      </p:cBhvr>
                                      <p:to>
                                        <p:strVal val="hidden"/>
                                      </p:to>
                                    </p:set>
                                  </p:childTnLst>
                                </p:cTn>
                              </p:par>
                              <p:par>
                                <p:cTn id="106" presetID="2" presetClass="exit" presetSubtype="2" fill="hold" grpId="1" nodeType="withEffect">
                                  <p:stCondLst>
                                    <p:cond delay="38380"/>
                                  </p:stCondLst>
                                  <p:childTnLst>
                                    <p:anim calcmode="lin" valueType="num">
                                      <p:cBhvr additive="base">
                                        <p:cTn id="107" dur="500"/>
                                        <p:tgtEl>
                                          <p:spTgt spid="21"/>
                                        </p:tgtEl>
                                        <p:attrNameLst>
                                          <p:attrName>ppt_x</p:attrName>
                                        </p:attrNameLst>
                                      </p:cBhvr>
                                      <p:tavLst>
                                        <p:tav tm="0">
                                          <p:val>
                                            <p:strVal val="ppt_x"/>
                                          </p:val>
                                        </p:tav>
                                        <p:tav tm="100000">
                                          <p:val>
                                            <p:strVal val="1+ppt_w/2"/>
                                          </p:val>
                                        </p:tav>
                                      </p:tavLst>
                                    </p:anim>
                                    <p:anim calcmode="lin" valueType="num">
                                      <p:cBhvr additive="base">
                                        <p:cTn id="108" dur="500"/>
                                        <p:tgtEl>
                                          <p:spTgt spid="21"/>
                                        </p:tgtEl>
                                        <p:attrNameLst>
                                          <p:attrName>ppt_y</p:attrName>
                                        </p:attrNameLst>
                                      </p:cBhvr>
                                      <p:tavLst>
                                        <p:tav tm="0">
                                          <p:val>
                                            <p:strVal val="ppt_y"/>
                                          </p:val>
                                        </p:tav>
                                        <p:tav tm="100000">
                                          <p:val>
                                            <p:strVal val="ppt_y"/>
                                          </p:val>
                                        </p:tav>
                                      </p:tavLst>
                                    </p:anim>
                                    <p:set>
                                      <p:cBhvr>
                                        <p:cTn id="109" dur="1" fill="hold">
                                          <p:stCondLst>
                                            <p:cond delay="499"/>
                                          </p:stCondLst>
                                        </p:cTn>
                                        <p:tgtEl>
                                          <p:spTgt spid="21"/>
                                        </p:tgtEl>
                                        <p:attrNameLst>
                                          <p:attrName>style.visibility</p:attrName>
                                        </p:attrNameLst>
                                      </p:cBhvr>
                                      <p:to>
                                        <p:strVal val="hidden"/>
                                      </p:to>
                                    </p:set>
                                  </p:childTnLst>
                                </p:cTn>
                              </p:par>
                              <p:par>
                                <p:cTn id="110" presetID="2" presetClass="exit" presetSubtype="2" fill="hold" grpId="1" nodeType="withEffect">
                                  <p:stCondLst>
                                    <p:cond delay="38380"/>
                                  </p:stCondLst>
                                  <p:childTnLst>
                                    <p:anim calcmode="lin" valueType="num">
                                      <p:cBhvr additive="base">
                                        <p:cTn id="111" dur="500"/>
                                        <p:tgtEl>
                                          <p:spTgt spid="7"/>
                                        </p:tgtEl>
                                        <p:attrNameLst>
                                          <p:attrName>ppt_x</p:attrName>
                                        </p:attrNameLst>
                                      </p:cBhvr>
                                      <p:tavLst>
                                        <p:tav tm="0">
                                          <p:val>
                                            <p:strVal val="ppt_x"/>
                                          </p:val>
                                        </p:tav>
                                        <p:tav tm="100000">
                                          <p:val>
                                            <p:strVal val="1+ppt_w/2"/>
                                          </p:val>
                                        </p:tav>
                                      </p:tavLst>
                                    </p:anim>
                                    <p:anim calcmode="lin" valueType="num">
                                      <p:cBhvr additive="base">
                                        <p:cTn id="112" dur="500"/>
                                        <p:tgtEl>
                                          <p:spTgt spid="7"/>
                                        </p:tgtEl>
                                        <p:attrNameLst>
                                          <p:attrName>ppt_y</p:attrName>
                                        </p:attrNameLst>
                                      </p:cBhvr>
                                      <p:tavLst>
                                        <p:tav tm="0">
                                          <p:val>
                                            <p:strVal val="ppt_y"/>
                                          </p:val>
                                        </p:tav>
                                        <p:tav tm="100000">
                                          <p:val>
                                            <p:strVal val="ppt_y"/>
                                          </p:val>
                                        </p:tav>
                                      </p:tavLst>
                                    </p:anim>
                                    <p:set>
                                      <p:cBhvr>
                                        <p:cTn id="113" dur="1" fill="hold">
                                          <p:stCondLst>
                                            <p:cond delay="499"/>
                                          </p:stCondLst>
                                        </p:cTn>
                                        <p:tgtEl>
                                          <p:spTgt spid="7"/>
                                        </p:tgtEl>
                                        <p:attrNameLst>
                                          <p:attrName>style.visibility</p:attrName>
                                        </p:attrNameLst>
                                      </p:cBhvr>
                                      <p:to>
                                        <p:strVal val="hidden"/>
                                      </p:to>
                                    </p:set>
                                  </p:childTnLst>
                                </p:cTn>
                              </p:par>
                              <p:par>
                                <p:cTn id="114" presetID="2" presetClass="exit" presetSubtype="2" fill="hold" nodeType="withEffect">
                                  <p:stCondLst>
                                    <p:cond delay="38380"/>
                                  </p:stCondLst>
                                  <p:childTnLst>
                                    <p:anim calcmode="lin" valueType="num">
                                      <p:cBhvr additive="base">
                                        <p:cTn id="115" dur="500"/>
                                        <p:tgtEl>
                                          <p:spTgt spid="2"/>
                                        </p:tgtEl>
                                        <p:attrNameLst>
                                          <p:attrName>ppt_x</p:attrName>
                                        </p:attrNameLst>
                                      </p:cBhvr>
                                      <p:tavLst>
                                        <p:tav tm="0">
                                          <p:val>
                                            <p:strVal val="ppt_x"/>
                                          </p:val>
                                        </p:tav>
                                        <p:tav tm="100000">
                                          <p:val>
                                            <p:strVal val="1+ppt_w/2"/>
                                          </p:val>
                                        </p:tav>
                                      </p:tavLst>
                                    </p:anim>
                                    <p:anim calcmode="lin" valueType="num">
                                      <p:cBhvr additive="base">
                                        <p:cTn id="116" dur="500"/>
                                        <p:tgtEl>
                                          <p:spTgt spid="2"/>
                                        </p:tgtEl>
                                        <p:attrNameLst>
                                          <p:attrName>ppt_y</p:attrName>
                                        </p:attrNameLst>
                                      </p:cBhvr>
                                      <p:tavLst>
                                        <p:tav tm="0">
                                          <p:val>
                                            <p:strVal val="ppt_y"/>
                                          </p:val>
                                        </p:tav>
                                        <p:tav tm="100000">
                                          <p:val>
                                            <p:strVal val="ppt_y"/>
                                          </p:val>
                                        </p:tav>
                                      </p:tavLst>
                                    </p:anim>
                                    <p:set>
                                      <p:cBhvr>
                                        <p:cTn id="117" dur="1" fill="hold">
                                          <p:stCondLst>
                                            <p:cond delay="499"/>
                                          </p:stCondLst>
                                        </p:cTn>
                                        <p:tgtEl>
                                          <p:spTgt spid="2"/>
                                        </p:tgtEl>
                                        <p:attrNameLst>
                                          <p:attrName>style.visibility</p:attrName>
                                        </p:attrNameLst>
                                      </p:cBhvr>
                                      <p:to>
                                        <p:strVal val="hidden"/>
                                      </p:to>
                                    </p:set>
                                  </p:childTnLst>
                                </p:cTn>
                              </p:par>
                              <p:par>
                                <p:cTn id="118" presetID="2" presetClass="exit" presetSubtype="2" fill="hold" grpId="1" nodeType="withEffect">
                                  <p:stCondLst>
                                    <p:cond delay="38380"/>
                                  </p:stCondLst>
                                  <p:childTnLst>
                                    <p:anim calcmode="lin" valueType="num">
                                      <p:cBhvr additive="base">
                                        <p:cTn id="119" dur="500"/>
                                        <p:tgtEl>
                                          <p:spTgt spid="16"/>
                                        </p:tgtEl>
                                        <p:attrNameLst>
                                          <p:attrName>ppt_x</p:attrName>
                                        </p:attrNameLst>
                                      </p:cBhvr>
                                      <p:tavLst>
                                        <p:tav tm="0">
                                          <p:val>
                                            <p:strVal val="ppt_x"/>
                                          </p:val>
                                        </p:tav>
                                        <p:tav tm="100000">
                                          <p:val>
                                            <p:strVal val="1+ppt_w/2"/>
                                          </p:val>
                                        </p:tav>
                                      </p:tavLst>
                                    </p:anim>
                                    <p:anim calcmode="lin" valueType="num">
                                      <p:cBhvr additive="base">
                                        <p:cTn id="120" dur="500"/>
                                        <p:tgtEl>
                                          <p:spTgt spid="16"/>
                                        </p:tgtEl>
                                        <p:attrNameLst>
                                          <p:attrName>ppt_y</p:attrName>
                                        </p:attrNameLst>
                                      </p:cBhvr>
                                      <p:tavLst>
                                        <p:tav tm="0">
                                          <p:val>
                                            <p:strVal val="ppt_y"/>
                                          </p:val>
                                        </p:tav>
                                        <p:tav tm="100000">
                                          <p:val>
                                            <p:strVal val="ppt_y"/>
                                          </p:val>
                                        </p:tav>
                                      </p:tavLst>
                                    </p:anim>
                                    <p:set>
                                      <p:cBhvr>
                                        <p:cTn id="121" dur="1" fill="hold">
                                          <p:stCondLst>
                                            <p:cond delay="499"/>
                                          </p:stCondLst>
                                        </p:cTn>
                                        <p:tgtEl>
                                          <p:spTgt spid="16"/>
                                        </p:tgtEl>
                                        <p:attrNameLst>
                                          <p:attrName>style.visibility</p:attrName>
                                        </p:attrNameLst>
                                      </p:cBhvr>
                                      <p:to>
                                        <p:strVal val="hidden"/>
                                      </p:to>
                                    </p:set>
                                  </p:childTnLst>
                                </p:cTn>
                              </p:par>
                              <p:par>
                                <p:cTn id="122" presetID="2" presetClass="exit" presetSubtype="2" fill="hold" nodeType="withEffect">
                                  <p:stCondLst>
                                    <p:cond delay="38380"/>
                                  </p:stCondLst>
                                  <p:childTnLst>
                                    <p:anim calcmode="lin" valueType="num">
                                      <p:cBhvr additive="base">
                                        <p:cTn id="123" dur="500"/>
                                        <p:tgtEl>
                                          <p:spTgt spid="4"/>
                                        </p:tgtEl>
                                        <p:attrNameLst>
                                          <p:attrName>ppt_x</p:attrName>
                                        </p:attrNameLst>
                                      </p:cBhvr>
                                      <p:tavLst>
                                        <p:tav tm="0">
                                          <p:val>
                                            <p:strVal val="ppt_x"/>
                                          </p:val>
                                        </p:tav>
                                        <p:tav tm="100000">
                                          <p:val>
                                            <p:strVal val="1+ppt_w/2"/>
                                          </p:val>
                                        </p:tav>
                                      </p:tavLst>
                                    </p:anim>
                                    <p:anim calcmode="lin" valueType="num">
                                      <p:cBhvr additive="base">
                                        <p:cTn id="124" dur="500"/>
                                        <p:tgtEl>
                                          <p:spTgt spid="4"/>
                                        </p:tgtEl>
                                        <p:attrNameLst>
                                          <p:attrName>ppt_y</p:attrName>
                                        </p:attrNameLst>
                                      </p:cBhvr>
                                      <p:tavLst>
                                        <p:tav tm="0">
                                          <p:val>
                                            <p:strVal val="ppt_y"/>
                                          </p:val>
                                        </p:tav>
                                        <p:tav tm="100000">
                                          <p:val>
                                            <p:strVal val="ppt_y"/>
                                          </p:val>
                                        </p:tav>
                                      </p:tavLst>
                                    </p:anim>
                                    <p:set>
                                      <p:cBhvr>
                                        <p:cTn id="125" dur="1" fill="hold">
                                          <p:stCondLst>
                                            <p:cond delay="499"/>
                                          </p:stCondLst>
                                        </p:cTn>
                                        <p:tgtEl>
                                          <p:spTgt spid="4"/>
                                        </p:tgtEl>
                                        <p:attrNameLst>
                                          <p:attrName>style.visibility</p:attrName>
                                        </p:attrNameLst>
                                      </p:cBhvr>
                                      <p:to>
                                        <p:strVal val="hidden"/>
                                      </p:to>
                                    </p:set>
                                  </p:childTnLst>
                                </p:cTn>
                              </p:par>
                              <p:par>
                                <p:cTn id="126" presetID="2" presetClass="exit" presetSubtype="2" fill="hold" grpId="1" nodeType="withEffect">
                                  <p:stCondLst>
                                    <p:cond delay="38380"/>
                                  </p:stCondLst>
                                  <p:childTnLst>
                                    <p:anim calcmode="lin" valueType="num">
                                      <p:cBhvr additive="base">
                                        <p:cTn id="127" dur="500"/>
                                        <p:tgtEl>
                                          <p:spTgt spid="18"/>
                                        </p:tgtEl>
                                        <p:attrNameLst>
                                          <p:attrName>ppt_x</p:attrName>
                                        </p:attrNameLst>
                                      </p:cBhvr>
                                      <p:tavLst>
                                        <p:tav tm="0">
                                          <p:val>
                                            <p:strVal val="ppt_x"/>
                                          </p:val>
                                        </p:tav>
                                        <p:tav tm="100000">
                                          <p:val>
                                            <p:strVal val="1+ppt_w/2"/>
                                          </p:val>
                                        </p:tav>
                                      </p:tavLst>
                                    </p:anim>
                                    <p:anim calcmode="lin" valueType="num">
                                      <p:cBhvr additive="base">
                                        <p:cTn id="128" dur="500"/>
                                        <p:tgtEl>
                                          <p:spTgt spid="18"/>
                                        </p:tgtEl>
                                        <p:attrNameLst>
                                          <p:attrName>ppt_y</p:attrName>
                                        </p:attrNameLst>
                                      </p:cBhvr>
                                      <p:tavLst>
                                        <p:tav tm="0">
                                          <p:val>
                                            <p:strVal val="ppt_y"/>
                                          </p:val>
                                        </p:tav>
                                        <p:tav tm="100000">
                                          <p:val>
                                            <p:strVal val="ppt_y"/>
                                          </p:val>
                                        </p:tav>
                                      </p:tavLst>
                                    </p:anim>
                                    <p:set>
                                      <p:cBhvr>
                                        <p:cTn id="129" dur="1" fill="hold">
                                          <p:stCondLst>
                                            <p:cond delay="499"/>
                                          </p:stCondLst>
                                        </p:cTn>
                                        <p:tgtEl>
                                          <p:spTgt spid="18"/>
                                        </p:tgtEl>
                                        <p:attrNameLst>
                                          <p:attrName>style.visibility</p:attrName>
                                        </p:attrNameLst>
                                      </p:cBhvr>
                                      <p:to>
                                        <p:strVal val="hidden"/>
                                      </p:to>
                                    </p:set>
                                  </p:childTnLst>
                                </p:cTn>
                              </p:par>
                              <p:par>
                                <p:cTn id="130" presetID="2" presetClass="exit" presetSubtype="2" fill="hold" nodeType="withEffect">
                                  <p:stCondLst>
                                    <p:cond delay="38380"/>
                                  </p:stCondLst>
                                  <p:childTnLst>
                                    <p:anim calcmode="lin" valueType="num">
                                      <p:cBhvr additive="base">
                                        <p:cTn id="131" dur="500"/>
                                        <p:tgtEl>
                                          <p:spTgt spid="15"/>
                                        </p:tgtEl>
                                        <p:attrNameLst>
                                          <p:attrName>ppt_x</p:attrName>
                                        </p:attrNameLst>
                                      </p:cBhvr>
                                      <p:tavLst>
                                        <p:tav tm="0">
                                          <p:val>
                                            <p:strVal val="ppt_x"/>
                                          </p:val>
                                        </p:tav>
                                        <p:tav tm="100000">
                                          <p:val>
                                            <p:strVal val="1+ppt_w/2"/>
                                          </p:val>
                                        </p:tav>
                                      </p:tavLst>
                                    </p:anim>
                                    <p:anim calcmode="lin" valueType="num">
                                      <p:cBhvr additive="base">
                                        <p:cTn id="132" dur="500"/>
                                        <p:tgtEl>
                                          <p:spTgt spid="15"/>
                                        </p:tgtEl>
                                        <p:attrNameLst>
                                          <p:attrName>ppt_y</p:attrName>
                                        </p:attrNameLst>
                                      </p:cBhvr>
                                      <p:tavLst>
                                        <p:tav tm="0">
                                          <p:val>
                                            <p:strVal val="ppt_y"/>
                                          </p:val>
                                        </p:tav>
                                        <p:tav tm="100000">
                                          <p:val>
                                            <p:strVal val="ppt_y"/>
                                          </p:val>
                                        </p:tav>
                                      </p:tavLst>
                                    </p:anim>
                                    <p:set>
                                      <p:cBhvr>
                                        <p:cTn id="133" dur="1" fill="hold">
                                          <p:stCondLst>
                                            <p:cond delay="499"/>
                                          </p:stCondLst>
                                        </p:cTn>
                                        <p:tgtEl>
                                          <p:spTgt spid="15"/>
                                        </p:tgtEl>
                                        <p:attrNameLst>
                                          <p:attrName>style.visibility</p:attrName>
                                        </p:attrNameLst>
                                      </p:cBhvr>
                                      <p:to>
                                        <p:strVal val="hidden"/>
                                      </p:to>
                                    </p:set>
                                  </p:childTnLst>
                                </p:cTn>
                              </p:par>
                              <p:par>
                                <p:cTn id="134" presetID="2" presetClass="exit" presetSubtype="2" fill="hold" grpId="1" nodeType="withEffect">
                                  <p:stCondLst>
                                    <p:cond delay="38380"/>
                                  </p:stCondLst>
                                  <p:childTnLst>
                                    <p:anim calcmode="lin" valueType="num">
                                      <p:cBhvr additive="base">
                                        <p:cTn id="135" dur="500"/>
                                        <p:tgtEl>
                                          <p:spTgt spid="5"/>
                                        </p:tgtEl>
                                        <p:attrNameLst>
                                          <p:attrName>ppt_x</p:attrName>
                                        </p:attrNameLst>
                                      </p:cBhvr>
                                      <p:tavLst>
                                        <p:tav tm="0">
                                          <p:val>
                                            <p:strVal val="ppt_x"/>
                                          </p:val>
                                        </p:tav>
                                        <p:tav tm="100000">
                                          <p:val>
                                            <p:strVal val="1+ppt_w/2"/>
                                          </p:val>
                                        </p:tav>
                                      </p:tavLst>
                                    </p:anim>
                                    <p:anim calcmode="lin" valueType="num">
                                      <p:cBhvr additive="base">
                                        <p:cTn id="136" dur="500"/>
                                        <p:tgtEl>
                                          <p:spTgt spid="5"/>
                                        </p:tgtEl>
                                        <p:attrNameLst>
                                          <p:attrName>ppt_y</p:attrName>
                                        </p:attrNameLst>
                                      </p:cBhvr>
                                      <p:tavLst>
                                        <p:tav tm="0">
                                          <p:val>
                                            <p:strVal val="ppt_y"/>
                                          </p:val>
                                        </p:tav>
                                        <p:tav tm="100000">
                                          <p:val>
                                            <p:strVal val="ppt_y"/>
                                          </p:val>
                                        </p:tav>
                                      </p:tavLst>
                                    </p:anim>
                                    <p:set>
                                      <p:cBhvr>
                                        <p:cTn id="137" dur="1" fill="hold">
                                          <p:stCondLst>
                                            <p:cond delay="499"/>
                                          </p:stCondLst>
                                        </p:cTn>
                                        <p:tgtEl>
                                          <p:spTgt spid="5"/>
                                        </p:tgtEl>
                                        <p:attrNameLst>
                                          <p:attrName>style.visibility</p:attrName>
                                        </p:attrNameLst>
                                      </p:cBhvr>
                                      <p:to>
                                        <p:strVal val="hidden"/>
                                      </p:to>
                                    </p:set>
                                  </p:childTnLst>
                                </p:cTn>
                              </p:par>
                              <p:par>
                                <p:cTn id="138" presetID="2" presetClass="exit" presetSubtype="2" fill="hold" nodeType="withEffect">
                                  <p:stCondLst>
                                    <p:cond delay="38380"/>
                                  </p:stCondLst>
                                  <p:childTnLst>
                                    <p:anim calcmode="lin" valueType="num">
                                      <p:cBhvr additive="base">
                                        <p:cTn id="139" dur="500"/>
                                        <p:tgtEl>
                                          <p:spTgt spid="37"/>
                                        </p:tgtEl>
                                        <p:attrNameLst>
                                          <p:attrName>ppt_x</p:attrName>
                                        </p:attrNameLst>
                                      </p:cBhvr>
                                      <p:tavLst>
                                        <p:tav tm="0">
                                          <p:val>
                                            <p:strVal val="ppt_x"/>
                                          </p:val>
                                        </p:tav>
                                        <p:tav tm="100000">
                                          <p:val>
                                            <p:strVal val="1+ppt_w/2"/>
                                          </p:val>
                                        </p:tav>
                                      </p:tavLst>
                                    </p:anim>
                                    <p:anim calcmode="lin" valueType="num">
                                      <p:cBhvr additive="base">
                                        <p:cTn id="140" dur="500"/>
                                        <p:tgtEl>
                                          <p:spTgt spid="37"/>
                                        </p:tgtEl>
                                        <p:attrNameLst>
                                          <p:attrName>ppt_y</p:attrName>
                                        </p:attrNameLst>
                                      </p:cBhvr>
                                      <p:tavLst>
                                        <p:tav tm="0">
                                          <p:val>
                                            <p:strVal val="ppt_y"/>
                                          </p:val>
                                        </p:tav>
                                        <p:tav tm="100000">
                                          <p:val>
                                            <p:strVal val="ppt_y"/>
                                          </p:val>
                                        </p:tav>
                                      </p:tavLst>
                                    </p:anim>
                                    <p:set>
                                      <p:cBhvr>
                                        <p:cTn id="141" dur="1" fill="hold">
                                          <p:stCondLst>
                                            <p:cond delay="499"/>
                                          </p:stCondLst>
                                        </p:cTn>
                                        <p:tgtEl>
                                          <p:spTgt spid="37"/>
                                        </p:tgtEl>
                                        <p:attrNameLst>
                                          <p:attrName>style.visibility</p:attrName>
                                        </p:attrNameLst>
                                      </p:cBhvr>
                                      <p:to>
                                        <p:strVal val="hidden"/>
                                      </p:to>
                                    </p:set>
                                  </p:childTnLst>
                                </p:cTn>
                              </p:par>
                              <p:par>
                                <p:cTn id="142" presetID="2" presetClass="exit" presetSubtype="2" fill="hold" grpId="1" nodeType="withEffect">
                                  <p:stCondLst>
                                    <p:cond delay="38380"/>
                                  </p:stCondLst>
                                  <p:childTnLst>
                                    <p:anim calcmode="lin" valueType="num">
                                      <p:cBhvr additive="base">
                                        <p:cTn id="143" dur="500"/>
                                        <p:tgtEl>
                                          <p:spTgt spid="22"/>
                                        </p:tgtEl>
                                        <p:attrNameLst>
                                          <p:attrName>ppt_x</p:attrName>
                                        </p:attrNameLst>
                                      </p:cBhvr>
                                      <p:tavLst>
                                        <p:tav tm="0">
                                          <p:val>
                                            <p:strVal val="ppt_x"/>
                                          </p:val>
                                        </p:tav>
                                        <p:tav tm="100000">
                                          <p:val>
                                            <p:strVal val="1+ppt_w/2"/>
                                          </p:val>
                                        </p:tav>
                                      </p:tavLst>
                                    </p:anim>
                                    <p:anim calcmode="lin" valueType="num">
                                      <p:cBhvr additive="base">
                                        <p:cTn id="144" dur="500"/>
                                        <p:tgtEl>
                                          <p:spTgt spid="22"/>
                                        </p:tgtEl>
                                        <p:attrNameLst>
                                          <p:attrName>ppt_y</p:attrName>
                                        </p:attrNameLst>
                                      </p:cBhvr>
                                      <p:tavLst>
                                        <p:tav tm="0">
                                          <p:val>
                                            <p:strVal val="ppt_y"/>
                                          </p:val>
                                        </p:tav>
                                        <p:tav tm="100000">
                                          <p:val>
                                            <p:strVal val="ppt_y"/>
                                          </p:val>
                                        </p:tav>
                                      </p:tavLst>
                                    </p:anim>
                                    <p:set>
                                      <p:cBhvr>
                                        <p:cTn id="145" dur="1" fill="hold">
                                          <p:stCondLst>
                                            <p:cond delay="499"/>
                                          </p:stCondLst>
                                        </p:cTn>
                                        <p:tgtEl>
                                          <p:spTgt spid="22"/>
                                        </p:tgtEl>
                                        <p:attrNameLst>
                                          <p:attrName>style.visibility</p:attrName>
                                        </p:attrNameLst>
                                      </p:cBhvr>
                                      <p:to>
                                        <p:strVal val="hidden"/>
                                      </p:to>
                                    </p:set>
                                  </p:childTnLst>
                                </p:cTn>
                              </p:par>
                              <p:par>
                                <p:cTn id="146" presetID="2" presetClass="exit" presetSubtype="2" fill="hold" nodeType="withEffect">
                                  <p:stCondLst>
                                    <p:cond delay="38380"/>
                                  </p:stCondLst>
                                  <p:childTnLst>
                                    <p:anim calcmode="lin" valueType="num">
                                      <p:cBhvr additive="base">
                                        <p:cTn id="147" dur="500"/>
                                        <p:tgtEl>
                                          <p:spTgt spid="26"/>
                                        </p:tgtEl>
                                        <p:attrNameLst>
                                          <p:attrName>ppt_x</p:attrName>
                                        </p:attrNameLst>
                                      </p:cBhvr>
                                      <p:tavLst>
                                        <p:tav tm="0">
                                          <p:val>
                                            <p:strVal val="ppt_x"/>
                                          </p:val>
                                        </p:tav>
                                        <p:tav tm="100000">
                                          <p:val>
                                            <p:strVal val="1+ppt_w/2"/>
                                          </p:val>
                                        </p:tav>
                                      </p:tavLst>
                                    </p:anim>
                                    <p:anim calcmode="lin" valueType="num">
                                      <p:cBhvr additive="base">
                                        <p:cTn id="148" dur="500"/>
                                        <p:tgtEl>
                                          <p:spTgt spid="26"/>
                                        </p:tgtEl>
                                        <p:attrNameLst>
                                          <p:attrName>ppt_y</p:attrName>
                                        </p:attrNameLst>
                                      </p:cBhvr>
                                      <p:tavLst>
                                        <p:tav tm="0">
                                          <p:val>
                                            <p:strVal val="ppt_y"/>
                                          </p:val>
                                        </p:tav>
                                        <p:tav tm="100000">
                                          <p:val>
                                            <p:strVal val="ppt_y"/>
                                          </p:val>
                                        </p:tav>
                                      </p:tavLst>
                                    </p:anim>
                                    <p:set>
                                      <p:cBhvr>
                                        <p:cTn id="149" dur="1" fill="hold">
                                          <p:stCondLst>
                                            <p:cond delay="499"/>
                                          </p:stCondLst>
                                        </p:cTn>
                                        <p:tgtEl>
                                          <p:spTgt spid="26"/>
                                        </p:tgtEl>
                                        <p:attrNameLst>
                                          <p:attrName>style.visibility</p:attrName>
                                        </p:attrNameLst>
                                      </p:cBhvr>
                                      <p:to>
                                        <p:strVal val="hidden"/>
                                      </p:to>
                                    </p:set>
                                  </p:childTnLst>
                                </p:cTn>
                              </p:par>
                              <p:par>
                                <p:cTn id="150" presetID="2" presetClass="exit" presetSubtype="2" fill="hold" grpId="1" nodeType="withEffect">
                                  <p:stCondLst>
                                    <p:cond delay="38380"/>
                                  </p:stCondLst>
                                  <p:childTnLst>
                                    <p:anim calcmode="lin" valueType="num">
                                      <p:cBhvr additive="base">
                                        <p:cTn id="151" dur="500"/>
                                        <p:tgtEl>
                                          <p:spTgt spid="23"/>
                                        </p:tgtEl>
                                        <p:attrNameLst>
                                          <p:attrName>ppt_x</p:attrName>
                                        </p:attrNameLst>
                                      </p:cBhvr>
                                      <p:tavLst>
                                        <p:tav tm="0">
                                          <p:val>
                                            <p:strVal val="ppt_x"/>
                                          </p:val>
                                        </p:tav>
                                        <p:tav tm="100000">
                                          <p:val>
                                            <p:strVal val="1+ppt_w/2"/>
                                          </p:val>
                                        </p:tav>
                                      </p:tavLst>
                                    </p:anim>
                                    <p:anim calcmode="lin" valueType="num">
                                      <p:cBhvr additive="base">
                                        <p:cTn id="152" dur="500"/>
                                        <p:tgtEl>
                                          <p:spTgt spid="23"/>
                                        </p:tgtEl>
                                        <p:attrNameLst>
                                          <p:attrName>ppt_y</p:attrName>
                                        </p:attrNameLst>
                                      </p:cBhvr>
                                      <p:tavLst>
                                        <p:tav tm="0">
                                          <p:val>
                                            <p:strVal val="ppt_y"/>
                                          </p:val>
                                        </p:tav>
                                        <p:tav tm="100000">
                                          <p:val>
                                            <p:strVal val="ppt_y"/>
                                          </p:val>
                                        </p:tav>
                                      </p:tavLst>
                                    </p:anim>
                                    <p:set>
                                      <p:cBhvr>
                                        <p:cTn id="153" dur="1" fill="hold">
                                          <p:stCondLst>
                                            <p:cond delay="499"/>
                                          </p:stCondLst>
                                        </p:cTn>
                                        <p:tgtEl>
                                          <p:spTgt spid="23"/>
                                        </p:tgtEl>
                                        <p:attrNameLst>
                                          <p:attrName>style.visibility</p:attrName>
                                        </p:attrNameLst>
                                      </p:cBhvr>
                                      <p:to>
                                        <p:strVal val="hidden"/>
                                      </p:to>
                                    </p:set>
                                  </p:childTnLst>
                                </p:cTn>
                              </p:par>
                              <p:par>
                                <p:cTn id="154" presetID="2" presetClass="exit" presetSubtype="8" fill="hold" grpId="1" nodeType="withEffect">
                                  <p:stCondLst>
                                    <p:cond delay="38380"/>
                                  </p:stCondLst>
                                  <p:childTnLst>
                                    <p:anim calcmode="lin" valueType="num">
                                      <p:cBhvr additive="base">
                                        <p:cTn id="155" dur="500"/>
                                        <p:tgtEl>
                                          <p:spTgt spid="3"/>
                                        </p:tgtEl>
                                        <p:attrNameLst>
                                          <p:attrName>ppt_x</p:attrName>
                                        </p:attrNameLst>
                                      </p:cBhvr>
                                      <p:tavLst>
                                        <p:tav tm="0">
                                          <p:val>
                                            <p:strVal val="ppt_x"/>
                                          </p:val>
                                        </p:tav>
                                        <p:tav tm="100000">
                                          <p:val>
                                            <p:strVal val="0-ppt_w/2"/>
                                          </p:val>
                                        </p:tav>
                                      </p:tavLst>
                                    </p:anim>
                                    <p:anim calcmode="lin" valueType="num">
                                      <p:cBhvr additive="base">
                                        <p:cTn id="156" dur="500"/>
                                        <p:tgtEl>
                                          <p:spTgt spid="3"/>
                                        </p:tgtEl>
                                        <p:attrNameLst>
                                          <p:attrName>ppt_y</p:attrName>
                                        </p:attrNameLst>
                                      </p:cBhvr>
                                      <p:tavLst>
                                        <p:tav tm="0">
                                          <p:val>
                                            <p:strVal val="ppt_y"/>
                                          </p:val>
                                        </p:tav>
                                        <p:tav tm="100000">
                                          <p:val>
                                            <p:strVal val="ppt_y"/>
                                          </p:val>
                                        </p:tav>
                                      </p:tavLst>
                                    </p:anim>
                                    <p:set>
                                      <p:cBhvr>
                                        <p:cTn id="157" dur="1" fill="hold">
                                          <p:stCondLst>
                                            <p:cond delay="499"/>
                                          </p:stCondLst>
                                        </p:cTn>
                                        <p:tgtEl>
                                          <p:spTgt spid="3"/>
                                        </p:tgtEl>
                                        <p:attrNameLst>
                                          <p:attrName>style.visibility</p:attrName>
                                        </p:attrNameLst>
                                      </p:cBhvr>
                                      <p:to>
                                        <p:strVal val="hidden"/>
                                      </p:to>
                                    </p:set>
                                  </p:childTnLst>
                                </p:cTn>
                              </p:par>
                              <p:par>
                                <p:cTn id="158" presetID="2" presetClass="exit" presetSubtype="8" fill="hold" nodeType="withEffect">
                                  <p:stCondLst>
                                    <p:cond delay="38380"/>
                                  </p:stCondLst>
                                  <p:childTnLst>
                                    <p:anim calcmode="lin" valueType="num">
                                      <p:cBhvr additive="base">
                                        <p:cTn id="159" dur="500"/>
                                        <p:tgtEl>
                                          <p:spTgt spid="8"/>
                                        </p:tgtEl>
                                        <p:attrNameLst>
                                          <p:attrName>ppt_x</p:attrName>
                                        </p:attrNameLst>
                                      </p:cBhvr>
                                      <p:tavLst>
                                        <p:tav tm="0">
                                          <p:val>
                                            <p:strVal val="ppt_x"/>
                                          </p:val>
                                        </p:tav>
                                        <p:tav tm="100000">
                                          <p:val>
                                            <p:strVal val="0-ppt_w/2"/>
                                          </p:val>
                                        </p:tav>
                                      </p:tavLst>
                                    </p:anim>
                                    <p:anim calcmode="lin" valueType="num">
                                      <p:cBhvr additive="base">
                                        <p:cTn id="160" dur="500"/>
                                        <p:tgtEl>
                                          <p:spTgt spid="8"/>
                                        </p:tgtEl>
                                        <p:attrNameLst>
                                          <p:attrName>ppt_y</p:attrName>
                                        </p:attrNameLst>
                                      </p:cBhvr>
                                      <p:tavLst>
                                        <p:tav tm="0">
                                          <p:val>
                                            <p:strVal val="ppt_y"/>
                                          </p:val>
                                        </p:tav>
                                        <p:tav tm="100000">
                                          <p:val>
                                            <p:strVal val="ppt_y"/>
                                          </p:val>
                                        </p:tav>
                                      </p:tavLst>
                                    </p:anim>
                                    <p:set>
                                      <p:cBhvr>
                                        <p:cTn id="161" dur="1" fill="hold">
                                          <p:stCondLst>
                                            <p:cond delay="499"/>
                                          </p:stCondLst>
                                        </p:cTn>
                                        <p:tgtEl>
                                          <p:spTgt spid="8"/>
                                        </p:tgtEl>
                                        <p:attrNameLst>
                                          <p:attrName>style.visibility</p:attrName>
                                        </p:attrNameLst>
                                      </p:cBhvr>
                                      <p:to>
                                        <p:strVal val="hidden"/>
                                      </p:to>
                                    </p:set>
                                  </p:childTnLst>
                                </p:cTn>
                              </p:par>
                              <p:par>
                                <p:cTn id="162" presetID="2" presetClass="exit" presetSubtype="8" fill="hold" nodeType="withEffect">
                                  <p:stCondLst>
                                    <p:cond delay="38380"/>
                                  </p:stCondLst>
                                  <p:childTnLst>
                                    <p:anim calcmode="lin" valueType="num">
                                      <p:cBhvr additive="base">
                                        <p:cTn id="163" dur="500"/>
                                        <p:tgtEl>
                                          <p:spTgt spid="20"/>
                                        </p:tgtEl>
                                        <p:attrNameLst>
                                          <p:attrName>ppt_x</p:attrName>
                                        </p:attrNameLst>
                                      </p:cBhvr>
                                      <p:tavLst>
                                        <p:tav tm="0">
                                          <p:val>
                                            <p:strVal val="ppt_x"/>
                                          </p:val>
                                        </p:tav>
                                        <p:tav tm="100000">
                                          <p:val>
                                            <p:strVal val="0-ppt_w/2"/>
                                          </p:val>
                                        </p:tav>
                                      </p:tavLst>
                                    </p:anim>
                                    <p:anim calcmode="lin" valueType="num">
                                      <p:cBhvr additive="base">
                                        <p:cTn id="164" dur="500"/>
                                        <p:tgtEl>
                                          <p:spTgt spid="20"/>
                                        </p:tgtEl>
                                        <p:attrNameLst>
                                          <p:attrName>ppt_y</p:attrName>
                                        </p:attrNameLst>
                                      </p:cBhvr>
                                      <p:tavLst>
                                        <p:tav tm="0">
                                          <p:val>
                                            <p:strVal val="ppt_y"/>
                                          </p:val>
                                        </p:tav>
                                        <p:tav tm="100000">
                                          <p:val>
                                            <p:strVal val="ppt_y"/>
                                          </p:val>
                                        </p:tav>
                                      </p:tavLst>
                                    </p:anim>
                                    <p:set>
                                      <p:cBhvr>
                                        <p:cTn id="165" dur="1" fill="hold">
                                          <p:stCondLst>
                                            <p:cond delay="499"/>
                                          </p:stCondLst>
                                        </p:cTn>
                                        <p:tgtEl>
                                          <p:spTgt spid="20"/>
                                        </p:tgtEl>
                                        <p:attrNameLst>
                                          <p:attrName>style.visibility</p:attrName>
                                        </p:attrNameLst>
                                      </p:cBhvr>
                                      <p:to>
                                        <p:strVal val="hidden"/>
                                      </p:to>
                                    </p:set>
                                  </p:childTnLst>
                                </p:cTn>
                              </p:par>
                              <p:par>
                                <p:cTn id="166" presetID="2" presetClass="exit" presetSubtype="8" fill="hold" grpId="1" nodeType="withEffect">
                                  <p:stCondLst>
                                    <p:cond delay="38380"/>
                                  </p:stCondLst>
                                  <p:childTnLst>
                                    <p:anim calcmode="lin" valueType="num">
                                      <p:cBhvr additive="base">
                                        <p:cTn id="167" dur="500"/>
                                        <p:tgtEl>
                                          <p:spTgt spid="14"/>
                                        </p:tgtEl>
                                        <p:attrNameLst>
                                          <p:attrName>ppt_x</p:attrName>
                                        </p:attrNameLst>
                                      </p:cBhvr>
                                      <p:tavLst>
                                        <p:tav tm="0">
                                          <p:val>
                                            <p:strVal val="ppt_x"/>
                                          </p:val>
                                        </p:tav>
                                        <p:tav tm="100000">
                                          <p:val>
                                            <p:strVal val="0-ppt_w/2"/>
                                          </p:val>
                                        </p:tav>
                                      </p:tavLst>
                                    </p:anim>
                                    <p:anim calcmode="lin" valueType="num">
                                      <p:cBhvr additive="base">
                                        <p:cTn id="168" dur="500"/>
                                        <p:tgtEl>
                                          <p:spTgt spid="14"/>
                                        </p:tgtEl>
                                        <p:attrNameLst>
                                          <p:attrName>ppt_y</p:attrName>
                                        </p:attrNameLst>
                                      </p:cBhvr>
                                      <p:tavLst>
                                        <p:tav tm="0">
                                          <p:val>
                                            <p:strVal val="ppt_y"/>
                                          </p:val>
                                        </p:tav>
                                        <p:tav tm="100000">
                                          <p:val>
                                            <p:strVal val="ppt_y"/>
                                          </p:val>
                                        </p:tav>
                                      </p:tavLst>
                                    </p:anim>
                                    <p:set>
                                      <p:cBhvr>
                                        <p:cTn id="169" dur="1" fill="hold">
                                          <p:stCondLst>
                                            <p:cond delay="499"/>
                                          </p:stCondLst>
                                        </p:cTn>
                                        <p:tgtEl>
                                          <p:spTgt spid="14"/>
                                        </p:tgtEl>
                                        <p:attrNameLst>
                                          <p:attrName>style.visibility</p:attrName>
                                        </p:attrNameLst>
                                      </p:cBhvr>
                                      <p:to>
                                        <p:strVal val="hidden"/>
                                      </p:to>
                                    </p:set>
                                  </p:childTnLst>
                                </p:cTn>
                              </p:par>
                              <p:par>
                                <p:cTn id="170" presetID="2" presetClass="exit" presetSubtype="8" fill="hold" nodeType="withEffect">
                                  <p:stCondLst>
                                    <p:cond delay="38380"/>
                                  </p:stCondLst>
                                  <p:childTnLst>
                                    <p:anim calcmode="lin" valueType="num">
                                      <p:cBhvr additive="base">
                                        <p:cTn id="171" dur="500"/>
                                        <p:tgtEl>
                                          <p:spTgt spid="38"/>
                                        </p:tgtEl>
                                        <p:attrNameLst>
                                          <p:attrName>ppt_x</p:attrName>
                                        </p:attrNameLst>
                                      </p:cBhvr>
                                      <p:tavLst>
                                        <p:tav tm="0">
                                          <p:val>
                                            <p:strVal val="ppt_x"/>
                                          </p:val>
                                        </p:tav>
                                        <p:tav tm="100000">
                                          <p:val>
                                            <p:strVal val="0-ppt_w/2"/>
                                          </p:val>
                                        </p:tav>
                                      </p:tavLst>
                                    </p:anim>
                                    <p:anim calcmode="lin" valueType="num">
                                      <p:cBhvr additive="base">
                                        <p:cTn id="172" dur="500"/>
                                        <p:tgtEl>
                                          <p:spTgt spid="38"/>
                                        </p:tgtEl>
                                        <p:attrNameLst>
                                          <p:attrName>ppt_y</p:attrName>
                                        </p:attrNameLst>
                                      </p:cBhvr>
                                      <p:tavLst>
                                        <p:tav tm="0">
                                          <p:val>
                                            <p:strVal val="ppt_y"/>
                                          </p:val>
                                        </p:tav>
                                        <p:tav tm="100000">
                                          <p:val>
                                            <p:strVal val="ppt_y"/>
                                          </p:val>
                                        </p:tav>
                                      </p:tavLst>
                                    </p:anim>
                                    <p:set>
                                      <p:cBhvr>
                                        <p:cTn id="173" dur="1" fill="hold">
                                          <p:stCondLst>
                                            <p:cond delay="499"/>
                                          </p:stCondLst>
                                        </p:cTn>
                                        <p:tgtEl>
                                          <p:spTgt spid="38"/>
                                        </p:tgtEl>
                                        <p:attrNameLst>
                                          <p:attrName>style.visibility</p:attrName>
                                        </p:attrNameLst>
                                      </p:cBhvr>
                                      <p:to>
                                        <p:strVal val="hidden"/>
                                      </p:to>
                                    </p:set>
                                  </p:childTnLst>
                                </p:cTn>
                              </p:par>
                              <p:par>
                                <p:cTn id="174" presetID="2" presetClass="exit" presetSubtype="8" fill="hold" grpId="1" nodeType="withEffect">
                                  <p:stCondLst>
                                    <p:cond delay="38380"/>
                                  </p:stCondLst>
                                  <p:childTnLst>
                                    <p:anim calcmode="lin" valueType="num">
                                      <p:cBhvr additive="base">
                                        <p:cTn id="175" dur="500"/>
                                        <p:tgtEl>
                                          <p:spTgt spid="19"/>
                                        </p:tgtEl>
                                        <p:attrNameLst>
                                          <p:attrName>ppt_x</p:attrName>
                                        </p:attrNameLst>
                                      </p:cBhvr>
                                      <p:tavLst>
                                        <p:tav tm="0">
                                          <p:val>
                                            <p:strVal val="ppt_x"/>
                                          </p:val>
                                        </p:tav>
                                        <p:tav tm="100000">
                                          <p:val>
                                            <p:strVal val="0-ppt_w/2"/>
                                          </p:val>
                                        </p:tav>
                                      </p:tavLst>
                                    </p:anim>
                                    <p:anim calcmode="lin" valueType="num">
                                      <p:cBhvr additive="base">
                                        <p:cTn id="176" dur="500"/>
                                        <p:tgtEl>
                                          <p:spTgt spid="19"/>
                                        </p:tgtEl>
                                        <p:attrNameLst>
                                          <p:attrName>ppt_y</p:attrName>
                                        </p:attrNameLst>
                                      </p:cBhvr>
                                      <p:tavLst>
                                        <p:tav tm="0">
                                          <p:val>
                                            <p:strVal val="ppt_y"/>
                                          </p:val>
                                        </p:tav>
                                        <p:tav tm="100000">
                                          <p:val>
                                            <p:strVal val="ppt_y"/>
                                          </p:val>
                                        </p:tav>
                                      </p:tavLst>
                                    </p:anim>
                                    <p:set>
                                      <p:cBhvr>
                                        <p:cTn id="177" dur="1" fill="hold">
                                          <p:stCondLst>
                                            <p:cond delay="499"/>
                                          </p:stCondLst>
                                        </p:cTn>
                                        <p:tgtEl>
                                          <p:spTgt spid="19"/>
                                        </p:tgtEl>
                                        <p:attrNameLst>
                                          <p:attrName>style.visibility</p:attrName>
                                        </p:attrNameLst>
                                      </p:cBhvr>
                                      <p:to>
                                        <p:strVal val="hidden"/>
                                      </p:to>
                                    </p:set>
                                  </p:childTnLst>
                                </p:cTn>
                              </p:par>
                              <p:par>
                                <p:cTn id="178" presetID="2" presetClass="exit" presetSubtype="8" fill="hold" nodeType="withEffect">
                                  <p:stCondLst>
                                    <p:cond delay="38380"/>
                                  </p:stCondLst>
                                  <p:childTnLst>
                                    <p:anim calcmode="lin" valueType="num">
                                      <p:cBhvr additive="base">
                                        <p:cTn id="179" dur="500"/>
                                        <p:tgtEl>
                                          <p:spTgt spid="39"/>
                                        </p:tgtEl>
                                        <p:attrNameLst>
                                          <p:attrName>ppt_x</p:attrName>
                                        </p:attrNameLst>
                                      </p:cBhvr>
                                      <p:tavLst>
                                        <p:tav tm="0">
                                          <p:val>
                                            <p:strVal val="ppt_x"/>
                                          </p:val>
                                        </p:tav>
                                        <p:tav tm="100000">
                                          <p:val>
                                            <p:strVal val="0-ppt_w/2"/>
                                          </p:val>
                                        </p:tav>
                                      </p:tavLst>
                                    </p:anim>
                                    <p:anim calcmode="lin" valueType="num">
                                      <p:cBhvr additive="base">
                                        <p:cTn id="180" dur="500"/>
                                        <p:tgtEl>
                                          <p:spTgt spid="39"/>
                                        </p:tgtEl>
                                        <p:attrNameLst>
                                          <p:attrName>ppt_y</p:attrName>
                                        </p:attrNameLst>
                                      </p:cBhvr>
                                      <p:tavLst>
                                        <p:tav tm="0">
                                          <p:val>
                                            <p:strVal val="ppt_y"/>
                                          </p:val>
                                        </p:tav>
                                        <p:tav tm="100000">
                                          <p:val>
                                            <p:strVal val="ppt_y"/>
                                          </p:val>
                                        </p:tav>
                                      </p:tavLst>
                                    </p:anim>
                                    <p:set>
                                      <p:cBhvr>
                                        <p:cTn id="181" dur="1" fill="hold">
                                          <p:stCondLst>
                                            <p:cond delay="499"/>
                                          </p:stCondLst>
                                        </p:cTn>
                                        <p:tgtEl>
                                          <p:spTgt spid="39"/>
                                        </p:tgtEl>
                                        <p:attrNameLst>
                                          <p:attrName>style.visibility</p:attrName>
                                        </p:attrNameLst>
                                      </p:cBhvr>
                                      <p:to>
                                        <p:strVal val="hidden"/>
                                      </p:to>
                                    </p:set>
                                  </p:childTnLst>
                                </p:cTn>
                              </p:par>
                              <p:par>
                                <p:cTn id="182" presetID="2" presetClass="exit" presetSubtype="8" fill="hold" grpId="1" nodeType="withEffect">
                                  <p:stCondLst>
                                    <p:cond delay="38380"/>
                                  </p:stCondLst>
                                  <p:childTnLst>
                                    <p:anim calcmode="lin" valueType="num">
                                      <p:cBhvr additive="base">
                                        <p:cTn id="183" dur="500"/>
                                        <p:tgtEl>
                                          <p:spTgt spid="17"/>
                                        </p:tgtEl>
                                        <p:attrNameLst>
                                          <p:attrName>ppt_x</p:attrName>
                                        </p:attrNameLst>
                                      </p:cBhvr>
                                      <p:tavLst>
                                        <p:tav tm="0">
                                          <p:val>
                                            <p:strVal val="ppt_x"/>
                                          </p:val>
                                        </p:tav>
                                        <p:tav tm="100000">
                                          <p:val>
                                            <p:strVal val="0-ppt_w/2"/>
                                          </p:val>
                                        </p:tav>
                                      </p:tavLst>
                                    </p:anim>
                                    <p:anim calcmode="lin" valueType="num">
                                      <p:cBhvr additive="base">
                                        <p:cTn id="184" dur="500"/>
                                        <p:tgtEl>
                                          <p:spTgt spid="17"/>
                                        </p:tgtEl>
                                        <p:attrNameLst>
                                          <p:attrName>ppt_y</p:attrName>
                                        </p:attrNameLst>
                                      </p:cBhvr>
                                      <p:tavLst>
                                        <p:tav tm="0">
                                          <p:val>
                                            <p:strVal val="ppt_y"/>
                                          </p:val>
                                        </p:tav>
                                        <p:tav tm="100000">
                                          <p:val>
                                            <p:strVal val="ppt_y"/>
                                          </p:val>
                                        </p:tav>
                                      </p:tavLst>
                                    </p:anim>
                                    <p:set>
                                      <p:cBhvr>
                                        <p:cTn id="185" dur="1" fill="hold">
                                          <p:stCondLst>
                                            <p:cond delay="499"/>
                                          </p:stCondLst>
                                        </p:cTn>
                                        <p:tgtEl>
                                          <p:spTgt spid="17"/>
                                        </p:tgtEl>
                                        <p:attrNameLst>
                                          <p:attrName>style.visibility</p:attrName>
                                        </p:attrNameLst>
                                      </p:cBhvr>
                                      <p:to>
                                        <p:strVal val="hidden"/>
                                      </p:to>
                                    </p:set>
                                  </p:childTnLst>
                                </p:cTn>
                              </p:par>
                              <p:par>
                                <p:cTn id="186" presetID="2" presetClass="exit" presetSubtype="8" fill="hold" nodeType="withEffect">
                                  <p:stCondLst>
                                    <p:cond delay="38380"/>
                                  </p:stCondLst>
                                  <p:childTnLst>
                                    <p:anim calcmode="lin" valueType="num">
                                      <p:cBhvr additive="base">
                                        <p:cTn id="187" dur="500"/>
                                        <p:tgtEl>
                                          <p:spTgt spid="40"/>
                                        </p:tgtEl>
                                        <p:attrNameLst>
                                          <p:attrName>ppt_x</p:attrName>
                                        </p:attrNameLst>
                                      </p:cBhvr>
                                      <p:tavLst>
                                        <p:tav tm="0">
                                          <p:val>
                                            <p:strVal val="ppt_x"/>
                                          </p:val>
                                        </p:tav>
                                        <p:tav tm="100000">
                                          <p:val>
                                            <p:strVal val="0-ppt_w/2"/>
                                          </p:val>
                                        </p:tav>
                                      </p:tavLst>
                                    </p:anim>
                                    <p:anim calcmode="lin" valueType="num">
                                      <p:cBhvr additive="base">
                                        <p:cTn id="188" dur="500"/>
                                        <p:tgtEl>
                                          <p:spTgt spid="40"/>
                                        </p:tgtEl>
                                        <p:attrNameLst>
                                          <p:attrName>ppt_y</p:attrName>
                                        </p:attrNameLst>
                                      </p:cBhvr>
                                      <p:tavLst>
                                        <p:tav tm="0">
                                          <p:val>
                                            <p:strVal val="ppt_y"/>
                                          </p:val>
                                        </p:tav>
                                        <p:tav tm="100000">
                                          <p:val>
                                            <p:strVal val="ppt_y"/>
                                          </p:val>
                                        </p:tav>
                                      </p:tavLst>
                                    </p:anim>
                                    <p:set>
                                      <p:cBhvr>
                                        <p:cTn id="189" dur="1" fill="hold">
                                          <p:stCondLst>
                                            <p:cond delay="499"/>
                                          </p:stCondLst>
                                        </p:cTn>
                                        <p:tgtEl>
                                          <p:spTgt spid="40"/>
                                        </p:tgtEl>
                                        <p:attrNameLst>
                                          <p:attrName>style.visibility</p:attrName>
                                        </p:attrNameLst>
                                      </p:cBhvr>
                                      <p:to>
                                        <p:strVal val="hidden"/>
                                      </p:to>
                                    </p:set>
                                  </p:childTnLst>
                                </p:cTn>
                              </p:par>
                              <p:par>
                                <p:cTn id="190" presetID="2" presetClass="exit" presetSubtype="8" fill="hold" grpId="1" nodeType="withEffect">
                                  <p:stCondLst>
                                    <p:cond delay="38380"/>
                                  </p:stCondLst>
                                  <p:childTnLst>
                                    <p:anim calcmode="lin" valueType="num">
                                      <p:cBhvr additive="base">
                                        <p:cTn id="191" dur="500"/>
                                        <p:tgtEl>
                                          <p:spTgt spid="13"/>
                                        </p:tgtEl>
                                        <p:attrNameLst>
                                          <p:attrName>ppt_x</p:attrName>
                                        </p:attrNameLst>
                                      </p:cBhvr>
                                      <p:tavLst>
                                        <p:tav tm="0">
                                          <p:val>
                                            <p:strVal val="ppt_x"/>
                                          </p:val>
                                        </p:tav>
                                        <p:tav tm="100000">
                                          <p:val>
                                            <p:strVal val="0-ppt_w/2"/>
                                          </p:val>
                                        </p:tav>
                                      </p:tavLst>
                                    </p:anim>
                                    <p:anim calcmode="lin" valueType="num">
                                      <p:cBhvr additive="base">
                                        <p:cTn id="192" dur="500"/>
                                        <p:tgtEl>
                                          <p:spTgt spid="13"/>
                                        </p:tgtEl>
                                        <p:attrNameLst>
                                          <p:attrName>ppt_y</p:attrName>
                                        </p:attrNameLst>
                                      </p:cBhvr>
                                      <p:tavLst>
                                        <p:tav tm="0">
                                          <p:val>
                                            <p:strVal val="ppt_y"/>
                                          </p:val>
                                        </p:tav>
                                        <p:tav tm="100000">
                                          <p:val>
                                            <p:strVal val="ppt_y"/>
                                          </p:val>
                                        </p:tav>
                                      </p:tavLst>
                                    </p:anim>
                                    <p:set>
                                      <p:cBhvr>
                                        <p:cTn id="193" dur="1" fill="hold">
                                          <p:stCondLst>
                                            <p:cond delay="499"/>
                                          </p:stCondLst>
                                        </p:cTn>
                                        <p:tgtEl>
                                          <p:spTgt spid="13"/>
                                        </p:tgtEl>
                                        <p:attrNameLst>
                                          <p:attrName>style.visibility</p:attrName>
                                        </p:attrNameLst>
                                      </p:cBhvr>
                                      <p:to>
                                        <p:strVal val="hidden"/>
                                      </p:to>
                                    </p:set>
                                  </p:childTnLst>
                                </p:cTn>
                              </p:par>
                              <p:par>
                                <p:cTn id="194" presetID="2" presetClass="exit" presetSubtype="8" fill="hold" nodeType="withEffect">
                                  <p:stCondLst>
                                    <p:cond delay="38380"/>
                                  </p:stCondLst>
                                  <p:childTnLst>
                                    <p:anim calcmode="lin" valueType="num">
                                      <p:cBhvr additive="base">
                                        <p:cTn id="195" dur="500"/>
                                        <p:tgtEl>
                                          <p:spTgt spid="41"/>
                                        </p:tgtEl>
                                        <p:attrNameLst>
                                          <p:attrName>ppt_x</p:attrName>
                                        </p:attrNameLst>
                                      </p:cBhvr>
                                      <p:tavLst>
                                        <p:tav tm="0">
                                          <p:val>
                                            <p:strVal val="ppt_x"/>
                                          </p:val>
                                        </p:tav>
                                        <p:tav tm="100000">
                                          <p:val>
                                            <p:strVal val="0-ppt_w/2"/>
                                          </p:val>
                                        </p:tav>
                                      </p:tavLst>
                                    </p:anim>
                                    <p:anim calcmode="lin" valueType="num">
                                      <p:cBhvr additive="base">
                                        <p:cTn id="196" dur="500"/>
                                        <p:tgtEl>
                                          <p:spTgt spid="41"/>
                                        </p:tgtEl>
                                        <p:attrNameLst>
                                          <p:attrName>ppt_y</p:attrName>
                                        </p:attrNameLst>
                                      </p:cBhvr>
                                      <p:tavLst>
                                        <p:tav tm="0">
                                          <p:val>
                                            <p:strVal val="ppt_y"/>
                                          </p:val>
                                        </p:tav>
                                        <p:tav tm="100000">
                                          <p:val>
                                            <p:strVal val="ppt_y"/>
                                          </p:val>
                                        </p:tav>
                                      </p:tavLst>
                                    </p:anim>
                                    <p:set>
                                      <p:cBhvr>
                                        <p:cTn id="197" dur="1" fill="hold">
                                          <p:stCondLst>
                                            <p:cond delay="499"/>
                                          </p:stCondLst>
                                        </p:cTn>
                                        <p:tgtEl>
                                          <p:spTgt spid="41"/>
                                        </p:tgtEl>
                                        <p:attrNameLst>
                                          <p:attrName>style.visibility</p:attrName>
                                        </p:attrNameLst>
                                      </p:cBhvr>
                                      <p:to>
                                        <p:strVal val="hidden"/>
                                      </p:to>
                                    </p:set>
                                  </p:childTnLst>
                                </p:cTn>
                              </p:par>
                              <p:par>
                                <p:cTn id="198" presetID="2" presetClass="exit" presetSubtype="8" fill="hold" grpId="1" nodeType="withEffect">
                                  <p:stCondLst>
                                    <p:cond delay="38380"/>
                                  </p:stCondLst>
                                  <p:childTnLst>
                                    <p:anim calcmode="lin" valueType="num">
                                      <p:cBhvr additive="base">
                                        <p:cTn id="199" dur="500"/>
                                        <p:tgtEl>
                                          <p:spTgt spid="25"/>
                                        </p:tgtEl>
                                        <p:attrNameLst>
                                          <p:attrName>ppt_x</p:attrName>
                                        </p:attrNameLst>
                                      </p:cBhvr>
                                      <p:tavLst>
                                        <p:tav tm="0">
                                          <p:val>
                                            <p:strVal val="ppt_x"/>
                                          </p:val>
                                        </p:tav>
                                        <p:tav tm="100000">
                                          <p:val>
                                            <p:strVal val="0-ppt_w/2"/>
                                          </p:val>
                                        </p:tav>
                                      </p:tavLst>
                                    </p:anim>
                                    <p:anim calcmode="lin" valueType="num">
                                      <p:cBhvr additive="base">
                                        <p:cTn id="200" dur="500"/>
                                        <p:tgtEl>
                                          <p:spTgt spid="25"/>
                                        </p:tgtEl>
                                        <p:attrNameLst>
                                          <p:attrName>ppt_y</p:attrName>
                                        </p:attrNameLst>
                                      </p:cBhvr>
                                      <p:tavLst>
                                        <p:tav tm="0">
                                          <p:val>
                                            <p:strVal val="ppt_y"/>
                                          </p:val>
                                        </p:tav>
                                        <p:tav tm="100000">
                                          <p:val>
                                            <p:strVal val="ppt_y"/>
                                          </p:val>
                                        </p:tav>
                                      </p:tavLst>
                                    </p:anim>
                                    <p:set>
                                      <p:cBhvr>
                                        <p:cTn id="201" dur="1" fill="hold">
                                          <p:stCondLst>
                                            <p:cond delay="499"/>
                                          </p:stCondLst>
                                        </p:cTn>
                                        <p:tgtEl>
                                          <p:spTgt spid="25"/>
                                        </p:tgtEl>
                                        <p:attrNameLst>
                                          <p:attrName>style.visibility</p:attrName>
                                        </p:attrNameLst>
                                      </p:cBhvr>
                                      <p:to>
                                        <p:strVal val="hidden"/>
                                      </p:to>
                                    </p:set>
                                  </p:childTnLst>
                                </p:cTn>
                              </p:par>
                              <p:par>
                                <p:cTn id="202" presetID="2" presetClass="exit" presetSubtype="8" fill="hold" nodeType="withEffect">
                                  <p:stCondLst>
                                    <p:cond delay="38380"/>
                                  </p:stCondLst>
                                  <p:childTnLst>
                                    <p:anim calcmode="lin" valueType="num">
                                      <p:cBhvr additive="base">
                                        <p:cTn id="203" dur="500"/>
                                        <p:tgtEl>
                                          <p:spTgt spid="42"/>
                                        </p:tgtEl>
                                        <p:attrNameLst>
                                          <p:attrName>ppt_x</p:attrName>
                                        </p:attrNameLst>
                                      </p:cBhvr>
                                      <p:tavLst>
                                        <p:tav tm="0">
                                          <p:val>
                                            <p:strVal val="ppt_x"/>
                                          </p:val>
                                        </p:tav>
                                        <p:tav tm="100000">
                                          <p:val>
                                            <p:strVal val="0-ppt_w/2"/>
                                          </p:val>
                                        </p:tav>
                                      </p:tavLst>
                                    </p:anim>
                                    <p:anim calcmode="lin" valueType="num">
                                      <p:cBhvr additive="base">
                                        <p:cTn id="204" dur="500"/>
                                        <p:tgtEl>
                                          <p:spTgt spid="42"/>
                                        </p:tgtEl>
                                        <p:attrNameLst>
                                          <p:attrName>ppt_y</p:attrName>
                                        </p:attrNameLst>
                                      </p:cBhvr>
                                      <p:tavLst>
                                        <p:tav tm="0">
                                          <p:val>
                                            <p:strVal val="ppt_y"/>
                                          </p:val>
                                        </p:tav>
                                        <p:tav tm="100000">
                                          <p:val>
                                            <p:strVal val="ppt_y"/>
                                          </p:val>
                                        </p:tav>
                                      </p:tavLst>
                                    </p:anim>
                                    <p:set>
                                      <p:cBhvr>
                                        <p:cTn id="205" dur="1" fill="hold">
                                          <p:stCondLst>
                                            <p:cond delay="499"/>
                                          </p:stCondLst>
                                        </p:cTn>
                                        <p:tgtEl>
                                          <p:spTgt spid="42"/>
                                        </p:tgtEl>
                                        <p:attrNameLst>
                                          <p:attrName>style.visibility</p:attrName>
                                        </p:attrNameLst>
                                      </p:cBhvr>
                                      <p:to>
                                        <p:strVal val="hidden"/>
                                      </p:to>
                                    </p:set>
                                  </p:childTnLst>
                                </p:cTn>
                              </p:par>
                              <p:par>
                                <p:cTn id="206" presetID="2" presetClass="exit" presetSubtype="8" fill="hold" grpId="1" nodeType="withEffect">
                                  <p:stCondLst>
                                    <p:cond delay="38380"/>
                                  </p:stCondLst>
                                  <p:childTnLst>
                                    <p:anim calcmode="lin" valueType="num">
                                      <p:cBhvr additive="base">
                                        <p:cTn id="207" dur="500"/>
                                        <p:tgtEl>
                                          <p:spTgt spid="24"/>
                                        </p:tgtEl>
                                        <p:attrNameLst>
                                          <p:attrName>ppt_x</p:attrName>
                                        </p:attrNameLst>
                                      </p:cBhvr>
                                      <p:tavLst>
                                        <p:tav tm="0">
                                          <p:val>
                                            <p:strVal val="ppt_x"/>
                                          </p:val>
                                        </p:tav>
                                        <p:tav tm="100000">
                                          <p:val>
                                            <p:strVal val="0-ppt_w/2"/>
                                          </p:val>
                                        </p:tav>
                                      </p:tavLst>
                                    </p:anim>
                                    <p:anim calcmode="lin" valueType="num">
                                      <p:cBhvr additive="base">
                                        <p:cTn id="208" dur="500"/>
                                        <p:tgtEl>
                                          <p:spTgt spid="24"/>
                                        </p:tgtEl>
                                        <p:attrNameLst>
                                          <p:attrName>ppt_y</p:attrName>
                                        </p:attrNameLst>
                                      </p:cBhvr>
                                      <p:tavLst>
                                        <p:tav tm="0">
                                          <p:val>
                                            <p:strVal val="ppt_y"/>
                                          </p:val>
                                        </p:tav>
                                        <p:tav tm="100000">
                                          <p:val>
                                            <p:strVal val="ppt_y"/>
                                          </p:val>
                                        </p:tav>
                                      </p:tavLst>
                                    </p:anim>
                                    <p:set>
                                      <p:cBhvr>
                                        <p:cTn id="209"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0" fill="hold" display="0">
                  <p:stCondLst>
                    <p:cond delay="indefinite"/>
                  </p:stCondLst>
                  <p:endCondLst>
                    <p:cond evt="onStopAudio" delay="0">
                      <p:tgtEl>
                        <p:sldTgt/>
                      </p:tgtEl>
                    </p:cond>
                  </p:endCondLst>
                </p:cTn>
                <p:tgtEl>
                  <p:spTgt spid="30"/>
                </p:tgtEl>
              </p:cMediaNode>
            </p:audio>
          </p:childTnLst>
        </p:cTn>
      </p:par>
    </p:tnLst>
    <p:bldLst>
      <p:bldP spid="6" grpId="0"/>
      <p:bldP spid="6" grpId="1"/>
      <p:bldP spid="3" grpId="0"/>
      <p:bldP spid="3" grpId="1"/>
      <p:bldP spid="7" grpId="0"/>
      <p:bldP spid="7" grpId="1"/>
      <p:bldP spid="14" grpId="0" animBg="1"/>
      <p:bldP spid="14" grpId="1" animBg="1"/>
      <p:bldP spid="18" grpId="0"/>
      <p:bldP spid="18" grpId="1"/>
      <p:bldP spid="17" grpId="0" animBg="1"/>
      <p:bldP spid="17" grpId="1" animBg="1"/>
      <p:bldP spid="16" grpId="0"/>
      <p:bldP spid="16" grpId="1"/>
      <p:bldP spid="19" grpId="0" animBg="1"/>
      <p:bldP spid="19" grpId="1" animBg="1"/>
      <p:bldP spid="21" grpId="0" animBg="1"/>
      <p:bldP spid="21" grpId="1" animBg="1"/>
      <p:bldP spid="5" grpId="0"/>
      <p:bldP spid="5" grpId="1"/>
      <p:bldP spid="13" grpId="0" animBg="1"/>
      <p:bldP spid="13" grpId="1" animBg="1"/>
      <p:bldP spid="23" grpId="0"/>
      <p:bldP spid="23" grpId="1"/>
      <p:bldP spid="24" grpId="0" animBg="1"/>
      <p:bldP spid="24" grpId="1" animBg="1"/>
      <p:bldP spid="22" grpId="0"/>
      <p:bldP spid="22" grpId="1"/>
      <p:bldP spid="25" grpId="0" animBg="1"/>
      <p:bldP spid="25"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Straight Connector 33">
            <a:extLst>
              <a:ext uri="{FF2B5EF4-FFF2-40B4-BE49-F238E27FC236}">
                <a16:creationId xmlns:a16="http://schemas.microsoft.com/office/drawing/2014/main" id="{68B72ED6-01B3-6AAA-D0FF-876ED04FC26B}"/>
              </a:ext>
            </a:extLst>
          </p:cNvPr>
          <p:cNvCxnSpPr>
            <a:cxnSpLocks/>
          </p:cNvCxnSpPr>
          <p:nvPr/>
        </p:nvCxnSpPr>
        <p:spPr>
          <a:xfrm>
            <a:off x="922060" y="5118897"/>
            <a:ext cx="0" cy="1005840"/>
          </a:xfrm>
          <a:prstGeom prst="line">
            <a:avLst/>
          </a:prstGeom>
          <a:ln w="19050">
            <a:solidFill>
              <a:srgbClr val="452165"/>
            </a:solidFill>
            <a:prstDash val="sysDot"/>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6A2E9C77-628D-20AE-80EF-3E2202349DE7}"/>
              </a:ext>
            </a:extLst>
          </p:cNvPr>
          <p:cNvGrpSpPr/>
          <p:nvPr/>
        </p:nvGrpSpPr>
        <p:grpSpPr>
          <a:xfrm>
            <a:off x="238125" y="1184043"/>
            <a:ext cx="11763375" cy="4402941"/>
            <a:chOff x="238125" y="1184043"/>
            <a:chExt cx="11763375" cy="4402941"/>
          </a:xfrm>
        </p:grpSpPr>
        <p:cxnSp>
          <p:nvCxnSpPr>
            <p:cNvPr id="17" name="Straight Connector 16">
              <a:extLst>
                <a:ext uri="{FF2B5EF4-FFF2-40B4-BE49-F238E27FC236}">
                  <a16:creationId xmlns:a16="http://schemas.microsoft.com/office/drawing/2014/main" id="{004B7A54-0B7A-B02B-7C3B-9DFE4C074C26}"/>
                </a:ext>
              </a:extLst>
            </p:cNvPr>
            <p:cNvCxnSpPr>
              <a:cxnSpLocks/>
            </p:cNvCxnSpPr>
            <p:nvPr/>
          </p:nvCxnSpPr>
          <p:spPr>
            <a:xfrm>
              <a:off x="922060" y="4108441"/>
              <a:ext cx="0" cy="1005840"/>
            </a:xfrm>
            <a:prstGeom prst="line">
              <a:avLst/>
            </a:prstGeom>
            <a:ln w="19050">
              <a:solidFill>
                <a:srgbClr val="452165"/>
              </a:solidFill>
              <a:prstDash val="sysDot"/>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55216433-4338-D3EA-5264-2AFB24017BCA}"/>
                </a:ext>
              </a:extLst>
            </p:cNvPr>
            <p:cNvGrpSpPr/>
            <p:nvPr/>
          </p:nvGrpSpPr>
          <p:grpSpPr>
            <a:xfrm>
              <a:off x="833926" y="4672584"/>
              <a:ext cx="11081848" cy="914400"/>
              <a:chOff x="833926" y="5217876"/>
              <a:chExt cx="11081848" cy="914400"/>
            </a:xfrm>
          </p:grpSpPr>
          <p:sp>
            <p:nvSpPr>
              <p:cNvPr id="7" name="Rectangle 6">
                <a:extLst>
                  <a:ext uri="{FF2B5EF4-FFF2-40B4-BE49-F238E27FC236}">
                    <a16:creationId xmlns:a16="http://schemas.microsoft.com/office/drawing/2014/main" id="{1D4D4469-CD53-822E-A4FB-9F8E23C17CAC}"/>
                  </a:ext>
                </a:extLst>
              </p:cNvPr>
              <p:cNvSpPr/>
              <p:nvPr/>
            </p:nvSpPr>
            <p:spPr>
              <a:xfrm>
                <a:off x="1715646" y="5290356"/>
                <a:ext cx="9917553" cy="769441"/>
              </a:xfrm>
              <a:prstGeom prst="rect">
                <a:avLst/>
              </a:prstGeom>
            </p:spPr>
            <p:txBody>
              <a:bodyPr wrap="square">
                <a:spAutoFit/>
              </a:bodyPr>
              <a:lstStyle/>
              <a:p>
                <a:r>
                  <a:rPr lang="en-US" sz="2200" dirty="0">
                    <a:latin typeface="Atkinson Hyperlegible" pitchFamily="2" charset="0"/>
                  </a:rPr>
                  <a:t>It is important when choosing a method to understand existing water quality (e.g., ask the utility or water regulator).</a:t>
                </a:r>
              </a:p>
            </p:txBody>
          </p:sp>
          <p:sp>
            <p:nvSpPr>
              <p:cNvPr id="11" name="Pentagon 131">
                <a:extLst>
                  <a:ext uri="{FF2B5EF4-FFF2-40B4-BE49-F238E27FC236}">
                    <a16:creationId xmlns:a16="http://schemas.microsoft.com/office/drawing/2014/main" id="{CCC17ADC-FB87-321A-7309-75B310937528}"/>
                  </a:ext>
                </a:extLst>
              </p:cNvPr>
              <p:cNvSpPr/>
              <p:nvPr/>
            </p:nvSpPr>
            <p:spPr>
              <a:xfrm>
                <a:off x="1569816" y="5217876"/>
                <a:ext cx="10345958" cy="914400"/>
              </a:xfrm>
              <a:prstGeom prst="homePlate">
                <a:avLst>
                  <a:gd name="adj" fmla="val 23577"/>
                </a:avLst>
              </a:prstGeom>
              <a:noFill/>
              <a:ln w="19050">
                <a:solidFill>
                  <a:srgbClr val="80B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Oval 11">
                <a:extLst>
                  <a:ext uri="{FF2B5EF4-FFF2-40B4-BE49-F238E27FC236}">
                    <a16:creationId xmlns:a16="http://schemas.microsoft.com/office/drawing/2014/main" id="{EE0E1010-3E5D-3C65-92D6-D4041347DCAA}"/>
                  </a:ext>
                </a:extLst>
              </p:cNvPr>
              <p:cNvSpPr/>
              <p:nvPr/>
            </p:nvSpPr>
            <p:spPr>
              <a:xfrm>
                <a:off x="833926" y="5585076"/>
                <a:ext cx="180000" cy="180000"/>
              </a:xfrm>
              <a:prstGeom prst="ellipse">
                <a:avLst/>
              </a:prstGeom>
              <a:solidFill>
                <a:srgbClr val="80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4" name="Straight Connector 13">
                <a:extLst>
                  <a:ext uri="{FF2B5EF4-FFF2-40B4-BE49-F238E27FC236}">
                    <a16:creationId xmlns:a16="http://schemas.microsoft.com/office/drawing/2014/main" id="{70D2F550-F88D-6C5B-7631-03D138E1E9EF}"/>
                  </a:ext>
                </a:extLst>
              </p:cNvPr>
              <p:cNvCxnSpPr>
                <a:cxnSpLocks/>
              </p:cNvCxnSpPr>
              <p:nvPr/>
            </p:nvCxnSpPr>
            <p:spPr>
              <a:xfrm>
                <a:off x="858979" y="5675076"/>
                <a:ext cx="710837" cy="0"/>
              </a:xfrm>
              <a:prstGeom prst="line">
                <a:avLst/>
              </a:prstGeom>
              <a:ln w="19050">
                <a:solidFill>
                  <a:srgbClr val="80BC00"/>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4467439A-F838-0F15-6014-BA8BD40250F8}"/>
                  </a:ext>
                </a:extLst>
              </p:cNvPr>
              <p:cNvSpPr/>
              <p:nvPr/>
            </p:nvSpPr>
            <p:spPr>
              <a:xfrm>
                <a:off x="1569816" y="5217876"/>
                <a:ext cx="64008" cy="914400"/>
              </a:xfrm>
              <a:prstGeom prst="rect">
                <a:avLst/>
              </a:prstGeom>
              <a:solidFill>
                <a:srgbClr val="80BC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54" name="Group 53">
              <a:extLst>
                <a:ext uri="{FF2B5EF4-FFF2-40B4-BE49-F238E27FC236}">
                  <a16:creationId xmlns:a16="http://schemas.microsoft.com/office/drawing/2014/main" id="{48C68D6A-3C26-6C66-AA6F-2341E69B517C}"/>
                </a:ext>
              </a:extLst>
            </p:cNvPr>
            <p:cNvGrpSpPr/>
            <p:nvPr/>
          </p:nvGrpSpPr>
          <p:grpSpPr>
            <a:xfrm>
              <a:off x="238125" y="1184043"/>
              <a:ext cx="11763375" cy="2362335"/>
              <a:chOff x="238125" y="1173263"/>
              <a:chExt cx="11763375" cy="2362335"/>
            </a:xfrm>
          </p:grpSpPr>
          <p:sp>
            <p:nvSpPr>
              <p:cNvPr id="15" name="Rectangle 14">
                <a:extLst>
                  <a:ext uri="{FF2B5EF4-FFF2-40B4-BE49-F238E27FC236}">
                    <a16:creationId xmlns:a16="http://schemas.microsoft.com/office/drawing/2014/main" id="{6D4FD023-21C2-06C4-DDDB-92BEC4C835B4}"/>
                  </a:ext>
                </a:extLst>
              </p:cNvPr>
              <p:cNvSpPr/>
              <p:nvPr/>
            </p:nvSpPr>
            <p:spPr>
              <a:xfrm>
                <a:off x="238125" y="1173263"/>
                <a:ext cx="11763375" cy="236233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 name="Rectangle 4">
                <a:extLst>
                  <a:ext uri="{FF2B5EF4-FFF2-40B4-BE49-F238E27FC236}">
                    <a16:creationId xmlns:a16="http://schemas.microsoft.com/office/drawing/2014/main" id="{27779E20-70F7-AB85-09A3-1EC0BD895EC2}"/>
                  </a:ext>
                </a:extLst>
              </p:cNvPr>
              <p:cNvSpPr/>
              <p:nvPr/>
            </p:nvSpPr>
            <p:spPr>
              <a:xfrm>
                <a:off x="466724" y="1492656"/>
                <a:ext cx="11534775" cy="1723549"/>
              </a:xfrm>
              <a:prstGeom prst="rect">
                <a:avLst/>
              </a:prstGeom>
            </p:spPr>
            <p:txBody>
              <a:bodyPr wrap="square">
                <a:spAutoFit/>
              </a:bodyPr>
              <a:lstStyle/>
              <a:p>
                <a:pPr>
                  <a:spcAft>
                    <a:spcPts val="1200"/>
                  </a:spcAft>
                </a:pPr>
                <a:r>
                  <a:rPr lang="en-US" sz="2400" b="1" dirty="0">
                    <a:solidFill>
                      <a:schemeClr val="bg1"/>
                    </a:solidFill>
                    <a:latin typeface="Atkinson Hyperlegible" pitchFamily="2" charset="0"/>
                  </a:rPr>
                  <a:t>WHO Scheme to Evaluate Household Water Treatment Performance</a:t>
                </a:r>
              </a:p>
              <a:p>
                <a:pPr>
                  <a:spcAft>
                    <a:spcPts val="700"/>
                  </a:spcAft>
                </a:pPr>
                <a:r>
                  <a:rPr lang="en-US" sz="2400" dirty="0">
                    <a:solidFill>
                      <a:schemeClr val="bg1"/>
                    </a:solidFill>
                    <a:latin typeface="Atkinson Hyperlegible" pitchFamily="2" charset="0"/>
                    <a:cs typeface="Arial"/>
                  </a:rPr>
                  <a:t>Water treatment technologies should meet WHO’s performance standards and remove the main types of waterborne pathogens that cause disease (viruses, bacteria, protozoa).</a:t>
                </a:r>
              </a:p>
            </p:txBody>
          </p:sp>
        </p:grpSp>
        <p:cxnSp>
          <p:nvCxnSpPr>
            <p:cNvPr id="33" name="Straight Connector 32">
              <a:extLst>
                <a:ext uri="{FF2B5EF4-FFF2-40B4-BE49-F238E27FC236}">
                  <a16:creationId xmlns:a16="http://schemas.microsoft.com/office/drawing/2014/main" id="{096A716D-84D2-8648-CD4C-62D9BD821D02}"/>
                </a:ext>
              </a:extLst>
            </p:cNvPr>
            <p:cNvCxnSpPr>
              <a:cxnSpLocks/>
            </p:cNvCxnSpPr>
            <p:nvPr/>
          </p:nvCxnSpPr>
          <p:spPr>
            <a:xfrm>
              <a:off x="922060" y="3546121"/>
              <a:ext cx="0" cy="548640"/>
            </a:xfrm>
            <a:prstGeom prst="line">
              <a:avLst/>
            </a:prstGeom>
            <a:ln w="19050">
              <a:solidFill>
                <a:srgbClr val="452165"/>
              </a:solidFill>
              <a:prstDash val="sysDot"/>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7AA8EA49-B181-19C0-0388-811C7F7CD979}"/>
                </a:ext>
              </a:extLst>
            </p:cNvPr>
            <p:cNvGrpSpPr/>
            <p:nvPr/>
          </p:nvGrpSpPr>
          <p:grpSpPr>
            <a:xfrm>
              <a:off x="833926" y="3645507"/>
              <a:ext cx="11081848" cy="914400"/>
              <a:chOff x="833926" y="3231041"/>
              <a:chExt cx="11081848" cy="914400"/>
            </a:xfrm>
          </p:grpSpPr>
          <p:sp>
            <p:nvSpPr>
              <p:cNvPr id="6" name="Rectangle 5">
                <a:extLst>
                  <a:ext uri="{FF2B5EF4-FFF2-40B4-BE49-F238E27FC236}">
                    <a16:creationId xmlns:a16="http://schemas.microsoft.com/office/drawing/2014/main" id="{FD26F380-0EF8-E912-90E0-95C9A184FF35}"/>
                  </a:ext>
                </a:extLst>
              </p:cNvPr>
              <p:cNvSpPr/>
              <p:nvPr/>
            </p:nvSpPr>
            <p:spPr>
              <a:xfrm>
                <a:off x="1715647" y="3303521"/>
                <a:ext cx="10019152" cy="769441"/>
              </a:xfrm>
              <a:prstGeom prst="rect">
                <a:avLst/>
              </a:prstGeom>
            </p:spPr>
            <p:txBody>
              <a:bodyPr wrap="square">
                <a:spAutoFit/>
              </a:bodyPr>
              <a:lstStyle/>
              <a:p>
                <a:r>
                  <a:rPr lang="en-US" sz="2200" dirty="0">
                    <a:latin typeface="Atkinson Hyperlegible" pitchFamily="2" charset="0"/>
                  </a:rPr>
                  <a:t>High quality membrane filters, UV disinfectants &amp; flocculant-disinfectants, effective chlorination, solar disinfection.</a:t>
                </a:r>
              </a:p>
            </p:txBody>
          </p:sp>
          <p:sp>
            <p:nvSpPr>
              <p:cNvPr id="9" name="Pentagon 965">
                <a:extLst>
                  <a:ext uri="{FF2B5EF4-FFF2-40B4-BE49-F238E27FC236}">
                    <a16:creationId xmlns:a16="http://schemas.microsoft.com/office/drawing/2014/main" id="{AC9E92F2-FAC0-520C-FD12-8076387C01DB}"/>
                  </a:ext>
                </a:extLst>
              </p:cNvPr>
              <p:cNvSpPr/>
              <p:nvPr/>
            </p:nvSpPr>
            <p:spPr>
              <a:xfrm>
                <a:off x="1569815" y="3231041"/>
                <a:ext cx="10345959" cy="914400"/>
              </a:xfrm>
              <a:prstGeom prst="homePlate">
                <a:avLst>
                  <a:gd name="adj" fmla="val 26834"/>
                </a:avLst>
              </a:prstGeom>
              <a:noFill/>
              <a:ln w="19050">
                <a:solidFill>
                  <a:srgbClr val="F268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Oval 9">
                <a:extLst>
                  <a:ext uri="{FF2B5EF4-FFF2-40B4-BE49-F238E27FC236}">
                    <a16:creationId xmlns:a16="http://schemas.microsoft.com/office/drawing/2014/main" id="{BB8E0CDA-0AE1-FDF1-1199-5D72AE0F4869}"/>
                  </a:ext>
                </a:extLst>
              </p:cNvPr>
              <p:cNvSpPr/>
              <p:nvPr/>
            </p:nvSpPr>
            <p:spPr>
              <a:xfrm>
                <a:off x="833926" y="3598241"/>
                <a:ext cx="180000" cy="180000"/>
              </a:xfrm>
              <a:prstGeom prst="ellipse">
                <a:avLst/>
              </a:prstGeom>
              <a:solidFill>
                <a:srgbClr val="EF4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3" name="Straight Connector 12">
                <a:extLst>
                  <a:ext uri="{FF2B5EF4-FFF2-40B4-BE49-F238E27FC236}">
                    <a16:creationId xmlns:a16="http://schemas.microsoft.com/office/drawing/2014/main" id="{0E7400DE-0A59-C31C-A885-82D7E11573DA}"/>
                  </a:ext>
                </a:extLst>
              </p:cNvPr>
              <p:cNvCxnSpPr>
                <a:cxnSpLocks/>
              </p:cNvCxnSpPr>
              <p:nvPr/>
            </p:nvCxnSpPr>
            <p:spPr>
              <a:xfrm>
                <a:off x="1013926" y="3688241"/>
                <a:ext cx="555889" cy="0"/>
              </a:xfrm>
              <a:prstGeom prst="line">
                <a:avLst/>
              </a:prstGeom>
              <a:ln w="19050">
                <a:solidFill>
                  <a:srgbClr val="EF414A"/>
                </a:solidFill>
                <a:prstDash val="sysDot"/>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3D5B9C78-798A-2803-0BB1-AA61D93DD656}"/>
                  </a:ext>
                </a:extLst>
              </p:cNvPr>
              <p:cNvSpPr/>
              <p:nvPr/>
            </p:nvSpPr>
            <p:spPr>
              <a:xfrm>
                <a:off x="1569815" y="3231041"/>
                <a:ext cx="62747" cy="914400"/>
              </a:xfrm>
              <a:prstGeom prst="rect">
                <a:avLst/>
              </a:prstGeom>
              <a:solidFill>
                <a:srgbClr val="EF414A"/>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nvGrpSpPr>
          <p:cNvPr id="4" name="Group 3">
            <a:extLst>
              <a:ext uri="{FF2B5EF4-FFF2-40B4-BE49-F238E27FC236}">
                <a16:creationId xmlns:a16="http://schemas.microsoft.com/office/drawing/2014/main" id="{79306EDA-F3BF-9469-716D-C69092A1B987}"/>
              </a:ext>
            </a:extLst>
          </p:cNvPr>
          <p:cNvGrpSpPr/>
          <p:nvPr/>
        </p:nvGrpSpPr>
        <p:grpSpPr>
          <a:xfrm>
            <a:off x="833926" y="5695341"/>
            <a:ext cx="11074134" cy="914400"/>
            <a:chOff x="833926" y="4262013"/>
            <a:chExt cx="11074134" cy="914400"/>
          </a:xfrm>
        </p:grpSpPr>
        <p:sp>
          <p:nvSpPr>
            <p:cNvPr id="38" name="Rectangle 37">
              <a:extLst>
                <a:ext uri="{FF2B5EF4-FFF2-40B4-BE49-F238E27FC236}">
                  <a16:creationId xmlns:a16="http://schemas.microsoft.com/office/drawing/2014/main" id="{DB3207F0-61D4-754E-AB00-B4F35178A617}"/>
                </a:ext>
              </a:extLst>
            </p:cNvPr>
            <p:cNvSpPr/>
            <p:nvPr/>
          </p:nvSpPr>
          <p:spPr>
            <a:xfrm>
              <a:off x="1707932" y="4334493"/>
              <a:ext cx="10026867" cy="769441"/>
            </a:xfrm>
            <a:prstGeom prst="rect">
              <a:avLst/>
            </a:prstGeom>
          </p:spPr>
          <p:txBody>
            <a:bodyPr wrap="square">
              <a:spAutoFit/>
            </a:bodyPr>
            <a:lstStyle/>
            <a:p>
              <a:r>
                <a:rPr lang="en-US" sz="2200" dirty="0">
                  <a:latin typeface="Atkinson Hyperlegible" pitchFamily="2" charset="0"/>
                </a:rPr>
                <a:t>Chlorination is a commonly used method, but requires care in appropriate dosing and monitoring; will not protect against protozoa (e.g., Cryptosporidium).</a:t>
              </a:r>
            </a:p>
          </p:txBody>
        </p:sp>
        <p:sp>
          <p:nvSpPr>
            <p:cNvPr id="39" name="Pentagon 131">
              <a:extLst>
                <a:ext uri="{FF2B5EF4-FFF2-40B4-BE49-F238E27FC236}">
                  <a16:creationId xmlns:a16="http://schemas.microsoft.com/office/drawing/2014/main" id="{55175148-2F06-EDF8-2E9C-8F4437741D89}"/>
                </a:ext>
              </a:extLst>
            </p:cNvPr>
            <p:cNvSpPr/>
            <p:nvPr/>
          </p:nvSpPr>
          <p:spPr>
            <a:xfrm>
              <a:off x="1562102" y="4262013"/>
              <a:ext cx="10345958" cy="914400"/>
            </a:xfrm>
            <a:prstGeom prst="homePlate">
              <a:avLst>
                <a:gd name="adj" fmla="val 21545"/>
              </a:avLst>
            </a:prstGeom>
            <a:noFill/>
            <a:ln w="19050">
              <a:solidFill>
                <a:srgbClr val="F4A8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40" name="Straight Connector 39">
              <a:extLst>
                <a:ext uri="{FF2B5EF4-FFF2-40B4-BE49-F238E27FC236}">
                  <a16:creationId xmlns:a16="http://schemas.microsoft.com/office/drawing/2014/main" id="{BAFCE15F-0833-55AD-D5BA-1793C1D957A0}"/>
                </a:ext>
              </a:extLst>
            </p:cNvPr>
            <p:cNvCxnSpPr>
              <a:cxnSpLocks/>
            </p:cNvCxnSpPr>
            <p:nvPr/>
          </p:nvCxnSpPr>
          <p:spPr>
            <a:xfrm>
              <a:off x="851265" y="4719213"/>
              <a:ext cx="710837" cy="0"/>
            </a:xfrm>
            <a:prstGeom prst="line">
              <a:avLst/>
            </a:prstGeom>
            <a:ln w="19050">
              <a:solidFill>
                <a:srgbClr val="F4A81D"/>
              </a:solidFill>
              <a:prstDash val="sysDot"/>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D96FB03B-6543-CEFF-139D-CEF7CBCDC914}"/>
                </a:ext>
              </a:extLst>
            </p:cNvPr>
            <p:cNvSpPr/>
            <p:nvPr/>
          </p:nvSpPr>
          <p:spPr>
            <a:xfrm>
              <a:off x="1562102" y="4262013"/>
              <a:ext cx="64008" cy="914400"/>
            </a:xfrm>
            <a:prstGeom prst="rect">
              <a:avLst/>
            </a:prstGeom>
            <a:solidFill>
              <a:srgbClr val="F4A81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Oval 41">
              <a:extLst>
                <a:ext uri="{FF2B5EF4-FFF2-40B4-BE49-F238E27FC236}">
                  <a16:creationId xmlns:a16="http://schemas.microsoft.com/office/drawing/2014/main" id="{292B8592-09B2-6D43-C20A-E0AAF3ACDC4C}"/>
                </a:ext>
              </a:extLst>
            </p:cNvPr>
            <p:cNvSpPr/>
            <p:nvPr/>
          </p:nvSpPr>
          <p:spPr>
            <a:xfrm>
              <a:off x="833926" y="4629213"/>
              <a:ext cx="180000" cy="180000"/>
            </a:xfrm>
            <a:prstGeom prst="ellipse">
              <a:avLst/>
            </a:prstGeom>
            <a:solidFill>
              <a:srgbClr val="F4A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2" name="TextBox 1">
            <a:extLst>
              <a:ext uri="{FF2B5EF4-FFF2-40B4-BE49-F238E27FC236}">
                <a16:creationId xmlns:a16="http://schemas.microsoft.com/office/drawing/2014/main" id="{9CE79B30-C7E1-F893-4A3A-6E3996D50D5D}"/>
              </a:ext>
            </a:extLst>
          </p:cNvPr>
          <p:cNvSpPr txBox="1"/>
          <p:nvPr/>
        </p:nvSpPr>
        <p:spPr>
          <a:xfrm>
            <a:off x="128016" y="96886"/>
            <a:ext cx="10836963" cy="1077218"/>
          </a:xfrm>
          <a:prstGeom prst="rect">
            <a:avLst/>
          </a:prstGeom>
          <a:noFill/>
        </p:spPr>
        <p:txBody>
          <a:bodyPr wrap="square" rtlCol="0">
            <a:spAutoFit/>
          </a:bodyPr>
          <a:lstStyle/>
          <a:p>
            <a:r>
              <a:rPr lang="en-US" sz="3200" b="1" dirty="0">
                <a:solidFill>
                  <a:srgbClr val="1CB9EC"/>
                </a:solidFill>
                <a:latin typeface="Atkinson Hyperlegible" pitchFamily="2" charset="0"/>
              </a:rPr>
              <a:t>What should be considered in selecting water treatment options?</a:t>
            </a:r>
          </a:p>
        </p:txBody>
      </p:sp>
      <p:pic>
        <p:nvPicPr>
          <p:cNvPr id="8" name="20">
            <a:hlinkClick r:id="" action="ppaction://media"/>
            <a:extLst>
              <a:ext uri="{FF2B5EF4-FFF2-40B4-BE49-F238E27FC236}">
                <a16:creationId xmlns:a16="http://schemas.microsoft.com/office/drawing/2014/main" id="{013535BA-8308-DBFE-E8FD-054A7FD35E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376" y="6858000"/>
            <a:ext cx="609600" cy="609600"/>
          </a:xfrm>
          <a:prstGeom prst="rect">
            <a:avLst/>
          </a:prstGeom>
        </p:spPr>
      </p:pic>
      <p:grpSp>
        <p:nvGrpSpPr>
          <p:cNvPr id="16" name="Group 15">
            <a:extLst>
              <a:ext uri="{FF2B5EF4-FFF2-40B4-BE49-F238E27FC236}">
                <a16:creationId xmlns:a16="http://schemas.microsoft.com/office/drawing/2014/main" id="{86AF2F1F-F712-331E-BF54-61B0836EA21E}"/>
              </a:ext>
            </a:extLst>
          </p:cNvPr>
          <p:cNvGrpSpPr/>
          <p:nvPr/>
        </p:nvGrpSpPr>
        <p:grpSpPr>
          <a:xfrm>
            <a:off x="-3252" y="1024636"/>
            <a:ext cx="12191999" cy="5683896"/>
            <a:chOff x="-3252" y="1024636"/>
            <a:chExt cx="12191999" cy="5683896"/>
          </a:xfrm>
        </p:grpSpPr>
        <p:sp>
          <p:nvSpPr>
            <p:cNvPr id="21" name="Rectangle 20">
              <a:extLst>
                <a:ext uri="{FF2B5EF4-FFF2-40B4-BE49-F238E27FC236}">
                  <a16:creationId xmlns:a16="http://schemas.microsoft.com/office/drawing/2014/main" id="{E4B51F40-8B95-A5EC-B1D9-3181B8F3DA65}"/>
                </a:ext>
              </a:extLst>
            </p:cNvPr>
            <p:cNvSpPr/>
            <p:nvPr/>
          </p:nvSpPr>
          <p:spPr>
            <a:xfrm>
              <a:off x="-3252" y="1024636"/>
              <a:ext cx="12191999" cy="5683896"/>
            </a:xfrm>
            <a:prstGeom prst="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9215C539-48B2-4468-3FCE-F332F3174C90}"/>
                </a:ext>
              </a:extLst>
            </p:cNvPr>
            <p:cNvGrpSpPr/>
            <p:nvPr/>
          </p:nvGrpSpPr>
          <p:grpSpPr>
            <a:xfrm>
              <a:off x="1826382" y="3085390"/>
              <a:ext cx="8539235" cy="1562389"/>
              <a:chOff x="2582543" y="3705682"/>
              <a:chExt cx="8047356" cy="1562389"/>
            </a:xfrm>
          </p:grpSpPr>
          <p:sp>
            <p:nvSpPr>
              <p:cNvPr id="25" name="Rectangle 24">
                <a:extLst>
                  <a:ext uri="{FF2B5EF4-FFF2-40B4-BE49-F238E27FC236}">
                    <a16:creationId xmlns:a16="http://schemas.microsoft.com/office/drawing/2014/main" id="{7DBF7A23-1C96-95A4-A264-681F021E3196}"/>
                  </a:ext>
                </a:extLst>
              </p:cNvPr>
              <p:cNvSpPr/>
              <p:nvPr/>
            </p:nvSpPr>
            <p:spPr>
              <a:xfrm>
                <a:off x="2582543" y="3705682"/>
                <a:ext cx="8047356" cy="1562389"/>
              </a:xfrm>
              <a:prstGeom prst="rect">
                <a:avLst/>
              </a:prstGeom>
              <a:solidFill>
                <a:srgbClr val="009ADE"/>
              </a:solidFill>
              <a:ln>
                <a:noFill/>
              </a:ln>
              <a:effectLst>
                <a:outerShdw blurRad="635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dirty="0" err="1">
                  <a:latin typeface="IBM Plex Sans" panose="020B0604020202020204" charset="0"/>
                  <a:cs typeface="Calibri" panose="020F0502020204030204" pitchFamily="34" charset="0"/>
                </a:endParaRPr>
              </a:p>
            </p:txBody>
          </p:sp>
          <p:sp>
            <p:nvSpPr>
              <p:cNvPr id="28" name="Freeform 6">
                <a:extLst>
                  <a:ext uri="{FF2B5EF4-FFF2-40B4-BE49-F238E27FC236}">
                    <a16:creationId xmlns:a16="http://schemas.microsoft.com/office/drawing/2014/main" id="{1324C2D9-5A51-E803-2BE5-EE079410CABA}"/>
                  </a:ext>
                </a:extLst>
              </p:cNvPr>
              <p:cNvSpPr>
                <a:spLocks/>
              </p:cNvSpPr>
              <p:nvPr/>
            </p:nvSpPr>
            <p:spPr bwMode="auto">
              <a:xfrm>
                <a:off x="9627551" y="4700223"/>
                <a:ext cx="882650" cy="473075"/>
              </a:xfrm>
              <a:custGeom>
                <a:avLst/>
                <a:gdLst>
                  <a:gd name="T0" fmla="*/ 556 w 556"/>
                  <a:gd name="T1" fmla="*/ 0 h 298"/>
                  <a:gd name="T2" fmla="*/ 556 w 556"/>
                  <a:gd name="T3" fmla="*/ 298 h 298"/>
                  <a:gd name="T4" fmla="*/ 0 w 556"/>
                  <a:gd name="T5" fmla="*/ 298 h 298"/>
                </a:gdLst>
                <a:ahLst/>
                <a:cxnLst>
                  <a:cxn ang="0">
                    <a:pos x="T0" y="T1"/>
                  </a:cxn>
                  <a:cxn ang="0">
                    <a:pos x="T2" y="T3"/>
                  </a:cxn>
                  <a:cxn ang="0">
                    <a:pos x="T4" y="T5"/>
                  </a:cxn>
                </a:cxnLst>
                <a:rect l="0" t="0" r="r" b="b"/>
                <a:pathLst>
                  <a:path w="556" h="298">
                    <a:moveTo>
                      <a:pt x="556" y="0"/>
                    </a:moveTo>
                    <a:lnTo>
                      <a:pt x="556" y="298"/>
                    </a:lnTo>
                    <a:lnTo>
                      <a:pt x="0" y="298"/>
                    </a:lnTo>
                  </a:path>
                </a:pathLst>
              </a:custGeom>
              <a:noFill/>
              <a:ln w="73025" cap="rnd">
                <a:solidFill>
                  <a:srgbClr val="F1F2F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6">
                <a:extLst>
                  <a:ext uri="{FF2B5EF4-FFF2-40B4-BE49-F238E27FC236}">
                    <a16:creationId xmlns:a16="http://schemas.microsoft.com/office/drawing/2014/main" id="{984AA04B-4638-98A1-37CB-670B28730A0A}"/>
                  </a:ext>
                </a:extLst>
              </p:cNvPr>
              <p:cNvSpPr>
                <a:spLocks/>
              </p:cNvSpPr>
              <p:nvPr/>
            </p:nvSpPr>
            <p:spPr bwMode="auto">
              <a:xfrm flipH="1" flipV="1">
                <a:off x="2717163" y="3803603"/>
                <a:ext cx="882650" cy="473075"/>
              </a:xfrm>
              <a:custGeom>
                <a:avLst/>
                <a:gdLst>
                  <a:gd name="T0" fmla="*/ 556 w 556"/>
                  <a:gd name="T1" fmla="*/ 0 h 298"/>
                  <a:gd name="T2" fmla="*/ 556 w 556"/>
                  <a:gd name="T3" fmla="*/ 298 h 298"/>
                  <a:gd name="T4" fmla="*/ 0 w 556"/>
                  <a:gd name="T5" fmla="*/ 298 h 298"/>
                </a:gdLst>
                <a:ahLst/>
                <a:cxnLst>
                  <a:cxn ang="0">
                    <a:pos x="T0" y="T1"/>
                  </a:cxn>
                  <a:cxn ang="0">
                    <a:pos x="T2" y="T3"/>
                  </a:cxn>
                  <a:cxn ang="0">
                    <a:pos x="T4" y="T5"/>
                  </a:cxn>
                </a:cxnLst>
                <a:rect l="0" t="0" r="r" b="b"/>
                <a:pathLst>
                  <a:path w="556" h="298">
                    <a:moveTo>
                      <a:pt x="556" y="0"/>
                    </a:moveTo>
                    <a:lnTo>
                      <a:pt x="556" y="298"/>
                    </a:lnTo>
                    <a:lnTo>
                      <a:pt x="0" y="298"/>
                    </a:lnTo>
                  </a:path>
                </a:pathLst>
              </a:custGeom>
              <a:noFill/>
              <a:ln w="73025" cap="rnd">
                <a:solidFill>
                  <a:srgbClr val="F1F2F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Rectangle 30">
                <a:extLst>
                  <a:ext uri="{FF2B5EF4-FFF2-40B4-BE49-F238E27FC236}">
                    <a16:creationId xmlns:a16="http://schemas.microsoft.com/office/drawing/2014/main" id="{E1B5949E-E661-B736-3023-539FF1F8EBC1}"/>
                  </a:ext>
                </a:extLst>
              </p:cNvPr>
              <p:cNvSpPr/>
              <p:nvPr/>
            </p:nvSpPr>
            <p:spPr>
              <a:xfrm>
                <a:off x="2717163" y="3788998"/>
                <a:ext cx="7793038" cy="138430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1664DC2B-2B31-4EF9-EEC1-A74B6D1201F6}"/>
                  </a:ext>
                </a:extLst>
              </p:cNvPr>
              <p:cNvSpPr txBox="1"/>
              <p:nvPr/>
            </p:nvSpPr>
            <p:spPr>
              <a:xfrm>
                <a:off x="2801073" y="4008839"/>
                <a:ext cx="7604168" cy="1015663"/>
              </a:xfrm>
              <a:prstGeom prst="rect">
                <a:avLst/>
              </a:prstGeom>
              <a:noFill/>
            </p:spPr>
            <p:txBody>
              <a:bodyPr wrap="square">
                <a:spAutoFit/>
              </a:bodyPr>
              <a:lstStyle/>
              <a:p>
                <a:pPr algn="ctr" rtl="0"/>
                <a:r>
                  <a:rPr lang="en-GB" sz="2000" dirty="0">
                    <a:solidFill>
                      <a:schemeClr val="bg1"/>
                    </a:solidFill>
                    <a:latin typeface="Atkinson Hyperlegible" pitchFamily="2" charset="0"/>
                    <a:cs typeface="Arial" panose="020B0604020202020204" pitchFamily="34" charset="0"/>
                  </a:rPr>
                  <a:t>Choose wisely! In the latest </a:t>
                </a:r>
                <a:r>
                  <a:rPr lang="en-US" sz="2000" dirty="0">
                    <a:solidFill>
                      <a:schemeClr val="bg1"/>
                    </a:solidFill>
                    <a:latin typeface="Atkinson Hyperlegible" pitchFamily="2" charset="0"/>
                    <a:cs typeface="Arial" panose="020B0604020202020204" pitchFamily="34" charset="0"/>
                  </a:rPr>
                  <a:t>list of evaluated water treatment technologies (Mar 2024) </a:t>
                </a:r>
              </a:p>
              <a:p>
                <a:pPr algn="ctr" rtl="0"/>
                <a:r>
                  <a:rPr lang="en-US" sz="2000" b="1" u="sng" dirty="0">
                    <a:solidFill>
                      <a:srgbClr val="002060"/>
                    </a:solidFill>
                    <a:latin typeface="Atkinson Hyperlegible" pitchFamily="2" charset="0"/>
                    <a:cs typeface="Arial" panose="020B0604020202020204" pitchFamily="34" charset="0"/>
                  </a:rPr>
                  <a:t>8 out of 50 technologies</a:t>
                </a:r>
                <a:r>
                  <a:rPr lang="en-US" sz="2000" b="1" dirty="0">
                    <a:solidFill>
                      <a:srgbClr val="002060"/>
                    </a:solidFill>
                    <a:latin typeface="Atkinson Hyperlegible" pitchFamily="2" charset="0"/>
                    <a:cs typeface="Arial" panose="020B0604020202020204" pitchFamily="34" charset="0"/>
                  </a:rPr>
                  <a:t> do not meet WHO performance criteria. </a:t>
                </a:r>
              </a:p>
            </p:txBody>
          </p:sp>
        </p:grpSp>
      </p:grpSp>
    </p:spTree>
    <p:extLst>
      <p:ext uri="{BB962C8B-B14F-4D97-AF65-F5344CB8AC3E}">
        <p14:creationId xmlns:p14="http://schemas.microsoft.com/office/powerpoint/2010/main" val="1482905076"/>
      </p:ext>
    </p:extLst>
  </p:cSld>
  <p:clrMapOvr>
    <a:masterClrMapping/>
  </p:clrMapOvr>
  <mc:AlternateContent xmlns:mc="http://schemas.openxmlformats.org/markup-compatibility/2006">
    <mc:Choice xmlns:p14="http://schemas.microsoft.com/office/powerpoint/2010/main" Requires="p14">
      <p:transition spd="slow" p14:dur="2000" advClick="0" advTm="24890"/>
    </mc:Choice>
    <mc:Fallback>
      <p:transition spd="slow" advClick="0" advTm="24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888" fill="hold"/>
                                        <p:tgtEl>
                                          <p:spTgt spid="8"/>
                                        </p:tgtEl>
                                      </p:cBhvr>
                                    </p:cmd>
                                  </p:childTnLst>
                                </p:cTn>
                              </p:par>
                              <p:par>
                                <p:cTn id="7" presetID="22" presetClass="entr" presetSubtype="1" fill="hold" nodeType="withEffect">
                                  <p:stCondLst>
                                    <p:cond delay="3250"/>
                                  </p:stCondLst>
                                  <p:childTnLst>
                                    <p:set>
                                      <p:cBhvr>
                                        <p:cTn id="8" dur="1" fill="hold">
                                          <p:stCondLst>
                                            <p:cond delay="0"/>
                                          </p:stCondLst>
                                        </p:cTn>
                                        <p:tgtEl>
                                          <p:spTgt spid="34"/>
                                        </p:tgtEl>
                                        <p:attrNameLst>
                                          <p:attrName>style.visibility</p:attrName>
                                        </p:attrNameLst>
                                      </p:cBhvr>
                                      <p:to>
                                        <p:strVal val="visible"/>
                                      </p:to>
                                    </p:set>
                                    <p:animEffect transition="in" filter="wipe(up)">
                                      <p:cBhvr>
                                        <p:cTn id="9" dur="500"/>
                                        <p:tgtEl>
                                          <p:spTgt spid="34"/>
                                        </p:tgtEl>
                                      </p:cBhvr>
                                    </p:animEffect>
                                  </p:childTnLst>
                                </p:cTn>
                              </p:par>
                              <p:par>
                                <p:cTn id="10" presetID="22" presetClass="entr" presetSubtype="8" fill="hold" nodeType="withEffect">
                                  <p:stCondLst>
                                    <p:cond delay="375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0" presetClass="entr" presetSubtype="0" fill="hold" nodeType="withEffect">
                                  <p:stCondLst>
                                    <p:cond delay="12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2" presetClass="exit" presetSubtype="8" fill="hold" grpId="0" nodeType="withEffect">
                                  <p:stCondLst>
                                    <p:cond delay="24890"/>
                                  </p:stCondLst>
                                  <p:childTnLst>
                                    <p:anim calcmode="lin" valueType="num">
                                      <p:cBhvr additive="base">
                                        <p:cTn id="17" dur="500"/>
                                        <p:tgtEl>
                                          <p:spTgt spid="2"/>
                                        </p:tgtEl>
                                        <p:attrNameLst>
                                          <p:attrName>ppt_x</p:attrName>
                                        </p:attrNameLst>
                                      </p:cBhvr>
                                      <p:tavLst>
                                        <p:tav tm="0">
                                          <p:val>
                                            <p:strVal val="ppt_x"/>
                                          </p:val>
                                        </p:tav>
                                        <p:tav tm="100000">
                                          <p:val>
                                            <p:strVal val="0-ppt_w/2"/>
                                          </p:val>
                                        </p:tav>
                                      </p:tavLst>
                                    </p:anim>
                                    <p:anim calcmode="lin" valueType="num">
                                      <p:cBhvr additive="base">
                                        <p:cTn id="18" dur="500"/>
                                        <p:tgtEl>
                                          <p:spTgt spid="2"/>
                                        </p:tgtEl>
                                        <p:attrNameLst>
                                          <p:attrName>ppt_y</p:attrName>
                                        </p:attrNameLst>
                                      </p:cBhvr>
                                      <p:tavLst>
                                        <p:tav tm="0">
                                          <p:val>
                                            <p:strVal val="ppt_y"/>
                                          </p:val>
                                        </p:tav>
                                        <p:tav tm="100000">
                                          <p:val>
                                            <p:strVal val="ppt_y"/>
                                          </p:val>
                                        </p:tav>
                                      </p:tavLst>
                                    </p:anim>
                                    <p:set>
                                      <p:cBhvr>
                                        <p:cTn id="19" dur="1" fill="hold">
                                          <p:stCondLst>
                                            <p:cond delay="499"/>
                                          </p:stCondLst>
                                        </p:cTn>
                                        <p:tgtEl>
                                          <p:spTgt spid="2"/>
                                        </p:tgtEl>
                                        <p:attrNameLst>
                                          <p:attrName>style.visibility</p:attrName>
                                        </p:attrNameLst>
                                      </p:cBhvr>
                                      <p:to>
                                        <p:strVal val="hidden"/>
                                      </p:to>
                                    </p:set>
                                  </p:childTnLst>
                                </p:cTn>
                              </p:par>
                              <p:par>
                                <p:cTn id="20" presetID="2" presetClass="exit" presetSubtype="2" fill="hold" nodeType="withEffect">
                                  <p:stCondLst>
                                    <p:cond delay="24890"/>
                                  </p:stCondLst>
                                  <p:childTnLst>
                                    <p:anim calcmode="lin" valueType="num">
                                      <p:cBhvr additive="base">
                                        <p:cTn id="21" dur="500"/>
                                        <p:tgtEl>
                                          <p:spTgt spid="19"/>
                                        </p:tgtEl>
                                        <p:attrNameLst>
                                          <p:attrName>ppt_x</p:attrName>
                                        </p:attrNameLst>
                                      </p:cBhvr>
                                      <p:tavLst>
                                        <p:tav tm="0">
                                          <p:val>
                                            <p:strVal val="ppt_x"/>
                                          </p:val>
                                        </p:tav>
                                        <p:tav tm="100000">
                                          <p:val>
                                            <p:strVal val="1+ppt_w/2"/>
                                          </p:val>
                                        </p:tav>
                                      </p:tavLst>
                                    </p:anim>
                                    <p:anim calcmode="lin" valueType="num">
                                      <p:cBhvr additive="base">
                                        <p:cTn id="22" dur="500"/>
                                        <p:tgtEl>
                                          <p:spTgt spid="19"/>
                                        </p:tgtEl>
                                        <p:attrNameLst>
                                          <p:attrName>ppt_y</p:attrName>
                                        </p:attrNameLst>
                                      </p:cBhvr>
                                      <p:tavLst>
                                        <p:tav tm="0">
                                          <p:val>
                                            <p:strVal val="ppt_y"/>
                                          </p:val>
                                        </p:tav>
                                        <p:tav tm="100000">
                                          <p:val>
                                            <p:strVal val="ppt_y"/>
                                          </p:val>
                                        </p:tav>
                                      </p:tavLst>
                                    </p:anim>
                                    <p:set>
                                      <p:cBhvr>
                                        <p:cTn id="23" dur="1" fill="hold">
                                          <p:stCondLst>
                                            <p:cond delay="499"/>
                                          </p:stCondLst>
                                        </p:cTn>
                                        <p:tgtEl>
                                          <p:spTgt spid="19"/>
                                        </p:tgtEl>
                                        <p:attrNameLst>
                                          <p:attrName>style.visibility</p:attrName>
                                        </p:attrNameLst>
                                      </p:cBhvr>
                                      <p:to>
                                        <p:strVal val="hidden"/>
                                      </p:to>
                                    </p:set>
                                  </p:childTnLst>
                                </p:cTn>
                              </p:par>
                              <p:par>
                                <p:cTn id="24" presetID="2" presetClass="exit" presetSubtype="2" fill="hold" nodeType="withEffect">
                                  <p:stCondLst>
                                    <p:cond delay="24890"/>
                                  </p:stCondLst>
                                  <p:childTnLst>
                                    <p:anim calcmode="lin" valueType="num">
                                      <p:cBhvr additive="base">
                                        <p:cTn id="25" dur="500"/>
                                        <p:tgtEl>
                                          <p:spTgt spid="34"/>
                                        </p:tgtEl>
                                        <p:attrNameLst>
                                          <p:attrName>ppt_x</p:attrName>
                                        </p:attrNameLst>
                                      </p:cBhvr>
                                      <p:tavLst>
                                        <p:tav tm="0">
                                          <p:val>
                                            <p:strVal val="ppt_x"/>
                                          </p:val>
                                        </p:tav>
                                        <p:tav tm="100000">
                                          <p:val>
                                            <p:strVal val="1+ppt_w/2"/>
                                          </p:val>
                                        </p:tav>
                                      </p:tavLst>
                                    </p:anim>
                                    <p:anim calcmode="lin" valueType="num">
                                      <p:cBhvr additive="base">
                                        <p:cTn id="26" dur="500"/>
                                        <p:tgtEl>
                                          <p:spTgt spid="34"/>
                                        </p:tgtEl>
                                        <p:attrNameLst>
                                          <p:attrName>ppt_y</p:attrName>
                                        </p:attrNameLst>
                                      </p:cBhvr>
                                      <p:tavLst>
                                        <p:tav tm="0">
                                          <p:val>
                                            <p:strVal val="ppt_y"/>
                                          </p:val>
                                        </p:tav>
                                        <p:tav tm="100000">
                                          <p:val>
                                            <p:strVal val="ppt_y"/>
                                          </p:val>
                                        </p:tav>
                                      </p:tavLst>
                                    </p:anim>
                                    <p:set>
                                      <p:cBhvr>
                                        <p:cTn id="27" dur="1" fill="hold">
                                          <p:stCondLst>
                                            <p:cond delay="499"/>
                                          </p:stCondLst>
                                        </p:cTn>
                                        <p:tgtEl>
                                          <p:spTgt spid="34"/>
                                        </p:tgtEl>
                                        <p:attrNameLst>
                                          <p:attrName>style.visibility</p:attrName>
                                        </p:attrNameLst>
                                      </p:cBhvr>
                                      <p:to>
                                        <p:strVal val="hidden"/>
                                      </p:to>
                                    </p:set>
                                  </p:childTnLst>
                                </p:cTn>
                              </p:par>
                              <p:par>
                                <p:cTn id="28" presetID="2" presetClass="exit" presetSubtype="2" fill="hold" nodeType="withEffect">
                                  <p:stCondLst>
                                    <p:cond delay="24890"/>
                                  </p:stCondLst>
                                  <p:childTnLst>
                                    <p:anim calcmode="lin" valueType="num">
                                      <p:cBhvr additive="base">
                                        <p:cTn id="29" dur="500"/>
                                        <p:tgtEl>
                                          <p:spTgt spid="4"/>
                                        </p:tgtEl>
                                        <p:attrNameLst>
                                          <p:attrName>ppt_x</p:attrName>
                                        </p:attrNameLst>
                                      </p:cBhvr>
                                      <p:tavLst>
                                        <p:tav tm="0">
                                          <p:val>
                                            <p:strVal val="ppt_x"/>
                                          </p:val>
                                        </p:tav>
                                        <p:tav tm="100000">
                                          <p:val>
                                            <p:strVal val="1+ppt_w/2"/>
                                          </p:val>
                                        </p:tav>
                                      </p:tavLst>
                                    </p:anim>
                                    <p:anim calcmode="lin" valueType="num">
                                      <p:cBhvr additive="base">
                                        <p:cTn id="30" dur="500"/>
                                        <p:tgtEl>
                                          <p:spTgt spid="4"/>
                                        </p:tgtEl>
                                        <p:attrNameLst>
                                          <p:attrName>ppt_y</p:attrName>
                                        </p:attrNameLst>
                                      </p:cBhvr>
                                      <p:tavLst>
                                        <p:tav tm="0">
                                          <p:val>
                                            <p:strVal val="ppt_y"/>
                                          </p:val>
                                        </p:tav>
                                        <p:tav tm="100000">
                                          <p:val>
                                            <p:strVal val="ppt_y"/>
                                          </p:val>
                                        </p:tav>
                                      </p:tavLst>
                                    </p:anim>
                                    <p:set>
                                      <p:cBhvr>
                                        <p:cTn id="31" dur="1" fill="hold">
                                          <p:stCondLst>
                                            <p:cond delay="499"/>
                                          </p:stCondLst>
                                        </p:cTn>
                                        <p:tgtEl>
                                          <p:spTgt spid="4"/>
                                        </p:tgtEl>
                                        <p:attrNameLst>
                                          <p:attrName>style.visibility</p:attrName>
                                        </p:attrNameLst>
                                      </p:cBhvr>
                                      <p:to>
                                        <p:strVal val="hidden"/>
                                      </p:to>
                                    </p:set>
                                  </p:childTnLst>
                                </p:cTn>
                              </p:par>
                              <p:par>
                                <p:cTn id="32" presetID="2" presetClass="exit" presetSubtype="2" fill="hold" nodeType="withEffect">
                                  <p:stCondLst>
                                    <p:cond delay="24890"/>
                                  </p:stCondLst>
                                  <p:childTnLst>
                                    <p:anim calcmode="lin" valueType="num">
                                      <p:cBhvr additive="base">
                                        <p:cTn id="33" dur="500"/>
                                        <p:tgtEl>
                                          <p:spTgt spid="16"/>
                                        </p:tgtEl>
                                        <p:attrNameLst>
                                          <p:attrName>ppt_x</p:attrName>
                                        </p:attrNameLst>
                                      </p:cBhvr>
                                      <p:tavLst>
                                        <p:tav tm="0">
                                          <p:val>
                                            <p:strVal val="ppt_x"/>
                                          </p:val>
                                        </p:tav>
                                        <p:tav tm="100000">
                                          <p:val>
                                            <p:strVal val="1+ppt_w/2"/>
                                          </p:val>
                                        </p:tav>
                                      </p:tavLst>
                                    </p:anim>
                                    <p:anim calcmode="lin" valueType="num">
                                      <p:cBhvr additive="base">
                                        <p:cTn id="34" dur="500"/>
                                        <p:tgtEl>
                                          <p:spTgt spid="16"/>
                                        </p:tgtEl>
                                        <p:attrNameLst>
                                          <p:attrName>ppt_y</p:attrName>
                                        </p:attrNameLst>
                                      </p:cBhvr>
                                      <p:tavLst>
                                        <p:tav tm="0">
                                          <p:val>
                                            <p:strVal val="ppt_y"/>
                                          </p:val>
                                        </p:tav>
                                        <p:tav tm="100000">
                                          <p:val>
                                            <p:strVal val="ppt_y"/>
                                          </p:val>
                                        </p:tav>
                                      </p:tavLst>
                                    </p:anim>
                                    <p:set>
                                      <p:cBhvr>
                                        <p:cTn id="35"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8"/>
                </p:tgtEl>
              </p:cMediaNode>
            </p:audio>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E79B30-C7E1-F893-4A3A-6E3996D50D5D}"/>
              </a:ext>
            </a:extLst>
          </p:cNvPr>
          <p:cNvSpPr txBox="1"/>
          <p:nvPr/>
        </p:nvSpPr>
        <p:spPr>
          <a:xfrm>
            <a:off x="128016" y="96886"/>
            <a:ext cx="11771884" cy="584775"/>
          </a:xfrm>
          <a:prstGeom prst="rect">
            <a:avLst/>
          </a:prstGeom>
          <a:noFill/>
        </p:spPr>
        <p:txBody>
          <a:bodyPr wrap="square" rtlCol="0">
            <a:spAutoFit/>
          </a:bodyPr>
          <a:lstStyle/>
          <a:p>
            <a:r>
              <a:rPr lang="en-US" sz="3200" b="1" dirty="0">
                <a:solidFill>
                  <a:srgbClr val="1CB9EC"/>
                </a:solidFill>
                <a:latin typeface="Atkinson Hyperlegible" pitchFamily="2" charset="0"/>
              </a:rPr>
              <a:t>Common plumbing problems </a:t>
            </a:r>
          </a:p>
        </p:txBody>
      </p:sp>
      <p:grpSp>
        <p:nvGrpSpPr>
          <p:cNvPr id="8" name="Group 7">
            <a:extLst>
              <a:ext uri="{FF2B5EF4-FFF2-40B4-BE49-F238E27FC236}">
                <a16:creationId xmlns:a16="http://schemas.microsoft.com/office/drawing/2014/main" id="{D5D33D62-49EA-EE28-1D6B-2CD223C1E8D0}"/>
              </a:ext>
            </a:extLst>
          </p:cNvPr>
          <p:cNvGrpSpPr/>
          <p:nvPr/>
        </p:nvGrpSpPr>
        <p:grpSpPr>
          <a:xfrm>
            <a:off x="4478011" y="720259"/>
            <a:ext cx="3686653" cy="1836697"/>
            <a:chOff x="4594123" y="739072"/>
            <a:chExt cx="3686653" cy="1836697"/>
          </a:xfrm>
        </p:grpSpPr>
        <p:sp>
          <p:nvSpPr>
            <p:cNvPr id="57" name="Rounded Rectangle 1315">
              <a:extLst>
                <a:ext uri="{FF2B5EF4-FFF2-40B4-BE49-F238E27FC236}">
                  <a16:creationId xmlns:a16="http://schemas.microsoft.com/office/drawing/2014/main" id="{E90F7F56-41B3-B184-E40D-5C535FE3CD8A}"/>
                </a:ext>
              </a:extLst>
            </p:cNvPr>
            <p:cNvSpPr/>
            <p:nvPr/>
          </p:nvSpPr>
          <p:spPr>
            <a:xfrm>
              <a:off x="4600468" y="746841"/>
              <a:ext cx="3673963" cy="1828928"/>
            </a:xfrm>
            <a:prstGeom prst="roundRect">
              <a:avLst>
                <a:gd name="adj" fmla="val 0"/>
              </a:avLst>
            </a:prstGeom>
            <a:solidFill>
              <a:srgbClr val="DAB2D2">
                <a:alpha val="80000"/>
              </a:srgbClr>
            </a:solidFill>
            <a:ln>
              <a:solidFill>
                <a:srgbClr val="A622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8" name="Rectangle 57">
              <a:extLst>
                <a:ext uri="{FF2B5EF4-FFF2-40B4-BE49-F238E27FC236}">
                  <a16:creationId xmlns:a16="http://schemas.microsoft.com/office/drawing/2014/main" id="{8705CA31-C5A1-0F99-4EF9-5D5B90965F65}"/>
                </a:ext>
              </a:extLst>
            </p:cNvPr>
            <p:cNvSpPr/>
            <p:nvPr/>
          </p:nvSpPr>
          <p:spPr>
            <a:xfrm>
              <a:off x="4718056" y="1153474"/>
              <a:ext cx="3389847" cy="1015663"/>
            </a:xfrm>
            <a:prstGeom prst="rect">
              <a:avLst/>
            </a:prstGeom>
          </p:spPr>
          <p:txBody>
            <a:bodyPr wrap="square" anchor="ctr">
              <a:spAutoFit/>
            </a:bodyPr>
            <a:lstStyle/>
            <a:p>
              <a:pPr>
                <a:lnSpc>
                  <a:spcPts val="2400"/>
                </a:lnSpc>
              </a:pPr>
              <a:r>
                <a:rPr lang="en-US" sz="2000" b="1" dirty="0">
                  <a:latin typeface="Atkinson Hyperlegible" pitchFamily="2" charset="0"/>
                </a:rPr>
                <a:t>Pooling of water on floors</a:t>
              </a:r>
            </a:p>
            <a:p>
              <a:pPr>
                <a:lnSpc>
                  <a:spcPts val="2400"/>
                </a:lnSpc>
              </a:pPr>
              <a:r>
                <a:rPr lang="en-US" sz="2000" b="1" dirty="0">
                  <a:latin typeface="Wingdings" panose="05000000000000000000" pitchFamily="2" charset="2"/>
                  <a:cs typeface="Arial" panose="020B0604020202020204" pitchFamily="34" charset="0"/>
                </a:rPr>
                <a:t></a:t>
              </a:r>
              <a:r>
                <a:rPr lang="en-US" sz="2000" dirty="0">
                  <a:latin typeface="Atkinson Hyperlegible" pitchFamily="2" charset="0"/>
                </a:rPr>
                <a:t> Spreads pathogens and increases risk of infections.</a:t>
              </a:r>
            </a:p>
          </p:txBody>
        </p:sp>
        <p:sp>
          <p:nvSpPr>
            <p:cNvPr id="493" name="Freeform 6">
              <a:extLst>
                <a:ext uri="{FF2B5EF4-FFF2-40B4-BE49-F238E27FC236}">
                  <a16:creationId xmlns:a16="http://schemas.microsoft.com/office/drawing/2014/main" id="{2FB5C2F2-EB81-A827-D2D7-EEDDD628F271}"/>
                </a:ext>
              </a:extLst>
            </p:cNvPr>
            <p:cNvSpPr>
              <a:spLocks/>
            </p:cNvSpPr>
            <p:nvPr/>
          </p:nvSpPr>
          <p:spPr bwMode="auto">
            <a:xfrm>
              <a:off x="7344176" y="2098675"/>
              <a:ext cx="936600" cy="473075"/>
            </a:xfrm>
            <a:custGeom>
              <a:avLst/>
              <a:gdLst>
                <a:gd name="T0" fmla="*/ 556 w 556"/>
                <a:gd name="T1" fmla="*/ 0 h 298"/>
                <a:gd name="T2" fmla="*/ 556 w 556"/>
                <a:gd name="T3" fmla="*/ 298 h 298"/>
                <a:gd name="T4" fmla="*/ 0 w 556"/>
                <a:gd name="T5" fmla="*/ 298 h 298"/>
              </a:gdLst>
              <a:ahLst/>
              <a:cxnLst>
                <a:cxn ang="0">
                  <a:pos x="T0" y="T1"/>
                </a:cxn>
                <a:cxn ang="0">
                  <a:pos x="T2" y="T3"/>
                </a:cxn>
                <a:cxn ang="0">
                  <a:pos x="T4" y="T5"/>
                </a:cxn>
              </a:cxnLst>
              <a:rect l="0" t="0" r="r" b="b"/>
              <a:pathLst>
                <a:path w="556" h="298">
                  <a:moveTo>
                    <a:pt x="556" y="0"/>
                  </a:moveTo>
                  <a:lnTo>
                    <a:pt x="556" y="298"/>
                  </a:lnTo>
                  <a:lnTo>
                    <a:pt x="0" y="298"/>
                  </a:lnTo>
                </a:path>
              </a:pathLst>
            </a:custGeom>
            <a:noFill/>
            <a:ln w="73025" cap="rnd">
              <a:solidFill>
                <a:srgbClr val="A6228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4" name="Freeform 6">
              <a:extLst>
                <a:ext uri="{FF2B5EF4-FFF2-40B4-BE49-F238E27FC236}">
                  <a16:creationId xmlns:a16="http://schemas.microsoft.com/office/drawing/2014/main" id="{A7A4C030-2AF8-9552-8B1B-6BD6B7D7CCAB}"/>
                </a:ext>
              </a:extLst>
            </p:cNvPr>
            <p:cNvSpPr>
              <a:spLocks/>
            </p:cNvSpPr>
            <p:nvPr/>
          </p:nvSpPr>
          <p:spPr bwMode="auto">
            <a:xfrm flipH="1" flipV="1">
              <a:off x="4594123" y="739072"/>
              <a:ext cx="936600" cy="473075"/>
            </a:xfrm>
            <a:custGeom>
              <a:avLst/>
              <a:gdLst>
                <a:gd name="T0" fmla="*/ 556 w 556"/>
                <a:gd name="T1" fmla="*/ 0 h 298"/>
                <a:gd name="T2" fmla="*/ 556 w 556"/>
                <a:gd name="T3" fmla="*/ 298 h 298"/>
                <a:gd name="T4" fmla="*/ 0 w 556"/>
                <a:gd name="T5" fmla="*/ 298 h 298"/>
              </a:gdLst>
              <a:ahLst/>
              <a:cxnLst>
                <a:cxn ang="0">
                  <a:pos x="T0" y="T1"/>
                </a:cxn>
                <a:cxn ang="0">
                  <a:pos x="T2" y="T3"/>
                </a:cxn>
                <a:cxn ang="0">
                  <a:pos x="T4" y="T5"/>
                </a:cxn>
              </a:cxnLst>
              <a:rect l="0" t="0" r="r" b="b"/>
              <a:pathLst>
                <a:path w="556" h="298">
                  <a:moveTo>
                    <a:pt x="556" y="0"/>
                  </a:moveTo>
                  <a:lnTo>
                    <a:pt x="556" y="298"/>
                  </a:lnTo>
                  <a:lnTo>
                    <a:pt x="0" y="298"/>
                  </a:lnTo>
                </a:path>
              </a:pathLst>
            </a:custGeom>
            <a:noFill/>
            <a:ln w="73025" cap="rnd">
              <a:solidFill>
                <a:srgbClr val="A6228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7" name="Group 6">
            <a:extLst>
              <a:ext uri="{FF2B5EF4-FFF2-40B4-BE49-F238E27FC236}">
                <a16:creationId xmlns:a16="http://schemas.microsoft.com/office/drawing/2014/main" id="{6F05CEF9-9881-8BC3-1319-A85CE84ECB0E}"/>
              </a:ext>
            </a:extLst>
          </p:cNvPr>
          <p:cNvGrpSpPr/>
          <p:nvPr/>
        </p:nvGrpSpPr>
        <p:grpSpPr>
          <a:xfrm>
            <a:off x="151809" y="720259"/>
            <a:ext cx="4159674" cy="1836697"/>
            <a:chOff x="151809" y="739072"/>
            <a:chExt cx="4159674" cy="1836697"/>
          </a:xfrm>
        </p:grpSpPr>
        <p:sp>
          <p:nvSpPr>
            <p:cNvPr id="3" name="Rounded Rectangle 1315">
              <a:extLst>
                <a:ext uri="{FF2B5EF4-FFF2-40B4-BE49-F238E27FC236}">
                  <a16:creationId xmlns:a16="http://schemas.microsoft.com/office/drawing/2014/main" id="{02D4B581-F781-2417-683C-0C873B7E14A7}"/>
                </a:ext>
              </a:extLst>
            </p:cNvPr>
            <p:cNvSpPr/>
            <p:nvPr/>
          </p:nvSpPr>
          <p:spPr>
            <a:xfrm>
              <a:off x="151809" y="746841"/>
              <a:ext cx="4114800" cy="1828928"/>
            </a:xfrm>
            <a:prstGeom prst="roundRect">
              <a:avLst>
                <a:gd name="adj" fmla="val 0"/>
              </a:avLst>
            </a:prstGeom>
            <a:solidFill>
              <a:srgbClr val="F2DBB1">
                <a:alpha val="80000"/>
              </a:srgbClr>
            </a:solidFill>
            <a:ln>
              <a:solidFill>
                <a:srgbClr val="F4A8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a:extLst>
                <a:ext uri="{FF2B5EF4-FFF2-40B4-BE49-F238E27FC236}">
                  <a16:creationId xmlns:a16="http://schemas.microsoft.com/office/drawing/2014/main" id="{FA0C64FB-919F-ABAF-7D84-B9F401A8033F}"/>
                </a:ext>
              </a:extLst>
            </p:cNvPr>
            <p:cNvSpPr/>
            <p:nvPr/>
          </p:nvSpPr>
          <p:spPr>
            <a:xfrm>
              <a:off x="227227" y="999586"/>
              <a:ext cx="4084256" cy="1323439"/>
            </a:xfrm>
            <a:prstGeom prst="rect">
              <a:avLst/>
            </a:prstGeom>
          </p:spPr>
          <p:txBody>
            <a:bodyPr wrap="square" anchor="ctr">
              <a:spAutoFit/>
            </a:bodyPr>
            <a:lstStyle/>
            <a:p>
              <a:pPr>
                <a:lnSpc>
                  <a:spcPts val="2400"/>
                </a:lnSpc>
              </a:pPr>
              <a:r>
                <a:rPr lang="en-US" sz="2000" b="1" dirty="0">
                  <a:latin typeface="Atkinson Hyperlegible" pitchFamily="2" charset="0"/>
                </a:rPr>
                <a:t>Faulty/leaking pipework &amp; taps </a:t>
              </a:r>
              <a:br>
                <a:rPr lang="en-US" sz="2000" b="1" dirty="0">
                  <a:latin typeface="Atkinson Hyperlegible" pitchFamily="2" charset="0"/>
                </a:rPr>
              </a:br>
              <a:r>
                <a:rPr lang="en-US" sz="2000" b="1" dirty="0">
                  <a:latin typeface="Wingdings" panose="05000000000000000000" pitchFamily="2" charset="2"/>
                  <a:cs typeface="Arial" panose="020B0604020202020204" pitchFamily="34" charset="0"/>
                </a:rPr>
                <a:t></a:t>
              </a:r>
              <a:r>
                <a:rPr lang="en-US" sz="2000" dirty="0">
                  <a:latin typeface="Atkinson Hyperlegible" pitchFamily="2" charset="0"/>
                </a:rPr>
                <a:t> Wastes water &amp; increases costs to facility (higher utility payments and/or pumping and energy costs).</a:t>
              </a:r>
            </a:p>
          </p:txBody>
        </p:sp>
        <p:grpSp>
          <p:nvGrpSpPr>
            <p:cNvPr id="501" name="Group 500">
              <a:extLst>
                <a:ext uri="{FF2B5EF4-FFF2-40B4-BE49-F238E27FC236}">
                  <a16:creationId xmlns:a16="http://schemas.microsoft.com/office/drawing/2014/main" id="{184C37F9-0F66-1B1E-3E3B-A0BE77D5A353}"/>
                </a:ext>
              </a:extLst>
            </p:cNvPr>
            <p:cNvGrpSpPr/>
            <p:nvPr/>
          </p:nvGrpSpPr>
          <p:grpSpPr>
            <a:xfrm flipH="1">
              <a:off x="154723" y="739072"/>
              <a:ext cx="4143920" cy="1820490"/>
              <a:chOff x="285349" y="704347"/>
              <a:chExt cx="4143920" cy="1820490"/>
            </a:xfrm>
          </p:grpSpPr>
          <p:sp>
            <p:nvSpPr>
              <p:cNvPr id="495" name="Freeform 6">
                <a:extLst>
                  <a:ext uri="{FF2B5EF4-FFF2-40B4-BE49-F238E27FC236}">
                    <a16:creationId xmlns:a16="http://schemas.microsoft.com/office/drawing/2014/main" id="{02CE9128-2167-A864-0A56-1BC6565B51CB}"/>
                  </a:ext>
                </a:extLst>
              </p:cNvPr>
              <p:cNvSpPr>
                <a:spLocks/>
              </p:cNvSpPr>
              <p:nvPr/>
            </p:nvSpPr>
            <p:spPr bwMode="auto">
              <a:xfrm flipV="1">
                <a:off x="3492669" y="704347"/>
                <a:ext cx="936600" cy="473075"/>
              </a:xfrm>
              <a:custGeom>
                <a:avLst/>
                <a:gdLst>
                  <a:gd name="T0" fmla="*/ 556 w 556"/>
                  <a:gd name="T1" fmla="*/ 0 h 298"/>
                  <a:gd name="T2" fmla="*/ 556 w 556"/>
                  <a:gd name="T3" fmla="*/ 298 h 298"/>
                  <a:gd name="T4" fmla="*/ 0 w 556"/>
                  <a:gd name="T5" fmla="*/ 298 h 298"/>
                </a:gdLst>
                <a:ahLst/>
                <a:cxnLst>
                  <a:cxn ang="0">
                    <a:pos x="T0" y="T1"/>
                  </a:cxn>
                  <a:cxn ang="0">
                    <a:pos x="T2" y="T3"/>
                  </a:cxn>
                  <a:cxn ang="0">
                    <a:pos x="T4" y="T5"/>
                  </a:cxn>
                </a:cxnLst>
                <a:rect l="0" t="0" r="r" b="b"/>
                <a:pathLst>
                  <a:path w="556" h="298">
                    <a:moveTo>
                      <a:pt x="556" y="0"/>
                    </a:moveTo>
                    <a:lnTo>
                      <a:pt x="556" y="298"/>
                    </a:lnTo>
                    <a:lnTo>
                      <a:pt x="0" y="298"/>
                    </a:lnTo>
                  </a:path>
                </a:pathLst>
              </a:custGeom>
              <a:noFill/>
              <a:ln w="73025" cap="rnd">
                <a:solidFill>
                  <a:srgbClr val="F4A81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6" name="Freeform 6">
                <a:extLst>
                  <a:ext uri="{FF2B5EF4-FFF2-40B4-BE49-F238E27FC236}">
                    <a16:creationId xmlns:a16="http://schemas.microsoft.com/office/drawing/2014/main" id="{198A44EA-5272-DBB1-3423-CF2014315B81}"/>
                  </a:ext>
                </a:extLst>
              </p:cNvPr>
              <p:cNvSpPr>
                <a:spLocks/>
              </p:cNvSpPr>
              <p:nvPr/>
            </p:nvSpPr>
            <p:spPr bwMode="auto">
              <a:xfrm flipH="1">
                <a:off x="285349" y="2051762"/>
                <a:ext cx="936600" cy="473075"/>
              </a:xfrm>
              <a:custGeom>
                <a:avLst/>
                <a:gdLst>
                  <a:gd name="T0" fmla="*/ 556 w 556"/>
                  <a:gd name="T1" fmla="*/ 0 h 298"/>
                  <a:gd name="T2" fmla="*/ 556 w 556"/>
                  <a:gd name="T3" fmla="*/ 298 h 298"/>
                  <a:gd name="T4" fmla="*/ 0 w 556"/>
                  <a:gd name="T5" fmla="*/ 298 h 298"/>
                </a:gdLst>
                <a:ahLst/>
                <a:cxnLst>
                  <a:cxn ang="0">
                    <a:pos x="T0" y="T1"/>
                  </a:cxn>
                  <a:cxn ang="0">
                    <a:pos x="T2" y="T3"/>
                  </a:cxn>
                  <a:cxn ang="0">
                    <a:pos x="T4" y="T5"/>
                  </a:cxn>
                </a:cxnLst>
                <a:rect l="0" t="0" r="r" b="b"/>
                <a:pathLst>
                  <a:path w="556" h="298">
                    <a:moveTo>
                      <a:pt x="556" y="0"/>
                    </a:moveTo>
                    <a:lnTo>
                      <a:pt x="556" y="298"/>
                    </a:lnTo>
                    <a:lnTo>
                      <a:pt x="0" y="298"/>
                    </a:lnTo>
                  </a:path>
                </a:pathLst>
              </a:custGeom>
              <a:noFill/>
              <a:ln w="73025" cap="rnd">
                <a:solidFill>
                  <a:srgbClr val="F4A81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2" name="Group 11">
            <a:extLst>
              <a:ext uri="{FF2B5EF4-FFF2-40B4-BE49-F238E27FC236}">
                <a16:creationId xmlns:a16="http://schemas.microsoft.com/office/drawing/2014/main" id="{9993F730-47ED-DC38-59EF-8A1BFDB56EB3}"/>
              </a:ext>
            </a:extLst>
          </p:cNvPr>
          <p:cNvGrpSpPr/>
          <p:nvPr/>
        </p:nvGrpSpPr>
        <p:grpSpPr>
          <a:xfrm>
            <a:off x="4484356" y="2703186"/>
            <a:ext cx="3682873" cy="1828929"/>
            <a:chOff x="4600468" y="2721999"/>
            <a:chExt cx="3682873" cy="1828929"/>
          </a:xfrm>
        </p:grpSpPr>
        <p:sp>
          <p:nvSpPr>
            <p:cNvPr id="60" name="Rounded Rectangle 1315">
              <a:extLst>
                <a:ext uri="{FF2B5EF4-FFF2-40B4-BE49-F238E27FC236}">
                  <a16:creationId xmlns:a16="http://schemas.microsoft.com/office/drawing/2014/main" id="{194CA6FA-F207-B952-C32E-FDA9E652D742}"/>
                </a:ext>
              </a:extLst>
            </p:cNvPr>
            <p:cNvSpPr/>
            <p:nvPr/>
          </p:nvSpPr>
          <p:spPr>
            <a:xfrm>
              <a:off x="4600468" y="2721999"/>
              <a:ext cx="3673963" cy="1828929"/>
            </a:xfrm>
            <a:prstGeom prst="roundRect">
              <a:avLst>
                <a:gd name="adj" fmla="val 0"/>
              </a:avLst>
            </a:prstGeom>
            <a:solidFill>
              <a:srgbClr val="F1C7B4">
                <a:alpha val="70000"/>
              </a:srgbClr>
            </a:solidFill>
            <a:ln>
              <a:solidFill>
                <a:srgbClr val="F268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61" name="Rectangle 60">
              <a:extLst>
                <a:ext uri="{FF2B5EF4-FFF2-40B4-BE49-F238E27FC236}">
                  <a16:creationId xmlns:a16="http://schemas.microsoft.com/office/drawing/2014/main" id="{BA503465-322E-9699-7EFE-5A08616ED0B8}"/>
                </a:ext>
              </a:extLst>
            </p:cNvPr>
            <p:cNvSpPr/>
            <p:nvPr/>
          </p:nvSpPr>
          <p:spPr>
            <a:xfrm>
              <a:off x="4726977" y="2820855"/>
              <a:ext cx="3556364" cy="1631216"/>
            </a:xfrm>
            <a:prstGeom prst="rect">
              <a:avLst/>
            </a:prstGeom>
          </p:spPr>
          <p:txBody>
            <a:bodyPr wrap="square" anchor="ctr">
              <a:spAutoFit/>
            </a:bodyPr>
            <a:lstStyle/>
            <a:p>
              <a:pPr>
                <a:lnSpc>
                  <a:spcPts val="2400"/>
                </a:lnSpc>
              </a:pPr>
              <a:r>
                <a:rPr lang="en-US" sz="2000" b="1" dirty="0">
                  <a:latin typeface="Atkinson Hyperlegible" pitchFamily="2" charset="0"/>
                </a:rPr>
                <a:t>Failing drainage/septic system</a:t>
              </a:r>
              <a:br>
                <a:rPr lang="en-US" sz="2000" b="1" dirty="0">
                  <a:latin typeface="Atkinson Hyperlegible" pitchFamily="2" charset="0"/>
                </a:rPr>
              </a:br>
              <a:r>
                <a:rPr lang="en-US" sz="2000" b="1" dirty="0">
                  <a:latin typeface="Wingdings" panose="05000000000000000000" pitchFamily="2" charset="2"/>
                  <a:cs typeface="Arial" panose="020B0604020202020204" pitchFamily="34" charset="0"/>
                </a:rPr>
                <a:t></a:t>
              </a:r>
              <a:r>
                <a:rPr lang="en-US" sz="2000" dirty="0">
                  <a:latin typeface="Atkinson Hyperlegible" pitchFamily="2" charset="0"/>
                </a:rPr>
                <a:t> Stagnant water (presence of mosquitoes), risk of flooding, water contamination.</a:t>
              </a:r>
            </a:p>
          </p:txBody>
        </p:sp>
        <p:sp>
          <p:nvSpPr>
            <p:cNvPr id="497" name="Freeform 6">
              <a:extLst>
                <a:ext uri="{FF2B5EF4-FFF2-40B4-BE49-F238E27FC236}">
                  <a16:creationId xmlns:a16="http://schemas.microsoft.com/office/drawing/2014/main" id="{FF4CBFD5-4593-C656-54A5-D453D0B02FB5}"/>
                </a:ext>
              </a:extLst>
            </p:cNvPr>
            <p:cNvSpPr>
              <a:spLocks/>
            </p:cNvSpPr>
            <p:nvPr/>
          </p:nvSpPr>
          <p:spPr bwMode="auto">
            <a:xfrm>
              <a:off x="7346740" y="4061645"/>
              <a:ext cx="936600" cy="473075"/>
            </a:xfrm>
            <a:custGeom>
              <a:avLst/>
              <a:gdLst>
                <a:gd name="T0" fmla="*/ 556 w 556"/>
                <a:gd name="T1" fmla="*/ 0 h 298"/>
                <a:gd name="T2" fmla="*/ 556 w 556"/>
                <a:gd name="T3" fmla="*/ 298 h 298"/>
                <a:gd name="T4" fmla="*/ 0 w 556"/>
                <a:gd name="T5" fmla="*/ 298 h 298"/>
              </a:gdLst>
              <a:ahLst/>
              <a:cxnLst>
                <a:cxn ang="0">
                  <a:pos x="T0" y="T1"/>
                </a:cxn>
                <a:cxn ang="0">
                  <a:pos x="T2" y="T3"/>
                </a:cxn>
                <a:cxn ang="0">
                  <a:pos x="T4" y="T5"/>
                </a:cxn>
              </a:cxnLst>
              <a:rect l="0" t="0" r="r" b="b"/>
              <a:pathLst>
                <a:path w="556" h="298">
                  <a:moveTo>
                    <a:pt x="556" y="0"/>
                  </a:moveTo>
                  <a:lnTo>
                    <a:pt x="556" y="298"/>
                  </a:lnTo>
                  <a:lnTo>
                    <a:pt x="0" y="298"/>
                  </a:lnTo>
                </a:path>
              </a:pathLst>
            </a:custGeom>
            <a:noFill/>
            <a:ln w="73025" cap="rnd">
              <a:solidFill>
                <a:srgbClr val="F26829"/>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8" name="Freeform 6">
              <a:extLst>
                <a:ext uri="{FF2B5EF4-FFF2-40B4-BE49-F238E27FC236}">
                  <a16:creationId xmlns:a16="http://schemas.microsoft.com/office/drawing/2014/main" id="{7A1E2205-54AD-D477-8784-8DDE865E0889}"/>
                </a:ext>
              </a:extLst>
            </p:cNvPr>
            <p:cNvSpPr>
              <a:spLocks/>
            </p:cNvSpPr>
            <p:nvPr/>
          </p:nvSpPr>
          <p:spPr bwMode="auto">
            <a:xfrm flipH="1" flipV="1">
              <a:off x="4618052" y="2731997"/>
              <a:ext cx="936600" cy="473075"/>
            </a:xfrm>
            <a:custGeom>
              <a:avLst/>
              <a:gdLst>
                <a:gd name="T0" fmla="*/ 556 w 556"/>
                <a:gd name="T1" fmla="*/ 0 h 298"/>
                <a:gd name="T2" fmla="*/ 556 w 556"/>
                <a:gd name="T3" fmla="*/ 298 h 298"/>
                <a:gd name="T4" fmla="*/ 0 w 556"/>
                <a:gd name="T5" fmla="*/ 298 h 298"/>
              </a:gdLst>
              <a:ahLst/>
              <a:cxnLst>
                <a:cxn ang="0">
                  <a:pos x="T0" y="T1"/>
                </a:cxn>
                <a:cxn ang="0">
                  <a:pos x="T2" y="T3"/>
                </a:cxn>
                <a:cxn ang="0">
                  <a:pos x="T4" y="T5"/>
                </a:cxn>
              </a:cxnLst>
              <a:rect l="0" t="0" r="r" b="b"/>
              <a:pathLst>
                <a:path w="556" h="298">
                  <a:moveTo>
                    <a:pt x="556" y="0"/>
                  </a:moveTo>
                  <a:lnTo>
                    <a:pt x="556" y="298"/>
                  </a:lnTo>
                  <a:lnTo>
                    <a:pt x="0" y="298"/>
                  </a:lnTo>
                </a:path>
              </a:pathLst>
            </a:custGeom>
            <a:noFill/>
            <a:ln w="73025" cap="rnd">
              <a:solidFill>
                <a:srgbClr val="F26829"/>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9" name="Group 8">
            <a:extLst>
              <a:ext uri="{FF2B5EF4-FFF2-40B4-BE49-F238E27FC236}">
                <a16:creationId xmlns:a16="http://schemas.microsoft.com/office/drawing/2014/main" id="{7CDEF5F3-BDF4-DCED-0224-C77AD8CBDE88}"/>
              </a:ext>
            </a:extLst>
          </p:cNvPr>
          <p:cNvGrpSpPr/>
          <p:nvPr/>
        </p:nvGrpSpPr>
        <p:grpSpPr>
          <a:xfrm>
            <a:off x="140054" y="2703186"/>
            <a:ext cx="4143920" cy="1836697"/>
            <a:chOff x="140054" y="2721999"/>
            <a:chExt cx="4143920" cy="1836697"/>
          </a:xfrm>
        </p:grpSpPr>
        <p:sp>
          <p:nvSpPr>
            <p:cNvPr id="51" name="Rounded Rectangle 1315">
              <a:extLst>
                <a:ext uri="{FF2B5EF4-FFF2-40B4-BE49-F238E27FC236}">
                  <a16:creationId xmlns:a16="http://schemas.microsoft.com/office/drawing/2014/main" id="{3E7715CD-D1AB-F8BD-89E4-C370F29DB6C2}"/>
                </a:ext>
              </a:extLst>
            </p:cNvPr>
            <p:cNvSpPr/>
            <p:nvPr/>
          </p:nvSpPr>
          <p:spPr>
            <a:xfrm>
              <a:off x="151809" y="2721999"/>
              <a:ext cx="4114800" cy="1828929"/>
            </a:xfrm>
            <a:prstGeom prst="roundRect">
              <a:avLst>
                <a:gd name="adj" fmla="val 0"/>
              </a:avLst>
            </a:prstGeom>
            <a:solidFill>
              <a:srgbClr val="CFE1A8">
                <a:alpha val="70000"/>
              </a:srgbClr>
            </a:solidFill>
            <a:ln>
              <a:solidFill>
                <a:srgbClr val="80B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2" name="Rectangle 51">
              <a:extLst>
                <a:ext uri="{FF2B5EF4-FFF2-40B4-BE49-F238E27FC236}">
                  <a16:creationId xmlns:a16="http://schemas.microsoft.com/office/drawing/2014/main" id="{1FE0F9DF-3211-BA6E-03BC-C0A7ABD76496}"/>
                </a:ext>
              </a:extLst>
            </p:cNvPr>
            <p:cNvSpPr/>
            <p:nvPr/>
          </p:nvSpPr>
          <p:spPr>
            <a:xfrm>
              <a:off x="227226" y="2974744"/>
              <a:ext cx="3673963" cy="1323439"/>
            </a:xfrm>
            <a:prstGeom prst="rect">
              <a:avLst/>
            </a:prstGeom>
          </p:spPr>
          <p:txBody>
            <a:bodyPr wrap="square" anchor="ctr">
              <a:spAutoFit/>
            </a:bodyPr>
            <a:lstStyle/>
            <a:p>
              <a:pPr>
                <a:lnSpc>
                  <a:spcPts val="2400"/>
                </a:lnSpc>
              </a:pPr>
              <a:r>
                <a:rPr lang="en-US" sz="2000" b="1" dirty="0">
                  <a:latin typeface="Atkinson Hyperlegible" pitchFamily="2" charset="0"/>
                </a:rPr>
                <a:t>Corroded pipes</a:t>
              </a:r>
              <a:br>
                <a:rPr lang="en-US" sz="2000" b="1" dirty="0">
                  <a:latin typeface="Atkinson Hyperlegible" pitchFamily="2" charset="0"/>
                </a:rPr>
              </a:br>
              <a:r>
                <a:rPr lang="en-US" sz="2000" b="1" dirty="0">
                  <a:latin typeface="Wingdings" panose="05000000000000000000" pitchFamily="2" charset="2"/>
                  <a:cs typeface="Arial" panose="020B0604020202020204" pitchFamily="34" charset="0"/>
                </a:rPr>
                <a:t></a:t>
              </a:r>
              <a:r>
                <a:rPr lang="en-US" sz="2000" dirty="0">
                  <a:latin typeface="Atkinson Hyperlegible" pitchFamily="2" charset="0"/>
                </a:rPr>
                <a:t> </a:t>
              </a:r>
              <a:r>
                <a:rPr lang="en-US" sz="2000" dirty="0" err="1">
                  <a:latin typeface="Atkinson Hyperlegible" pitchFamily="2" charset="0"/>
                </a:rPr>
                <a:t>Galvanised</a:t>
              </a:r>
              <a:r>
                <a:rPr lang="en-US" sz="2000" dirty="0">
                  <a:latin typeface="Atkinson Hyperlegible" pitchFamily="2" charset="0"/>
                </a:rPr>
                <a:t> steel corrosion or chemical contamination (e.g., lead). </a:t>
              </a:r>
            </a:p>
          </p:txBody>
        </p:sp>
        <p:grpSp>
          <p:nvGrpSpPr>
            <p:cNvPr id="502" name="Group 501">
              <a:extLst>
                <a:ext uri="{FF2B5EF4-FFF2-40B4-BE49-F238E27FC236}">
                  <a16:creationId xmlns:a16="http://schemas.microsoft.com/office/drawing/2014/main" id="{97A2BDD5-49FE-7440-7F92-FF02D21771ED}"/>
                </a:ext>
              </a:extLst>
            </p:cNvPr>
            <p:cNvGrpSpPr/>
            <p:nvPr/>
          </p:nvGrpSpPr>
          <p:grpSpPr>
            <a:xfrm flipH="1">
              <a:off x="140054" y="2738206"/>
              <a:ext cx="4143920" cy="1820490"/>
              <a:chOff x="270680" y="2703481"/>
              <a:chExt cx="4143920" cy="1820490"/>
            </a:xfrm>
          </p:grpSpPr>
          <p:sp>
            <p:nvSpPr>
              <p:cNvPr id="499" name="Freeform 6">
                <a:extLst>
                  <a:ext uri="{FF2B5EF4-FFF2-40B4-BE49-F238E27FC236}">
                    <a16:creationId xmlns:a16="http://schemas.microsoft.com/office/drawing/2014/main" id="{79D10964-4B5B-5F41-C0C8-1C80BAA26FB3}"/>
                  </a:ext>
                </a:extLst>
              </p:cNvPr>
              <p:cNvSpPr>
                <a:spLocks/>
              </p:cNvSpPr>
              <p:nvPr/>
            </p:nvSpPr>
            <p:spPr bwMode="auto">
              <a:xfrm flipV="1">
                <a:off x="3478000" y="2703481"/>
                <a:ext cx="936600" cy="473075"/>
              </a:xfrm>
              <a:custGeom>
                <a:avLst/>
                <a:gdLst>
                  <a:gd name="T0" fmla="*/ 556 w 556"/>
                  <a:gd name="T1" fmla="*/ 0 h 298"/>
                  <a:gd name="T2" fmla="*/ 556 w 556"/>
                  <a:gd name="T3" fmla="*/ 298 h 298"/>
                  <a:gd name="T4" fmla="*/ 0 w 556"/>
                  <a:gd name="T5" fmla="*/ 298 h 298"/>
                </a:gdLst>
                <a:ahLst/>
                <a:cxnLst>
                  <a:cxn ang="0">
                    <a:pos x="T0" y="T1"/>
                  </a:cxn>
                  <a:cxn ang="0">
                    <a:pos x="T2" y="T3"/>
                  </a:cxn>
                  <a:cxn ang="0">
                    <a:pos x="T4" y="T5"/>
                  </a:cxn>
                </a:cxnLst>
                <a:rect l="0" t="0" r="r" b="b"/>
                <a:pathLst>
                  <a:path w="556" h="298">
                    <a:moveTo>
                      <a:pt x="556" y="0"/>
                    </a:moveTo>
                    <a:lnTo>
                      <a:pt x="556" y="298"/>
                    </a:lnTo>
                    <a:lnTo>
                      <a:pt x="0" y="298"/>
                    </a:lnTo>
                  </a:path>
                </a:pathLst>
              </a:custGeom>
              <a:noFill/>
              <a:ln w="73025" cap="rnd">
                <a:solidFill>
                  <a:srgbClr val="80B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0" name="Freeform 6">
                <a:extLst>
                  <a:ext uri="{FF2B5EF4-FFF2-40B4-BE49-F238E27FC236}">
                    <a16:creationId xmlns:a16="http://schemas.microsoft.com/office/drawing/2014/main" id="{EF908343-655A-FA47-8003-2179F0ED0522}"/>
                  </a:ext>
                </a:extLst>
              </p:cNvPr>
              <p:cNvSpPr>
                <a:spLocks/>
              </p:cNvSpPr>
              <p:nvPr/>
            </p:nvSpPr>
            <p:spPr bwMode="auto">
              <a:xfrm flipH="1">
                <a:off x="270680" y="4050896"/>
                <a:ext cx="936600" cy="473075"/>
              </a:xfrm>
              <a:custGeom>
                <a:avLst/>
                <a:gdLst>
                  <a:gd name="T0" fmla="*/ 556 w 556"/>
                  <a:gd name="T1" fmla="*/ 0 h 298"/>
                  <a:gd name="T2" fmla="*/ 556 w 556"/>
                  <a:gd name="T3" fmla="*/ 298 h 298"/>
                  <a:gd name="T4" fmla="*/ 0 w 556"/>
                  <a:gd name="T5" fmla="*/ 298 h 298"/>
                </a:gdLst>
                <a:ahLst/>
                <a:cxnLst>
                  <a:cxn ang="0">
                    <a:pos x="T0" y="T1"/>
                  </a:cxn>
                  <a:cxn ang="0">
                    <a:pos x="T2" y="T3"/>
                  </a:cxn>
                  <a:cxn ang="0">
                    <a:pos x="T4" y="T5"/>
                  </a:cxn>
                </a:cxnLst>
                <a:rect l="0" t="0" r="r" b="b"/>
                <a:pathLst>
                  <a:path w="556" h="298">
                    <a:moveTo>
                      <a:pt x="556" y="0"/>
                    </a:moveTo>
                    <a:lnTo>
                      <a:pt x="556" y="298"/>
                    </a:lnTo>
                    <a:lnTo>
                      <a:pt x="0" y="298"/>
                    </a:lnTo>
                  </a:path>
                </a:pathLst>
              </a:custGeom>
              <a:noFill/>
              <a:ln w="73025" cap="rnd">
                <a:solidFill>
                  <a:srgbClr val="80B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0" name="Group 9">
            <a:extLst>
              <a:ext uri="{FF2B5EF4-FFF2-40B4-BE49-F238E27FC236}">
                <a16:creationId xmlns:a16="http://schemas.microsoft.com/office/drawing/2014/main" id="{AB82FCF8-A541-1F35-4CFC-B0F0F0C2A3DD}"/>
              </a:ext>
            </a:extLst>
          </p:cNvPr>
          <p:cNvGrpSpPr/>
          <p:nvPr/>
        </p:nvGrpSpPr>
        <p:grpSpPr>
          <a:xfrm>
            <a:off x="151809" y="4698889"/>
            <a:ext cx="4132053" cy="1903017"/>
            <a:chOff x="151809" y="4717702"/>
            <a:chExt cx="4132053" cy="1903017"/>
          </a:xfrm>
        </p:grpSpPr>
        <p:sp>
          <p:nvSpPr>
            <p:cNvPr id="54" name="Rounded Rectangle 1315">
              <a:extLst>
                <a:ext uri="{FF2B5EF4-FFF2-40B4-BE49-F238E27FC236}">
                  <a16:creationId xmlns:a16="http://schemas.microsoft.com/office/drawing/2014/main" id="{BBE58463-78FE-D91D-B08E-CBB7B8EB2217}"/>
                </a:ext>
              </a:extLst>
            </p:cNvPr>
            <p:cNvSpPr/>
            <p:nvPr/>
          </p:nvSpPr>
          <p:spPr>
            <a:xfrm>
              <a:off x="151809" y="4724922"/>
              <a:ext cx="4114800" cy="1895797"/>
            </a:xfrm>
            <a:prstGeom prst="roundRect">
              <a:avLst>
                <a:gd name="adj" fmla="val 0"/>
              </a:avLst>
            </a:prstGeom>
            <a:solidFill>
              <a:srgbClr val="C3B5D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rgbClr val="5B2C86"/>
                </a:solidFill>
              </a:endParaRPr>
            </a:p>
          </p:txBody>
        </p:sp>
        <p:sp>
          <p:nvSpPr>
            <p:cNvPr id="55" name="Rectangle 54">
              <a:extLst>
                <a:ext uri="{FF2B5EF4-FFF2-40B4-BE49-F238E27FC236}">
                  <a16:creationId xmlns:a16="http://schemas.microsoft.com/office/drawing/2014/main" id="{6A23CFD3-1A6F-D6E8-BAA5-42294C717417}"/>
                </a:ext>
              </a:extLst>
            </p:cNvPr>
            <p:cNvSpPr/>
            <p:nvPr/>
          </p:nvSpPr>
          <p:spPr>
            <a:xfrm>
              <a:off x="227227" y="4857212"/>
              <a:ext cx="3863507" cy="1631216"/>
            </a:xfrm>
            <a:prstGeom prst="rect">
              <a:avLst/>
            </a:prstGeom>
          </p:spPr>
          <p:txBody>
            <a:bodyPr wrap="square" anchor="ctr">
              <a:spAutoFit/>
            </a:bodyPr>
            <a:lstStyle/>
            <a:p>
              <a:pPr>
                <a:lnSpc>
                  <a:spcPts val="2400"/>
                </a:lnSpc>
              </a:pPr>
              <a:r>
                <a:rPr lang="en-US" sz="2000" b="1" dirty="0">
                  <a:latin typeface="Atkinson Hyperlegible" pitchFamily="2" charset="0"/>
                </a:rPr>
                <a:t>Blocked hand basins, sinks and toilets</a:t>
              </a:r>
              <a:br>
                <a:rPr lang="en-US" sz="2000" b="1" dirty="0">
                  <a:latin typeface="Atkinson Hyperlegible" pitchFamily="2" charset="0"/>
                </a:rPr>
              </a:br>
              <a:r>
                <a:rPr lang="en-US" sz="2000" b="1" dirty="0">
                  <a:latin typeface="Wingdings" panose="05000000000000000000" pitchFamily="2" charset="2"/>
                  <a:cs typeface="Arial" panose="020B0604020202020204" pitchFamily="34" charset="0"/>
                </a:rPr>
                <a:t></a:t>
              </a:r>
              <a:r>
                <a:rPr lang="en-US" sz="2000" dirty="0">
                  <a:latin typeface="Atkinson Hyperlegible" pitchFamily="2" charset="0"/>
                </a:rPr>
                <a:t> Spreads pathogens and increases risk of infections for staff, patients and carers.</a:t>
              </a:r>
            </a:p>
          </p:txBody>
        </p:sp>
        <p:grpSp>
          <p:nvGrpSpPr>
            <p:cNvPr id="503" name="Group 502">
              <a:extLst>
                <a:ext uri="{FF2B5EF4-FFF2-40B4-BE49-F238E27FC236}">
                  <a16:creationId xmlns:a16="http://schemas.microsoft.com/office/drawing/2014/main" id="{742A07D4-26EB-DF08-918D-0D1D04975C00}"/>
                </a:ext>
              </a:extLst>
            </p:cNvPr>
            <p:cNvGrpSpPr/>
            <p:nvPr/>
          </p:nvGrpSpPr>
          <p:grpSpPr>
            <a:xfrm flipH="1">
              <a:off x="171152" y="4717702"/>
              <a:ext cx="4112710" cy="1890254"/>
              <a:chOff x="270680" y="2633717"/>
              <a:chExt cx="4112710" cy="1890254"/>
            </a:xfrm>
          </p:grpSpPr>
          <p:sp>
            <p:nvSpPr>
              <p:cNvPr id="504" name="Freeform 6">
                <a:extLst>
                  <a:ext uri="{FF2B5EF4-FFF2-40B4-BE49-F238E27FC236}">
                    <a16:creationId xmlns:a16="http://schemas.microsoft.com/office/drawing/2014/main" id="{FA03F720-DB9E-B90D-17B9-00348A077E59}"/>
                  </a:ext>
                </a:extLst>
              </p:cNvPr>
              <p:cNvSpPr>
                <a:spLocks/>
              </p:cNvSpPr>
              <p:nvPr/>
            </p:nvSpPr>
            <p:spPr bwMode="auto">
              <a:xfrm flipV="1">
                <a:off x="3446790" y="2633717"/>
                <a:ext cx="936600" cy="473075"/>
              </a:xfrm>
              <a:custGeom>
                <a:avLst/>
                <a:gdLst>
                  <a:gd name="T0" fmla="*/ 556 w 556"/>
                  <a:gd name="T1" fmla="*/ 0 h 298"/>
                  <a:gd name="T2" fmla="*/ 556 w 556"/>
                  <a:gd name="T3" fmla="*/ 298 h 298"/>
                  <a:gd name="T4" fmla="*/ 0 w 556"/>
                  <a:gd name="T5" fmla="*/ 298 h 298"/>
                </a:gdLst>
                <a:ahLst/>
                <a:cxnLst>
                  <a:cxn ang="0">
                    <a:pos x="T0" y="T1"/>
                  </a:cxn>
                  <a:cxn ang="0">
                    <a:pos x="T2" y="T3"/>
                  </a:cxn>
                  <a:cxn ang="0">
                    <a:pos x="T4" y="T5"/>
                  </a:cxn>
                </a:cxnLst>
                <a:rect l="0" t="0" r="r" b="b"/>
                <a:pathLst>
                  <a:path w="556" h="298">
                    <a:moveTo>
                      <a:pt x="556" y="0"/>
                    </a:moveTo>
                    <a:lnTo>
                      <a:pt x="556" y="298"/>
                    </a:lnTo>
                    <a:lnTo>
                      <a:pt x="0" y="298"/>
                    </a:lnTo>
                  </a:path>
                </a:pathLst>
              </a:custGeom>
              <a:noFill/>
              <a:ln w="73025" cap="rnd">
                <a:solidFill>
                  <a:srgbClr val="5B2C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5" name="Freeform 6">
                <a:extLst>
                  <a:ext uri="{FF2B5EF4-FFF2-40B4-BE49-F238E27FC236}">
                    <a16:creationId xmlns:a16="http://schemas.microsoft.com/office/drawing/2014/main" id="{29B3C25F-0809-0AFB-B65A-CC9CF4F8F47E}"/>
                  </a:ext>
                </a:extLst>
              </p:cNvPr>
              <p:cNvSpPr>
                <a:spLocks/>
              </p:cNvSpPr>
              <p:nvPr/>
            </p:nvSpPr>
            <p:spPr bwMode="auto">
              <a:xfrm flipH="1">
                <a:off x="270680" y="4050896"/>
                <a:ext cx="936600" cy="473075"/>
              </a:xfrm>
              <a:custGeom>
                <a:avLst/>
                <a:gdLst>
                  <a:gd name="T0" fmla="*/ 556 w 556"/>
                  <a:gd name="T1" fmla="*/ 0 h 298"/>
                  <a:gd name="T2" fmla="*/ 556 w 556"/>
                  <a:gd name="T3" fmla="*/ 298 h 298"/>
                  <a:gd name="T4" fmla="*/ 0 w 556"/>
                  <a:gd name="T5" fmla="*/ 298 h 298"/>
                </a:gdLst>
                <a:ahLst/>
                <a:cxnLst>
                  <a:cxn ang="0">
                    <a:pos x="T0" y="T1"/>
                  </a:cxn>
                  <a:cxn ang="0">
                    <a:pos x="T2" y="T3"/>
                  </a:cxn>
                  <a:cxn ang="0">
                    <a:pos x="T4" y="T5"/>
                  </a:cxn>
                </a:cxnLst>
                <a:rect l="0" t="0" r="r" b="b"/>
                <a:pathLst>
                  <a:path w="556" h="298">
                    <a:moveTo>
                      <a:pt x="556" y="0"/>
                    </a:moveTo>
                    <a:lnTo>
                      <a:pt x="556" y="298"/>
                    </a:lnTo>
                    <a:lnTo>
                      <a:pt x="0" y="298"/>
                    </a:lnTo>
                  </a:path>
                </a:pathLst>
              </a:custGeom>
              <a:noFill/>
              <a:ln w="73025" cap="rnd">
                <a:solidFill>
                  <a:srgbClr val="5B2C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6" name="Group 15">
            <a:extLst>
              <a:ext uri="{FF2B5EF4-FFF2-40B4-BE49-F238E27FC236}">
                <a16:creationId xmlns:a16="http://schemas.microsoft.com/office/drawing/2014/main" id="{9A402DAD-F7D2-650E-FB97-1E3F998FE3E7}"/>
              </a:ext>
            </a:extLst>
          </p:cNvPr>
          <p:cNvGrpSpPr/>
          <p:nvPr/>
        </p:nvGrpSpPr>
        <p:grpSpPr>
          <a:xfrm>
            <a:off x="8292200" y="587782"/>
            <a:ext cx="3819102" cy="6001361"/>
            <a:chOff x="4186449" y="660402"/>
            <a:chExt cx="3819102" cy="6001361"/>
          </a:xfrm>
        </p:grpSpPr>
        <p:grpSp>
          <p:nvGrpSpPr>
            <p:cNvPr id="15" name="Group 14">
              <a:extLst>
                <a:ext uri="{FF2B5EF4-FFF2-40B4-BE49-F238E27FC236}">
                  <a16:creationId xmlns:a16="http://schemas.microsoft.com/office/drawing/2014/main" id="{AE79E9BA-552C-1988-3BAC-58524EDA0AFF}"/>
                </a:ext>
              </a:extLst>
            </p:cNvPr>
            <p:cNvGrpSpPr/>
            <p:nvPr/>
          </p:nvGrpSpPr>
          <p:grpSpPr>
            <a:xfrm>
              <a:off x="4186449" y="660402"/>
              <a:ext cx="3819102" cy="6001361"/>
              <a:chOff x="8445470" y="689430"/>
              <a:chExt cx="3819102" cy="6001361"/>
            </a:xfrm>
          </p:grpSpPr>
          <p:sp>
            <p:nvSpPr>
              <p:cNvPr id="489" name="Rectangle 488">
                <a:extLst>
                  <a:ext uri="{FF2B5EF4-FFF2-40B4-BE49-F238E27FC236}">
                    <a16:creationId xmlns:a16="http://schemas.microsoft.com/office/drawing/2014/main" id="{C22F11D3-6B24-0728-CFDD-5FCBB70B4D58}"/>
                  </a:ext>
                </a:extLst>
              </p:cNvPr>
              <p:cNvSpPr/>
              <p:nvPr/>
            </p:nvSpPr>
            <p:spPr>
              <a:xfrm flipH="1" flipV="1">
                <a:off x="11359697" y="5867831"/>
                <a:ext cx="904875" cy="822960"/>
              </a:xfrm>
              <a:prstGeom prst="rect">
                <a:avLst/>
              </a:prstGeom>
              <a:solidFill>
                <a:srgbClr val="F4A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8" name="Rectangle 487">
                <a:extLst>
                  <a:ext uri="{FF2B5EF4-FFF2-40B4-BE49-F238E27FC236}">
                    <a16:creationId xmlns:a16="http://schemas.microsoft.com/office/drawing/2014/main" id="{30AC2497-4292-B9E7-9CB3-3FAFCB4520E1}"/>
                  </a:ext>
                </a:extLst>
              </p:cNvPr>
              <p:cNvSpPr/>
              <p:nvPr/>
            </p:nvSpPr>
            <p:spPr>
              <a:xfrm flipH="1" flipV="1">
                <a:off x="8445470" y="689430"/>
                <a:ext cx="822960" cy="822960"/>
              </a:xfrm>
              <a:prstGeom prst="rect">
                <a:avLst/>
              </a:prstGeom>
              <a:solidFill>
                <a:srgbClr val="F4A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EBC3079-A396-8C72-9DCD-67F868DAD5B9}"/>
                  </a:ext>
                </a:extLst>
              </p:cNvPr>
              <p:cNvPicPr>
                <a:picLocks noChangeAspect="1"/>
              </p:cNvPicPr>
              <p:nvPr/>
            </p:nvPicPr>
            <p:blipFill rotWithShape="1">
              <a:blip r:embed="rId5">
                <a:extLst>
                  <a:ext uri="{28A0092B-C50C-407E-A947-70E740481C1C}">
                    <a14:useLocalDpi xmlns:a14="http://schemas.microsoft.com/office/drawing/2010/main" val="0"/>
                  </a:ext>
                </a:extLst>
              </a:blip>
              <a:srcRect l="33025" t="832" r="5319" b="759"/>
              <a:stretch>
                <a:fillRect/>
              </a:stretch>
            </p:blipFill>
            <p:spPr bwMode="auto">
              <a:xfrm>
                <a:off x="8518040" y="762000"/>
                <a:ext cx="3673962" cy="5856221"/>
              </a:xfrm>
              <a:custGeom>
                <a:avLst/>
                <a:gdLst>
                  <a:gd name="connsiteX0" fmla="*/ 0 w 3673962"/>
                  <a:gd name="connsiteY0" fmla="*/ 0 h 5856221"/>
                  <a:gd name="connsiteX1" fmla="*/ 3673962 w 3673962"/>
                  <a:gd name="connsiteY1" fmla="*/ 0 h 5856221"/>
                  <a:gd name="connsiteX2" fmla="*/ 3673962 w 3673962"/>
                  <a:gd name="connsiteY2" fmla="*/ 5856221 h 5856221"/>
                  <a:gd name="connsiteX3" fmla="*/ 0 w 3673962"/>
                  <a:gd name="connsiteY3" fmla="*/ 5856221 h 5856221"/>
                </a:gdLst>
                <a:ahLst/>
                <a:cxnLst>
                  <a:cxn ang="0">
                    <a:pos x="connsiteX0" y="connsiteY0"/>
                  </a:cxn>
                  <a:cxn ang="0">
                    <a:pos x="connsiteX1" y="connsiteY1"/>
                  </a:cxn>
                  <a:cxn ang="0">
                    <a:pos x="connsiteX2" y="connsiteY2"/>
                  </a:cxn>
                  <a:cxn ang="0">
                    <a:pos x="connsiteX3" y="connsiteY3"/>
                  </a:cxn>
                </a:cxnLst>
                <a:rect l="l" t="t" r="r" b="b"/>
                <a:pathLst>
                  <a:path w="3673962" h="5856221">
                    <a:moveTo>
                      <a:pt x="0" y="0"/>
                    </a:moveTo>
                    <a:lnTo>
                      <a:pt x="3673962" y="0"/>
                    </a:lnTo>
                    <a:lnTo>
                      <a:pt x="3673962" y="5856221"/>
                    </a:lnTo>
                    <a:lnTo>
                      <a:pt x="0" y="5856221"/>
                    </a:lnTo>
                    <a:close/>
                  </a:path>
                </a:pathLst>
              </a:custGeom>
            </p:spPr>
          </p:pic>
        </p:grpSp>
        <p:sp>
          <p:nvSpPr>
            <p:cNvPr id="13" name="Rectangle 12">
              <a:extLst>
                <a:ext uri="{FF2B5EF4-FFF2-40B4-BE49-F238E27FC236}">
                  <a16:creationId xmlns:a16="http://schemas.microsoft.com/office/drawing/2014/main" id="{0B4F87E5-5698-D5CA-D868-BF16E59F1108}"/>
                </a:ext>
              </a:extLst>
            </p:cNvPr>
            <p:cNvSpPr/>
            <p:nvPr/>
          </p:nvSpPr>
          <p:spPr>
            <a:xfrm>
              <a:off x="5754554" y="6334974"/>
              <a:ext cx="2171700"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WHO/Maggie Montgomery </a:t>
              </a:r>
            </a:p>
          </p:txBody>
        </p:sp>
      </p:grpSp>
      <p:pic>
        <p:nvPicPr>
          <p:cNvPr id="4" name="21">
            <a:hlinkClick r:id="" action="ppaction://media"/>
            <a:extLst>
              <a:ext uri="{FF2B5EF4-FFF2-40B4-BE49-F238E27FC236}">
                <a16:creationId xmlns:a16="http://schemas.microsoft.com/office/drawing/2014/main" id="{DA8F8E09-23FE-A5F4-5289-3A57DE7752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9852" y="6858000"/>
            <a:ext cx="609600" cy="609600"/>
          </a:xfrm>
          <a:prstGeom prst="rect">
            <a:avLst/>
          </a:prstGeom>
        </p:spPr>
      </p:pic>
    </p:spTree>
    <p:extLst>
      <p:ext uri="{BB962C8B-B14F-4D97-AF65-F5344CB8AC3E}">
        <p14:creationId xmlns:p14="http://schemas.microsoft.com/office/powerpoint/2010/main" val="1318963129"/>
      </p:ext>
    </p:extLst>
  </p:cSld>
  <p:clrMapOvr>
    <a:masterClrMapping/>
  </p:clrMapOvr>
  <mc:AlternateContent xmlns:mc="http://schemas.openxmlformats.org/markup-compatibility/2006">
    <mc:Choice xmlns:p14="http://schemas.microsoft.com/office/powerpoint/2010/main" Requires="p14">
      <p:transition spd="slow" p14:dur="2000" advClick="0" advTm="58340"/>
    </mc:Choice>
    <mc:Fallback>
      <p:transition spd="slow" advClick="0" advTm="58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8344" fill="hold"/>
                                        <p:tgtEl>
                                          <p:spTgt spid="4"/>
                                        </p:tgtEl>
                                      </p:cBhvr>
                                    </p:cmd>
                                  </p:childTnLst>
                                </p:cTn>
                              </p:par>
                              <p:par>
                                <p:cTn id="7" presetID="2" presetClass="entr" presetSubtype="8"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fill="hold"/>
                                        <p:tgtEl>
                                          <p:spTgt spid="2"/>
                                        </p:tgtEl>
                                        <p:attrNameLst>
                                          <p:attrName>ppt_x</p:attrName>
                                        </p:attrNameLst>
                                      </p:cBhvr>
                                      <p:tavLst>
                                        <p:tav tm="0">
                                          <p:val>
                                            <p:strVal val="0-#ppt_w/2"/>
                                          </p:val>
                                        </p:tav>
                                        <p:tav tm="100000">
                                          <p:val>
                                            <p:strVal val="#ppt_x"/>
                                          </p:val>
                                        </p:tav>
                                      </p:tavLst>
                                    </p:anim>
                                    <p:anim calcmode="lin" valueType="num">
                                      <p:cBhvr additive="base">
                                        <p:cTn id="10" dur="500" fill="hold"/>
                                        <p:tgtEl>
                                          <p:spTgt spid="2"/>
                                        </p:tgtEl>
                                        <p:attrNameLst>
                                          <p:attrName>ppt_y</p:attrName>
                                        </p:attrNameLst>
                                      </p:cBhvr>
                                      <p:tavLst>
                                        <p:tav tm="0">
                                          <p:val>
                                            <p:strVal val="#ppt_y"/>
                                          </p:val>
                                        </p:tav>
                                        <p:tav tm="100000">
                                          <p:val>
                                            <p:strVal val="#ppt_y"/>
                                          </p:val>
                                        </p:tav>
                                      </p:tavLst>
                                    </p:anim>
                                  </p:childTnLst>
                                </p:cTn>
                              </p:par>
                              <p:par>
                                <p:cTn id="11" presetID="53" presetClass="entr" presetSubtype="16" fill="hold" nodeType="withEffect">
                                  <p:stCondLst>
                                    <p:cond delay="50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par>
                                <p:cTn id="16" presetID="63" presetClass="path" presetSubtype="0" accel="50000" decel="50000" fill="hold" nodeType="withEffect">
                                  <p:stCondLst>
                                    <p:cond delay="18500"/>
                                  </p:stCondLst>
                                  <p:childTnLst>
                                    <p:animMotion origin="layout" path="M 0 3.7037E-6 L 0.33685 3.7037E-6 " pathEditMode="relative" rAng="0" ptsTypes="AA">
                                      <p:cBhvr>
                                        <p:cTn id="17" dur="750" fill="hold"/>
                                        <p:tgtEl>
                                          <p:spTgt spid="16"/>
                                        </p:tgtEl>
                                        <p:attrNameLst>
                                          <p:attrName>ppt_x</p:attrName>
                                          <p:attrName>ppt_y</p:attrName>
                                        </p:attrNameLst>
                                      </p:cBhvr>
                                      <p:rCtr x="16836" y="0"/>
                                    </p:animMotion>
                                  </p:childTnLst>
                                </p:cTn>
                              </p:par>
                              <p:par>
                                <p:cTn id="18" presetID="53" presetClass="entr" presetSubtype="16" fill="hold" nodeType="withEffect">
                                  <p:stCondLst>
                                    <p:cond delay="1900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par>
                                <p:cTn id="23" presetID="53" presetClass="entr" presetSubtype="16" fill="hold" nodeType="withEffect">
                                  <p:stCondLst>
                                    <p:cond delay="2875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nodeType="withEffect">
                                  <p:stCondLst>
                                    <p:cond delay="3650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par>
                                <p:cTn id="33" presetID="53" presetClass="entr" presetSubtype="16" fill="hold" nodeType="withEffect">
                                  <p:stCondLst>
                                    <p:cond delay="4200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par>
                                <p:cTn id="38" presetID="53" presetClass="entr" presetSubtype="16" fill="hold" nodeType="withEffect">
                                  <p:stCondLst>
                                    <p:cond delay="4400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E79B30-C7E1-F893-4A3A-6E3996D50D5D}"/>
              </a:ext>
            </a:extLst>
          </p:cNvPr>
          <p:cNvSpPr txBox="1"/>
          <p:nvPr/>
        </p:nvSpPr>
        <p:spPr>
          <a:xfrm>
            <a:off x="128016" y="96886"/>
            <a:ext cx="11771884" cy="584775"/>
          </a:xfrm>
          <a:prstGeom prst="rect">
            <a:avLst/>
          </a:prstGeom>
          <a:noFill/>
        </p:spPr>
        <p:txBody>
          <a:bodyPr wrap="square" rtlCol="0">
            <a:spAutoFit/>
          </a:bodyPr>
          <a:lstStyle/>
          <a:p>
            <a:r>
              <a:rPr lang="en-US" sz="3200" b="1" dirty="0">
                <a:solidFill>
                  <a:srgbClr val="1CB9EC"/>
                </a:solidFill>
                <a:latin typeface="Atkinson Hyperlegible" pitchFamily="2" charset="0"/>
              </a:rPr>
              <a:t>Common plumbing problems </a:t>
            </a:r>
          </a:p>
        </p:txBody>
      </p:sp>
      <p:grpSp>
        <p:nvGrpSpPr>
          <p:cNvPr id="8" name="Group 7">
            <a:extLst>
              <a:ext uri="{FF2B5EF4-FFF2-40B4-BE49-F238E27FC236}">
                <a16:creationId xmlns:a16="http://schemas.microsoft.com/office/drawing/2014/main" id="{D5D33D62-49EA-EE28-1D6B-2CD223C1E8D0}"/>
              </a:ext>
            </a:extLst>
          </p:cNvPr>
          <p:cNvGrpSpPr/>
          <p:nvPr/>
        </p:nvGrpSpPr>
        <p:grpSpPr>
          <a:xfrm>
            <a:off x="4478011" y="720259"/>
            <a:ext cx="3686653" cy="1836697"/>
            <a:chOff x="4594123" y="739072"/>
            <a:chExt cx="3686653" cy="1836697"/>
          </a:xfrm>
        </p:grpSpPr>
        <p:sp>
          <p:nvSpPr>
            <p:cNvPr id="57" name="Rounded Rectangle 1315">
              <a:extLst>
                <a:ext uri="{FF2B5EF4-FFF2-40B4-BE49-F238E27FC236}">
                  <a16:creationId xmlns:a16="http://schemas.microsoft.com/office/drawing/2014/main" id="{E90F7F56-41B3-B184-E40D-5C535FE3CD8A}"/>
                </a:ext>
              </a:extLst>
            </p:cNvPr>
            <p:cNvSpPr/>
            <p:nvPr/>
          </p:nvSpPr>
          <p:spPr>
            <a:xfrm>
              <a:off x="4600468" y="746841"/>
              <a:ext cx="3673963" cy="1828928"/>
            </a:xfrm>
            <a:prstGeom prst="roundRect">
              <a:avLst>
                <a:gd name="adj" fmla="val 0"/>
              </a:avLst>
            </a:prstGeom>
            <a:solidFill>
              <a:srgbClr val="DAB2D2">
                <a:alpha val="80000"/>
              </a:srgbClr>
            </a:solidFill>
            <a:ln>
              <a:solidFill>
                <a:srgbClr val="A622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8" name="Rectangle 57">
              <a:extLst>
                <a:ext uri="{FF2B5EF4-FFF2-40B4-BE49-F238E27FC236}">
                  <a16:creationId xmlns:a16="http://schemas.microsoft.com/office/drawing/2014/main" id="{8705CA31-C5A1-0F99-4EF9-5D5B90965F65}"/>
                </a:ext>
              </a:extLst>
            </p:cNvPr>
            <p:cNvSpPr/>
            <p:nvPr/>
          </p:nvSpPr>
          <p:spPr>
            <a:xfrm>
              <a:off x="4718056" y="1153474"/>
              <a:ext cx="3389847" cy="1015663"/>
            </a:xfrm>
            <a:prstGeom prst="rect">
              <a:avLst/>
            </a:prstGeom>
          </p:spPr>
          <p:txBody>
            <a:bodyPr wrap="square" anchor="ctr">
              <a:spAutoFit/>
            </a:bodyPr>
            <a:lstStyle/>
            <a:p>
              <a:pPr>
                <a:lnSpc>
                  <a:spcPts val="2400"/>
                </a:lnSpc>
              </a:pPr>
              <a:r>
                <a:rPr lang="en-US" sz="2000" b="1" dirty="0">
                  <a:latin typeface="Atkinson Hyperlegible" pitchFamily="2" charset="0"/>
                </a:rPr>
                <a:t>Pooling of water on floors</a:t>
              </a:r>
            </a:p>
            <a:p>
              <a:pPr>
                <a:lnSpc>
                  <a:spcPts val="2400"/>
                </a:lnSpc>
              </a:pPr>
              <a:r>
                <a:rPr lang="en-US" sz="2000" b="1" dirty="0">
                  <a:latin typeface="Wingdings" panose="05000000000000000000" pitchFamily="2" charset="2"/>
                  <a:cs typeface="Arial" panose="020B0604020202020204" pitchFamily="34" charset="0"/>
                </a:rPr>
                <a:t></a:t>
              </a:r>
              <a:r>
                <a:rPr lang="en-US" sz="2000" dirty="0">
                  <a:latin typeface="Atkinson Hyperlegible" pitchFamily="2" charset="0"/>
                </a:rPr>
                <a:t> Spreads pathogens and increases risk of infections.</a:t>
              </a:r>
            </a:p>
          </p:txBody>
        </p:sp>
        <p:sp>
          <p:nvSpPr>
            <p:cNvPr id="493" name="Freeform 6">
              <a:extLst>
                <a:ext uri="{FF2B5EF4-FFF2-40B4-BE49-F238E27FC236}">
                  <a16:creationId xmlns:a16="http://schemas.microsoft.com/office/drawing/2014/main" id="{2FB5C2F2-EB81-A827-D2D7-EEDDD628F271}"/>
                </a:ext>
              </a:extLst>
            </p:cNvPr>
            <p:cNvSpPr>
              <a:spLocks/>
            </p:cNvSpPr>
            <p:nvPr/>
          </p:nvSpPr>
          <p:spPr bwMode="auto">
            <a:xfrm>
              <a:off x="7344176" y="2098675"/>
              <a:ext cx="936600" cy="473075"/>
            </a:xfrm>
            <a:custGeom>
              <a:avLst/>
              <a:gdLst>
                <a:gd name="T0" fmla="*/ 556 w 556"/>
                <a:gd name="T1" fmla="*/ 0 h 298"/>
                <a:gd name="T2" fmla="*/ 556 w 556"/>
                <a:gd name="T3" fmla="*/ 298 h 298"/>
                <a:gd name="T4" fmla="*/ 0 w 556"/>
                <a:gd name="T5" fmla="*/ 298 h 298"/>
              </a:gdLst>
              <a:ahLst/>
              <a:cxnLst>
                <a:cxn ang="0">
                  <a:pos x="T0" y="T1"/>
                </a:cxn>
                <a:cxn ang="0">
                  <a:pos x="T2" y="T3"/>
                </a:cxn>
                <a:cxn ang="0">
                  <a:pos x="T4" y="T5"/>
                </a:cxn>
              </a:cxnLst>
              <a:rect l="0" t="0" r="r" b="b"/>
              <a:pathLst>
                <a:path w="556" h="298">
                  <a:moveTo>
                    <a:pt x="556" y="0"/>
                  </a:moveTo>
                  <a:lnTo>
                    <a:pt x="556" y="298"/>
                  </a:lnTo>
                  <a:lnTo>
                    <a:pt x="0" y="298"/>
                  </a:lnTo>
                </a:path>
              </a:pathLst>
            </a:custGeom>
            <a:noFill/>
            <a:ln w="73025" cap="rnd">
              <a:solidFill>
                <a:srgbClr val="A6228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4" name="Freeform 6">
              <a:extLst>
                <a:ext uri="{FF2B5EF4-FFF2-40B4-BE49-F238E27FC236}">
                  <a16:creationId xmlns:a16="http://schemas.microsoft.com/office/drawing/2014/main" id="{A7A4C030-2AF8-9552-8B1B-6BD6B7D7CCAB}"/>
                </a:ext>
              </a:extLst>
            </p:cNvPr>
            <p:cNvSpPr>
              <a:spLocks/>
            </p:cNvSpPr>
            <p:nvPr/>
          </p:nvSpPr>
          <p:spPr bwMode="auto">
            <a:xfrm flipH="1" flipV="1">
              <a:off x="4594123" y="739072"/>
              <a:ext cx="936600" cy="473075"/>
            </a:xfrm>
            <a:custGeom>
              <a:avLst/>
              <a:gdLst>
                <a:gd name="T0" fmla="*/ 556 w 556"/>
                <a:gd name="T1" fmla="*/ 0 h 298"/>
                <a:gd name="T2" fmla="*/ 556 w 556"/>
                <a:gd name="T3" fmla="*/ 298 h 298"/>
                <a:gd name="T4" fmla="*/ 0 w 556"/>
                <a:gd name="T5" fmla="*/ 298 h 298"/>
              </a:gdLst>
              <a:ahLst/>
              <a:cxnLst>
                <a:cxn ang="0">
                  <a:pos x="T0" y="T1"/>
                </a:cxn>
                <a:cxn ang="0">
                  <a:pos x="T2" y="T3"/>
                </a:cxn>
                <a:cxn ang="0">
                  <a:pos x="T4" y="T5"/>
                </a:cxn>
              </a:cxnLst>
              <a:rect l="0" t="0" r="r" b="b"/>
              <a:pathLst>
                <a:path w="556" h="298">
                  <a:moveTo>
                    <a:pt x="556" y="0"/>
                  </a:moveTo>
                  <a:lnTo>
                    <a:pt x="556" y="298"/>
                  </a:lnTo>
                  <a:lnTo>
                    <a:pt x="0" y="298"/>
                  </a:lnTo>
                </a:path>
              </a:pathLst>
            </a:custGeom>
            <a:noFill/>
            <a:ln w="73025" cap="rnd">
              <a:solidFill>
                <a:srgbClr val="A6228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7" name="Group 6">
            <a:extLst>
              <a:ext uri="{FF2B5EF4-FFF2-40B4-BE49-F238E27FC236}">
                <a16:creationId xmlns:a16="http://schemas.microsoft.com/office/drawing/2014/main" id="{6F05CEF9-9881-8BC3-1319-A85CE84ECB0E}"/>
              </a:ext>
            </a:extLst>
          </p:cNvPr>
          <p:cNvGrpSpPr/>
          <p:nvPr/>
        </p:nvGrpSpPr>
        <p:grpSpPr>
          <a:xfrm>
            <a:off x="151809" y="720259"/>
            <a:ext cx="4187370" cy="1836697"/>
            <a:chOff x="151809" y="739072"/>
            <a:chExt cx="4187370" cy="1836697"/>
          </a:xfrm>
        </p:grpSpPr>
        <p:sp>
          <p:nvSpPr>
            <p:cNvPr id="3" name="Rounded Rectangle 1315">
              <a:extLst>
                <a:ext uri="{FF2B5EF4-FFF2-40B4-BE49-F238E27FC236}">
                  <a16:creationId xmlns:a16="http://schemas.microsoft.com/office/drawing/2014/main" id="{02D4B581-F781-2417-683C-0C873B7E14A7}"/>
                </a:ext>
              </a:extLst>
            </p:cNvPr>
            <p:cNvSpPr/>
            <p:nvPr/>
          </p:nvSpPr>
          <p:spPr>
            <a:xfrm>
              <a:off x="151809" y="746841"/>
              <a:ext cx="4114800" cy="1828928"/>
            </a:xfrm>
            <a:prstGeom prst="roundRect">
              <a:avLst>
                <a:gd name="adj" fmla="val 0"/>
              </a:avLst>
            </a:prstGeom>
            <a:solidFill>
              <a:srgbClr val="F2DBB1">
                <a:alpha val="80000"/>
              </a:srgbClr>
            </a:solidFill>
            <a:ln>
              <a:solidFill>
                <a:srgbClr val="F4A8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a:extLst>
                <a:ext uri="{FF2B5EF4-FFF2-40B4-BE49-F238E27FC236}">
                  <a16:creationId xmlns:a16="http://schemas.microsoft.com/office/drawing/2014/main" id="{FA0C64FB-919F-ABAF-7D84-B9F401A8033F}"/>
                </a:ext>
              </a:extLst>
            </p:cNvPr>
            <p:cNvSpPr/>
            <p:nvPr/>
          </p:nvSpPr>
          <p:spPr>
            <a:xfrm>
              <a:off x="227227" y="999586"/>
              <a:ext cx="4111952" cy="1323439"/>
            </a:xfrm>
            <a:prstGeom prst="rect">
              <a:avLst/>
            </a:prstGeom>
          </p:spPr>
          <p:txBody>
            <a:bodyPr wrap="square" anchor="ctr">
              <a:spAutoFit/>
            </a:bodyPr>
            <a:lstStyle/>
            <a:p>
              <a:pPr>
                <a:lnSpc>
                  <a:spcPts val="2400"/>
                </a:lnSpc>
              </a:pPr>
              <a:r>
                <a:rPr lang="en-US" sz="2000" b="1" dirty="0">
                  <a:latin typeface="Atkinson Hyperlegible" pitchFamily="2" charset="0"/>
                </a:rPr>
                <a:t>Faulty/leaking pipework &amp; taps </a:t>
              </a:r>
              <a:br>
                <a:rPr lang="en-US" sz="2000" b="1" dirty="0">
                  <a:latin typeface="Atkinson Hyperlegible" pitchFamily="2" charset="0"/>
                </a:rPr>
              </a:br>
              <a:r>
                <a:rPr lang="en-US" sz="2000" b="1" dirty="0">
                  <a:latin typeface="Wingdings" panose="05000000000000000000" pitchFamily="2" charset="2"/>
                  <a:cs typeface="Arial" panose="020B0604020202020204" pitchFamily="34" charset="0"/>
                </a:rPr>
                <a:t></a:t>
              </a:r>
              <a:r>
                <a:rPr lang="en-US" sz="2000" dirty="0">
                  <a:latin typeface="Atkinson Hyperlegible" pitchFamily="2" charset="0"/>
                </a:rPr>
                <a:t> Wastes water &amp; increases costs to facility (higher utility payments and/or pumping and energy costs).</a:t>
              </a:r>
            </a:p>
          </p:txBody>
        </p:sp>
        <p:grpSp>
          <p:nvGrpSpPr>
            <p:cNvPr id="501" name="Group 500">
              <a:extLst>
                <a:ext uri="{FF2B5EF4-FFF2-40B4-BE49-F238E27FC236}">
                  <a16:creationId xmlns:a16="http://schemas.microsoft.com/office/drawing/2014/main" id="{184C37F9-0F66-1B1E-3E3B-A0BE77D5A353}"/>
                </a:ext>
              </a:extLst>
            </p:cNvPr>
            <p:cNvGrpSpPr/>
            <p:nvPr/>
          </p:nvGrpSpPr>
          <p:grpSpPr>
            <a:xfrm flipH="1">
              <a:off x="154723" y="739072"/>
              <a:ext cx="4143920" cy="1820490"/>
              <a:chOff x="285349" y="704347"/>
              <a:chExt cx="4143920" cy="1820490"/>
            </a:xfrm>
          </p:grpSpPr>
          <p:sp>
            <p:nvSpPr>
              <p:cNvPr id="495" name="Freeform 6">
                <a:extLst>
                  <a:ext uri="{FF2B5EF4-FFF2-40B4-BE49-F238E27FC236}">
                    <a16:creationId xmlns:a16="http://schemas.microsoft.com/office/drawing/2014/main" id="{02CE9128-2167-A864-0A56-1BC6565B51CB}"/>
                  </a:ext>
                </a:extLst>
              </p:cNvPr>
              <p:cNvSpPr>
                <a:spLocks/>
              </p:cNvSpPr>
              <p:nvPr/>
            </p:nvSpPr>
            <p:spPr bwMode="auto">
              <a:xfrm flipV="1">
                <a:off x="3492669" y="704347"/>
                <a:ext cx="936600" cy="473075"/>
              </a:xfrm>
              <a:custGeom>
                <a:avLst/>
                <a:gdLst>
                  <a:gd name="T0" fmla="*/ 556 w 556"/>
                  <a:gd name="T1" fmla="*/ 0 h 298"/>
                  <a:gd name="T2" fmla="*/ 556 w 556"/>
                  <a:gd name="T3" fmla="*/ 298 h 298"/>
                  <a:gd name="T4" fmla="*/ 0 w 556"/>
                  <a:gd name="T5" fmla="*/ 298 h 298"/>
                </a:gdLst>
                <a:ahLst/>
                <a:cxnLst>
                  <a:cxn ang="0">
                    <a:pos x="T0" y="T1"/>
                  </a:cxn>
                  <a:cxn ang="0">
                    <a:pos x="T2" y="T3"/>
                  </a:cxn>
                  <a:cxn ang="0">
                    <a:pos x="T4" y="T5"/>
                  </a:cxn>
                </a:cxnLst>
                <a:rect l="0" t="0" r="r" b="b"/>
                <a:pathLst>
                  <a:path w="556" h="298">
                    <a:moveTo>
                      <a:pt x="556" y="0"/>
                    </a:moveTo>
                    <a:lnTo>
                      <a:pt x="556" y="298"/>
                    </a:lnTo>
                    <a:lnTo>
                      <a:pt x="0" y="298"/>
                    </a:lnTo>
                  </a:path>
                </a:pathLst>
              </a:custGeom>
              <a:noFill/>
              <a:ln w="73025" cap="rnd">
                <a:solidFill>
                  <a:srgbClr val="F4A81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6" name="Freeform 6">
                <a:extLst>
                  <a:ext uri="{FF2B5EF4-FFF2-40B4-BE49-F238E27FC236}">
                    <a16:creationId xmlns:a16="http://schemas.microsoft.com/office/drawing/2014/main" id="{198A44EA-5272-DBB1-3423-CF2014315B81}"/>
                  </a:ext>
                </a:extLst>
              </p:cNvPr>
              <p:cNvSpPr>
                <a:spLocks/>
              </p:cNvSpPr>
              <p:nvPr/>
            </p:nvSpPr>
            <p:spPr bwMode="auto">
              <a:xfrm flipH="1">
                <a:off x="285349" y="2051762"/>
                <a:ext cx="936600" cy="473075"/>
              </a:xfrm>
              <a:custGeom>
                <a:avLst/>
                <a:gdLst>
                  <a:gd name="T0" fmla="*/ 556 w 556"/>
                  <a:gd name="T1" fmla="*/ 0 h 298"/>
                  <a:gd name="T2" fmla="*/ 556 w 556"/>
                  <a:gd name="T3" fmla="*/ 298 h 298"/>
                  <a:gd name="T4" fmla="*/ 0 w 556"/>
                  <a:gd name="T5" fmla="*/ 298 h 298"/>
                </a:gdLst>
                <a:ahLst/>
                <a:cxnLst>
                  <a:cxn ang="0">
                    <a:pos x="T0" y="T1"/>
                  </a:cxn>
                  <a:cxn ang="0">
                    <a:pos x="T2" y="T3"/>
                  </a:cxn>
                  <a:cxn ang="0">
                    <a:pos x="T4" y="T5"/>
                  </a:cxn>
                </a:cxnLst>
                <a:rect l="0" t="0" r="r" b="b"/>
                <a:pathLst>
                  <a:path w="556" h="298">
                    <a:moveTo>
                      <a:pt x="556" y="0"/>
                    </a:moveTo>
                    <a:lnTo>
                      <a:pt x="556" y="298"/>
                    </a:lnTo>
                    <a:lnTo>
                      <a:pt x="0" y="298"/>
                    </a:lnTo>
                  </a:path>
                </a:pathLst>
              </a:custGeom>
              <a:noFill/>
              <a:ln w="73025" cap="rnd">
                <a:solidFill>
                  <a:srgbClr val="F4A81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2" name="Group 11">
            <a:extLst>
              <a:ext uri="{FF2B5EF4-FFF2-40B4-BE49-F238E27FC236}">
                <a16:creationId xmlns:a16="http://schemas.microsoft.com/office/drawing/2014/main" id="{9993F730-47ED-DC38-59EF-8A1BFDB56EB3}"/>
              </a:ext>
            </a:extLst>
          </p:cNvPr>
          <p:cNvGrpSpPr/>
          <p:nvPr/>
        </p:nvGrpSpPr>
        <p:grpSpPr>
          <a:xfrm>
            <a:off x="4484356" y="2703186"/>
            <a:ext cx="3682873" cy="1828929"/>
            <a:chOff x="4600468" y="2721999"/>
            <a:chExt cx="3682873" cy="1828929"/>
          </a:xfrm>
        </p:grpSpPr>
        <p:sp>
          <p:nvSpPr>
            <p:cNvPr id="60" name="Rounded Rectangle 1315">
              <a:extLst>
                <a:ext uri="{FF2B5EF4-FFF2-40B4-BE49-F238E27FC236}">
                  <a16:creationId xmlns:a16="http://schemas.microsoft.com/office/drawing/2014/main" id="{194CA6FA-F207-B952-C32E-FDA9E652D742}"/>
                </a:ext>
              </a:extLst>
            </p:cNvPr>
            <p:cNvSpPr/>
            <p:nvPr/>
          </p:nvSpPr>
          <p:spPr>
            <a:xfrm>
              <a:off x="4600468" y="2721999"/>
              <a:ext cx="3673963" cy="1828929"/>
            </a:xfrm>
            <a:prstGeom prst="roundRect">
              <a:avLst>
                <a:gd name="adj" fmla="val 0"/>
              </a:avLst>
            </a:prstGeom>
            <a:solidFill>
              <a:srgbClr val="F1C7B4">
                <a:alpha val="70000"/>
              </a:srgbClr>
            </a:solidFill>
            <a:ln>
              <a:solidFill>
                <a:srgbClr val="F268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61" name="Rectangle 60">
              <a:extLst>
                <a:ext uri="{FF2B5EF4-FFF2-40B4-BE49-F238E27FC236}">
                  <a16:creationId xmlns:a16="http://schemas.microsoft.com/office/drawing/2014/main" id="{BA503465-322E-9699-7EFE-5A08616ED0B8}"/>
                </a:ext>
              </a:extLst>
            </p:cNvPr>
            <p:cNvSpPr/>
            <p:nvPr/>
          </p:nvSpPr>
          <p:spPr>
            <a:xfrm>
              <a:off x="4726977" y="2820855"/>
              <a:ext cx="3556364" cy="1631216"/>
            </a:xfrm>
            <a:prstGeom prst="rect">
              <a:avLst/>
            </a:prstGeom>
          </p:spPr>
          <p:txBody>
            <a:bodyPr wrap="square" anchor="ctr">
              <a:spAutoFit/>
            </a:bodyPr>
            <a:lstStyle/>
            <a:p>
              <a:pPr>
                <a:lnSpc>
                  <a:spcPts val="2400"/>
                </a:lnSpc>
              </a:pPr>
              <a:r>
                <a:rPr lang="en-US" sz="2000" b="1" dirty="0">
                  <a:latin typeface="Atkinson Hyperlegible" pitchFamily="2" charset="0"/>
                </a:rPr>
                <a:t>Failing drainage/septic system</a:t>
              </a:r>
              <a:br>
                <a:rPr lang="en-US" sz="2000" b="1" dirty="0">
                  <a:latin typeface="Atkinson Hyperlegible" pitchFamily="2" charset="0"/>
                </a:rPr>
              </a:br>
              <a:r>
                <a:rPr lang="en-US" sz="2000" b="1" dirty="0">
                  <a:latin typeface="Wingdings" panose="05000000000000000000" pitchFamily="2" charset="2"/>
                  <a:cs typeface="Arial" panose="020B0604020202020204" pitchFamily="34" charset="0"/>
                </a:rPr>
                <a:t></a:t>
              </a:r>
              <a:r>
                <a:rPr lang="en-US" sz="2000" dirty="0">
                  <a:latin typeface="Atkinson Hyperlegible" pitchFamily="2" charset="0"/>
                </a:rPr>
                <a:t> Stagnant water (presence of mosquitoes), risk of flooding, water contamination.</a:t>
              </a:r>
            </a:p>
          </p:txBody>
        </p:sp>
        <p:sp>
          <p:nvSpPr>
            <p:cNvPr id="497" name="Freeform 6">
              <a:extLst>
                <a:ext uri="{FF2B5EF4-FFF2-40B4-BE49-F238E27FC236}">
                  <a16:creationId xmlns:a16="http://schemas.microsoft.com/office/drawing/2014/main" id="{FF4CBFD5-4593-C656-54A5-D453D0B02FB5}"/>
                </a:ext>
              </a:extLst>
            </p:cNvPr>
            <p:cNvSpPr>
              <a:spLocks/>
            </p:cNvSpPr>
            <p:nvPr/>
          </p:nvSpPr>
          <p:spPr bwMode="auto">
            <a:xfrm>
              <a:off x="7346740" y="4061645"/>
              <a:ext cx="936600" cy="473075"/>
            </a:xfrm>
            <a:custGeom>
              <a:avLst/>
              <a:gdLst>
                <a:gd name="T0" fmla="*/ 556 w 556"/>
                <a:gd name="T1" fmla="*/ 0 h 298"/>
                <a:gd name="T2" fmla="*/ 556 w 556"/>
                <a:gd name="T3" fmla="*/ 298 h 298"/>
                <a:gd name="T4" fmla="*/ 0 w 556"/>
                <a:gd name="T5" fmla="*/ 298 h 298"/>
              </a:gdLst>
              <a:ahLst/>
              <a:cxnLst>
                <a:cxn ang="0">
                  <a:pos x="T0" y="T1"/>
                </a:cxn>
                <a:cxn ang="0">
                  <a:pos x="T2" y="T3"/>
                </a:cxn>
                <a:cxn ang="0">
                  <a:pos x="T4" y="T5"/>
                </a:cxn>
              </a:cxnLst>
              <a:rect l="0" t="0" r="r" b="b"/>
              <a:pathLst>
                <a:path w="556" h="298">
                  <a:moveTo>
                    <a:pt x="556" y="0"/>
                  </a:moveTo>
                  <a:lnTo>
                    <a:pt x="556" y="298"/>
                  </a:lnTo>
                  <a:lnTo>
                    <a:pt x="0" y="298"/>
                  </a:lnTo>
                </a:path>
              </a:pathLst>
            </a:custGeom>
            <a:noFill/>
            <a:ln w="73025" cap="rnd">
              <a:solidFill>
                <a:srgbClr val="F26829"/>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8" name="Freeform 6">
              <a:extLst>
                <a:ext uri="{FF2B5EF4-FFF2-40B4-BE49-F238E27FC236}">
                  <a16:creationId xmlns:a16="http://schemas.microsoft.com/office/drawing/2014/main" id="{7A1E2205-54AD-D477-8784-8DDE865E0889}"/>
                </a:ext>
              </a:extLst>
            </p:cNvPr>
            <p:cNvSpPr>
              <a:spLocks/>
            </p:cNvSpPr>
            <p:nvPr/>
          </p:nvSpPr>
          <p:spPr bwMode="auto">
            <a:xfrm flipH="1" flipV="1">
              <a:off x="4618052" y="2731997"/>
              <a:ext cx="936600" cy="473075"/>
            </a:xfrm>
            <a:custGeom>
              <a:avLst/>
              <a:gdLst>
                <a:gd name="T0" fmla="*/ 556 w 556"/>
                <a:gd name="T1" fmla="*/ 0 h 298"/>
                <a:gd name="T2" fmla="*/ 556 w 556"/>
                <a:gd name="T3" fmla="*/ 298 h 298"/>
                <a:gd name="T4" fmla="*/ 0 w 556"/>
                <a:gd name="T5" fmla="*/ 298 h 298"/>
              </a:gdLst>
              <a:ahLst/>
              <a:cxnLst>
                <a:cxn ang="0">
                  <a:pos x="T0" y="T1"/>
                </a:cxn>
                <a:cxn ang="0">
                  <a:pos x="T2" y="T3"/>
                </a:cxn>
                <a:cxn ang="0">
                  <a:pos x="T4" y="T5"/>
                </a:cxn>
              </a:cxnLst>
              <a:rect l="0" t="0" r="r" b="b"/>
              <a:pathLst>
                <a:path w="556" h="298">
                  <a:moveTo>
                    <a:pt x="556" y="0"/>
                  </a:moveTo>
                  <a:lnTo>
                    <a:pt x="556" y="298"/>
                  </a:lnTo>
                  <a:lnTo>
                    <a:pt x="0" y="298"/>
                  </a:lnTo>
                </a:path>
              </a:pathLst>
            </a:custGeom>
            <a:noFill/>
            <a:ln w="73025" cap="rnd">
              <a:solidFill>
                <a:srgbClr val="F26829"/>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9" name="Group 8">
            <a:extLst>
              <a:ext uri="{FF2B5EF4-FFF2-40B4-BE49-F238E27FC236}">
                <a16:creationId xmlns:a16="http://schemas.microsoft.com/office/drawing/2014/main" id="{7CDEF5F3-BDF4-DCED-0224-C77AD8CBDE88}"/>
              </a:ext>
            </a:extLst>
          </p:cNvPr>
          <p:cNvGrpSpPr/>
          <p:nvPr/>
        </p:nvGrpSpPr>
        <p:grpSpPr>
          <a:xfrm>
            <a:off x="140054" y="2703186"/>
            <a:ext cx="4143920" cy="1836697"/>
            <a:chOff x="140054" y="2721999"/>
            <a:chExt cx="4143920" cy="1836697"/>
          </a:xfrm>
        </p:grpSpPr>
        <p:sp>
          <p:nvSpPr>
            <p:cNvPr id="51" name="Rounded Rectangle 1315">
              <a:extLst>
                <a:ext uri="{FF2B5EF4-FFF2-40B4-BE49-F238E27FC236}">
                  <a16:creationId xmlns:a16="http://schemas.microsoft.com/office/drawing/2014/main" id="{3E7715CD-D1AB-F8BD-89E4-C370F29DB6C2}"/>
                </a:ext>
              </a:extLst>
            </p:cNvPr>
            <p:cNvSpPr/>
            <p:nvPr/>
          </p:nvSpPr>
          <p:spPr>
            <a:xfrm>
              <a:off x="151809" y="2721999"/>
              <a:ext cx="4114800" cy="1828929"/>
            </a:xfrm>
            <a:prstGeom prst="roundRect">
              <a:avLst>
                <a:gd name="adj" fmla="val 0"/>
              </a:avLst>
            </a:prstGeom>
            <a:solidFill>
              <a:srgbClr val="CFE1A8">
                <a:alpha val="70000"/>
              </a:srgbClr>
            </a:solidFill>
            <a:ln>
              <a:solidFill>
                <a:srgbClr val="80B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2" name="Rectangle 51">
              <a:extLst>
                <a:ext uri="{FF2B5EF4-FFF2-40B4-BE49-F238E27FC236}">
                  <a16:creationId xmlns:a16="http://schemas.microsoft.com/office/drawing/2014/main" id="{1FE0F9DF-3211-BA6E-03BC-C0A7ABD76496}"/>
                </a:ext>
              </a:extLst>
            </p:cNvPr>
            <p:cNvSpPr/>
            <p:nvPr/>
          </p:nvSpPr>
          <p:spPr>
            <a:xfrm>
              <a:off x="227226" y="2974744"/>
              <a:ext cx="3673963" cy="1323439"/>
            </a:xfrm>
            <a:prstGeom prst="rect">
              <a:avLst/>
            </a:prstGeom>
          </p:spPr>
          <p:txBody>
            <a:bodyPr wrap="square" anchor="ctr">
              <a:spAutoFit/>
            </a:bodyPr>
            <a:lstStyle/>
            <a:p>
              <a:pPr>
                <a:lnSpc>
                  <a:spcPts val="2400"/>
                </a:lnSpc>
              </a:pPr>
              <a:r>
                <a:rPr lang="en-US" sz="2000" b="1" dirty="0">
                  <a:latin typeface="Atkinson Hyperlegible" pitchFamily="2" charset="0"/>
                </a:rPr>
                <a:t>Corroded pipes</a:t>
              </a:r>
              <a:br>
                <a:rPr lang="en-US" sz="2000" b="1" dirty="0">
                  <a:latin typeface="Atkinson Hyperlegible" pitchFamily="2" charset="0"/>
                </a:rPr>
              </a:br>
              <a:r>
                <a:rPr lang="en-US" sz="2000" b="1" dirty="0">
                  <a:latin typeface="Wingdings" panose="05000000000000000000" pitchFamily="2" charset="2"/>
                  <a:cs typeface="Arial" panose="020B0604020202020204" pitchFamily="34" charset="0"/>
                </a:rPr>
                <a:t></a:t>
              </a:r>
              <a:r>
                <a:rPr lang="en-US" sz="2000" dirty="0">
                  <a:latin typeface="Atkinson Hyperlegible" pitchFamily="2" charset="0"/>
                </a:rPr>
                <a:t> </a:t>
              </a:r>
              <a:r>
                <a:rPr lang="en-US" sz="2000" dirty="0" err="1">
                  <a:latin typeface="Atkinson Hyperlegible" pitchFamily="2" charset="0"/>
                </a:rPr>
                <a:t>Galvanised</a:t>
              </a:r>
              <a:r>
                <a:rPr lang="en-US" sz="2000" dirty="0">
                  <a:latin typeface="Atkinson Hyperlegible" pitchFamily="2" charset="0"/>
                </a:rPr>
                <a:t> steel corrosion or chemical contamination (e.g., lead).</a:t>
              </a:r>
            </a:p>
          </p:txBody>
        </p:sp>
        <p:grpSp>
          <p:nvGrpSpPr>
            <p:cNvPr id="502" name="Group 501">
              <a:extLst>
                <a:ext uri="{FF2B5EF4-FFF2-40B4-BE49-F238E27FC236}">
                  <a16:creationId xmlns:a16="http://schemas.microsoft.com/office/drawing/2014/main" id="{97A2BDD5-49FE-7440-7F92-FF02D21771ED}"/>
                </a:ext>
              </a:extLst>
            </p:cNvPr>
            <p:cNvGrpSpPr/>
            <p:nvPr/>
          </p:nvGrpSpPr>
          <p:grpSpPr>
            <a:xfrm flipH="1">
              <a:off x="140054" y="2738206"/>
              <a:ext cx="4143920" cy="1820490"/>
              <a:chOff x="270680" y="2703481"/>
              <a:chExt cx="4143920" cy="1820490"/>
            </a:xfrm>
          </p:grpSpPr>
          <p:sp>
            <p:nvSpPr>
              <p:cNvPr id="499" name="Freeform 6">
                <a:extLst>
                  <a:ext uri="{FF2B5EF4-FFF2-40B4-BE49-F238E27FC236}">
                    <a16:creationId xmlns:a16="http://schemas.microsoft.com/office/drawing/2014/main" id="{79D10964-4B5B-5F41-C0C8-1C80BAA26FB3}"/>
                  </a:ext>
                </a:extLst>
              </p:cNvPr>
              <p:cNvSpPr>
                <a:spLocks/>
              </p:cNvSpPr>
              <p:nvPr/>
            </p:nvSpPr>
            <p:spPr bwMode="auto">
              <a:xfrm flipV="1">
                <a:off x="3478000" y="2703481"/>
                <a:ext cx="936600" cy="473075"/>
              </a:xfrm>
              <a:custGeom>
                <a:avLst/>
                <a:gdLst>
                  <a:gd name="T0" fmla="*/ 556 w 556"/>
                  <a:gd name="T1" fmla="*/ 0 h 298"/>
                  <a:gd name="T2" fmla="*/ 556 w 556"/>
                  <a:gd name="T3" fmla="*/ 298 h 298"/>
                  <a:gd name="T4" fmla="*/ 0 w 556"/>
                  <a:gd name="T5" fmla="*/ 298 h 298"/>
                </a:gdLst>
                <a:ahLst/>
                <a:cxnLst>
                  <a:cxn ang="0">
                    <a:pos x="T0" y="T1"/>
                  </a:cxn>
                  <a:cxn ang="0">
                    <a:pos x="T2" y="T3"/>
                  </a:cxn>
                  <a:cxn ang="0">
                    <a:pos x="T4" y="T5"/>
                  </a:cxn>
                </a:cxnLst>
                <a:rect l="0" t="0" r="r" b="b"/>
                <a:pathLst>
                  <a:path w="556" h="298">
                    <a:moveTo>
                      <a:pt x="556" y="0"/>
                    </a:moveTo>
                    <a:lnTo>
                      <a:pt x="556" y="298"/>
                    </a:lnTo>
                    <a:lnTo>
                      <a:pt x="0" y="298"/>
                    </a:lnTo>
                  </a:path>
                </a:pathLst>
              </a:custGeom>
              <a:noFill/>
              <a:ln w="73025" cap="rnd">
                <a:solidFill>
                  <a:srgbClr val="80B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0" name="Freeform 6">
                <a:extLst>
                  <a:ext uri="{FF2B5EF4-FFF2-40B4-BE49-F238E27FC236}">
                    <a16:creationId xmlns:a16="http://schemas.microsoft.com/office/drawing/2014/main" id="{EF908343-655A-FA47-8003-2179F0ED0522}"/>
                  </a:ext>
                </a:extLst>
              </p:cNvPr>
              <p:cNvSpPr>
                <a:spLocks/>
              </p:cNvSpPr>
              <p:nvPr/>
            </p:nvSpPr>
            <p:spPr bwMode="auto">
              <a:xfrm flipH="1">
                <a:off x="270680" y="4050896"/>
                <a:ext cx="936600" cy="473075"/>
              </a:xfrm>
              <a:custGeom>
                <a:avLst/>
                <a:gdLst>
                  <a:gd name="T0" fmla="*/ 556 w 556"/>
                  <a:gd name="T1" fmla="*/ 0 h 298"/>
                  <a:gd name="T2" fmla="*/ 556 w 556"/>
                  <a:gd name="T3" fmla="*/ 298 h 298"/>
                  <a:gd name="T4" fmla="*/ 0 w 556"/>
                  <a:gd name="T5" fmla="*/ 298 h 298"/>
                </a:gdLst>
                <a:ahLst/>
                <a:cxnLst>
                  <a:cxn ang="0">
                    <a:pos x="T0" y="T1"/>
                  </a:cxn>
                  <a:cxn ang="0">
                    <a:pos x="T2" y="T3"/>
                  </a:cxn>
                  <a:cxn ang="0">
                    <a:pos x="T4" y="T5"/>
                  </a:cxn>
                </a:cxnLst>
                <a:rect l="0" t="0" r="r" b="b"/>
                <a:pathLst>
                  <a:path w="556" h="298">
                    <a:moveTo>
                      <a:pt x="556" y="0"/>
                    </a:moveTo>
                    <a:lnTo>
                      <a:pt x="556" y="298"/>
                    </a:lnTo>
                    <a:lnTo>
                      <a:pt x="0" y="298"/>
                    </a:lnTo>
                  </a:path>
                </a:pathLst>
              </a:custGeom>
              <a:noFill/>
              <a:ln w="73025" cap="rnd">
                <a:solidFill>
                  <a:srgbClr val="80B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0" name="Group 9">
            <a:extLst>
              <a:ext uri="{FF2B5EF4-FFF2-40B4-BE49-F238E27FC236}">
                <a16:creationId xmlns:a16="http://schemas.microsoft.com/office/drawing/2014/main" id="{AB82FCF8-A541-1F35-4CFC-B0F0F0C2A3DD}"/>
              </a:ext>
            </a:extLst>
          </p:cNvPr>
          <p:cNvGrpSpPr/>
          <p:nvPr/>
        </p:nvGrpSpPr>
        <p:grpSpPr>
          <a:xfrm>
            <a:off x="151809" y="4698889"/>
            <a:ext cx="4132053" cy="1903017"/>
            <a:chOff x="151809" y="4717702"/>
            <a:chExt cx="4132053" cy="1903017"/>
          </a:xfrm>
        </p:grpSpPr>
        <p:sp>
          <p:nvSpPr>
            <p:cNvPr id="54" name="Rounded Rectangle 1315">
              <a:extLst>
                <a:ext uri="{FF2B5EF4-FFF2-40B4-BE49-F238E27FC236}">
                  <a16:creationId xmlns:a16="http://schemas.microsoft.com/office/drawing/2014/main" id="{BBE58463-78FE-D91D-B08E-CBB7B8EB2217}"/>
                </a:ext>
              </a:extLst>
            </p:cNvPr>
            <p:cNvSpPr/>
            <p:nvPr/>
          </p:nvSpPr>
          <p:spPr>
            <a:xfrm>
              <a:off x="151809" y="4724922"/>
              <a:ext cx="4114800" cy="1895797"/>
            </a:xfrm>
            <a:prstGeom prst="roundRect">
              <a:avLst>
                <a:gd name="adj" fmla="val 0"/>
              </a:avLst>
            </a:prstGeom>
            <a:solidFill>
              <a:srgbClr val="C3B5D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rgbClr val="5B2C86"/>
                </a:solidFill>
              </a:endParaRPr>
            </a:p>
          </p:txBody>
        </p:sp>
        <p:sp>
          <p:nvSpPr>
            <p:cNvPr id="55" name="Rectangle 54">
              <a:extLst>
                <a:ext uri="{FF2B5EF4-FFF2-40B4-BE49-F238E27FC236}">
                  <a16:creationId xmlns:a16="http://schemas.microsoft.com/office/drawing/2014/main" id="{6A23CFD3-1A6F-D6E8-BAA5-42294C717417}"/>
                </a:ext>
              </a:extLst>
            </p:cNvPr>
            <p:cNvSpPr/>
            <p:nvPr/>
          </p:nvSpPr>
          <p:spPr>
            <a:xfrm>
              <a:off x="227227" y="4857212"/>
              <a:ext cx="3863507" cy="1631216"/>
            </a:xfrm>
            <a:prstGeom prst="rect">
              <a:avLst/>
            </a:prstGeom>
          </p:spPr>
          <p:txBody>
            <a:bodyPr wrap="square" anchor="ctr">
              <a:spAutoFit/>
            </a:bodyPr>
            <a:lstStyle/>
            <a:p>
              <a:pPr>
                <a:lnSpc>
                  <a:spcPts val="2400"/>
                </a:lnSpc>
              </a:pPr>
              <a:r>
                <a:rPr lang="en-US" sz="2000" b="1" dirty="0">
                  <a:latin typeface="Atkinson Hyperlegible" pitchFamily="2" charset="0"/>
                </a:rPr>
                <a:t>Blocked hand basins, sinks and toilets</a:t>
              </a:r>
              <a:br>
                <a:rPr lang="en-US" sz="2000" b="1" dirty="0">
                  <a:latin typeface="Atkinson Hyperlegible" pitchFamily="2" charset="0"/>
                </a:rPr>
              </a:br>
              <a:r>
                <a:rPr lang="en-US" sz="2000" b="1" dirty="0">
                  <a:latin typeface="Wingdings" panose="05000000000000000000" pitchFamily="2" charset="2"/>
                  <a:cs typeface="Arial" panose="020B0604020202020204" pitchFamily="34" charset="0"/>
                </a:rPr>
                <a:t></a:t>
              </a:r>
              <a:r>
                <a:rPr lang="en-US" sz="2000" dirty="0">
                  <a:latin typeface="Atkinson Hyperlegible" pitchFamily="2" charset="0"/>
                </a:rPr>
                <a:t> Spreads pathogens and increases risk of infections for staff, patients and carers.</a:t>
              </a:r>
            </a:p>
          </p:txBody>
        </p:sp>
        <p:grpSp>
          <p:nvGrpSpPr>
            <p:cNvPr id="503" name="Group 502">
              <a:extLst>
                <a:ext uri="{FF2B5EF4-FFF2-40B4-BE49-F238E27FC236}">
                  <a16:creationId xmlns:a16="http://schemas.microsoft.com/office/drawing/2014/main" id="{742A07D4-26EB-DF08-918D-0D1D04975C00}"/>
                </a:ext>
              </a:extLst>
            </p:cNvPr>
            <p:cNvGrpSpPr/>
            <p:nvPr/>
          </p:nvGrpSpPr>
          <p:grpSpPr>
            <a:xfrm flipH="1">
              <a:off x="171152" y="4717702"/>
              <a:ext cx="4112710" cy="1890254"/>
              <a:chOff x="270680" y="2633717"/>
              <a:chExt cx="4112710" cy="1890254"/>
            </a:xfrm>
          </p:grpSpPr>
          <p:sp>
            <p:nvSpPr>
              <p:cNvPr id="504" name="Freeform 6">
                <a:extLst>
                  <a:ext uri="{FF2B5EF4-FFF2-40B4-BE49-F238E27FC236}">
                    <a16:creationId xmlns:a16="http://schemas.microsoft.com/office/drawing/2014/main" id="{FA03F720-DB9E-B90D-17B9-00348A077E59}"/>
                  </a:ext>
                </a:extLst>
              </p:cNvPr>
              <p:cNvSpPr>
                <a:spLocks/>
              </p:cNvSpPr>
              <p:nvPr/>
            </p:nvSpPr>
            <p:spPr bwMode="auto">
              <a:xfrm flipV="1">
                <a:off x="3446790" y="2633717"/>
                <a:ext cx="936600" cy="473075"/>
              </a:xfrm>
              <a:custGeom>
                <a:avLst/>
                <a:gdLst>
                  <a:gd name="T0" fmla="*/ 556 w 556"/>
                  <a:gd name="T1" fmla="*/ 0 h 298"/>
                  <a:gd name="T2" fmla="*/ 556 w 556"/>
                  <a:gd name="T3" fmla="*/ 298 h 298"/>
                  <a:gd name="T4" fmla="*/ 0 w 556"/>
                  <a:gd name="T5" fmla="*/ 298 h 298"/>
                </a:gdLst>
                <a:ahLst/>
                <a:cxnLst>
                  <a:cxn ang="0">
                    <a:pos x="T0" y="T1"/>
                  </a:cxn>
                  <a:cxn ang="0">
                    <a:pos x="T2" y="T3"/>
                  </a:cxn>
                  <a:cxn ang="0">
                    <a:pos x="T4" y="T5"/>
                  </a:cxn>
                </a:cxnLst>
                <a:rect l="0" t="0" r="r" b="b"/>
                <a:pathLst>
                  <a:path w="556" h="298">
                    <a:moveTo>
                      <a:pt x="556" y="0"/>
                    </a:moveTo>
                    <a:lnTo>
                      <a:pt x="556" y="298"/>
                    </a:lnTo>
                    <a:lnTo>
                      <a:pt x="0" y="298"/>
                    </a:lnTo>
                  </a:path>
                </a:pathLst>
              </a:custGeom>
              <a:noFill/>
              <a:ln w="73025" cap="rnd">
                <a:solidFill>
                  <a:srgbClr val="5B2C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5" name="Freeform 6">
                <a:extLst>
                  <a:ext uri="{FF2B5EF4-FFF2-40B4-BE49-F238E27FC236}">
                    <a16:creationId xmlns:a16="http://schemas.microsoft.com/office/drawing/2014/main" id="{29B3C25F-0809-0AFB-B65A-CC9CF4F8F47E}"/>
                  </a:ext>
                </a:extLst>
              </p:cNvPr>
              <p:cNvSpPr>
                <a:spLocks/>
              </p:cNvSpPr>
              <p:nvPr/>
            </p:nvSpPr>
            <p:spPr bwMode="auto">
              <a:xfrm flipH="1">
                <a:off x="270680" y="4050896"/>
                <a:ext cx="936600" cy="473075"/>
              </a:xfrm>
              <a:custGeom>
                <a:avLst/>
                <a:gdLst>
                  <a:gd name="T0" fmla="*/ 556 w 556"/>
                  <a:gd name="T1" fmla="*/ 0 h 298"/>
                  <a:gd name="T2" fmla="*/ 556 w 556"/>
                  <a:gd name="T3" fmla="*/ 298 h 298"/>
                  <a:gd name="T4" fmla="*/ 0 w 556"/>
                  <a:gd name="T5" fmla="*/ 298 h 298"/>
                </a:gdLst>
                <a:ahLst/>
                <a:cxnLst>
                  <a:cxn ang="0">
                    <a:pos x="T0" y="T1"/>
                  </a:cxn>
                  <a:cxn ang="0">
                    <a:pos x="T2" y="T3"/>
                  </a:cxn>
                  <a:cxn ang="0">
                    <a:pos x="T4" y="T5"/>
                  </a:cxn>
                </a:cxnLst>
                <a:rect l="0" t="0" r="r" b="b"/>
                <a:pathLst>
                  <a:path w="556" h="298">
                    <a:moveTo>
                      <a:pt x="556" y="0"/>
                    </a:moveTo>
                    <a:lnTo>
                      <a:pt x="556" y="298"/>
                    </a:lnTo>
                    <a:lnTo>
                      <a:pt x="0" y="298"/>
                    </a:lnTo>
                  </a:path>
                </a:pathLst>
              </a:custGeom>
              <a:noFill/>
              <a:ln w="73025" cap="rnd">
                <a:solidFill>
                  <a:srgbClr val="5B2C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1" name="Group 10">
            <a:extLst>
              <a:ext uri="{FF2B5EF4-FFF2-40B4-BE49-F238E27FC236}">
                <a16:creationId xmlns:a16="http://schemas.microsoft.com/office/drawing/2014/main" id="{29543645-B5FA-3F1D-4CF8-612FF13817AD}"/>
              </a:ext>
            </a:extLst>
          </p:cNvPr>
          <p:cNvGrpSpPr/>
          <p:nvPr/>
        </p:nvGrpSpPr>
        <p:grpSpPr>
          <a:xfrm>
            <a:off x="4484356" y="4706109"/>
            <a:ext cx="3676776" cy="1895797"/>
            <a:chOff x="4600468" y="4724922"/>
            <a:chExt cx="3676776" cy="1895797"/>
          </a:xfrm>
        </p:grpSpPr>
        <p:sp>
          <p:nvSpPr>
            <p:cNvPr id="63" name="Rounded Rectangle 1315">
              <a:extLst>
                <a:ext uri="{FF2B5EF4-FFF2-40B4-BE49-F238E27FC236}">
                  <a16:creationId xmlns:a16="http://schemas.microsoft.com/office/drawing/2014/main" id="{ECCC4C21-4E27-4042-1FE6-4D85B9F9334B}"/>
                </a:ext>
              </a:extLst>
            </p:cNvPr>
            <p:cNvSpPr/>
            <p:nvPr/>
          </p:nvSpPr>
          <p:spPr>
            <a:xfrm>
              <a:off x="4600468" y="4724922"/>
              <a:ext cx="3673963" cy="1895797"/>
            </a:xfrm>
            <a:prstGeom prst="roundRect">
              <a:avLst>
                <a:gd name="adj" fmla="val 0"/>
              </a:avLst>
            </a:prstGeom>
            <a:solidFill>
              <a:srgbClr val="CCEFFC"/>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74" name="Rectangle 473">
              <a:extLst>
                <a:ext uri="{FF2B5EF4-FFF2-40B4-BE49-F238E27FC236}">
                  <a16:creationId xmlns:a16="http://schemas.microsoft.com/office/drawing/2014/main" id="{A604225C-9B43-5F5A-DD3C-376F01050222}"/>
                </a:ext>
              </a:extLst>
            </p:cNvPr>
            <p:cNvSpPr/>
            <p:nvPr/>
          </p:nvSpPr>
          <p:spPr>
            <a:xfrm>
              <a:off x="4713961" y="5011101"/>
              <a:ext cx="3271810" cy="1323439"/>
            </a:xfrm>
            <a:prstGeom prst="rect">
              <a:avLst/>
            </a:prstGeom>
          </p:spPr>
          <p:txBody>
            <a:bodyPr wrap="square" anchor="ctr">
              <a:spAutoFit/>
            </a:bodyPr>
            <a:lstStyle/>
            <a:p>
              <a:pPr>
                <a:lnSpc>
                  <a:spcPts val="2400"/>
                </a:lnSpc>
              </a:pPr>
              <a:r>
                <a:rPr lang="en-US" sz="2000" b="1" dirty="0">
                  <a:latin typeface="Atkinson Hyperlegible" pitchFamily="2" charset="0"/>
                </a:rPr>
                <a:t>Toilet side spray valves </a:t>
              </a:r>
              <a:br>
                <a:rPr lang="en-US" sz="2000" b="1" dirty="0">
                  <a:latin typeface="Atkinson Hyperlegible" pitchFamily="2" charset="0"/>
                </a:rPr>
              </a:br>
              <a:r>
                <a:rPr lang="en-US" sz="2000" b="1" dirty="0">
                  <a:latin typeface="Wingdings" panose="05000000000000000000" pitchFamily="2" charset="2"/>
                  <a:cs typeface="Arial" panose="020B0604020202020204" pitchFamily="34" charset="0"/>
                </a:rPr>
                <a:t></a:t>
              </a:r>
              <a:r>
                <a:rPr lang="en-US" sz="2000" dirty="0">
                  <a:latin typeface="Atkinson Hyperlegible" pitchFamily="2" charset="0"/>
                </a:rPr>
                <a:t> Cross-contamination and backflow requires regular cleaning.</a:t>
              </a:r>
            </a:p>
          </p:txBody>
        </p:sp>
        <p:sp>
          <p:nvSpPr>
            <p:cNvPr id="506" name="Freeform 6">
              <a:extLst>
                <a:ext uri="{FF2B5EF4-FFF2-40B4-BE49-F238E27FC236}">
                  <a16:creationId xmlns:a16="http://schemas.microsoft.com/office/drawing/2014/main" id="{798953B9-D9BB-BC57-CB02-AFA1DEE617F2}"/>
                </a:ext>
              </a:extLst>
            </p:cNvPr>
            <p:cNvSpPr>
              <a:spLocks/>
            </p:cNvSpPr>
            <p:nvPr/>
          </p:nvSpPr>
          <p:spPr bwMode="auto">
            <a:xfrm>
              <a:off x="7340644" y="6145148"/>
              <a:ext cx="936600" cy="473075"/>
            </a:xfrm>
            <a:custGeom>
              <a:avLst/>
              <a:gdLst>
                <a:gd name="T0" fmla="*/ 556 w 556"/>
                <a:gd name="T1" fmla="*/ 0 h 298"/>
                <a:gd name="T2" fmla="*/ 556 w 556"/>
                <a:gd name="T3" fmla="*/ 298 h 298"/>
                <a:gd name="T4" fmla="*/ 0 w 556"/>
                <a:gd name="T5" fmla="*/ 298 h 298"/>
              </a:gdLst>
              <a:ahLst/>
              <a:cxnLst>
                <a:cxn ang="0">
                  <a:pos x="T0" y="T1"/>
                </a:cxn>
                <a:cxn ang="0">
                  <a:pos x="T2" y="T3"/>
                </a:cxn>
                <a:cxn ang="0">
                  <a:pos x="T4" y="T5"/>
                </a:cxn>
              </a:cxnLst>
              <a:rect l="0" t="0" r="r" b="b"/>
              <a:pathLst>
                <a:path w="556" h="298">
                  <a:moveTo>
                    <a:pt x="556" y="0"/>
                  </a:moveTo>
                  <a:lnTo>
                    <a:pt x="556" y="298"/>
                  </a:lnTo>
                  <a:lnTo>
                    <a:pt x="0" y="298"/>
                  </a:lnTo>
                </a:path>
              </a:pathLst>
            </a:custGeom>
            <a:noFill/>
            <a:ln w="73025" cap="rnd">
              <a:solidFill>
                <a:srgbClr val="2DBEF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7" name="Freeform 6">
              <a:extLst>
                <a:ext uri="{FF2B5EF4-FFF2-40B4-BE49-F238E27FC236}">
                  <a16:creationId xmlns:a16="http://schemas.microsoft.com/office/drawing/2014/main" id="{7D057D51-E218-02C5-8342-0E3B1E4FA393}"/>
                </a:ext>
              </a:extLst>
            </p:cNvPr>
            <p:cNvSpPr>
              <a:spLocks/>
            </p:cNvSpPr>
            <p:nvPr/>
          </p:nvSpPr>
          <p:spPr bwMode="auto">
            <a:xfrm flipH="1" flipV="1">
              <a:off x="4608933" y="4724922"/>
              <a:ext cx="936600" cy="473075"/>
            </a:xfrm>
            <a:custGeom>
              <a:avLst/>
              <a:gdLst>
                <a:gd name="T0" fmla="*/ 556 w 556"/>
                <a:gd name="T1" fmla="*/ 0 h 298"/>
                <a:gd name="T2" fmla="*/ 556 w 556"/>
                <a:gd name="T3" fmla="*/ 298 h 298"/>
                <a:gd name="T4" fmla="*/ 0 w 556"/>
                <a:gd name="T5" fmla="*/ 298 h 298"/>
              </a:gdLst>
              <a:ahLst/>
              <a:cxnLst>
                <a:cxn ang="0">
                  <a:pos x="T0" y="T1"/>
                </a:cxn>
                <a:cxn ang="0">
                  <a:pos x="T2" y="T3"/>
                </a:cxn>
                <a:cxn ang="0">
                  <a:pos x="T4" y="T5"/>
                </a:cxn>
              </a:cxnLst>
              <a:rect l="0" t="0" r="r" b="b"/>
              <a:pathLst>
                <a:path w="556" h="298">
                  <a:moveTo>
                    <a:pt x="556" y="0"/>
                  </a:moveTo>
                  <a:lnTo>
                    <a:pt x="556" y="298"/>
                  </a:lnTo>
                  <a:lnTo>
                    <a:pt x="0" y="298"/>
                  </a:lnTo>
                </a:path>
              </a:pathLst>
            </a:custGeom>
            <a:noFill/>
            <a:ln w="73025" cap="rnd">
              <a:solidFill>
                <a:srgbClr val="2DBEF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6" name="Group 15">
            <a:extLst>
              <a:ext uri="{FF2B5EF4-FFF2-40B4-BE49-F238E27FC236}">
                <a16:creationId xmlns:a16="http://schemas.microsoft.com/office/drawing/2014/main" id="{9A402DAD-F7D2-650E-FB97-1E3F998FE3E7}"/>
              </a:ext>
            </a:extLst>
          </p:cNvPr>
          <p:cNvGrpSpPr/>
          <p:nvPr/>
        </p:nvGrpSpPr>
        <p:grpSpPr>
          <a:xfrm>
            <a:off x="8293991" y="660402"/>
            <a:ext cx="3819102" cy="6001361"/>
            <a:chOff x="4186449" y="660402"/>
            <a:chExt cx="3819102" cy="6001361"/>
          </a:xfrm>
        </p:grpSpPr>
        <p:grpSp>
          <p:nvGrpSpPr>
            <p:cNvPr id="15" name="Group 14">
              <a:extLst>
                <a:ext uri="{FF2B5EF4-FFF2-40B4-BE49-F238E27FC236}">
                  <a16:creationId xmlns:a16="http://schemas.microsoft.com/office/drawing/2014/main" id="{AE79E9BA-552C-1988-3BAC-58524EDA0AFF}"/>
                </a:ext>
              </a:extLst>
            </p:cNvPr>
            <p:cNvGrpSpPr/>
            <p:nvPr/>
          </p:nvGrpSpPr>
          <p:grpSpPr>
            <a:xfrm>
              <a:off x="4186449" y="660402"/>
              <a:ext cx="3819102" cy="6001361"/>
              <a:chOff x="8445470" y="689430"/>
              <a:chExt cx="3819102" cy="6001361"/>
            </a:xfrm>
          </p:grpSpPr>
          <p:sp>
            <p:nvSpPr>
              <p:cNvPr id="489" name="Rectangle 488">
                <a:extLst>
                  <a:ext uri="{FF2B5EF4-FFF2-40B4-BE49-F238E27FC236}">
                    <a16:creationId xmlns:a16="http://schemas.microsoft.com/office/drawing/2014/main" id="{C22F11D3-6B24-0728-CFDD-5FCBB70B4D58}"/>
                  </a:ext>
                </a:extLst>
              </p:cNvPr>
              <p:cNvSpPr/>
              <p:nvPr/>
            </p:nvSpPr>
            <p:spPr>
              <a:xfrm flipH="1" flipV="1">
                <a:off x="11359697" y="5867831"/>
                <a:ext cx="904875" cy="822960"/>
              </a:xfrm>
              <a:prstGeom prst="rect">
                <a:avLst/>
              </a:prstGeom>
              <a:solidFill>
                <a:srgbClr val="F4A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8" name="Rectangle 487">
                <a:extLst>
                  <a:ext uri="{FF2B5EF4-FFF2-40B4-BE49-F238E27FC236}">
                    <a16:creationId xmlns:a16="http://schemas.microsoft.com/office/drawing/2014/main" id="{30AC2497-4292-B9E7-9CB3-3FAFCB4520E1}"/>
                  </a:ext>
                </a:extLst>
              </p:cNvPr>
              <p:cNvSpPr/>
              <p:nvPr/>
            </p:nvSpPr>
            <p:spPr>
              <a:xfrm flipH="1" flipV="1">
                <a:off x="8445470" y="689430"/>
                <a:ext cx="822960" cy="822960"/>
              </a:xfrm>
              <a:prstGeom prst="rect">
                <a:avLst/>
              </a:prstGeom>
              <a:solidFill>
                <a:srgbClr val="F4A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EBC3079-A396-8C72-9DCD-67F868DAD5B9}"/>
                  </a:ext>
                </a:extLst>
              </p:cNvPr>
              <p:cNvPicPr>
                <a:picLocks noChangeAspect="1"/>
              </p:cNvPicPr>
              <p:nvPr/>
            </p:nvPicPr>
            <p:blipFill rotWithShape="1">
              <a:blip r:embed="rId5">
                <a:extLst>
                  <a:ext uri="{28A0092B-C50C-407E-A947-70E740481C1C}">
                    <a14:useLocalDpi xmlns:a14="http://schemas.microsoft.com/office/drawing/2010/main" val="0"/>
                  </a:ext>
                </a:extLst>
              </a:blip>
              <a:srcRect l="33025" t="832" r="5319" b="759"/>
              <a:stretch>
                <a:fillRect/>
              </a:stretch>
            </p:blipFill>
            <p:spPr bwMode="auto">
              <a:xfrm>
                <a:off x="8518040" y="762000"/>
                <a:ext cx="3673962" cy="5856221"/>
              </a:xfrm>
              <a:custGeom>
                <a:avLst/>
                <a:gdLst>
                  <a:gd name="connsiteX0" fmla="*/ 0 w 3673962"/>
                  <a:gd name="connsiteY0" fmla="*/ 0 h 5856221"/>
                  <a:gd name="connsiteX1" fmla="*/ 3673962 w 3673962"/>
                  <a:gd name="connsiteY1" fmla="*/ 0 h 5856221"/>
                  <a:gd name="connsiteX2" fmla="*/ 3673962 w 3673962"/>
                  <a:gd name="connsiteY2" fmla="*/ 5856221 h 5856221"/>
                  <a:gd name="connsiteX3" fmla="*/ 0 w 3673962"/>
                  <a:gd name="connsiteY3" fmla="*/ 5856221 h 5856221"/>
                </a:gdLst>
                <a:ahLst/>
                <a:cxnLst>
                  <a:cxn ang="0">
                    <a:pos x="connsiteX0" y="connsiteY0"/>
                  </a:cxn>
                  <a:cxn ang="0">
                    <a:pos x="connsiteX1" y="connsiteY1"/>
                  </a:cxn>
                  <a:cxn ang="0">
                    <a:pos x="connsiteX2" y="connsiteY2"/>
                  </a:cxn>
                  <a:cxn ang="0">
                    <a:pos x="connsiteX3" y="connsiteY3"/>
                  </a:cxn>
                </a:cxnLst>
                <a:rect l="l" t="t" r="r" b="b"/>
                <a:pathLst>
                  <a:path w="3673962" h="5856221">
                    <a:moveTo>
                      <a:pt x="0" y="0"/>
                    </a:moveTo>
                    <a:lnTo>
                      <a:pt x="3673962" y="0"/>
                    </a:lnTo>
                    <a:lnTo>
                      <a:pt x="3673962" y="5856221"/>
                    </a:lnTo>
                    <a:lnTo>
                      <a:pt x="0" y="5856221"/>
                    </a:lnTo>
                    <a:close/>
                  </a:path>
                </a:pathLst>
              </a:custGeom>
            </p:spPr>
          </p:pic>
        </p:grpSp>
        <p:sp>
          <p:nvSpPr>
            <p:cNvPr id="13" name="Rectangle 12">
              <a:extLst>
                <a:ext uri="{FF2B5EF4-FFF2-40B4-BE49-F238E27FC236}">
                  <a16:creationId xmlns:a16="http://schemas.microsoft.com/office/drawing/2014/main" id="{0B4F87E5-5698-D5CA-D868-BF16E59F1108}"/>
                </a:ext>
              </a:extLst>
            </p:cNvPr>
            <p:cNvSpPr/>
            <p:nvPr/>
          </p:nvSpPr>
          <p:spPr>
            <a:xfrm>
              <a:off x="5754554" y="6334974"/>
              <a:ext cx="2171700"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WHO/Maggie Montgomery </a:t>
              </a:r>
            </a:p>
          </p:txBody>
        </p:sp>
      </p:grpSp>
      <p:pic>
        <p:nvPicPr>
          <p:cNvPr id="17" name="22">
            <a:hlinkClick r:id="" action="ppaction://media"/>
            <a:extLst>
              <a:ext uri="{FF2B5EF4-FFF2-40B4-BE49-F238E27FC236}">
                <a16:creationId xmlns:a16="http://schemas.microsoft.com/office/drawing/2014/main" id="{63C2677B-83C4-0A69-DF7F-8DA5C430EA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9852" y="6858000"/>
            <a:ext cx="609600" cy="609600"/>
          </a:xfrm>
          <a:prstGeom prst="rect">
            <a:avLst/>
          </a:prstGeom>
        </p:spPr>
      </p:pic>
    </p:spTree>
    <p:extLst>
      <p:ext uri="{BB962C8B-B14F-4D97-AF65-F5344CB8AC3E}">
        <p14:creationId xmlns:p14="http://schemas.microsoft.com/office/powerpoint/2010/main" val="1638865432"/>
      </p:ext>
    </p:extLst>
  </p:cSld>
  <p:clrMapOvr>
    <a:masterClrMapping/>
  </p:clrMapOvr>
  <mc:AlternateContent xmlns:mc="http://schemas.openxmlformats.org/markup-compatibility/2006">
    <mc:Choice xmlns:p14="http://schemas.microsoft.com/office/powerpoint/2010/main" Requires="p14">
      <p:transition spd="slow" p14:dur="2000" advClick="0" advTm="14470"/>
    </mc:Choice>
    <mc:Fallback>
      <p:transition spd="slow" advClick="0" advTm="14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472" fill="hold"/>
                                        <p:tgtEl>
                                          <p:spTgt spid="17"/>
                                        </p:tgtEl>
                                      </p:cBhvr>
                                    </p:cmd>
                                  </p:childTnLst>
                                </p:cTn>
                              </p:par>
                              <p:par>
                                <p:cTn id="7" presetID="53" presetClass="entr" presetSubtype="16"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 calcmode="lin" valueType="num">
                                      <p:cBhvr>
                                        <p:cTn id="9" dur="500" fill="hold"/>
                                        <p:tgtEl>
                                          <p:spTgt spid="11"/>
                                        </p:tgtEl>
                                        <p:attrNameLst>
                                          <p:attrName>ppt_w</p:attrName>
                                        </p:attrNameLst>
                                      </p:cBhvr>
                                      <p:tavLst>
                                        <p:tav tm="0">
                                          <p:val>
                                            <p:fltVal val="0"/>
                                          </p:val>
                                        </p:tav>
                                        <p:tav tm="100000">
                                          <p:val>
                                            <p:strVal val="#ppt_w"/>
                                          </p:val>
                                        </p:tav>
                                      </p:tavLst>
                                    </p:anim>
                                    <p:anim calcmode="lin" valueType="num">
                                      <p:cBhvr>
                                        <p:cTn id="10" dur="500" fill="hold"/>
                                        <p:tgtEl>
                                          <p:spTgt spid="11"/>
                                        </p:tgtEl>
                                        <p:attrNameLst>
                                          <p:attrName>ppt_h</p:attrName>
                                        </p:attrNameLst>
                                      </p:cBhvr>
                                      <p:tavLst>
                                        <p:tav tm="0">
                                          <p:val>
                                            <p:fltVal val="0"/>
                                          </p:val>
                                        </p:tav>
                                        <p:tav tm="100000">
                                          <p:val>
                                            <p:strVal val="#ppt_h"/>
                                          </p:val>
                                        </p:tav>
                                      </p:tavLst>
                                    </p:anim>
                                    <p:animEffect transition="in" filter="fade">
                                      <p:cBhvr>
                                        <p:cTn id="11" dur="500"/>
                                        <p:tgtEl>
                                          <p:spTgt spid="11"/>
                                        </p:tgtEl>
                                      </p:cBhvr>
                                    </p:animEffect>
                                  </p:childTnLst>
                                </p:cTn>
                              </p:par>
                              <p:par>
                                <p:cTn id="12" presetID="2" presetClass="exit" presetSubtype="8" fill="hold" grpId="0" nodeType="withEffect">
                                  <p:stCondLst>
                                    <p:cond delay="14470"/>
                                  </p:stCondLst>
                                  <p:childTnLst>
                                    <p:anim calcmode="lin" valueType="num">
                                      <p:cBhvr additive="base">
                                        <p:cTn id="13" dur="500"/>
                                        <p:tgtEl>
                                          <p:spTgt spid="2"/>
                                        </p:tgtEl>
                                        <p:attrNameLst>
                                          <p:attrName>ppt_x</p:attrName>
                                        </p:attrNameLst>
                                      </p:cBhvr>
                                      <p:tavLst>
                                        <p:tav tm="0">
                                          <p:val>
                                            <p:strVal val="ppt_x"/>
                                          </p:val>
                                        </p:tav>
                                        <p:tav tm="100000">
                                          <p:val>
                                            <p:strVal val="0-ppt_w/2"/>
                                          </p:val>
                                        </p:tav>
                                      </p:tavLst>
                                    </p:anim>
                                    <p:anim calcmode="lin" valueType="num">
                                      <p:cBhvr additive="base">
                                        <p:cTn id="14" dur="500"/>
                                        <p:tgtEl>
                                          <p:spTgt spid="2"/>
                                        </p:tgtEl>
                                        <p:attrNameLst>
                                          <p:attrName>ppt_y</p:attrName>
                                        </p:attrNameLst>
                                      </p:cBhvr>
                                      <p:tavLst>
                                        <p:tav tm="0">
                                          <p:val>
                                            <p:strVal val="ppt_y"/>
                                          </p:val>
                                        </p:tav>
                                        <p:tav tm="100000">
                                          <p:val>
                                            <p:strVal val="ppt_y"/>
                                          </p:val>
                                        </p:tav>
                                      </p:tavLst>
                                    </p:anim>
                                    <p:set>
                                      <p:cBhvr>
                                        <p:cTn id="15" dur="1" fill="hold">
                                          <p:stCondLst>
                                            <p:cond delay="499"/>
                                          </p:stCondLst>
                                        </p:cTn>
                                        <p:tgtEl>
                                          <p:spTgt spid="2"/>
                                        </p:tgtEl>
                                        <p:attrNameLst>
                                          <p:attrName>style.visibility</p:attrName>
                                        </p:attrNameLst>
                                      </p:cBhvr>
                                      <p:to>
                                        <p:strVal val="hidden"/>
                                      </p:to>
                                    </p:set>
                                  </p:childTnLst>
                                </p:cTn>
                              </p:par>
                              <p:par>
                                <p:cTn id="16" presetID="2" presetClass="exit" presetSubtype="8" fill="hold" nodeType="withEffect">
                                  <p:stCondLst>
                                    <p:cond delay="14470"/>
                                  </p:stCondLst>
                                  <p:childTnLst>
                                    <p:anim calcmode="lin" valueType="num">
                                      <p:cBhvr additive="base">
                                        <p:cTn id="17" dur="500"/>
                                        <p:tgtEl>
                                          <p:spTgt spid="7"/>
                                        </p:tgtEl>
                                        <p:attrNameLst>
                                          <p:attrName>ppt_x</p:attrName>
                                        </p:attrNameLst>
                                      </p:cBhvr>
                                      <p:tavLst>
                                        <p:tav tm="0">
                                          <p:val>
                                            <p:strVal val="ppt_x"/>
                                          </p:val>
                                        </p:tav>
                                        <p:tav tm="100000">
                                          <p:val>
                                            <p:strVal val="0-ppt_w/2"/>
                                          </p:val>
                                        </p:tav>
                                      </p:tavLst>
                                    </p:anim>
                                    <p:anim calcmode="lin" valueType="num">
                                      <p:cBhvr additive="base">
                                        <p:cTn id="18" dur="500"/>
                                        <p:tgtEl>
                                          <p:spTgt spid="7"/>
                                        </p:tgtEl>
                                        <p:attrNameLst>
                                          <p:attrName>ppt_y</p:attrName>
                                        </p:attrNameLst>
                                      </p:cBhvr>
                                      <p:tavLst>
                                        <p:tav tm="0">
                                          <p:val>
                                            <p:strVal val="ppt_y"/>
                                          </p:val>
                                        </p:tav>
                                        <p:tav tm="100000">
                                          <p:val>
                                            <p:strVal val="ppt_y"/>
                                          </p:val>
                                        </p:tav>
                                      </p:tavLst>
                                    </p:anim>
                                    <p:set>
                                      <p:cBhvr>
                                        <p:cTn id="19" dur="1" fill="hold">
                                          <p:stCondLst>
                                            <p:cond delay="499"/>
                                          </p:stCondLst>
                                        </p:cTn>
                                        <p:tgtEl>
                                          <p:spTgt spid="7"/>
                                        </p:tgtEl>
                                        <p:attrNameLst>
                                          <p:attrName>style.visibility</p:attrName>
                                        </p:attrNameLst>
                                      </p:cBhvr>
                                      <p:to>
                                        <p:strVal val="hidden"/>
                                      </p:to>
                                    </p:set>
                                  </p:childTnLst>
                                </p:cTn>
                              </p:par>
                              <p:par>
                                <p:cTn id="20" presetID="2" presetClass="exit" presetSubtype="8" fill="hold" nodeType="withEffect">
                                  <p:stCondLst>
                                    <p:cond delay="14470"/>
                                  </p:stCondLst>
                                  <p:childTnLst>
                                    <p:anim calcmode="lin" valueType="num">
                                      <p:cBhvr additive="base">
                                        <p:cTn id="21" dur="500"/>
                                        <p:tgtEl>
                                          <p:spTgt spid="9"/>
                                        </p:tgtEl>
                                        <p:attrNameLst>
                                          <p:attrName>ppt_x</p:attrName>
                                        </p:attrNameLst>
                                      </p:cBhvr>
                                      <p:tavLst>
                                        <p:tav tm="0">
                                          <p:val>
                                            <p:strVal val="ppt_x"/>
                                          </p:val>
                                        </p:tav>
                                        <p:tav tm="100000">
                                          <p:val>
                                            <p:strVal val="0-ppt_w/2"/>
                                          </p:val>
                                        </p:tav>
                                      </p:tavLst>
                                    </p:anim>
                                    <p:anim calcmode="lin" valueType="num">
                                      <p:cBhvr additive="base">
                                        <p:cTn id="22" dur="500"/>
                                        <p:tgtEl>
                                          <p:spTgt spid="9"/>
                                        </p:tgtEl>
                                        <p:attrNameLst>
                                          <p:attrName>ppt_y</p:attrName>
                                        </p:attrNameLst>
                                      </p:cBhvr>
                                      <p:tavLst>
                                        <p:tav tm="0">
                                          <p:val>
                                            <p:strVal val="ppt_y"/>
                                          </p:val>
                                        </p:tav>
                                        <p:tav tm="100000">
                                          <p:val>
                                            <p:strVal val="ppt_y"/>
                                          </p:val>
                                        </p:tav>
                                      </p:tavLst>
                                    </p:anim>
                                    <p:set>
                                      <p:cBhvr>
                                        <p:cTn id="23" dur="1" fill="hold">
                                          <p:stCondLst>
                                            <p:cond delay="499"/>
                                          </p:stCondLst>
                                        </p:cTn>
                                        <p:tgtEl>
                                          <p:spTgt spid="9"/>
                                        </p:tgtEl>
                                        <p:attrNameLst>
                                          <p:attrName>style.visibility</p:attrName>
                                        </p:attrNameLst>
                                      </p:cBhvr>
                                      <p:to>
                                        <p:strVal val="hidden"/>
                                      </p:to>
                                    </p:set>
                                  </p:childTnLst>
                                </p:cTn>
                              </p:par>
                              <p:par>
                                <p:cTn id="24" presetID="2" presetClass="exit" presetSubtype="8" fill="hold" nodeType="withEffect">
                                  <p:stCondLst>
                                    <p:cond delay="14470"/>
                                  </p:stCondLst>
                                  <p:childTnLst>
                                    <p:anim calcmode="lin" valueType="num">
                                      <p:cBhvr additive="base">
                                        <p:cTn id="25" dur="500"/>
                                        <p:tgtEl>
                                          <p:spTgt spid="10"/>
                                        </p:tgtEl>
                                        <p:attrNameLst>
                                          <p:attrName>ppt_x</p:attrName>
                                        </p:attrNameLst>
                                      </p:cBhvr>
                                      <p:tavLst>
                                        <p:tav tm="0">
                                          <p:val>
                                            <p:strVal val="ppt_x"/>
                                          </p:val>
                                        </p:tav>
                                        <p:tav tm="100000">
                                          <p:val>
                                            <p:strVal val="0-ppt_w/2"/>
                                          </p:val>
                                        </p:tav>
                                      </p:tavLst>
                                    </p:anim>
                                    <p:anim calcmode="lin" valueType="num">
                                      <p:cBhvr additive="base">
                                        <p:cTn id="26" dur="500"/>
                                        <p:tgtEl>
                                          <p:spTgt spid="10"/>
                                        </p:tgtEl>
                                        <p:attrNameLst>
                                          <p:attrName>ppt_y</p:attrName>
                                        </p:attrNameLst>
                                      </p:cBhvr>
                                      <p:tavLst>
                                        <p:tav tm="0">
                                          <p:val>
                                            <p:strVal val="ppt_y"/>
                                          </p:val>
                                        </p:tav>
                                        <p:tav tm="100000">
                                          <p:val>
                                            <p:strVal val="ppt_y"/>
                                          </p:val>
                                        </p:tav>
                                      </p:tavLst>
                                    </p:anim>
                                    <p:set>
                                      <p:cBhvr>
                                        <p:cTn id="27" dur="1" fill="hold">
                                          <p:stCondLst>
                                            <p:cond delay="499"/>
                                          </p:stCondLst>
                                        </p:cTn>
                                        <p:tgtEl>
                                          <p:spTgt spid="10"/>
                                        </p:tgtEl>
                                        <p:attrNameLst>
                                          <p:attrName>style.visibility</p:attrName>
                                        </p:attrNameLst>
                                      </p:cBhvr>
                                      <p:to>
                                        <p:strVal val="hidden"/>
                                      </p:to>
                                    </p:set>
                                  </p:childTnLst>
                                </p:cTn>
                              </p:par>
                              <p:par>
                                <p:cTn id="28" presetID="2" presetClass="exit" presetSubtype="8" fill="hold" nodeType="withEffect">
                                  <p:stCondLst>
                                    <p:cond delay="14470"/>
                                  </p:stCondLst>
                                  <p:childTnLst>
                                    <p:anim calcmode="lin" valueType="num">
                                      <p:cBhvr additive="base">
                                        <p:cTn id="29" dur="500"/>
                                        <p:tgtEl>
                                          <p:spTgt spid="8"/>
                                        </p:tgtEl>
                                        <p:attrNameLst>
                                          <p:attrName>ppt_x</p:attrName>
                                        </p:attrNameLst>
                                      </p:cBhvr>
                                      <p:tavLst>
                                        <p:tav tm="0">
                                          <p:val>
                                            <p:strVal val="ppt_x"/>
                                          </p:val>
                                        </p:tav>
                                        <p:tav tm="100000">
                                          <p:val>
                                            <p:strVal val="0-ppt_w/2"/>
                                          </p:val>
                                        </p:tav>
                                      </p:tavLst>
                                    </p:anim>
                                    <p:anim calcmode="lin" valueType="num">
                                      <p:cBhvr additive="base">
                                        <p:cTn id="30" dur="500"/>
                                        <p:tgtEl>
                                          <p:spTgt spid="8"/>
                                        </p:tgtEl>
                                        <p:attrNameLst>
                                          <p:attrName>ppt_y</p:attrName>
                                        </p:attrNameLst>
                                      </p:cBhvr>
                                      <p:tavLst>
                                        <p:tav tm="0">
                                          <p:val>
                                            <p:strVal val="ppt_y"/>
                                          </p:val>
                                        </p:tav>
                                        <p:tav tm="100000">
                                          <p:val>
                                            <p:strVal val="ppt_y"/>
                                          </p:val>
                                        </p:tav>
                                      </p:tavLst>
                                    </p:anim>
                                    <p:set>
                                      <p:cBhvr>
                                        <p:cTn id="31" dur="1" fill="hold">
                                          <p:stCondLst>
                                            <p:cond delay="499"/>
                                          </p:stCondLst>
                                        </p:cTn>
                                        <p:tgtEl>
                                          <p:spTgt spid="8"/>
                                        </p:tgtEl>
                                        <p:attrNameLst>
                                          <p:attrName>style.visibility</p:attrName>
                                        </p:attrNameLst>
                                      </p:cBhvr>
                                      <p:to>
                                        <p:strVal val="hidden"/>
                                      </p:to>
                                    </p:set>
                                  </p:childTnLst>
                                </p:cTn>
                              </p:par>
                              <p:par>
                                <p:cTn id="32" presetID="2" presetClass="exit" presetSubtype="8" fill="hold" nodeType="withEffect">
                                  <p:stCondLst>
                                    <p:cond delay="14470"/>
                                  </p:stCondLst>
                                  <p:childTnLst>
                                    <p:anim calcmode="lin" valueType="num">
                                      <p:cBhvr additive="base">
                                        <p:cTn id="33" dur="500"/>
                                        <p:tgtEl>
                                          <p:spTgt spid="12"/>
                                        </p:tgtEl>
                                        <p:attrNameLst>
                                          <p:attrName>ppt_x</p:attrName>
                                        </p:attrNameLst>
                                      </p:cBhvr>
                                      <p:tavLst>
                                        <p:tav tm="0">
                                          <p:val>
                                            <p:strVal val="ppt_x"/>
                                          </p:val>
                                        </p:tav>
                                        <p:tav tm="100000">
                                          <p:val>
                                            <p:strVal val="0-ppt_w/2"/>
                                          </p:val>
                                        </p:tav>
                                      </p:tavLst>
                                    </p:anim>
                                    <p:anim calcmode="lin" valueType="num">
                                      <p:cBhvr additive="base">
                                        <p:cTn id="34" dur="500"/>
                                        <p:tgtEl>
                                          <p:spTgt spid="12"/>
                                        </p:tgtEl>
                                        <p:attrNameLst>
                                          <p:attrName>ppt_y</p:attrName>
                                        </p:attrNameLst>
                                      </p:cBhvr>
                                      <p:tavLst>
                                        <p:tav tm="0">
                                          <p:val>
                                            <p:strVal val="ppt_y"/>
                                          </p:val>
                                        </p:tav>
                                        <p:tav tm="100000">
                                          <p:val>
                                            <p:strVal val="ppt_y"/>
                                          </p:val>
                                        </p:tav>
                                      </p:tavLst>
                                    </p:anim>
                                    <p:set>
                                      <p:cBhvr>
                                        <p:cTn id="35" dur="1" fill="hold">
                                          <p:stCondLst>
                                            <p:cond delay="499"/>
                                          </p:stCondLst>
                                        </p:cTn>
                                        <p:tgtEl>
                                          <p:spTgt spid="12"/>
                                        </p:tgtEl>
                                        <p:attrNameLst>
                                          <p:attrName>style.visibility</p:attrName>
                                        </p:attrNameLst>
                                      </p:cBhvr>
                                      <p:to>
                                        <p:strVal val="hidden"/>
                                      </p:to>
                                    </p:set>
                                  </p:childTnLst>
                                </p:cTn>
                              </p:par>
                              <p:par>
                                <p:cTn id="36" presetID="2" presetClass="exit" presetSubtype="8" fill="hold" nodeType="withEffect">
                                  <p:stCondLst>
                                    <p:cond delay="14470"/>
                                  </p:stCondLst>
                                  <p:childTnLst>
                                    <p:anim calcmode="lin" valueType="num">
                                      <p:cBhvr additive="base">
                                        <p:cTn id="37" dur="500"/>
                                        <p:tgtEl>
                                          <p:spTgt spid="11"/>
                                        </p:tgtEl>
                                        <p:attrNameLst>
                                          <p:attrName>ppt_x</p:attrName>
                                        </p:attrNameLst>
                                      </p:cBhvr>
                                      <p:tavLst>
                                        <p:tav tm="0">
                                          <p:val>
                                            <p:strVal val="ppt_x"/>
                                          </p:val>
                                        </p:tav>
                                        <p:tav tm="100000">
                                          <p:val>
                                            <p:strVal val="0-ppt_w/2"/>
                                          </p:val>
                                        </p:tav>
                                      </p:tavLst>
                                    </p:anim>
                                    <p:anim calcmode="lin" valueType="num">
                                      <p:cBhvr additive="base">
                                        <p:cTn id="38" dur="500"/>
                                        <p:tgtEl>
                                          <p:spTgt spid="11"/>
                                        </p:tgtEl>
                                        <p:attrNameLst>
                                          <p:attrName>ppt_y</p:attrName>
                                        </p:attrNameLst>
                                      </p:cBhvr>
                                      <p:tavLst>
                                        <p:tav tm="0">
                                          <p:val>
                                            <p:strVal val="ppt_y"/>
                                          </p:val>
                                        </p:tav>
                                        <p:tav tm="100000">
                                          <p:val>
                                            <p:strVal val="ppt_y"/>
                                          </p:val>
                                        </p:tav>
                                      </p:tavLst>
                                    </p:anim>
                                    <p:set>
                                      <p:cBhvr>
                                        <p:cTn id="39" dur="1" fill="hold">
                                          <p:stCondLst>
                                            <p:cond delay="499"/>
                                          </p:stCondLst>
                                        </p:cTn>
                                        <p:tgtEl>
                                          <p:spTgt spid="11"/>
                                        </p:tgtEl>
                                        <p:attrNameLst>
                                          <p:attrName>style.visibility</p:attrName>
                                        </p:attrNameLst>
                                      </p:cBhvr>
                                      <p:to>
                                        <p:strVal val="hidden"/>
                                      </p:to>
                                    </p:set>
                                  </p:childTnLst>
                                </p:cTn>
                              </p:par>
                              <p:par>
                                <p:cTn id="40" presetID="2" presetClass="exit" presetSubtype="2" fill="hold" nodeType="withEffect">
                                  <p:stCondLst>
                                    <p:cond delay="14470"/>
                                  </p:stCondLst>
                                  <p:childTnLst>
                                    <p:anim calcmode="lin" valueType="num">
                                      <p:cBhvr additive="base">
                                        <p:cTn id="41" dur="500"/>
                                        <p:tgtEl>
                                          <p:spTgt spid="16"/>
                                        </p:tgtEl>
                                        <p:attrNameLst>
                                          <p:attrName>ppt_x</p:attrName>
                                        </p:attrNameLst>
                                      </p:cBhvr>
                                      <p:tavLst>
                                        <p:tav tm="0">
                                          <p:val>
                                            <p:strVal val="ppt_x"/>
                                          </p:val>
                                        </p:tav>
                                        <p:tav tm="100000">
                                          <p:val>
                                            <p:strVal val="1+ppt_w/2"/>
                                          </p:val>
                                        </p:tav>
                                      </p:tavLst>
                                    </p:anim>
                                    <p:anim calcmode="lin" valueType="num">
                                      <p:cBhvr additive="base">
                                        <p:cTn id="42" dur="500"/>
                                        <p:tgtEl>
                                          <p:spTgt spid="16"/>
                                        </p:tgtEl>
                                        <p:attrNameLst>
                                          <p:attrName>ppt_y</p:attrName>
                                        </p:attrNameLst>
                                      </p:cBhvr>
                                      <p:tavLst>
                                        <p:tav tm="0">
                                          <p:val>
                                            <p:strVal val="ppt_y"/>
                                          </p:val>
                                        </p:tav>
                                        <p:tav tm="100000">
                                          <p:val>
                                            <p:strVal val="ppt_y"/>
                                          </p:val>
                                        </p:tav>
                                      </p:tavLst>
                                    </p:anim>
                                    <p:set>
                                      <p:cBhvr>
                                        <p:cTn id="43"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17"/>
                </p:tgtEl>
              </p:cMediaNode>
            </p:audio>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E79B30-C7E1-F893-4A3A-6E3996D50D5D}"/>
              </a:ext>
            </a:extLst>
          </p:cNvPr>
          <p:cNvSpPr txBox="1"/>
          <p:nvPr/>
        </p:nvSpPr>
        <p:spPr>
          <a:xfrm>
            <a:off x="128016" y="96886"/>
            <a:ext cx="7731051" cy="584775"/>
          </a:xfrm>
          <a:prstGeom prst="rect">
            <a:avLst/>
          </a:prstGeom>
          <a:noFill/>
        </p:spPr>
        <p:txBody>
          <a:bodyPr wrap="square" rtlCol="0">
            <a:spAutoFit/>
          </a:bodyPr>
          <a:lstStyle/>
          <a:p>
            <a:r>
              <a:rPr lang="en-US" sz="3200" b="1" dirty="0">
                <a:solidFill>
                  <a:srgbClr val="1CB9EC"/>
                </a:solidFill>
                <a:latin typeface="Atkinson Hyperlegible" pitchFamily="2" charset="0"/>
              </a:rPr>
              <a:t>Plumbing/water quality improvements </a:t>
            </a:r>
          </a:p>
        </p:txBody>
      </p:sp>
      <p:grpSp>
        <p:nvGrpSpPr>
          <p:cNvPr id="56" name="Group 55">
            <a:extLst>
              <a:ext uri="{FF2B5EF4-FFF2-40B4-BE49-F238E27FC236}">
                <a16:creationId xmlns:a16="http://schemas.microsoft.com/office/drawing/2014/main" id="{30375822-CA29-0F27-21FD-87ACA8923D91}"/>
              </a:ext>
            </a:extLst>
          </p:cNvPr>
          <p:cNvGrpSpPr/>
          <p:nvPr/>
        </p:nvGrpSpPr>
        <p:grpSpPr>
          <a:xfrm>
            <a:off x="252738" y="671044"/>
            <a:ext cx="6567132" cy="731520"/>
            <a:chOff x="252738" y="671044"/>
            <a:chExt cx="6567132" cy="731520"/>
          </a:xfrm>
        </p:grpSpPr>
        <p:sp>
          <p:nvSpPr>
            <p:cNvPr id="25" name="Hexagon 24">
              <a:extLst>
                <a:ext uri="{FF2B5EF4-FFF2-40B4-BE49-F238E27FC236}">
                  <a16:creationId xmlns:a16="http://schemas.microsoft.com/office/drawing/2014/main" id="{FD7A8FD3-3334-D1BF-B0FC-B563B4FB3673}"/>
                </a:ext>
              </a:extLst>
            </p:cNvPr>
            <p:cNvSpPr/>
            <p:nvPr/>
          </p:nvSpPr>
          <p:spPr>
            <a:xfrm>
              <a:off x="327630" y="671044"/>
              <a:ext cx="6492240" cy="731520"/>
            </a:xfrm>
            <a:prstGeom prst="hexagon">
              <a:avLst>
                <a:gd name="adj" fmla="val 0"/>
                <a:gd name="vf" fmla="val 115470"/>
              </a:avLst>
            </a:prstGeom>
            <a:solidFill>
              <a:schemeClr val="bg1"/>
            </a:solidFill>
            <a:ln w="12700">
              <a:solidFill>
                <a:srgbClr val="7EBB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dirty="0">
                <a:latin typeface="Atkinson Hyperlegible" pitchFamily="2" charset="0"/>
              </a:endParaRPr>
            </a:p>
          </p:txBody>
        </p:sp>
        <p:sp>
          <p:nvSpPr>
            <p:cNvPr id="26" name="Rectangle 25">
              <a:extLst>
                <a:ext uri="{FF2B5EF4-FFF2-40B4-BE49-F238E27FC236}">
                  <a16:creationId xmlns:a16="http://schemas.microsoft.com/office/drawing/2014/main" id="{79F8D35F-A1BA-1F47-B565-572BBBF57265}"/>
                </a:ext>
              </a:extLst>
            </p:cNvPr>
            <p:cNvSpPr/>
            <p:nvPr/>
          </p:nvSpPr>
          <p:spPr>
            <a:xfrm>
              <a:off x="468651" y="682861"/>
              <a:ext cx="6309360" cy="707886"/>
            </a:xfrm>
            <a:prstGeom prst="rect">
              <a:avLst/>
            </a:prstGeom>
          </p:spPr>
          <p:txBody>
            <a:bodyPr wrap="square">
              <a:spAutoFit/>
            </a:bodyPr>
            <a:lstStyle/>
            <a:p>
              <a:r>
                <a:rPr lang="en-US" sz="2000" dirty="0">
                  <a:latin typeface="Atkinson Hyperlegible" pitchFamily="2" charset="0"/>
                </a:rPr>
                <a:t>Regularly inspect and repair leaks in piping connections.</a:t>
              </a:r>
            </a:p>
          </p:txBody>
        </p:sp>
        <p:sp>
          <p:nvSpPr>
            <p:cNvPr id="27" name="Rectangle 26">
              <a:extLst>
                <a:ext uri="{FF2B5EF4-FFF2-40B4-BE49-F238E27FC236}">
                  <a16:creationId xmlns:a16="http://schemas.microsoft.com/office/drawing/2014/main" id="{3AF56489-ED99-7F3E-2F71-63622DAE5046}"/>
                </a:ext>
              </a:extLst>
            </p:cNvPr>
            <p:cNvSpPr/>
            <p:nvPr/>
          </p:nvSpPr>
          <p:spPr>
            <a:xfrm>
              <a:off x="252738" y="835000"/>
              <a:ext cx="139713" cy="403609"/>
            </a:xfrm>
            <a:prstGeom prst="rect">
              <a:avLst/>
            </a:prstGeom>
            <a:solidFill>
              <a:srgbClr val="7EBB00"/>
            </a:solidFill>
            <a:ln w="762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dirty="0">
                <a:latin typeface="Atkinson Hyperlegible" pitchFamily="2" charset="0"/>
              </a:endParaRPr>
            </a:p>
          </p:txBody>
        </p:sp>
      </p:grpSp>
      <p:grpSp>
        <p:nvGrpSpPr>
          <p:cNvPr id="40" name="Group 39">
            <a:extLst>
              <a:ext uri="{FF2B5EF4-FFF2-40B4-BE49-F238E27FC236}">
                <a16:creationId xmlns:a16="http://schemas.microsoft.com/office/drawing/2014/main" id="{FB7FB46E-CD54-5AA4-8D9E-54CDCBDABA2D}"/>
              </a:ext>
            </a:extLst>
          </p:cNvPr>
          <p:cNvGrpSpPr/>
          <p:nvPr/>
        </p:nvGrpSpPr>
        <p:grpSpPr>
          <a:xfrm>
            <a:off x="252738" y="3683304"/>
            <a:ext cx="6567132" cy="640080"/>
            <a:chOff x="252738" y="4051706"/>
            <a:chExt cx="6567132" cy="640080"/>
          </a:xfrm>
        </p:grpSpPr>
        <p:sp>
          <p:nvSpPr>
            <p:cNvPr id="29" name="Hexagon 28">
              <a:extLst>
                <a:ext uri="{FF2B5EF4-FFF2-40B4-BE49-F238E27FC236}">
                  <a16:creationId xmlns:a16="http://schemas.microsoft.com/office/drawing/2014/main" id="{EE9F0962-413F-09B2-5D56-85C79EFC5090}"/>
                </a:ext>
              </a:extLst>
            </p:cNvPr>
            <p:cNvSpPr/>
            <p:nvPr/>
          </p:nvSpPr>
          <p:spPr>
            <a:xfrm>
              <a:off x="327630" y="4051706"/>
              <a:ext cx="6492240" cy="640080"/>
            </a:xfrm>
            <a:prstGeom prst="hexagon">
              <a:avLst>
                <a:gd name="adj" fmla="val 0"/>
                <a:gd name="vf" fmla="val 115470"/>
              </a:avLst>
            </a:prstGeom>
            <a:solidFill>
              <a:schemeClr val="bg1"/>
            </a:solidFill>
            <a:ln w="12700">
              <a:solidFill>
                <a:srgbClr val="7EBB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dirty="0">
                <a:latin typeface="Atkinson Hyperlegible" pitchFamily="2" charset="0"/>
              </a:endParaRPr>
            </a:p>
          </p:txBody>
        </p:sp>
        <p:sp>
          <p:nvSpPr>
            <p:cNvPr id="30" name="Rectangle 29">
              <a:extLst>
                <a:ext uri="{FF2B5EF4-FFF2-40B4-BE49-F238E27FC236}">
                  <a16:creationId xmlns:a16="http://schemas.microsoft.com/office/drawing/2014/main" id="{8DCB7400-7EE4-3198-8415-3309314D0B97}"/>
                </a:ext>
              </a:extLst>
            </p:cNvPr>
            <p:cNvSpPr/>
            <p:nvPr/>
          </p:nvSpPr>
          <p:spPr>
            <a:xfrm>
              <a:off x="468651" y="4171691"/>
              <a:ext cx="6309360" cy="400110"/>
            </a:xfrm>
            <a:prstGeom prst="rect">
              <a:avLst/>
            </a:prstGeom>
          </p:spPr>
          <p:txBody>
            <a:bodyPr wrap="square">
              <a:spAutoFit/>
            </a:bodyPr>
            <a:lstStyle/>
            <a:p>
              <a:r>
                <a:rPr lang="en-US" sz="2000" dirty="0">
                  <a:latin typeface="Atkinson Hyperlegible" pitchFamily="2" charset="0"/>
                </a:rPr>
                <a:t>Monitor water quality (turbidity, E. coli, chlorine levels).</a:t>
              </a:r>
            </a:p>
          </p:txBody>
        </p:sp>
        <p:sp>
          <p:nvSpPr>
            <p:cNvPr id="31" name="Rectangle 30">
              <a:extLst>
                <a:ext uri="{FF2B5EF4-FFF2-40B4-BE49-F238E27FC236}">
                  <a16:creationId xmlns:a16="http://schemas.microsoft.com/office/drawing/2014/main" id="{B2864926-E8B2-3EB3-5989-90AEF6C9B804}"/>
                </a:ext>
              </a:extLst>
            </p:cNvPr>
            <p:cNvSpPr/>
            <p:nvPr/>
          </p:nvSpPr>
          <p:spPr>
            <a:xfrm>
              <a:off x="252738" y="4169942"/>
              <a:ext cx="139713" cy="403609"/>
            </a:xfrm>
            <a:prstGeom prst="rect">
              <a:avLst/>
            </a:prstGeom>
            <a:solidFill>
              <a:srgbClr val="7EBB00"/>
            </a:solidFill>
            <a:ln w="762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dirty="0">
                <a:latin typeface="Atkinson Hyperlegible" pitchFamily="2" charset="0"/>
              </a:endParaRPr>
            </a:p>
          </p:txBody>
        </p:sp>
      </p:grpSp>
      <p:grpSp>
        <p:nvGrpSpPr>
          <p:cNvPr id="37" name="Group 36">
            <a:extLst>
              <a:ext uri="{FF2B5EF4-FFF2-40B4-BE49-F238E27FC236}">
                <a16:creationId xmlns:a16="http://schemas.microsoft.com/office/drawing/2014/main" id="{515B33E9-2219-2E34-6467-3A9051644B38}"/>
              </a:ext>
            </a:extLst>
          </p:cNvPr>
          <p:cNvGrpSpPr/>
          <p:nvPr/>
        </p:nvGrpSpPr>
        <p:grpSpPr>
          <a:xfrm>
            <a:off x="252738" y="1469829"/>
            <a:ext cx="6567132" cy="640080"/>
            <a:chOff x="252738" y="1571388"/>
            <a:chExt cx="6567132" cy="640080"/>
          </a:xfrm>
        </p:grpSpPr>
        <p:sp>
          <p:nvSpPr>
            <p:cNvPr id="33" name="Hexagon 32">
              <a:extLst>
                <a:ext uri="{FF2B5EF4-FFF2-40B4-BE49-F238E27FC236}">
                  <a16:creationId xmlns:a16="http://schemas.microsoft.com/office/drawing/2014/main" id="{C423FE44-1A13-4C2E-2FAF-2C2CF863E9B3}"/>
                </a:ext>
              </a:extLst>
            </p:cNvPr>
            <p:cNvSpPr/>
            <p:nvPr/>
          </p:nvSpPr>
          <p:spPr>
            <a:xfrm>
              <a:off x="327630" y="1571388"/>
              <a:ext cx="6492240" cy="640080"/>
            </a:xfrm>
            <a:prstGeom prst="hexagon">
              <a:avLst>
                <a:gd name="adj" fmla="val 0"/>
                <a:gd name="vf" fmla="val 115470"/>
              </a:avLst>
            </a:prstGeom>
            <a:solidFill>
              <a:schemeClr val="bg1"/>
            </a:solidFill>
            <a:ln w="12700">
              <a:solidFill>
                <a:srgbClr val="F2682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dirty="0">
                <a:latin typeface="Atkinson Hyperlegible" pitchFamily="2" charset="0"/>
              </a:endParaRPr>
            </a:p>
          </p:txBody>
        </p:sp>
        <p:sp>
          <p:nvSpPr>
            <p:cNvPr id="34" name="Rectangle 33">
              <a:extLst>
                <a:ext uri="{FF2B5EF4-FFF2-40B4-BE49-F238E27FC236}">
                  <a16:creationId xmlns:a16="http://schemas.microsoft.com/office/drawing/2014/main" id="{8443FA7F-E530-4DD9-A422-94A083DC7FDB}"/>
                </a:ext>
              </a:extLst>
            </p:cNvPr>
            <p:cNvSpPr/>
            <p:nvPr/>
          </p:nvSpPr>
          <p:spPr>
            <a:xfrm>
              <a:off x="468649" y="1691373"/>
              <a:ext cx="6309360" cy="400110"/>
            </a:xfrm>
            <a:prstGeom prst="rect">
              <a:avLst/>
            </a:prstGeom>
          </p:spPr>
          <p:txBody>
            <a:bodyPr wrap="square">
              <a:spAutoFit/>
            </a:bodyPr>
            <a:lstStyle/>
            <a:p>
              <a:r>
                <a:rPr lang="en-US" sz="2000" dirty="0">
                  <a:latin typeface="Atkinson Hyperlegible" pitchFamily="2" charset="0"/>
                </a:rPr>
                <a:t>Upgrade to PVC pipes from corroded or lead ones.</a:t>
              </a:r>
            </a:p>
          </p:txBody>
        </p:sp>
        <p:sp>
          <p:nvSpPr>
            <p:cNvPr id="35" name="Rectangle 34">
              <a:extLst>
                <a:ext uri="{FF2B5EF4-FFF2-40B4-BE49-F238E27FC236}">
                  <a16:creationId xmlns:a16="http://schemas.microsoft.com/office/drawing/2014/main" id="{AA91E745-62CD-D6F1-FCE8-AED1FC2A1BA9}"/>
                </a:ext>
              </a:extLst>
            </p:cNvPr>
            <p:cNvSpPr/>
            <p:nvPr/>
          </p:nvSpPr>
          <p:spPr>
            <a:xfrm>
              <a:off x="252738" y="1689624"/>
              <a:ext cx="139713" cy="403608"/>
            </a:xfrm>
            <a:prstGeom prst="rect">
              <a:avLst/>
            </a:prstGeom>
            <a:solidFill>
              <a:srgbClr val="F26829"/>
            </a:solidFill>
            <a:ln w="762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dirty="0">
                <a:latin typeface="Atkinson Hyperlegible" pitchFamily="2" charset="0"/>
              </a:endParaRPr>
            </a:p>
          </p:txBody>
        </p:sp>
      </p:grpSp>
      <p:grpSp>
        <p:nvGrpSpPr>
          <p:cNvPr id="57" name="Group 56">
            <a:extLst>
              <a:ext uri="{FF2B5EF4-FFF2-40B4-BE49-F238E27FC236}">
                <a16:creationId xmlns:a16="http://schemas.microsoft.com/office/drawing/2014/main" id="{B24F91E6-8A65-E755-971D-EE08E3F6BE41}"/>
              </a:ext>
            </a:extLst>
          </p:cNvPr>
          <p:cNvGrpSpPr/>
          <p:nvPr/>
        </p:nvGrpSpPr>
        <p:grpSpPr>
          <a:xfrm>
            <a:off x="252738" y="2177174"/>
            <a:ext cx="6567132" cy="731520"/>
            <a:chOff x="252738" y="2176448"/>
            <a:chExt cx="6567132" cy="731520"/>
          </a:xfrm>
        </p:grpSpPr>
        <p:sp>
          <p:nvSpPr>
            <p:cNvPr id="49" name="Hexagon 48">
              <a:extLst>
                <a:ext uri="{FF2B5EF4-FFF2-40B4-BE49-F238E27FC236}">
                  <a16:creationId xmlns:a16="http://schemas.microsoft.com/office/drawing/2014/main" id="{429A64DE-67C5-4CFA-4097-A581B345B677}"/>
                </a:ext>
              </a:extLst>
            </p:cNvPr>
            <p:cNvSpPr/>
            <p:nvPr/>
          </p:nvSpPr>
          <p:spPr>
            <a:xfrm>
              <a:off x="327630" y="2176448"/>
              <a:ext cx="6492240" cy="731520"/>
            </a:xfrm>
            <a:prstGeom prst="hexagon">
              <a:avLst>
                <a:gd name="adj" fmla="val 0"/>
                <a:gd name="vf" fmla="val 115470"/>
              </a:avLst>
            </a:prstGeom>
            <a:solidFill>
              <a:schemeClr val="bg1"/>
            </a:solidFill>
            <a:ln w="12700">
              <a:solidFill>
                <a:srgbClr val="7EBB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dirty="0">
                <a:latin typeface="Atkinson Hyperlegible" pitchFamily="2" charset="0"/>
              </a:endParaRPr>
            </a:p>
          </p:txBody>
        </p:sp>
        <p:sp>
          <p:nvSpPr>
            <p:cNvPr id="50" name="Rectangle 49">
              <a:extLst>
                <a:ext uri="{FF2B5EF4-FFF2-40B4-BE49-F238E27FC236}">
                  <a16:creationId xmlns:a16="http://schemas.microsoft.com/office/drawing/2014/main" id="{8D3B5C5D-91C8-3EAD-D049-3E30BBE54A2A}"/>
                </a:ext>
              </a:extLst>
            </p:cNvPr>
            <p:cNvSpPr/>
            <p:nvPr/>
          </p:nvSpPr>
          <p:spPr>
            <a:xfrm>
              <a:off x="468648" y="2188265"/>
              <a:ext cx="6309360" cy="707886"/>
            </a:xfrm>
            <a:prstGeom prst="rect">
              <a:avLst/>
            </a:prstGeom>
          </p:spPr>
          <p:txBody>
            <a:bodyPr wrap="square">
              <a:spAutoFit/>
            </a:bodyPr>
            <a:lstStyle/>
            <a:p>
              <a:r>
                <a:rPr lang="en-US" sz="2000" dirty="0">
                  <a:latin typeface="Atkinson Hyperlegible" pitchFamily="2" charset="0"/>
                </a:rPr>
                <a:t>Position drinking water pipes above wastewater to prevent contamination.</a:t>
              </a:r>
            </a:p>
          </p:txBody>
        </p:sp>
        <p:sp>
          <p:nvSpPr>
            <p:cNvPr id="51" name="Rectangle 50">
              <a:extLst>
                <a:ext uri="{FF2B5EF4-FFF2-40B4-BE49-F238E27FC236}">
                  <a16:creationId xmlns:a16="http://schemas.microsoft.com/office/drawing/2014/main" id="{A4767456-ED67-BA7E-3C19-1406021319B9}"/>
                </a:ext>
              </a:extLst>
            </p:cNvPr>
            <p:cNvSpPr/>
            <p:nvPr/>
          </p:nvSpPr>
          <p:spPr>
            <a:xfrm>
              <a:off x="252738" y="2340404"/>
              <a:ext cx="139713" cy="403608"/>
            </a:xfrm>
            <a:prstGeom prst="rect">
              <a:avLst/>
            </a:prstGeom>
            <a:solidFill>
              <a:srgbClr val="7EBB00"/>
            </a:solidFill>
            <a:ln w="762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dirty="0">
                <a:latin typeface="Atkinson Hyperlegible" pitchFamily="2" charset="0"/>
              </a:endParaRPr>
            </a:p>
          </p:txBody>
        </p:sp>
      </p:grpSp>
      <p:grpSp>
        <p:nvGrpSpPr>
          <p:cNvPr id="39" name="Group 38">
            <a:extLst>
              <a:ext uri="{FF2B5EF4-FFF2-40B4-BE49-F238E27FC236}">
                <a16:creationId xmlns:a16="http://schemas.microsoft.com/office/drawing/2014/main" id="{C571210F-E72A-2A63-A546-48E34CB589A4}"/>
              </a:ext>
            </a:extLst>
          </p:cNvPr>
          <p:cNvGrpSpPr/>
          <p:nvPr/>
        </p:nvGrpSpPr>
        <p:grpSpPr>
          <a:xfrm>
            <a:off x="252738" y="2975959"/>
            <a:ext cx="6567132" cy="640080"/>
            <a:chOff x="252738" y="3201156"/>
            <a:chExt cx="6567132" cy="640080"/>
          </a:xfrm>
        </p:grpSpPr>
        <p:sp>
          <p:nvSpPr>
            <p:cNvPr id="449" name="Hexagon 448">
              <a:extLst>
                <a:ext uri="{FF2B5EF4-FFF2-40B4-BE49-F238E27FC236}">
                  <a16:creationId xmlns:a16="http://schemas.microsoft.com/office/drawing/2014/main" id="{C4FB0D45-2B51-880B-D276-48089F1B4A94}"/>
                </a:ext>
              </a:extLst>
            </p:cNvPr>
            <p:cNvSpPr/>
            <p:nvPr/>
          </p:nvSpPr>
          <p:spPr>
            <a:xfrm>
              <a:off x="327630" y="3201156"/>
              <a:ext cx="6492240" cy="640080"/>
            </a:xfrm>
            <a:prstGeom prst="hexagon">
              <a:avLst>
                <a:gd name="adj" fmla="val 0"/>
                <a:gd name="vf" fmla="val 115470"/>
              </a:avLst>
            </a:prstGeom>
            <a:solidFill>
              <a:schemeClr val="bg1"/>
            </a:solidFill>
            <a:ln w="12700">
              <a:solidFill>
                <a:srgbClr val="F2682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dirty="0">
                <a:latin typeface="Atkinson Hyperlegible" pitchFamily="2" charset="0"/>
              </a:endParaRPr>
            </a:p>
          </p:txBody>
        </p:sp>
        <p:sp>
          <p:nvSpPr>
            <p:cNvPr id="450" name="Rectangle 449">
              <a:extLst>
                <a:ext uri="{FF2B5EF4-FFF2-40B4-BE49-F238E27FC236}">
                  <a16:creationId xmlns:a16="http://schemas.microsoft.com/office/drawing/2014/main" id="{57D6DF74-B0DB-CFEE-6327-FF117B26F0CB}"/>
                </a:ext>
              </a:extLst>
            </p:cNvPr>
            <p:cNvSpPr/>
            <p:nvPr/>
          </p:nvSpPr>
          <p:spPr>
            <a:xfrm>
              <a:off x="468649" y="3321141"/>
              <a:ext cx="6309360" cy="400110"/>
            </a:xfrm>
            <a:prstGeom prst="rect">
              <a:avLst/>
            </a:prstGeom>
          </p:spPr>
          <p:txBody>
            <a:bodyPr wrap="square">
              <a:spAutoFit/>
            </a:bodyPr>
            <a:lstStyle/>
            <a:p>
              <a:r>
                <a:rPr lang="en-US" sz="2000" dirty="0">
                  <a:latin typeface="Atkinson Hyperlegible" pitchFamily="2" charset="0"/>
                </a:rPr>
                <a:t>Install backflow protectors on showers and sprayers.</a:t>
              </a:r>
            </a:p>
          </p:txBody>
        </p:sp>
        <p:sp>
          <p:nvSpPr>
            <p:cNvPr id="451" name="Rectangle 450">
              <a:extLst>
                <a:ext uri="{FF2B5EF4-FFF2-40B4-BE49-F238E27FC236}">
                  <a16:creationId xmlns:a16="http://schemas.microsoft.com/office/drawing/2014/main" id="{B52CA2FD-AD26-4532-70ED-BF4B2E78CC7B}"/>
                </a:ext>
              </a:extLst>
            </p:cNvPr>
            <p:cNvSpPr/>
            <p:nvPr/>
          </p:nvSpPr>
          <p:spPr>
            <a:xfrm>
              <a:off x="252738" y="3319392"/>
              <a:ext cx="139713" cy="403608"/>
            </a:xfrm>
            <a:prstGeom prst="rect">
              <a:avLst/>
            </a:prstGeom>
            <a:solidFill>
              <a:srgbClr val="F26829"/>
            </a:solidFill>
            <a:ln w="762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dirty="0">
                <a:latin typeface="Atkinson Hyperlegible" pitchFamily="2" charset="0"/>
              </a:endParaRPr>
            </a:p>
          </p:txBody>
        </p:sp>
      </p:grpSp>
      <p:grpSp>
        <p:nvGrpSpPr>
          <p:cNvPr id="58" name="Group 57">
            <a:extLst>
              <a:ext uri="{FF2B5EF4-FFF2-40B4-BE49-F238E27FC236}">
                <a16:creationId xmlns:a16="http://schemas.microsoft.com/office/drawing/2014/main" id="{3258266B-2EC9-E76B-C88F-D2BFE3101847}"/>
              </a:ext>
            </a:extLst>
          </p:cNvPr>
          <p:cNvGrpSpPr/>
          <p:nvPr/>
        </p:nvGrpSpPr>
        <p:grpSpPr>
          <a:xfrm>
            <a:off x="278138" y="4390649"/>
            <a:ext cx="6542824" cy="731520"/>
            <a:chOff x="252738" y="4365974"/>
            <a:chExt cx="6542824" cy="731520"/>
          </a:xfrm>
        </p:grpSpPr>
        <p:sp>
          <p:nvSpPr>
            <p:cNvPr id="453" name="Hexagon 452">
              <a:extLst>
                <a:ext uri="{FF2B5EF4-FFF2-40B4-BE49-F238E27FC236}">
                  <a16:creationId xmlns:a16="http://schemas.microsoft.com/office/drawing/2014/main" id="{43D657EE-EC65-C52D-45AD-95993F247212}"/>
                </a:ext>
              </a:extLst>
            </p:cNvPr>
            <p:cNvSpPr/>
            <p:nvPr/>
          </p:nvSpPr>
          <p:spPr>
            <a:xfrm>
              <a:off x="303322" y="4365974"/>
              <a:ext cx="6492240" cy="731520"/>
            </a:xfrm>
            <a:prstGeom prst="hexagon">
              <a:avLst>
                <a:gd name="adj" fmla="val 0"/>
                <a:gd name="vf" fmla="val 115470"/>
              </a:avLst>
            </a:prstGeom>
            <a:solidFill>
              <a:schemeClr val="bg1"/>
            </a:solidFill>
            <a:ln w="12700">
              <a:solidFill>
                <a:srgbClr val="F2682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dirty="0">
                <a:latin typeface="Atkinson Hyperlegible" pitchFamily="2" charset="0"/>
              </a:endParaRPr>
            </a:p>
          </p:txBody>
        </p:sp>
        <p:sp>
          <p:nvSpPr>
            <p:cNvPr id="454" name="Rectangle 453">
              <a:extLst>
                <a:ext uri="{FF2B5EF4-FFF2-40B4-BE49-F238E27FC236}">
                  <a16:creationId xmlns:a16="http://schemas.microsoft.com/office/drawing/2014/main" id="{F1FF2C3B-90B6-F4F2-5C6E-6B7A8C004B11}"/>
                </a:ext>
              </a:extLst>
            </p:cNvPr>
            <p:cNvSpPr/>
            <p:nvPr/>
          </p:nvSpPr>
          <p:spPr>
            <a:xfrm>
              <a:off x="468651" y="4377791"/>
              <a:ext cx="6309360" cy="707886"/>
            </a:xfrm>
            <a:prstGeom prst="rect">
              <a:avLst/>
            </a:prstGeom>
          </p:spPr>
          <p:txBody>
            <a:bodyPr wrap="square">
              <a:spAutoFit/>
            </a:bodyPr>
            <a:lstStyle/>
            <a:p>
              <a:r>
                <a:rPr lang="en-US" sz="2000" dirty="0">
                  <a:latin typeface="Atkinson Hyperlegible" pitchFamily="2" charset="0"/>
                </a:rPr>
                <a:t>Implement on-site water treatment if standards are not met.</a:t>
              </a:r>
            </a:p>
          </p:txBody>
        </p:sp>
        <p:sp>
          <p:nvSpPr>
            <p:cNvPr id="455" name="Rectangle 454">
              <a:extLst>
                <a:ext uri="{FF2B5EF4-FFF2-40B4-BE49-F238E27FC236}">
                  <a16:creationId xmlns:a16="http://schemas.microsoft.com/office/drawing/2014/main" id="{97D6D698-E861-2162-04DD-17BF23E19927}"/>
                </a:ext>
              </a:extLst>
            </p:cNvPr>
            <p:cNvSpPr/>
            <p:nvPr/>
          </p:nvSpPr>
          <p:spPr>
            <a:xfrm>
              <a:off x="252738" y="4529930"/>
              <a:ext cx="139713" cy="403609"/>
            </a:xfrm>
            <a:prstGeom prst="rect">
              <a:avLst/>
            </a:prstGeom>
            <a:solidFill>
              <a:srgbClr val="F26829"/>
            </a:solidFill>
            <a:ln w="762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dirty="0">
                <a:latin typeface="Atkinson Hyperlegible" pitchFamily="2" charset="0"/>
              </a:endParaRPr>
            </a:p>
          </p:txBody>
        </p:sp>
      </p:grpSp>
      <p:sp>
        <p:nvSpPr>
          <p:cNvPr id="8" name="Rectangle 7">
            <a:extLst>
              <a:ext uri="{FF2B5EF4-FFF2-40B4-BE49-F238E27FC236}">
                <a16:creationId xmlns:a16="http://schemas.microsoft.com/office/drawing/2014/main" id="{4505ED89-0C81-CDF8-E4AC-ABBB8850B09E}"/>
              </a:ext>
            </a:extLst>
          </p:cNvPr>
          <p:cNvSpPr/>
          <p:nvPr/>
        </p:nvSpPr>
        <p:spPr>
          <a:xfrm rot="16200000">
            <a:off x="6867522" y="1533521"/>
            <a:ext cx="6858005" cy="3790950"/>
          </a:xfrm>
          <a:prstGeom prst="rect">
            <a:avLst/>
          </a:prstGeom>
          <a:solidFill>
            <a:srgbClr val="0020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2" name="Group 31">
            <a:extLst>
              <a:ext uri="{FF2B5EF4-FFF2-40B4-BE49-F238E27FC236}">
                <a16:creationId xmlns:a16="http://schemas.microsoft.com/office/drawing/2014/main" id="{7B6393C2-FB5A-0359-03B0-77261FDD9ACC}"/>
              </a:ext>
            </a:extLst>
          </p:cNvPr>
          <p:cNvGrpSpPr/>
          <p:nvPr/>
        </p:nvGrpSpPr>
        <p:grpSpPr>
          <a:xfrm>
            <a:off x="7081843" y="622296"/>
            <a:ext cx="4929654" cy="5613399"/>
            <a:chOff x="7073108" y="698496"/>
            <a:chExt cx="4929654" cy="5613399"/>
          </a:xfrm>
        </p:grpSpPr>
        <p:sp>
          <p:nvSpPr>
            <p:cNvPr id="21" name="Rectangle 20">
              <a:extLst>
                <a:ext uri="{FF2B5EF4-FFF2-40B4-BE49-F238E27FC236}">
                  <a16:creationId xmlns:a16="http://schemas.microsoft.com/office/drawing/2014/main" id="{B8A89436-2F6E-CEAF-B72A-2B82C4A43744}"/>
                </a:ext>
              </a:extLst>
            </p:cNvPr>
            <p:cNvSpPr/>
            <p:nvPr/>
          </p:nvSpPr>
          <p:spPr>
            <a:xfrm rot="16200000">
              <a:off x="11179802" y="5488935"/>
              <a:ext cx="822960" cy="822960"/>
            </a:xfrm>
            <a:prstGeom prst="rect">
              <a:avLst/>
            </a:prstGeom>
            <a:solidFill>
              <a:srgbClr val="EF4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41FDDCB-A234-706D-A6B0-6EA06AE0FDF0}"/>
                </a:ext>
              </a:extLst>
            </p:cNvPr>
            <p:cNvSpPr/>
            <p:nvPr/>
          </p:nvSpPr>
          <p:spPr>
            <a:xfrm rot="16200000">
              <a:off x="7073108" y="698496"/>
              <a:ext cx="822960" cy="822960"/>
            </a:xfrm>
            <a:prstGeom prst="rect">
              <a:avLst/>
            </a:prstGeom>
            <a:solidFill>
              <a:srgbClr val="EF4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748DF51A-2DBE-5D13-C518-C99112E8BD85}"/>
                </a:ext>
              </a:extLst>
            </p:cNvPr>
            <p:cNvPicPr/>
            <p:nvPr/>
          </p:nvPicPr>
          <p:blipFill rotWithShape="1">
            <a:blip r:embed="rId5">
              <a:extLst>
                <a:ext uri="{28A0092B-C50C-407E-A947-70E740481C1C}">
                  <a14:useLocalDpi xmlns:a14="http://schemas.microsoft.com/office/drawing/2010/main" val="0"/>
                </a:ext>
              </a:extLst>
            </a:blip>
            <a:srcRect l="28893" t="438" r="14509" b="1588"/>
            <a:stretch/>
          </p:blipFill>
          <p:spPr>
            <a:xfrm>
              <a:off x="7149308" y="761996"/>
              <a:ext cx="4789954" cy="5486400"/>
            </a:xfrm>
            <a:custGeom>
              <a:avLst/>
              <a:gdLst>
                <a:gd name="connsiteX0" fmla="*/ 0 w 4789954"/>
                <a:gd name="connsiteY0" fmla="*/ 0 h 5486400"/>
                <a:gd name="connsiteX1" fmla="*/ 4789954 w 4789954"/>
                <a:gd name="connsiteY1" fmla="*/ 0 h 5486400"/>
                <a:gd name="connsiteX2" fmla="*/ 4789954 w 4789954"/>
                <a:gd name="connsiteY2" fmla="*/ 5486400 h 5486400"/>
                <a:gd name="connsiteX3" fmla="*/ 0 w 4789954"/>
                <a:gd name="connsiteY3" fmla="*/ 5486400 h 5486400"/>
              </a:gdLst>
              <a:ahLst/>
              <a:cxnLst>
                <a:cxn ang="0">
                  <a:pos x="connsiteX0" y="connsiteY0"/>
                </a:cxn>
                <a:cxn ang="0">
                  <a:pos x="connsiteX1" y="connsiteY1"/>
                </a:cxn>
                <a:cxn ang="0">
                  <a:pos x="connsiteX2" y="connsiteY2"/>
                </a:cxn>
                <a:cxn ang="0">
                  <a:pos x="connsiteX3" y="connsiteY3"/>
                </a:cxn>
              </a:cxnLst>
              <a:rect l="l" t="t" r="r" b="b"/>
              <a:pathLst>
                <a:path w="4789954" h="5486400">
                  <a:moveTo>
                    <a:pt x="0" y="0"/>
                  </a:moveTo>
                  <a:lnTo>
                    <a:pt x="4789954" y="0"/>
                  </a:lnTo>
                  <a:lnTo>
                    <a:pt x="4789954" y="5486400"/>
                  </a:lnTo>
                  <a:lnTo>
                    <a:pt x="0" y="5486400"/>
                  </a:lnTo>
                  <a:close/>
                </a:path>
              </a:pathLst>
            </a:custGeom>
          </p:spPr>
        </p:pic>
        <p:sp>
          <p:nvSpPr>
            <p:cNvPr id="20" name="Rectangle 19">
              <a:extLst>
                <a:ext uri="{FF2B5EF4-FFF2-40B4-BE49-F238E27FC236}">
                  <a16:creationId xmlns:a16="http://schemas.microsoft.com/office/drawing/2014/main" id="{9775741A-0402-038B-A215-FC5A0602EEDE}"/>
                </a:ext>
              </a:extLst>
            </p:cNvPr>
            <p:cNvSpPr/>
            <p:nvPr/>
          </p:nvSpPr>
          <p:spPr>
            <a:xfrm>
              <a:off x="10518130" y="5996396"/>
              <a:ext cx="1421132"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Shutterstock</a:t>
              </a:r>
            </a:p>
          </p:txBody>
        </p:sp>
      </p:grpSp>
      <p:pic>
        <p:nvPicPr>
          <p:cNvPr id="60" name="23">
            <a:hlinkClick r:id="" action="ppaction://media"/>
            <a:extLst>
              <a:ext uri="{FF2B5EF4-FFF2-40B4-BE49-F238E27FC236}">
                <a16:creationId xmlns:a16="http://schemas.microsoft.com/office/drawing/2014/main" id="{C5A0FF93-CB0D-B3E8-6AC3-1CB580B91E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794" y="6857999"/>
            <a:ext cx="609600" cy="609600"/>
          </a:xfrm>
          <a:prstGeom prst="rect">
            <a:avLst/>
          </a:prstGeom>
        </p:spPr>
      </p:pic>
    </p:spTree>
    <p:extLst>
      <p:ext uri="{BB962C8B-B14F-4D97-AF65-F5344CB8AC3E}">
        <p14:creationId xmlns:p14="http://schemas.microsoft.com/office/powerpoint/2010/main" val="1928664488"/>
      </p:ext>
    </p:extLst>
  </p:cSld>
  <p:clrMapOvr>
    <a:masterClrMapping/>
  </p:clrMapOvr>
  <mc:AlternateContent xmlns:mc="http://schemas.openxmlformats.org/markup-compatibility/2006">
    <mc:Choice xmlns:p14="http://schemas.microsoft.com/office/powerpoint/2010/main" Requires="p14">
      <p:transition spd="slow" p14:dur="2000" advClick="0" advTm="52130"/>
    </mc:Choice>
    <mc:Fallback>
      <p:transition spd="slow" advClick="0" advTm="52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128" fill="hold"/>
                                        <p:tgtEl>
                                          <p:spTgt spid="60"/>
                                        </p:tgtEl>
                                      </p:cBhvr>
                                    </p:cmd>
                                  </p:childTnLst>
                                </p:cTn>
                              </p:par>
                              <p:par>
                                <p:cTn id="7" presetID="2" presetClass="entr" presetSubtype="8"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fill="hold"/>
                                        <p:tgtEl>
                                          <p:spTgt spid="2"/>
                                        </p:tgtEl>
                                        <p:attrNameLst>
                                          <p:attrName>ppt_x</p:attrName>
                                        </p:attrNameLst>
                                      </p:cBhvr>
                                      <p:tavLst>
                                        <p:tav tm="0">
                                          <p:val>
                                            <p:strVal val="0-#ppt_w/2"/>
                                          </p:val>
                                        </p:tav>
                                        <p:tav tm="100000">
                                          <p:val>
                                            <p:strVal val="#ppt_x"/>
                                          </p:val>
                                        </p:tav>
                                      </p:tavLst>
                                    </p:anim>
                                    <p:anim calcmode="lin" valueType="num">
                                      <p:cBhvr additive="base">
                                        <p:cTn id="10" dur="500" fill="hold"/>
                                        <p:tgtEl>
                                          <p:spTgt spid="2"/>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50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0-#ppt_w/2"/>
                                          </p:val>
                                        </p:tav>
                                        <p:tav tm="100000">
                                          <p:val>
                                            <p:strVal val="#ppt_x"/>
                                          </p:val>
                                        </p:tav>
                                      </p:tavLst>
                                    </p:anim>
                                    <p:anim calcmode="lin" valueType="num">
                                      <p:cBhvr additive="base">
                                        <p:cTn id="14" dur="500" fill="hold"/>
                                        <p:tgtEl>
                                          <p:spTgt spid="32"/>
                                        </p:tgtEl>
                                        <p:attrNameLst>
                                          <p:attrName>ppt_y</p:attrName>
                                        </p:attrNameLst>
                                      </p:cBhvr>
                                      <p:tavLst>
                                        <p:tav tm="0">
                                          <p:val>
                                            <p:strVal val="#ppt_y"/>
                                          </p:val>
                                        </p:tav>
                                        <p:tav tm="100000">
                                          <p:val>
                                            <p:strVal val="#ppt_y"/>
                                          </p:val>
                                        </p:tav>
                                      </p:tavLst>
                                    </p:anim>
                                  </p:childTnLst>
                                </p:cTn>
                              </p:par>
                              <p:par>
                                <p:cTn id="15" presetID="63" presetClass="path" presetSubtype="0" accel="50000" decel="50000" fill="hold" nodeType="withEffect">
                                  <p:stCondLst>
                                    <p:cond delay="8500"/>
                                  </p:stCondLst>
                                  <p:childTnLst>
                                    <p:animMotion origin="layout" path="M 0 -1.48148E-6 L 0.28229 -1.48148E-6 " pathEditMode="relative" rAng="0" ptsTypes="AA">
                                      <p:cBhvr>
                                        <p:cTn id="16" dur="750" fill="hold"/>
                                        <p:tgtEl>
                                          <p:spTgt spid="32"/>
                                        </p:tgtEl>
                                        <p:attrNameLst>
                                          <p:attrName>ppt_x</p:attrName>
                                          <p:attrName>ppt_y</p:attrName>
                                        </p:attrNameLst>
                                      </p:cBhvr>
                                      <p:rCtr x="14115" y="0"/>
                                    </p:animMotion>
                                  </p:childTnLst>
                                </p:cTn>
                              </p:par>
                              <p:par>
                                <p:cTn id="17" presetID="2" presetClass="entr" presetSubtype="2" fill="hold" grpId="0" nodeType="withEffect">
                                  <p:stCondLst>
                                    <p:cond delay="875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9000"/>
                                  </p:stCondLst>
                                  <p:childTnLst>
                                    <p:set>
                                      <p:cBhvr>
                                        <p:cTn id="22" dur="1" fill="hold">
                                          <p:stCondLst>
                                            <p:cond delay="0"/>
                                          </p:stCondLst>
                                        </p:cTn>
                                        <p:tgtEl>
                                          <p:spTgt spid="56"/>
                                        </p:tgtEl>
                                        <p:attrNameLst>
                                          <p:attrName>style.visibility</p:attrName>
                                        </p:attrNameLst>
                                      </p:cBhvr>
                                      <p:to>
                                        <p:strVal val="visible"/>
                                      </p:to>
                                    </p:set>
                                    <p:anim calcmode="lin" valueType="num">
                                      <p:cBhvr additive="base">
                                        <p:cTn id="23" dur="500" fill="hold"/>
                                        <p:tgtEl>
                                          <p:spTgt spid="56"/>
                                        </p:tgtEl>
                                        <p:attrNameLst>
                                          <p:attrName>ppt_x</p:attrName>
                                        </p:attrNameLst>
                                      </p:cBhvr>
                                      <p:tavLst>
                                        <p:tav tm="0">
                                          <p:val>
                                            <p:strVal val="0-#ppt_w/2"/>
                                          </p:val>
                                        </p:tav>
                                        <p:tav tm="100000">
                                          <p:val>
                                            <p:strVal val="#ppt_x"/>
                                          </p:val>
                                        </p:tav>
                                      </p:tavLst>
                                    </p:anim>
                                    <p:anim calcmode="lin" valueType="num">
                                      <p:cBhvr additive="base">
                                        <p:cTn id="24" dur="500" fill="hold"/>
                                        <p:tgtEl>
                                          <p:spTgt spid="56"/>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14500"/>
                                  </p:stCondLst>
                                  <p:childTnLst>
                                    <p:set>
                                      <p:cBhvr>
                                        <p:cTn id="26" dur="1" fill="hold">
                                          <p:stCondLst>
                                            <p:cond delay="0"/>
                                          </p:stCondLst>
                                        </p:cTn>
                                        <p:tgtEl>
                                          <p:spTgt spid="37"/>
                                        </p:tgtEl>
                                        <p:attrNameLst>
                                          <p:attrName>style.visibility</p:attrName>
                                        </p:attrNameLst>
                                      </p:cBhvr>
                                      <p:to>
                                        <p:strVal val="visible"/>
                                      </p:to>
                                    </p:set>
                                    <p:anim calcmode="lin" valueType="num">
                                      <p:cBhvr additive="base">
                                        <p:cTn id="27" dur="500" fill="hold"/>
                                        <p:tgtEl>
                                          <p:spTgt spid="37"/>
                                        </p:tgtEl>
                                        <p:attrNameLst>
                                          <p:attrName>ppt_x</p:attrName>
                                        </p:attrNameLst>
                                      </p:cBhvr>
                                      <p:tavLst>
                                        <p:tav tm="0">
                                          <p:val>
                                            <p:strVal val="0-#ppt_w/2"/>
                                          </p:val>
                                        </p:tav>
                                        <p:tav tm="100000">
                                          <p:val>
                                            <p:strVal val="#ppt_x"/>
                                          </p:val>
                                        </p:tav>
                                      </p:tavLst>
                                    </p:anim>
                                    <p:anim calcmode="lin" valueType="num">
                                      <p:cBhvr additive="base">
                                        <p:cTn id="28" dur="500" fill="hold"/>
                                        <p:tgtEl>
                                          <p:spTgt spid="37"/>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18750"/>
                                  </p:stCondLst>
                                  <p:childTnLst>
                                    <p:set>
                                      <p:cBhvr>
                                        <p:cTn id="30" dur="1" fill="hold">
                                          <p:stCondLst>
                                            <p:cond delay="0"/>
                                          </p:stCondLst>
                                        </p:cTn>
                                        <p:tgtEl>
                                          <p:spTgt spid="57"/>
                                        </p:tgtEl>
                                        <p:attrNameLst>
                                          <p:attrName>style.visibility</p:attrName>
                                        </p:attrNameLst>
                                      </p:cBhvr>
                                      <p:to>
                                        <p:strVal val="visible"/>
                                      </p:to>
                                    </p:set>
                                    <p:anim calcmode="lin" valueType="num">
                                      <p:cBhvr additive="base">
                                        <p:cTn id="31" dur="500" fill="hold"/>
                                        <p:tgtEl>
                                          <p:spTgt spid="57"/>
                                        </p:tgtEl>
                                        <p:attrNameLst>
                                          <p:attrName>ppt_x</p:attrName>
                                        </p:attrNameLst>
                                      </p:cBhvr>
                                      <p:tavLst>
                                        <p:tav tm="0">
                                          <p:val>
                                            <p:strVal val="0-#ppt_w/2"/>
                                          </p:val>
                                        </p:tav>
                                        <p:tav tm="100000">
                                          <p:val>
                                            <p:strVal val="#ppt_x"/>
                                          </p:val>
                                        </p:tav>
                                      </p:tavLst>
                                    </p:anim>
                                    <p:anim calcmode="lin" valueType="num">
                                      <p:cBhvr additive="base">
                                        <p:cTn id="32" dur="500" fill="hold"/>
                                        <p:tgtEl>
                                          <p:spTgt spid="57"/>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27000"/>
                                  </p:stCondLst>
                                  <p:childTnLst>
                                    <p:set>
                                      <p:cBhvr>
                                        <p:cTn id="34" dur="1" fill="hold">
                                          <p:stCondLst>
                                            <p:cond delay="0"/>
                                          </p:stCondLst>
                                        </p:cTn>
                                        <p:tgtEl>
                                          <p:spTgt spid="39"/>
                                        </p:tgtEl>
                                        <p:attrNameLst>
                                          <p:attrName>style.visibility</p:attrName>
                                        </p:attrNameLst>
                                      </p:cBhvr>
                                      <p:to>
                                        <p:strVal val="visible"/>
                                      </p:to>
                                    </p:set>
                                    <p:anim calcmode="lin" valueType="num">
                                      <p:cBhvr additive="base">
                                        <p:cTn id="35" dur="500" fill="hold"/>
                                        <p:tgtEl>
                                          <p:spTgt spid="39"/>
                                        </p:tgtEl>
                                        <p:attrNameLst>
                                          <p:attrName>ppt_x</p:attrName>
                                        </p:attrNameLst>
                                      </p:cBhvr>
                                      <p:tavLst>
                                        <p:tav tm="0">
                                          <p:val>
                                            <p:strVal val="0-#ppt_w/2"/>
                                          </p:val>
                                        </p:tav>
                                        <p:tav tm="100000">
                                          <p:val>
                                            <p:strVal val="#ppt_x"/>
                                          </p:val>
                                        </p:tav>
                                      </p:tavLst>
                                    </p:anim>
                                    <p:anim calcmode="lin" valueType="num">
                                      <p:cBhvr additive="base">
                                        <p:cTn id="36" dur="500" fill="hold"/>
                                        <p:tgtEl>
                                          <p:spTgt spid="39"/>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36000"/>
                                  </p:stCondLst>
                                  <p:childTnLst>
                                    <p:set>
                                      <p:cBhvr>
                                        <p:cTn id="38" dur="1" fill="hold">
                                          <p:stCondLst>
                                            <p:cond delay="0"/>
                                          </p:stCondLst>
                                        </p:cTn>
                                        <p:tgtEl>
                                          <p:spTgt spid="40"/>
                                        </p:tgtEl>
                                        <p:attrNameLst>
                                          <p:attrName>style.visibility</p:attrName>
                                        </p:attrNameLst>
                                      </p:cBhvr>
                                      <p:to>
                                        <p:strVal val="visible"/>
                                      </p:to>
                                    </p:set>
                                    <p:anim calcmode="lin" valueType="num">
                                      <p:cBhvr additive="base">
                                        <p:cTn id="39" dur="500" fill="hold"/>
                                        <p:tgtEl>
                                          <p:spTgt spid="40"/>
                                        </p:tgtEl>
                                        <p:attrNameLst>
                                          <p:attrName>ppt_x</p:attrName>
                                        </p:attrNameLst>
                                      </p:cBhvr>
                                      <p:tavLst>
                                        <p:tav tm="0">
                                          <p:val>
                                            <p:strVal val="0-#ppt_w/2"/>
                                          </p:val>
                                        </p:tav>
                                        <p:tav tm="100000">
                                          <p:val>
                                            <p:strVal val="#ppt_x"/>
                                          </p:val>
                                        </p:tav>
                                      </p:tavLst>
                                    </p:anim>
                                    <p:anim calcmode="lin" valueType="num">
                                      <p:cBhvr additive="base">
                                        <p:cTn id="40" dur="500" fill="hold"/>
                                        <p:tgtEl>
                                          <p:spTgt spid="40"/>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47900"/>
                                  </p:stCondLst>
                                  <p:childTnLst>
                                    <p:set>
                                      <p:cBhvr>
                                        <p:cTn id="42" dur="1" fill="hold">
                                          <p:stCondLst>
                                            <p:cond delay="0"/>
                                          </p:stCondLst>
                                        </p:cTn>
                                        <p:tgtEl>
                                          <p:spTgt spid="58"/>
                                        </p:tgtEl>
                                        <p:attrNameLst>
                                          <p:attrName>style.visibility</p:attrName>
                                        </p:attrNameLst>
                                      </p:cBhvr>
                                      <p:to>
                                        <p:strVal val="visible"/>
                                      </p:to>
                                    </p:set>
                                    <p:anim calcmode="lin" valueType="num">
                                      <p:cBhvr additive="base">
                                        <p:cTn id="43" dur="500" fill="hold"/>
                                        <p:tgtEl>
                                          <p:spTgt spid="58"/>
                                        </p:tgtEl>
                                        <p:attrNameLst>
                                          <p:attrName>ppt_x</p:attrName>
                                        </p:attrNameLst>
                                      </p:cBhvr>
                                      <p:tavLst>
                                        <p:tav tm="0">
                                          <p:val>
                                            <p:strVal val="0-#ppt_w/2"/>
                                          </p:val>
                                        </p:tav>
                                        <p:tav tm="100000">
                                          <p:val>
                                            <p:strVal val="#ppt_x"/>
                                          </p:val>
                                        </p:tav>
                                      </p:tavLst>
                                    </p:anim>
                                    <p:anim calcmode="lin" valueType="num">
                                      <p:cBhvr additive="base">
                                        <p:cTn id="44" dur="500" fill="hold"/>
                                        <p:tgtEl>
                                          <p:spTgt spid="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60"/>
                </p:tgtEl>
              </p:cMediaNode>
            </p:audio>
          </p:childTnLst>
        </p:cTn>
      </p:par>
    </p:tnLst>
    <p:bldLst>
      <p:bldP spid="2" grpId="0"/>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E79B30-C7E1-F893-4A3A-6E3996D50D5D}"/>
              </a:ext>
            </a:extLst>
          </p:cNvPr>
          <p:cNvSpPr txBox="1"/>
          <p:nvPr/>
        </p:nvSpPr>
        <p:spPr>
          <a:xfrm>
            <a:off x="128016" y="96886"/>
            <a:ext cx="7731051" cy="584775"/>
          </a:xfrm>
          <a:prstGeom prst="rect">
            <a:avLst/>
          </a:prstGeom>
          <a:noFill/>
        </p:spPr>
        <p:txBody>
          <a:bodyPr wrap="square" rtlCol="0">
            <a:spAutoFit/>
          </a:bodyPr>
          <a:lstStyle/>
          <a:p>
            <a:r>
              <a:rPr lang="en-US" sz="3200" b="1" dirty="0">
                <a:solidFill>
                  <a:srgbClr val="1CB9EC"/>
                </a:solidFill>
                <a:latin typeface="Atkinson Hyperlegible" pitchFamily="2" charset="0"/>
              </a:rPr>
              <a:t>Plumbing/water quality improvements </a:t>
            </a:r>
          </a:p>
        </p:txBody>
      </p:sp>
      <p:grpSp>
        <p:nvGrpSpPr>
          <p:cNvPr id="56" name="Group 55">
            <a:extLst>
              <a:ext uri="{FF2B5EF4-FFF2-40B4-BE49-F238E27FC236}">
                <a16:creationId xmlns:a16="http://schemas.microsoft.com/office/drawing/2014/main" id="{30375822-CA29-0F27-21FD-87ACA8923D91}"/>
              </a:ext>
            </a:extLst>
          </p:cNvPr>
          <p:cNvGrpSpPr/>
          <p:nvPr/>
        </p:nvGrpSpPr>
        <p:grpSpPr>
          <a:xfrm>
            <a:off x="252738" y="671044"/>
            <a:ext cx="6567132" cy="731520"/>
            <a:chOff x="252738" y="671044"/>
            <a:chExt cx="6567132" cy="731520"/>
          </a:xfrm>
        </p:grpSpPr>
        <p:sp>
          <p:nvSpPr>
            <p:cNvPr id="25" name="Hexagon 24">
              <a:extLst>
                <a:ext uri="{FF2B5EF4-FFF2-40B4-BE49-F238E27FC236}">
                  <a16:creationId xmlns:a16="http://schemas.microsoft.com/office/drawing/2014/main" id="{FD7A8FD3-3334-D1BF-B0FC-B563B4FB3673}"/>
                </a:ext>
              </a:extLst>
            </p:cNvPr>
            <p:cNvSpPr/>
            <p:nvPr/>
          </p:nvSpPr>
          <p:spPr>
            <a:xfrm>
              <a:off x="327630" y="671044"/>
              <a:ext cx="6492240" cy="731520"/>
            </a:xfrm>
            <a:prstGeom prst="hexagon">
              <a:avLst>
                <a:gd name="adj" fmla="val 0"/>
                <a:gd name="vf" fmla="val 115470"/>
              </a:avLst>
            </a:prstGeom>
            <a:solidFill>
              <a:schemeClr val="bg1"/>
            </a:solidFill>
            <a:ln w="12700">
              <a:solidFill>
                <a:srgbClr val="7EBB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dirty="0">
                <a:latin typeface="Atkinson Hyperlegible" pitchFamily="2" charset="0"/>
              </a:endParaRPr>
            </a:p>
          </p:txBody>
        </p:sp>
        <p:sp>
          <p:nvSpPr>
            <p:cNvPr id="26" name="Rectangle 25">
              <a:extLst>
                <a:ext uri="{FF2B5EF4-FFF2-40B4-BE49-F238E27FC236}">
                  <a16:creationId xmlns:a16="http://schemas.microsoft.com/office/drawing/2014/main" id="{79F8D35F-A1BA-1F47-B565-572BBBF57265}"/>
                </a:ext>
              </a:extLst>
            </p:cNvPr>
            <p:cNvSpPr/>
            <p:nvPr/>
          </p:nvSpPr>
          <p:spPr>
            <a:xfrm>
              <a:off x="468651" y="682861"/>
              <a:ext cx="6309360" cy="707886"/>
            </a:xfrm>
            <a:prstGeom prst="rect">
              <a:avLst/>
            </a:prstGeom>
          </p:spPr>
          <p:txBody>
            <a:bodyPr wrap="square">
              <a:spAutoFit/>
            </a:bodyPr>
            <a:lstStyle/>
            <a:p>
              <a:r>
                <a:rPr lang="en-US" sz="2000" dirty="0">
                  <a:latin typeface="Atkinson Hyperlegible" pitchFamily="2" charset="0"/>
                </a:rPr>
                <a:t>Regularly inspect and repair leaks in piping connections.</a:t>
              </a:r>
            </a:p>
          </p:txBody>
        </p:sp>
        <p:sp>
          <p:nvSpPr>
            <p:cNvPr id="27" name="Rectangle 26">
              <a:extLst>
                <a:ext uri="{FF2B5EF4-FFF2-40B4-BE49-F238E27FC236}">
                  <a16:creationId xmlns:a16="http://schemas.microsoft.com/office/drawing/2014/main" id="{3AF56489-ED99-7F3E-2F71-63622DAE5046}"/>
                </a:ext>
              </a:extLst>
            </p:cNvPr>
            <p:cNvSpPr/>
            <p:nvPr/>
          </p:nvSpPr>
          <p:spPr>
            <a:xfrm>
              <a:off x="252738" y="835000"/>
              <a:ext cx="139713" cy="403609"/>
            </a:xfrm>
            <a:prstGeom prst="rect">
              <a:avLst/>
            </a:prstGeom>
            <a:solidFill>
              <a:srgbClr val="7EBB00"/>
            </a:solidFill>
            <a:ln w="762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dirty="0">
                <a:latin typeface="Atkinson Hyperlegible" pitchFamily="2" charset="0"/>
              </a:endParaRPr>
            </a:p>
          </p:txBody>
        </p:sp>
      </p:grpSp>
      <p:grpSp>
        <p:nvGrpSpPr>
          <p:cNvPr id="40" name="Group 39">
            <a:extLst>
              <a:ext uri="{FF2B5EF4-FFF2-40B4-BE49-F238E27FC236}">
                <a16:creationId xmlns:a16="http://schemas.microsoft.com/office/drawing/2014/main" id="{FB7FB46E-CD54-5AA4-8D9E-54CDCBDABA2D}"/>
              </a:ext>
            </a:extLst>
          </p:cNvPr>
          <p:cNvGrpSpPr/>
          <p:nvPr/>
        </p:nvGrpSpPr>
        <p:grpSpPr>
          <a:xfrm>
            <a:off x="252738" y="3683304"/>
            <a:ext cx="6567132" cy="640080"/>
            <a:chOff x="252738" y="4051706"/>
            <a:chExt cx="6567132" cy="640080"/>
          </a:xfrm>
        </p:grpSpPr>
        <p:sp>
          <p:nvSpPr>
            <p:cNvPr id="29" name="Hexagon 28">
              <a:extLst>
                <a:ext uri="{FF2B5EF4-FFF2-40B4-BE49-F238E27FC236}">
                  <a16:creationId xmlns:a16="http://schemas.microsoft.com/office/drawing/2014/main" id="{EE9F0962-413F-09B2-5D56-85C79EFC5090}"/>
                </a:ext>
              </a:extLst>
            </p:cNvPr>
            <p:cNvSpPr/>
            <p:nvPr/>
          </p:nvSpPr>
          <p:spPr>
            <a:xfrm>
              <a:off x="327630" y="4051706"/>
              <a:ext cx="6492240" cy="640080"/>
            </a:xfrm>
            <a:prstGeom prst="hexagon">
              <a:avLst>
                <a:gd name="adj" fmla="val 0"/>
                <a:gd name="vf" fmla="val 115470"/>
              </a:avLst>
            </a:prstGeom>
            <a:solidFill>
              <a:schemeClr val="bg1"/>
            </a:solidFill>
            <a:ln w="12700">
              <a:solidFill>
                <a:srgbClr val="7EBB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dirty="0">
                <a:latin typeface="Atkinson Hyperlegible" pitchFamily="2" charset="0"/>
              </a:endParaRPr>
            </a:p>
          </p:txBody>
        </p:sp>
        <p:sp>
          <p:nvSpPr>
            <p:cNvPr id="30" name="Rectangle 29">
              <a:extLst>
                <a:ext uri="{FF2B5EF4-FFF2-40B4-BE49-F238E27FC236}">
                  <a16:creationId xmlns:a16="http://schemas.microsoft.com/office/drawing/2014/main" id="{8DCB7400-7EE4-3198-8415-3309314D0B97}"/>
                </a:ext>
              </a:extLst>
            </p:cNvPr>
            <p:cNvSpPr/>
            <p:nvPr/>
          </p:nvSpPr>
          <p:spPr>
            <a:xfrm>
              <a:off x="468651" y="4171691"/>
              <a:ext cx="6309360" cy="400110"/>
            </a:xfrm>
            <a:prstGeom prst="rect">
              <a:avLst/>
            </a:prstGeom>
          </p:spPr>
          <p:txBody>
            <a:bodyPr wrap="square">
              <a:spAutoFit/>
            </a:bodyPr>
            <a:lstStyle/>
            <a:p>
              <a:r>
                <a:rPr lang="en-US" sz="2000" dirty="0">
                  <a:latin typeface="Atkinson Hyperlegible" pitchFamily="2" charset="0"/>
                </a:rPr>
                <a:t>Monitor water quality (turbidity, E. coli, chlorine levels).</a:t>
              </a:r>
            </a:p>
          </p:txBody>
        </p:sp>
        <p:sp>
          <p:nvSpPr>
            <p:cNvPr id="31" name="Rectangle 30">
              <a:extLst>
                <a:ext uri="{FF2B5EF4-FFF2-40B4-BE49-F238E27FC236}">
                  <a16:creationId xmlns:a16="http://schemas.microsoft.com/office/drawing/2014/main" id="{B2864926-E8B2-3EB3-5989-90AEF6C9B804}"/>
                </a:ext>
              </a:extLst>
            </p:cNvPr>
            <p:cNvSpPr/>
            <p:nvPr/>
          </p:nvSpPr>
          <p:spPr>
            <a:xfrm>
              <a:off x="252738" y="4169942"/>
              <a:ext cx="139713" cy="403609"/>
            </a:xfrm>
            <a:prstGeom prst="rect">
              <a:avLst/>
            </a:prstGeom>
            <a:solidFill>
              <a:srgbClr val="7EBB00"/>
            </a:solidFill>
            <a:ln w="762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dirty="0">
                <a:latin typeface="Atkinson Hyperlegible" pitchFamily="2" charset="0"/>
              </a:endParaRPr>
            </a:p>
          </p:txBody>
        </p:sp>
      </p:grpSp>
      <p:grpSp>
        <p:nvGrpSpPr>
          <p:cNvPr id="37" name="Group 36">
            <a:extLst>
              <a:ext uri="{FF2B5EF4-FFF2-40B4-BE49-F238E27FC236}">
                <a16:creationId xmlns:a16="http://schemas.microsoft.com/office/drawing/2014/main" id="{515B33E9-2219-2E34-6467-3A9051644B38}"/>
              </a:ext>
            </a:extLst>
          </p:cNvPr>
          <p:cNvGrpSpPr/>
          <p:nvPr/>
        </p:nvGrpSpPr>
        <p:grpSpPr>
          <a:xfrm>
            <a:off x="252738" y="1469829"/>
            <a:ext cx="6567132" cy="640080"/>
            <a:chOff x="252738" y="1571388"/>
            <a:chExt cx="6567132" cy="640080"/>
          </a:xfrm>
        </p:grpSpPr>
        <p:sp>
          <p:nvSpPr>
            <p:cNvPr id="33" name="Hexagon 32">
              <a:extLst>
                <a:ext uri="{FF2B5EF4-FFF2-40B4-BE49-F238E27FC236}">
                  <a16:creationId xmlns:a16="http://schemas.microsoft.com/office/drawing/2014/main" id="{C423FE44-1A13-4C2E-2FAF-2C2CF863E9B3}"/>
                </a:ext>
              </a:extLst>
            </p:cNvPr>
            <p:cNvSpPr/>
            <p:nvPr/>
          </p:nvSpPr>
          <p:spPr>
            <a:xfrm>
              <a:off x="327630" y="1571388"/>
              <a:ext cx="6492240" cy="640080"/>
            </a:xfrm>
            <a:prstGeom prst="hexagon">
              <a:avLst>
                <a:gd name="adj" fmla="val 0"/>
                <a:gd name="vf" fmla="val 115470"/>
              </a:avLst>
            </a:prstGeom>
            <a:solidFill>
              <a:schemeClr val="bg1"/>
            </a:solidFill>
            <a:ln w="12700">
              <a:solidFill>
                <a:srgbClr val="F2682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dirty="0">
                <a:latin typeface="Atkinson Hyperlegible" pitchFamily="2" charset="0"/>
              </a:endParaRPr>
            </a:p>
          </p:txBody>
        </p:sp>
        <p:sp>
          <p:nvSpPr>
            <p:cNvPr id="34" name="Rectangle 33">
              <a:extLst>
                <a:ext uri="{FF2B5EF4-FFF2-40B4-BE49-F238E27FC236}">
                  <a16:creationId xmlns:a16="http://schemas.microsoft.com/office/drawing/2014/main" id="{8443FA7F-E530-4DD9-A422-94A083DC7FDB}"/>
                </a:ext>
              </a:extLst>
            </p:cNvPr>
            <p:cNvSpPr/>
            <p:nvPr/>
          </p:nvSpPr>
          <p:spPr>
            <a:xfrm>
              <a:off x="468649" y="1691373"/>
              <a:ext cx="6309360" cy="400110"/>
            </a:xfrm>
            <a:prstGeom prst="rect">
              <a:avLst/>
            </a:prstGeom>
          </p:spPr>
          <p:txBody>
            <a:bodyPr wrap="square">
              <a:spAutoFit/>
            </a:bodyPr>
            <a:lstStyle/>
            <a:p>
              <a:r>
                <a:rPr lang="en-US" sz="2000" dirty="0">
                  <a:latin typeface="Atkinson Hyperlegible" pitchFamily="2" charset="0"/>
                </a:rPr>
                <a:t>Upgrade to PVC pipes from corroded or lead ones.</a:t>
              </a:r>
            </a:p>
          </p:txBody>
        </p:sp>
        <p:sp>
          <p:nvSpPr>
            <p:cNvPr id="35" name="Rectangle 34">
              <a:extLst>
                <a:ext uri="{FF2B5EF4-FFF2-40B4-BE49-F238E27FC236}">
                  <a16:creationId xmlns:a16="http://schemas.microsoft.com/office/drawing/2014/main" id="{AA91E745-62CD-D6F1-FCE8-AED1FC2A1BA9}"/>
                </a:ext>
              </a:extLst>
            </p:cNvPr>
            <p:cNvSpPr/>
            <p:nvPr/>
          </p:nvSpPr>
          <p:spPr>
            <a:xfrm>
              <a:off x="252738" y="1689624"/>
              <a:ext cx="139713" cy="403608"/>
            </a:xfrm>
            <a:prstGeom prst="rect">
              <a:avLst/>
            </a:prstGeom>
            <a:solidFill>
              <a:srgbClr val="F26829"/>
            </a:solidFill>
            <a:ln w="762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dirty="0">
                <a:latin typeface="Atkinson Hyperlegible" pitchFamily="2" charset="0"/>
              </a:endParaRPr>
            </a:p>
          </p:txBody>
        </p:sp>
      </p:grpSp>
      <p:grpSp>
        <p:nvGrpSpPr>
          <p:cNvPr id="57" name="Group 56">
            <a:extLst>
              <a:ext uri="{FF2B5EF4-FFF2-40B4-BE49-F238E27FC236}">
                <a16:creationId xmlns:a16="http://schemas.microsoft.com/office/drawing/2014/main" id="{B24F91E6-8A65-E755-971D-EE08E3F6BE41}"/>
              </a:ext>
            </a:extLst>
          </p:cNvPr>
          <p:cNvGrpSpPr/>
          <p:nvPr/>
        </p:nvGrpSpPr>
        <p:grpSpPr>
          <a:xfrm>
            <a:off x="252738" y="2177174"/>
            <a:ext cx="6567132" cy="731520"/>
            <a:chOff x="252738" y="2176448"/>
            <a:chExt cx="6567132" cy="731520"/>
          </a:xfrm>
        </p:grpSpPr>
        <p:sp>
          <p:nvSpPr>
            <p:cNvPr id="49" name="Hexagon 48">
              <a:extLst>
                <a:ext uri="{FF2B5EF4-FFF2-40B4-BE49-F238E27FC236}">
                  <a16:creationId xmlns:a16="http://schemas.microsoft.com/office/drawing/2014/main" id="{429A64DE-67C5-4CFA-4097-A581B345B677}"/>
                </a:ext>
              </a:extLst>
            </p:cNvPr>
            <p:cNvSpPr/>
            <p:nvPr/>
          </p:nvSpPr>
          <p:spPr>
            <a:xfrm>
              <a:off x="327630" y="2176448"/>
              <a:ext cx="6492240" cy="731520"/>
            </a:xfrm>
            <a:prstGeom prst="hexagon">
              <a:avLst>
                <a:gd name="adj" fmla="val 0"/>
                <a:gd name="vf" fmla="val 115470"/>
              </a:avLst>
            </a:prstGeom>
            <a:solidFill>
              <a:schemeClr val="bg1"/>
            </a:solidFill>
            <a:ln w="12700">
              <a:solidFill>
                <a:srgbClr val="7EBB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dirty="0">
                <a:latin typeface="Atkinson Hyperlegible" pitchFamily="2" charset="0"/>
              </a:endParaRPr>
            </a:p>
          </p:txBody>
        </p:sp>
        <p:sp>
          <p:nvSpPr>
            <p:cNvPr id="50" name="Rectangle 49">
              <a:extLst>
                <a:ext uri="{FF2B5EF4-FFF2-40B4-BE49-F238E27FC236}">
                  <a16:creationId xmlns:a16="http://schemas.microsoft.com/office/drawing/2014/main" id="{8D3B5C5D-91C8-3EAD-D049-3E30BBE54A2A}"/>
                </a:ext>
              </a:extLst>
            </p:cNvPr>
            <p:cNvSpPr/>
            <p:nvPr/>
          </p:nvSpPr>
          <p:spPr>
            <a:xfrm>
              <a:off x="468648" y="2188265"/>
              <a:ext cx="6309360" cy="707886"/>
            </a:xfrm>
            <a:prstGeom prst="rect">
              <a:avLst/>
            </a:prstGeom>
          </p:spPr>
          <p:txBody>
            <a:bodyPr wrap="square">
              <a:spAutoFit/>
            </a:bodyPr>
            <a:lstStyle/>
            <a:p>
              <a:r>
                <a:rPr lang="en-US" sz="2000" dirty="0">
                  <a:latin typeface="Atkinson Hyperlegible" pitchFamily="2" charset="0"/>
                </a:rPr>
                <a:t>Position drinking water pipes above wastewater to prevent contamination.</a:t>
              </a:r>
            </a:p>
          </p:txBody>
        </p:sp>
        <p:sp>
          <p:nvSpPr>
            <p:cNvPr id="51" name="Rectangle 50">
              <a:extLst>
                <a:ext uri="{FF2B5EF4-FFF2-40B4-BE49-F238E27FC236}">
                  <a16:creationId xmlns:a16="http://schemas.microsoft.com/office/drawing/2014/main" id="{A4767456-ED67-BA7E-3C19-1406021319B9}"/>
                </a:ext>
              </a:extLst>
            </p:cNvPr>
            <p:cNvSpPr/>
            <p:nvPr/>
          </p:nvSpPr>
          <p:spPr>
            <a:xfrm>
              <a:off x="252738" y="2340404"/>
              <a:ext cx="139713" cy="403608"/>
            </a:xfrm>
            <a:prstGeom prst="rect">
              <a:avLst/>
            </a:prstGeom>
            <a:solidFill>
              <a:srgbClr val="7EBB00"/>
            </a:solidFill>
            <a:ln w="762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dirty="0">
                <a:latin typeface="Atkinson Hyperlegible" pitchFamily="2" charset="0"/>
              </a:endParaRPr>
            </a:p>
          </p:txBody>
        </p:sp>
      </p:grpSp>
      <p:grpSp>
        <p:nvGrpSpPr>
          <p:cNvPr id="39" name="Group 38">
            <a:extLst>
              <a:ext uri="{FF2B5EF4-FFF2-40B4-BE49-F238E27FC236}">
                <a16:creationId xmlns:a16="http://schemas.microsoft.com/office/drawing/2014/main" id="{C571210F-E72A-2A63-A546-48E34CB589A4}"/>
              </a:ext>
            </a:extLst>
          </p:cNvPr>
          <p:cNvGrpSpPr/>
          <p:nvPr/>
        </p:nvGrpSpPr>
        <p:grpSpPr>
          <a:xfrm>
            <a:off x="252738" y="2975959"/>
            <a:ext cx="6567132" cy="640080"/>
            <a:chOff x="252738" y="3201156"/>
            <a:chExt cx="6567132" cy="640080"/>
          </a:xfrm>
        </p:grpSpPr>
        <p:sp>
          <p:nvSpPr>
            <p:cNvPr id="449" name="Hexagon 448">
              <a:extLst>
                <a:ext uri="{FF2B5EF4-FFF2-40B4-BE49-F238E27FC236}">
                  <a16:creationId xmlns:a16="http://schemas.microsoft.com/office/drawing/2014/main" id="{C4FB0D45-2B51-880B-D276-48089F1B4A94}"/>
                </a:ext>
              </a:extLst>
            </p:cNvPr>
            <p:cNvSpPr/>
            <p:nvPr/>
          </p:nvSpPr>
          <p:spPr>
            <a:xfrm>
              <a:off x="327630" y="3201156"/>
              <a:ext cx="6492240" cy="640080"/>
            </a:xfrm>
            <a:prstGeom prst="hexagon">
              <a:avLst>
                <a:gd name="adj" fmla="val 0"/>
                <a:gd name="vf" fmla="val 115470"/>
              </a:avLst>
            </a:prstGeom>
            <a:solidFill>
              <a:schemeClr val="bg1"/>
            </a:solidFill>
            <a:ln w="12700">
              <a:solidFill>
                <a:srgbClr val="F2682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dirty="0">
                <a:latin typeface="Atkinson Hyperlegible" pitchFamily="2" charset="0"/>
              </a:endParaRPr>
            </a:p>
          </p:txBody>
        </p:sp>
        <p:sp>
          <p:nvSpPr>
            <p:cNvPr id="450" name="Rectangle 449">
              <a:extLst>
                <a:ext uri="{FF2B5EF4-FFF2-40B4-BE49-F238E27FC236}">
                  <a16:creationId xmlns:a16="http://schemas.microsoft.com/office/drawing/2014/main" id="{57D6DF74-B0DB-CFEE-6327-FF117B26F0CB}"/>
                </a:ext>
              </a:extLst>
            </p:cNvPr>
            <p:cNvSpPr/>
            <p:nvPr/>
          </p:nvSpPr>
          <p:spPr>
            <a:xfrm>
              <a:off x="468649" y="3321141"/>
              <a:ext cx="6309360" cy="400110"/>
            </a:xfrm>
            <a:prstGeom prst="rect">
              <a:avLst/>
            </a:prstGeom>
          </p:spPr>
          <p:txBody>
            <a:bodyPr wrap="square">
              <a:spAutoFit/>
            </a:bodyPr>
            <a:lstStyle/>
            <a:p>
              <a:r>
                <a:rPr lang="en-US" sz="2000" dirty="0">
                  <a:latin typeface="Atkinson Hyperlegible" pitchFamily="2" charset="0"/>
                </a:rPr>
                <a:t>Install backflow protectors on showers and sprayers.</a:t>
              </a:r>
            </a:p>
          </p:txBody>
        </p:sp>
        <p:sp>
          <p:nvSpPr>
            <p:cNvPr id="451" name="Rectangle 450">
              <a:extLst>
                <a:ext uri="{FF2B5EF4-FFF2-40B4-BE49-F238E27FC236}">
                  <a16:creationId xmlns:a16="http://schemas.microsoft.com/office/drawing/2014/main" id="{B52CA2FD-AD26-4532-70ED-BF4B2E78CC7B}"/>
                </a:ext>
              </a:extLst>
            </p:cNvPr>
            <p:cNvSpPr/>
            <p:nvPr/>
          </p:nvSpPr>
          <p:spPr>
            <a:xfrm>
              <a:off x="252738" y="3319392"/>
              <a:ext cx="139713" cy="403608"/>
            </a:xfrm>
            <a:prstGeom prst="rect">
              <a:avLst/>
            </a:prstGeom>
            <a:solidFill>
              <a:srgbClr val="F26829"/>
            </a:solidFill>
            <a:ln w="762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dirty="0">
                <a:latin typeface="Atkinson Hyperlegible" pitchFamily="2" charset="0"/>
              </a:endParaRPr>
            </a:p>
          </p:txBody>
        </p:sp>
      </p:grpSp>
      <p:grpSp>
        <p:nvGrpSpPr>
          <p:cNvPr id="58" name="Group 57">
            <a:extLst>
              <a:ext uri="{FF2B5EF4-FFF2-40B4-BE49-F238E27FC236}">
                <a16:creationId xmlns:a16="http://schemas.microsoft.com/office/drawing/2014/main" id="{3258266B-2EC9-E76B-C88F-D2BFE3101847}"/>
              </a:ext>
            </a:extLst>
          </p:cNvPr>
          <p:cNvGrpSpPr/>
          <p:nvPr/>
        </p:nvGrpSpPr>
        <p:grpSpPr>
          <a:xfrm>
            <a:off x="278138" y="4390649"/>
            <a:ext cx="6542824" cy="731520"/>
            <a:chOff x="252738" y="4365974"/>
            <a:chExt cx="6542824" cy="731520"/>
          </a:xfrm>
        </p:grpSpPr>
        <p:sp>
          <p:nvSpPr>
            <p:cNvPr id="453" name="Hexagon 452">
              <a:extLst>
                <a:ext uri="{FF2B5EF4-FFF2-40B4-BE49-F238E27FC236}">
                  <a16:creationId xmlns:a16="http://schemas.microsoft.com/office/drawing/2014/main" id="{43D657EE-EC65-C52D-45AD-95993F247212}"/>
                </a:ext>
              </a:extLst>
            </p:cNvPr>
            <p:cNvSpPr/>
            <p:nvPr/>
          </p:nvSpPr>
          <p:spPr>
            <a:xfrm>
              <a:off x="303322" y="4365974"/>
              <a:ext cx="6492240" cy="731520"/>
            </a:xfrm>
            <a:prstGeom prst="hexagon">
              <a:avLst>
                <a:gd name="adj" fmla="val 0"/>
                <a:gd name="vf" fmla="val 115470"/>
              </a:avLst>
            </a:prstGeom>
            <a:solidFill>
              <a:schemeClr val="bg1"/>
            </a:solidFill>
            <a:ln w="12700">
              <a:solidFill>
                <a:srgbClr val="F2682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dirty="0">
                <a:latin typeface="Atkinson Hyperlegible" pitchFamily="2" charset="0"/>
              </a:endParaRPr>
            </a:p>
          </p:txBody>
        </p:sp>
        <p:sp>
          <p:nvSpPr>
            <p:cNvPr id="454" name="Rectangle 453">
              <a:extLst>
                <a:ext uri="{FF2B5EF4-FFF2-40B4-BE49-F238E27FC236}">
                  <a16:creationId xmlns:a16="http://schemas.microsoft.com/office/drawing/2014/main" id="{F1FF2C3B-90B6-F4F2-5C6E-6B7A8C004B11}"/>
                </a:ext>
              </a:extLst>
            </p:cNvPr>
            <p:cNvSpPr/>
            <p:nvPr/>
          </p:nvSpPr>
          <p:spPr>
            <a:xfrm>
              <a:off x="468651" y="4377791"/>
              <a:ext cx="6169644" cy="707886"/>
            </a:xfrm>
            <a:prstGeom prst="rect">
              <a:avLst/>
            </a:prstGeom>
          </p:spPr>
          <p:txBody>
            <a:bodyPr wrap="square">
              <a:spAutoFit/>
            </a:bodyPr>
            <a:lstStyle/>
            <a:p>
              <a:r>
                <a:rPr lang="en-US" sz="2000" dirty="0">
                  <a:latin typeface="Atkinson Hyperlegible" pitchFamily="2" charset="0"/>
                </a:rPr>
                <a:t>Implement on-site water treatment if standards are not met.</a:t>
              </a:r>
            </a:p>
          </p:txBody>
        </p:sp>
        <p:sp>
          <p:nvSpPr>
            <p:cNvPr id="455" name="Rectangle 454">
              <a:extLst>
                <a:ext uri="{FF2B5EF4-FFF2-40B4-BE49-F238E27FC236}">
                  <a16:creationId xmlns:a16="http://schemas.microsoft.com/office/drawing/2014/main" id="{97D6D698-E861-2162-04DD-17BF23E19927}"/>
                </a:ext>
              </a:extLst>
            </p:cNvPr>
            <p:cNvSpPr/>
            <p:nvPr/>
          </p:nvSpPr>
          <p:spPr>
            <a:xfrm>
              <a:off x="252738" y="4529930"/>
              <a:ext cx="139713" cy="403609"/>
            </a:xfrm>
            <a:prstGeom prst="rect">
              <a:avLst/>
            </a:prstGeom>
            <a:solidFill>
              <a:srgbClr val="F26829"/>
            </a:solidFill>
            <a:ln w="762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dirty="0">
                <a:latin typeface="Atkinson Hyperlegible" pitchFamily="2" charset="0"/>
              </a:endParaRPr>
            </a:p>
          </p:txBody>
        </p:sp>
      </p:grpSp>
      <p:sp>
        <p:nvSpPr>
          <p:cNvPr id="8" name="Rectangle 7">
            <a:extLst>
              <a:ext uri="{FF2B5EF4-FFF2-40B4-BE49-F238E27FC236}">
                <a16:creationId xmlns:a16="http://schemas.microsoft.com/office/drawing/2014/main" id="{4505ED89-0C81-CDF8-E4AC-ABBB8850B09E}"/>
              </a:ext>
            </a:extLst>
          </p:cNvPr>
          <p:cNvSpPr/>
          <p:nvPr/>
        </p:nvSpPr>
        <p:spPr>
          <a:xfrm rot="16200000">
            <a:off x="6867522" y="1533521"/>
            <a:ext cx="6858005" cy="3790950"/>
          </a:xfrm>
          <a:prstGeom prst="rect">
            <a:avLst/>
          </a:prstGeom>
          <a:solidFill>
            <a:srgbClr val="0020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9" name="Group 58">
            <a:extLst>
              <a:ext uri="{FF2B5EF4-FFF2-40B4-BE49-F238E27FC236}">
                <a16:creationId xmlns:a16="http://schemas.microsoft.com/office/drawing/2014/main" id="{AF363071-A912-1E76-84ED-82D94536B2C4}"/>
              </a:ext>
            </a:extLst>
          </p:cNvPr>
          <p:cNvGrpSpPr/>
          <p:nvPr/>
        </p:nvGrpSpPr>
        <p:grpSpPr>
          <a:xfrm>
            <a:off x="278138" y="5896780"/>
            <a:ext cx="6542824" cy="731520"/>
            <a:chOff x="252738" y="5871380"/>
            <a:chExt cx="6542824" cy="731520"/>
          </a:xfrm>
        </p:grpSpPr>
        <p:sp>
          <p:nvSpPr>
            <p:cNvPr id="46" name="Hexagon 45">
              <a:extLst>
                <a:ext uri="{FF2B5EF4-FFF2-40B4-BE49-F238E27FC236}">
                  <a16:creationId xmlns:a16="http://schemas.microsoft.com/office/drawing/2014/main" id="{A05E8457-F3CC-0700-BF69-8729A93FCBC7}"/>
                </a:ext>
              </a:extLst>
            </p:cNvPr>
            <p:cNvSpPr/>
            <p:nvPr/>
          </p:nvSpPr>
          <p:spPr>
            <a:xfrm>
              <a:off x="303322" y="5871380"/>
              <a:ext cx="6492240" cy="731520"/>
            </a:xfrm>
            <a:prstGeom prst="hexagon">
              <a:avLst>
                <a:gd name="adj" fmla="val 0"/>
                <a:gd name="vf" fmla="val 115470"/>
              </a:avLst>
            </a:prstGeom>
            <a:solidFill>
              <a:schemeClr val="bg1"/>
            </a:solidFill>
            <a:ln w="12700">
              <a:solidFill>
                <a:srgbClr val="F2682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dirty="0">
                <a:latin typeface="Atkinson Hyperlegible" pitchFamily="2" charset="0"/>
              </a:endParaRPr>
            </a:p>
          </p:txBody>
        </p:sp>
        <p:sp>
          <p:nvSpPr>
            <p:cNvPr id="47" name="Rectangle 46">
              <a:extLst>
                <a:ext uri="{FF2B5EF4-FFF2-40B4-BE49-F238E27FC236}">
                  <a16:creationId xmlns:a16="http://schemas.microsoft.com/office/drawing/2014/main" id="{DE06FB3C-A3F0-D493-E869-B9BE5F570FC8}"/>
                </a:ext>
              </a:extLst>
            </p:cNvPr>
            <p:cNvSpPr/>
            <p:nvPr/>
          </p:nvSpPr>
          <p:spPr>
            <a:xfrm>
              <a:off x="468651" y="5883197"/>
              <a:ext cx="6309360" cy="707886"/>
            </a:xfrm>
            <a:prstGeom prst="rect">
              <a:avLst/>
            </a:prstGeom>
          </p:spPr>
          <p:txBody>
            <a:bodyPr wrap="square">
              <a:spAutoFit/>
            </a:bodyPr>
            <a:lstStyle/>
            <a:p>
              <a:r>
                <a:rPr lang="en-US" sz="2000" dirty="0">
                  <a:latin typeface="Atkinson Hyperlegible" pitchFamily="2" charset="0"/>
                </a:rPr>
                <a:t>Use skilled plumbers with access to sustainable, internationally certified replacement products.</a:t>
              </a:r>
            </a:p>
          </p:txBody>
        </p:sp>
        <p:sp>
          <p:nvSpPr>
            <p:cNvPr id="48" name="Rectangle 47">
              <a:extLst>
                <a:ext uri="{FF2B5EF4-FFF2-40B4-BE49-F238E27FC236}">
                  <a16:creationId xmlns:a16="http://schemas.microsoft.com/office/drawing/2014/main" id="{35E123B2-73B8-8289-D225-109BF8647B97}"/>
                </a:ext>
              </a:extLst>
            </p:cNvPr>
            <p:cNvSpPr/>
            <p:nvPr/>
          </p:nvSpPr>
          <p:spPr>
            <a:xfrm>
              <a:off x="252738" y="6035336"/>
              <a:ext cx="139713" cy="403609"/>
            </a:xfrm>
            <a:prstGeom prst="rect">
              <a:avLst/>
            </a:prstGeom>
            <a:solidFill>
              <a:srgbClr val="F26829"/>
            </a:solidFill>
            <a:ln w="762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dirty="0">
                <a:latin typeface="Atkinson Hyperlegible" pitchFamily="2" charset="0"/>
              </a:endParaRPr>
            </a:p>
          </p:txBody>
        </p:sp>
      </p:grpSp>
      <p:grpSp>
        <p:nvGrpSpPr>
          <p:cNvPr id="52" name="Group 51">
            <a:extLst>
              <a:ext uri="{FF2B5EF4-FFF2-40B4-BE49-F238E27FC236}">
                <a16:creationId xmlns:a16="http://schemas.microsoft.com/office/drawing/2014/main" id="{2B29A8C0-6DE7-EEB7-5CA2-802EA6C4B2B1}"/>
              </a:ext>
            </a:extLst>
          </p:cNvPr>
          <p:cNvGrpSpPr/>
          <p:nvPr/>
        </p:nvGrpSpPr>
        <p:grpSpPr>
          <a:xfrm>
            <a:off x="278138" y="5189434"/>
            <a:ext cx="6542824" cy="640080"/>
            <a:chOff x="252738" y="6777719"/>
            <a:chExt cx="6542824" cy="640080"/>
          </a:xfrm>
        </p:grpSpPr>
        <p:sp>
          <p:nvSpPr>
            <p:cNvPr id="53" name="Hexagon 52">
              <a:extLst>
                <a:ext uri="{FF2B5EF4-FFF2-40B4-BE49-F238E27FC236}">
                  <a16:creationId xmlns:a16="http://schemas.microsoft.com/office/drawing/2014/main" id="{A9E31E4A-6C58-5A32-9FE2-10B94E131B62}"/>
                </a:ext>
              </a:extLst>
            </p:cNvPr>
            <p:cNvSpPr/>
            <p:nvPr/>
          </p:nvSpPr>
          <p:spPr>
            <a:xfrm>
              <a:off x="303322" y="6777719"/>
              <a:ext cx="6492240" cy="640080"/>
            </a:xfrm>
            <a:prstGeom prst="hexagon">
              <a:avLst>
                <a:gd name="adj" fmla="val 0"/>
                <a:gd name="vf" fmla="val 115470"/>
              </a:avLst>
            </a:prstGeom>
            <a:solidFill>
              <a:schemeClr val="bg1"/>
            </a:solidFill>
            <a:ln w="12700">
              <a:solidFill>
                <a:srgbClr val="7EBB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dirty="0">
                <a:latin typeface="Atkinson Hyperlegible" pitchFamily="2" charset="0"/>
              </a:endParaRPr>
            </a:p>
          </p:txBody>
        </p:sp>
        <p:sp>
          <p:nvSpPr>
            <p:cNvPr id="54" name="Rectangle 53">
              <a:extLst>
                <a:ext uri="{FF2B5EF4-FFF2-40B4-BE49-F238E27FC236}">
                  <a16:creationId xmlns:a16="http://schemas.microsoft.com/office/drawing/2014/main" id="{AD72AE36-F189-F091-EE63-897C7C9B2362}"/>
                </a:ext>
              </a:extLst>
            </p:cNvPr>
            <p:cNvSpPr/>
            <p:nvPr/>
          </p:nvSpPr>
          <p:spPr>
            <a:xfrm>
              <a:off x="468651" y="6897704"/>
              <a:ext cx="6309357" cy="400110"/>
            </a:xfrm>
            <a:prstGeom prst="rect">
              <a:avLst/>
            </a:prstGeom>
          </p:spPr>
          <p:txBody>
            <a:bodyPr wrap="square">
              <a:spAutoFit/>
            </a:bodyPr>
            <a:lstStyle/>
            <a:p>
              <a:r>
                <a:rPr lang="en-US" sz="2000" dirty="0">
                  <a:latin typeface="Atkinson Hyperlegible" pitchFamily="2" charset="0"/>
                </a:rPr>
                <a:t>Clean and disinfect water storage tanks.</a:t>
              </a:r>
            </a:p>
          </p:txBody>
        </p:sp>
        <p:sp>
          <p:nvSpPr>
            <p:cNvPr id="55" name="Rectangle 54">
              <a:extLst>
                <a:ext uri="{FF2B5EF4-FFF2-40B4-BE49-F238E27FC236}">
                  <a16:creationId xmlns:a16="http://schemas.microsoft.com/office/drawing/2014/main" id="{107FAA0B-333D-5A55-CE76-22618D0CE8D6}"/>
                </a:ext>
              </a:extLst>
            </p:cNvPr>
            <p:cNvSpPr/>
            <p:nvPr/>
          </p:nvSpPr>
          <p:spPr>
            <a:xfrm>
              <a:off x="252738" y="6895955"/>
              <a:ext cx="139713" cy="403609"/>
            </a:xfrm>
            <a:prstGeom prst="rect">
              <a:avLst/>
            </a:prstGeom>
            <a:solidFill>
              <a:srgbClr val="7EBB00"/>
            </a:solidFill>
            <a:ln w="762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dirty="0">
                <a:latin typeface="Atkinson Hyperlegible" pitchFamily="2" charset="0"/>
              </a:endParaRPr>
            </a:p>
          </p:txBody>
        </p:sp>
      </p:grpSp>
      <p:grpSp>
        <p:nvGrpSpPr>
          <p:cNvPr id="32" name="Group 31">
            <a:extLst>
              <a:ext uri="{FF2B5EF4-FFF2-40B4-BE49-F238E27FC236}">
                <a16:creationId xmlns:a16="http://schemas.microsoft.com/office/drawing/2014/main" id="{7B6393C2-FB5A-0359-03B0-77261FDD9ACC}"/>
              </a:ext>
            </a:extLst>
          </p:cNvPr>
          <p:cNvGrpSpPr/>
          <p:nvPr/>
        </p:nvGrpSpPr>
        <p:grpSpPr>
          <a:xfrm>
            <a:off x="7072873" y="796108"/>
            <a:ext cx="4929654" cy="5613399"/>
            <a:chOff x="7073108" y="698496"/>
            <a:chExt cx="4929654" cy="5613399"/>
          </a:xfrm>
        </p:grpSpPr>
        <p:sp>
          <p:nvSpPr>
            <p:cNvPr id="21" name="Rectangle 20">
              <a:extLst>
                <a:ext uri="{FF2B5EF4-FFF2-40B4-BE49-F238E27FC236}">
                  <a16:creationId xmlns:a16="http://schemas.microsoft.com/office/drawing/2014/main" id="{B8A89436-2F6E-CEAF-B72A-2B82C4A43744}"/>
                </a:ext>
              </a:extLst>
            </p:cNvPr>
            <p:cNvSpPr/>
            <p:nvPr/>
          </p:nvSpPr>
          <p:spPr>
            <a:xfrm rot="16200000">
              <a:off x="11179802" y="5488935"/>
              <a:ext cx="822960" cy="822960"/>
            </a:xfrm>
            <a:prstGeom prst="rect">
              <a:avLst/>
            </a:prstGeom>
            <a:solidFill>
              <a:srgbClr val="EF4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41FDDCB-A234-706D-A6B0-6EA06AE0FDF0}"/>
                </a:ext>
              </a:extLst>
            </p:cNvPr>
            <p:cNvSpPr/>
            <p:nvPr/>
          </p:nvSpPr>
          <p:spPr>
            <a:xfrm rot="16200000">
              <a:off x="7073108" y="698496"/>
              <a:ext cx="822960" cy="822960"/>
            </a:xfrm>
            <a:prstGeom prst="rect">
              <a:avLst/>
            </a:prstGeom>
            <a:solidFill>
              <a:srgbClr val="EF4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748DF51A-2DBE-5D13-C518-C99112E8BD85}"/>
                </a:ext>
              </a:extLst>
            </p:cNvPr>
            <p:cNvPicPr/>
            <p:nvPr/>
          </p:nvPicPr>
          <p:blipFill rotWithShape="1">
            <a:blip r:embed="rId5">
              <a:extLst>
                <a:ext uri="{28A0092B-C50C-407E-A947-70E740481C1C}">
                  <a14:useLocalDpi xmlns:a14="http://schemas.microsoft.com/office/drawing/2010/main" val="0"/>
                </a:ext>
              </a:extLst>
            </a:blip>
            <a:srcRect l="28893" t="438" r="14509" b="1588"/>
            <a:stretch/>
          </p:blipFill>
          <p:spPr>
            <a:xfrm>
              <a:off x="7149308" y="761996"/>
              <a:ext cx="4789954" cy="5486400"/>
            </a:xfrm>
            <a:custGeom>
              <a:avLst/>
              <a:gdLst>
                <a:gd name="connsiteX0" fmla="*/ 0 w 4789954"/>
                <a:gd name="connsiteY0" fmla="*/ 0 h 5486400"/>
                <a:gd name="connsiteX1" fmla="*/ 4789954 w 4789954"/>
                <a:gd name="connsiteY1" fmla="*/ 0 h 5486400"/>
                <a:gd name="connsiteX2" fmla="*/ 4789954 w 4789954"/>
                <a:gd name="connsiteY2" fmla="*/ 5486400 h 5486400"/>
                <a:gd name="connsiteX3" fmla="*/ 0 w 4789954"/>
                <a:gd name="connsiteY3" fmla="*/ 5486400 h 5486400"/>
              </a:gdLst>
              <a:ahLst/>
              <a:cxnLst>
                <a:cxn ang="0">
                  <a:pos x="connsiteX0" y="connsiteY0"/>
                </a:cxn>
                <a:cxn ang="0">
                  <a:pos x="connsiteX1" y="connsiteY1"/>
                </a:cxn>
                <a:cxn ang="0">
                  <a:pos x="connsiteX2" y="connsiteY2"/>
                </a:cxn>
                <a:cxn ang="0">
                  <a:pos x="connsiteX3" y="connsiteY3"/>
                </a:cxn>
              </a:cxnLst>
              <a:rect l="l" t="t" r="r" b="b"/>
              <a:pathLst>
                <a:path w="4789954" h="5486400">
                  <a:moveTo>
                    <a:pt x="0" y="0"/>
                  </a:moveTo>
                  <a:lnTo>
                    <a:pt x="4789954" y="0"/>
                  </a:lnTo>
                  <a:lnTo>
                    <a:pt x="4789954" y="5486400"/>
                  </a:lnTo>
                  <a:lnTo>
                    <a:pt x="0" y="5486400"/>
                  </a:lnTo>
                  <a:close/>
                </a:path>
              </a:pathLst>
            </a:custGeom>
          </p:spPr>
        </p:pic>
        <p:sp>
          <p:nvSpPr>
            <p:cNvPr id="20" name="Rectangle 19">
              <a:extLst>
                <a:ext uri="{FF2B5EF4-FFF2-40B4-BE49-F238E27FC236}">
                  <a16:creationId xmlns:a16="http://schemas.microsoft.com/office/drawing/2014/main" id="{9775741A-0402-038B-A215-FC5A0602EEDE}"/>
                </a:ext>
              </a:extLst>
            </p:cNvPr>
            <p:cNvSpPr/>
            <p:nvPr/>
          </p:nvSpPr>
          <p:spPr>
            <a:xfrm>
              <a:off x="10518130" y="5996396"/>
              <a:ext cx="1421132"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Shutterstock</a:t>
              </a:r>
            </a:p>
          </p:txBody>
        </p:sp>
      </p:grpSp>
      <p:pic>
        <p:nvPicPr>
          <p:cNvPr id="3" name="24">
            <a:hlinkClick r:id="" action="ppaction://media"/>
            <a:extLst>
              <a:ext uri="{FF2B5EF4-FFF2-40B4-BE49-F238E27FC236}">
                <a16:creationId xmlns:a16="http://schemas.microsoft.com/office/drawing/2014/main" id="{59E6BC39-3368-A9D3-B28A-757463BF417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794" y="6858000"/>
            <a:ext cx="609600" cy="609600"/>
          </a:xfrm>
          <a:prstGeom prst="rect">
            <a:avLst/>
          </a:prstGeom>
        </p:spPr>
      </p:pic>
    </p:spTree>
    <p:extLst>
      <p:ext uri="{BB962C8B-B14F-4D97-AF65-F5344CB8AC3E}">
        <p14:creationId xmlns:p14="http://schemas.microsoft.com/office/powerpoint/2010/main" val="3206134538"/>
      </p:ext>
    </p:extLst>
  </p:cSld>
  <p:clrMapOvr>
    <a:masterClrMapping/>
  </p:clrMapOvr>
  <mc:AlternateContent xmlns:mc="http://schemas.openxmlformats.org/markup-compatibility/2006">
    <mc:Choice xmlns:p14="http://schemas.microsoft.com/office/powerpoint/2010/main" Requires="p14">
      <p:transition spd="slow" p14:dur="2000" advClick="0" advTm="50060"/>
    </mc:Choice>
    <mc:Fallback>
      <p:transition spd="slow" advClick="0" advTm="50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064" fill="hold"/>
                                        <p:tgtEl>
                                          <p:spTgt spid="3"/>
                                        </p:tgtEl>
                                      </p:cBhvr>
                                    </p:cmd>
                                  </p:childTnLst>
                                </p:cTn>
                              </p:par>
                              <p:par>
                                <p:cTn id="7" presetID="2" presetClass="entr" presetSubtype="8" fill="hold" nodeType="withEffect">
                                  <p:stCondLst>
                                    <p:cond delay="250"/>
                                  </p:stCondLst>
                                  <p:childTnLst>
                                    <p:set>
                                      <p:cBhvr>
                                        <p:cTn id="8" dur="1" fill="hold">
                                          <p:stCondLst>
                                            <p:cond delay="0"/>
                                          </p:stCondLst>
                                        </p:cTn>
                                        <p:tgtEl>
                                          <p:spTgt spid="52"/>
                                        </p:tgtEl>
                                        <p:attrNameLst>
                                          <p:attrName>style.visibility</p:attrName>
                                        </p:attrNameLst>
                                      </p:cBhvr>
                                      <p:to>
                                        <p:strVal val="visible"/>
                                      </p:to>
                                    </p:set>
                                    <p:anim calcmode="lin" valueType="num">
                                      <p:cBhvr additive="base">
                                        <p:cTn id="9" dur="500" fill="hold"/>
                                        <p:tgtEl>
                                          <p:spTgt spid="52"/>
                                        </p:tgtEl>
                                        <p:attrNameLst>
                                          <p:attrName>ppt_x</p:attrName>
                                        </p:attrNameLst>
                                      </p:cBhvr>
                                      <p:tavLst>
                                        <p:tav tm="0">
                                          <p:val>
                                            <p:strVal val="0-#ppt_w/2"/>
                                          </p:val>
                                        </p:tav>
                                        <p:tav tm="100000">
                                          <p:val>
                                            <p:strVal val="#ppt_x"/>
                                          </p:val>
                                        </p:tav>
                                      </p:tavLst>
                                    </p:anim>
                                    <p:anim calcmode="lin" valueType="num">
                                      <p:cBhvr additive="base">
                                        <p:cTn id="10" dur="500" fill="hold"/>
                                        <p:tgtEl>
                                          <p:spTgt spid="52"/>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33000"/>
                                  </p:stCondLst>
                                  <p:childTnLst>
                                    <p:set>
                                      <p:cBhvr>
                                        <p:cTn id="12" dur="1" fill="hold">
                                          <p:stCondLst>
                                            <p:cond delay="0"/>
                                          </p:stCondLst>
                                        </p:cTn>
                                        <p:tgtEl>
                                          <p:spTgt spid="59"/>
                                        </p:tgtEl>
                                        <p:attrNameLst>
                                          <p:attrName>style.visibility</p:attrName>
                                        </p:attrNameLst>
                                      </p:cBhvr>
                                      <p:to>
                                        <p:strVal val="visible"/>
                                      </p:to>
                                    </p:set>
                                    <p:anim calcmode="lin" valueType="num">
                                      <p:cBhvr additive="base">
                                        <p:cTn id="13" dur="500" fill="hold"/>
                                        <p:tgtEl>
                                          <p:spTgt spid="59"/>
                                        </p:tgtEl>
                                        <p:attrNameLst>
                                          <p:attrName>ppt_x</p:attrName>
                                        </p:attrNameLst>
                                      </p:cBhvr>
                                      <p:tavLst>
                                        <p:tav tm="0">
                                          <p:val>
                                            <p:strVal val="0-#ppt_w/2"/>
                                          </p:val>
                                        </p:tav>
                                        <p:tav tm="100000">
                                          <p:val>
                                            <p:strVal val="#ppt_x"/>
                                          </p:val>
                                        </p:tav>
                                      </p:tavLst>
                                    </p:anim>
                                    <p:anim calcmode="lin" valueType="num">
                                      <p:cBhvr additive="base">
                                        <p:cTn id="14" dur="500" fill="hold"/>
                                        <p:tgtEl>
                                          <p:spTgt spid="59"/>
                                        </p:tgtEl>
                                        <p:attrNameLst>
                                          <p:attrName>ppt_y</p:attrName>
                                        </p:attrNameLst>
                                      </p:cBhvr>
                                      <p:tavLst>
                                        <p:tav tm="0">
                                          <p:val>
                                            <p:strVal val="#ppt_y"/>
                                          </p:val>
                                        </p:tav>
                                        <p:tav tm="100000">
                                          <p:val>
                                            <p:strVal val="#ppt_y"/>
                                          </p:val>
                                        </p:tav>
                                      </p:tavLst>
                                    </p:anim>
                                  </p:childTnLst>
                                </p:cTn>
                              </p:par>
                              <p:par>
                                <p:cTn id="15" presetID="2" presetClass="exit" presetSubtype="8" fill="hold" nodeType="withEffect">
                                  <p:stCondLst>
                                    <p:cond delay="50060"/>
                                  </p:stCondLst>
                                  <p:childTnLst>
                                    <p:anim calcmode="lin" valueType="num">
                                      <p:cBhvr additive="base">
                                        <p:cTn id="16" dur="500"/>
                                        <p:tgtEl>
                                          <p:spTgt spid="52"/>
                                        </p:tgtEl>
                                        <p:attrNameLst>
                                          <p:attrName>ppt_x</p:attrName>
                                        </p:attrNameLst>
                                      </p:cBhvr>
                                      <p:tavLst>
                                        <p:tav tm="0">
                                          <p:val>
                                            <p:strVal val="ppt_x"/>
                                          </p:val>
                                        </p:tav>
                                        <p:tav tm="100000">
                                          <p:val>
                                            <p:strVal val="0-ppt_w/2"/>
                                          </p:val>
                                        </p:tav>
                                      </p:tavLst>
                                    </p:anim>
                                    <p:anim calcmode="lin" valueType="num">
                                      <p:cBhvr additive="base">
                                        <p:cTn id="17" dur="500"/>
                                        <p:tgtEl>
                                          <p:spTgt spid="52"/>
                                        </p:tgtEl>
                                        <p:attrNameLst>
                                          <p:attrName>ppt_y</p:attrName>
                                        </p:attrNameLst>
                                      </p:cBhvr>
                                      <p:tavLst>
                                        <p:tav tm="0">
                                          <p:val>
                                            <p:strVal val="ppt_y"/>
                                          </p:val>
                                        </p:tav>
                                        <p:tav tm="100000">
                                          <p:val>
                                            <p:strVal val="ppt_y"/>
                                          </p:val>
                                        </p:tav>
                                      </p:tavLst>
                                    </p:anim>
                                    <p:set>
                                      <p:cBhvr>
                                        <p:cTn id="18" dur="1" fill="hold">
                                          <p:stCondLst>
                                            <p:cond delay="499"/>
                                          </p:stCondLst>
                                        </p:cTn>
                                        <p:tgtEl>
                                          <p:spTgt spid="52"/>
                                        </p:tgtEl>
                                        <p:attrNameLst>
                                          <p:attrName>style.visibility</p:attrName>
                                        </p:attrNameLst>
                                      </p:cBhvr>
                                      <p:to>
                                        <p:strVal val="hidden"/>
                                      </p:to>
                                    </p:set>
                                  </p:childTnLst>
                                </p:cTn>
                              </p:par>
                              <p:par>
                                <p:cTn id="19" presetID="2" presetClass="exit" presetSubtype="8" fill="hold" nodeType="withEffect">
                                  <p:stCondLst>
                                    <p:cond delay="50060"/>
                                  </p:stCondLst>
                                  <p:childTnLst>
                                    <p:anim calcmode="lin" valueType="num">
                                      <p:cBhvr additive="base">
                                        <p:cTn id="20" dur="500"/>
                                        <p:tgtEl>
                                          <p:spTgt spid="59"/>
                                        </p:tgtEl>
                                        <p:attrNameLst>
                                          <p:attrName>ppt_x</p:attrName>
                                        </p:attrNameLst>
                                      </p:cBhvr>
                                      <p:tavLst>
                                        <p:tav tm="0">
                                          <p:val>
                                            <p:strVal val="ppt_x"/>
                                          </p:val>
                                        </p:tav>
                                        <p:tav tm="100000">
                                          <p:val>
                                            <p:strVal val="0-ppt_w/2"/>
                                          </p:val>
                                        </p:tav>
                                      </p:tavLst>
                                    </p:anim>
                                    <p:anim calcmode="lin" valueType="num">
                                      <p:cBhvr additive="base">
                                        <p:cTn id="21" dur="500"/>
                                        <p:tgtEl>
                                          <p:spTgt spid="59"/>
                                        </p:tgtEl>
                                        <p:attrNameLst>
                                          <p:attrName>ppt_y</p:attrName>
                                        </p:attrNameLst>
                                      </p:cBhvr>
                                      <p:tavLst>
                                        <p:tav tm="0">
                                          <p:val>
                                            <p:strVal val="ppt_y"/>
                                          </p:val>
                                        </p:tav>
                                        <p:tav tm="100000">
                                          <p:val>
                                            <p:strVal val="ppt_y"/>
                                          </p:val>
                                        </p:tav>
                                      </p:tavLst>
                                    </p:anim>
                                    <p:set>
                                      <p:cBhvr>
                                        <p:cTn id="22" dur="1" fill="hold">
                                          <p:stCondLst>
                                            <p:cond delay="499"/>
                                          </p:stCondLst>
                                        </p:cTn>
                                        <p:tgtEl>
                                          <p:spTgt spid="59"/>
                                        </p:tgtEl>
                                        <p:attrNameLst>
                                          <p:attrName>style.visibility</p:attrName>
                                        </p:attrNameLst>
                                      </p:cBhvr>
                                      <p:to>
                                        <p:strVal val="hidden"/>
                                      </p:to>
                                    </p:set>
                                  </p:childTnLst>
                                </p:cTn>
                              </p:par>
                              <p:par>
                                <p:cTn id="23" presetID="2" presetClass="exit" presetSubtype="8" fill="hold" nodeType="withEffect">
                                  <p:stCondLst>
                                    <p:cond delay="50060"/>
                                  </p:stCondLst>
                                  <p:childTnLst>
                                    <p:anim calcmode="lin" valueType="num">
                                      <p:cBhvr additive="base">
                                        <p:cTn id="24" dur="500"/>
                                        <p:tgtEl>
                                          <p:spTgt spid="58"/>
                                        </p:tgtEl>
                                        <p:attrNameLst>
                                          <p:attrName>ppt_x</p:attrName>
                                        </p:attrNameLst>
                                      </p:cBhvr>
                                      <p:tavLst>
                                        <p:tav tm="0">
                                          <p:val>
                                            <p:strVal val="ppt_x"/>
                                          </p:val>
                                        </p:tav>
                                        <p:tav tm="100000">
                                          <p:val>
                                            <p:strVal val="0-ppt_w/2"/>
                                          </p:val>
                                        </p:tav>
                                      </p:tavLst>
                                    </p:anim>
                                    <p:anim calcmode="lin" valueType="num">
                                      <p:cBhvr additive="base">
                                        <p:cTn id="25" dur="500"/>
                                        <p:tgtEl>
                                          <p:spTgt spid="58"/>
                                        </p:tgtEl>
                                        <p:attrNameLst>
                                          <p:attrName>ppt_y</p:attrName>
                                        </p:attrNameLst>
                                      </p:cBhvr>
                                      <p:tavLst>
                                        <p:tav tm="0">
                                          <p:val>
                                            <p:strVal val="ppt_y"/>
                                          </p:val>
                                        </p:tav>
                                        <p:tav tm="100000">
                                          <p:val>
                                            <p:strVal val="ppt_y"/>
                                          </p:val>
                                        </p:tav>
                                      </p:tavLst>
                                    </p:anim>
                                    <p:set>
                                      <p:cBhvr>
                                        <p:cTn id="26" dur="1" fill="hold">
                                          <p:stCondLst>
                                            <p:cond delay="499"/>
                                          </p:stCondLst>
                                        </p:cTn>
                                        <p:tgtEl>
                                          <p:spTgt spid="58"/>
                                        </p:tgtEl>
                                        <p:attrNameLst>
                                          <p:attrName>style.visibility</p:attrName>
                                        </p:attrNameLst>
                                      </p:cBhvr>
                                      <p:to>
                                        <p:strVal val="hidden"/>
                                      </p:to>
                                    </p:set>
                                  </p:childTnLst>
                                </p:cTn>
                              </p:par>
                              <p:par>
                                <p:cTn id="27" presetID="2" presetClass="exit" presetSubtype="8" fill="hold" nodeType="withEffect">
                                  <p:stCondLst>
                                    <p:cond delay="50060"/>
                                  </p:stCondLst>
                                  <p:childTnLst>
                                    <p:anim calcmode="lin" valueType="num">
                                      <p:cBhvr additive="base">
                                        <p:cTn id="28" dur="500"/>
                                        <p:tgtEl>
                                          <p:spTgt spid="40"/>
                                        </p:tgtEl>
                                        <p:attrNameLst>
                                          <p:attrName>ppt_x</p:attrName>
                                        </p:attrNameLst>
                                      </p:cBhvr>
                                      <p:tavLst>
                                        <p:tav tm="0">
                                          <p:val>
                                            <p:strVal val="ppt_x"/>
                                          </p:val>
                                        </p:tav>
                                        <p:tav tm="100000">
                                          <p:val>
                                            <p:strVal val="0-ppt_w/2"/>
                                          </p:val>
                                        </p:tav>
                                      </p:tavLst>
                                    </p:anim>
                                    <p:anim calcmode="lin" valueType="num">
                                      <p:cBhvr additive="base">
                                        <p:cTn id="29" dur="500"/>
                                        <p:tgtEl>
                                          <p:spTgt spid="40"/>
                                        </p:tgtEl>
                                        <p:attrNameLst>
                                          <p:attrName>ppt_y</p:attrName>
                                        </p:attrNameLst>
                                      </p:cBhvr>
                                      <p:tavLst>
                                        <p:tav tm="0">
                                          <p:val>
                                            <p:strVal val="ppt_y"/>
                                          </p:val>
                                        </p:tav>
                                        <p:tav tm="100000">
                                          <p:val>
                                            <p:strVal val="ppt_y"/>
                                          </p:val>
                                        </p:tav>
                                      </p:tavLst>
                                    </p:anim>
                                    <p:set>
                                      <p:cBhvr>
                                        <p:cTn id="30" dur="1" fill="hold">
                                          <p:stCondLst>
                                            <p:cond delay="499"/>
                                          </p:stCondLst>
                                        </p:cTn>
                                        <p:tgtEl>
                                          <p:spTgt spid="40"/>
                                        </p:tgtEl>
                                        <p:attrNameLst>
                                          <p:attrName>style.visibility</p:attrName>
                                        </p:attrNameLst>
                                      </p:cBhvr>
                                      <p:to>
                                        <p:strVal val="hidden"/>
                                      </p:to>
                                    </p:set>
                                  </p:childTnLst>
                                </p:cTn>
                              </p:par>
                              <p:par>
                                <p:cTn id="31" presetID="2" presetClass="exit" presetSubtype="8" fill="hold" nodeType="withEffect">
                                  <p:stCondLst>
                                    <p:cond delay="50060"/>
                                  </p:stCondLst>
                                  <p:childTnLst>
                                    <p:anim calcmode="lin" valueType="num">
                                      <p:cBhvr additive="base">
                                        <p:cTn id="32" dur="500"/>
                                        <p:tgtEl>
                                          <p:spTgt spid="39"/>
                                        </p:tgtEl>
                                        <p:attrNameLst>
                                          <p:attrName>ppt_x</p:attrName>
                                        </p:attrNameLst>
                                      </p:cBhvr>
                                      <p:tavLst>
                                        <p:tav tm="0">
                                          <p:val>
                                            <p:strVal val="ppt_x"/>
                                          </p:val>
                                        </p:tav>
                                        <p:tav tm="100000">
                                          <p:val>
                                            <p:strVal val="0-ppt_w/2"/>
                                          </p:val>
                                        </p:tav>
                                      </p:tavLst>
                                    </p:anim>
                                    <p:anim calcmode="lin" valueType="num">
                                      <p:cBhvr additive="base">
                                        <p:cTn id="33" dur="500"/>
                                        <p:tgtEl>
                                          <p:spTgt spid="39"/>
                                        </p:tgtEl>
                                        <p:attrNameLst>
                                          <p:attrName>ppt_y</p:attrName>
                                        </p:attrNameLst>
                                      </p:cBhvr>
                                      <p:tavLst>
                                        <p:tav tm="0">
                                          <p:val>
                                            <p:strVal val="ppt_y"/>
                                          </p:val>
                                        </p:tav>
                                        <p:tav tm="100000">
                                          <p:val>
                                            <p:strVal val="ppt_y"/>
                                          </p:val>
                                        </p:tav>
                                      </p:tavLst>
                                    </p:anim>
                                    <p:set>
                                      <p:cBhvr>
                                        <p:cTn id="34" dur="1" fill="hold">
                                          <p:stCondLst>
                                            <p:cond delay="499"/>
                                          </p:stCondLst>
                                        </p:cTn>
                                        <p:tgtEl>
                                          <p:spTgt spid="39"/>
                                        </p:tgtEl>
                                        <p:attrNameLst>
                                          <p:attrName>style.visibility</p:attrName>
                                        </p:attrNameLst>
                                      </p:cBhvr>
                                      <p:to>
                                        <p:strVal val="hidden"/>
                                      </p:to>
                                    </p:set>
                                  </p:childTnLst>
                                </p:cTn>
                              </p:par>
                              <p:par>
                                <p:cTn id="35" presetID="2" presetClass="exit" presetSubtype="8" fill="hold" nodeType="withEffect">
                                  <p:stCondLst>
                                    <p:cond delay="50060"/>
                                  </p:stCondLst>
                                  <p:childTnLst>
                                    <p:anim calcmode="lin" valueType="num">
                                      <p:cBhvr additive="base">
                                        <p:cTn id="36" dur="500"/>
                                        <p:tgtEl>
                                          <p:spTgt spid="57"/>
                                        </p:tgtEl>
                                        <p:attrNameLst>
                                          <p:attrName>ppt_x</p:attrName>
                                        </p:attrNameLst>
                                      </p:cBhvr>
                                      <p:tavLst>
                                        <p:tav tm="0">
                                          <p:val>
                                            <p:strVal val="ppt_x"/>
                                          </p:val>
                                        </p:tav>
                                        <p:tav tm="100000">
                                          <p:val>
                                            <p:strVal val="0-ppt_w/2"/>
                                          </p:val>
                                        </p:tav>
                                      </p:tavLst>
                                    </p:anim>
                                    <p:anim calcmode="lin" valueType="num">
                                      <p:cBhvr additive="base">
                                        <p:cTn id="37" dur="500"/>
                                        <p:tgtEl>
                                          <p:spTgt spid="57"/>
                                        </p:tgtEl>
                                        <p:attrNameLst>
                                          <p:attrName>ppt_y</p:attrName>
                                        </p:attrNameLst>
                                      </p:cBhvr>
                                      <p:tavLst>
                                        <p:tav tm="0">
                                          <p:val>
                                            <p:strVal val="ppt_y"/>
                                          </p:val>
                                        </p:tav>
                                        <p:tav tm="100000">
                                          <p:val>
                                            <p:strVal val="ppt_y"/>
                                          </p:val>
                                        </p:tav>
                                      </p:tavLst>
                                    </p:anim>
                                    <p:set>
                                      <p:cBhvr>
                                        <p:cTn id="38" dur="1" fill="hold">
                                          <p:stCondLst>
                                            <p:cond delay="499"/>
                                          </p:stCondLst>
                                        </p:cTn>
                                        <p:tgtEl>
                                          <p:spTgt spid="57"/>
                                        </p:tgtEl>
                                        <p:attrNameLst>
                                          <p:attrName>style.visibility</p:attrName>
                                        </p:attrNameLst>
                                      </p:cBhvr>
                                      <p:to>
                                        <p:strVal val="hidden"/>
                                      </p:to>
                                    </p:set>
                                  </p:childTnLst>
                                </p:cTn>
                              </p:par>
                              <p:par>
                                <p:cTn id="39" presetID="2" presetClass="exit" presetSubtype="8" fill="hold" nodeType="withEffect">
                                  <p:stCondLst>
                                    <p:cond delay="50060"/>
                                  </p:stCondLst>
                                  <p:childTnLst>
                                    <p:anim calcmode="lin" valueType="num">
                                      <p:cBhvr additive="base">
                                        <p:cTn id="40" dur="500"/>
                                        <p:tgtEl>
                                          <p:spTgt spid="37"/>
                                        </p:tgtEl>
                                        <p:attrNameLst>
                                          <p:attrName>ppt_x</p:attrName>
                                        </p:attrNameLst>
                                      </p:cBhvr>
                                      <p:tavLst>
                                        <p:tav tm="0">
                                          <p:val>
                                            <p:strVal val="ppt_x"/>
                                          </p:val>
                                        </p:tav>
                                        <p:tav tm="100000">
                                          <p:val>
                                            <p:strVal val="0-ppt_w/2"/>
                                          </p:val>
                                        </p:tav>
                                      </p:tavLst>
                                    </p:anim>
                                    <p:anim calcmode="lin" valueType="num">
                                      <p:cBhvr additive="base">
                                        <p:cTn id="41" dur="500"/>
                                        <p:tgtEl>
                                          <p:spTgt spid="37"/>
                                        </p:tgtEl>
                                        <p:attrNameLst>
                                          <p:attrName>ppt_y</p:attrName>
                                        </p:attrNameLst>
                                      </p:cBhvr>
                                      <p:tavLst>
                                        <p:tav tm="0">
                                          <p:val>
                                            <p:strVal val="ppt_y"/>
                                          </p:val>
                                        </p:tav>
                                        <p:tav tm="100000">
                                          <p:val>
                                            <p:strVal val="ppt_y"/>
                                          </p:val>
                                        </p:tav>
                                      </p:tavLst>
                                    </p:anim>
                                    <p:set>
                                      <p:cBhvr>
                                        <p:cTn id="42" dur="1" fill="hold">
                                          <p:stCondLst>
                                            <p:cond delay="499"/>
                                          </p:stCondLst>
                                        </p:cTn>
                                        <p:tgtEl>
                                          <p:spTgt spid="37"/>
                                        </p:tgtEl>
                                        <p:attrNameLst>
                                          <p:attrName>style.visibility</p:attrName>
                                        </p:attrNameLst>
                                      </p:cBhvr>
                                      <p:to>
                                        <p:strVal val="hidden"/>
                                      </p:to>
                                    </p:set>
                                  </p:childTnLst>
                                </p:cTn>
                              </p:par>
                              <p:par>
                                <p:cTn id="43" presetID="2" presetClass="exit" presetSubtype="8" fill="hold" nodeType="withEffect">
                                  <p:stCondLst>
                                    <p:cond delay="50060"/>
                                  </p:stCondLst>
                                  <p:childTnLst>
                                    <p:anim calcmode="lin" valueType="num">
                                      <p:cBhvr additive="base">
                                        <p:cTn id="44" dur="500"/>
                                        <p:tgtEl>
                                          <p:spTgt spid="56"/>
                                        </p:tgtEl>
                                        <p:attrNameLst>
                                          <p:attrName>ppt_x</p:attrName>
                                        </p:attrNameLst>
                                      </p:cBhvr>
                                      <p:tavLst>
                                        <p:tav tm="0">
                                          <p:val>
                                            <p:strVal val="ppt_x"/>
                                          </p:val>
                                        </p:tav>
                                        <p:tav tm="100000">
                                          <p:val>
                                            <p:strVal val="0-ppt_w/2"/>
                                          </p:val>
                                        </p:tav>
                                      </p:tavLst>
                                    </p:anim>
                                    <p:anim calcmode="lin" valueType="num">
                                      <p:cBhvr additive="base">
                                        <p:cTn id="45" dur="500"/>
                                        <p:tgtEl>
                                          <p:spTgt spid="56"/>
                                        </p:tgtEl>
                                        <p:attrNameLst>
                                          <p:attrName>ppt_y</p:attrName>
                                        </p:attrNameLst>
                                      </p:cBhvr>
                                      <p:tavLst>
                                        <p:tav tm="0">
                                          <p:val>
                                            <p:strVal val="ppt_y"/>
                                          </p:val>
                                        </p:tav>
                                        <p:tav tm="100000">
                                          <p:val>
                                            <p:strVal val="ppt_y"/>
                                          </p:val>
                                        </p:tav>
                                      </p:tavLst>
                                    </p:anim>
                                    <p:set>
                                      <p:cBhvr>
                                        <p:cTn id="46" dur="1" fill="hold">
                                          <p:stCondLst>
                                            <p:cond delay="499"/>
                                          </p:stCondLst>
                                        </p:cTn>
                                        <p:tgtEl>
                                          <p:spTgt spid="56"/>
                                        </p:tgtEl>
                                        <p:attrNameLst>
                                          <p:attrName>style.visibility</p:attrName>
                                        </p:attrNameLst>
                                      </p:cBhvr>
                                      <p:to>
                                        <p:strVal val="hidden"/>
                                      </p:to>
                                    </p:set>
                                  </p:childTnLst>
                                </p:cTn>
                              </p:par>
                              <p:par>
                                <p:cTn id="47" presetID="2" presetClass="exit" presetSubtype="8" fill="hold" grpId="0" nodeType="withEffect">
                                  <p:stCondLst>
                                    <p:cond delay="50060"/>
                                  </p:stCondLst>
                                  <p:childTnLst>
                                    <p:anim calcmode="lin" valueType="num">
                                      <p:cBhvr additive="base">
                                        <p:cTn id="48" dur="500"/>
                                        <p:tgtEl>
                                          <p:spTgt spid="2"/>
                                        </p:tgtEl>
                                        <p:attrNameLst>
                                          <p:attrName>ppt_x</p:attrName>
                                        </p:attrNameLst>
                                      </p:cBhvr>
                                      <p:tavLst>
                                        <p:tav tm="0">
                                          <p:val>
                                            <p:strVal val="ppt_x"/>
                                          </p:val>
                                        </p:tav>
                                        <p:tav tm="100000">
                                          <p:val>
                                            <p:strVal val="0-ppt_w/2"/>
                                          </p:val>
                                        </p:tav>
                                      </p:tavLst>
                                    </p:anim>
                                    <p:anim calcmode="lin" valueType="num">
                                      <p:cBhvr additive="base">
                                        <p:cTn id="49" dur="500"/>
                                        <p:tgtEl>
                                          <p:spTgt spid="2"/>
                                        </p:tgtEl>
                                        <p:attrNameLst>
                                          <p:attrName>ppt_y</p:attrName>
                                        </p:attrNameLst>
                                      </p:cBhvr>
                                      <p:tavLst>
                                        <p:tav tm="0">
                                          <p:val>
                                            <p:strVal val="ppt_y"/>
                                          </p:val>
                                        </p:tav>
                                        <p:tav tm="100000">
                                          <p:val>
                                            <p:strVal val="ppt_y"/>
                                          </p:val>
                                        </p:tav>
                                      </p:tavLst>
                                    </p:anim>
                                    <p:set>
                                      <p:cBhvr>
                                        <p:cTn id="50" dur="1" fill="hold">
                                          <p:stCondLst>
                                            <p:cond delay="499"/>
                                          </p:stCondLst>
                                        </p:cTn>
                                        <p:tgtEl>
                                          <p:spTgt spid="2"/>
                                        </p:tgtEl>
                                        <p:attrNameLst>
                                          <p:attrName>style.visibility</p:attrName>
                                        </p:attrNameLst>
                                      </p:cBhvr>
                                      <p:to>
                                        <p:strVal val="hidden"/>
                                      </p:to>
                                    </p:set>
                                  </p:childTnLst>
                                </p:cTn>
                              </p:par>
                              <p:par>
                                <p:cTn id="51" presetID="2" presetClass="exit" presetSubtype="2" fill="hold" nodeType="withEffect">
                                  <p:stCondLst>
                                    <p:cond delay="50060"/>
                                  </p:stCondLst>
                                  <p:childTnLst>
                                    <p:anim calcmode="lin" valueType="num">
                                      <p:cBhvr additive="base">
                                        <p:cTn id="52" dur="500"/>
                                        <p:tgtEl>
                                          <p:spTgt spid="32"/>
                                        </p:tgtEl>
                                        <p:attrNameLst>
                                          <p:attrName>ppt_x</p:attrName>
                                        </p:attrNameLst>
                                      </p:cBhvr>
                                      <p:tavLst>
                                        <p:tav tm="0">
                                          <p:val>
                                            <p:strVal val="ppt_x"/>
                                          </p:val>
                                        </p:tav>
                                        <p:tav tm="100000">
                                          <p:val>
                                            <p:strVal val="1+ppt_w/2"/>
                                          </p:val>
                                        </p:tav>
                                      </p:tavLst>
                                    </p:anim>
                                    <p:anim calcmode="lin" valueType="num">
                                      <p:cBhvr additive="base">
                                        <p:cTn id="53" dur="500"/>
                                        <p:tgtEl>
                                          <p:spTgt spid="32"/>
                                        </p:tgtEl>
                                        <p:attrNameLst>
                                          <p:attrName>ppt_y</p:attrName>
                                        </p:attrNameLst>
                                      </p:cBhvr>
                                      <p:tavLst>
                                        <p:tav tm="0">
                                          <p:val>
                                            <p:strVal val="ppt_y"/>
                                          </p:val>
                                        </p:tav>
                                        <p:tav tm="100000">
                                          <p:val>
                                            <p:strVal val="ppt_y"/>
                                          </p:val>
                                        </p:tav>
                                      </p:tavLst>
                                    </p:anim>
                                    <p:set>
                                      <p:cBhvr>
                                        <p:cTn id="54" dur="1" fill="hold">
                                          <p:stCondLst>
                                            <p:cond delay="499"/>
                                          </p:stCondLst>
                                        </p:cTn>
                                        <p:tgtEl>
                                          <p:spTgt spid="32"/>
                                        </p:tgtEl>
                                        <p:attrNameLst>
                                          <p:attrName>style.visibility</p:attrName>
                                        </p:attrNameLst>
                                      </p:cBhvr>
                                      <p:to>
                                        <p:strVal val="hidden"/>
                                      </p:to>
                                    </p:set>
                                  </p:childTnLst>
                                </p:cTn>
                              </p:par>
                              <p:par>
                                <p:cTn id="55" presetID="2" presetClass="exit" presetSubtype="2" fill="hold" grpId="0" nodeType="withEffect">
                                  <p:stCondLst>
                                    <p:cond delay="50060"/>
                                  </p:stCondLst>
                                  <p:childTnLst>
                                    <p:anim calcmode="lin" valueType="num">
                                      <p:cBhvr additive="base">
                                        <p:cTn id="56" dur="500"/>
                                        <p:tgtEl>
                                          <p:spTgt spid="8"/>
                                        </p:tgtEl>
                                        <p:attrNameLst>
                                          <p:attrName>ppt_x</p:attrName>
                                        </p:attrNameLst>
                                      </p:cBhvr>
                                      <p:tavLst>
                                        <p:tav tm="0">
                                          <p:val>
                                            <p:strVal val="ppt_x"/>
                                          </p:val>
                                        </p:tav>
                                        <p:tav tm="100000">
                                          <p:val>
                                            <p:strVal val="1+ppt_w/2"/>
                                          </p:val>
                                        </p:tav>
                                      </p:tavLst>
                                    </p:anim>
                                    <p:anim calcmode="lin" valueType="num">
                                      <p:cBhvr additive="base">
                                        <p:cTn id="57" dur="500"/>
                                        <p:tgtEl>
                                          <p:spTgt spid="8"/>
                                        </p:tgtEl>
                                        <p:attrNameLst>
                                          <p:attrName>ppt_y</p:attrName>
                                        </p:attrNameLst>
                                      </p:cBhvr>
                                      <p:tavLst>
                                        <p:tav tm="0">
                                          <p:val>
                                            <p:strVal val="ppt_y"/>
                                          </p:val>
                                        </p:tav>
                                        <p:tav tm="100000">
                                          <p:val>
                                            <p:strVal val="ppt_y"/>
                                          </p:val>
                                        </p:tav>
                                      </p:tavLst>
                                    </p:anim>
                                    <p:set>
                                      <p:cBhvr>
                                        <p:cTn id="5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9" fill="hold" display="0">
                  <p:stCondLst>
                    <p:cond delay="indefinite"/>
                  </p:stCondLst>
                  <p:endCondLst>
                    <p:cond evt="onStopAudio" delay="0">
                      <p:tgtEl>
                        <p:sldTgt/>
                      </p:tgtEl>
                    </p:cond>
                  </p:endCondLst>
                </p:cTn>
                <p:tgtEl>
                  <p:spTgt spid="3"/>
                </p:tgtEl>
              </p:cMediaNode>
            </p:audio>
          </p:childTnLst>
        </p:cTn>
      </p:par>
    </p:tnLst>
    <p:bldLst>
      <p:bldP spid="2" grpId="0"/>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E79B30-C7E1-F893-4A3A-6E3996D50D5D}"/>
              </a:ext>
            </a:extLst>
          </p:cNvPr>
          <p:cNvSpPr txBox="1"/>
          <p:nvPr/>
        </p:nvSpPr>
        <p:spPr>
          <a:xfrm>
            <a:off x="128016" y="96886"/>
            <a:ext cx="11771884" cy="1077218"/>
          </a:xfrm>
          <a:prstGeom prst="rect">
            <a:avLst/>
          </a:prstGeom>
          <a:noFill/>
        </p:spPr>
        <p:txBody>
          <a:bodyPr wrap="square" rtlCol="0">
            <a:spAutoFit/>
          </a:bodyPr>
          <a:lstStyle/>
          <a:p>
            <a:r>
              <a:rPr lang="en-US" sz="3200" b="1" dirty="0">
                <a:solidFill>
                  <a:srgbClr val="1CB9EC"/>
                </a:solidFill>
                <a:latin typeface="Atkinson Hyperlegible" pitchFamily="2" charset="0"/>
              </a:rPr>
              <a:t>Strengthening climate-resilient water supplies in health care facilities</a:t>
            </a:r>
          </a:p>
        </p:txBody>
      </p:sp>
      <p:sp>
        <p:nvSpPr>
          <p:cNvPr id="18" name="Content Placeholder 1">
            <a:extLst>
              <a:ext uri="{FF2B5EF4-FFF2-40B4-BE49-F238E27FC236}">
                <a16:creationId xmlns:a16="http://schemas.microsoft.com/office/drawing/2014/main" id="{BB6E23AF-E03B-FDED-21B2-5612827BB8B6}"/>
              </a:ext>
            </a:extLst>
          </p:cNvPr>
          <p:cNvSpPr txBox="1">
            <a:spLocks/>
          </p:cNvSpPr>
          <p:nvPr/>
        </p:nvSpPr>
        <p:spPr>
          <a:xfrm>
            <a:off x="162748" y="1333633"/>
            <a:ext cx="6675120" cy="704745"/>
          </a:xfrm>
          <a:prstGeom prst="rect">
            <a:avLst/>
          </a:prstGeom>
        </p:spPr>
        <p:txBody>
          <a:bodyPr lIns="91440" tIns="45720" rIns="91440" bIns="45720" anchor="t">
            <a:spAutoFit/>
          </a:bodyPr>
          <a:lstStyle>
            <a:lvl1pPr marL="0" indent="0" algn="l" defTabSz="914400" rtl="0" eaLnBrk="1" latinLnBrk="0" hangingPunct="1">
              <a:lnSpc>
                <a:spcPct val="90000"/>
              </a:lnSpc>
              <a:spcBef>
                <a:spcPts val="1000"/>
              </a:spcBef>
              <a:buFontTx/>
              <a:buNone/>
              <a:defRPr sz="20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latin typeface="Atkinson Hyperlegible" pitchFamily="2" charset="0"/>
                <a:cs typeface="Arial"/>
              </a:rPr>
              <a:t>Increase efficiency, water storage capacity; reduce chemical contamination and carbon emissions.</a:t>
            </a:r>
            <a:endParaRPr lang="en-US" sz="2200" dirty="0">
              <a:latin typeface="Atkinson Hyperlegible" pitchFamily="2" charset="0"/>
            </a:endParaRPr>
          </a:p>
        </p:txBody>
      </p:sp>
      <p:cxnSp>
        <p:nvCxnSpPr>
          <p:cNvPr id="20" name="Straight Connector 19">
            <a:extLst>
              <a:ext uri="{FF2B5EF4-FFF2-40B4-BE49-F238E27FC236}">
                <a16:creationId xmlns:a16="http://schemas.microsoft.com/office/drawing/2014/main" id="{461BBF37-0EFD-D178-A212-49A99CC90287}"/>
              </a:ext>
            </a:extLst>
          </p:cNvPr>
          <p:cNvCxnSpPr>
            <a:cxnSpLocks/>
          </p:cNvCxnSpPr>
          <p:nvPr/>
        </p:nvCxnSpPr>
        <p:spPr>
          <a:xfrm>
            <a:off x="226248" y="2177620"/>
            <a:ext cx="6400800" cy="0"/>
          </a:xfrm>
          <a:prstGeom prst="line">
            <a:avLst/>
          </a:prstGeom>
          <a:ln>
            <a:solidFill>
              <a:srgbClr val="2DBEF3"/>
            </a:solidFill>
            <a:headEnd type="oval"/>
            <a:tailEnd type="oval"/>
          </a:ln>
        </p:spPr>
        <p:style>
          <a:lnRef idx="2">
            <a:schemeClr val="accent1"/>
          </a:lnRef>
          <a:fillRef idx="0">
            <a:schemeClr val="accent1"/>
          </a:fillRef>
          <a:effectRef idx="1">
            <a:schemeClr val="accent1"/>
          </a:effectRef>
          <a:fontRef idx="minor">
            <a:schemeClr val="tx1"/>
          </a:fontRef>
        </p:style>
      </p:cxnSp>
      <p:sp>
        <p:nvSpPr>
          <p:cNvPr id="27" name="Content Placeholder 1">
            <a:extLst>
              <a:ext uri="{FF2B5EF4-FFF2-40B4-BE49-F238E27FC236}">
                <a16:creationId xmlns:a16="http://schemas.microsoft.com/office/drawing/2014/main" id="{859C3118-330B-FF03-7930-82CBCC67DEC1}"/>
              </a:ext>
            </a:extLst>
          </p:cNvPr>
          <p:cNvSpPr txBox="1">
            <a:spLocks/>
          </p:cNvSpPr>
          <p:nvPr/>
        </p:nvSpPr>
        <p:spPr>
          <a:xfrm>
            <a:off x="162748" y="2995392"/>
            <a:ext cx="6675120" cy="400046"/>
          </a:xfrm>
          <a:prstGeom prst="rect">
            <a:avLst/>
          </a:prstGeom>
        </p:spPr>
        <p:txBody>
          <a:bodyPr lIns="91440" tIns="45720" rIns="91440" bIns="45720" anchor="t">
            <a:spAutoFit/>
          </a:bodyPr>
          <a:lstStyle>
            <a:lvl1pPr marL="0" indent="0" algn="l" defTabSz="914400" rtl="0" eaLnBrk="1" latinLnBrk="0" hangingPunct="1">
              <a:lnSpc>
                <a:spcPct val="90000"/>
              </a:lnSpc>
              <a:spcBef>
                <a:spcPts val="1000"/>
              </a:spcBef>
              <a:buFontTx/>
              <a:buNone/>
              <a:defRPr sz="20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latin typeface="Atkinson Hyperlegible" pitchFamily="2" charset="0"/>
                <a:cs typeface="Arial"/>
              </a:rPr>
              <a:t>Use rainwater catchment systems where possible. </a:t>
            </a:r>
          </a:p>
        </p:txBody>
      </p:sp>
      <p:sp>
        <p:nvSpPr>
          <p:cNvPr id="8" name="Content Placeholder 1">
            <a:extLst>
              <a:ext uri="{FF2B5EF4-FFF2-40B4-BE49-F238E27FC236}">
                <a16:creationId xmlns:a16="http://schemas.microsoft.com/office/drawing/2014/main" id="{47C78C9E-7A8D-D625-49B8-A80989C08095}"/>
              </a:ext>
            </a:extLst>
          </p:cNvPr>
          <p:cNvSpPr txBox="1">
            <a:spLocks/>
          </p:cNvSpPr>
          <p:nvPr/>
        </p:nvSpPr>
        <p:spPr>
          <a:xfrm>
            <a:off x="162748" y="2316862"/>
            <a:ext cx="6675120" cy="400046"/>
          </a:xfrm>
          <a:prstGeom prst="rect">
            <a:avLst/>
          </a:prstGeom>
        </p:spPr>
        <p:txBody>
          <a:bodyPr lIns="91440" tIns="45720" rIns="91440" bIns="45720" anchor="t">
            <a:spAutoFit/>
          </a:bodyPr>
          <a:lstStyle>
            <a:lvl1pPr marL="0" indent="0" algn="l" defTabSz="914400" rtl="0" eaLnBrk="1" latinLnBrk="0" hangingPunct="1">
              <a:lnSpc>
                <a:spcPct val="90000"/>
              </a:lnSpc>
              <a:spcBef>
                <a:spcPts val="1000"/>
              </a:spcBef>
              <a:buFontTx/>
              <a:buNone/>
              <a:defRPr sz="20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latin typeface="Atkinson Hyperlegible" pitchFamily="2" charset="0"/>
                <a:cs typeface="Arial"/>
              </a:rPr>
              <a:t>Install back-up water supplies.</a:t>
            </a:r>
            <a:endParaRPr lang="en-US" sz="2200" dirty="0">
              <a:latin typeface="Atkinson Hyperlegible" pitchFamily="2" charset="0"/>
            </a:endParaRPr>
          </a:p>
        </p:txBody>
      </p:sp>
      <p:cxnSp>
        <p:nvCxnSpPr>
          <p:cNvPr id="9" name="Straight Connector 8">
            <a:extLst>
              <a:ext uri="{FF2B5EF4-FFF2-40B4-BE49-F238E27FC236}">
                <a16:creationId xmlns:a16="http://schemas.microsoft.com/office/drawing/2014/main" id="{1F5E599F-8042-2D62-CB21-3548735073F3}"/>
              </a:ext>
            </a:extLst>
          </p:cNvPr>
          <p:cNvCxnSpPr>
            <a:cxnSpLocks/>
          </p:cNvCxnSpPr>
          <p:nvPr/>
        </p:nvCxnSpPr>
        <p:spPr>
          <a:xfrm>
            <a:off x="226248" y="2856150"/>
            <a:ext cx="6400800" cy="0"/>
          </a:xfrm>
          <a:prstGeom prst="line">
            <a:avLst/>
          </a:prstGeom>
          <a:ln>
            <a:solidFill>
              <a:srgbClr val="5B2C86"/>
            </a:solidFill>
            <a:headEnd type="oval"/>
            <a:tailEnd type="oval"/>
          </a:ln>
        </p:spPr>
        <p:style>
          <a:lnRef idx="2">
            <a:schemeClr val="accent1"/>
          </a:lnRef>
          <a:fillRef idx="0">
            <a:schemeClr val="accent1"/>
          </a:fillRef>
          <a:effectRef idx="1">
            <a:schemeClr val="accent1"/>
          </a:effectRef>
          <a:fontRef idx="minor">
            <a:schemeClr val="tx1"/>
          </a:fontRef>
        </p:style>
      </p:cxnSp>
      <p:grpSp>
        <p:nvGrpSpPr>
          <p:cNvPr id="17" name="Group 16">
            <a:extLst>
              <a:ext uri="{FF2B5EF4-FFF2-40B4-BE49-F238E27FC236}">
                <a16:creationId xmlns:a16="http://schemas.microsoft.com/office/drawing/2014/main" id="{2BFE51F7-C7B0-0EF3-C88A-E6D2E31E7165}"/>
              </a:ext>
            </a:extLst>
          </p:cNvPr>
          <p:cNvGrpSpPr/>
          <p:nvPr/>
        </p:nvGrpSpPr>
        <p:grpSpPr>
          <a:xfrm>
            <a:off x="7071363" y="851271"/>
            <a:ext cx="4973542" cy="5607831"/>
            <a:chOff x="3609229" y="962783"/>
            <a:chExt cx="4973542" cy="5607831"/>
          </a:xfrm>
        </p:grpSpPr>
        <p:grpSp>
          <p:nvGrpSpPr>
            <p:cNvPr id="15" name="Group 14">
              <a:extLst>
                <a:ext uri="{FF2B5EF4-FFF2-40B4-BE49-F238E27FC236}">
                  <a16:creationId xmlns:a16="http://schemas.microsoft.com/office/drawing/2014/main" id="{2237D186-767E-2BFE-343A-5B5A2533E130}"/>
                </a:ext>
              </a:extLst>
            </p:cNvPr>
            <p:cNvGrpSpPr/>
            <p:nvPr/>
          </p:nvGrpSpPr>
          <p:grpSpPr>
            <a:xfrm>
              <a:off x="6101891" y="2626431"/>
              <a:ext cx="2480880" cy="3404652"/>
              <a:chOff x="9481916" y="2816931"/>
              <a:chExt cx="2480880" cy="3404652"/>
            </a:xfrm>
          </p:grpSpPr>
          <p:sp>
            <p:nvSpPr>
              <p:cNvPr id="21" name="Rectangle 20">
                <a:extLst>
                  <a:ext uri="{FF2B5EF4-FFF2-40B4-BE49-F238E27FC236}">
                    <a16:creationId xmlns:a16="http://schemas.microsoft.com/office/drawing/2014/main" id="{7A4B3759-3F78-89B4-D3D1-31E869B1B9B0}"/>
                  </a:ext>
                </a:extLst>
              </p:cNvPr>
              <p:cNvSpPr/>
              <p:nvPr/>
            </p:nvSpPr>
            <p:spPr>
              <a:xfrm flipH="1" flipV="1">
                <a:off x="11139836" y="2816931"/>
                <a:ext cx="822960" cy="822960"/>
              </a:xfrm>
              <a:prstGeom prst="rect">
                <a:avLst/>
              </a:prstGeom>
              <a:solidFill>
                <a:srgbClr val="EF4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4D2C67F-CDB5-D96C-BAAA-DE04674A35AE}"/>
                  </a:ext>
                </a:extLst>
              </p:cNvPr>
              <p:cNvSpPr/>
              <p:nvPr/>
            </p:nvSpPr>
            <p:spPr>
              <a:xfrm>
                <a:off x="9481916" y="5398623"/>
                <a:ext cx="822960" cy="822960"/>
              </a:xfrm>
              <a:prstGeom prst="rect">
                <a:avLst/>
              </a:prstGeom>
              <a:solidFill>
                <a:srgbClr val="EF4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27" descr="A brochure of a health care facility&#10;&#10;Description automatically generated">
                <a:extLst>
                  <a:ext uri="{FF2B5EF4-FFF2-40B4-BE49-F238E27FC236}">
                    <a16:creationId xmlns:a16="http://schemas.microsoft.com/office/drawing/2014/main" id="{AE395415-C7E6-3B1C-197B-46306CE166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54116" y="2864432"/>
                <a:ext cx="2357547" cy="3298035"/>
              </a:xfrm>
              <a:prstGeom prst="rect">
                <a:avLst/>
              </a:prstGeom>
            </p:spPr>
          </p:pic>
        </p:grpSp>
        <p:sp>
          <p:nvSpPr>
            <p:cNvPr id="16" name="Hexagon 15">
              <a:extLst>
                <a:ext uri="{FF2B5EF4-FFF2-40B4-BE49-F238E27FC236}">
                  <a16:creationId xmlns:a16="http://schemas.microsoft.com/office/drawing/2014/main" id="{D51AEACA-6886-7972-7FA9-511546ADB7DE}"/>
                </a:ext>
              </a:extLst>
            </p:cNvPr>
            <p:cNvSpPr/>
            <p:nvPr/>
          </p:nvSpPr>
          <p:spPr>
            <a:xfrm>
              <a:off x="6174091" y="1024914"/>
              <a:ext cx="2387613" cy="1541872"/>
            </a:xfrm>
            <a:prstGeom prst="hexagon">
              <a:avLst>
                <a:gd name="adj" fmla="val 0"/>
                <a:gd name="vf" fmla="val 115470"/>
              </a:avLst>
            </a:prstGeom>
            <a:solidFill>
              <a:srgbClr val="F4A8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exagon 18">
              <a:extLst>
                <a:ext uri="{FF2B5EF4-FFF2-40B4-BE49-F238E27FC236}">
                  <a16:creationId xmlns:a16="http://schemas.microsoft.com/office/drawing/2014/main" id="{3FC3C4F9-9D59-397B-37EC-11A5E4DFA56A}"/>
                </a:ext>
              </a:extLst>
            </p:cNvPr>
            <p:cNvSpPr/>
            <p:nvPr/>
          </p:nvSpPr>
          <p:spPr>
            <a:xfrm>
              <a:off x="3658983" y="4460288"/>
              <a:ext cx="2318765" cy="2110326"/>
            </a:xfrm>
            <a:prstGeom prst="hexagon">
              <a:avLst>
                <a:gd name="adj" fmla="val 0"/>
                <a:gd name="vf" fmla="val 115470"/>
              </a:avLst>
            </a:prstGeom>
            <a:solidFill>
              <a:srgbClr val="21B5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3AB67F48-F37F-2AF9-2DDB-16A426406780}"/>
                </a:ext>
              </a:extLst>
            </p:cNvPr>
            <p:cNvGrpSpPr/>
            <p:nvPr/>
          </p:nvGrpSpPr>
          <p:grpSpPr>
            <a:xfrm>
              <a:off x="3609229" y="962783"/>
              <a:ext cx="2431521" cy="3425160"/>
              <a:chOff x="3609229" y="962783"/>
              <a:chExt cx="2431521" cy="3425160"/>
            </a:xfrm>
          </p:grpSpPr>
          <p:sp>
            <p:nvSpPr>
              <p:cNvPr id="31" name="Rectangle 30">
                <a:extLst>
                  <a:ext uri="{FF2B5EF4-FFF2-40B4-BE49-F238E27FC236}">
                    <a16:creationId xmlns:a16="http://schemas.microsoft.com/office/drawing/2014/main" id="{69EFC1DF-EE48-0C6F-7472-2B6B1803121F}"/>
                  </a:ext>
                </a:extLst>
              </p:cNvPr>
              <p:cNvSpPr/>
              <p:nvPr/>
            </p:nvSpPr>
            <p:spPr>
              <a:xfrm>
                <a:off x="3609229" y="3564983"/>
                <a:ext cx="822960" cy="822960"/>
              </a:xfrm>
              <a:prstGeom prst="rect">
                <a:avLst/>
              </a:prstGeom>
              <a:solidFill>
                <a:srgbClr val="EF4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1229B6B4-3661-D31F-2B3B-66D603A5E09A}"/>
                  </a:ext>
                </a:extLst>
              </p:cNvPr>
              <p:cNvSpPr/>
              <p:nvPr/>
            </p:nvSpPr>
            <p:spPr>
              <a:xfrm flipH="1" flipV="1">
                <a:off x="5217790" y="962783"/>
                <a:ext cx="822960" cy="822960"/>
              </a:xfrm>
              <a:prstGeom prst="rect">
                <a:avLst/>
              </a:prstGeom>
              <a:solidFill>
                <a:srgbClr val="EF4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Solar panels on a rock by a lake&#10;&#10;Description automatically generated">
                <a:extLst>
                  <a:ext uri="{FF2B5EF4-FFF2-40B4-BE49-F238E27FC236}">
                    <a16:creationId xmlns:a16="http://schemas.microsoft.com/office/drawing/2014/main" id="{EBFA8C9B-915D-A6AA-4AD6-00FF93A84EEE}"/>
                  </a:ext>
                </a:extLst>
              </p:cNvPr>
              <p:cNvPicPr>
                <a:picLocks noChangeAspect="1"/>
              </p:cNvPicPr>
              <p:nvPr/>
            </p:nvPicPr>
            <p:blipFill>
              <a:blip r:embed="rId6">
                <a:extLst>
                  <a:ext uri="{28A0092B-C50C-407E-A947-70E740481C1C}">
                    <a14:useLocalDpi xmlns:a14="http://schemas.microsoft.com/office/drawing/2010/main" val="0"/>
                  </a:ext>
                </a:extLst>
              </a:blip>
              <a:srcRect l="4029" t="382" r="3607" b="382"/>
              <a:stretch>
                <a:fillRect/>
              </a:stretch>
            </p:blipFill>
            <p:spPr>
              <a:xfrm>
                <a:off x="3681815" y="1024916"/>
                <a:ext cx="2304288" cy="3300984"/>
              </a:xfrm>
              <a:custGeom>
                <a:avLst/>
                <a:gdLst>
                  <a:gd name="connsiteX0" fmla="*/ 0 w 2304288"/>
                  <a:gd name="connsiteY0" fmla="*/ 0 h 3300984"/>
                  <a:gd name="connsiteX1" fmla="*/ 2304288 w 2304288"/>
                  <a:gd name="connsiteY1" fmla="*/ 0 h 3300984"/>
                  <a:gd name="connsiteX2" fmla="*/ 2304288 w 2304288"/>
                  <a:gd name="connsiteY2" fmla="*/ 3300984 h 3300984"/>
                  <a:gd name="connsiteX3" fmla="*/ 0 w 2304288"/>
                  <a:gd name="connsiteY3" fmla="*/ 3300984 h 3300984"/>
                </a:gdLst>
                <a:ahLst/>
                <a:cxnLst>
                  <a:cxn ang="0">
                    <a:pos x="connsiteX0" y="connsiteY0"/>
                  </a:cxn>
                  <a:cxn ang="0">
                    <a:pos x="connsiteX1" y="connsiteY1"/>
                  </a:cxn>
                  <a:cxn ang="0">
                    <a:pos x="connsiteX2" y="connsiteY2"/>
                  </a:cxn>
                  <a:cxn ang="0">
                    <a:pos x="connsiteX3" y="connsiteY3"/>
                  </a:cxn>
                </a:cxnLst>
                <a:rect l="l" t="t" r="r" b="b"/>
                <a:pathLst>
                  <a:path w="2304288" h="3300984">
                    <a:moveTo>
                      <a:pt x="0" y="0"/>
                    </a:moveTo>
                    <a:lnTo>
                      <a:pt x="2304288" y="0"/>
                    </a:lnTo>
                    <a:lnTo>
                      <a:pt x="2304288" y="3300984"/>
                    </a:lnTo>
                    <a:lnTo>
                      <a:pt x="0" y="3300984"/>
                    </a:lnTo>
                    <a:close/>
                  </a:path>
                </a:pathLst>
              </a:custGeom>
            </p:spPr>
          </p:pic>
          <p:sp>
            <p:nvSpPr>
              <p:cNvPr id="13" name="Rectangle 12">
                <a:extLst>
                  <a:ext uri="{FF2B5EF4-FFF2-40B4-BE49-F238E27FC236}">
                    <a16:creationId xmlns:a16="http://schemas.microsoft.com/office/drawing/2014/main" id="{7486C841-EFBD-7A24-0894-960DDE6CBA67}"/>
                  </a:ext>
                </a:extLst>
              </p:cNvPr>
              <p:cNvSpPr/>
              <p:nvPr/>
            </p:nvSpPr>
            <p:spPr>
              <a:xfrm>
                <a:off x="4620177" y="4072698"/>
                <a:ext cx="1357702"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Shutterstock</a:t>
                </a:r>
              </a:p>
            </p:txBody>
          </p:sp>
        </p:grpSp>
      </p:grpSp>
      <p:pic>
        <p:nvPicPr>
          <p:cNvPr id="37" name="25">
            <a:hlinkClick r:id="" action="ppaction://media"/>
            <a:extLst>
              <a:ext uri="{FF2B5EF4-FFF2-40B4-BE49-F238E27FC236}">
                <a16:creationId xmlns:a16="http://schemas.microsoft.com/office/drawing/2014/main" id="{C53D71B6-726B-5BA1-8ABF-67030AEA469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6858000"/>
            <a:ext cx="609600" cy="609600"/>
          </a:xfrm>
          <a:prstGeom prst="rect">
            <a:avLst/>
          </a:prstGeom>
        </p:spPr>
      </p:pic>
    </p:spTree>
    <p:extLst>
      <p:ext uri="{BB962C8B-B14F-4D97-AF65-F5344CB8AC3E}">
        <p14:creationId xmlns:p14="http://schemas.microsoft.com/office/powerpoint/2010/main" val="3685558422"/>
      </p:ext>
    </p:extLst>
  </p:cSld>
  <p:clrMapOvr>
    <a:masterClrMapping/>
  </p:clrMapOvr>
  <mc:AlternateContent xmlns:mc="http://schemas.openxmlformats.org/markup-compatibility/2006">
    <mc:Choice xmlns:p14="http://schemas.microsoft.com/office/powerpoint/2010/main" Requires="p14">
      <p:transition spd="slow" p14:dur="2000" advClick="0" advTm="51290"/>
    </mc:Choice>
    <mc:Fallback>
      <p:transition spd="slow" advClick="0" advTm="51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1288" fill="hold"/>
                                        <p:tgtEl>
                                          <p:spTgt spid="37"/>
                                        </p:tgtEl>
                                      </p:cBhvr>
                                    </p:cmd>
                                  </p:childTnLst>
                                </p:cTn>
                              </p:par>
                              <p:par>
                                <p:cTn id="7" presetID="2" presetClass="entr" presetSubtype="8"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fill="hold"/>
                                        <p:tgtEl>
                                          <p:spTgt spid="2"/>
                                        </p:tgtEl>
                                        <p:attrNameLst>
                                          <p:attrName>ppt_x</p:attrName>
                                        </p:attrNameLst>
                                      </p:cBhvr>
                                      <p:tavLst>
                                        <p:tav tm="0">
                                          <p:val>
                                            <p:strVal val="0-#ppt_w/2"/>
                                          </p:val>
                                        </p:tav>
                                        <p:tav tm="100000">
                                          <p:val>
                                            <p:strVal val="#ppt_x"/>
                                          </p:val>
                                        </p:tav>
                                      </p:tavLst>
                                    </p:anim>
                                    <p:anim calcmode="lin" valueType="num">
                                      <p:cBhvr additive="base">
                                        <p:cTn id="10" dur="500" fill="hold"/>
                                        <p:tgtEl>
                                          <p:spTgt spid="2"/>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50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0-#ppt_w/2"/>
                                          </p:val>
                                        </p:tav>
                                        <p:tav tm="100000">
                                          <p:val>
                                            <p:strVal val="#ppt_x"/>
                                          </p:val>
                                        </p:tav>
                                      </p:tavLst>
                                    </p:anim>
                                    <p:anim calcmode="lin" valueType="num">
                                      <p:cBhvr additive="base">
                                        <p:cTn id="14" dur="500" fill="hold"/>
                                        <p:tgtEl>
                                          <p:spTgt spid="17"/>
                                        </p:tgtEl>
                                        <p:attrNameLst>
                                          <p:attrName>ppt_y</p:attrName>
                                        </p:attrNameLst>
                                      </p:cBhvr>
                                      <p:tavLst>
                                        <p:tav tm="0">
                                          <p:val>
                                            <p:strVal val="#ppt_y"/>
                                          </p:val>
                                        </p:tav>
                                        <p:tav tm="100000">
                                          <p:val>
                                            <p:strVal val="#ppt_y"/>
                                          </p:val>
                                        </p:tav>
                                      </p:tavLst>
                                    </p:anim>
                                  </p:childTnLst>
                                </p:cTn>
                              </p:par>
                              <p:par>
                                <p:cTn id="15" presetID="63" presetClass="path" presetSubtype="0" accel="50000" decel="50000" fill="hold" nodeType="withEffect">
                                  <p:stCondLst>
                                    <p:cond delay="14500"/>
                                  </p:stCondLst>
                                  <p:childTnLst>
                                    <p:animMotion origin="layout" path="M 0 -4.07407E-6 L 0.27917 -4.07407E-6 " pathEditMode="relative" rAng="0" ptsTypes="AA">
                                      <p:cBhvr>
                                        <p:cTn id="16" dur="750" fill="hold"/>
                                        <p:tgtEl>
                                          <p:spTgt spid="17"/>
                                        </p:tgtEl>
                                        <p:attrNameLst>
                                          <p:attrName>ppt_x</p:attrName>
                                          <p:attrName>ppt_y</p:attrName>
                                        </p:attrNameLst>
                                      </p:cBhvr>
                                      <p:rCtr x="13958" y="0"/>
                                    </p:animMotion>
                                  </p:childTnLst>
                                </p:cTn>
                              </p:par>
                              <p:par>
                                <p:cTn id="17" presetID="22" presetClass="entr" presetSubtype="8" fill="hold" grpId="0" nodeType="withEffect">
                                  <p:stCondLst>
                                    <p:cond delay="1500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par>
                                <p:cTn id="20" presetID="22" presetClass="entr" presetSubtype="8" fill="hold" nodeType="withEffect">
                                  <p:stCondLst>
                                    <p:cond delay="3150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par>
                                <p:cTn id="23" presetID="22" presetClass="entr" presetSubtype="8" fill="hold" grpId="0" nodeType="withEffect">
                                  <p:stCondLst>
                                    <p:cond delay="3175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par>
                                <p:cTn id="26" presetID="22" presetClass="entr" presetSubtype="8" fill="hold" nodeType="withEffect">
                                  <p:stCondLst>
                                    <p:cond delay="4225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par>
                                <p:cTn id="29" presetID="22" presetClass="entr" presetSubtype="8" fill="hold" grpId="0" nodeType="withEffect">
                                  <p:stCondLst>
                                    <p:cond delay="42500"/>
                                  </p:stCondLst>
                                  <p:childTnLst>
                                    <p:set>
                                      <p:cBhvr>
                                        <p:cTn id="30" dur="1" fill="hold">
                                          <p:stCondLst>
                                            <p:cond delay="0"/>
                                          </p:stCondLst>
                                        </p:cTn>
                                        <p:tgtEl>
                                          <p:spTgt spid="27"/>
                                        </p:tgtEl>
                                        <p:attrNameLst>
                                          <p:attrName>style.visibility</p:attrName>
                                        </p:attrNameLst>
                                      </p:cBhvr>
                                      <p:to>
                                        <p:strVal val="visible"/>
                                      </p:to>
                                    </p:set>
                                    <p:animEffect transition="in" filter="wipe(left)">
                                      <p:cBhvr>
                                        <p:cTn id="3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37"/>
                </p:tgtEl>
              </p:cMediaNode>
            </p:audio>
          </p:childTnLst>
        </p:cTn>
      </p:par>
    </p:tnLst>
    <p:bldLst>
      <p:bldP spid="2" grpId="0"/>
      <p:bldP spid="18" grpId="0"/>
      <p:bldP spid="2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E79B30-C7E1-F893-4A3A-6E3996D50D5D}"/>
              </a:ext>
            </a:extLst>
          </p:cNvPr>
          <p:cNvSpPr txBox="1"/>
          <p:nvPr/>
        </p:nvSpPr>
        <p:spPr>
          <a:xfrm>
            <a:off x="128016" y="96886"/>
            <a:ext cx="11771884" cy="1077218"/>
          </a:xfrm>
          <a:prstGeom prst="rect">
            <a:avLst/>
          </a:prstGeom>
          <a:noFill/>
        </p:spPr>
        <p:txBody>
          <a:bodyPr wrap="square" rtlCol="0">
            <a:spAutoFit/>
          </a:bodyPr>
          <a:lstStyle/>
          <a:p>
            <a:r>
              <a:rPr lang="en-US" sz="3200" b="1" dirty="0">
                <a:solidFill>
                  <a:srgbClr val="1CB9EC"/>
                </a:solidFill>
                <a:latin typeface="Atkinson Hyperlegible" pitchFamily="2" charset="0"/>
              </a:rPr>
              <a:t>Strengthening climate-resilient water supplies in health care facilities</a:t>
            </a:r>
          </a:p>
        </p:txBody>
      </p:sp>
      <p:sp>
        <p:nvSpPr>
          <p:cNvPr id="18" name="Content Placeholder 1">
            <a:extLst>
              <a:ext uri="{FF2B5EF4-FFF2-40B4-BE49-F238E27FC236}">
                <a16:creationId xmlns:a16="http://schemas.microsoft.com/office/drawing/2014/main" id="{BB6E23AF-E03B-FDED-21B2-5612827BB8B6}"/>
              </a:ext>
            </a:extLst>
          </p:cNvPr>
          <p:cNvSpPr txBox="1">
            <a:spLocks/>
          </p:cNvSpPr>
          <p:nvPr/>
        </p:nvSpPr>
        <p:spPr>
          <a:xfrm>
            <a:off x="162748" y="1333633"/>
            <a:ext cx="6675120" cy="704745"/>
          </a:xfrm>
          <a:prstGeom prst="rect">
            <a:avLst/>
          </a:prstGeom>
        </p:spPr>
        <p:txBody>
          <a:bodyPr lIns="91440" tIns="45720" rIns="91440" bIns="45720" anchor="t">
            <a:spAutoFit/>
          </a:bodyPr>
          <a:lstStyle>
            <a:lvl1pPr marL="0" indent="0" algn="l" defTabSz="914400" rtl="0" eaLnBrk="1" latinLnBrk="0" hangingPunct="1">
              <a:lnSpc>
                <a:spcPct val="90000"/>
              </a:lnSpc>
              <a:spcBef>
                <a:spcPts val="1000"/>
              </a:spcBef>
              <a:buFontTx/>
              <a:buNone/>
              <a:defRPr sz="20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latin typeface="Atkinson Hyperlegible" pitchFamily="2" charset="0"/>
                <a:cs typeface="Arial"/>
              </a:rPr>
              <a:t>Increase efficiency, water storage capacity; reduce chemical contamination and carbon emissions.</a:t>
            </a:r>
            <a:endParaRPr lang="en-US" sz="2200" dirty="0">
              <a:latin typeface="Atkinson Hyperlegible" pitchFamily="2" charset="0"/>
            </a:endParaRPr>
          </a:p>
        </p:txBody>
      </p:sp>
      <p:cxnSp>
        <p:nvCxnSpPr>
          <p:cNvPr id="20" name="Straight Connector 19">
            <a:extLst>
              <a:ext uri="{FF2B5EF4-FFF2-40B4-BE49-F238E27FC236}">
                <a16:creationId xmlns:a16="http://schemas.microsoft.com/office/drawing/2014/main" id="{461BBF37-0EFD-D178-A212-49A99CC90287}"/>
              </a:ext>
            </a:extLst>
          </p:cNvPr>
          <p:cNvCxnSpPr>
            <a:cxnSpLocks/>
          </p:cNvCxnSpPr>
          <p:nvPr/>
        </p:nvCxnSpPr>
        <p:spPr>
          <a:xfrm>
            <a:off x="226248" y="2177620"/>
            <a:ext cx="6400800" cy="0"/>
          </a:xfrm>
          <a:prstGeom prst="line">
            <a:avLst/>
          </a:prstGeom>
          <a:ln>
            <a:solidFill>
              <a:srgbClr val="2DBEF3"/>
            </a:solidFill>
            <a:headEnd type="oval"/>
            <a:tailEnd type="oval"/>
          </a:ln>
        </p:spPr>
        <p:style>
          <a:lnRef idx="2">
            <a:schemeClr val="accent1"/>
          </a:lnRef>
          <a:fillRef idx="0">
            <a:schemeClr val="accent1"/>
          </a:fillRef>
          <a:effectRef idx="1">
            <a:schemeClr val="accent1"/>
          </a:effectRef>
          <a:fontRef idx="minor">
            <a:schemeClr val="tx1"/>
          </a:fontRef>
        </p:style>
      </p:cxnSp>
      <p:sp>
        <p:nvSpPr>
          <p:cNvPr id="22" name="Content Placeholder 1">
            <a:extLst>
              <a:ext uri="{FF2B5EF4-FFF2-40B4-BE49-F238E27FC236}">
                <a16:creationId xmlns:a16="http://schemas.microsoft.com/office/drawing/2014/main" id="{EC664DC4-B6A3-BFFC-F735-3AFEA7492847}"/>
              </a:ext>
            </a:extLst>
          </p:cNvPr>
          <p:cNvSpPr txBox="1">
            <a:spLocks/>
          </p:cNvSpPr>
          <p:nvPr/>
        </p:nvSpPr>
        <p:spPr>
          <a:xfrm>
            <a:off x="162748" y="3673922"/>
            <a:ext cx="6675120" cy="704745"/>
          </a:xfrm>
          <a:prstGeom prst="rect">
            <a:avLst/>
          </a:prstGeom>
        </p:spPr>
        <p:txBody>
          <a:bodyPr lIns="91440" tIns="45720" rIns="91440" bIns="45720" anchor="t">
            <a:spAutoFit/>
          </a:bodyPr>
          <a:lstStyle>
            <a:lvl1pPr marL="0" indent="0" algn="l" defTabSz="914400" rtl="0" eaLnBrk="1" latinLnBrk="0" hangingPunct="1">
              <a:lnSpc>
                <a:spcPct val="90000"/>
              </a:lnSpc>
              <a:spcBef>
                <a:spcPts val="1000"/>
              </a:spcBef>
              <a:buFontTx/>
              <a:buNone/>
              <a:defRPr sz="20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latin typeface="Atkinson Hyperlegible" pitchFamily="2" charset="0"/>
                <a:cs typeface="Arial"/>
              </a:rPr>
              <a:t>Raise water storage tanks (reducing risk of contamination or structural damage from flooding).</a:t>
            </a:r>
          </a:p>
        </p:txBody>
      </p:sp>
      <p:cxnSp>
        <p:nvCxnSpPr>
          <p:cNvPr id="24" name="Straight Connector 23">
            <a:extLst>
              <a:ext uri="{FF2B5EF4-FFF2-40B4-BE49-F238E27FC236}">
                <a16:creationId xmlns:a16="http://schemas.microsoft.com/office/drawing/2014/main" id="{675BB815-80E2-0353-2DE3-D9047C81D862}"/>
              </a:ext>
            </a:extLst>
          </p:cNvPr>
          <p:cNvCxnSpPr>
            <a:cxnSpLocks/>
          </p:cNvCxnSpPr>
          <p:nvPr/>
        </p:nvCxnSpPr>
        <p:spPr>
          <a:xfrm>
            <a:off x="226248" y="3534680"/>
            <a:ext cx="6400800" cy="0"/>
          </a:xfrm>
          <a:prstGeom prst="line">
            <a:avLst/>
          </a:prstGeom>
          <a:ln>
            <a:solidFill>
              <a:srgbClr val="F4A81D"/>
            </a:solidFill>
            <a:headEnd type="oval"/>
            <a:tailEnd type="oval"/>
          </a:ln>
        </p:spPr>
        <p:style>
          <a:lnRef idx="2">
            <a:schemeClr val="accent1"/>
          </a:lnRef>
          <a:fillRef idx="0">
            <a:schemeClr val="accent1"/>
          </a:fillRef>
          <a:effectRef idx="1">
            <a:schemeClr val="accent1"/>
          </a:effectRef>
          <a:fontRef idx="minor">
            <a:schemeClr val="tx1"/>
          </a:fontRef>
        </p:style>
      </p:cxnSp>
      <p:sp>
        <p:nvSpPr>
          <p:cNvPr id="27" name="Content Placeholder 1">
            <a:extLst>
              <a:ext uri="{FF2B5EF4-FFF2-40B4-BE49-F238E27FC236}">
                <a16:creationId xmlns:a16="http://schemas.microsoft.com/office/drawing/2014/main" id="{859C3118-330B-FF03-7930-82CBCC67DEC1}"/>
              </a:ext>
            </a:extLst>
          </p:cNvPr>
          <p:cNvSpPr txBox="1">
            <a:spLocks/>
          </p:cNvSpPr>
          <p:nvPr/>
        </p:nvSpPr>
        <p:spPr>
          <a:xfrm>
            <a:off x="162748" y="2995392"/>
            <a:ext cx="6675120" cy="400046"/>
          </a:xfrm>
          <a:prstGeom prst="rect">
            <a:avLst/>
          </a:prstGeom>
        </p:spPr>
        <p:txBody>
          <a:bodyPr lIns="91440" tIns="45720" rIns="91440" bIns="45720" anchor="t">
            <a:spAutoFit/>
          </a:bodyPr>
          <a:lstStyle>
            <a:lvl1pPr marL="0" indent="0" algn="l" defTabSz="914400" rtl="0" eaLnBrk="1" latinLnBrk="0" hangingPunct="1">
              <a:lnSpc>
                <a:spcPct val="90000"/>
              </a:lnSpc>
              <a:spcBef>
                <a:spcPts val="1000"/>
              </a:spcBef>
              <a:buFontTx/>
              <a:buNone/>
              <a:defRPr sz="20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latin typeface="Atkinson Hyperlegible" pitchFamily="2" charset="0"/>
                <a:cs typeface="Arial"/>
              </a:rPr>
              <a:t>Use rainwater catchment systems where possible. </a:t>
            </a:r>
          </a:p>
        </p:txBody>
      </p:sp>
      <p:cxnSp>
        <p:nvCxnSpPr>
          <p:cNvPr id="32" name="Straight Connector 31">
            <a:extLst>
              <a:ext uri="{FF2B5EF4-FFF2-40B4-BE49-F238E27FC236}">
                <a16:creationId xmlns:a16="http://schemas.microsoft.com/office/drawing/2014/main" id="{4C1C91FA-646D-ECB0-8C58-7E965DC50E76}"/>
              </a:ext>
            </a:extLst>
          </p:cNvPr>
          <p:cNvCxnSpPr>
            <a:cxnSpLocks/>
          </p:cNvCxnSpPr>
          <p:nvPr/>
        </p:nvCxnSpPr>
        <p:spPr>
          <a:xfrm>
            <a:off x="226248" y="4517909"/>
            <a:ext cx="6400800" cy="0"/>
          </a:xfrm>
          <a:prstGeom prst="line">
            <a:avLst/>
          </a:prstGeom>
          <a:ln>
            <a:solidFill>
              <a:srgbClr val="A6228C"/>
            </a:solidFill>
            <a:headEnd type="oval"/>
            <a:tailEnd type="oval"/>
          </a:ln>
        </p:spPr>
        <p:style>
          <a:lnRef idx="2">
            <a:schemeClr val="accent1"/>
          </a:lnRef>
          <a:fillRef idx="0">
            <a:schemeClr val="accent1"/>
          </a:fillRef>
          <a:effectRef idx="1">
            <a:schemeClr val="accent1"/>
          </a:effectRef>
          <a:fontRef idx="minor">
            <a:schemeClr val="tx1"/>
          </a:fontRef>
        </p:style>
      </p:cxnSp>
      <p:sp>
        <p:nvSpPr>
          <p:cNvPr id="33" name="Content Placeholder 1">
            <a:extLst>
              <a:ext uri="{FF2B5EF4-FFF2-40B4-BE49-F238E27FC236}">
                <a16:creationId xmlns:a16="http://schemas.microsoft.com/office/drawing/2014/main" id="{E5BA8139-BED6-9C6D-52B0-ED385126E2EB}"/>
              </a:ext>
            </a:extLst>
          </p:cNvPr>
          <p:cNvSpPr txBox="1">
            <a:spLocks/>
          </p:cNvSpPr>
          <p:nvPr/>
        </p:nvSpPr>
        <p:spPr>
          <a:xfrm>
            <a:off x="162748" y="5335683"/>
            <a:ext cx="6530152" cy="1314142"/>
          </a:xfrm>
          <a:prstGeom prst="rect">
            <a:avLst/>
          </a:prstGeom>
        </p:spPr>
        <p:txBody>
          <a:bodyPr wrap="square" lIns="91440" tIns="45720" rIns="91440" bIns="45720" anchor="t">
            <a:spAutoFit/>
          </a:bodyPr>
          <a:lstStyle>
            <a:lvl1pPr marL="0" indent="0" algn="l" defTabSz="914400" rtl="0" eaLnBrk="1" latinLnBrk="0" hangingPunct="1">
              <a:lnSpc>
                <a:spcPct val="90000"/>
              </a:lnSpc>
              <a:spcBef>
                <a:spcPts val="1000"/>
              </a:spcBef>
              <a:buFontTx/>
              <a:buNone/>
              <a:defRPr sz="20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latin typeface="Atkinson Hyperlegible" pitchFamily="2" charset="0"/>
                <a:cs typeface="Arial"/>
              </a:rPr>
              <a:t>Reduce water use by repairing leaks, turning off taps during handwashing, installing high efficiency taps and low-flow toilets and prioritizing water for essential needs.</a:t>
            </a:r>
          </a:p>
        </p:txBody>
      </p:sp>
      <p:sp>
        <p:nvSpPr>
          <p:cNvPr id="4" name="Content Placeholder 1">
            <a:extLst>
              <a:ext uri="{FF2B5EF4-FFF2-40B4-BE49-F238E27FC236}">
                <a16:creationId xmlns:a16="http://schemas.microsoft.com/office/drawing/2014/main" id="{62CADFC3-33F1-326B-3657-5132413468D0}"/>
              </a:ext>
            </a:extLst>
          </p:cNvPr>
          <p:cNvSpPr txBox="1">
            <a:spLocks/>
          </p:cNvSpPr>
          <p:nvPr/>
        </p:nvSpPr>
        <p:spPr>
          <a:xfrm>
            <a:off x="162748" y="4657151"/>
            <a:ext cx="6675120" cy="400046"/>
          </a:xfrm>
          <a:prstGeom prst="rect">
            <a:avLst/>
          </a:prstGeom>
        </p:spPr>
        <p:txBody>
          <a:bodyPr lIns="91440" tIns="45720" rIns="91440" bIns="45720" anchor="t">
            <a:spAutoFit/>
          </a:bodyPr>
          <a:lstStyle>
            <a:lvl1pPr marL="0" indent="0" algn="l" defTabSz="914400" rtl="0" eaLnBrk="1" latinLnBrk="0" hangingPunct="1">
              <a:lnSpc>
                <a:spcPct val="90000"/>
              </a:lnSpc>
              <a:spcBef>
                <a:spcPts val="1000"/>
              </a:spcBef>
              <a:buFontTx/>
              <a:buNone/>
              <a:defRPr sz="20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latin typeface="Atkinson Hyperlegible" pitchFamily="2" charset="0"/>
                <a:cs typeface="Arial"/>
              </a:rPr>
              <a:t>Stock and treat backup water supplies.</a:t>
            </a:r>
          </a:p>
        </p:txBody>
      </p:sp>
      <p:cxnSp>
        <p:nvCxnSpPr>
          <p:cNvPr id="5" name="Straight Connector 4">
            <a:extLst>
              <a:ext uri="{FF2B5EF4-FFF2-40B4-BE49-F238E27FC236}">
                <a16:creationId xmlns:a16="http://schemas.microsoft.com/office/drawing/2014/main" id="{20B10160-62CD-C743-54C4-B0BB9CAEEEBC}"/>
              </a:ext>
            </a:extLst>
          </p:cNvPr>
          <p:cNvCxnSpPr>
            <a:cxnSpLocks/>
          </p:cNvCxnSpPr>
          <p:nvPr/>
        </p:nvCxnSpPr>
        <p:spPr>
          <a:xfrm>
            <a:off x="226248" y="5196439"/>
            <a:ext cx="6400800" cy="0"/>
          </a:xfrm>
          <a:prstGeom prst="line">
            <a:avLst/>
          </a:prstGeom>
          <a:ln>
            <a:solidFill>
              <a:srgbClr val="80BC00"/>
            </a:solidFill>
            <a:headEnd type="oval"/>
            <a:tailEnd type="oval"/>
          </a:ln>
          <a:extLst>
            <a:ext uri="{909E8E84-426E-40DD-AFC4-6F175D3DCCD1}">
              <a14:hiddenFill xmlns:a14="http://schemas.microsoft.com/office/drawing/2010/main">
                <a:solidFill>
                  <a:srgbClr val="FFFFFF"/>
                </a:solidFill>
              </a14:hiddenFill>
            </a:ext>
          </a:extLst>
        </p:spPr>
        <p:style>
          <a:lnRef idx="2">
            <a:schemeClr val="accent1"/>
          </a:lnRef>
          <a:fillRef idx="0">
            <a:schemeClr val="accent1"/>
          </a:fillRef>
          <a:effectRef idx="1">
            <a:schemeClr val="accent1"/>
          </a:effectRef>
          <a:fontRef idx="minor">
            <a:schemeClr val="tx1"/>
          </a:fontRef>
        </p:style>
      </p:cxnSp>
      <p:sp>
        <p:nvSpPr>
          <p:cNvPr id="8" name="Content Placeholder 1">
            <a:extLst>
              <a:ext uri="{FF2B5EF4-FFF2-40B4-BE49-F238E27FC236}">
                <a16:creationId xmlns:a16="http://schemas.microsoft.com/office/drawing/2014/main" id="{47C78C9E-7A8D-D625-49B8-A80989C08095}"/>
              </a:ext>
            </a:extLst>
          </p:cNvPr>
          <p:cNvSpPr txBox="1">
            <a:spLocks/>
          </p:cNvSpPr>
          <p:nvPr/>
        </p:nvSpPr>
        <p:spPr>
          <a:xfrm>
            <a:off x="162748" y="2316862"/>
            <a:ext cx="6675120" cy="400046"/>
          </a:xfrm>
          <a:prstGeom prst="rect">
            <a:avLst/>
          </a:prstGeom>
        </p:spPr>
        <p:txBody>
          <a:bodyPr lIns="91440" tIns="45720" rIns="91440" bIns="45720" anchor="t">
            <a:spAutoFit/>
          </a:bodyPr>
          <a:lstStyle>
            <a:lvl1pPr marL="0" indent="0" algn="l" defTabSz="914400" rtl="0" eaLnBrk="1" latinLnBrk="0" hangingPunct="1">
              <a:lnSpc>
                <a:spcPct val="90000"/>
              </a:lnSpc>
              <a:spcBef>
                <a:spcPts val="1000"/>
              </a:spcBef>
              <a:buFontTx/>
              <a:buNone/>
              <a:defRPr sz="20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latin typeface="Atkinson Hyperlegible" pitchFamily="2" charset="0"/>
                <a:cs typeface="Arial"/>
              </a:rPr>
              <a:t>Install back-up water supplies.</a:t>
            </a:r>
            <a:endParaRPr lang="en-US" sz="2200" dirty="0">
              <a:latin typeface="Atkinson Hyperlegible" pitchFamily="2" charset="0"/>
            </a:endParaRPr>
          </a:p>
        </p:txBody>
      </p:sp>
      <p:cxnSp>
        <p:nvCxnSpPr>
          <p:cNvPr id="9" name="Straight Connector 8">
            <a:extLst>
              <a:ext uri="{FF2B5EF4-FFF2-40B4-BE49-F238E27FC236}">
                <a16:creationId xmlns:a16="http://schemas.microsoft.com/office/drawing/2014/main" id="{1F5E599F-8042-2D62-CB21-3548735073F3}"/>
              </a:ext>
            </a:extLst>
          </p:cNvPr>
          <p:cNvCxnSpPr>
            <a:cxnSpLocks/>
          </p:cNvCxnSpPr>
          <p:nvPr/>
        </p:nvCxnSpPr>
        <p:spPr>
          <a:xfrm>
            <a:off x="226248" y="2856150"/>
            <a:ext cx="6400800" cy="0"/>
          </a:xfrm>
          <a:prstGeom prst="line">
            <a:avLst/>
          </a:prstGeom>
          <a:ln>
            <a:solidFill>
              <a:srgbClr val="5B2C86"/>
            </a:solidFill>
            <a:headEnd type="oval"/>
            <a:tailEnd type="oval"/>
          </a:ln>
        </p:spPr>
        <p:style>
          <a:lnRef idx="2">
            <a:schemeClr val="accent1"/>
          </a:lnRef>
          <a:fillRef idx="0">
            <a:schemeClr val="accent1"/>
          </a:fillRef>
          <a:effectRef idx="1">
            <a:schemeClr val="accent1"/>
          </a:effectRef>
          <a:fontRef idx="minor">
            <a:schemeClr val="tx1"/>
          </a:fontRef>
        </p:style>
      </p:cxnSp>
      <p:pic>
        <p:nvPicPr>
          <p:cNvPr id="3" name="26">
            <a:hlinkClick r:id="" action="ppaction://media"/>
            <a:extLst>
              <a:ext uri="{FF2B5EF4-FFF2-40B4-BE49-F238E27FC236}">
                <a16:creationId xmlns:a16="http://schemas.microsoft.com/office/drawing/2014/main" id="{38D56767-459E-031F-4F3F-DEFF569F19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928311"/>
            <a:ext cx="609600" cy="609600"/>
          </a:xfrm>
          <a:prstGeom prst="rect">
            <a:avLst/>
          </a:prstGeom>
        </p:spPr>
      </p:pic>
      <p:grpSp>
        <p:nvGrpSpPr>
          <p:cNvPr id="25" name="Group 24">
            <a:extLst>
              <a:ext uri="{FF2B5EF4-FFF2-40B4-BE49-F238E27FC236}">
                <a16:creationId xmlns:a16="http://schemas.microsoft.com/office/drawing/2014/main" id="{C3F3FE5A-EB87-3D2C-27F7-42E4A2F7716D}"/>
              </a:ext>
            </a:extLst>
          </p:cNvPr>
          <p:cNvGrpSpPr/>
          <p:nvPr/>
        </p:nvGrpSpPr>
        <p:grpSpPr>
          <a:xfrm>
            <a:off x="7012829" y="962783"/>
            <a:ext cx="4973542" cy="5607831"/>
            <a:chOff x="7012829" y="962783"/>
            <a:chExt cx="4973542" cy="5607831"/>
          </a:xfrm>
        </p:grpSpPr>
        <p:sp>
          <p:nvSpPr>
            <p:cNvPr id="31" name="Rectangle 30">
              <a:extLst>
                <a:ext uri="{FF2B5EF4-FFF2-40B4-BE49-F238E27FC236}">
                  <a16:creationId xmlns:a16="http://schemas.microsoft.com/office/drawing/2014/main" id="{69EFC1DF-EE48-0C6F-7472-2B6B1803121F}"/>
                </a:ext>
              </a:extLst>
            </p:cNvPr>
            <p:cNvSpPr/>
            <p:nvPr/>
          </p:nvSpPr>
          <p:spPr>
            <a:xfrm>
              <a:off x="7012829" y="3564983"/>
              <a:ext cx="822960" cy="822960"/>
            </a:xfrm>
            <a:prstGeom prst="rect">
              <a:avLst/>
            </a:prstGeom>
            <a:solidFill>
              <a:srgbClr val="EF4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1229B6B4-3661-D31F-2B3B-66D603A5E09A}"/>
                </a:ext>
              </a:extLst>
            </p:cNvPr>
            <p:cNvSpPr/>
            <p:nvPr/>
          </p:nvSpPr>
          <p:spPr>
            <a:xfrm flipH="1" flipV="1">
              <a:off x="8621390" y="962783"/>
              <a:ext cx="822960" cy="822960"/>
            </a:xfrm>
            <a:prstGeom prst="rect">
              <a:avLst/>
            </a:prstGeom>
            <a:solidFill>
              <a:srgbClr val="EF4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2237D186-767E-2BFE-343A-5B5A2533E130}"/>
                </a:ext>
              </a:extLst>
            </p:cNvPr>
            <p:cNvGrpSpPr/>
            <p:nvPr/>
          </p:nvGrpSpPr>
          <p:grpSpPr>
            <a:xfrm>
              <a:off x="9505491" y="2626431"/>
              <a:ext cx="2480880" cy="3404652"/>
              <a:chOff x="9481916" y="2816931"/>
              <a:chExt cx="2480880" cy="3404652"/>
            </a:xfrm>
          </p:grpSpPr>
          <p:sp>
            <p:nvSpPr>
              <p:cNvPr id="21" name="Rectangle 20">
                <a:extLst>
                  <a:ext uri="{FF2B5EF4-FFF2-40B4-BE49-F238E27FC236}">
                    <a16:creationId xmlns:a16="http://schemas.microsoft.com/office/drawing/2014/main" id="{7A4B3759-3F78-89B4-D3D1-31E869B1B9B0}"/>
                  </a:ext>
                </a:extLst>
              </p:cNvPr>
              <p:cNvSpPr/>
              <p:nvPr/>
            </p:nvSpPr>
            <p:spPr>
              <a:xfrm flipH="1" flipV="1">
                <a:off x="11139836" y="2816931"/>
                <a:ext cx="822960" cy="822960"/>
              </a:xfrm>
              <a:prstGeom prst="rect">
                <a:avLst/>
              </a:prstGeom>
              <a:solidFill>
                <a:srgbClr val="EF4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4D2C67F-CDB5-D96C-BAAA-DE04674A35AE}"/>
                  </a:ext>
                </a:extLst>
              </p:cNvPr>
              <p:cNvSpPr/>
              <p:nvPr/>
            </p:nvSpPr>
            <p:spPr>
              <a:xfrm>
                <a:off x="9481916" y="5398623"/>
                <a:ext cx="822960" cy="822960"/>
              </a:xfrm>
              <a:prstGeom prst="rect">
                <a:avLst/>
              </a:prstGeom>
              <a:solidFill>
                <a:srgbClr val="EF4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27" descr="A brochure of a health care facility&#10;&#10;Description automatically generated">
                <a:extLst>
                  <a:ext uri="{FF2B5EF4-FFF2-40B4-BE49-F238E27FC236}">
                    <a16:creationId xmlns:a16="http://schemas.microsoft.com/office/drawing/2014/main" id="{AE395415-C7E6-3B1C-197B-46306CE166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54116" y="2864432"/>
                <a:ext cx="2357547" cy="3298035"/>
              </a:xfrm>
              <a:prstGeom prst="rect">
                <a:avLst/>
              </a:prstGeom>
            </p:spPr>
          </p:pic>
        </p:grpSp>
        <p:sp>
          <p:nvSpPr>
            <p:cNvPr id="16" name="Hexagon 15">
              <a:extLst>
                <a:ext uri="{FF2B5EF4-FFF2-40B4-BE49-F238E27FC236}">
                  <a16:creationId xmlns:a16="http://schemas.microsoft.com/office/drawing/2014/main" id="{D51AEACA-6886-7972-7FA9-511546ADB7DE}"/>
                </a:ext>
              </a:extLst>
            </p:cNvPr>
            <p:cNvSpPr/>
            <p:nvPr/>
          </p:nvSpPr>
          <p:spPr>
            <a:xfrm>
              <a:off x="9577691" y="1024914"/>
              <a:ext cx="2387613" cy="1541872"/>
            </a:xfrm>
            <a:prstGeom prst="hexagon">
              <a:avLst>
                <a:gd name="adj" fmla="val 0"/>
                <a:gd name="vf" fmla="val 115470"/>
              </a:avLst>
            </a:prstGeom>
            <a:solidFill>
              <a:srgbClr val="F4A8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exagon 18">
              <a:extLst>
                <a:ext uri="{FF2B5EF4-FFF2-40B4-BE49-F238E27FC236}">
                  <a16:creationId xmlns:a16="http://schemas.microsoft.com/office/drawing/2014/main" id="{3FC3C4F9-9D59-397B-37EC-11A5E4DFA56A}"/>
                </a:ext>
              </a:extLst>
            </p:cNvPr>
            <p:cNvSpPr/>
            <p:nvPr/>
          </p:nvSpPr>
          <p:spPr>
            <a:xfrm>
              <a:off x="7062583" y="4460288"/>
              <a:ext cx="2318765" cy="2110326"/>
            </a:xfrm>
            <a:prstGeom prst="hexagon">
              <a:avLst>
                <a:gd name="adj" fmla="val 0"/>
                <a:gd name="vf" fmla="val 115470"/>
              </a:avLst>
            </a:prstGeom>
            <a:solidFill>
              <a:srgbClr val="21B5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5F308A80-A58B-DA54-3865-9E9F15C33BBA}"/>
                </a:ext>
              </a:extLst>
            </p:cNvPr>
            <p:cNvGrpSpPr/>
            <p:nvPr/>
          </p:nvGrpSpPr>
          <p:grpSpPr>
            <a:xfrm>
              <a:off x="7085415" y="1024916"/>
              <a:ext cx="2304288" cy="3300984"/>
              <a:chOff x="3681815" y="1024916"/>
              <a:chExt cx="2304288" cy="3300984"/>
            </a:xfrm>
          </p:grpSpPr>
          <p:pic>
            <p:nvPicPr>
              <p:cNvPr id="7" name="Picture 6" descr="Solar panels on a rock by a lake&#10;&#10;Description automatically generated">
                <a:extLst>
                  <a:ext uri="{FF2B5EF4-FFF2-40B4-BE49-F238E27FC236}">
                    <a16:creationId xmlns:a16="http://schemas.microsoft.com/office/drawing/2014/main" id="{13DB8582-1286-ACC6-19F0-0F336E086B96}"/>
                  </a:ext>
                </a:extLst>
              </p:cNvPr>
              <p:cNvPicPr>
                <a:picLocks noChangeAspect="1"/>
              </p:cNvPicPr>
              <p:nvPr/>
            </p:nvPicPr>
            <p:blipFill>
              <a:blip r:embed="rId7">
                <a:extLst>
                  <a:ext uri="{28A0092B-C50C-407E-A947-70E740481C1C}">
                    <a14:useLocalDpi xmlns:a14="http://schemas.microsoft.com/office/drawing/2010/main" val="0"/>
                  </a:ext>
                </a:extLst>
              </a:blip>
              <a:srcRect l="4029" t="382" r="3607" b="382"/>
              <a:stretch>
                <a:fillRect/>
              </a:stretch>
            </p:blipFill>
            <p:spPr>
              <a:xfrm>
                <a:off x="3681815" y="1024916"/>
                <a:ext cx="2304288" cy="3300984"/>
              </a:xfrm>
              <a:custGeom>
                <a:avLst/>
                <a:gdLst>
                  <a:gd name="connsiteX0" fmla="*/ 0 w 2304288"/>
                  <a:gd name="connsiteY0" fmla="*/ 0 h 3300984"/>
                  <a:gd name="connsiteX1" fmla="*/ 2304288 w 2304288"/>
                  <a:gd name="connsiteY1" fmla="*/ 0 h 3300984"/>
                  <a:gd name="connsiteX2" fmla="*/ 2304288 w 2304288"/>
                  <a:gd name="connsiteY2" fmla="*/ 3300984 h 3300984"/>
                  <a:gd name="connsiteX3" fmla="*/ 0 w 2304288"/>
                  <a:gd name="connsiteY3" fmla="*/ 3300984 h 3300984"/>
                </a:gdLst>
                <a:ahLst/>
                <a:cxnLst>
                  <a:cxn ang="0">
                    <a:pos x="connsiteX0" y="connsiteY0"/>
                  </a:cxn>
                  <a:cxn ang="0">
                    <a:pos x="connsiteX1" y="connsiteY1"/>
                  </a:cxn>
                  <a:cxn ang="0">
                    <a:pos x="connsiteX2" y="connsiteY2"/>
                  </a:cxn>
                  <a:cxn ang="0">
                    <a:pos x="connsiteX3" y="connsiteY3"/>
                  </a:cxn>
                </a:cxnLst>
                <a:rect l="l" t="t" r="r" b="b"/>
                <a:pathLst>
                  <a:path w="2304288" h="3300984">
                    <a:moveTo>
                      <a:pt x="0" y="0"/>
                    </a:moveTo>
                    <a:lnTo>
                      <a:pt x="2304288" y="0"/>
                    </a:lnTo>
                    <a:lnTo>
                      <a:pt x="2304288" y="3300984"/>
                    </a:lnTo>
                    <a:lnTo>
                      <a:pt x="0" y="3300984"/>
                    </a:lnTo>
                    <a:close/>
                  </a:path>
                </a:pathLst>
              </a:custGeom>
            </p:spPr>
          </p:pic>
          <p:sp>
            <p:nvSpPr>
              <p:cNvPr id="10" name="Rectangle 9">
                <a:extLst>
                  <a:ext uri="{FF2B5EF4-FFF2-40B4-BE49-F238E27FC236}">
                    <a16:creationId xmlns:a16="http://schemas.microsoft.com/office/drawing/2014/main" id="{7F20CC92-A861-E6A4-F1A0-3BC8D85C3671}"/>
                  </a:ext>
                </a:extLst>
              </p:cNvPr>
              <p:cNvSpPr/>
              <p:nvPr/>
            </p:nvSpPr>
            <p:spPr>
              <a:xfrm>
                <a:off x="4620177" y="4072698"/>
                <a:ext cx="1357702"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Shutterstock</a:t>
                </a:r>
              </a:p>
            </p:txBody>
          </p:sp>
        </p:grpSp>
      </p:grpSp>
    </p:spTree>
    <p:extLst>
      <p:ext uri="{BB962C8B-B14F-4D97-AF65-F5344CB8AC3E}">
        <p14:creationId xmlns:p14="http://schemas.microsoft.com/office/powerpoint/2010/main" val="4123468732"/>
      </p:ext>
    </p:extLst>
  </p:cSld>
  <p:clrMapOvr>
    <a:masterClrMapping/>
  </p:clrMapOvr>
  <mc:AlternateContent xmlns:mc="http://schemas.openxmlformats.org/markup-compatibility/2006">
    <mc:Choice xmlns:p14="http://schemas.microsoft.com/office/powerpoint/2010/main" Requires="p14">
      <p:transition spd="slow" p14:dur="2000" advClick="0" advTm="57840"/>
    </mc:Choice>
    <mc:Fallback>
      <p:transition spd="slow" advClick="0" advTm="57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840" fill="hold"/>
                                        <p:tgtEl>
                                          <p:spTgt spid="3"/>
                                        </p:tgtEl>
                                      </p:cBhvr>
                                    </p:cmd>
                                  </p:childTnLst>
                                </p:cTn>
                              </p:par>
                              <p:par>
                                <p:cTn id="7" presetID="22" presetClass="entr" presetSubtype="8" fill="hold" nodeType="withEffect">
                                  <p:stCondLst>
                                    <p:cond delay="5000"/>
                                  </p:stCondLst>
                                  <p:childTnLst>
                                    <p:set>
                                      <p:cBhvr>
                                        <p:cTn id="8" dur="1" fill="hold">
                                          <p:stCondLst>
                                            <p:cond delay="0"/>
                                          </p:stCondLst>
                                        </p:cTn>
                                        <p:tgtEl>
                                          <p:spTgt spid="24"/>
                                        </p:tgtEl>
                                        <p:attrNameLst>
                                          <p:attrName>style.visibility</p:attrName>
                                        </p:attrNameLst>
                                      </p:cBhvr>
                                      <p:to>
                                        <p:strVal val="visible"/>
                                      </p:to>
                                    </p:set>
                                    <p:animEffect transition="in" filter="wipe(left)">
                                      <p:cBhvr>
                                        <p:cTn id="9" dur="500"/>
                                        <p:tgtEl>
                                          <p:spTgt spid="24"/>
                                        </p:tgtEl>
                                      </p:cBhvr>
                                    </p:animEffect>
                                  </p:childTnLst>
                                </p:cTn>
                              </p:par>
                              <p:par>
                                <p:cTn id="10" presetID="22" presetClass="entr" presetSubtype="8" fill="hold" grpId="0" nodeType="withEffect">
                                  <p:stCondLst>
                                    <p:cond delay="525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par>
                                <p:cTn id="13" presetID="22" presetClass="entr" presetSubtype="8" fill="hold" nodeType="withEffect">
                                  <p:stCondLst>
                                    <p:cond delay="26000"/>
                                  </p:stCondLst>
                                  <p:childTnLst>
                                    <p:set>
                                      <p:cBhvr>
                                        <p:cTn id="14" dur="1" fill="hold">
                                          <p:stCondLst>
                                            <p:cond delay="0"/>
                                          </p:stCondLst>
                                        </p:cTn>
                                        <p:tgtEl>
                                          <p:spTgt spid="32"/>
                                        </p:tgtEl>
                                        <p:attrNameLst>
                                          <p:attrName>style.visibility</p:attrName>
                                        </p:attrNameLst>
                                      </p:cBhvr>
                                      <p:to>
                                        <p:strVal val="visible"/>
                                      </p:to>
                                    </p:set>
                                    <p:animEffect transition="in" filter="wipe(left)">
                                      <p:cBhvr>
                                        <p:cTn id="15" dur="500"/>
                                        <p:tgtEl>
                                          <p:spTgt spid="32"/>
                                        </p:tgtEl>
                                      </p:cBhvr>
                                    </p:animEffect>
                                  </p:childTnLst>
                                </p:cTn>
                              </p:par>
                              <p:par>
                                <p:cTn id="16" presetID="22" presetClass="entr" presetSubtype="8" fill="hold" grpId="0" nodeType="withEffect">
                                  <p:stCondLst>
                                    <p:cond delay="2625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nodeType="withEffect">
                                  <p:stCondLst>
                                    <p:cond delay="3175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22" presetClass="entr" presetSubtype="8" fill="hold" grpId="0" nodeType="withEffect">
                                  <p:stCondLst>
                                    <p:cond delay="32000"/>
                                  </p:stCondLst>
                                  <p:childTnLst>
                                    <p:set>
                                      <p:cBhvr>
                                        <p:cTn id="23" dur="1" fill="hold">
                                          <p:stCondLst>
                                            <p:cond delay="0"/>
                                          </p:stCondLst>
                                        </p:cTn>
                                        <p:tgtEl>
                                          <p:spTgt spid="33"/>
                                        </p:tgtEl>
                                        <p:attrNameLst>
                                          <p:attrName>style.visibility</p:attrName>
                                        </p:attrNameLst>
                                      </p:cBhvr>
                                      <p:to>
                                        <p:strVal val="visible"/>
                                      </p:to>
                                    </p:set>
                                    <p:animEffect transition="in" filter="wipe(left)">
                                      <p:cBhvr>
                                        <p:cTn id="24" dur="500"/>
                                        <p:tgtEl>
                                          <p:spTgt spid="33"/>
                                        </p:tgtEl>
                                      </p:cBhvr>
                                    </p:animEffect>
                                  </p:childTnLst>
                                </p:cTn>
                              </p:par>
                              <p:par>
                                <p:cTn id="25" presetID="2" presetClass="exit" presetSubtype="8" fill="hold" nodeType="withEffect">
                                  <p:stCondLst>
                                    <p:cond delay="57840"/>
                                  </p:stCondLst>
                                  <p:childTnLst>
                                    <p:anim calcmode="lin" valueType="num">
                                      <p:cBhvr additive="base">
                                        <p:cTn id="26" dur="500"/>
                                        <p:tgtEl>
                                          <p:spTgt spid="24"/>
                                        </p:tgtEl>
                                        <p:attrNameLst>
                                          <p:attrName>ppt_x</p:attrName>
                                        </p:attrNameLst>
                                      </p:cBhvr>
                                      <p:tavLst>
                                        <p:tav tm="0">
                                          <p:val>
                                            <p:strVal val="ppt_x"/>
                                          </p:val>
                                        </p:tav>
                                        <p:tav tm="100000">
                                          <p:val>
                                            <p:strVal val="0-ppt_w/2"/>
                                          </p:val>
                                        </p:tav>
                                      </p:tavLst>
                                    </p:anim>
                                    <p:anim calcmode="lin" valueType="num">
                                      <p:cBhvr additive="base">
                                        <p:cTn id="27" dur="500"/>
                                        <p:tgtEl>
                                          <p:spTgt spid="24"/>
                                        </p:tgtEl>
                                        <p:attrNameLst>
                                          <p:attrName>ppt_y</p:attrName>
                                        </p:attrNameLst>
                                      </p:cBhvr>
                                      <p:tavLst>
                                        <p:tav tm="0">
                                          <p:val>
                                            <p:strVal val="ppt_y"/>
                                          </p:val>
                                        </p:tav>
                                        <p:tav tm="100000">
                                          <p:val>
                                            <p:strVal val="ppt_y"/>
                                          </p:val>
                                        </p:tav>
                                      </p:tavLst>
                                    </p:anim>
                                    <p:set>
                                      <p:cBhvr>
                                        <p:cTn id="28" dur="1" fill="hold">
                                          <p:stCondLst>
                                            <p:cond delay="499"/>
                                          </p:stCondLst>
                                        </p:cTn>
                                        <p:tgtEl>
                                          <p:spTgt spid="24"/>
                                        </p:tgtEl>
                                        <p:attrNameLst>
                                          <p:attrName>style.visibility</p:attrName>
                                        </p:attrNameLst>
                                      </p:cBhvr>
                                      <p:to>
                                        <p:strVal val="hidden"/>
                                      </p:to>
                                    </p:set>
                                  </p:childTnLst>
                                </p:cTn>
                              </p:par>
                              <p:par>
                                <p:cTn id="29" presetID="2" presetClass="exit" presetSubtype="8" fill="hold" grpId="1" nodeType="withEffect">
                                  <p:stCondLst>
                                    <p:cond delay="57840"/>
                                  </p:stCondLst>
                                  <p:childTnLst>
                                    <p:anim calcmode="lin" valueType="num">
                                      <p:cBhvr additive="base">
                                        <p:cTn id="30" dur="500"/>
                                        <p:tgtEl>
                                          <p:spTgt spid="22"/>
                                        </p:tgtEl>
                                        <p:attrNameLst>
                                          <p:attrName>ppt_x</p:attrName>
                                        </p:attrNameLst>
                                      </p:cBhvr>
                                      <p:tavLst>
                                        <p:tav tm="0">
                                          <p:val>
                                            <p:strVal val="ppt_x"/>
                                          </p:val>
                                        </p:tav>
                                        <p:tav tm="100000">
                                          <p:val>
                                            <p:strVal val="0-ppt_w/2"/>
                                          </p:val>
                                        </p:tav>
                                      </p:tavLst>
                                    </p:anim>
                                    <p:anim calcmode="lin" valueType="num">
                                      <p:cBhvr additive="base">
                                        <p:cTn id="31" dur="500"/>
                                        <p:tgtEl>
                                          <p:spTgt spid="22"/>
                                        </p:tgtEl>
                                        <p:attrNameLst>
                                          <p:attrName>ppt_y</p:attrName>
                                        </p:attrNameLst>
                                      </p:cBhvr>
                                      <p:tavLst>
                                        <p:tav tm="0">
                                          <p:val>
                                            <p:strVal val="ppt_y"/>
                                          </p:val>
                                        </p:tav>
                                        <p:tav tm="100000">
                                          <p:val>
                                            <p:strVal val="ppt_y"/>
                                          </p:val>
                                        </p:tav>
                                      </p:tavLst>
                                    </p:anim>
                                    <p:set>
                                      <p:cBhvr>
                                        <p:cTn id="32" dur="1" fill="hold">
                                          <p:stCondLst>
                                            <p:cond delay="499"/>
                                          </p:stCondLst>
                                        </p:cTn>
                                        <p:tgtEl>
                                          <p:spTgt spid="22"/>
                                        </p:tgtEl>
                                        <p:attrNameLst>
                                          <p:attrName>style.visibility</p:attrName>
                                        </p:attrNameLst>
                                      </p:cBhvr>
                                      <p:to>
                                        <p:strVal val="hidden"/>
                                      </p:to>
                                    </p:set>
                                  </p:childTnLst>
                                </p:cTn>
                              </p:par>
                              <p:par>
                                <p:cTn id="33" presetID="2" presetClass="exit" presetSubtype="8" fill="hold" nodeType="withEffect">
                                  <p:stCondLst>
                                    <p:cond delay="57840"/>
                                  </p:stCondLst>
                                  <p:childTnLst>
                                    <p:anim calcmode="lin" valueType="num">
                                      <p:cBhvr additive="base">
                                        <p:cTn id="34" dur="500"/>
                                        <p:tgtEl>
                                          <p:spTgt spid="32"/>
                                        </p:tgtEl>
                                        <p:attrNameLst>
                                          <p:attrName>ppt_x</p:attrName>
                                        </p:attrNameLst>
                                      </p:cBhvr>
                                      <p:tavLst>
                                        <p:tav tm="0">
                                          <p:val>
                                            <p:strVal val="ppt_x"/>
                                          </p:val>
                                        </p:tav>
                                        <p:tav tm="100000">
                                          <p:val>
                                            <p:strVal val="0-ppt_w/2"/>
                                          </p:val>
                                        </p:tav>
                                      </p:tavLst>
                                    </p:anim>
                                    <p:anim calcmode="lin" valueType="num">
                                      <p:cBhvr additive="base">
                                        <p:cTn id="35" dur="500"/>
                                        <p:tgtEl>
                                          <p:spTgt spid="32"/>
                                        </p:tgtEl>
                                        <p:attrNameLst>
                                          <p:attrName>ppt_y</p:attrName>
                                        </p:attrNameLst>
                                      </p:cBhvr>
                                      <p:tavLst>
                                        <p:tav tm="0">
                                          <p:val>
                                            <p:strVal val="ppt_y"/>
                                          </p:val>
                                        </p:tav>
                                        <p:tav tm="100000">
                                          <p:val>
                                            <p:strVal val="ppt_y"/>
                                          </p:val>
                                        </p:tav>
                                      </p:tavLst>
                                    </p:anim>
                                    <p:set>
                                      <p:cBhvr>
                                        <p:cTn id="36" dur="1" fill="hold">
                                          <p:stCondLst>
                                            <p:cond delay="499"/>
                                          </p:stCondLst>
                                        </p:cTn>
                                        <p:tgtEl>
                                          <p:spTgt spid="32"/>
                                        </p:tgtEl>
                                        <p:attrNameLst>
                                          <p:attrName>style.visibility</p:attrName>
                                        </p:attrNameLst>
                                      </p:cBhvr>
                                      <p:to>
                                        <p:strVal val="hidden"/>
                                      </p:to>
                                    </p:set>
                                  </p:childTnLst>
                                </p:cTn>
                              </p:par>
                              <p:par>
                                <p:cTn id="37" presetID="2" presetClass="exit" presetSubtype="8" fill="hold" grpId="1" nodeType="withEffect">
                                  <p:stCondLst>
                                    <p:cond delay="57840"/>
                                  </p:stCondLst>
                                  <p:childTnLst>
                                    <p:anim calcmode="lin" valueType="num">
                                      <p:cBhvr additive="base">
                                        <p:cTn id="38" dur="500"/>
                                        <p:tgtEl>
                                          <p:spTgt spid="4"/>
                                        </p:tgtEl>
                                        <p:attrNameLst>
                                          <p:attrName>ppt_x</p:attrName>
                                        </p:attrNameLst>
                                      </p:cBhvr>
                                      <p:tavLst>
                                        <p:tav tm="0">
                                          <p:val>
                                            <p:strVal val="ppt_x"/>
                                          </p:val>
                                        </p:tav>
                                        <p:tav tm="100000">
                                          <p:val>
                                            <p:strVal val="0-ppt_w/2"/>
                                          </p:val>
                                        </p:tav>
                                      </p:tavLst>
                                    </p:anim>
                                    <p:anim calcmode="lin" valueType="num">
                                      <p:cBhvr additive="base">
                                        <p:cTn id="39" dur="500"/>
                                        <p:tgtEl>
                                          <p:spTgt spid="4"/>
                                        </p:tgtEl>
                                        <p:attrNameLst>
                                          <p:attrName>ppt_y</p:attrName>
                                        </p:attrNameLst>
                                      </p:cBhvr>
                                      <p:tavLst>
                                        <p:tav tm="0">
                                          <p:val>
                                            <p:strVal val="ppt_y"/>
                                          </p:val>
                                        </p:tav>
                                        <p:tav tm="100000">
                                          <p:val>
                                            <p:strVal val="ppt_y"/>
                                          </p:val>
                                        </p:tav>
                                      </p:tavLst>
                                    </p:anim>
                                    <p:set>
                                      <p:cBhvr>
                                        <p:cTn id="40" dur="1" fill="hold">
                                          <p:stCondLst>
                                            <p:cond delay="499"/>
                                          </p:stCondLst>
                                        </p:cTn>
                                        <p:tgtEl>
                                          <p:spTgt spid="4"/>
                                        </p:tgtEl>
                                        <p:attrNameLst>
                                          <p:attrName>style.visibility</p:attrName>
                                        </p:attrNameLst>
                                      </p:cBhvr>
                                      <p:to>
                                        <p:strVal val="hidden"/>
                                      </p:to>
                                    </p:set>
                                  </p:childTnLst>
                                </p:cTn>
                              </p:par>
                              <p:par>
                                <p:cTn id="41" presetID="2" presetClass="exit" presetSubtype="8" fill="hold" nodeType="withEffect">
                                  <p:stCondLst>
                                    <p:cond delay="57840"/>
                                  </p:stCondLst>
                                  <p:childTnLst>
                                    <p:anim calcmode="lin" valueType="num">
                                      <p:cBhvr additive="base">
                                        <p:cTn id="42" dur="500"/>
                                        <p:tgtEl>
                                          <p:spTgt spid="5"/>
                                        </p:tgtEl>
                                        <p:attrNameLst>
                                          <p:attrName>ppt_x</p:attrName>
                                        </p:attrNameLst>
                                      </p:cBhvr>
                                      <p:tavLst>
                                        <p:tav tm="0">
                                          <p:val>
                                            <p:strVal val="ppt_x"/>
                                          </p:val>
                                        </p:tav>
                                        <p:tav tm="100000">
                                          <p:val>
                                            <p:strVal val="0-ppt_w/2"/>
                                          </p:val>
                                        </p:tav>
                                      </p:tavLst>
                                    </p:anim>
                                    <p:anim calcmode="lin" valueType="num">
                                      <p:cBhvr additive="base">
                                        <p:cTn id="43" dur="500"/>
                                        <p:tgtEl>
                                          <p:spTgt spid="5"/>
                                        </p:tgtEl>
                                        <p:attrNameLst>
                                          <p:attrName>ppt_y</p:attrName>
                                        </p:attrNameLst>
                                      </p:cBhvr>
                                      <p:tavLst>
                                        <p:tav tm="0">
                                          <p:val>
                                            <p:strVal val="ppt_y"/>
                                          </p:val>
                                        </p:tav>
                                        <p:tav tm="100000">
                                          <p:val>
                                            <p:strVal val="ppt_y"/>
                                          </p:val>
                                        </p:tav>
                                      </p:tavLst>
                                    </p:anim>
                                    <p:set>
                                      <p:cBhvr>
                                        <p:cTn id="44" dur="1" fill="hold">
                                          <p:stCondLst>
                                            <p:cond delay="499"/>
                                          </p:stCondLst>
                                        </p:cTn>
                                        <p:tgtEl>
                                          <p:spTgt spid="5"/>
                                        </p:tgtEl>
                                        <p:attrNameLst>
                                          <p:attrName>style.visibility</p:attrName>
                                        </p:attrNameLst>
                                      </p:cBhvr>
                                      <p:to>
                                        <p:strVal val="hidden"/>
                                      </p:to>
                                    </p:set>
                                  </p:childTnLst>
                                </p:cTn>
                              </p:par>
                              <p:par>
                                <p:cTn id="45" presetID="2" presetClass="exit" presetSubtype="8" fill="hold" grpId="1" nodeType="withEffect">
                                  <p:stCondLst>
                                    <p:cond delay="57840"/>
                                  </p:stCondLst>
                                  <p:childTnLst>
                                    <p:anim calcmode="lin" valueType="num">
                                      <p:cBhvr additive="base">
                                        <p:cTn id="46" dur="500"/>
                                        <p:tgtEl>
                                          <p:spTgt spid="33"/>
                                        </p:tgtEl>
                                        <p:attrNameLst>
                                          <p:attrName>ppt_x</p:attrName>
                                        </p:attrNameLst>
                                      </p:cBhvr>
                                      <p:tavLst>
                                        <p:tav tm="0">
                                          <p:val>
                                            <p:strVal val="ppt_x"/>
                                          </p:val>
                                        </p:tav>
                                        <p:tav tm="100000">
                                          <p:val>
                                            <p:strVal val="0-ppt_w/2"/>
                                          </p:val>
                                        </p:tav>
                                      </p:tavLst>
                                    </p:anim>
                                    <p:anim calcmode="lin" valueType="num">
                                      <p:cBhvr additive="base">
                                        <p:cTn id="47" dur="500"/>
                                        <p:tgtEl>
                                          <p:spTgt spid="33"/>
                                        </p:tgtEl>
                                        <p:attrNameLst>
                                          <p:attrName>ppt_y</p:attrName>
                                        </p:attrNameLst>
                                      </p:cBhvr>
                                      <p:tavLst>
                                        <p:tav tm="0">
                                          <p:val>
                                            <p:strVal val="ppt_y"/>
                                          </p:val>
                                        </p:tav>
                                        <p:tav tm="100000">
                                          <p:val>
                                            <p:strVal val="ppt_y"/>
                                          </p:val>
                                        </p:tav>
                                      </p:tavLst>
                                    </p:anim>
                                    <p:set>
                                      <p:cBhvr>
                                        <p:cTn id="48" dur="1" fill="hold">
                                          <p:stCondLst>
                                            <p:cond delay="499"/>
                                          </p:stCondLst>
                                        </p:cTn>
                                        <p:tgtEl>
                                          <p:spTgt spid="33"/>
                                        </p:tgtEl>
                                        <p:attrNameLst>
                                          <p:attrName>style.visibility</p:attrName>
                                        </p:attrNameLst>
                                      </p:cBhvr>
                                      <p:to>
                                        <p:strVal val="hidden"/>
                                      </p:to>
                                    </p:set>
                                  </p:childTnLst>
                                </p:cTn>
                              </p:par>
                              <p:par>
                                <p:cTn id="49" presetID="2" presetClass="exit" presetSubtype="8" fill="hold" grpId="0" nodeType="withEffect">
                                  <p:stCondLst>
                                    <p:cond delay="57840"/>
                                  </p:stCondLst>
                                  <p:childTnLst>
                                    <p:anim calcmode="lin" valueType="num">
                                      <p:cBhvr additive="base">
                                        <p:cTn id="50" dur="500"/>
                                        <p:tgtEl>
                                          <p:spTgt spid="18"/>
                                        </p:tgtEl>
                                        <p:attrNameLst>
                                          <p:attrName>ppt_x</p:attrName>
                                        </p:attrNameLst>
                                      </p:cBhvr>
                                      <p:tavLst>
                                        <p:tav tm="0">
                                          <p:val>
                                            <p:strVal val="ppt_x"/>
                                          </p:val>
                                        </p:tav>
                                        <p:tav tm="100000">
                                          <p:val>
                                            <p:strVal val="0-ppt_w/2"/>
                                          </p:val>
                                        </p:tav>
                                      </p:tavLst>
                                    </p:anim>
                                    <p:anim calcmode="lin" valueType="num">
                                      <p:cBhvr additive="base">
                                        <p:cTn id="51" dur="500"/>
                                        <p:tgtEl>
                                          <p:spTgt spid="18"/>
                                        </p:tgtEl>
                                        <p:attrNameLst>
                                          <p:attrName>ppt_y</p:attrName>
                                        </p:attrNameLst>
                                      </p:cBhvr>
                                      <p:tavLst>
                                        <p:tav tm="0">
                                          <p:val>
                                            <p:strVal val="ppt_y"/>
                                          </p:val>
                                        </p:tav>
                                        <p:tav tm="100000">
                                          <p:val>
                                            <p:strVal val="ppt_y"/>
                                          </p:val>
                                        </p:tav>
                                      </p:tavLst>
                                    </p:anim>
                                    <p:set>
                                      <p:cBhvr>
                                        <p:cTn id="52" dur="1" fill="hold">
                                          <p:stCondLst>
                                            <p:cond delay="499"/>
                                          </p:stCondLst>
                                        </p:cTn>
                                        <p:tgtEl>
                                          <p:spTgt spid="18"/>
                                        </p:tgtEl>
                                        <p:attrNameLst>
                                          <p:attrName>style.visibility</p:attrName>
                                        </p:attrNameLst>
                                      </p:cBhvr>
                                      <p:to>
                                        <p:strVal val="hidden"/>
                                      </p:to>
                                    </p:set>
                                  </p:childTnLst>
                                </p:cTn>
                              </p:par>
                              <p:par>
                                <p:cTn id="53" presetID="2" presetClass="exit" presetSubtype="8" fill="hold" nodeType="withEffect">
                                  <p:stCondLst>
                                    <p:cond delay="57840"/>
                                  </p:stCondLst>
                                  <p:childTnLst>
                                    <p:anim calcmode="lin" valueType="num">
                                      <p:cBhvr additive="base">
                                        <p:cTn id="54" dur="500"/>
                                        <p:tgtEl>
                                          <p:spTgt spid="20"/>
                                        </p:tgtEl>
                                        <p:attrNameLst>
                                          <p:attrName>ppt_x</p:attrName>
                                        </p:attrNameLst>
                                      </p:cBhvr>
                                      <p:tavLst>
                                        <p:tav tm="0">
                                          <p:val>
                                            <p:strVal val="ppt_x"/>
                                          </p:val>
                                        </p:tav>
                                        <p:tav tm="100000">
                                          <p:val>
                                            <p:strVal val="0-ppt_w/2"/>
                                          </p:val>
                                        </p:tav>
                                      </p:tavLst>
                                    </p:anim>
                                    <p:anim calcmode="lin" valueType="num">
                                      <p:cBhvr additive="base">
                                        <p:cTn id="55" dur="500"/>
                                        <p:tgtEl>
                                          <p:spTgt spid="20"/>
                                        </p:tgtEl>
                                        <p:attrNameLst>
                                          <p:attrName>ppt_y</p:attrName>
                                        </p:attrNameLst>
                                      </p:cBhvr>
                                      <p:tavLst>
                                        <p:tav tm="0">
                                          <p:val>
                                            <p:strVal val="ppt_y"/>
                                          </p:val>
                                        </p:tav>
                                        <p:tav tm="100000">
                                          <p:val>
                                            <p:strVal val="ppt_y"/>
                                          </p:val>
                                        </p:tav>
                                      </p:tavLst>
                                    </p:anim>
                                    <p:set>
                                      <p:cBhvr>
                                        <p:cTn id="56" dur="1" fill="hold">
                                          <p:stCondLst>
                                            <p:cond delay="499"/>
                                          </p:stCondLst>
                                        </p:cTn>
                                        <p:tgtEl>
                                          <p:spTgt spid="20"/>
                                        </p:tgtEl>
                                        <p:attrNameLst>
                                          <p:attrName>style.visibility</p:attrName>
                                        </p:attrNameLst>
                                      </p:cBhvr>
                                      <p:to>
                                        <p:strVal val="hidden"/>
                                      </p:to>
                                    </p:set>
                                  </p:childTnLst>
                                </p:cTn>
                              </p:par>
                              <p:par>
                                <p:cTn id="57" presetID="2" presetClass="exit" presetSubtype="8" fill="hold" grpId="0" nodeType="withEffect">
                                  <p:stCondLst>
                                    <p:cond delay="57840"/>
                                  </p:stCondLst>
                                  <p:childTnLst>
                                    <p:anim calcmode="lin" valueType="num">
                                      <p:cBhvr additive="base">
                                        <p:cTn id="58" dur="500"/>
                                        <p:tgtEl>
                                          <p:spTgt spid="27"/>
                                        </p:tgtEl>
                                        <p:attrNameLst>
                                          <p:attrName>ppt_x</p:attrName>
                                        </p:attrNameLst>
                                      </p:cBhvr>
                                      <p:tavLst>
                                        <p:tav tm="0">
                                          <p:val>
                                            <p:strVal val="ppt_x"/>
                                          </p:val>
                                        </p:tav>
                                        <p:tav tm="100000">
                                          <p:val>
                                            <p:strVal val="0-ppt_w/2"/>
                                          </p:val>
                                        </p:tav>
                                      </p:tavLst>
                                    </p:anim>
                                    <p:anim calcmode="lin" valueType="num">
                                      <p:cBhvr additive="base">
                                        <p:cTn id="59" dur="500"/>
                                        <p:tgtEl>
                                          <p:spTgt spid="27"/>
                                        </p:tgtEl>
                                        <p:attrNameLst>
                                          <p:attrName>ppt_y</p:attrName>
                                        </p:attrNameLst>
                                      </p:cBhvr>
                                      <p:tavLst>
                                        <p:tav tm="0">
                                          <p:val>
                                            <p:strVal val="ppt_y"/>
                                          </p:val>
                                        </p:tav>
                                        <p:tav tm="100000">
                                          <p:val>
                                            <p:strVal val="ppt_y"/>
                                          </p:val>
                                        </p:tav>
                                      </p:tavLst>
                                    </p:anim>
                                    <p:set>
                                      <p:cBhvr>
                                        <p:cTn id="60" dur="1" fill="hold">
                                          <p:stCondLst>
                                            <p:cond delay="499"/>
                                          </p:stCondLst>
                                        </p:cTn>
                                        <p:tgtEl>
                                          <p:spTgt spid="27"/>
                                        </p:tgtEl>
                                        <p:attrNameLst>
                                          <p:attrName>style.visibility</p:attrName>
                                        </p:attrNameLst>
                                      </p:cBhvr>
                                      <p:to>
                                        <p:strVal val="hidden"/>
                                      </p:to>
                                    </p:set>
                                  </p:childTnLst>
                                </p:cTn>
                              </p:par>
                              <p:par>
                                <p:cTn id="61" presetID="2" presetClass="exit" presetSubtype="8" fill="hold" grpId="0" nodeType="withEffect">
                                  <p:stCondLst>
                                    <p:cond delay="57840"/>
                                  </p:stCondLst>
                                  <p:childTnLst>
                                    <p:anim calcmode="lin" valueType="num">
                                      <p:cBhvr additive="base">
                                        <p:cTn id="62" dur="500"/>
                                        <p:tgtEl>
                                          <p:spTgt spid="8"/>
                                        </p:tgtEl>
                                        <p:attrNameLst>
                                          <p:attrName>ppt_x</p:attrName>
                                        </p:attrNameLst>
                                      </p:cBhvr>
                                      <p:tavLst>
                                        <p:tav tm="0">
                                          <p:val>
                                            <p:strVal val="ppt_x"/>
                                          </p:val>
                                        </p:tav>
                                        <p:tav tm="100000">
                                          <p:val>
                                            <p:strVal val="0-ppt_w/2"/>
                                          </p:val>
                                        </p:tav>
                                      </p:tavLst>
                                    </p:anim>
                                    <p:anim calcmode="lin" valueType="num">
                                      <p:cBhvr additive="base">
                                        <p:cTn id="63" dur="500"/>
                                        <p:tgtEl>
                                          <p:spTgt spid="8"/>
                                        </p:tgtEl>
                                        <p:attrNameLst>
                                          <p:attrName>ppt_y</p:attrName>
                                        </p:attrNameLst>
                                      </p:cBhvr>
                                      <p:tavLst>
                                        <p:tav tm="0">
                                          <p:val>
                                            <p:strVal val="ppt_y"/>
                                          </p:val>
                                        </p:tav>
                                        <p:tav tm="100000">
                                          <p:val>
                                            <p:strVal val="ppt_y"/>
                                          </p:val>
                                        </p:tav>
                                      </p:tavLst>
                                    </p:anim>
                                    <p:set>
                                      <p:cBhvr>
                                        <p:cTn id="64" dur="1" fill="hold">
                                          <p:stCondLst>
                                            <p:cond delay="499"/>
                                          </p:stCondLst>
                                        </p:cTn>
                                        <p:tgtEl>
                                          <p:spTgt spid="8"/>
                                        </p:tgtEl>
                                        <p:attrNameLst>
                                          <p:attrName>style.visibility</p:attrName>
                                        </p:attrNameLst>
                                      </p:cBhvr>
                                      <p:to>
                                        <p:strVal val="hidden"/>
                                      </p:to>
                                    </p:set>
                                  </p:childTnLst>
                                </p:cTn>
                              </p:par>
                              <p:par>
                                <p:cTn id="65" presetID="2" presetClass="exit" presetSubtype="8" fill="hold" nodeType="withEffect">
                                  <p:stCondLst>
                                    <p:cond delay="57840"/>
                                  </p:stCondLst>
                                  <p:childTnLst>
                                    <p:anim calcmode="lin" valueType="num">
                                      <p:cBhvr additive="base">
                                        <p:cTn id="66" dur="500"/>
                                        <p:tgtEl>
                                          <p:spTgt spid="9"/>
                                        </p:tgtEl>
                                        <p:attrNameLst>
                                          <p:attrName>ppt_x</p:attrName>
                                        </p:attrNameLst>
                                      </p:cBhvr>
                                      <p:tavLst>
                                        <p:tav tm="0">
                                          <p:val>
                                            <p:strVal val="ppt_x"/>
                                          </p:val>
                                        </p:tav>
                                        <p:tav tm="100000">
                                          <p:val>
                                            <p:strVal val="0-ppt_w/2"/>
                                          </p:val>
                                        </p:tav>
                                      </p:tavLst>
                                    </p:anim>
                                    <p:anim calcmode="lin" valueType="num">
                                      <p:cBhvr additive="base">
                                        <p:cTn id="67" dur="500"/>
                                        <p:tgtEl>
                                          <p:spTgt spid="9"/>
                                        </p:tgtEl>
                                        <p:attrNameLst>
                                          <p:attrName>ppt_y</p:attrName>
                                        </p:attrNameLst>
                                      </p:cBhvr>
                                      <p:tavLst>
                                        <p:tav tm="0">
                                          <p:val>
                                            <p:strVal val="ppt_y"/>
                                          </p:val>
                                        </p:tav>
                                        <p:tav tm="100000">
                                          <p:val>
                                            <p:strVal val="ppt_y"/>
                                          </p:val>
                                        </p:tav>
                                      </p:tavLst>
                                    </p:anim>
                                    <p:set>
                                      <p:cBhvr>
                                        <p:cTn id="68" dur="1" fill="hold">
                                          <p:stCondLst>
                                            <p:cond delay="499"/>
                                          </p:stCondLst>
                                        </p:cTn>
                                        <p:tgtEl>
                                          <p:spTgt spid="9"/>
                                        </p:tgtEl>
                                        <p:attrNameLst>
                                          <p:attrName>style.visibility</p:attrName>
                                        </p:attrNameLst>
                                      </p:cBhvr>
                                      <p:to>
                                        <p:strVal val="hidden"/>
                                      </p:to>
                                    </p:set>
                                  </p:childTnLst>
                                </p:cTn>
                              </p:par>
                              <p:par>
                                <p:cTn id="69" presetID="2" presetClass="exit" presetSubtype="8" fill="hold" grpId="0" nodeType="withEffect">
                                  <p:stCondLst>
                                    <p:cond delay="57840"/>
                                  </p:stCondLst>
                                  <p:childTnLst>
                                    <p:anim calcmode="lin" valueType="num">
                                      <p:cBhvr additive="base">
                                        <p:cTn id="70" dur="500"/>
                                        <p:tgtEl>
                                          <p:spTgt spid="2"/>
                                        </p:tgtEl>
                                        <p:attrNameLst>
                                          <p:attrName>ppt_x</p:attrName>
                                        </p:attrNameLst>
                                      </p:cBhvr>
                                      <p:tavLst>
                                        <p:tav tm="0">
                                          <p:val>
                                            <p:strVal val="ppt_x"/>
                                          </p:val>
                                        </p:tav>
                                        <p:tav tm="100000">
                                          <p:val>
                                            <p:strVal val="0-ppt_w/2"/>
                                          </p:val>
                                        </p:tav>
                                      </p:tavLst>
                                    </p:anim>
                                    <p:anim calcmode="lin" valueType="num">
                                      <p:cBhvr additive="base">
                                        <p:cTn id="71" dur="500"/>
                                        <p:tgtEl>
                                          <p:spTgt spid="2"/>
                                        </p:tgtEl>
                                        <p:attrNameLst>
                                          <p:attrName>ppt_y</p:attrName>
                                        </p:attrNameLst>
                                      </p:cBhvr>
                                      <p:tavLst>
                                        <p:tav tm="0">
                                          <p:val>
                                            <p:strVal val="ppt_y"/>
                                          </p:val>
                                        </p:tav>
                                        <p:tav tm="100000">
                                          <p:val>
                                            <p:strVal val="ppt_y"/>
                                          </p:val>
                                        </p:tav>
                                      </p:tavLst>
                                    </p:anim>
                                    <p:set>
                                      <p:cBhvr>
                                        <p:cTn id="72" dur="1" fill="hold">
                                          <p:stCondLst>
                                            <p:cond delay="499"/>
                                          </p:stCondLst>
                                        </p:cTn>
                                        <p:tgtEl>
                                          <p:spTgt spid="2"/>
                                        </p:tgtEl>
                                        <p:attrNameLst>
                                          <p:attrName>style.visibility</p:attrName>
                                        </p:attrNameLst>
                                      </p:cBhvr>
                                      <p:to>
                                        <p:strVal val="hidden"/>
                                      </p:to>
                                    </p:set>
                                  </p:childTnLst>
                                </p:cTn>
                              </p:par>
                              <p:par>
                                <p:cTn id="73" presetID="2" presetClass="exit" presetSubtype="2" fill="hold" nodeType="withEffect">
                                  <p:stCondLst>
                                    <p:cond delay="57840"/>
                                  </p:stCondLst>
                                  <p:childTnLst>
                                    <p:anim calcmode="lin" valueType="num">
                                      <p:cBhvr additive="base">
                                        <p:cTn id="74" dur="500"/>
                                        <p:tgtEl>
                                          <p:spTgt spid="25"/>
                                        </p:tgtEl>
                                        <p:attrNameLst>
                                          <p:attrName>ppt_x</p:attrName>
                                        </p:attrNameLst>
                                      </p:cBhvr>
                                      <p:tavLst>
                                        <p:tav tm="0">
                                          <p:val>
                                            <p:strVal val="ppt_x"/>
                                          </p:val>
                                        </p:tav>
                                        <p:tav tm="100000">
                                          <p:val>
                                            <p:strVal val="1+ppt_w/2"/>
                                          </p:val>
                                        </p:tav>
                                      </p:tavLst>
                                    </p:anim>
                                    <p:anim calcmode="lin" valueType="num">
                                      <p:cBhvr additive="base">
                                        <p:cTn id="75" dur="500"/>
                                        <p:tgtEl>
                                          <p:spTgt spid="25"/>
                                        </p:tgtEl>
                                        <p:attrNameLst>
                                          <p:attrName>ppt_y</p:attrName>
                                        </p:attrNameLst>
                                      </p:cBhvr>
                                      <p:tavLst>
                                        <p:tav tm="0">
                                          <p:val>
                                            <p:strVal val="ppt_y"/>
                                          </p:val>
                                        </p:tav>
                                        <p:tav tm="100000">
                                          <p:val>
                                            <p:strVal val="ppt_y"/>
                                          </p:val>
                                        </p:tav>
                                      </p:tavLst>
                                    </p:anim>
                                    <p:set>
                                      <p:cBhvr>
                                        <p:cTn id="76"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3"/>
                </p:tgtEl>
              </p:cMediaNode>
            </p:audio>
          </p:childTnLst>
        </p:cTn>
      </p:par>
    </p:tnLst>
    <p:bldLst>
      <p:bldP spid="2" grpId="0"/>
      <p:bldP spid="18" grpId="0"/>
      <p:bldP spid="22" grpId="0"/>
      <p:bldP spid="22" grpId="1"/>
      <p:bldP spid="27" grpId="0"/>
      <p:bldP spid="33" grpId="0"/>
      <p:bldP spid="33" grpId="1"/>
      <p:bldP spid="4" grpId="0"/>
      <p:bldP spid="4" grpId="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CABDC6-C376-B8FB-19B3-B6A954A770A0}"/>
              </a:ext>
            </a:extLst>
          </p:cNvPr>
          <p:cNvPicPr>
            <a:picLocks noChangeAspect="1"/>
          </p:cNvPicPr>
          <p:nvPr/>
        </p:nvPicPr>
        <p:blipFill rotWithShape="1">
          <a:blip r:embed="rId5">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E50AD329-81F5-C308-31D2-E2DF803D66D0}"/>
              </a:ext>
            </a:extLst>
          </p:cNvPr>
          <p:cNvSpPr/>
          <p:nvPr/>
        </p:nvSpPr>
        <p:spPr>
          <a:xfrm>
            <a:off x="0" y="0"/>
            <a:ext cx="12192000" cy="6858000"/>
          </a:xfrm>
          <a:prstGeom prst="rect">
            <a:avLst/>
          </a:prstGeom>
          <a:solidFill>
            <a:srgbClr val="00205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6507AA9-E901-BE2B-95C4-ED0EACD31E3D}"/>
              </a:ext>
            </a:extLst>
          </p:cNvPr>
          <p:cNvSpPr/>
          <p:nvPr/>
        </p:nvSpPr>
        <p:spPr>
          <a:xfrm>
            <a:off x="0" y="6606000"/>
            <a:ext cx="1985234"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WHO/Mark </a:t>
            </a:r>
            <a:r>
              <a:rPr lang="en-US" sz="1050" dirty="0" err="1">
                <a:solidFill>
                  <a:srgbClr val="000000"/>
                </a:solidFill>
                <a:latin typeface="Atkinson Hyperlegible" pitchFamily="2" charset="0"/>
              </a:rPr>
              <a:t>Nieuwenhof</a:t>
            </a:r>
            <a:endParaRPr lang="en-US" sz="1050" dirty="0">
              <a:solidFill>
                <a:srgbClr val="000000"/>
              </a:solidFill>
              <a:latin typeface="Atkinson Hyperlegible" pitchFamily="2" charset="0"/>
            </a:endParaRPr>
          </a:p>
        </p:txBody>
      </p:sp>
      <p:grpSp>
        <p:nvGrpSpPr>
          <p:cNvPr id="8" name="Group 7">
            <a:extLst>
              <a:ext uri="{FF2B5EF4-FFF2-40B4-BE49-F238E27FC236}">
                <a16:creationId xmlns:a16="http://schemas.microsoft.com/office/drawing/2014/main" id="{94C5A8DD-5B38-B2A8-0180-FBACD8ADB164}"/>
              </a:ext>
            </a:extLst>
          </p:cNvPr>
          <p:cNvGrpSpPr/>
          <p:nvPr/>
        </p:nvGrpSpPr>
        <p:grpSpPr>
          <a:xfrm>
            <a:off x="907409" y="529742"/>
            <a:ext cx="10377182" cy="5747716"/>
            <a:chOff x="907409" y="529015"/>
            <a:chExt cx="10377182" cy="5747716"/>
          </a:xfrm>
        </p:grpSpPr>
        <p:grpSp>
          <p:nvGrpSpPr>
            <p:cNvPr id="65" name="Graphic 58">
              <a:extLst>
                <a:ext uri="{FF2B5EF4-FFF2-40B4-BE49-F238E27FC236}">
                  <a16:creationId xmlns:a16="http://schemas.microsoft.com/office/drawing/2014/main" id="{169A1DB4-5C66-5726-8B58-973DA9300620}"/>
                </a:ext>
              </a:extLst>
            </p:cNvPr>
            <p:cNvGrpSpPr/>
            <p:nvPr/>
          </p:nvGrpSpPr>
          <p:grpSpPr>
            <a:xfrm>
              <a:off x="3472313" y="1368220"/>
              <a:ext cx="44637" cy="90601"/>
              <a:chOff x="3475568" y="1427993"/>
              <a:chExt cx="44637" cy="90601"/>
            </a:xfrm>
            <a:solidFill>
              <a:srgbClr val="EF414A"/>
            </a:solidFill>
          </p:grpSpPr>
          <p:sp>
            <p:nvSpPr>
              <p:cNvPr id="66" name="Freeform: Shape 65">
                <a:extLst>
                  <a:ext uri="{FF2B5EF4-FFF2-40B4-BE49-F238E27FC236}">
                    <a16:creationId xmlns:a16="http://schemas.microsoft.com/office/drawing/2014/main" id="{6D295DE0-D9E9-01A6-FC83-BA2236029EAF}"/>
                  </a:ext>
                </a:extLst>
              </p:cNvPr>
              <p:cNvSpPr/>
              <p:nvPr/>
            </p:nvSpPr>
            <p:spPr>
              <a:xfrm>
                <a:off x="3485760" y="1428298"/>
                <a:ext cx="34445" cy="90296"/>
              </a:xfrm>
              <a:custGeom>
                <a:avLst/>
                <a:gdLst>
                  <a:gd name="connsiteX0" fmla="*/ 95 w 34445"/>
                  <a:gd name="connsiteY0" fmla="*/ 86868 h 90296"/>
                  <a:gd name="connsiteX1" fmla="*/ 25527 w 34445"/>
                  <a:gd name="connsiteY1" fmla="*/ 0 h 90296"/>
                  <a:gd name="connsiteX2" fmla="*/ 26194 w 34445"/>
                  <a:gd name="connsiteY2" fmla="*/ 0 h 90296"/>
                  <a:gd name="connsiteX3" fmla="*/ 34004 w 34445"/>
                  <a:gd name="connsiteY3" fmla="*/ 13811 h 90296"/>
                  <a:gd name="connsiteX4" fmla="*/ 34195 w 34445"/>
                  <a:gd name="connsiteY4" fmla="*/ 13811 h 90296"/>
                  <a:gd name="connsiteX5" fmla="*/ 11811 w 34445"/>
                  <a:gd name="connsiteY5" fmla="*/ 90297 h 90296"/>
                  <a:gd name="connsiteX6" fmla="*/ 0 w 34445"/>
                  <a:gd name="connsiteY6" fmla="*/ 86773 h 9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45" h="90296">
                    <a:moveTo>
                      <a:pt x="95" y="86868"/>
                    </a:moveTo>
                    <a:lnTo>
                      <a:pt x="25527" y="0"/>
                    </a:lnTo>
                    <a:cubicBezTo>
                      <a:pt x="25527" y="0"/>
                      <a:pt x="26003" y="0"/>
                      <a:pt x="26194" y="0"/>
                    </a:cubicBezTo>
                    <a:cubicBezTo>
                      <a:pt x="32290" y="1810"/>
                      <a:pt x="35719" y="7906"/>
                      <a:pt x="34004" y="13811"/>
                    </a:cubicBezTo>
                    <a:lnTo>
                      <a:pt x="34195" y="13811"/>
                    </a:lnTo>
                    <a:cubicBezTo>
                      <a:pt x="34195" y="13811"/>
                      <a:pt x="11811" y="90297"/>
                      <a:pt x="11811" y="90297"/>
                    </a:cubicBezTo>
                    <a:lnTo>
                      <a:pt x="0" y="86773"/>
                    </a:lnTo>
                    <a:close/>
                  </a:path>
                </a:pathLst>
              </a:custGeom>
              <a:grpFill/>
              <a:ln w="0" cap="flat">
                <a:solidFill>
                  <a:srgbClr val="EF414A"/>
                </a:solid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73B10A5D-8923-7A1A-B64E-D2B1DA6B141B}"/>
                  </a:ext>
                </a:extLst>
              </p:cNvPr>
              <p:cNvSpPr/>
              <p:nvPr/>
            </p:nvSpPr>
            <p:spPr>
              <a:xfrm>
                <a:off x="3475568" y="1427993"/>
                <a:ext cx="35718" cy="87172"/>
              </a:xfrm>
              <a:custGeom>
                <a:avLst/>
                <a:gdLst>
                  <a:gd name="connsiteX0" fmla="*/ 0 w 35718"/>
                  <a:gd name="connsiteY0" fmla="*/ 84125 h 87172"/>
                  <a:gd name="connsiteX1" fmla="*/ 22384 w 35718"/>
                  <a:gd name="connsiteY1" fmla="*/ 7734 h 87172"/>
                  <a:gd name="connsiteX2" fmla="*/ 35719 w 35718"/>
                  <a:gd name="connsiteY2" fmla="*/ 305 h 87172"/>
                  <a:gd name="connsiteX3" fmla="*/ 10287 w 35718"/>
                  <a:gd name="connsiteY3" fmla="*/ 87173 h 87172"/>
                  <a:gd name="connsiteX4" fmla="*/ 0 w 35718"/>
                  <a:gd name="connsiteY4" fmla="*/ 84125 h 87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8" h="87172">
                    <a:moveTo>
                      <a:pt x="0" y="84125"/>
                    </a:moveTo>
                    <a:lnTo>
                      <a:pt x="22384" y="7734"/>
                    </a:lnTo>
                    <a:cubicBezTo>
                      <a:pt x="24003" y="2115"/>
                      <a:pt x="29908" y="-1029"/>
                      <a:pt x="35719" y="305"/>
                    </a:cubicBezTo>
                    <a:lnTo>
                      <a:pt x="10287" y="87173"/>
                    </a:lnTo>
                    <a:lnTo>
                      <a:pt x="0" y="84125"/>
                    </a:lnTo>
                    <a:close/>
                  </a:path>
                </a:pathLst>
              </a:custGeom>
              <a:grpFill/>
              <a:ln w="0" cap="flat">
                <a:solidFill>
                  <a:srgbClr val="EF414A"/>
                </a:solidFill>
                <a:prstDash val="solid"/>
                <a:miter/>
              </a:ln>
            </p:spPr>
            <p:txBody>
              <a:bodyPr rtlCol="0" anchor="ctr"/>
              <a:lstStyle/>
              <a:p>
                <a:endParaRPr lang="en-US"/>
              </a:p>
            </p:txBody>
          </p:sp>
        </p:grpSp>
        <p:sp>
          <p:nvSpPr>
            <p:cNvPr id="17" name="Rectangle: Rounded Corners 16">
              <a:extLst>
                <a:ext uri="{FF2B5EF4-FFF2-40B4-BE49-F238E27FC236}">
                  <a16:creationId xmlns:a16="http://schemas.microsoft.com/office/drawing/2014/main" id="{7B423F07-C813-D94B-6910-2208F5F04806}"/>
                </a:ext>
              </a:extLst>
            </p:cNvPr>
            <p:cNvSpPr/>
            <p:nvPr/>
          </p:nvSpPr>
          <p:spPr>
            <a:xfrm>
              <a:off x="907409" y="923681"/>
              <a:ext cx="10377182" cy="5353050"/>
            </a:xfrm>
            <a:prstGeom prst="roundRect">
              <a:avLst>
                <a:gd name="adj" fmla="val 2561"/>
              </a:avLst>
            </a:prstGeom>
            <a:solidFill>
              <a:schemeClr val="bg1"/>
            </a:solidFill>
            <a:ln>
              <a:noFill/>
            </a:ln>
            <a:effectLst>
              <a:outerShdw blurRad="2921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Graphic 74">
              <a:extLst>
                <a:ext uri="{FF2B5EF4-FFF2-40B4-BE49-F238E27FC236}">
                  <a16:creationId xmlns:a16="http://schemas.microsoft.com/office/drawing/2014/main" id="{AA4E2B2A-12BC-D83A-3B0A-D58FB1A28B2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649541">
              <a:off x="1286373" y="825906"/>
              <a:ext cx="1293811" cy="1319687"/>
            </a:xfrm>
            <a:prstGeom prst="rect">
              <a:avLst/>
            </a:prstGeom>
          </p:spPr>
        </p:pic>
        <p:sp>
          <p:nvSpPr>
            <p:cNvPr id="63" name="Freeform: Shape 62">
              <a:extLst>
                <a:ext uri="{FF2B5EF4-FFF2-40B4-BE49-F238E27FC236}">
                  <a16:creationId xmlns:a16="http://schemas.microsoft.com/office/drawing/2014/main" id="{6B22132A-D4E2-77CF-DF6D-AC20DC6DE6E7}"/>
                </a:ext>
              </a:extLst>
            </p:cNvPr>
            <p:cNvSpPr/>
            <p:nvPr/>
          </p:nvSpPr>
          <p:spPr>
            <a:xfrm>
              <a:off x="1254851" y="863283"/>
              <a:ext cx="2534031" cy="1157548"/>
            </a:xfrm>
            <a:custGeom>
              <a:avLst/>
              <a:gdLst>
                <a:gd name="connsiteX0" fmla="*/ 134874 w 1477899"/>
                <a:gd name="connsiteY0" fmla="*/ 1432941 h 1446955"/>
                <a:gd name="connsiteX1" fmla="*/ 1477899 w 1477899"/>
                <a:gd name="connsiteY1" fmla="*/ 1262539 h 1446955"/>
                <a:gd name="connsiteX2" fmla="*/ 1304639 w 1477899"/>
                <a:gd name="connsiteY2" fmla="*/ 0 h 1446955"/>
                <a:gd name="connsiteX3" fmla="*/ 0 w 1477899"/>
                <a:gd name="connsiteY3" fmla="*/ 217075 h 1446955"/>
                <a:gd name="connsiteX4" fmla="*/ 14288 w 1477899"/>
                <a:gd name="connsiteY4" fmla="*/ 338900 h 1446955"/>
                <a:gd name="connsiteX5" fmla="*/ 134969 w 1477899"/>
                <a:gd name="connsiteY5" fmla="*/ 1432941 h 1446955"/>
                <a:gd name="connsiteX0" fmla="*/ 134969 w 1477899"/>
                <a:gd name="connsiteY0" fmla="*/ 1432941 h 1432941"/>
                <a:gd name="connsiteX1" fmla="*/ 1477899 w 1477899"/>
                <a:gd name="connsiteY1" fmla="*/ 1262539 h 1432941"/>
                <a:gd name="connsiteX2" fmla="*/ 1304639 w 1477899"/>
                <a:gd name="connsiteY2" fmla="*/ 0 h 1432941"/>
                <a:gd name="connsiteX3" fmla="*/ 0 w 1477899"/>
                <a:gd name="connsiteY3" fmla="*/ 217075 h 1432941"/>
                <a:gd name="connsiteX4" fmla="*/ 14288 w 1477899"/>
                <a:gd name="connsiteY4" fmla="*/ 338900 h 1432941"/>
                <a:gd name="connsiteX5" fmla="*/ 134969 w 1477899"/>
                <a:gd name="connsiteY5" fmla="*/ 1432941 h 1432941"/>
                <a:gd name="connsiteX0" fmla="*/ 17042 w 1477899"/>
                <a:gd name="connsiteY0" fmla="*/ 1432941 h 1432941"/>
                <a:gd name="connsiteX1" fmla="*/ 1477899 w 1477899"/>
                <a:gd name="connsiteY1" fmla="*/ 1262539 h 1432941"/>
                <a:gd name="connsiteX2" fmla="*/ 1304639 w 1477899"/>
                <a:gd name="connsiteY2" fmla="*/ 0 h 1432941"/>
                <a:gd name="connsiteX3" fmla="*/ 0 w 1477899"/>
                <a:gd name="connsiteY3" fmla="*/ 217075 h 1432941"/>
                <a:gd name="connsiteX4" fmla="*/ 14288 w 1477899"/>
                <a:gd name="connsiteY4" fmla="*/ 338900 h 1432941"/>
                <a:gd name="connsiteX5" fmla="*/ 17042 w 1477899"/>
                <a:gd name="connsiteY5" fmla="*/ 1432941 h 1432941"/>
                <a:gd name="connsiteX0" fmla="*/ 17042 w 1477899"/>
                <a:gd name="connsiteY0" fmla="*/ 1432941 h 1432941"/>
                <a:gd name="connsiteX1" fmla="*/ 1477899 w 1477899"/>
                <a:gd name="connsiteY1" fmla="*/ 1262539 h 1432941"/>
                <a:gd name="connsiteX2" fmla="*/ 1304639 w 1477899"/>
                <a:gd name="connsiteY2" fmla="*/ 0 h 1432941"/>
                <a:gd name="connsiteX3" fmla="*/ 0 w 1477899"/>
                <a:gd name="connsiteY3" fmla="*/ 217075 h 1432941"/>
                <a:gd name="connsiteX4" fmla="*/ 17042 w 1477899"/>
                <a:gd name="connsiteY4" fmla="*/ 1432941 h 1432941"/>
                <a:gd name="connsiteX0" fmla="*/ 17042 w 1477899"/>
                <a:gd name="connsiteY0" fmla="*/ 1242125 h 1242125"/>
                <a:gd name="connsiteX1" fmla="*/ 1477899 w 1477899"/>
                <a:gd name="connsiteY1" fmla="*/ 1071723 h 1242125"/>
                <a:gd name="connsiteX2" fmla="*/ 1016928 w 1477899"/>
                <a:gd name="connsiteY2" fmla="*/ 13370 h 1242125"/>
                <a:gd name="connsiteX3" fmla="*/ 0 w 1477899"/>
                <a:gd name="connsiteY3" fmla="*/ 26259 h 1242125"/>
                <a:gd name="connsiteX4" fmla="*/ 17042 w 1477899"/>
                <a:gd name="connsiteY4" fmla="*/ 1242125 h 1242125"/>
                <a:gd name="connsiteX0" fmla="*/ 17042 w 1025320"/>
                <a:gd name="connsiteY0" fmla="*/ 1242125 h 1242125"/>
                <a:gd name="connsiteX1" fmla="*/ 1025320 w 1025320"/>
                <a:gd name="connsiteY1" fmla="*/ 1124989 h 1242125"/>
                <a:gd name="connsiteX2" fmla="*/ 1016928 w 1025320"/>
                <a:gd name="connsiteY2" fmla="*/ 13370 h 1242125"/>
                <a:gd name="connsiteX3" fmla="*/ 0 w 1025320"/>
                <a:gd name="connsiteY3" fmla="*/ 26259 h 1242125"/>
                <a:gd name="connsiteX4" fmla="*/ 17042 w 1025320"/>
                <a:gd name="connsiteY4" fmla="*/ 1242125 h 1242125"/>
                <a:gd name="connsiteX0" fmla="*/ 13810 w 1022088"/>
                <a:gd name="connsiteY0" fmla="*/ 1228755 h 1228755"/>
                <a:gd name="connsiteX1" fmla="*/ 1022088 w 1022088"/>
                <a:gd name="connsiteY1" fmla="*/ 1111619 h 1228755"/>
                <a:gd name="connsiteX2" fmla="*/ 1013696 w 1022088"/>
                <a:gd name="connsiteY2" fmla="*/ 0 h 1228755"/>
                <a:gd name="connsiteX3" fmla="*/ 0 w 1022088"/>
                <a:gd name="connsiteY3" fmla="*/ 128299 h 1228755"/>
                <a:gd name="connsiteX4" fmla="*/ 13810 w 1022088"/>
                <a:gd name="connsiteY4" fmla="*/ 1228755 h 1228755"/>
                <a:gd name="connsiteX0" fmla="*/ 17043 w 1025321"/>
                <a:gd name="connsiteY0" fmla="*/ 1228755 h 1228755"/>
                <a:gd name="connsiteX1" fmla="*/ 1025321 w 1025321"/>
                <a:gd name="connsiteY1" fmla="*/ 1111619 h 1228755"/>
                <a:gd name="connsiteX2" fmla="*/ 1016929 w 1025321"/>
                <a:gd name="connsiteY2" fmla="*/ 0 h 1228755"/>
                <a:gd name="connsiteX3" fmla="*/ 0 w 1025321"/>
                <a:gd name="connsiteY3" fmla="*/ 39522 h 1228755"/>
                <a:gd name="connsiteX4" fmla="*/ 17043 w 1025321"/>
                <a:gd name="connsiteY4" fmla="*/ 1228755 h 1228755"/>
                <a:gd name="connsiteX0" fmla="*/ 17043 w 1025321"/>
                <a:gd name="connsiteY0" fmla="*/ 1228755 h 1228755"/>
                <a:gd name="connsiteX1" fmla="*/ 1025321 w 1025321"/>
                <a:gd name="connsiteY1" fmla="*/ 1218151 h 1228755"/>
                <a:gd name="connsiteX2" fmla="*/ 1016929 w 1025321"/>
                <a:gd name="connsiteY2" fmla="*/ 0 h 1228755"/>
                <a:gd name="connsiteX3" fmla="*/ 0 w 1025321"/>
                <a:gd name="connsiteY3" fmla="*/ 39522 h 1228755"/>
                <a:gd name="connsiteX4" fmla="*/ 17043 w 1025321"/>
                <a:gd name="connsiteY4" fmla="*/ 1228755 h 1228755"/>
                <a:gd name="connsiteX0" fmla="*/ 17043 w 1025321"/>
                <a:gd name="connsiteY0" fmla="*/ 1131101 h 1218151"/>
                <a:gd name="connsiteX1" fmla="*/ 1025321 w 1025321"/>
                <a:gd name="connsiteY1" fmla="*/ 1218151 h 1218151"/>
                <a:gd name="connsiteX2" fmla="*/ 1016929 w 1025321"/>
                <a:gd name="connsiteY2" fmla="*/ 0 h 1218151"/>
                <a:gd name="connsiteX3" fmla="*/ 0 w 1025321"/>
                <a:gd name="connsiteY3" fmla="*/ 39522 h 1218151"/>
                <a:gd name="connsiteX4" fmla="*/ 17043 w 1025321"/>
                <a:gd name="connsiteY4" fmla="*/ 1131101 h 1218151"/>
                <a:gd name="connsiteX0" fmla="*/ 13810 w 1025321"/>
                <a:gd name="connsiteY0" fmla="*/ 1308655 h 1308655"/>
                <a:gd name="connsiteX1" fmla="*/ 1025321 w 1025321"/>
                <a:gd name="connsiteY1" fmla="*/ 1218151 h 1308655"/>
                <a:gd name="connsiteX2" fmla="*/ 1016929 w 1025321"/>
                <a:gd name="connsiteY2" fmla="*/ 0 h 1308655"/>
                <a:gd name="connsiteX3" fmla="*/ 0 w 1025321"/>
                <a:gd name="connsiteY3" fmla="*/ 39522 h 1308655"/>
                <a:gd name="connsiteX4" fmla="*/ 13810 w 1025321"/>
                <a:gd name="connsiteY4" fmla="*/ 1308655 h 1308655"/>
                <a:gd name="connsiteX0" fmla="*/ 13810 w 1025321"/>
                <a:gd name="connsiteY0" fmla="*/ 1299777 h 1299777"/>
                <a:gd name="connsiteX1" fmla="*/ 1025321 w 1025321"/>
                <a:gd name="connsiteY1" fmla="*/ 1209273 h 1299777"/>
                <a:gd name="connsiteX2" fmla="*/ 987835 w 1025321"/>
                <a:gd name="connsiteY2" fmla="*/ 0 h 1299777"/>
                <a:gd name="connsiteX3" fmla="*/ 0 w 1025321"/>
                <a:gd name="connsiteY3" fmla="*/ 30644 h 1299777"/>
                <a:gd name="connsiteX4" fmla="*/ 13810 w 1025321"/>
                <a:gd name="connsiteY4" fmla="*/ 1299777 h 1299777"/>
                <a:gd name="connsiteX0" fmla="*/ 13810 w 1025321"/>
                <a:gd name="connsiteY0" fmla="*/ 1299777 h 1299777"/>
                <a:gd name="connsiteX1" fmla="*/ 1025321 w 1025321"/>
                <a:gd name="connsiteY1" fmla="*/ 1164884 h 1299777"/>
                <a:gd name="connsiteX2" fmla="*/ 987835 w 1025321"/>
                <a:gd name="connsiteY2" fmla="*/ 0 h 1299777"/>
                <a:gd name="connsiteX3" fmla="*/ 0 w 1025321"/>
                <a:gd name="connsiteY3" fmla="*/ 30644 h 1299777"/>
                <a:gd name="connsiteX4" fmla="*/ 13810 w 1025321"/>
                <a:gd name="connsiteY4" fmla="*/ 1299777 h 1299777"/>
                <a:gd name="connsiteX0" fmla="*/ 13810 w 1025321"/>
                <a:gd name="connsiteY0" fmla="*/ 1299777 h 1299777"/>
                <a:gd name="connsiteX1" fmla="*/ 1025321 w 1025321"/>
                <a:gd name="connsiteY1" fmla="*/ 1164884 h 1299777"/>
                <a:gd name="connsiteX2" fmla="*/ 987835 w 1025321"/>
                <a:gd name="connsiteY2" fmla="*/ 0 h 1299777"/>
                <a:gd name="connsiteX3" fmla="*/ 0 w 1025321"/>
                <a:gd name="connsiteY3" fmla="*/ 30644 h 1299777"/>
                <a:gd name="connsiteX4" fmla="*/ 13810 w 1025321"/>
                <a:gd name="connsiteY4" fmla="*/ 1299777 h 1299777"/>
                <a:gd name="connsiteX0" fmla="*/ 13810 w 1025321"/>
                <a:gd name="connsiteY0" fmla="*/ 1299777 h 1299777"/>
                <a:gd name="connsiteX1" fmla="*/ 1025321 w 1025321"/>
                <a:gd name="connsiteY1" fmla="*/ 1164884 h 1299777"/>
                <a:gd name="connsiteX2" fmla="*/ 987835 w 1025321"/>
                <a:gd name="connsiteY2" fmla="*/ 0 h 1299777"/>
                <a:gd name="connsiteX3" fmla="*/ 0 w 1025321"/>
                <a:gd name="connsiteY3" fmla="*/ 101666 h 1299777"/>
                <a:gd name="connsiteX4" fmla="*/ 13810 w 1025321"/>
                <a:gd name="connsiteY4" fmla="*/ 1299777 h 1299777"/>
                <a:gd name="connsiteX0" fmla="*/ 13810 w 1025321"/>
                <a:gd name="connsiteY0" fmla="*/ 1219878 h 1219878"/>
                <a:gd name="connsiteX1" fmla="*/ 1025321 w 1025321"/>
                <a:gd name="connsiteY1" fmla="*/ 1164884 h 1219878"/>
                <a:gd name="connsiteX2" fmla="*/ 987835 w 1025321"/>
                <a:gd name="connsiteY2" fmla="*/ 0 h 1219878"/>
                <a:gd name="connsiteX3" fmla="*/ 0 w 1025321"/>
                <a:gd name="connsiteY3" fmla="*/ 101666 h 1219878"/>
                <a:gd name="connsiteX4" fmla="*/ 13810 w 1025321"/>
                <a:gd name="connsiteY4" fmla="*/ 1219878 h 1219878"/>
                <a:gd name="connsiteX0" fmla="*/ 13810 w 1025321"/>
                <a:gd name="connsiteY0" fmla="*/ 1219878 h 1274064"/>
                <a:gd name="connsiteX1" fmla="*/ 1025321 w 1025321"/>
                <a:gd name="connsiteY1" fmla="*/ 1164884 h 1274064"/>
                <a:gd name="connsiteX2" fmla="*/ 987835 w 1025321"/>
                <a:gd name="connsiteY2" fmla="*/ 0 h 1274064"/>
                <a:gd name="connsiteX3" fmla="*/ 0 w 1025321"/>
                <a:gd name="connsiteY3" fmla="*/ 101666 h 1274064"/>
                <a:gd name="connsiteX4" fmla="*/ 13810 w 1025321"/>
                <a:gd name="connsiteY4" fmla="*/ 1219878 h 1274064"/>
                <a:gd name="connsiteX0" fmla="*/ 13810 w 1025321"/>
                <a:gd name="connsiteY0" fmla="*/ 1219878 h 1274064"/>
                <a:gd name="connsiteX1" fmla="*/ 1025321 w 1025321"/>
                <a:gd name="connsiteY1" fmla="*/ 1164884 h 1274064"/>
                <a:gd name="connsiteX2" fmla="*/ 987835 w 1025321"/>
                <a:gd name="connsiteY2" fmla="*/ 0 h 1274064"/>
                <a:gd name="connsiteX3" fmla="*/ 0 w 1025321"/>
                <a:gd name="connsiteY3" fmla="*/ 101666 h 1274064"/>
                <a:gd name="connsiteX4" fmla="*/ 13810 w 1025321"/>
                <a:gd name="connsiteY4" fmla="*/ 1219878 h 1274064"/>
                <a:gd name="connsiteX0" fmla="*/ 13810 w 1025321"/>
                <a:gd name="connsiteY0" fmla="*/ 1219878 h 1284406"/>
                <a:gd name="connsiteX1" fmla="*/ 1025321 w 1025321"/>
                <a:gd name="connsiteY1" fmla="*/ 1164884 h 1284406"/>
                <a:gd name="connsiteX2" fmla="*/ 987835 w 1025321"/>
                <a:gd name="connsiteY2" fmla="*/ 0 h 1284406"/>
                <a:gd name="connsiteX3" fmla="*/ 0 w 1025321"/>
                <a:gd name="connsiteY3" fmla="*/ 101666 h 1284406"/>
                <a:gd name="connsiteX4" fmla="*/ 13810 w 1025321"/>
                <a:gd name="connsiteY4" fmla="*/ 1219878 h 1284406"/>
                <a:gd name="connsiteX0" fmla="*/ 13810 w 1025321"/>
                <a:gd name="connsiteY0" fmla="*/ 1219878 h 1284406"/>
                <a:gd name="connsiteX1" fmla="*/ 1025321 w 1025321"/>
                <a:gd name="connsiteY1" fmla="*/ 1164884 h 1284406"/>
                <a:gd name="connsiteX2" fmla="*/ 987835 w 1025321"/>
                <a:gd name="connsiteY2" fmla="*/ 0 h 1284406"/>
                <a:gd name="connsiteX3" fmla="*/ 0 w 1025321"/>
                <a:gd name="connsiteY3" fmla="*/ 101666 h 1284406"/>
                <a:gd name="connsiteX4" fmla="*/ 13810 w 1025321"/>
                <a:gd name="connsiteY4" fmla="*/ 1219878 h 1284406"/>
                <a:gd name="connsiteX0" fmla="*/ 13810 w 1025321"/>
                <a:gd name="connsiteY0" fmla="*/ 1219878 h 1284406"/>
                <a:gd name="connsiteX1" fmla="*/ 1025321 w 1025321"/>
                <a:gd name="connsiteY1" fmla="*/ 1164884 h 1284406"/>
                <a:gd name="connsiteX2" fmla="*/ 987835 w 1025321"/>
                <a:gd name="connsiteY2" fmla="*/ 0 h 1284406"/>
                <a:gd name="connsiteX3" fmla="*/ 0 w 1025321"/>
                <a:gd name="connsiteY3" fmla="*/ 101666 h 1284406"/>
                <a:gd name="connsiteX4" fmla="*/ 13810 w 1025321"/>
                <a:gd name="connsiteY4" fmla="*/ 1219878 h 1284406"/>
                <a:gd name="connsiteX0" fmla="*/ 13810 w 1025321"/>
                <a:gd name="connsiteY0" fmla="*/ 1219878 h 1284406"/>
                <a:gd name="connsiteX1" fmla="*/ 1025321 w 1025321"/>
                <a:gd name="connsiteY1" fmla="*/ 1164884 h 1284406"/>
                <a:gd name="connsiteX2" fmla="*/ 987835 w 1025321"/>
                <a:gd name="connsiteY2" fmla="*/ 0 h 1284406"/>
                <a:gd name="connsiteX3" fmla="*/ 0 w 1025321"/>
                <a:gd name="connsiteY3" fmla="*/ 101666 h 1284406"/>
                <a:gd name="connsiteX4" fmla="*/ 13810 w 1025321"/>
                <a:gd name="connsiteY4" fmla="*/ 1219878 h 1284406"/>
                <a:gd name="connsiteX0" fmla="*/ 13810 w 1018978"/>
                <a:gd name="connsiteY0" fmla="*/ 1219878 h 1278276"/>
                <a:gd name="connsiteX1" fmla="*/ 1018978 w 1018978"/>
                <a:gd name="connsiteY1" fmla="*/ 1138758 h 1278276"/>
                <a:gd name="connsiteX2" fmla="*/ 987835 w 1018978"/>
                <a:gd name="connsiteY2" fmla="*/ 0 h 1278276"/>
                <a:gd name="connsiteX3" fmla="*/ 0 w 1018978"/>
                <a:gd name="connsiteY3" fmla="*/ 101666 h 1278276"/>
                <a:gd name="connsiteX4" fmla="*/ 13810 w 1018978"/>
                <a:gd name="connsiteY4" fmla="*/ 1219878 h 1278276"/>
                <a:gd name="connsiteX0" fmla="*/ 13810 w 1018978"/>
                <a:gd name="connsiteY0" fmla="*/ 1219878 h 1278276"/>
                <a:gd name="connsiteX1" fmla="*/ 1018978 w 1018978"/>
                <a:gd name="connsiteY1" fmla="*/ 1138758 h 1278276"/>
                <a:gd name="connsiteX2" fmla="*/ 987835 w 1018978"/>
                <a:gd name="connsiteY2" fmla="*/ 0 h 1278276"/>
                <a:gd name="connsiteX3" fmla="*/ 0 w 1018978"/>
                <a:gd name="connsiteY3" fmla="*/ 101666 h 1278276"/>
                <a:gd name="connsiteX4" fmla="*/ 13810 w 1018978"/>
                <a:gd name="connsiteY4" fmla="*/ 1219878 h 1278276"/>
                <a:gd name="connsiteX0" fmla="*/ 13810 w 1018978"/>
                <a:gd name="connsiteY0" fmla="*/ 1219878 h 1278276"/>
                <a:gd name="connsiteX1" fmla="*/ 1018978 w 1018978"/>
                <a:gd name="connsiteY1" fmla="*/ 1138758 h 1278276"/>
                <a:gd name="connsiteX2" fmla="*/ 987835 w 1018978"/>
                <a:gd name="connsiteY2" fmla="*/ 0 h 1278276"/>
                <a:gd name="connsiteX3" fmla="*/ 0 w 1018978"/>
                <a:gd name="connsiteY3" fmla="*/ 101666 h 1278276"/>
                <a:gd name="connsiteX4" fmla="*/ 13810 w 1018978"/>
                <a:gd name="connsiteY4" fmla="*/ 1219878 h 1278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978" h="1278276">
                  <a:moveTo>
                    <a:pt x="13810" y="1219878"/>
                  </a:moveTo>
                  <a:cubicBezTo>
                    <a:pt x="199043" y="1361345"/>
                    <a:pt x="685040" y="1210355"/>
                    <a:pt x="1018978" y="1138758"/>
                  </a:cubicBezTo>
                  <a:cubicBezTo>
                    <a:pt x="1003496" y="768218"/>
                    <a:pt x="1000330" y="379417"/>
                    <a:pt x="987835" y="0"/>
                  </a:cubicBezTo>
                  <a:cubicBezTo>
                    <a:pt x="676463" y="36195"/>
                    <a:pt x="445776" y="41869"/>
                    <a:pt x="0" y="101666"/>
                  </a:cubicBezTo>
                  <a:cubicBezTo>
                    <a:pt x="14117" y="491820"/>
                    <a:pt x="22138" y="767242"/>
                    <a:pt x="13810" y="1219878"/>
                  </a:cubicBezTo>
                  <a:close/>
                </a:path>
              </a:pathLst>
            </a:custGeom>
            <a:solidFill>
              <a:srgbClr val="FED02F"/>
            </a:solidFill>
            <a:ln w="0" cap="flat">
              <a:noFill/>
              <a:prstDash val="solid"/>
              <a:miter/>
            </a:ln>
          </p:spPr>
          <p:txBody>
            <a:bodyPr rtlCol="0" anchor="ctr"/>
            <a:lstStyle/>
            <a:p>
              <a:endParaRPr lang="en-US" dirty="0"/>
            </a:p>
          </p:txBody>
        </p:sp>
        <p:grpSp>
          <p:nvGrpSpPr>
            <p:cNvPr id="68" name="Graphic 58">
              <a:extLst>
                <a:ext uri="{FF2B5EF4-FFF2-40B4-BE49-F238E27FC236}">
                  <a16:creationId xmlns:a16="http://schemas.microsoft.com/office/drawing/2014/main" id="{F291B31B-7023-E514-60AD-5CDD7D79A411}"/>
                </a:ext>
              </a:extLst>
            </p:cNvPr>
            <p:cNvGrpSpPr/>
            <p:nvPr/>
          </p:nvGrpSpPr>
          <p:grpSpPr>
            <a:xfrm>
              <a:off x="1980728" y="529015"/>
              <a:ext cx="447711" cy="778727"/>
              <a:chOff x="3153789" y="1213623"/>
              <a:chExt cx="447711" cy="778727"/>
            </a:xfrm>
            <a:solidFill>
              <a:srgbClr val="EF414A"/>
            </a:solidFill>
          </p:grpSpPr>
          <p:sp>
            <p:nvSpPr>
              <p:cNvPr id="69" name="Freeform: Shape 68">
                <a:extLst>
                  <a:ext uri="{FF2B5EF4-FFF2-40B4-BE49-F238E27FC236}">
                    <a16:creationId xmlns:a16="http://schemas.microsoft.com/office/drawing/2014/main" id="{CC1421E3-1003-FE7B-EFB5-FCC4139CE48D}"/>
                  </a:ext>
                </a:extLst>
              </p:cNvPr>
              <p:cNvSpPr/>
              <p:nvPr/>
            </p:nvSpPr>
            <p:spPr>
              <a:xfrm>
                <a:off x="3167875" y="1226038"/>
                <a:ext cx="420285" cy="752332"/>
              </a:xfrm>
              <a:custGeom>
                <a:avLst/>
                <a:gdLst>
                  <a:gd name="connsiteX0" fmla="*/ 125289 w 420285"/>
                  <a:gd name="connsiteY0" fmla="*/ 169684 h 752332"/>
                  <a:gd name="connsiteX1" fmla="*/ 134148 w 420285"/>
                  <a:gd name="connsiteY1" fmla="*/ 185400 h 752332"/>
                  <a:gd name="connsiteX2" fmla="*/ 134433 w 420285"/>
                  <a:gd name="connsiteY2" fmla="*/ 185400 h 752332"/>
                  <a:gd name="connsiteX3" fmla="*/ 77283 w 420285"/>
                  <a:gd name="connsiteY3" fmla="*/ 380567 h 752332"/>
                  <a:gd name="connsiteX4" fmla="*/ 16419 w 420285"/>
                  <a:gd name="connsiteY4" fmla="*/ 588308 h 752332"/>
                  <a:gd name="connsiteX5" fmla="*/ 100334 w 420285"/>
                  <a:gd name="connsiteY5" fmla="*/ 735945 h 752332"/>
                  <a:gd name="connsiteX6" fmla="*/ 250638 w 420285"/>
                  <a:gd name="connsiteY6" fmla="*/ 656888 h 752332"/>
                  <a:gd name="connsiteX7" fmla="*/ 318552 w 420285"/>
                  <a:gd name="connsiteY7" fmla="*/ 425049 h 752332"/>
                  <a:gd name="connsiteX8" fmla="*/ 368653 w 420285"/>
                  <a:gd name="connsiteY8" fmla="*/ 254075 h 752332"/>
                  <a:gd name="connsiteX9" fmla="*/ 368844 w 420285"/>
                  <a:gd name="connsiteY9" fmla="*/ 254075 h 752332"/>
                  <a:gd name="connsiteX10" fmla="*/ 403896 w 420285"/>
                  <a:gd name="connsiteY10" fmla="*/ 134537 h 752332"/>
                  <a:gd name="connsiteX11" fmla="*/ 337030 w 420285"/>
                  <a:gd name="connsiteY11" fmla="*/ 16903 h 752332"/>
                  <a:gd name="connsiteX12" fmla="*/ 217301 w 420285"/>
                  <a:gd name="connsiteY12" fmla="*/ 79863 h 752332"/>
                  <a:gd name="connsiteX13" fmla="*/ 182249 w 420285"/>
                  <a:gd name="connsiteY13" fmla="*/ 199497 h 752332"/>
                  <a:gd name="connsiteX14" fmla="*/ 182058 w 420285"/>
                  <a:gd name="connsiteY14" fmla="*/ 199497 h 752332"/>
                  <a:gd name="connsiteX15" fmla="*/ 126337 w 420285"/>
                  <a:gd name="connsiteY15" fmla="*/ 389616 h 752332"/>
                  <a:gd name="connsiteX16" fmla="*/ 115383 w 420285"/>
                  <a:gd name="connsiteY16" fmla="*/ 386568 h 752332"/>
                  <a:gd name="connsiteX17" fmla="*/ 209109 w 420285"/>
                  <a:gd name="connsiteY17" fmla="*/ 66433 h 752332"/>
                  <a:gd name="connsiteX18" fmla="*/ 330553 w 420285"/>
                  <a:gd name="connsiteY18" fmla="*/ 2615 h 752332"/>
                  <a:gd name="connsiteX19" fmla="*/ 419707 w 420285"/>
                  <a:gd name="connsiteY19" fmla="*/ 125107 h 752332"/>
                  <a:gd name="connsiteX20" fmla="*/ 331125 w 420285"/>
                  <a:gd name="connsiteY20" fmla="*/ 427430 h 752332"/>
                  <a:gd name="connsiteX21" fmla="*/ 261402 w 420285"/>
                  <a:gd name="connsiteY21" fmla="*/ 665365 h 752332"/>
                  <a:gd name="connsiteX22" fmla="*/ 104906 w 420285"/>
                  <a:gd name="connsiteY22" fmla="*/ 750042 h 752332"/>
                  <a:gd name="connsiteX23" fmla="*/ 5084 w 420285"/>
                  <a:gd name="connsiteY23" fmla="*/ 576878 h 752332"/>
                  <a:gd name="connsiteX24" fmla="*/ 63282 w 420285"/>
                  <a:gd name="connsiteY24" fmla="*/ 378186 h 752332"/>
                  <a:gd name="connsiteX25" fmla="*/ 124337 w 420285"/>
                  <a:gd name="connsiteY25" fmla="*/ 169779 h 752332"/>
                  <a:gd name="connsiteX26" fmla="*/ 125099 w 420285"/>
                  <a:gd name="connsiteY26" fmla="*/ 169779 h 752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0285" h="752332">
                    <a:moveTo>
                      <a:pt x="125289" y="169684"/>
                    </a:moveTo>
                    <a:cubicBezTo>
                      <a:pt x="132147" y="171684"/>
                      <a:pt x="136148" y="178733"/>
                      <a:pt x="134148" y="185400"/>
                    </a:cubicBezTo>
                    <a:lnTo>
                      <a:pt x="134433" y="185400"/>
                    </a:lnTo>
                    <a:cubicBezTo>
                      <a:pt x="134433" y="185400"/>
                      <a:pt x="77283" y="380567"/>
                      <a:pt x="77283" y="380567"/>
                    </a:cubicBezTo>
                    <a:lnTo>
                      <a:pt x="16419" y="588308"/>
                    </a:lnTo>
                    <a:cubicBezTo>
                      <a:pt x="-1869" y="650792"/>
                      <a:pt x="35754" y="717086"/>
                      <a:pt x="100334" y="735945"/>
                    </a:cubicBezTo>
                    <a:cubicBezTo>
                      <a:pt x="164913" y="754900"/>
                      <a:pt x="232350" y="719372"/>
                      <a:pt x="250638" y="656888"/>
                    </a:cubicBezTo>
                    <a:lnTo>
                      <a:pt x="318552" y="425049"/>
                    </a:lnTo>
                    <a:lnTo>
                      <a:pt x="368653" y="254075"/>
                    </a:lnTo>
                    <a:lnTo>
                      <a:pt x="368844" y="254075"/>
                    </a:lnTo>
                    <a:cubicBezTo>
                      <a:pt x="368844" y="254075"/>
                      <a:pt x="403896" y="134537"/>
                      <a:pt x="403896" y="134537"/>
                    </a:cubicBezTo>
                    <a:cubicBezTo>
                      <a:pt x="418564" y="84721"/>
                      <a:pt x="388465" y="31952"/>
                      <a:pt x="337030" y="16903"/>
                    </a:cubicBezTo>
                    <a:cubicBezTo>
                      <a:pt x="285595" y="1853"/>
                      <a:pt x="231874" y="30047"/>
                      <a:pt x="217301" y="79863"/>
                    </a:cubicBezTo>
                    <a:lnTo>
                      <a:pt x="182249" y="199497"/>
                    </a:lnTo>
                    <a:lnTo>
                      <a:pt x="182058" y="199497"/>
                    </a:lnTo>
                    <a:cubicBezTo>
                      <a:pt x="182058" y="199497"/>
                      <a:pt x="126337" y="389616"/>
                      <a:pt x="126337" y="389616"/>
                    </a:cubicBezTo>
                    <a:lnTo>
                      <a:pt x="115383" y="386568"/>
                    </a:lnTo>
                    <a:lnTo>
                      <a:pt x="209109" y="66433"/>
                    </a:lnTo>
                    <a:cubicBezTo>
                      <a:pt x="249210" y="-19768"/>
                      <a:pt x="330553" y="2615"/>
                      <a:pt x="330553" y="2615"/>
                    </a:cubicBezTo>
                    <a:cubicBezTo>
                      <a:pt x="433137" y="28047"/>
                      <a:pt x="419707" y="125107"/>
                      <a:pt x="419707" y="125107"/>
                    </a:cubicBezTo>
                    <a:lnTo>
                      <a:pt x="331125" y="427430"/>
                    </a:lnTo>
                    <a:lnTo>
                      <a:pt x="261402" y="665365"/>
                    </a:lnTo>
                    <a:cubicBezTo>
                      <a:pt x="215586" y="774236"/>
                      <a:pt x="104906" y="750042"/>
                      <a:pt x="104906" y="750042"/>
                    </a:cubicBezTo>
                    <a:cubicBezTo>
                      <a:pt x="-34064" y="702131"/>
                      <a:pt x="5084" y="576878"/>
                      <a:pt x="5084" y="576878"/>
                    </a:cubicBezTo>
                    <a:lnTo>
                      <a:pt x="63282" y="378186"/>
                    </a:lnTo>
                    <a:lnTo>
                      <a:pt x="124337" y="169779"/>
                    </a:lnTo>
                    <a:cubicBezTo>
                      <a:pt x="124337" y="169779"/>
                      <a:pt x="124813" y="169779"/>
                      <a:pt x="125099" y="169779"/>
                    </a:cubicBezTo>
                    <a:close/>
                  </a:path>
                </a:pathLst>
              </a:custGeom>
              <a:grpFill/>
              <a:ln w="0" cap="flat">
                <a:solidFill>
                  <a:srgbClr val="EF414A"/>
                </a:solid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4CD2C27E-6891-B358-301C-0F2D1E41A697}"/>
                  </a:ext>
                </a:extLst>
              </p:cNvPr>
              <p:cNvSpPr/>
              <p:nvPr/>
            </p:nvSpPr>
            <p:spPr>
              <a:xfrm>
                <a:off x="3153789" y="1213623"/>
                <a:ext cx="447711" cy="778727"/>
              </a:xfrm>
              <a:custGeom>
                <a:avLst/>
                <a:gdLst>
                  <a:gd name="connsiteX0" fmla="*/ 138614 w 447711"/>
                  <a:gd name="connsiteY0" fmla="*/ 182003 h 778727"/>
                  <a:gd name="connsiteX1" fmla="*/ 77559 w 447711"/>
                  <a:gd name="connsiteY1" fmla="*/ 390410 h 778727"/>
                  <a:gd name="connsiteX2" fmla="*/ 19361 w 447711"/>
                  <a:gd name="connsiteY2" fmla="*/ 589102 h 778727"/>
                  <a:gd name="connsiteX3" fmla="*/ 119183 w 447711"/>
                  <a:gd name="connsiteY3" fmla="*/ 762267 h 778727"/>
                  <a:gd name="connsiteX4" fmla="*/ 275679 w 447711"/>
                  <a:gd name="connsiteY4" fmla="*/ 677589 h 778727"/>
                  <a:gd name="connsiteX5" fmla="*/ 345402 w 447711"/>
                  <a:gd name="connsiteY5" fmla="*/ 439655 h 778727"/>
                  <a:gd name="connsiteX6" fmla="*/ 433984 w 447711"/>
                  <a:gd name="connsiteY6" fmla="*/ 137331 h 778727"/>
                  <a:gd name="connsiteX7" fmla="*/ 344830 w 447711"/>
                  <a:gd name="connsiteY7" fmla="*/ 14840 h 778727"/>
                  <a:gd name="connsiteX8" fmla="*/ 223386 w 447711"/>
                  <a:gd name="connsiteY8" fmla="*/ 78657 h 778727"/>
                  <a:gd name="connsiteX9" fmla="*/ 129660 w 447711"/>
                  <a:gd name="connsiteY9" fmla="*/ 398792 h 778727"/>
                  <a:gd name="connsiteX10" fmla="*/ 113468 w 447711"/>
                  <a:gd name="connsiteY10" fmla="*/ 394030 h 778727"/>
                  <a:gd name="connsiteX11" fmla="*/ 171285 w 447711"/>
                  <a:gd name="connsiteY11" fmla="*/ 204292 h 778727"/>
                  <a:gd name="connsiteX12" fmla="*/ 171666 w 447711"/>
                  <a:gd name="connsiteY12" fmla="*/ 204292 h 778727"/>
                  <a:gd name="connsiteX13" fmla="*/ 206718 w 447711"/>
                  <a:gd name="connsiteY13" fmla="*/ 84848 h 778727"/>
                  <a:gd name="connsiteX14" fmla="*/ 358356 w 447711"/>
                  <a:gd name="connsiteY14" fmla="*/ 5124 h 778727"/>
                  <a:gd name="connsiteX15" fmla="*/ 443033 w 447711"/>
                  <a:gd name="connsiteY15" fmla="*/ 154095 h 778727"/>
                  <a:gd name="connsiteX16" fmla="*/ 407981 w 447711"/>
                  <a:gd name="connsiteY16" fmla="*/ 273634 h 778727"/>
                  <a:gd name="connsiteX17" fmla="*/ 407981 w 447711"/>
                  <a:gd name="connsiteY17" fmla="*/ 273634 h 778727"/>
                  <a:gd name="connsiteX18" fmla="*/ 358641 w 447711"/>
                  <a:gd name="connsiteY18" fmla="*/ 442036 h 778727"/>
                  <a:gd name="connsiteX19" fmla="*/ 289966 w 447711"/>
                  <a:gd name="connsiteY19" fmla="*/ 676542 h 778727"/>
                  <a:gd name="connsiteX20" fmla="*/ 107467 w 447711"/>
                  <a:gd name="connsiteY20" fmla="*/ 772553 h 778727"/>
                  <a:gd name="connsiteX21" fmla="*/ 5645 w 447711"/>
                  <a:gd name="connsiteY21" fmla="*/ 593198 h 778727"/>
                  <a:gd name="connsiteX22" fmla="*/ 65748 w 447711"/>
                  <a:gd name="connsiteY22" fmla="*/ 388029 h 778727"/>
                  <a:gd name="connsiteX23" fmla="*/ 123660 w 447711"/>
                  <a:gd name="connsiteY23" fmla="*/ 190290 h 778727"/>
                  <a:gd name="connsiteX24" fmla="*/ 138900 w 447711"/>
                  <a:gd name="connsiteY24" fmla="*/ 181813 h 77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7711" h="778727">
                    <a:moveTo>
                      <a:pt x="138614" y="182003"/>
                    </a:moveTo>
                    <a:lnTo>
                      <a:pt x="77559" y="390410"/>
                    </a:lnTo>
                    <a:lnTo>
                      <a:pt x="19361" y="589102"/>
                    </a:lnTo>
                    <a:cubicBezTo>
                      <a:pt x="19361" y="589102"/>
                      <a:pt x="-19787" y="714356"/>
                      <a:pt x="119183" y="762267"/>
                    </a:cubicBezTo>
                    <a:cubicBezTo>
                      <a:pt x="119183" y="762267"/>
                      <a:pt x="229863" y="786460"/>
                      <a:pt x="275679" y="677589"/>
                    </a:cubicBezTo>
                    <a:lnTo>
                      <a:pt x="345402" y="439655"/>
                    </a:lnTo>
                    <a:lnTo>
                      <a:pt x="433984" y="137331"/>
                    </a:lnTo>
                    <a:cubicBezTo>
                      <a:pt x="433984" y="137331"/>
                      <a:pt x="447319" y="40271"/>
                      <a:pt x="344830" y="14840"/>
                    </a:cubicBezTo>
                    <a:cubicBezTo>
                      <a:pt x="344830" y="14840"/>
                      <a:pt x="263487" y="-7449"/>
                      <a:pt x="223386" y="78657"/>
                    </a:cubicBezTo>
                    <a:lnTo>
                      <a:pt x="129660" y="398792"/>
                    </a:lnTo>
                    <a:lnTo>
                      <a:pt x="113468" y="394030"/>
                    </a:lnTo>
                    <a:lnTo>
                      <a:pt x="171285" y="204292"/>
                    </a:lnTo>
                    <a:lnTo>
                      <a:pt x="171666" y="204292"/>
                    </a:lnTo>
                    <a:cubicBezTo>
                      <a:pt x="171666" y="204292"/>
                      <a:pt x="206718" y="84848"/>
                      <a:pt x="206718" y="84848"/>
                    </a:cubicBezTo>
                    <a:cubicBezTo>
                      <a:pt x="225196" y="21793"/>
                      <a:pt x="293300" y="-13926"/>
                      <a:pt x="358356" y="5124"/>
                    </a:cubicBezTo>
                    <a:cubicBezTo>
                      <a:pt x="423602" y="24174"/>
                      <a:pt x="461511" y="91040"/>
                      <a:pt x="443033" y="154095"/>
                    </a:cubicBezTo>
                    <a:lnTo>
                      <a:pt x="407981" y="273634"/>
                    </a:lnTo>
                    <a:lnTo>
                      <a:pt x="407981" y="273634"/>
                    </a:lnTo>
                    <a:cubicBezTo>
                      <a:pt x="407981" y="273634"/>
                      <a:pt x="358641" y="442036"/>
                      <a:pt x="358641" y="442036"/>
                    </a:cubicBezTo>
                    <a:lnTo>
                      <a:pt x="289966" y="676542"/>
                    </a:lnTo>
                    <a:cubicBezTo>
                      <a:pt x="267773" y="752456"/>
                      <a:pt x="185858" y="795509"/>
                      <a:pt x="107467" y="772553"/>
                    </a:cubicBezTo>
                    <a:cubicBezTo>
                      <a:pt x="29076" y="749598"/>
                      <a:pt x="-16644" y="669112"/>
                      <a:pt x="5645" y="593198"/>
                    </a:cubicBezTo>
                    <a:lnTo>
                      <a:pt x="65748" y="388029"/>
                    </a:lnTo>
                    <a:lnTo>
                      <a:pt x="123660" y="190290"/>
                    </a:lnTo>
                    <a:cubicBezTo>
                      <a:pt x="125565" y="183908"/>
                      <a:pt x="132232" y="180289"/>
                      <a:pt x="138900" y="181813"/>
                    </a:cubicBezTo>
                    <a:close/>
                  </a:path>
                </a:pathLst>
              </a:custGeom>
              <a:grpFill/>
              <a:ln w="0" cap="flat">
                <a:solidFill>
                  <a:srgbClr val="EF414A"/>
                </a:solidFill>
                <a:prstDash val="solid"/>
                <a:miter/>
              </a:ln>
            </p:spPr>
            <p:txBody>
              <a:bodyPr rtlCol="0" anchor="ctr"/>
              <a:lstStyle/>
              <a:p>
                <a:endParaRPr lang="en-US"/>
              </a:p>
            </p:txBody>
          </p:sp>
        </p:grpSp>
        <p:sp>
          <p:nvSpPr>
            <p:cNvPr id="15" name="TextBox 14">
              <a:extLst>
                <a:ext uri="{FF2B5EF4-FFF2-40B4-BE49-F238E27FC236}">
                  <a16:creationId xmlns:a16="http://schemas.microsoft.com/office/drawing/2014/main" id="{DC6D6ADF-A0E8-8120-A894-2DFF3E5F8DD6}"/>
                </a:ext>
              </a:extLst>
            </p:cNvPr>
            <p:cNvSpPr txBox="1"/>
            <p:nvPr/>
          </p:nvSpPr>
          <p:spPr>
            <a:xfrm>
              <a:off x="1504126" y="1340919"/>
              <a:ext cx="2035481" cy="523220"/>
            </a:xfrm>
            <a:prstGeom prst="rect">
              <a:avLst/>
            </a:prstGeom>
            <a:noFill/>
          </p:spPr>
          <p:txBody>
            <a:bodyPr wrap="square" rtlCol="0">
              <a:spAutoFit/>
            </a:bodyPr>
            <a:lstStyle/>
            <a:p>
              <a:pPr algn="ctr"/>
              <a:r>
                <a:rPr lang="en-US" sz="2800" b="1" dirty="0">
                  <a:solidFill>
                    <a:srgbClr val="00205C"/>
                  </a:solidFill>
                  <a:latin typeface="Atkinson Hyperlegible" pitchFamily="2" charset="0"/>
                </a:rPr>
                <a:t>Key points</a:t>
              </a:r>
            </a:p>
          </p:txBody>
        </p:sp>
      </p:grpSp>
      <p:sp>
        <p:nvSpPr>
          <p:cNvPr id="12" name="TextBox 11">
            <a:extLst>
              <a:ext uri="{FF2B5EF4-FFF2-40B4-BE49-F238E27FC236}">
                <a16:creationId xmlns:a16="http://schemas.microsoft.com/office/drawing/2014/main" id="{3C7B33FD-4714-A152-3D95-671218E77CB9}"/>
              </a:ext>
            </a:extLst>
          </p:cNvPr>
          <p:cNvSpPr txBox="1"/>
          <p:nvPr/>
        </p:nvSpPr>
        <p:spPr>
          <a:xfrm>
            <a:off x="1297271" y="2118903"/>
            <a:ext cx="9720776" cy="4093428"/>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n-US" sz="2200" dirty="0">
                <a:latin typeface="Atkinson Hyperlegible" pitchFamily="2" charset="77"/>
              </a:rPr>
              <a:t>Water is fundamental for providing safe and clean care and for respecting the dignity and rights of staff, patients and caregivers.</a:t>
            </a:r>
          </a:p>
          <a:p>
            <a:pPr marL="342900" indent="-342900">
              <a:spcAft>
                <a:spcPts val="1200"/>
              </a:spcAft>
              <a:buFont typeface="Arial" panose="020B0604020202020204" pitchFamily="34" charset="0"/>
              <a:buChar char="•"/>
            </a:pPr>
            <a:r>
              <a:rPr lang="en-US" sz="2200" dirty="0">
                <a:latin typeface="Atkinson Hyperlegible" pitchFamily="2" charset="77"/>
              </a:rPr>
              <a:t>Water quantity and quality needs depend on the types of health services provided and number of patients and their caregivers.</a:t>
            </a:r>
          </a:p>
          <a:p>
            <a:pPr marL="342900" indent="-342900">
              <a:spcAft>
                <a:spcPts val="1200"/>
              </a:spcAft>
              <a:buFont typeface="Arial" panose="020B0604020202020204" pitchFamily="34" charset="0"/>
              <a:buChar char="•"/>
            </a:pPr>
            <a:r>
              <a:rPr lang="en-US" sz="2200" dirty="0">
                <a:latin typeface="Atkinson Hyperlegible" pitchFamily="2" charset="77"/>
              </a:rPr>
              <a:t>Treating water is vital: many effective methods available.</a:t>
            </a:r>
          </a:p>
          <a:p>
            <a:pPr marL="342900" indent="-342900">
              <a:spcAft>
                <a:spcPts val="1200"/>
              </a:spcAft>
              <a:buFont typeface="Arial" panose="020B0604020202020204" pitchFamily="34" charset="0"/>
              <a:buChar char="•"/>
            </a:pPr>
            <a:r>
              <a:rPr lang="en-US" sz="2200" dirty="0">
                <a:latin typeface="Atkinson Hyperlegible" pitchFamily="2" charset="77"/>
              </a:rPr>
              <a:t>Managing water systems effectively can prevent concerns such as Legionella, which is increasingly problematic.</a:t>
            </a:r>
          </a:p>
          <a:p>
            <a:pPr marL="342900" indent="-342900">
              <a:spcAft>
                <a:spcPts val="1200"/>
              </a:spcAft>
              <a:buFont typeface="Arial" panose="020B0604020202020204" pitchFamily="34" charset="0"/>
              <a:buChar char="•"/>
            </a:pPr>
            <a:r>
              <a:rPr lang="en-US" sz="2200" dirty="0">
                <a:latin typeface="Atkinson Hyperlegible" pitchFamily="2" charset="77"/>
              </a:rPr>
              <a:t>Climate-resilient water systems need back-up supplies, storage, extra treatment and infrastructure capable of withstanding floods, droughts and extreme weather events.</a:t>
            </a:r>
          </a:p>
        </p:txBody>
      </p:sp>
      <p:pic>
        <p:nvPicPr>
          <p:cNvPr id="3" name="27">
            <a:hlinkClick r:id="" action="ppaction://media"/>
            <a:extLst>
              <a:ext uri="{FF2B5EF4-FFF2-40B4-BE49-F238E27FC236}">
                <a16:creationId xmlns:a16="http://schemas.microsoft.com/office/drawing/2014/main" id="{E5FB22C0-4204-D44E-03E0-A0F02A5F1AB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0" y="6881742"/>
            <a:ext cx="609600" cy="609600"/>
          </a:xfrm>
          <a:prstGeom prst="rect">
            <a:avLst/>
          </a:prstGeom>
        </p:spPr>
      </p:pic>
    </p:spTree>
    <p:extLst>
      <p:ext uri="{BB962C8B-B14F-4D97-AF65-F5344CB8AC3E}">
        <p14:creationId xmlns:p14="http://schemas.microsoft.com/office/powerpoint/2010/main" val="163897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8944" fill="hold"/>
                                        <p:tgtEl>
                                          <p:spTgt spid="3"/>
                                        </p:tgtEl>
                                      </p:cBhvr>
                                    </p:cmd>
                                  </p:childTnLst>
                                </p:cTn>
                              </p:par>
                              <p:par>
                                <p:cTn id="7" presetID="14" presetClass="entr" presetSubtype="1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randombar(horizontal)">
                                      <p:cBhvr>
                                        <p:cTn id="9" dur="500"/>
                                        <p:tgtEl>
                                          <p:spTgt spid="10"/>
                                        </p:tgtEl>
                                      </p:cBhvr>
                                    </p:animEffect>
                                  </p:childTnLst>
                                </p:cTn>
                              </p:par>
                              <p:par>
                                <p:cTn id="10" presetID="10" presetClass="entr" presetSubtype="0" fill="hold" grpId="0" nodeType="withEffect">
                                  <p:stCondLst>
                                    <p:cond delay="25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475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22" presetClass="entr" presetSubtype="1" fill="hold" nodeType="withEffect">
                                  <p:stCondLst>
                                    <p:cond delay="525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par>
                                <p:cTn id="19" presetID="22" presetClass="entr" presetSubtype="8" fill="hold" grpId="0" nodeType="withEffect">
                                  <p:stCondLst>
                                    <p:cond delay="550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wipe(left)">
                                      <p:cBhvr>
                                        <p:cTn id="21" dur="500"/>
                                        <p:tgtEl>
                                          <p:spTgt spid="12">
                                            <p:txEl>
                                              <p:pRg st="0" end="0"/>
                                            </p:txEl>
                                          </p:spTgt>
                                        </p:tgtEl>
                                      </p:cBhvr>
                                    </p:animEffect>
                                  </p:childTnLst>
                                </p:cTn>
                              </p:par>
                              <p:par>
                                <p:cTn id="22" presetID="22" presetClass="entr" presetSubtype="8" fill="hold" grpId="0" nodeType="withEffect">
                                  <p:stCondLst>
                                    <p:cond delay="15250"/>
                                  </p:stCondLst>
                                  <p:childTnLst>
                                    <p:set>
                                      <p:cBhvr>
                                        <p:cTn id="23" dur="1" fill="hold">
                                          <p:stCondLst>
                                            <p:cond delay="0"/>
                                          </p:stCondLst>
                                        </p:cTn>
                                        <p:tgtEl>
                                          <p:spTgt spid="12">
                                            <p:txEl>
                                              <p:pRg st="1" end="1"/>
                                            </p:txEl>
                                          </p:spTgt>
                                        </p:tgtEl>
                                        <p:attrNameLst>
                                          <p:attrName>style.visibility</p:attrName>
                                        </p:attrNameLst>
                                      </p:cBhvr>
                                      <p:to>
                                        <p:strVal val="visible"/>
                                      </p:to>
                                    </p:set>
                                    <p:animEffect transition="in" filter="wipe(left)">
                                      <p:cBhvr>
                                        <p:cTn id="24" dur="500"/>
                                        <p:tgtEl>
                                          <p:spTgt spid="12">
                                            <p:txEl>
                                              <p:pRg st="1" end="1"/>
                                            </p:txEl>
                                          </p:spTgt>
                                        </p:tgtEl>
                                      </p:cBhvr>
                                    </p:animEffect>
                                  </p:childTnLst>
                                </p:cTn>
                              </p:par>
                              <p:par>
                                <p:cTn id="25" presetID="22" presetClass="entr" presetSubtype="8" fill="hold" grpId="0" nodeType="withEffect">
                                  <p:stCondLst>
                                    <p:cond delay="23500"/>
                                  </p:stCondLst>
                                  <p:childTnLst>
                                    <p:set>
                                      <p:cBhvr>
                                        <p:cTn id="26" dur="1" fill="hold">
                                          <p:stCondLst>
                                            <p:cond delay="0"/>
                                          </p:stCondLst>
                                        </p:cTn>
                                        <p:tgtEl>
                                          <p:spTgt spid="12">
                                            <p:txEl>
                                              <p:pRg st="2" end="2"/>
                                            </p:txEl>
                                          </p:spTgt>
                                        </p:tgtEl>
                                        <p:attrNameLst>
                                          <p:attrName>style.visibility</p:attrName>
                                        </p:attrNameLst>
                                      </p:cBhvr>
                                      <p:to>
                                        <p:strVal val="visible"/>
                                      </p:to>
                                    </p:set>
                                    <p:animEffect transition="in" filter="wipe(left)">
                                      <p:cBhvr>
                                        <p:cTn id="27" dur="500"/>
                                        <p:tgtEl>
                                          <p:spTgt spid="12">
                                            <p:txEl>
                                              <p:pRg st="2" end="2"/>
                                            </p:txEl>
                                          </p:spTgt>
                                        </p:tgtEl>
                                      </p:cBhvr>
                                    </p:animEffect>
                                  </p:childTnLst>
                                </p:cTn>
                              </p:par>
                              <p:par>
                                <p:cTn id="28" presetID="22" presetClass="entr" presetSubtype="8" fill="hold" grpId="0" nodeType="withEffect">
                                  <p:stCondLst>
                                    <p:cond delay="28500"/>
                                  </p:stCondLst>
                                  <p:childTnLst>
                                    <p:set>
                                      <p:cBhvr>
                                        <p:cTn id="29" dur="1" fill="hold">
                                          <p:stCondLst>
                                            <p:cond delay="0"/>
                                          </p:stCondLst>
                                        </p:cTn>
                                        <p:tgtEl>
                                          <p:spTgt spid="12">
                                            <p:txEl>
                                              <p:pRg st="3" end="3"/>
                                            </p:txEl>
                                          </p:spTgt>
                                        </p:tgtEl>
                                        <p:attrNameLst>
                                          <p:attrName>style.visibility</p:attrName>
                                        </p:attrNameLst>
                                      </p:cBhvr>
                                      <p:to>
                                        <p:strVal val="visible"/>
                                      </p:to>
                                    </p:set>
                                    <p:animEffect transition="in" filter="wipe(left)">
                                      <p:cBhvr>
                                        <p:cTn id="30" dur="500"/>
                                        <p:tgtEl>
                                          <p:spTgt spid="12">
                                            <p:txEl>
                                              <p:pRg st="3" end="3"/>
                                            </p:txEl>
                                          </p:spTgt>
                                        </p:tgtEl>
                                      </p:cBhvr>
                                    </p:animEffect>
                                  </p:childTnLst>
                                </p:cTn>
                              </p:par>
                              <p:par>
                                <p:cTn id="31" presetID="22" presetClass="entr" presetSubtype="8" fill="hold" grpId="0" nodeType="withEffect">
                                  <p:stCondLst>
                                    <p:cond delay="36500"/>
                                  </p:stCondLst>
                                  <p:childTnLst>
                                    <p:set>
                                      <p:cBhvr>
                                        <p:cTn id="32" dur="1" fill="hold">
                                          <p:stCondLst>
                                            <p:cond delay="0"/>
                                          </p:stCondLst>
                                        </p:cTn>
                                        <p:tgtEl>
                                          <p:spTgt spid="12">
                                            <p:txEl>
                                              <p:pRg st="4" end="4"/>
                                            </p:txEl>
                                          </p:spTgt>
                                        </p:tgtEl>
                                        <p:attrNameLst>
                                          <p:attrName>style.visibility</p:attrName>
                                        </p:attrNameLst>
                                      </p:cBhvr>
                                      <p:to>
                                        <p:strVal val="visible"/>
                                      </p:to>
                                    </p:set>
                                    <p:animEffect transition="in" filter="wipe(left)">
                                      <p:cBhvr>
                                        <p:cTn id="33"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3"/>
                </p:tgtEl>
              </p:cMediaNode>
            </p:audio>
          </p:childTnLst>
        </p:cTn>
      </p:par>
    </p:tnLst>
    <p:bldLst>
      <p:bldP spid="11" grpId="0" animBg="1"/>
      <p:bldP spid="13" grpId="0" animBg="1"/>
      <p:bldP spid="12"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EF26C4-E10C-34BE-6D35-5ACB1EDED61D}"/>
              </a:ext>
            </a:extLst>
          </p:cNvPr>
          <p:cNvSpPr txBox="1"/>
          <p:nvPr/>
        </p:nvSpPr>
        <p:spPr>
          <a:xfrm>
            <a:off x="128017" y="96886"/>
            <a:ext cx="8233090" cy="592213"/>
          </a:xfrm>
          <a:prstGeom prst="rect">
            <a:avLst/>
          </a:prstGeom>
          <a:noFill/>
        </p:spPr>
        <p:txBody>
          <a:bodyPr wrap="square" rtlCol="0">
            <a:spAutoFit/>
          </a:bodyPr>
          <a:lstStyle/>
          <a:p>
            <a:pPr>
              <a:lnSpc>
                <a:spcPts val="4000"/>
              </a:lnSpc>
            </a:pPr>
            <a:r>
              <a:rPr lang="en-US" sz="3200" b="1" dirty="0">
                <a:solidFill>
                  <a:srgbClr val="1CB9EC"/>
                </a:solidFill>
                <a:latin typeface="Atkinson Hyperlegible" pitchFamily="2" charset="0"/>
              </a:rPr>
              <a:t>Effects of an inadequate water supply</a:t>
            </a:r>
          </a:p>
        </p:txBody>
      </p:sp>
      <p:grpSp>
        <p:nvGrpSpPr>
          <p:cNvPr id="20" name="Group 19">
            <a:extLst>
              <a:ext uri="{FF2B5EF4-FFF2-40B4-BE49-F238E27FC236}">
                <a16:creationId xmlns:a16="http://schemas.microsoft.com/office/drawing/2014/main" id="{EA80E88F-94FA-A6AA-F609-9BCE1B50F0EF}"/>
              </a:ext>
            </a:extLst>
          </p:cNvPr>
          <p:cNvGrpSpPr/>
          <p:nvPr/>
        </p:nvGrpSpPr>
        <p:grpSpPr>
          <a:xfrm>
            <a:off x="2777373" y="762144"/>
            <a:ext cx="6074902" cy="534912"/>
            <a:chOff x="2777373" y="762144"/>
            <a:chExt cx="6074902" cy="534912"/>
          </a:xfrm>
        </p:grpSpPr>
        <p:sp>
          <p:nvSpPr>
            <p:cNvPr id="1046" name="TextBox 50">
              <a:extLst>
                <a:ext uri="{FF2B5EF4-FFF2-40B4-BE49-F238E27FC236}">
                  <a16:creationId xmlns:a16="http://schemas.microsoft.com/office/drawing/2014/main" id="{1C572E24-50BB-4980-A1F8-690121F280A7}"/>
                </a:ext>
              </a:extLst>
            </p:cNvPr>
            <p:cNvSpPr txBox="1">
              <a:spLocks noChangeArrowheads="1"/>
            </p:cNvSpPr>
            <p:nvPr/>
          </p:nvSpPr>
          <p:spPr bwMode="auto">
            <a:xfrm>
              <a:off x="3521755" y="829544"/>
              <a:ext cx="52688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0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9pPr>
            </a:lstStyle>
            <a:p>
              <a:pPr>
                <a:lnSpc>
                  <a:spcPct val="100000"/>
                </a:lnSpc>
                <a:spcBef>
                  <a:spcPts val="600"/>
                </a:spcBef>
                <a:buNone/>
                <a:defRPr/>
              </a:pPr>
              <a:r>
                <a:rPr lang="en-US" altLang="en-US" dirty="0">
                  <a:latin typeface="Atkinson Hyperlegible" pitchFamily="2" charset="0"/>
                </a:rPr>
                <a:t>Staff &amp; patient dehydration</a:t>
              </a:r>
            </a:p>
          </p:txBody>
        </p:sp>
        <p:sp>
          <p:nvSpPr>
            <p:cNvPr id="1069" name="Rectangle 1068">
              <a:extLst>
                <a:ext uri="{FF2B5EF4-FFF2-40B4-BE49-F238E27FC236}">
                  <a16:creationId xmlns:a16="http://schemas.microsoft.com/office/drawing/2014/main" id="{2F2197FA-1921-8E0D-7C02-0026F149C09C}"/>
                </a:ext>
              </a:extLst>
            </p:cNvPr>
            <p:cNvSpPr/>
            <p:nvPr/>
          </p:nvSpPr>
          <p:spPr>
            <a:xfrm rot="10800000">
              <a:off x="3468554" y="762144"/>
              <a:ext cx="5383721" cy="534912"/>
            </a:xfrm>
            <a:prstGeom prst="rect">
              <a:avLst/>
            </a:prstGeom>
            <a:noFill/>
            <a:ln w="19050">
              <a:gradFill flip="none" rotWithShape="1">
                <a:gsLst>
                  <a:gs pos="0">
                    <a:srgbClr val="F26829">
                      <a:alpha val="0"/>
                    </a:srgbClr>
                  </a:gs>
                  <a:gs pos="100000">
                    <a:srgbClr val="F26829"/>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45720" numCol="1" spcCol="0" rtlCol="0" fromWordArt="0" anchor="ctr" anchorCtr="0" forceAA="0" compatLnSpc="1">
              <a:prstTxWarp prst="textNoShape">
                <a:avLst/>
              </a:prstTxWarp>
              <a:noAutofit/>
            </a:bodyPr>
            <a:lstStyle/>
            <a:p>
              <a:pPr algn="ctr"/>
              <a:endParaRPr lang="en-US" dirty="0"/>
            </a:p>
          </p:txBody>
        </p:sp>
        <p:cxnSp>
          <p:nvCxnSpPr>
            <p:cNvPr id="1126" name="Connector: Elbow 1125">
              <a:extLst>
                <a:ext uri="{FF2B5EF4-FFF2-40B4-BE49-F238E27FC236}">
                  <a16:creationId xmlns:a16="http://schemas.microsoft.com/office/drawing/2014/main" id="{F097F484-C8DF-96C5-8F84-A732F1563982}"/>
                </a:ext>
              </a:extLst>
            </p:cNvPr>
            <p:cNvCxnSpPr>
              <a:cxnSpLocks/>
              <a:stCxn id="1067" idx="6"/>
              <a:endCxn id="1069" idx="3"/>
            </p:cNvCxnSpPr>
            <p:nvPr/>
          </p:nvCxnSpPr>
          <p:spPr>
            <a:xfrm flipV="1">
              <a:off x="2777373" y="1029600"/>
              <a:ext cx="691181" cy="245040"/>
            </a:xfrm>
            <a:prstGeom prst="bentConnector3">
              <a:avLst/>
            </a:prstGeom>
            <a:ln>
              <a:solidFill>
                <a:srgbClr val="F58E5F"/>
              </a:solidFill>
              <a:headEnd type="none"/>
              <a:tailEnd type="oval"/>
            </a:ln>
          </p:spPr>
          <p:style>
            <a:lnRef idx="2">
              <a:schemeClr val="accent1"/>
            </a:lnRef>
            <a:fillRef idx="0">
              <a:schemeClr val="accent1"/>
            </a:fillRef>
            <a:effectRef idx="1">
              <a:schemeClr val="accent1"/>
            </a:effectRef>
            <a:fontRef idx="minor">
              <a:schemeClr val="tx1"/>
            </a:fontRef>
          </p:style>
        </p:cxnSp>
      </p:grpSp>
      <p:grpSp>
        <p:nvGrpSpPr>
          <p:cNvPr id="21" name="Group 20">
            <a:extLst>
              <a:ext uri="{FF2B5EF4-FFF2-40B4-BE49-F238E27FC236}">
                <a16:creationId xmlns:a16="http://schemas.microsoft.com/office/drawing/2014/main" id="{940890BA-DABA-695A-80E0-C76462021B7D}"/>
              </a:ext>
            </a:extLst>
          </p:cNvPr>
          <p:cNvGrpSpPr/>
          <p:nvPr/>
        </p:nvGrpSpPr>
        <p:grpSpPr>
          <a:xfrm>
            <a:off x="2777373" y="1398940"/>
            <a:ext cx="6017191" cy="534912"/>
            <a:chOff x="2777373" y="1398940"/>
            <a:chExt cx="6017191" cy="534912"/>
          </a:xfrm>
        </p:grpSpPr>
        <p:sp>
          <p:nvSpPr>
            <p:cNvPr id="1071" name="TextBox 1070">
              <a:extLst>
                <a:ext uri="{FF2B5EF4-FFF2-40B4-BE49-F238E27FC236}">
                  <a16:creationId xmlns:a16="http://schemas.microsoft.com/office/drawing/2014/main" id="{7D5E806A-EAFA-6471-06F7-51F532D55A58}"/>
                </a:ext>
              </a:extLst>
            </p:cNvPr>
            <p:cNvSpPr txBox="1"/>
            <p:nvPr/>
          </p:nvSpPr>
          <p:spPr>
            <a:xfrm>
              <a:off x="3521755" y="1466340"/>
              <a:ext cx="5272809" cy="400110"/>
            </a:xfrm>
            <a:prstGeom prst="rect">
              <a:avLst/>
            </a:prstGeom>
            <a:noFill/>
          </p:spPr>
          <p:txBody>
            <a:bodyPr wrap="square">
              <a:spAutoFit/>
            </a:bodyPr>
            <a:lstStyle/>
            <a:p>
              <a:r>
                <a:rPr lang="en-US" altLang="en-US" sz="2000" dirty="0">
                  <a:latin typeface="Atkinson Hyperlegible" pitchFamily="2" charset="0"/>
                </a:rPr>
                <a:t>Inability to take medications</a:t>
              </a:r>
              <a:endParaRPr lang="en-US" sz="2000" dirty="0"/>
            </a:p>
          </p:txBody>
        </p:sp>
        <p:sp>
          <p:nvSpPr>
            <p:cNvPr id="1073" name="Rectangle 1072">
              <a:extLst>
                <a:ext uri="{FF2B5EF4-FFF2-40B4-BE49-F238E27FC236}">
                  <a16:creationId xmlns:a16="http://schemas.microsoft.com/office/drawing/2014/main" id="{33B5AA47-582B-66C8-2D56-CEF72ED2F331}"/>
                </a:ext>
              </a:extLst>
            </p:cNvPr>
            <p:cNvSpPr/>
            <p:nvPr/>
          </p:nvSpPr>
          <p:spPr>
            <a:xfrm rot="10800000">
              <a:off x="3468555" y="1398940"/>
              <a:ext cx="5300438" cy="534912"/>
            </a:xfrm>
            <a:prstGeom prst="rect">
              <a:avLst/>
            </a:prstGeom>
            <a:noFill/>
            <a:ln w="19050">
              <a:gradFill flip="none" rotWithShape="1">
                <a:gsLst>
                  <a:gs pos="0">
                    <a:srgbClr val="F26829">
                      <a:alpha val="0"/>
                    </a:srgbClr>
                  </a:gs>
                  <a:gs pos="100000">
                    <a:srgbClr val="F26829"/>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45720" numCol="1" spcCol="0" rtlCol="0" fromWordArt="0" anchor="ctr" anchorCtr="0" forceAA="0" compatLnSpc="1">
              <a:prstTxWarp prst="textNoShape">
                <a:avLst/>
              </a:prstTxWarp>
              <a:noAutofit/>
            </a:bodyPr>
            <a:lstStyle/>
            <a:p>
              <a:pPr algn="ctr"/>
              <a:endParaRPr lang="en-US" dirty="0"/>
            </a:p>
          </p:txBody>
        </p:sp>
        <p:cxnSp>
          <p:nvCxnSpPr>
            <p:cNvPr id="1130" name="Connector: Elbow 1129">
              <a:extLst>
                <a:ext uri="{FF2B5EF4-FFF2-40B4-BE49-F238E27FC236}">
                  <a16:creationId xmlns:a16="http://schemas.microsoft.com/office/drawing/2014/main" id="{37494432-8CCB-E3E4-8CE5-3665037723D7}"/>
                </a:ext>
              </a:extLst>
            </p:cNvPr>
            <p:cNvCxnSpPr>
              <a:cxnSpLocks/>
              <a:stCxn id="1067" idx="5"/>
              <a:endCxn id="1073" idx="3"/>
            </p:cNvCxnSpPr>
            <p:nvPr/>
          </p:nvCxnSpPr>
          <p:spPr>
            <a:xfrm>
              <a:off x="2777373" y="1421355"/>
              <a:ext cx="691182" cy="245041"/>
            </a:xfrm>
            <a:prstGeom prst="bentConnector3">
              <a:avLst/>
            </a:prstGeom>
            <a:ln>
              <a:solidFill>
                <a:srgbClr val="F58E5F"/>
              </a:solidFill>
              <a:headEnd type="none"/>
              <a:tailEnd type="oval"/>
            </a:ln>
          </p:spPr>
          <p:style>
            <a:lnRef idx="2">
              <a:schemeClr val="accent1"/>
            </a:lnRef>
            <a:fillRef idx="0">
              <a:schemeClr val="accent1"/>
            </a:fillRef>
            <a:effectRef idx="1">
              <a:schemeClr val="accent1"/>
            </a:effectRef>
            <a:fontRef idx="minor">
              <a:schemeClr val="tx1"/>
            </a:fontRef>
          </p:style>
        </p:cxnSp>
      </p:grpSp>
      <p:grpSp>
        <p:nvGrpSpPr>
          <p:cNvPr id="22" name="Group 21">
            <a:extLst>
              <a:ext uri="{FF2B5EF4-FFF2-40B4-BE49-F238E27FC236}">
                <a16:creationId xmlns:a16="http://schemas.microsoft.com/office/drawing/2014/main" id="{3E299106-2DEA-AFB4-2142-CA9CEF2C403F}"/>
              </a:ext>
            </a:extLst>
          </p:cNvPr>
          <p:cNvGrpSpPr/>
          <p:nvPr/>
        </p:nvGrpSpPr>
        <p:grpSpPr>
          <a:xfrm>
            <a:off x="2748845" y="2044039"/>
            <a:ext cx="6103430" cy="534912"/>
            <a:chOff x="2748845" y="2044039"/>
            <a:chExt cx="6103430" cy="534912"/>
          </a:xfrm>
        </p:grpSpPr>
        <p:sp>
          <p:nvSpPr>
            <p:cNvPr id="1074" name="Rectangle 1073">
              <a:extLst>
                <a:ext uri="{FF2B5EF4-FFF2-40B4-BE49-F238E27FC236}">
                  <a16:creationId xmlns:a16="http://schemas.microsoft.com/office/drawing/2014/main" id="{B690DA33-5DAB-7DA2-7DCD-CFE5BA3EDE20}"/>
                </a:ext>
              </a:extLst>
            </p:cNvPr>
            <p:cNvSpPr/>
            <p:nvPr/>
          </p:nvSpPr>
          <p:spPr>
            <a:xfrm rot="10800000">
              <a:off x="3468555" y="2044039"/>
              <a:ext cx="5383720" cy="534912"/>
            </a:xfrm>
            <a:prstGeom prst="rect">
              <a:avLst/>
            </a:prstGeom>
            <a:noFill/>
            <a:ln w="19050">
              <a:gradFill flip="none" rotWithShape="1">
                <a:gsLst>
                  <a:gs pos="0">
                    <a:srgbClr val="F7BE56">
                      <a:alpha val="0"/>
                    </a:srgbClr>
                  </a:gs>
                  <a:gs pos="100000">
                    <a:srgbClr val="F7BE56"/>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45720" numCol="1" spcCol="0" rtlCol="0" fromWordArt="0" anchor="ctr" anchorCtr="0" forceAA="0" compatLnSpc="1">
              <a:prstTxWarp prst="textNoShape">
                <a:avLst/>
              </a:prstTxWarp>
              <a:noAutofit/>
            </a:bodyPr>
            <a:lstStyle/>
            <a:p>
              <a:pPr algn="ctr"/>
              <a:endParaRPr lang="en-US" dirty="0"/>
            </a:p>
          </p:txBody>
        </p:sp>
        <p:sp>
          <p:nvSpPr>
            <p:cNvPr id="1076" name="TextBox 50">
              <a:extLst>
                <a:ext uri="{FF2B5EF4-FFF2-40B4-BE49-F238E27FC236}">
                  <a16:creationId xmlns:a16="http://schemas.microsoft.com/office/drawing/2014/main" id="{356EB85B-8E02-7A3E-BD58-CAEB8E9CA4FF}"/>
                </a:ext>
              </a:extLst>
            </p:cNvPr>
            <p:cNvSpPr txBox="1">
              <a:spLocks noChangeArrowheads="1"/>
            </p:cNvSpPr>
            <p:nvPr/>
          </p:nvSpPr>
          <p:spPr bwMode="auto">
            <a:xfrm>
              <a:off x="3521755" y="2111439"/>
              <a:ext cx="525929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0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9pPr>
            </a:lstStyle>
            <a:p>
              <a:pPr>
                <a:lnSpc>
                  <a:spcPct val="100000"/>
                </a:lnSpc>
                <a:spcBef>
                  <a:spcPts val="600"/>
                </a:spcBef>
                <a:buNone/>
                <a:defRPr/>
              </a:pPr>
              <a:r>
                <a:rPr lang="en-US" altLang="en-US" dirty="0" err="1">
                  <a:latin typeface="Atkinson Hyperlegible" pitchFamily="2" charset="0"/>
                </a:rPr>
                <a:t>Diarrhoea</a:t>
              </a:r>
              <a:endParaRPr lang="en-US" altLang="en-US" dirty="0">
                <a:latin typeface="Atkinson Hyperlegible" pitchFamily="2" charset="0"/>
              </a:endParaRPr>
            </a:p>
          </p:txBody>
        </p:sp>
        <p:cxnSp>
          <p:nvCxnSpPr>
            <p:cNvPr id="1145" name="Connector: Elbow 1144">
              <a:extLst>
                <a:ext uri="{FF2B5EF4-FFF2-40B4-BE49-F238E27FC236}">
                  <a16:creationId xmlns:a16="http://schemas.microsoft.com/office/drawing/2014/main" id="{A1469C26-3C03-CF79-96C9-16B11FD0B755}"/>
                </a:ext>
              </a:extLst>
            </p:cNvPr>
            <p:cNvCxnSpPr>
              <a:cxnSpLocks/>
              <a:endCxn id="1074" idx="3"/>
            </p:cNvCxnSpPr>
            <p:nvPr/>
          </p:nvCxnSpPr>
          <p:spPr>
            <a:xfrm flipV="1">
              <a:off x="2748845" y="2311495"/>
              <a:ext cx="719710" cy="245633"/>
            </a:xfrm>
            <a:prstGeom prst="bentConnector3">
              <a:avLst/>
            </a:prstGeom>
            <a:ln>
              <a:solidFill>
                <a:srgbClr val="F7BE56"/>
              </a:solidFill>
              <a:headEnd type="none"/>
              <a:tailEnd type="oval"/>
            </a:ln>
          </p:spPr>
          <p:style>
            <a:lnRef idx="2">
              <a:schemeClr val="accent1"/>
            </a:lnRef>
            <a:fillRef idx="0">
              <a:schemeClr val="accent1"/>
            </a:fillRef>
            <a:effectRef idx="1">
              <a:schemeClr val="accent1"/>
            </a:effectRef>
            <a:fontRef idx="minor">
              <a:schemeClr val="tx1"/>
            </a:fontRef>
          </p:style>
        </p:cxnSp>
      </p:grpSp>
      <p:grpSp>
        <p:nvGrpSpPr>
          <p:cNvPr id="23" name="Group 22">
            <a:extLst>
              <a:ext uri="{FF2B5EF4-FFF2-40B4-BE49-F238E27FC236}">
                <a16:creationId xmlns:a16="http://schemas.microsoft.com/office/drawing/2014/main" id="{200EF4EC-4F91-B3F8-9059-7DE720EC79F6}"/>
              </a:ext>
            </a:extLst>
          </p:cNvPr>
          <p:cNvGrpSpPr/>
          <p:nvPr/>
        </p:nvGrpSpPr>
        <p:grpSpPr>
          <a:xfrm>
            <a:off x="2748845" y="2680835"/>
            <a:ext cx="6045719" cy="534912"/>
            <a:chOff x="2748845" y="2680835"/>
            <a:chExt cx="6045719" cy="534912"/>
          </a:xfrm>
        </p:grpSpPr>
        <p:sp>
          <p:nvSpPr>
            <p:cNvPr id="1077" name="TextBox 1076">
              <a:extLst>
                <a:ext uri="{FF2B5EF4-FFF2-40B4-BE49-F238E27FC236}">
                  <a16:creationId xmlns:a16="http://schemas.microsoft.com/office/drawing/2014/main" id="{973E737D-8699-6B48-4A7A-D206AB380E54}"/>
                </a:ext>
              </a:extLst>
            </p:cNvPr>
            <p:cNvSpPr txBox="1"/>
            <p:nvPr/>
          </p:nvSpPr>
          <p:spPr>
            <a:xfrm>
              <a:off x="3521755" y="2748235"/>
              <a:ext cx="5272809" cy="400110"/>
            </a:xfrm>
            <a:prstGeom prst="rect">
              <a:avLst/>
            </a:prstGeom>
            <a:noFill/>
          </p:spPr>
          <p:txBody>
            <a:bodyPr wrap="square">
              <a:spAutoFit/>
            </a:bodyPr>
            <a:lstStyle/>
            <a:p>
              <a:pPr rtl="0"/>
              <a:r>
                <a:rPr lang="en-GB" sz="2000" b="0" dirty="0">
                  <a:latin typeface="Atkinson Hyperlegible" pitchFamily="2" charset="0"/>
                  <a:cs typeface="Arial" panose="020B0604020202020204" pitchFamily="34" charset="0"/>
                </a:rPr>
                <a:t>Waterborne disease outbreaks (e.g., Cholera)</a:t>
              </a:r>
            </a:p>
          </p:txBody>
        </p:sp>
        <p:sp>
          <p:nvSpPr>
            <p:cNvPr id="1089" name="Rectangle 1088">
              <a:extLst>
                <a:ext uri="{FF2B5EF4-FFF2-40B4-BE49-F238E27FC236}">
                  <a16:creationId xmlns:a16="http://schemas.microsoft.com/office/drawing/2014/main" id="{99E32EAF-2065-00DA-BA48-4CBA44A40BB1}"/>
                </a:ext>
              </a:extLst>
            </p:cNvPr>
            <p:cNvSpPr/>
            <p:nvPr/>
          </p:nvSpPr>
          <p:spPr>
            <a:xfrm rot="10800000">
              <a:off x="3468555" y="2680835"/>
              <a:ext cx="5300438" cy="534912"/>
            </a:xfrm>
            <a:prstGeom prst="rect">
              <a:avLst/>
            </a:prstGeom>
            <a:noFill/>
            <a:ln w="19050">
              <a:gradFill flip="none" rotWithShape="1">
                <a:gsLst>
                  <a:gs pos="0">
                    <a:srgbClr val="F7BE56">
                      <a:alpha val="0"/>
                    </a:srgbClr>
                  </a:gs>
                  <a:gs pos="100000">
                    <a:srgbClr val="F7BE56"/>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45720" numCol="1" spcCol="0" rtlCol="0" fromWordArt="0" anchor="ctr" anchorCtr="0" forceAA="0" compatLnSpc="1">
              <a:prstTxWarp prst="textNoShape">
                <a:avLst/>
              </a:prstTxWarp>
              <a:noAutofit/>
            </a:bodyPr>
            <a:lstStyle/>
            <a:p>
              <a:pPr algn="ctr"/>
              <a:endParaRPr lang="en-US" dirty="0"/>
            </a:p>
          </p:txBody>
        </p:sp>
        <p:cxnSp>
          <p:nvCxnSpPr>
            <p:cNvPr id="1146" name="Connector: Elbow 1145">
              <a:extLst>
                <a:ext uri="{FF2B5EF4-FFF2-40B4-BE49-F238E27FC236}">
                  <a16:creationId xmlns:a16="http://schemas.microsoft.com/office/drawing/2014/main" id="{EDDBAF6F-66C8-AFF5-0281-C264EA20FF6E}"/>
                </a:ext>
              </a:extLst>
            </p:cNvPr>
            <p:cNvCxnSpPr>
              <a:cxnSpLocks/>
              <a:endCxn id="1089" idx="3"/>
            </p:cNvCxnSpPr>
            <p:nvPr/>
          </p:nvCxnSpPr>
          <p:spPr>
            <a:xfrm>
              <a:off x="2748845" y="2703843"/>
              <a:ext cx="719710" cy="244448"/>
            </a:xfrm>
            <a:prstGeom prst="bentConnector3">
              <a:avLst/>
            </a:prstGeom>
            <a:ln>
              <a:solidFill>
                <a:srgbClr val="F7BE56"/>
              </a:solidFill>
              <a:headEnd type="none"/>
              <a:tailEnd type="oval"/>
            </a:ln>
          </p:spPr>
          <p:style>
            <a:lnRef idx="2">
              <a:schemeClr val="accent1"/>
            </a:lnRef>
            <a:fillRef idx="0">
              <a:schemeClr val="accent1"/>
            </a:fillRef>
            <a:effectRef idx="1">
              <a:schemeClr val="accent1"/>
            </a:effectRef>
            <a:fontRef idx="minor">
              <a:schemeClr val="tx1"/>
            </a:fontRef>
          </p:style>
        </p:cxnSp>
      </p:grpSp>
      <p:grpSp>
        <p:nvGrpSpPr>
          <p:cNvPr id="12" name="Group 11">
            <a:extLst>
              <a:ext uri="{FF2B5EF4-FFF2-40B4-BE49-F238E27FC236}">
                <a16:creationId xmlns:a16="http://schemas.microsoft.com/office/drawing/2014/main" id="{9AD1C65D-FCFF-41FD-9611-A6F6403119C4}"/>
              </a:ext>
            </a:extLst>
          </p:cNvPr>
          <p:cNvGrpSpPr/>
          <p:nvPr/>
        </p:nvGrpSpPr>
        <p:grpSpPr>
          <a:xfrm>
            <a:off x="2550473" y="3607220"/>
            <a:ext cx="6263562" cy="731520"/>
            <a:chOff x="2550473" y="3607220"/>
            <a:chExt cx="6263562" cy="731520"/>
          </a:xfrm>
        </p:grpSpPr>
        <p:sp>
          <p:nvSpPr>
            <p:cNvPr id="10" name="TextBox 9">
              <a:extLst>
                <a:ext uri="{FF2B5EF4-FFF2-40B4-BE49-F238E27FC236}">
                  <a16:creationId xmlns:a16="http://schemas.microsoft.com/office/drawing/2014/main" id="{3E8FBA3A-A5E0-BAD8-0BB8-FBD1FEDC62FF}"/>
                </a:ext>
              </a:extLst>
            </p:cNvPr>
            <p:cNvSpPr txBox="1"/>
            <p:nvPr/>
          </p:nvSpPr>
          <p:spPr>
            <a:xfrm>
              <a:off x="3521755" y="3619037"/>
              <a:ext cx="5292280" cy="707886"/>
            </a:xfrm>
            <a:prstGeom prst="rect">
              <a:avLst/>
            </a:prstGeom>
            <a:noFill/>
          </p:spPr>
          <p:txBody>
            <a:bodyPr wrap="square" rtlCol="0">
              <a:spAutoFit/>
            </a:bodyPr>
            <a:lstStyle/>
            <a:p>
              <a:pPr rtl="0"/>
              <a:r>
                <a:rPr lang="en-US" sz="2000" b="0" dirty="0">
                  <a:latin typeface="Atkinson Hyperlegible" pitchFamily="2" charset="0"/>
                  <a:cs typeface="Arial" panose="020B0604020202020204" pitchFamily="34" charset="0"/>
                </a:rPr>
                <a:t>Spread of infections; inability to control outbreaks; risks to patient and staff safety</a:t>
              </a:r>
              <a:endParaRPr lang="en-GB" sz="2000" b="0" dirty="0">
                <a:latin typeface="Atkinson Hyperlegible" pitchFamily="2" charset="0"/>
                <a:cs typeface="Arial" panose="020B0604020202020204" pitchFamily="34" charset="0"/>
              </a:endParaRPr>
            </a:p>
          </p:txBody>
        </p:sp>
        <p:sp>
          <p:nvSpPr>
            <p:cNvPr id="1078" name="Rectangle 1077">
              <a:extLst>
                <a:ext uri="{FF2B5EF4-FFF2-40B4-BE49-F238E27FC236}">
                  <a16:creationId xmlns:a16="http://schemas.microsoft.com/office/drawing/2014/main" id="{04A073C9-1CE8-6DF9-2826-FAF2C4EF5E8C}"/>
                </a:ext>
              </a:extLst>
            </p:cNvPr>
            <p:cNvSpPr/>
            <p:nvPr/>
          </p:nvSpPr>
          <p:spPr>
            <a:xfrm rot="10800000">
              <a:off x="3486092" y="3607220"/>
              <a:ext cx="5327941" cy="731520"/>
            </a:xfrm>
            <a:prstGeom prst="rect">
              <a:avLst/>
            </a:prstGeom>
            <a:noFill/>
            <a:ln w="19050">
              <a:gradFill flip="none" rotWithShape="1">
                <a:gsLst>
                  <a:gs pos="0">
                    <a:srgbClr val="7F8FAD">
                      <a:alpha val="0"/>
                    </a:srgbClr>
                  </a:gs>
                  <a:gs pos="100000">
                    <a:srgbClr val="7F8FAD"/>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45720" numCol="1" spcCol="0" rtlCol="0" fromWordArt="0" anchor="ctr" anchorCtr="0" forceAA="0" compatLnSpc="1">
              <a:prstTxWarp prst="textNoShape">
                <a:avLst/>
              </a:prstTxWarp>
              <a:noAutofit/>
            </a:bodyPr>
            <a:lstStyle/>
            <a:p>
              <a:pPr algn="ctr"/>
              <a:endParaRPr lang="en-US" dirty="0"/>
            </a:p>
          </p:txBody>
        </p:sp>
        <p:cxnSp>
          <p:nvCxnSpPr>
            <p:cNvPr id="1095" name="Straight Connector 1094">
              <a:extLst>
                <a:ext uri="{FF2B5EF4-FFF2-40B4-BE49-F238E27FC236}">
                  <a16:creationId xmlns:a16="http://schemas.microsoft.com/office/drawing/2014/main" id="{B3113E6A-9D3F-2725-89A0-41A570DCF8C5}"/>
                </a:ext>
              </a:extLst>
            </p:cNvPr>
            <p:cNvCxnSpPr>
              <a:cxnSpLocks/>
            </p:cNvCxnSpPr>
            <p:nvPr/>
          </p:nvCxnSpPr>
          <p:spPr>
            <a:xfrm flipH="1">
              <a:off x="2550473" y="3969352"/>
              <a:ext cx="935621" cy="0"/>
            </a:xfrm>
            <a:prstGeom prst="line">
              <a:avLst/>
            </a:prstGeom>
            <a:ln>
              <a:solidFill>
                <a:srgbClr val="7F8FAD"/>
              </a:solidFill>
              <a:headEnd type="oval"/>
              <a:tailEnd type="none"/>
            </a:ln>
          </p:spPr>
          <p:style>
            <a:lnRef idx="2">
              <a:schemeClr val="accent1"/>
            </a:lnRef>
            <a:fillRef idx="0">
              <a:schemeClr val="accent1"/>
            </a:fillRef>
            <a:effectRef idx="1">
              <a:schemeClr val="accent1"/>
            </a:effectRef>
            <a:fontRef idx="minor">
              <a:schemeClr val="tx1"/>
            </a:fontRef>
          </p:style>
        </p:cxnSp>
      </p:grpSp>
      <p:grpSp>
        <p:nvGrpSpPr>
          <p:cNvPr id="4" name="Group 3">
            <a:extLst>
              <a:ext uri="{FF2B5EF4-FFF2-40B4-BE49-F238E27FC236}">
                <a16:creationId xmlns:a16="http://schemas.microsoft.com/office/drawing/2014/main" id="{A89C8CA1-55FA-4DF1-B35B-BA1F2325B2A1}"/>
              </a:ext>
            </a:extLst>
          </p:cNvPr>
          <p:cNvGrpSpPr/>
          <p:nvPr/>
        </p:nvGrpSpPr>
        <p:grpSpPr>
          <a:xfrm>
            <a:off x="9003117" y="984985"/>
            <a:ext cx="3016487" cy="5425739"/>
            <a:chOff x="9003117" y="984985"/>
            <a:chExt cx="3016487" cy="5425739"/>
          </a:xfrm>
        </p:grpSpPr>
        <p:sp>
          <p:nvSpPr>
            <p:cNvPr id="1168" name="Rectangle 1167">
              <a:extLst>
                <a:ext uri="{FF2B5EF4-FFF2-40B4-BE49-F238E27FC236}">
                  <a16:creationId xmlns:a16="http://schemas.microsoft.com/office/drawing/2014/main" id="{46D7E8E3-689F-6439-343C-3EF709C143E2}"/>
                </a:ext>
              </a:extLst>
            </p:cNvPr>
            <p:cNvSpPr/>
            <p:nvPr/>
          </p:nvSpPr>
          <p:spPr>
            <a:xfrm rot="16200000">
              <a:off x="10893532" y="5284653"/>
              <a:ext cx="1171709" cy="1080434"/>
            </a:xfrm>
            <a:prstGeom prst="rect">
              <a:avLst/>
            </a:prstGeom>
            <a:solidFill>
              <a:srgbClr val="FED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7" name="Rectangle 1166">
              <a:extLst>
                <a:ext uri="{FF2B5EF4-FFF2-40B4-BE49-F238E27FC236}">
                  <a16:creationId xmlns:a16="http://schemas.microsoft.com/office/drawing/2014/main" id="{933FE384-2D8E-5FCA-DDDD-68806D6316DF}"/>
                </a:ext>
              </a:extLst>
            </p:cNvPr>
            <p:cNvSpPr/>
            <p:nvPr/>
          </p:nvSpPr>
          <p:spPr>
            <a:xfrm rot="16200000">
              <a:off x="8957479" y="1030623"/>
              <a:ext cx="1171709" cy="1080434"/>
            </a:xfrm>
            <a:prstGeom prst="rect">
              <a:avLst/>
            </a:prstGeom>
            <a:solidFill>
              <a:srgbClr val="FED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5,793 Antimicrobial Resistance Images, Stock Photos, 3D ...">
              <a:extLst>
                <a:ext uri="{FF2B5EF4-FFF2-40B4-BE49-F238E27FC236}">
                  <a16:creationId xmlns:a16="http://schemas.microsoft.com/office/drawing/2014/main" id="{FE29298B-DBCE-EE25-F7C3-ED9BF29D801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6458"/>
            <a:stretch/>
          </p:blipFill>
          <p:spPr bwMode="auto">
            <a:xfrm rot="5400000">
              <a:off x="7861254" y="2257478"/>
              <a:ext cx="5314397" cy="288780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B981524-BD91-AD56-299C-653F2BC0D15D}"/>
                </a:ext>
              </a:extLst>
            </p:cNvPr>
            <p:cNvSpPr/>
            <p:nvPr/>
          </p:nvSpPr>
          <p:spPr>
            <a:xfrm>
              <a:off x="10575132" y="6106578"/>
              <a:ext cx="1387222"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Shutterstock</a:t>
              </a:r>
            </a:p>
          </p:txBody>
        </p:sp>
      </p:grpSp>
      <p:grpSp>
        <p:nvGrpSpPr>
          <p:cNvPr id="18" name="Group 17">
            <a:extLst>
              <a:ext uri="{FF2B5EF4-FFF2-40B4-BE49-F238E27FC236}">
                <a16:creationId xmlns:a16="http://schemas.microsoft.com/office/drawing/2014/main" id="{98EE64D5-F560-C82F-4C10-A6E29512A542}"/>
              </a:ext>
            </a:extLst>
          </p:cNvPr>
          <p:cNvGrpSpPr/>
          <p:nvPr/>
        </p:nvGrpSpPr>
        <p:grpSpPr>
          <a:xfrm>
            <a:off x="2777375" y="4716898"/>
            <a:ext cx="6072320" cy="778639"/>
            <a:chOff x="2777375" y="4716898"/>
            <a:chExt cx="6072320" cy="778639"/>
          </a:xfrm>
        </p:grpSpPr>
        <p:sp>
          <p:nvSpPr>
            <p:cNvPr id="1079" name="Rectangle 1078">
              <a:extLst>
                <a:ext uri="{FF2B5EF4-FFF2-40B4-BE49-F238E27FC236}">
                  <a16:creationId xmlns:a16="http://schemas.microsoft.com/office/drawing/2014/main" id="{91693505-54D6-0C68-0DE7-FB4918833528}"/>
                </a:ext>
              </a:extLst>
            </p:cNvPr>
            <p:cNvSpPr/>
            <p:nvPr/>
          </p:nvSpPr>
          <p:spPr>
            <a:xfrm rot="10800000">
              <a:off x="3468555" y="4716898"/>
              <a:ext cx="5297059" cy="707886"/>
            </a:xfrm>
            <a:prstGeom prst="rect">
              <a:avLst/>
            </a:prstGeom>
            <a:noFill/>
            <a:ln w="19050">
              <a:gradFill flip="none" rotWithShape="1">
                <a:gsLst>
                  <a:gs pos="0">
                    <a:srgbClr val="49C7F0">
                      <a:alpha val="0"/>
                    </a:srgbClr>
                  </a:gs>
                  <a:gs pos="100000">
                    <a:srgbClr val="49C7F0"/>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45720" numCol="1" spcCol="0" rtlCol="0" fromWordArt="0" anchor="ctr" anchorCtr="0" forceAA="0" compatLnSpc="1">
              <a:prstTxWarp prst="textNoShape">
                <a:avLst/>
              </a:prstTxWarp>
              <a:noAutofit/>
            </a:bodyPr>
            <a:lstStyle/>
            <a:p>
              <a:pPr algn="ctr"/>
              <a:endParaRPr lang="en-US" dirty="0"/>
            </a:p>
          </p:txBody>
        </p:sp>
        <p:sp>
          <p:nvSpPr>
            <p:cNvPr id="1080" name="TextBox 1079">
              <a:extLst>
                <a:ext uri="{FF2B5EF4-FFF2-40B4-BE49-F238E27FC236}">
                  <a16:creationId xmlns:a16="http://schemas.microsoft.com/office/drawing/2014/main" id="{38617280-11C2-F49D-E48D-DB038E9ACC55}"/>
                </a:ext>
              </a:extLst>
            </p:cNvPr>
            <p:cNvSpPr txBox="1"/>
            <p:nvPr/>
          </p:nvSpPr>
          <p:spPr>
            <a:xfrm>
              <a:off x="3521754" y="4716898"/>
              <a:ext cx="5327941" cy="707886"/>
            </a:xfrm>
            <a:prstGeom prst="rect">
              <a:avLst/>
            </a:prstGeom>
            <a:noFill/>
          </p:spPr>
          <p:txBody>
            <a:bodyPr wrap="square" rtlCol="0">
              <a:spAutoFit/>
            </a:bodyPr>
            <a:lstStyle/>
            <a:p>
              <a:r>
                <a:rPr lang="en-US" sz="2000" dirty="0">
                  <a:latin typeface="Atkinson Hyperlegible" pitchFamily="2" charset="0"/>
                  <a:cs typeface="Arial" panose="020B0604020202020204" pitchFamily="34" charset="0"/>
                </a:rPr>
                <a:t>Spread of fecal contamination, antimicrobial resistant infections</a:t>
              </a:r>
            </a:p>
          </p:txBody>
        </p:sp>
        <p:cxnSp>
          <p:nvCxnSpPr>
            <p:cNvPr id="1118" name="Connector: Elbow 1117">
              <a:extLst>
                <a:ext uri="{FF2B5EF4-FFF2-40B4-BE49-F238E27FC236}">
                  <a16:creationId xmlns:a16="http://schemas.microsoft.com/office/drawing/2014/main" id="{1FA48839-FA72-882C-BA1D-A6162A056359}"/>
                </a:ext>
              </a:extLst>
            </p:cNvPr>
            <p:cNvCxnSpPr>
              <a:cxnSpLocks/>
              <a:stCxn id="1079" idx="3"/>
            </p:cNvCxnSpPr>
            <p:nvPr/>
          </p:nvCxnSpPr>
          <p:spPr>
            <a:xfrm rot="10800000" flipV="1">
              <a:off x="2777375" y="5070840"/>
              <a:ext cx="691180" cy="424697"/>
            </a:xfrm>
            <a:prstGeom prst="bentConnector3">
              <a:avLst>
                <a:gd name="adj1" fmla="val 50000"/>
              </a:avLst>
            </a:prstGeom>
            <a:ln>
              <a:solidFill>
                <a:srgbClr val="49C7F0"/>
              </a:solidFill>
              <a:headEnd type="oval"/>
              <a:tailEnd type="none"/>
            </a:ln>
          </p:spPr>
          <p:style>
            <a:lnRef idx="2">
              <a:schemeClr val="accent1"/>
            </a:lnRef>
            <a:fillRef idx="0">
              <a:schemeClr val="accent1"/>
            </a:fillRef>
            <a:effectRef idx="1">
              <a:schemeClr val="accent1"/>
            </a:effectRef>
            <a:fontRef idx="minor">
              <a:schemeClr val="tx1"/>
            </a:fontRef>
          </p:style>
        </p:cxnSp>
      </p:grpSp>
      <p:grpSp>
        <p:nvGrpSpPr>
          <p:cNvPr id="19" name="Group 18">
            <a:extLst>
              <a:ext uri="{FF2B5EF4-FFF2-40B4-BE49-F238E27FC236}">
                <a16:creationId xmlns:a16="http://schemas.microsoft.com/office/drawing/2014/main" id="{FD554F36-8838-714B-FC2F-6F81E75E55AE}"/>
              </a:ext>
            </a:extLst>
          </p:cNvPr>
          <p:cNvGrpSpPr/>
          <p:nvPr/>
        </p:nvGrpSpPr>
        <p:grpSpPr>
          <a:xfrm>
            <a:off x="2777373" y="5556284"/>
            <a:ext cx="6074902" cy="1015663"/>
            <a:chOff x="2777373" y="5556284"/>
            <a:chExt cx="6074902" cy="1015663"/>
          </a:xfrm>
        </p:grpSpPr>
        <p:sp>
          <p:nvSpPr>
            <p:cNvPr id="1082" name="TextBox 1081">
              <a:extLst>
                <a:ext uri="{FF2B5EF4-FFF2-40B4-BE49-F238E27FC236}">
                  <a16:creationId xmlns:a16="http://schemas.microsoft.com/office/drawing/2014/main" id="{2E9AB06A-9250-D2C2-8F12-6C8EDAB2BBCC}"/>
                </a:ext>
              </a:extLst>
            </p:cNvPr>
            <p:cNvSpPr txBox="1"/>
            <p:nvPr/>
          </p:nvSpPr>
          <p:spPr>
            <a:xfrm>
              <a:off x="3521755" y="5556284"/>
              <a:ext cx="5330520" cy="1015663"/>
            </a:xfrm>
            <a:prstGeom prst="rect">
              <a:avLst/>
            </a:prstGeom>
            <a:noFill/>
          </p:spPr>
          <p:txBody>
            <a:bodyPr wrap="square" rtlCol="0">
              <a:spAutoFit/>
            </a:bodyPr>
            <a:lstStyle/>
            <a:p>
              <a:pPr rtl="0"/>
              <a:r>
                <a:rPr lang="en-US" sz="2000" b="0" dirty="0">
                  <a:latin typeface="Atkinson Hyperlegible" pitchFamily="2" charset="0"/>
                  <a:cs typeface="Arial" panose="020B0604020202020204" pitchFamily="34" charset="0"/>
                </a:rPr>
                <a:t>Visually dirty, smells, decrease in care seeking and trust in health care, decrease in staff satisfaction and motivation</a:t>
              </a:r>
            </a:p>
          </p:txBody>
        </p:sp>
        <p:cxnSp>
          <p:nvCxnSpPr>
            <p:cNvPr id="1110" name="Connector: Elbow 1109">
              <a:extLst>
                <a:ext uri="{FF2B5EF4-FFF2-40B4-BE49-F238E27FC236}">
                  <a16:creationId xmlns:a16="http://schemas.microsoft.com/office/drawing/2014/main" id="{2FF68ABC-8A3C-2F41-67C0-121D0C5390A5}"/>
                </a:ext>
              </a:extLst>
            </p:cNvPr>
            <p:cNvCxnSpPr>
              <a:cxnSpLocks/>
              <a:endCxn id="1065" idx="5"/>
            </p:cNvCxnSpPr>
            <p:nvPr/>
          </p:nvCxnSpPr>
          <p:spPr>
            <a:xfrm rot="10800000">
              <a:off x="2777373" y="5593567"/>
              <a:ext cx="691184" cy="482974"/>
            </a:xfrm>
            <a:prstGeom prst="bentConnector3">
              <a:avLst>
                <a:gd name="adj1" fmla="val 50000"/>
              </a:avLst>
            </a:prstGeom>
            <a:ln>
              <a:solidFill>
                <a:srgbClr val="49C7F0"/>
              </a:solidFill>
              <a:headEnd type="oval"/>
            </a:ln>
          </p:spPr>
          <p:style>
            <a:lnRef idx="2">
              <a:schemeClr val="accent1"/>
            </a:lnRef>
            <a:fillRef idx="0">
              <a:schemeClr val="accent1"/>
            </a:fillRef>
            <a:effectRef idx="1">
              <a:schemeClr val="accent1"/>
            </a:effectRef>
            <a:fontRef idx="minor">
              <a:schemeClr val="tx1"/>
            </a:fontRef>
          </p:style>
        </p:cxnSp>
        <p:sp>
          <p:nvSpPr>
            <p:cNvPr id="1144" name="Rectangle 1143">
              <a:extLst>
                <a:ext uri="{FF2B5EF4-FFF2-40B4-BE49-F238E27FC236}">
                  <a16:creationId xmlns:a16="http://schemas.microsoft.com/office/drawing/2014/main" id="{B25E85CB-DD13-DAB7-5194-B85D79019999}"/>
                </a:ext>
              </a:extLst>
            </p:cNvPr>
            <p:cNvSpPr/>
            <p:nvPr/>
          </p:nvSpPr>
          <p:spPr>
            <a:xfrm rot="10800000">
              <a:off x="3468555" y="5558515"/>
              <a:ext cx="5300438" cy="1013432"/>
            </a:xfrm>
            <a:prstGeom prst="rect">
              <a:avLst/>
            </a:prstGeom>
            <a:noFill/>
            <a:ln w="19050">
              <a:gradFill flip="none" rotWithShape="1">
                <a:gsLst>
                  <a:gs pos="0">
                    <a:srgbClr val="49C7F0">
                      <a:alpha val="0"/>
                    </a:srgbClr>
                  </a:gs>
                  <a:gs pos="100000">
                    <a:srgbClr val="49C7F0"/>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45720" numCol="1" spcCol="0" rtlCol="0" fromWordArt="0" anchor="ctr" anchorCtr="0" forceAA="0" compatLnSpc="1">
              <a:prstTxWarp prst="textNoShape">
                <a:avLst/>
              </a:prstTxWarp>
              <a:noAutofit/>
            </a:bodyPr>
            <a:lstStyle/>
            <a:p>
              <a:pPr algn="ctr"/>
              <a:endParaRPr lang="en-US" dirty="0"/>
            </a:p>
          </p:txBody>
        </p:sp>
      </p:grpSp>
      <p:grpSp>
        <p:nvGrpSpPr>
          <p:cNvPr id="5" name="Group 4">
            <a:extLst>
              <a:ext uri="{FF2B5EF4-FFF2-40B4-BE49-F238E27FC236}">
                <a16:creationId xmlns:a16="http://schemas.microsoft.com/office/drawing/2014/main" id="{CF6BE129-B9EC-475F-A4BE-669D9C4FF5BA}"/>
              </a:ext>
            </a:extLst>
          </p:cNvPr>
          <p:cNvGrpSpPr/>
          <p:nvPr/>
        </p:nvGrpSpPr>
        <p:grpSpPr>
          <a:xfrm>
            <a:off x="166148" y="762143"/>
            <a:ext cx="2645270" cy="1171709"/>
            <a:chOff x="166148" y="762143"/>
            <a:chExt cx="2645270" cy="1171709"/>
          </a:xfrm>
        </p:grpSpPr>
        <p:sp>
          <p:nvSpPr>
            <p:cNvPr id="1067" name="Freeform 6">
              <a:extLst>
                <a:ext uri="{FF2B5EF4-FFF2-40B4-BE49-F238E27FC236}">
                  <a16:creationId xmlns:a16="http://schemas.microsoft.com/office/drawing/2014/main" id="{6C204DFF-BAF1-8EE3-820E-D3F609B9BDDA}"/>
                </a:ext>
              </a:extLst>
            </p:cNvPr>
            <p:cNvSpPr>
              <a:spLocks/>
            </p:cNvSpPr>
            <p:nvPr/>
          </p:nvSpPr>
          <p:spPr bwMode="auto">
            <a:xfrm>
              <a:off x="166148" y="762143"/>
              <a:ext cx="2645270" cy="1171709"/>
            </a:xfrm>
            <a:custGeom>
              <a:avLst/>
              <a:gdLst>
                <a:gd name="T0" fmla="*/ 2515 w 3108"/>
                <a:gd name="T1" fmla="*/ 0 h 1166"/>
                <a:gd name="T2" fmla="*/ 0 w 3108"/>
                <a:gd name="T3" fmla="*/ 0 h 1166"/>
                <a:gd name="T4" fmla="*/ 0 w 3108"/>
                <a:gd name="T5" fmla="*/ 1166 h 1166"/>
                <a:gd name="T6" fmla="*/ 2515 w 3108"/>
                <a:gd name="T7" fmla="*/ 1166 h 1166"/>
                <a:gd name="T8" fmla="*/ 2588 w 3108"/>
                <a:gd name="T9" fmla="*/ 1136 h 1166"/>
                <a:gd name="T10" fmla="*/ 3068 w 3108"/>
                <a:gd name="T11" fmla="*/ 656 h 1166"/>
                <a:gd name="T12" fmla="*/ 3068 w 3108"/>
                <a:gd name="T13" fmla="*/ 510 h 1166"/>
                <a:gd name="T14" fmla="*/ 2588 w 3108"/>
                <a:gd name="T15" fmla="*/ 30 h 1166"/>
                <a:gd name="T16" fmla="*/ 2515 w 3108"/>
                <a:gd name="T17" fmla="*/ 0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8" h="1166">
                  <a:moveTo>
                    <a:pt x="2515" y="0"/>
                  </a:moveTo>
                  <a:cubicBezTo>
                    <a:pt x="0" y="0"/>
                    <a:pt x="0" y="0"/>
                    <a:pt x="0" y="0"/>
                  </a:cubicBezTo>
                  <a:cubicBezTo>
                    <a:pt x="0" y="1166"/>
                    <a:pt x="0" y="1166"/>
                    <a:pt x="0" y="1166"/>
                  </a:cubicBezTo>
                  <a:cubicBezTo>
                    <a:pt x="2515" y="1166"/>
                    <a:pt x="2515" y="1166"/>
                    <a:pt x="2515" y="1166"/>
                  </a:cubicBezTo>
                  <a:cubicBezTo>
                    <a:pt x="2542" y="1166"/>
                    <a:pt x="2568" y="1156"/>
                    <a:pt x="2588" y="1136"/>
                  </a:cubicBezTo>
                  <a:cubicBezTo>
                    <a:pt x="3068" y="656"/>
                    <a:pt x="3068" y="656"/>
                    <a:pt x="3068" y="656"/>
                  </a:cubicBezTo>
                  <a:cubicBezTo>
                    <a:pt x="3108" y="616"/>
                    <a:pt x="3108" y="551"/>
                    <a:pt x="3068" y="510"/>
                  </a:cubicBezTo>
                  <a:cubicBezTo>
                    <a:pt x="2588" y="30"/>
                    <a:pt x="2588" y="30"/>
                    <a:pt x="2588" y="30"/>
                  </a:cubicBezTo>
                  <a:cubicBezTo>
                    <a:pt x="2568" y="10"/>
                    <a:pt x="2542" y="0"/>
                    <a:pt x="2515" y="0"/>
                  </a:cubicBezTo>
                  <a:close/>
                </a:path>
              </a:pathLst>
            </a:custGeom>
            <a:solidFill>
              <a:srgbClr val="F58E5F"/>
            </a:solidFill>
            <a:ln>
              <a:noFill/>
            </a:ln>
          </p:spPr>
          <p:txBody>
            <a:bodyPr vert="horz" wrap="square" lIns="91440" tIns="45720" rIns="91440" bIns="45720" numCol="1" anchor="t" anchorCtr="0" compatLnSpc="1">
              <a:prstTxWarp prst="textNoShape">
                <a:avLst/>
              </a:prstTxWarp>
            </a:bodyPr>
            <a:lstStyle/>
            <a:p>
              <a:r>
                <a:rPr lang="en-US" dirty="0"/>
                <a:t> </a:t>
              </a:r>
            </a:p>
          </p:txBody>
        </p:sp>
        <p:sp>
          <p:nvSpPr>
            <p:cNvPr id="1059" name="TextBox 50">
              <a:extLst>
                <a:ext uri="{FF2B5EF4-FFF2-40B4-BE49-F238E27FC236}">
                  <a16:creationId xmlns:a16="http://schemas.microsoft.com/office/drawing/2014/main" id="{E9CDF061-18DE-180F-844C-4E599616041F}"/>
                </a:ext>
              </a:extLst>
            </p:cNvPr>
            <p:cNvSpPr txBox="1">
              <a:spLocks noChangeArrowheads="1"/>
            </p:cNvSpPr>
            <p:nvPr/>
          </p:nvSpPr>
          <p:spPr bwMode="auto">
            <a:xfrm>
              <a:off x="279704" y="994054"/>
              <a:ext cx="2166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0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9pPr>
            </a:lstStyle>
            <a:p>
              <a:pPr>
                <a:lnSpc>
                  <a:spcPct val="100000"/>
                </a:lnSpc>
                <a:spcBef>
                  <a:spcPts val="600"/>
                </a:spcBef>
                <a:buNone/>
                <a:defRPr/>
              </a:pPr>
              <a:r>
                <a:rPr lang="en-US" altLang="en-US" dirty="0">
                  <a:latin typeface="Atkinson Hyperlegible" pitchFamily="2" charset="0"/>
                </a:rPr>
                <a:t>No/insufficient drinking water</a:t>
              </a:r>
            </a:p>
          </p:txBody>
        </p:sp>
      </p:grpSp>
      <p:grpSp>
        <p:nvGrpSpPr>
          <p:cNvPr id="6" name="Group 5">
            <a:extLst>
              <a:ext uri="{FF2B5EF4-FFF2-40B4-BE49-F238E27FC236}">
                <a16:creationId xmlns:a16="http://schemas.microsoft.com/office/drawing/2014/main" id="{EFFE62C5-0329-49C6-8F0E-601BA689F638}"/>
              </a:ext>
            </a:extLst>
          </p:cNvPr>
          <p:cNvGrpSpPr/>
          <p:nvPr/>
        </p:nvGrpSpPr>
        <p:grpSpPr>
          <a:xfrm>
            <a:off x="166148" y="2084134"/>
            <a:ext cx="2645270" cy="1171709"/>
            <a:chOff x="166148" y="2084134"/>
            <a:chExt cx="2645270" cy="1171709"/>
          </a:xfrm>
        </p:grpSpPr>
        <p:sp>
          <p:nvSpPr>
            <p:cNvPr id="1068" name="Freeform 6">
              <a:extLst>
                <a:ext uri="{FF2B5EF4-FFF2-40B4-BE49-F238E27FC236}">
                  <a16:creationId xmlns:a16="http://schemas.microsoft.com/office/drawing/2014/main" id="{339B1C94-9C50-60F2-B6E3-5F190F6D021C}"/>
                </a:ext>
              </a:extLst>
            </p:cNvPr>
            <p:cNvSpPr>
              <a:spLocks/>
            </p:cNvSpPr>
            <p:nvPr/>
          </p:nvSpPr>
          <p:spPr bwMode="auto">
            <a:xfrm>
              <a:off x="166148" y="2084134"/>
              <a:ext cx="2645270" cy="1171709"/>
            </a:xfrm>
            <a:custGeom>
              <a:avLst/>
              <a:gdLst>
                <a:gd name="T0" fmla="*/ 2515 w 3108"/>
                <a:gd name="T1" fmla="*/ 0 h 1166"/>
                <a:gd name="T2" fmla="*/ 0 w 3108"/>
                <a:gd name="T3" fmla="*/ 0 h 1166"/>
                <a:gd name="T4" fmla="*/ 0 w 3108"/>
                <a:gd name="T5" fmla="*/ 1166 h 1166"/>
                <a:gd name="T6" fmla="*/ 2515 w 3108"/>
                <a:gd name="T7" fmla="*/ 1166 h 1166"/>
                <a:gd name="T8" fmla="*/ 2588 w 3108"/>
                <a:gd name="T9" fmla="*/ 1136 h 1166"/>
                <a:gd name="T10" fmla="*/ 3068 w 3108"/>
                <a:gd name="T11" fmla="*/ 656 h 1166"/>
                <a:gd name="T12" fmla="*/ 3068 w 3108"/>
                <a:gd name="T13" fmla="*/ 510 h 1166"/>
                <a:gd name="T14" fmla="*/ 2588 w 3108"/>
                <a:gd name="T15" fmla="*/ 30 h 1166"/>
                <a:gd name="T16" fmla="*/ 2515 w 3108"/>
                <a:gd name="T17" fmla="*/ 0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8" h="1166">
                  <a:moveTo>
                    <a:pt x="2515" y="0"/>
                  </a:moveTo>
                  <a:cubicBezTo>
                    <a:pt x="0" y="0"/>
                    <a:pt x="0" y="0"/>
                    <a:pt x="0" y="0"/>
                  </a:cubicBezTo>
                  <a:cubicBezTo>
                    <a:pt x="0" y="1166"/>
                    <a:pt x="0" y="1166"/>
                    <a:pt x="0" y="1166"/>
                  </a:cubicBezTo>
                  <a:cubicBezTo>
                    <a:pt x="2515" y="1166"/>
                    <a:pt x="2515" y="1166"/>
                    <a:pt x="2515" y="1166"/>
                  </a:cubicBezTo>
                  <a:cubicBezTo>
                    <a:pt x="2542" y="1166"/>
                    <a:pt x="2568" y="1156"/>
                    <a:pt x="2588" y="1136"/>
                  </a:cubicBezTo>
                  <a:cubicBezTo>
                    <a:pt x="3068" y="656"/>
                    <a:pt x="3068" y="656"/>
                    <a:pt x="3068" y="656"/>
                  </a:cubicBezTo>
                  <a:cubicBezTo>
                    <a:pt x="3108" y="616"/>
                    <a:pt x="3108" y="551"/>
                    <a:pt x="3068" y="510"/>
                  </a:cubicBezTo>
                  <a:cubicBezTo>
                    <a:pt x="2588" y="30"/>
                    <a:pt x="2588" y="30"/>
                    <a:pt x="2588" y="30"/>
                  </a:cubicBezTo>
                  <a:cubicBezTo>
                    <a:pt x="2568" y="10"/>
                    <a:pt x="2542" y="0"/>
                    <a:pt x="2515" y="0"/>
                  </a:cubicBezTo>
                  <a:close/>
                </a:path>
              </a:pathLst>
            </a:custGeom>
            <a:solidFill>
              <a:srgbClr val="F7BE56"/>
            </a:solidFill>
            <a:ln>
              <a:noFill/>
            </a:ln>
          </p:spPr>
          <p:txBody>
            <a:bodyPr vert="horz" wrap="square" lIns="91440" tIns="45720" rIns="91440" bIns="45720" numCol="1" anchor="t" anchorCtr="0" compatLnSpc="1">
              <a:prstTxWarp prst="textNoShape">
                <a:avLst/>
              </a:prstTxWarp>
            </a:bodyPr>
            <a:lstStyle/>
            <a:p>
              <a:endParaRPr lang="en-US"/>
            </a:p>
          </p:txBody>
        </p:sp>
        <p:sp>
          <p:nvSpPr>
            <p:cNvPr id="1061" name="TextBox 50">
              <a:extLst>
                <a:ext uri="{FF2B5EF4-FFF2-40B4-BE49-F238E27FC236}">
                  <a16:creationId xmlns:a16="http://schemas.microsoft.com/office/drawing/2014/main" id="{6125A391-3B7D-E551-5F90-44083175F659}"/>
                </a:ext>
              </a:extLst>
            </p:cNvPr>
            <p:cNvSpPr txBox="1">
              <a:spLocks noChangeArrowheads="1"/>
            </p:cNvSpPr>
            <p:nvPr/>
          </p:nvSpPr>
          <p:spPr bwMode="auto">
            <a:xfrm>
              <a:off x="271013" y="2316045"/>
              <a:ext cx="204788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0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9pPr>
            </a:lstStyle>
            <a:p>
              <a:pPr>
                <a:lnSpc>
                  <a:spcPct val="100000"/>
                </a:lnSpc>
                <a:spcBef>
                  <a:spcPts val="600"/>
                </a:spcBef>
                <a:buNone/>
                <a:defRPr/>
              </a:pPr>
              <a:r>
                <a:rPr lang="en-US" altLang="en-US" dirty="0">
                  <a:latin typeface="Atkinson Hyperlegible" pitchFamily="2" charset="0"/>
                </a:rPr>
                <a:t>Contaminated water</a:t>
              </a:r>
            </a:p>
          </p:txBody>
        </p:sp>
      </p:grpSp>
      <p:grpSp>
        <p:nvGrpSpPr>
          <p:cNvPr id="8" name="Group 7">
            <a:extLst>
              <a:ext uri="{FF2B5EF4-FFF2-40B4-BE49-F238E27FC236}">
                <a16:creationId xmlns:a16="http://schemas.microsoft.com/office/drawing/2014/main" id="{3F6123C3-EA83-4E47-AD27-C8B27418F62A}"/>
              </a:ext>
            </a:extLst>
          </p:cNvPr>
          <p:cNvGrpSpPr/>
          <p:nvPr/>
        </p:nvGrpSpPr>
        <p:grpSpPr>
          <a:xfrm>
            <a:off x="166148" y="4728117"/>
            <a:ext cx="2645270" cy="1538285"/>
            <a:chOff x="166148" y="4728117"/>
            <a:chExt cx="2645270" cy="1538285"/>
          </a:xfrm>
        </p:grpSpPr>
        <p:sp>
          <p:nvSpPr>
            <p:cNvPr id="1065" name="Freeform 6">
              <a:extLst>
                <a:ext uri="{FF2B5EF4-FFF2-40B4-BE49-F238E27FC236}">
                  <a16:creationId xmlns:a16="http://schemas.microsoft.com/office/drawing/2014/main" id="{8AEAA440-A275-91E4-12F1-EEFF850AE6C7}"/>
                </a:ext>
              </a:extLst>
            </p:cNvPr>
            <p:cNvSpPr>
              <a:spLocks/>
            </p:cNvSpPr>
            <p:nvPr/>
          </p:nvSpPr>
          <p:spPr bwMode="auto">
            <a:xfrm>
              <a:off x="166148" y="4728117"/>
              <a:ext cx="2645270" cy="1538285"/>
            </a:xfrm>
            <a:custGeom>
              <a:avLst/>
              <a:gdLst>
                <a:gd name="T0" fmla="*/ 2515 w 3108"/>
                <a:gd name="T1" fmla="*/ 0 h 1166"/>
                <a:gd name="T2" fmla="*/ 0 w 3108"/>
                <a:gd name="T3" fmla="*/ 0 h 1166"/>
                <a:gd name="T4" fmla="*/ 0 w 3108"/>
                <a:gd name="T5" fmla="*/ 1166 h 1166"/>
                <a:gd name="T6" fmla="*/ 2515 w 3108"/>
                <a:gd name="T7" fmla="*/ 1166 h 1166"/>
                <a:gd name="T8" fmla="*/ 2588 w 3108"/>
                <a:gd name="T9" fmla="*/ 1136 h 1166"/>
                <a:gd name="T10" fmla="*/ 3068 w 3108"/>
                <a:gd name="T11" fmla="*/ 656 h 1166"/>
                <a:gd name="T12" fmla="*/ 3068 w 3108"/>
                <a:gd name="T13" fmla="*/ 510 h 1166"/>
                <a:gd name="T14" fmla="*/ 2588 w 3108"/>
                <a:gd name="T15" fmla="*/ 30 h 1166"/>
                <a:gd name="T16" fmla="*/ 2515 w 3108"/>
                <a:gd name="T17" fmla="*/ 0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8" h="1166">
                  <a:moveTo>
                    <a:pt x="2515" y="0"/>
                  </a:moveTo>
                  <a:cubicBezTo>
                    <a:pt x="0" y="0"/>
                    <a:pt x="0" y="0"/>
                    <a:pt x="0" y="0"/>
                  </a:cubicBezTo>
                  <a:cubicBezTo>
                    <a:pt x="0" y="1166"/>
                    <a:pt x="0" y="1166"/>
                    <a:pt x="0" y="1166"/>
                  </a:cubicBezTo>
                  <a:cubicBezTo>
                    <a:pt x="2515" y="1166"/>
                    <a:pt x="2515" y="1166"/>
                    <a:pt x="2515" y="1166"/>
                  </a:cubicBezTo>
                  <a:cubicBezTo>
                    <a:pt x="2542" y="1166"/>
                    <a:pt x="2568" y="1156"/>
                    <a:pt x="2588" y="1136"/>
                  </a:cubicBezTo>
                  <a:cubicBezTo>
                    <a:pt x="3068" y="656"/>
                    <a:pt x="3068" y="656"/>
                    <a:pt x="3068" y="656"/>
                  </a:cubicBezTo>
                  <a:cubicBezTo>
                    <a:pt x="3108" y="616"/>
                    <a:pt x="3108" y="551"/>
                    <a:pt x="3068" y="510"/>
                  </a:cubicBezTo>
                  <a:cubicBezTo>
                    <a:pt x="2588" y="30"/>
                    <a:pt x="2588" y="30"/>
                    <a:pt x="2588" y="30"/>
                  </a:cubicBezTo>
                  <a:cubicBezTo>
                    <a:pt x="2568" y="10"/>
                    <a:pt x="2542" y="0"/>
                    <a:pt x="2515" y="0"/>
                  </a:cubicBezTo>
                  <a:close/>
                </a:path>
              </a:pathLst>
            </a:custGeom>
            <a:solidFill>
              <a:srgbClr val="1CB9EC">
                <a:alpha val="80000"/>
              </a:srgb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66" name="TextBox 50">
              <a:extLst>
                <a:ext uri="{FF2B5EF4-FFF2-40B4-BE49-F238E27FC236}">
                  <a16:creationId xmlns:a16="http://schemas.microsoft.com/office/drawing/2014/main" id="{806AEC27-8571-E4A2-6400-3FF675207CC7}"/>
                </a:ext>
              </a:extLst>
            </p:cNvPr>
            <p:cNvSpPr txBox="1">
              <a:spLocks noChangeArrowheads="1"/>
            </p:cNvSpPr>
            <p:nvPr/>
          </p:nvSpPr>
          <p:spPr bwMode="auto">
            <a:xfrm>
              <a:off x="206973" y="5034572"/>
              <a:ext cx="223933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0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9pPr>
            </a:lstStyle>
            <a:p>
              <a:pPr>
                <a:lnSpc>
                  <a:spcPct val="100000"/>
                </a:lnSpc>
                <a:spcBef>
                  <a:spcPts val="600"/>
                </a:spcBef>
                <a:buNone/>
                <a:defRPr/>
              </a:pPr>
              <a:r>
                <a:rPr lang="en-US" altLang="en-US" dirty="0">
                  <a:latin typeface="Atkinson Hyperlegible" pitchFamily="2" charset="0"/>
                </a:rPr>
                <a:t>Insufficient water for cleaning, showers, toilets</a:t>
              </a:r>
            </a:p>
          </p:txBody>
        </p:sp>
      </p:grpSp>
      <p:grpSp>
        <p:nvGrpSpPr>
          <p:cNvPr id="7" name="Group 6">
            <a:extLst>
              <a:ext uri="{FF2B5EF4-FFF2-40B4-BE49-F238E27FC236}">
                <a16:creationId xmlns:a16="http://schemas.microsoft.com/office/drawing/2014/main" id="{5B03E466-8461-4391-A807-E4C8A9BE41F6}"/>
              </a:ext>
            </a:extLst>
          </p:cNvPr>
          <p:cNvGrpSpPr/>
          <p:nvPr/>
        </p:nvGrpSpPr>
        <p:grpSpPr>
          <a:xfrm>
            <a:off x="166148" y="3406125"/>
            <a:ext cx="2645270" cy="1171709"/>
            <a:chOff x="166148" y="3406125"/>
            <a:chExt cx="2645270" cy="1171709"/>
          </a:xfrm>
        </p:grpSpPr>
        <p:sp>
          <p:nvSpPr>
            <p:cNvPr id="1062" name="Freeform 6">
              <a:extLst>
                <a:ext uri="{FF2B5EF4-FFF2-40B4-BE49-F238E27FC236}">
                  <a16:creationId xmlns:a16="http://schemas.microsoft.com/office/drawing/2014/main" id="{78B4FF3B-3453-4FB5-AAF0-E0AA1CBB79AB}"/>
                </a:ext>
              </a:extLst>
            </p:cNvPr>
            <p:cNvSpPr>
              <a:spLocks/>
            </p:cNvSpPr>
            <p:nvPr/>
          </p:nvSpPr>
          <p:spPr bwMode="auto">
            <a:xfrm>
              <a:off x="166148" y="3406125"/>
              <a:ext cx="2645270" cy="1171709"/>
            </a:xfrm>
            <a:custGeom>
              <a:avLst/>
              <a:gdLst>
                <a:gd name="T0" fmla="*/ 2515 w 3108"/>
                <a:gd name="T1" fmla="*/ 0 h 1166"/>
                <a:gd name="T2" fmla="*/ 0 w 3108"/>
                <a:gd name="T3" fmla="*/ 0 h 1166"/>
                <a:gd name="T4" fmla="*/ 0 w 3108"/>
                <a:gd name="T5" fmla="*/ 1166 h 1166"/>
                <a:gd name="T6" fmla="*/ 2515 w 3108"/>
                <a:gd name="T7" fmla="*/ 1166 h 1166"/>
                <a:gd name="T8" fmla="*/ 2588 w 3108"/>
                <a:gd name="T9" fmla="*/ 1136 h 1166"/>
                <a:gd name="T10" fmla="*/ 3068 w 3108"/>
                <a:gd name="T11" fmla="*/ 656 h 1166"/>
                <a:gd name="T12" fmla="*/ 3068 w 3108"/>
                <a:gd name="T13" fmla="*/ 510 h 1166"/>
                <a:gd name="T14" fmla="*/ 2588 w 3108"/>
                <a:gd name="T15" fmla="*/ 30 h 1166"/>
                <a:gd name="T16" fmla="*/ 2515 w 3108"/>
                <a:gd name="T17" fmla="*/ 0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8" h="1166">
                  <a:moveTo>
                    <a:pt x="2515" y="0"/>
                  </a:moveTo>
                  <a:cubicBezTo>
                    <a:pt x="0" y="0"/>
                    <a:pt x="0" y="0"/>
                    <a:pt x="0" y="0"/>
                  </a:cubicBezTo>
                  <a:cubicBezTo>
                    <a:pt x="0" y="1166"/>
                    <a:pt x="0" y="1166"/>
                    <a:pt x="0" y="1166"/>
                  </a:cubicBezTo>
                  <a:cubicBezTo>
                    <a:pt x="2515" y="1166"/>
                    <a:pt x="2515" y="1166"/>
                    <a:pt x="2515" y="1166"/>
                  </a:cubicBezTo>
                  <a:cubicBezTo>
                    <a:pt x="2542" y="1166"/>
                    <a:pt x="2568" y="1156"/>
                    <a:pt x="2588" y="1136"/>
                  </a:cubicBezTo>
                  <a:cubicBezTo>
                    <a:pt x="3068" y="656"/>
                    <a:pt x="3068" y="656"/>
                    <a:pt x="3068" y="656"/>
                  </a:cubicBezTo>
                  <a:cubicBezTo>
                    <a:pt x="3108" y="616"/>
                    <a:pt x="3108" y="551"/>
                    <a:pt x="3068" y="510"/>
                  </a:cubicBezTo>
                  <a:cubicBezTo>
                    <a:pt x="2588" y="30"/>
                    <a:pt x="2588" y="30"/>
                    <a:pt x="2588" y="30"/>
                  </a:cubicBezTo>
                  <a:cubicBezTo>
                    <a:pt x="2568" y="10"/>
                    <a:pt x="2542" y="0"/>
                    <a:pt x="2515" y="0"/>
                  </a:cubicBezTo>
                  <a:close/>
                </a:path>
              </a:pathLst>
            </a:custGeom>
            <a:solidFill>
              <a:srgbClr val="7F8FAD"/>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63" name="TextBox 50">
              <a:extLst>
                <a:ext uri="{FF2B5EF4-FFF2-40B4-BE49-F238E27FC236}">
                  <a16:creationId xmlns:a16="http://schemas.microsoft.com/office/drawing/2014/main" id="{6CE2BAFC-DA4B-C728-F742-F1B3AEA442A5}"/>
                </a:ext>
              </a:extLst>
            </p:cNvPr>
            <p:cNvSpPr txBox="1">
              <a:spLocks noChangeArrowheads="1"/>
            </p:cNvSpPr>
            <p:nvPr/>
          </p:nvSpPr>
          <p:spPr bwMode="auto">
            <a:xfrm>
              <a:off x="201716" y="3638036"/>
              <a:ext cx="243566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0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9pPr>
            </a:lstStyle>
            <a:p>
              <a:pPr>
                <a:lnSpc>
                  <a:spcPct val="100000"/>
                </a:lnSpc>
                <a:spcBef>
                  <a:spcPts val="600"/>
                </a:spcBef>
                <a:buNone/>
                <a:defRPr/>
              </a:pPr>
              <a:r>
                <a:rPr lang="en-US" altLang="en-US" dirty="0">
                  <a:latin typeface="Atkinson Hyperlegible" pitchFamily="2" charset="0"/>
                </a:rPr>
                <a:t>Insufficient water for hand hygiene</a:t>
              </a:r>
            </a:p>
          </p:txBody>
        </p:sp>
      </p:grpSp>
      <p:pic>
        <p:nvPicPr>
          <p:cNvPr id="17" name="03">
            <a:hlinkClick r:id="" action="ppaction://media"/>
            <a:extLst>
              <a:ext uri="{FF2B5EF4-FFF2-40B4-BE49-F238E27FC236}">
                <a16:creationId xmlns:a16="http://schemas.microsoft.com/office/drawing/2014/main" id="{74171A01-0A80-74F8-0092-8A8E8E3167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858000"/>
            <a:ext cx="609600" cy="609600"/>
          </a:xfrm>
          <a:prstGeom prst="rect">
            <a:avLst/>
          </a:prstGeom>
        </p:spPr>
      </p:pic>
    </p:spTree>
    <p:extLst>
      <p:ext uri="{BB962C8B-B14F-4D97-AF65-F5344CB8AC3E}">
        <p14:creationId xmlns:p14="http://schemas.microsoft.com/office/powerpoint/2010/main" val="2222700499"/>
      </p:ext>
    </p:extLst>
  </p:cSld>
  <p:clrMapOvr>
    <a:masterClrMapping/>
  </p:clrMapOvr>
  <mc:AlternateContent xmlns:mc="http://schemas.openxmlformats.org/markup-compatibility/2006">
    <mc:Choice xmlns:p14="http://schemas.microsoft.com/office/powerpoint/2010/main" Requires="p14">
      <p:transition spd="slow" p14:dur="2000" advClick="0" advTm="58660"/>
    </mc:Choice>
    <mc:Fallback>
      <p:transition spd="slow" advClick="0" advTm="58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8656" fill="hold"/>
                                        <p:tgtEl>
                                          <p:spTgt spid="17"/>
                                        </p:tgtEl>
                                      </p:cBhvr>
                                    </p:cmd>
                                  </p:childTnLst>
                                </p:cTn>
                              </p:par>
                              <p:par>
                                <p:cTn id="7" presetID="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par>
                                <p:cTn id="11" presetID="2" presetClass="entr" presetSubtype="2" fill="hold" nodeType="withEffect">
                                  <p:stCondLst>
                                    <p:cond delay="50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100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par>
                                <p:cTn id="19" presetID="22" presetClass="entr" presetSubtype="8" fill="hold" nodeType="withEffect">
                                  <p:stCondLst>
                                    <p:cond delay="325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par>
                                <p:cTn id="22" presetID="22" presetClass="entr" presetSubtype="8" fill="hold" nodeType="withEffect">
                                  <p:stCondLst>
                                    <p:cond delay="500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par>
                                <p:cTn id="25" presetID="2" presetClass="entr" presetSubtype="8" fill="hold" nodeType="withEffect">
                                  <p:stCondLst>
                                    <p:cond delay="825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0-#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par>
                                <p:cTn id="29" presetID="22" presetClass="entr" presetSubtype="8" fill="hold" nodeType="withEffect">
                                  <p:stCondLst>
                                    <p:cond delay="10250"/>
                                  </p:stCondLst>
                                  <p:childTnLst>
                                    <p:set>
                                      <p:cBhvr>
                                        <p:cTn id="30" dur="1" fill="hold">
                                          <p:stCondLst>
                                            <p:cond delay="0"/>
                                          </p:stCondLst>
                                        </p:cTn>
                                        <p:tgtEl>
                                          <p:spTgt spid="22"/>
                                        </p:tgtEl>
                                        <p:attrNameLst>
                                          <p:attrName>style.visibility</p:attrName>
                                        </p:attrNameLst>
                                      </p:cBhvr>
                                      <p:to>
                                        <p:strVal val="visible"/>
                                      </p:to>
                                    </p:set>
                                    <p:animEffect transition="in" filter="wipe(left)">
                                      <p:cBhvr>
                                        <p:cTn id="31" dur="500"/>
                                        <p:tgtEl>
                                          <p:spTgt spid="22"/>
                                        </p:tgtEl>
                                      </p:cBhvr>
                                    </p:animEffect>
                                  </p:childTnLst>
                                </p:cTn>
                              </p:par>
                              <p:par>
                                <p:cTn id="32" presetID="22" presetClass="entr" presetSubtype="8" fill="hold" nodeType="withEffect">
                                  <p:stCondLst>
                                    <p:cond delay="11000"/>
                                  </p:stCondLst>
                                  <p:childTnLst>
                                    <p:set>
                                      <p:cBhvr>
                                        <p:cTn id="33" dur="1" fill="hold">
                                          <p:stCondLst>
                                            <p:cond delay="0"/>
                                          </p:stCondLst>
                                        </p:cTn>
                                        <p:tgtEl>
                                          <p:spTgt spid="23"/>
                                        </p:tgtEl>
                                        <p:attrNameLst>
                                          <p:attrName>style.visibility</p:attrName>
                                        </p:attrNameLst>
                                      </p:cBhvr>
                                      <p:to>
                                        <p:strVal val="visible"/>
                                      </p:to>
                                    </p:set>
                                    <p:animEffect transition="in" filter="wipe(left)">
                                      <p:cBhvr>
                                        <p:cTn id="34" dur="500"/>
                                        <p:tgtEl>
                                          <p:spTgt spid="23"/>
                                        </p:tgtEl>
                                      </p:cBhvr>
                                    </p:animEffect>
                                  </p:childTnLst>
                                </p:cTn>
                              </p:par>
                              <p:par>
                                <p:cTn id="35" presetID="2" presetClass="entr" presetSubtype="8" fill="hold" nodeType="withEffect">
                                  <p:stCondLst>
                                    <p:cond delay="1400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0-#ppt_w/2"/>
                                          </p:val>
                                        </p:tav>
                                        <p:tav tm="100000">
                                          <p:val>
                                            <p:strVal val="#ppt_x"/>
                                          </p:val>
                                        </p:tav>
                                      </p:tavLst>
                                    </p:anim>
                                    <p:anim calcmode="lin" valueType="num">
                                      <p:cBhvr additive="base">
                                        <p:cTn id="38" dur="500" fill="hold"/>
                                        <p:tgtEl>
                                          <p:spTgt spid="7"/>
                                        </p:tgtEl>
                                        <p:attrNameLst>
                                          <p:attrName>ppt_y</p:attrName>
                                        </p:attrNameLst>
                                      </p:cBhvr>
                                      <p:tavLst>
                                        <p:tav tm="0">
                                          <p:val>
                                            <p:strVal val="#ppt_y"/>
                                          </p:val>
                                        </p:tav>
                                        <p:tav tm="100000">
                                          <p:val>
                                            <p:strVal val="#ppt_y"/>
                                          </p:val>
                                        </p:tav>
                                      </p:tavLst>
                                    </p:anim>
                                  </p:childTnLst>
                                </p:cTn>
                              </p:par>
                              <p:par>
                                <p:cTn id="39" presetID="22" presetClass="entr" presetSubtype="8" fill="hold" nodeType="withEffect">
                                  <p:stCondLst>
                                    <p:cond delay="1450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500"/>
                                        <p:tgtEl>
                                          <p:spTgt spid="12"/>
                                        </p:tgtEl>
                                      </p:cBhvr>
                                    </p:animEffect>
                                  </p:childTnLst>
                                </p:cTn>
                              </p:par>
                              <p:par>
                                <p:cTn id="42" presetID="2" presetClass="entr" presetSubtype="8" fill="hold" nodeType="withEffect">
                                  <p:stCondLst>
                                    <p:cond delay="25000"/>
                                  </p:stCondLst>
                                  <p:childTnLst>
                                    <p:set>
                                      <p:cBhvr>
                                        <p:cTn id="43" dur="1" fill="hold">
                                          <p:stCondLst>
                                            <p:cond delay="0"/>
                                          </p:stCondLst>
                                        </p:cTn>
                                        <p:tgtEl>
                                          <p:spTgt spid="8"/>
                                        </p:tgtEl>
                                        <p:attrNameLst>
                                          <p:attrName>style.visibility</p:attrName>
                                        </p:attrNameLst>
                                      </p:cBhvr>
                                      <p:to>
                                        <p:strVal val="visible"/>
                                      </p:to>
                                    </p:set>
                                    <p:anim calcmode="lin" valueType="num">
                                      <p:cBhvr additive="base">
                                        <p:cTn id="44" dur="500" fill="hold"/>
                                        <p:tgtEl>
                                          <p:spTgt spid="8"/>
                                        </p:tgtEl>
                                        <p:attrNameLst>
                                          <p:attrName>ppt_x</p:attrName>
                                        </p:attrNameLst>
                                      </p:cBhvr>
                                      <p:tavLst>
                                        <p:tav tm="0">
                                          <p:val>
                                            <p:strVal val="0-#ppt_w/2"/>
                                          </p:val>
                                        </p:tav>
                                        <p:tav tm="100000">
                                          <p:val>
                                            <p:strVal val="#ppt_x"/>
                                          </p:val>
                                        </p:tav>
                                      </p:tavLst>
                                    </p:anim>
                                    <p:anim calcmode="lin" valueType="num">
                                      <p:cBhvr additive="base">
                                        <p:cTn id="45" dur="500" fill="hold"/>
                                        <p:tgtEl>
                                          <p:spTgt spid="8"/>
                                        </p:tgtEl>
                                        <p:attrNameLst>
                                          <p:attrName>ppt_y</p:attrName>
                                        </p:attrNameLst>
                                      </p:cBhvr>
                                      <p:tavLst>
                                        <p:tav tm="0">
                                          <p:val>
                                            <p:strVal val="#ppt_y"/>
                                          </p:val>
                                        </p:tav>
                                        <p:tav tm="100000">
                                          <p:val>
                                            <p:strVal val="#ppt_y"/>
                                          </p:val>
                                        </p:tav>
                                      </p:tavLst>
                                    </p:anim>
                                  </p:childTnLst>
                                </p:cTn>
                              </p:par>
                              <p:par>
                                <p:cTn id="46" presetID="22" presetClass="entr" presetSubtype="8" fill="hold" nodeType="withEffect">
                                  <p:stCondLst>
                                    <p:cond delay="30500"/>
                                  </p:stCondLst>
                                  <p:childTnLst>
                                    <p:set>
                                      <p:cBhvr>
                                        <p:cTn id="47" dur="1" fill="hold">
                                          <p:stCondLst>
                                            <p:cond delay="0"/>
                                          </p:stCondLst>
                                        </p:cTn>
                                        <p:tgtEl>
                                          <p:spTgt spid="18"/>
                                        </p:tgtEl>
                                        <p:attrNameLst>
                                          <p:attrName>style.visibility</p:attrName>
                                        </p:attrNameLst>
                                      </p:cBhvr>
                                      <p:to>
                                        <p:strVal val="visible"/>
                                      </p:to>
                                    </p:set>
                                    <p:animEffect transition="in" filter="wipe(left)">
                                      <p:cBhvr>
                                        <p:cTn id="48" dur="500"/>
                                        <p:tgtEl>
                                          <p:spTgt spid="18"/>
                                        </p:tgtEl>
                                      </p:cBhvr>
                                    </p:animEffect>
                                  </p:childTnLst>
                                </p:cTn>
                              </p:par>
                              <p:par>
                                <p:cTn id="49" presetID="22" presetClass="entr" presetSubtype="8" fill="hold" nodeType="withEffect">
                                  <p:stCondLst>
                                    <p:cond delay="3950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par>
                                <p:cTn id="52" presetID="2" presetClass="exit" presetSubtype="8" fill="hold" grpId="1" nodeType="withEffect">
                                  <p:stCondLst>
                                    <p:cond delay="58660"/>
                                  </p:stCondLst>
                                  <p:childTnLst>
                                    <p:anim calcmode="lin" valueType="num">
                                      <p:cBhvr additive="base">
                                        <p:cTn id="53" dur="500"/>
                                        <p:tgtEl>
                                          <p:spTgt spid="3"/>
                                        </p:tgtEl>
                                        <p:attrNameLst>
                                          <p:attrName>ppt_x</p:attrName>
                                        </p:attrNameLst>
                                      </p:cBhvr>
                                      <p:tavLst>
                                        <p:tav tm="0">
                                          <p:val>
                                            <p:strVal val="ppt_x"/>
                                          </p:val>
                                        </p:tav>
                                        <p:tav tm="100000">
                                          <p:val>
                                            <p:strVal val="0-ppt_w/2"/>
                                          </p:val>
                                        </p:tav>
                                      </p:tavLst>
                                    </p:anim>
                                    <p:anim calcmode="lin" valueType="num">
                                      <p:cBhvr additive="base">
                                        <p:cTn id="54" dur="500"/>
                                        <p:tgtEl>
                                          <p:spTgt spid="3"/>
                                        </p:tgtEl>
                                        <p:attrNameLst>
                                          <p:attrName>ppt_y</p:attrName>
                                        </p:attrNameLst>
                                      </p:cBhvr>
                                      <p:tavLst>
                                        <p:tav tm="0">
                                          <p:val>
                                            <p:strVal val="ppt_y"/>
                                          </p:val>
                                        </p:tav>
                                        <p:tav tm="100000">
                                          <p:val>
                                            <p:strVal val="ppt_y"/>
                                          </p:val>
                                        </p:tav>
                                      </p:tavLst>
                                    </p:anim>
                                    <p:set>
                                      <p:cBhvr>
                                        <p:cTn id="55" dur="1" fill="hold">
                                          <p:stCondLst>
                                            <p:cond delay="499"/>
                                          </p:stCondLst>
                                        </p:cTn>
                                        <p:tgtEl>
                                          <p:spTgt spid="3"/>
                                        </p:tgtEl>
                                        <p:attrNameLst>
                                          <p:attrName>style.visibility</p:attrName>
                                        </p:attrNameLst>
                                      </p:cBhvr>
                                      <p:to>
                                        <p:strVal val="hidden"/>
                                      </p:to>
                                    </p:set>
                                  </p:childTnLst>
                                </p:cTn>
                              </p:par>
                              <p:par>
                                <p:cTn id="56" presetID="2" presetClass="exit" presetSubtype="8" fill="hold" nodeType="withEffect">
                                  <p:stCondLst>
                                    <p:cond delay="58660"/>
                                  </p:stCondLst>
                                  <p:childTnLst>
                                    <p:anim calcmode="lin" valueType="num">
                                      <p:cBhvr additive="base">
                                        <p:cTn id="57" dur="500"/>
                                        <p:tgtEl>
                                          <p:spTgt spid="5"/>
                                        </p:tgtEl>
                                        <p:attrNameLst>
                                          <p:attrName>ppt_x</p:attrName>
                                        </p:attrNameLst>
                                      </p:cBhvr>
                                      <p:tavLst>
                                        <p:tav tm="0">
                                          <p:val>
                                            <p:strVal val="ppt_x"/>
                                          </p:val>
                                        </p:tav>
                                        <p:tav tm="100000">
                                          <p:val>
                                            <p:strVal val="0-ppt_w/2"/>
                                          </p:val>
                                        </p:tav>
                                      </p:tavLst>
                                    </p:anim>
                                    <p:anim calcmode="lin" valueType="num">
                                      <p:cBhvr additive="base">
                                        <p:cTn id="58" dur="500"/>
                                        <p:tgtEl>
                                          <p:spTgt spid="5"/>
                                        </p:tgtEl>
                                        <p:attrNameLst>
                                          <p:attrName>ppt_y</p:attrName>
                                        </p:attrNameLst>
                                      </p:cBhvr>
                                      <p:tavLst>
                                        <p:tav tm="0">
                                          <p:val>
                                            <p:strVal val="ppt_y"/>
                                          </p:val>
                                        </p:tav>
                                        <p:tav tm="100000">
                                          <p:val>
                                            <p:strVal val="ppt_y"/>
                                          </p:val>
                                        </p:tav>
                                      </p:tavLst>
                                    </p:anim>
                                    <p:set>
                                      <p:cBhvr>
                                        <p:cTn id="59" dur="1" fill="hold">
                                          <p:stCondLst>
                                            <p:cond delay="499"/>
                                          </p:stCondLst>
                                        </p:cTn>
                                        <p:tgtEl>
                                          <p:spTgt spid="5"/>
                                        </p:tgtEl>
                                        <p:attrNameLst>
                                          <p:attrName>style.visibility</p:attrName>
                                        </p:attrNameLst>
                                      </p:cBhvr>
                                      <p:to>
                                        <p:strVal val="hidden"/>
                                      </p:to>
                                    </p:set>
                                  </p:childTnLst>
                                </p:cTn>
                              </p:par>
                              <p:par>
                                <p:cTn id="60" presetID="2" presetClass="exit" presetSubtype="8" fill="hold" nodeType="withEffect">
                                  <p:stCondLst>
                                    <p:cond delay="58660"/>
                                  </p:stCondLst>
                                  <p:childTnLst>
                                    <p:anim calcmode="lin" valueType="num">
                                      <p:cBhvr additive="base">
                                        <p:cTn id="61" dur="500"/>
                                        <p:tgtEl>
                                          <p:spTgt spid="6"/>
                                        </p:tgtEl>
                                        <p:attrNameLst>
                                          <p:attrName>ppt_x</p:attrName>
                                        </p:attrNameLst>
                                      </p:cBhvr>
                                      <p:tavLst>
                                        <p:tav tm="0">
                                          <p:val>
                                            <p:strVal val="ppt_x"/>
                                          </p:val>
                                        </p:tav>
                                        <p:tav tm="100000">
                                          <p:val>
                                            <p:strVal val="0-ppt_w/2"/>
                                          </p:val>
                                        </p:tav>
                                      </p:tavLst>
                                    </p:anim>
                                    <p:anim calcmode="lin" valueType="num">
                                      <p:cBhvr additive="base">
                                        <p:cTn id="62" dur="500"/>
                                        <p:tgtEl>
                                          <p:spTgt spid="6"/>
                                        </p:tgtEl>
                                        <p:attrNameLst>
                                          <p:attrName>ppt_y</p:attrName>
                                        </p:attrNameLst>
                                      </p:cBhvr>
                                      <p:tavLst>
                                        <p:tav tm="0">
                                          <p:val>
                                            <p:strVal val="ppt_y"/>
                                          </p:val>
                                        </p:tav>
                                        <p:tav tm="100000">
                                          <p:val>
                                            <p:strVal val="ppt_y"/>
                                          </p:val>
                                        </p:tav>
                                      </p:tavLst>
                                    </p:anim>
                                    <p:set>
                                      <p:cBhvr>
                                        <p:cTn id="63" dur="1" fill="hold">
                                          <p:stCondLst>
                                            <p:cond delay="499"/>
                                          </p:stCondLst>
                                        </p:cTn>
                                        <p:tgtEl>
                                          <p:spTgt spid="6"/>
                                        </p:tgtEl>
                                        <p:attrNameLst>
                                          <p:attrName>style.visibility</p:attrName>
                                        </p:attrNameLst>
                                      </p:cBhvr>
                                      <p:to>
                                        <p:strVal val="hidden"/>
                                      </p:to>
                                    </p:set>
                                  </p:childTnLst>
                                </p:cTn>
                              </p:par>
                              <p:par>
                                <p:cTn id="64" presetID="2" presetClass="exit" presetSubtype="8" fill="hold" nodeType="withEffect">
                                  <p:stCondLst>
                                    <p:cond delay="58660"/>
                                  </p:stCondLst>
                                  <p:childTnLst>
                                    <p:anim calcmode="lin" valueType="num">
                                      <p:cBhvr additive="base">
                                        <p:cTn id="65" dur="500"/>
                                        <p:tgtEl>
                                          <p:spTgt spid="7"/>
                                        </p:tgtEl>
                                        <p:attrNameLst>
                                          <p:attrName>ppt_x</p:attrName>
                                        </p:attrNameLst>
                                      </p:cBhvr>
                                      <p:tavLst>
                                        <p:tav tm="0">
                                          <p:val>
                                            <p:strVal val="ppt_x"/>
                                          </p:val>
                                        </p:tav>
                                        <p:tav tm="100000">
                                          <p:val>
                                            <p:strVal val="0-ppt_w/2"/>
                                          </p:val>
                                        </p:tav>
                                      </p:tavLst>
                                    </p:anim>
                                    <p:anim calcmode="lin" valueType="num">
                                      <p:cBhvr additive="base">
                                        <p:cTn id="66" dur="500"/>
                                        <p:tgtEl>
                                          <p:spTgt spid="7"/>
                                        </p:tgtEl>
                                        <p:attrNameLst>
                                          <p:attrName>ppt_y</p:attrName>
                                        </p:attrNameLst>
                                      </p:cBhvr>
                                      <p:tavLst>
                                        <p:tav tm="0">
                                          <p:val>
                                            <p:strVal val="ppt_y"/>
                                          </p:val>
                                        </p:tav>
                                        <p:tav tm="100000">
                                          <p:val>
                                            <p:strVal val="ppt_y"/>
                                          </p:val>
                                        </p:tav>
                                      </p:tavLst>
                                    </p:anim>
                                    <p:set>
                                      <p:cBhvr>
                                        <p:cTn id="67" dur="1" fill="hold">
                                          <p:stCondLst>
                                            <p:cond delay="499"/>
                                          </p:stCondLst>
                                        </p:cTn>
                                        <p:tgtEl>
                                          <p:spTgt spid="7"/>
                                        </p:tgtEl>
                                        <p:attrNameLst>
                                          <p:attrName>style.visibility</p:attrName>
                                        </p:attrNameLst>
                                      </p:cBhvr>
                                      <p:to>
                                        <p:strVal val="hidden"/>
                                      </p:to>
                                    </p:set>
                                  </p:childTnLst>
                                </p:cTn>
                              </p:par>
                              <p:par>
                                <p:cTn id="68" presetID="2" presetClass="exit" presetSubtype="8" fill="hold" nodeType="withEffect">
                                  <p:stCondLst>
                                    <p:cond delay="58660"/>
                                  </p:stCondLst>
                                  <p:childTnLst>
                                    <p:anim calcmode="lin" valueType="num">
                                      <p:cBhvr additive="base">
                                        <p:cTn id="69" dur="500"/>
                                        <p:tgtEl>
                                          <p:spTgt spid="8"/>
                                        </p:tgtEl>
                                        <p:attrNameLst>
                                          <p:attrName>ppt_x</p:attrName>
                                        </p:attrNameLst>
                                      </p:cBhvr>
                                      <p:tavLst>
                                        <p:tav tm="0">
                                          <p:val>
                                            <p:strVal val="ppt_x"/>
                                          </p:val>
                                        </p:tav>
                                        <p:tav tm="100000">
                                          <p:val>
                                            <p:strVal val="0-ppt_w/2"/>
                                          </p:val>
                                        </p:tav>
                                      </p:tavLst>
                                    </p:anim>
                                    <p:anim calcmode="lin" valueType="num">
                                      <p:cBhvr additive="base">
                                        <p:cTn id="70" dur="500"/>
                                        <p:tgtEl>
                                          <p:spTgt spid="8"/>
                                        </p:tgtEl>
                                        <p:attrNameLst>
                                          <p:attrName>ppt_y</p:attrName>
                                        </p:attrNameLst>
                                      </p:cBhvr>
                                      <p:tavLst>
                                        <p:tav tm="0">
                                          <p:val>
                                            <p:strVal val="ppt_y"/>
                                          </p:val>
                                        </p:tav>
                                        <p:tav tm="100000">
                                          <p:val>
                                            <p:strVal val="ppt_y"/>
                                          </p:val>
                                        </p:tav>
                                      </p:tavLst>
                                    </p:anim>
                                    <p:set>
                                      <p:cBhvr>
                                        <p:cTn id="71" dur="1" fill="hold">
                                          <p:stCondLst>
                                            <p:cond delay="499"/>
                                          </p:stCondLst>
                                        </p:cTn>
                                        <p:tgtEl>
                                          <p:spTgt spid="8"/>
                                        </p:tgtEl>
                                        <p:attrNameLst>
                                          <p:attrName>style.visibility</p:attrName>
                                        </p:attrNameLst>
                                      </p:cBhvr>
                                      <p:to>
                                        <p:strVal val="hidden"/>
                                      </p:to>
                                    </p:set>
                                  </p:childTnLst>
                                </p:cTn>
                              </p:par>
                              <p:par>
                                <p:cTn id="72" presetID="2" presetClass="exit" presetSubtype="8" fill="hold" nodeType="withEffect">
                                  <p:stCondLst>
                                    <p:cond delay="58660"/>
                                  </p:stCondLst>
                                  <p:childTnLst>
                                    <p:anim calcmode="lin" valueType="num">
                                      <p:cBhvr additive="base">
                                        <p:cTn id="73" dur="500"/>
                                        <p:tgtEl>
                                          <p:spTgt spid="12"/>
                                        </p:tgtEl>
                                        <p:attrNameLst>
                                          <p:attrName>ppt_x</p:attrName>
                                        </p:attrNameLst>
                                      </p:cBhvr>
                                      <p:tavLst>
                                        <p:tav tm="0">
                                          <p:val>
                                            <p:strVal val="ppt_x"/>
                                          </p:val>
                                        </p:tav>
                                        <p:tav tm="100000">
                                          <p:val>
                                            <p:strVal val="0-ppt_w/2"/>
                                          </p:val>
                                        </p:tav>
                                      </p:tavLst>
                                    </p:anim>
                                    <p:anim calcmode="lin" valueType="num">
                                      <p:cBhvr additive="base">
                                        <p:cTn id="74" dur="500"/>
                                        <p:tgtEl>
                                          <p:spTgt spid="12"/>
                                        </p:tgtEl>
                                        <p:attrNameLst>
                                          <p:attrName>ppt_y</p:attrName>
                                        </p:attrNameLst>
                                      </p:cBhvr>
                                      <p:tavLst>
                                        <p:tav tm="0">
                                          <p:val>
                                            <p:strVal val="ppt_y"/>
                                          </p:val>
                                        </p:tav>
                                        <p:tav tm="100000">
                                          <p:val>
                                            <p:strVal val="ppt_y"/>
                                          </p:val>
                                        </p:tav>
                                      </p:tavLst>
                                    </p:anim>
                                    <p:set>
                                      <p:cBhvr>
                                        <p:cTn id="75" dur="1" fill="hold">
                                          <p:stCondLst>
                                            <p:cond delay="499"/>
                                          </p:stCondLst>
                                        </p:cTn>
                                        <p:tgtEl>
                                          <p:spTgt spid="12"/>
                                        </p:tgtEl>
                                        <p:attrNameLst>
                                          <p:attrName>style.visibility</p:attrName>
                                        </p:attrNameLst>
                                      </p:cBhvr>
                                      <p:to>
                                        <p:strVal val="hidden"/>
                                      </p:to>
                                    </p:set>
                                  </p:childTnLst>
                                </p:cTn>
                              </p:par>
                              <p:par>
                                <p:cTn id="76" presetID="2" presetClass="exit" presetSubtype="2" fill="hold" nodeType="withEffect">
                                  <p:stCondLst>
                                    <p:cond delay="58660"/>
                                  </p:stCondLst>
                                  <p:childTnLst>
                                    <p:anim calcmode="lin" valueType="num">
                                      <p:cBhvr additive="base">
                                        <p:cTn id="77" dur="500"/>
                                        <p:tgtEl>
                                          <p:spTgt spid="4"/>
                                        </p:tgtEl>
                                        <p:attrNameLst>
                                          <p:attrName>ppt_x</p:attrName>
                                        </p:attrNameLst>
                                      </p:cBhvr>
                                      <p:tavLst>
                                        <p:tav tm="0">
                                          <p:val>
                                            <p:strVal val="ppt_x"/>
                                          </p:val>
                                        </p:tav>
                                        <p:tav tm="100000">
                                          <p:val>
                                            <p:strVal val="1+ppt_w/2"/>
                                          </p:val>
                                        </p:tav>
                                      </p:tavLst>
                                    </p:anim>
                                    <p:anim calcmode="lin" valueType="num">
                                      <p:cBhvr additive="base">
                                        <p:cTn id="78" dur="500"/>
                                        <p:tgtEl>
                                          <p:spTgt spid="4"/>
                                        </p:tgtEl>
                                        <p:attrNameLst>
                                          <p:attrName>ppt_y</p:attrName>
                                        </p:attrNameLst>
                                      </p:cBhvr>
                                      <p:tavLst>
                                        <p:tav tm="0">
                                          <p:val>
                                            <p:strVal val="ppt_y"/>
                                          </p:val>
                                        </p:tav>
                                        <p:tav tm="100000">
                                          <p:val>
                                            <p:strVal val="ppt_y"/>
                                          </p:val>
                                        </p:tav>
                                      </p:tavLst>
                                    </p:anim>
                                    <p:set>
                                      <p:cBhvr>
                                        <p:cTn id="79" dur="1" fill="hold">
                                          <p:stCondLst>
                                            <p:cond delay="499"/>
                                          </p:stCondLst>
                                        </p:cTn>
                                        <p:tgtEl>
                                          <p:spTgt spid="4"/>
                                        </p:tgtEl>
                                        <p:attrNameLst>
                                          <p:attrName>style.visibility</p:attrName>
                                        </p:attrNameLst>
                                      </p:cBhvr>
                                      <p:to>
                                        <p:strVal val="hidden"/>
                                      </p:to>
                                    </p:set>
                                  </p:childTnLst>
                                </p:cTn>
                              </p:par>
                              <p:par>
                                <p:cTn id="80" presetID="2" presetClass="exit" presetSubtype="8" fill="hold" nodeType="withEffect">
                                  <p:stCondLst>
                                    <p:cond delay="58660"/>
                                  </p:stCondLst>
                                  <p:childTnLst>
                                    <p:anim calcmode="lin" valueType="num">
                                      <p:cBhvr additive="base">
                                        <p:cTn id="81" dur="500"/>
                                        <p:tgtEl>
                                          <p:spTgt spid="20"/>
                                        </p:tgtEl>
                                        <p:attrNameLst>
                                          <p:attrName>ppt_x</p:attrName>
                                        </p:attrNameLst>
                                      </p:cBhvr>
                                      <p:tavLst>
                                        <p:tav tm="0">
                                          <p:val>
                                            <p:strVal val="ppt_x"/>
                                          </p:val>
                                        </p:tav>
                                        <p:tav tm="100000">
                                          <p:val>
                                            <p:strVal val="0-ppt_w/2"/>
                                          </p:val>
                                        </p:tav>
                                      </p:tavLst>
                                    </p:anim>
                                    <p:anim calcmode="lin" valueType="num">
                                      <p:cBhvr additive="base">
                                        <p:cTn id="82" dur="500"/>
                                        <p:tgtEl>
                                          <p:spTgt spid="20"/>
                                        </p:tgtEl>
                                        <p:attrNameLst>
                                          <p:attrName>ppt_y</p:attrName>
                                        </p:attrNameLst>
                                      </p:cBhvr>
                                      <p:tavLst>
                                        <p:tav tm="0">
                                          <p:val>
                                            <p:strVal val="ppt_y"/>
                                          </p:val>
                                        </p:tav>
                                        <p:tav tm="100000">
                                          <p:val>
                                            <p:strVal val="ppt_y"/>
                                          </p:val>
                                        </p:tav>
                                      </p:tavLst>
                                    </p:anim>
                                    <p:set>
                                      <p:cBhvr>
                                        <p:cTn id="83" dur="1" fill="hold">
                                          <p:stCondLst>
                                            <p:cond delay="499"/>
                                          </p:stCondLst>
                                        </p:cTn>
                                        <p:tgtEl>
                                          <p:spTgt spid="20"/>
                                        </p:tgtEl>
                                        <p:attrNameLst>
                                          <p:attrName>style.visibility</p:attrName>
                                        </p:attrNameLst>
                                      </p:cBhvr>
                                      <p:to>
                                        <p:strVal val="hidden"/>
                                      </p:to>
                                    </p:set>
                                  </p:childTnLst>
                                </p:cTn>
                              </p:par>
                              <p:par>
                                <p:cTn id="84" presetID="2" presetClass="exit" presetSubtype="8" fill="hold" nodeType="withEffect">
                                  <p:stCondLst>
                                    <p:cond delay="58660"/>
                                  </p:stCondLst>
                                  <p:childTnLst>
                                    <p:anim calcmode="lin" valueType="num">
                                      <p:cBhvr additive="base">
                                        <p:cTn id="85" dur="500"/>
                                        <p:tgtEl>
                                          <p:spTgt spid="21"/>
                                        </p:tgtEl>
                                        <p:attrNameLst>
                                          <p:attrName>ppt_x</p:attrName>
                                        </p:attrNameLst>
                                      </p:cBhvr>
                                      <p:tavLst>
                                        <p:tav tm="0">
                                          <p:val>
                                            <p:strVal val="ppt_x"/>
                                          </p:val>
                                        </p:tav>
                                        <p:tav tm="100000">
                                          <p:val>
                                            <p:strVal val="0-ppt_w/2"/>
                                          </p:val>
                                        </p:tav>
                                      </p:tavLst>
                                    </p:anim>
                                    <p:anim calcmode="lin" valueType="num">
                                      <p:cBhvr additive="base">
                                        <p:cTn id="86" dur="500"/>
                                        <p:tgtEl>
                                          <p:spTgt spid="21"/>
                                        </p:tgtEl>
                                        <p:attrNameLst>
                                          <p:attrName>ppt_y</p:attrName>
                                        </p:attrNameLst>
                                      </p:cBhvr>
                                      <p:tavLst>
                                        <p:tav tm="0">
                                          <p:val>
                                            <p:strVal val="ppt_y"/>
                                          </p:val>
                                        </p:tav>
                                        <p:tav tm="100000">
                                          <p:val>
                                            <p:strVal val="ppt_y"/>
                                          </p:val>
                                        </p:tav>
                                      </p:tavLst>
                                    </p:anim>
                                    <p:set>
                                      <p:cBhvr>
                                        <p:cTn id="87" dur="1" fill="hold">
                                          <p:stCondLst>
                                            <p:cond delay="499"/>
                                          </p:stCondLst>
                                        </p:cTn>
                                        <p:tgtEl>
                                          <p:spTgt spid="21"/>
                                        </p:tgtEl>
                                        <p:attrNameLst>
                                          <p:attrName>style.visibility</p:attrName>
                                        </p:attrNameLst>
                                      </p:cBhvr>
                                      <p:to>
                                        <p:strVal val="hidden"/>
                                      </p:to>
                                    </p:set>
                                  </p:childTnLst>
                                </p:cTn>
                              </p:par>
                              <p:par>
                                <p:cTn id="88" presetID="2" presetClass="exit" presetSubtype="8" fill="hold" nodeType="withEffect">
                                  <p:stCondLst>
                                    <p:cond delay="58660"/>
                                  </p:stCondLst>
                                  <p:childTnLst>
                                    <p:anim calcmode="lin" valueType="num">
                                      <p:cBhvr additive="base">
                                        <p:cTn id="89" dur="500"/>
                                        <p:tgtEl>
                                          <p:spTgt spid="22"/>
                                        </p:tgtEl>
                                        <p:attrNameLst>
                                          <p:attrName>ppt_x</p:attrName>
                                        </p:attrNameLst>
                                      </p:cBhvr>
                                      <p:tavLst>
                                        <p:tav tm="0">
                                          <p:val>
                                            <p:strVal val="ppt_x"/>
                                          </p:val>
                                        </p:tav>
                                        <p:tav tm="100000">
                                          <p:val>
                                            <p:strVal val="0-ppt_w/2"/>
                                          </p:val>
                                        </p:tav>
                                      </p:tavLst>
                                    </p:anim>
                                    <p:anim calcmode="lin" valueType="num">
                                      <p:cBhvr additive="base">
                                        <p:cTn id="90" dur="500"/>
                                        <p:tgtEl>
                                          <p:spTgt spid="22"/>
                                        </p:tgtEl>
                                        <p:attrNameLst>
                                          <p:attrName>ppt_y</p:attrName>
                                        </p:attrNameLst>
                                      </p:cBhvr>
                                      <p:tavLst>
                                        <p:tav tm="0">
                                          <p:val>
                                            <p:strVal val="ppt_y"/>
                                          </p:val>
                                        </p:tav>
                                        <p:tav tm="100000">
                                          <p:val>
                                            <p:strVal val="ppt_y"/>
                                          </p:val>
                                        </p:tav>
                                      </p:tavLst>
                                    </p:anim>
                                    <p:set>
                                      <p:cBhvr>
                                        <p:cTn id="91" dur="1" fill="hold">
                                          <p:stCondLst>
                                            <p:cond delay="499"/>
                                          </p:stCondLst>
                                        </p:cTn>
                                        <p:tgtEl>
                                          <p:spTgt spid="22"/>
                                        </p:tgtEl>
                                        <p:attrNameLst>
                                          <p:attrName>style.visibility</p:attrName>
                                        </p:attrNameLst>
                                      </p:cBhvr>
                                      <p:to>
                                        <p:strVal val="hidden"/>
                                      </p:to>
                                    </p:set>
                                  </p:childTnLst>
                                </p:cTn>
                              </p:par>
                              <p:par>
                                <p:cTn id="92" presetID="2" presetClass="exit" presetSubtype="8" fill="hold" nodeType="withEffect">
                                  <p:stCondLst>
                                    <p:cond delay="58660"/>
                                  </p:stCondLst>
                                  <p:childTnLst>
                                    <p:anim calcmode="lin" valueType="num">
                                      <p:cBhvr additive="base">
                                        <p:cTn id="93" dur="500"/>
                                        <p:tgtEl>
                                          <p:spTgt spid="23"/>
                                        </p:tgtEl>
                                        <p:attrNameLst>
                                          <p:attrName>ppt_x</p:attrName>
                                        </p:attrNameLst>
                                      </p:cBhvr>
                                      <p:tavLst>
                                        <p:tav tm="0">
                                          <p:val>
                                            <p:strVal val="ppt_x"/>
                                          </p:val>
                                        </p:tav>
                                        <p:tav tm="100000">
                                          <p:val>
                                            <p:strVal val="0-ppt_w/2"/>
                                          </p:val>
                                        </p:tav>
                                      </p:tavLst>
                                    </p:anim>
                                    <p:anim calcmode="lin" valueType="num">
                                      <p:cBhvr additive="base">
                                        <p:cTn id="94" dur="500"/>
                                        <p:tgtEl>
                                          <p:spTgt spid="23"/>
                                        </p:tgtEl>
                                        <p:attrNameLst>
                                          <p:attrName>ppt_y</p:attrName>
                                        </p:attrNameLst>
                                      </p:cBhvr>
                                      <p:tavLst>
                                        <p:tav tm="0">
                                          <p:val>
                                            <p:strVal val="ppt_y"/>
                                          </p:val>
                                        </p:tav>
                                        <p:tav tm="100000">
                                          <p:val>
                                            <p:strVal val="ppt_y"/>
                                          </p:val>
                                        </p:tav>
                                      </p:tavLst>
                                    </p:anim>
                                    <p:set>
                                      <p:cBhvr>
                                        <p:cTn id="95" dur="1" fill="hold">
                                          <p:stCondLst>
                                            <p:cond delay="499"/>
                                          </p:stCondLst>
                                        </p:cTn>
                                        <p:tgtEl>
                                          <p:spTgt spid="23"/>
                                        </p:tgtEl>
                                        <p:attrNameLst>
                                          <p:attrName>style.visibility</p:attrName>
                                        </p:attrNameLst>
                                      </p:cBhvr>
                                      <p:to>
                                        <p:strVal val="hidden"/>
                                      </p:to>
                                    </p:set>
                                  </p:childTnLst>
                                </p:cTn>
                              </p:par>
                              <p:par>
                                <p:cTn id="96" presetID="2" presetClass="exit" presetSubtype="8" fill="hold" nodeType="withEffect">
                                  <p:stCondLst>
                                    <p:cond delay="58660"/>
                                  </p:stCondLst>
                                  <p:childTnLst>
                                    <p:anim calcmode="lin" valueType="num">
                                      <p:cBhvr additive="base">
                                        <p:cTn id="97" dur="500"/>
                                        <p:tgtEl>
                                          <p:spTgt spid="18"/>
                                        </p:tgtEl>
                                        <p:attrNameLst>
                                          <p:attrName>ppt_x</p:attrName>
                                        </p:attrNameLst>
                                      </p:cBhvr>
                                      <p:tavLst>
                                        <p:tav tm="0">
                                          <p:val>
                                            <p:strVal val="ppt_x"/>
                                          </p:val>
                                        </p:tav>
                                        <p:tav tm="100000">
                                          <p:val>
                                            <p:strVal val="0-ppt_w/2"/>
                                          </p:val>
                                        </p:tav>
                                      </p:tavLst>
                                    </p:anim>
                                    <p:anim calcmode="lin" valueType="num">
                                      <p:cBhvr additive="base">
                                        <p:cTn id="98" dur="500"/>
                                        <p:tgtEl>
                                          <p:spTgt spid="18"/>
                                        </p:tgtEl>
                                        <p:attrNameLst>
                                          <p:attrName>ppt_y</p:attrName>
                                        </p:attrNameLst>
                                      </p:cBhvr>
                                      <p:tavLst>
                                        <p:tav tm="0">
                                          <p:val>
                                            <p:strVal val="ppt_y"/>
                                          </p:val>
                                        </p:tav>
                                        <p:tav tm="100000">
                                          <p:val>
                                            <p:strVal val="ppt_y"/>
                                          </p:val>
                                        </p:tav>
                                      </p:tavLst>
                                    </p:anim>
                                    <p:set>
                                      <p:cBhvr>
                                        <p:cTn id="99" dur="1" fill="hold">
                                          <p:stCondLst>
                                            <p:cond delay="499"/>
                                          </p:stCondLst>
                                        </p:cTn>
                                        <p:tgtEl>
                                          <p:spTgt spid="18"/>
                                        </p:tgtEl>
                                        <p:attrNameLst>
                                          <p:attrName>style.visibility</p:attrName>
                                        </p:attrNameLst>
                                      </p:cBhvr>
                                      <p:to>
                                        <p:strVal val="hidden"/>
                                      </p:to>
                                    </p:set>
                                  </p:childTnLst>
                                </p:cTn>
                              </p:par>
                              <p:par>
                                <p:cTn id="100" presetID="2" presetClass="exit" presetSubtype="8" fill="hold" nodeType="withEffect">
                                  <p:stCondLst>
                                    <p:cond delay="58660"/>
                                  </p:stCondLst>
                                  <p:childTnLst>
                                    <p:anim calcmode="lin" valueType="num">
                                      <p:cBhvr additive="base">
                                        <p:cTn id="101" dur="500"/>
                                        <p:tgtEl>
                                          <p:spTgt spid="19"/>
                                        </p:tgtEl>
                                        <p:attrNameLst>
                                          <p:attrName>ppt_x</p:attrName>
                                        </p:attrNameLst>
                                      </p:cBhvr>
                                      <p:tavLst>
                                        <p:tav tm="0">
                                          <p:val>
                                            <p:strVal val="ppt_x"/>
                                          </p:val>
                                        </p:tav>
                                        <p:tav tm="100000">
                                          <p:val>
                                            <p:strVal val="0-ppt_w/2"/>
                                          </p:val>
                                        </p:tav>
                                      </p:tavLst>
                                    </p:anim>
                                    <p:anim calcmode="lin" valueType="num">
                                      <p:cBhvr additive="base">
                                        <p:cTn id="102" dur="500"/>
                                        <p:tgtEl>
                                          <p:spTgt spid="19"/>
                                        </p:tgtEl>
                                        <p:attrNameLst>
                                          <p:attrName>ppt_y</p:attrName>
                                        </p:attrNameLst>
                                      </p:cBhvr>
                                      <p:tavLst>
                                        <p:tav tm="0">
                                          <p:val>
                                            <p:strVal val="ppt_y"/>
                                          </p:val>
                                        </p:tav>
                                        <p:tav tm="100000">
                                          <p:val>
                                            <p:strVal val="ppt_y"/>
                                          </p:val>
                                        </p:tav>
                                      </p:tavLst>
                                    </p:anim>
                                    <p:set>
                                      <p:cBhvr>
                                        <p:cTn id="103"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4" fill="hold" display="0">
                  <p:stCondLst>
                    <p:cond delay="indefinite"/>
                  </p:stCondLst>
                  <p:endCondLst>
                    <p:cond evt="onStopAudio" delay="0">
                      <p:tgtEl>
                        <p:sldTgt/>
                      </p:tgtEl>
                    </p:cond>
                  </p:endCondLst>
                </p:cTn>
                <p:tgtEl>
                  <p:spTgt spid="17"/>
                </p:tgtEl>
              </p:cMediaNode>
            </p:audio>
          </p:childTnLst>
        </p:cTn>
      </p:par>
    </p:tnLst>
    <p:bldLst>
      <p:bldP spid="3" grpId="0"/>
      <p:bldP spid="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2C6AF06-D67F-CD94-71C1-929E1744A23E}"/>
              </a:ext>
            </a:extLst>
          </p:cNvPr>
          <p:cNvGrpSpPr/>
          <p:nvPr/>
        </p:nvGrpSpPr>
        <p:grpSpPr>
          <a:xfrm>
            <a:off x="213" y="658913"/>
            <a:ext cx="12180591" cy="4480560"/>
            <a:chOff x="213" y="658913"/>
            <a:chExt cx="12180591" cy="4480560"/>
          </a:xfrm>
        </p:grpSpPr>
        <p:grpSp>
          <p:nvGrpSpPr>
            <p:cNvPr id="17" name="Group 16">
              <a:extLst>
                <a:ext uri="{FF2B5EF4-FFF2-40B4-BE49-F238E27FC236}">
                  <a16:creationId xmlns:a16="http://schemas.microsoft.com/office/drawing/2014/main" id="{DE4C1D6A-2F6D-4957-9DF2-BA8E8B8663D9}"/>
                </a:ext>
              </a:extLst>
            </p:cNvPr>
            <p:cNvGrpSpPr/>
            <p:nvPr/>
          </p:nvGrpSpPr>
          <p:grpSpPr>
            <a:xfrm>
              <a:off x="213" y="658913"/>
              <a:ext cx="12180591" cy="4480560"/>
              <a:chOff x="213" y="735113"/>
              <a:chExt cx="12180591" cy="4480560"/>
            </a:xfrm>
          </p:grpSpPr>
          <p:sp>
            <p:nvSpPr>
              <p:cNvPr id="204" name="Rectangle 203">
                <a:extLst>
                  <a:ext uri="{FF2B5EF4-FFF2-40B4-BE49-F238E27FC236}">
                    <a16:creationId xmlns:a16="http://schemas.microsoft.com/office/drawing/2014/main" id="{93F8C258-AB92-01DC-8683-51FEC5738FF8}"/>
                  </a:ext>
                </a:extLst>
              </p:cNvPr>
              <p:cNvSpPr/>
              <p:nvPr/>
            </p:nvSpPr>
            <p:spPr>
              <a:xfrm>
                <a:off x="894727" y="735113"/>
                <a:ext cx="11286077" cy="4480560"/>
              </a:xfrm>
              <a:prstGeom prst="rect">
                <a:avLst/>
              </a:prstGeom>
              <a:solidFill>
                <a:srgbClr val="2029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4" name="Connector: Elbow 213">
                <a:extLst>
                  <a:ext uri="{FF2B5EF4-FFF2-40B4-BE49-F238E27FC236}">
                    <a16:creationId xmlns:a16="http://schemas.microsoft.com/office/drawing/2014/main" id="{DF68ADFB-B493-1A70-D748-679281B2FA9B}"/>
                  </a:ext>
                </a:extLst>
              </p:cNvPr>
              <p:cNvCxnSpPr>
                <a:cxnSpLocks/>
              </p:cNvCxnSpPr>
              <p:nvPr/>
            </p:nvCxnSpPr>
            <p:spPr>
              <a:xfrm>
                <a:off x="5076824" y="4267200"/>
                <a:ext cx="5394960" cy="0"/>
              </a:xfrm>
              <a:prstGeom prst="bentConnector3">
                <a:avLst>
                  <a:gd name="adj1" fmla="val 50000"/>
                </a:avLst>
              </a:prstGeom>
              <a:ln w="19050">
                <a:solidFill>
                  <a:srgbClr val="F4A81D"/>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219" name="Straight Connector 218">
                <a:extLst>
                  <a:ext uri="{FF2B5EF4-FFF2-40B4-BE49-F238E27FC236}">
                    <a16:creationId xmlns:a16="http://schemas.microsoft.com/office/drawing/2014/main" id="{9AC358F9-55F5-6C20-69A5-E0C70D2EB649}"/>
                  </a:ext>
                </a:extLst>
              </p:cNvPr>
              <p:cNvCxnSpPr>
                <a:cxnSpLocks/>
              </p:cNvCxnSpPr>
              <p:nvPr/>
            </p:nvCxnSpPr>
            <p:spPr>
              <a:xfrm>
                <a:off x="4960768" y="2897103"/>
                <a:ext cx="3868104" cy="0"/>
              </a:xfrm>
              <a:prstGeom prst="line">
                <a:avLst/>
              </a:prstGeom>
              <a:ln w="19050">
                <a:solidFill>
                  <a:srgbClr val="F4A81D"/>
                </a:solidFill>
                <a:tailEnd type="triangle"/>
              </a:ln>
            </p:spPr>
            <p:style>
              <a:lnRef idx="2">
                <a:schemeClr val="accent1"/>
              </a:lnRef>
              <a:fillRef idx="0">
                <a:schemeClr val="accent1"/>
              </a:fillRef>
              <a:effectRef idx="1">
                <a:schemeClr val="accent1"/>
              </a:effectRef>
              <a:fontRef idx="minor">
                <a:schemeClr val="tx1"/>
              </a:fontRef>
            </p:style>
          </p:cxnSp>
          <p:cxnSp>
            <p:nvCxnSpPr>
              <p:cNvPr id="217" name="Straight Connector 216">
                <a:extLst>
                  <a:ext uri="{FF2B5EF4-FFF2-40B4-BE49-F238E27FC236}">
                    <a16:creationId xmlns:a16="http://schemas.microsoft.com/office/drawing/2014/main" id="{2D57AE0A-0DE9-BDA2-45D8-8ADA5EA06931}"/>
                  </a:ext>
                </a:extLst>
              </p:cNvPr>
              <p:cNvCxnSpPr>
                <a:cxnSpLocks/>
              </p:cNvCxnSpPr>
              <p:nvPr/>
            </p:nvCxnSpPr>
            <p:spPr>
              <a:xfrm>
                <a:off x="4163885" y="1826563"/>
                <a:ext cx="6227890" cy="0"/>
              </a:xfrm>
              <a:prstGeom prst="line">
                <a:avLst/>
              </a:prstGeom>
              <a:ln w="19050">
                <a:solidFill>
                  <a:srgbClr val="F4A81D"/>
                </a:solidFill>
                <a:tailEnd type="triangle"/>
              </a:ln>
            </p:spPr>
            <p:style>
              <a:lnRef idx="2">
                <a:schemeClr val="accent1"/>
              </a:lnRef>
              <a:fillRef idx="0">
                <a:schemeClr val="accent1"/>
              </a:fillRef>
              <a:effectRef idx="1">
                <a:schemeClr val="accent1"/>
              </a:effectRef>
              <a:fontRef idx="minor">
                <a:schemeClr val="tx1"/>
              </a:fontRef>
            </p:style>
          </p:cxnSp>
          <p:grpSp>
            <p:nvGrpSpPr>
              <p:cNvPr id="12" name="Group 11">
                <a:extLst>
                  <a:ext uri="{FF2B5EF4-FFF2-40B4-BE49-F238E27FC236}">
                    <a16:creationId xmlns:a16="http://schemas.microsoft.com/office/drawing/2014/main" id="{78320C32-0D75-4985-A26C-072167132E8F}"/>
                  </a:ext>
                </a:extLst>
              </p:cNvPr>
              <p:cNvGrpSpPr/>
              <p:nvPr/>
            </p:nvGrpSpPr>
            <p:grpSpPr>
              <a:xfrm>
                <a:off x="1093570" y="1099011"/>
                <a:ext cx="3965095" cy="3543214"/>
                <a:chOff x="1093570" y="812439"/>
                <a:chExt cx="3679851" cy="3288320"/>
              </a:xfrm>
            </p:grpSpPr>
            <p:pic>
              <p:nvPicPr>
                <p:cNvPr id="194" name="Picture 193" descr="A blue and white cover with text&#10;&#10;Description automatically generated">
                  <a:extLst>
                    <a:ext uri="{FF2B5EF4-FFF2-40B4-BE49-F238E27FC236}">
                      <a16:creationId xmlns:a16="http://schemas.microsoft.com/office/drawing/2014/main" id="{3C6C852A-50A2-F8C6-FC63-EAD7D2DE02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570" y="812439"/>
                  <a:ext cx="1743216" cy="2614823"/>
                </a:xfrm>
                <a:prstGeom prst="rect">
                  <a:avLst/>
                </a:prstGeom>
                <a:ln>
                  <a:solidFill>
                    <a:srgbClr val="5B2C86"/>
                  </a:solidFill>
                </a:ln>
                <a:effectLst>
                  <a:outerShdw blurRad="50800" dist="38100" algn="l" rotWithShape="0">
                    <a:prstClr val="black">
                      <a:alpha val="40000"/>
                    </a:prstClr>
                  </a:outerShdw>
                </a:effectLst>
              </p:spPr>
            </p:pic>
            <p:pic>
              <p:nvPicPr>
                <p:cNvPr id="192" name="Picture 191" descr="A blue and white cover with water drops&#10;&#10;Description automatically generated">
                  <a:extLst>
                    <a:ext uri="{FF2B5EF4-FFF2-40B4-BE49-F238E27FC236}">
                      <a16:creationId xmlns:a16="http://schemas.microsoft.com/office/drawing/2014/main" id="{50543B9C-8A85-30C8-A231-BB172C9A01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7822" y="1317362"/>
                  <a:ext cx="1855599" cy="2783397"/>
                </a:xfrm>
                <a:prstGeom prst="rect">
                  <a:avLst/>
                </a:prstGeom>
                <a:ln>
                  <a:solidFill>
                    <a:srgbClr val="14375C"/>
                  </a:solidFill>
                </a:ln>
              </p:spPr>
            </p:pic>
          </p:grpSp>
          <p:pic>
            <p:nvPicPr>
              <p:cNvPr id="190" name="Picture 189" descr="A white cover with a blue and orange wave&#10;&#10;Description automatically generated">
                <a:extLst>
                  <a:ext uri="{FF2B5EF4-FFF2-40B4-BE49-F238E27FC236}">
                    <a16:creationId xmlns:a16="http://schemas.microsoft.com/office/drawing/2014/main" id="{73C91FFF-DEEE-BE11-C7E0-F4B758DBA8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60133" y="935408"/>
                <a:ext cx="2357697" cy="1401310"/>
              </a:xfrm>
              <a:prstGeom prst="rect">
                <a:avLst/>
              </a:prstGeom>
              <a:solidFill>
                <a:srgbClr val="F0F0F0"/>
              </a:solidFill>
              <a:ln>
                <a:solidFill>
                  <a:schemeClr val="bg1">
                    <a:lumMod val="75000"/>
                  </a:schemeClr>
                </a:solidFill>
              </a:ln>
            </p:spPr>
          </p:pic>
          <p:sp>
            <p:nvSpPr>
              <p:cNvPr id="167" name="Rectangle 166">
                <a:extLst>
                  <a:ext uri="{FF2B5EF4-FFF2-40B4-BE49-F238E27FC236}">
                    <a16:creationId xmlns:a16="http://schemas.microsoft.com/office/drawing/2014/main" id="{320D7888-34BD-6356-CC44-90C6A1016A7A}"/>
                  </a:ext>
                </a:extLst>
              </p:cNvPr>
              <p:cNvSpPr/>
              <p:nvPr/>
            </p:nvSpPr>
            <p:spPr>
              <a:xfrm>
                <a:off x="213" y="735113"/>
                <a:ext cx="914400" cy="4480560"/>
              </a:xfrm>
              <a:prstGeom prst="rect">
                <a:avLst/>
              </a:prstGeom>
              <a:solidFill>
                <a:srgbClr val="1CB9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TextBox 167">
                <a:extLst>
                  <a:ext uri="{FF2B5EF4-FFF2-40B4-BE49-F238E27FC236}">
                    <a16:creationId xmlns:a16="http://schemas.microsoft.com/office/drawing/2014/main" id="{BCC6F972-5899-9FD8-EE42-E617482E0298}"/>
                  </a:ext>
                </a:extLst>
              </p:cNvPr>
              <p:cNvSpPr txBox="1"/>
              <p:nvPr/>
            </p:nvSpPr>
            <p:spPr>
              <a:xfrm rot="16200000" flipH="1">
                <a:off x="-446409" y="2713783"/>
                <a:ext cx="1807645" cy="523220"/>
              </a:xfrm>
              <a:prstGeom prst="rect">
                <a:avLst/>
              </a:prstGeom>
              <a:noFill/>
            </p:spPr>
            <p:txBody>
              <a:bodyPr wrap="square">
                <a:spAutoFit/>
              </a:bodyPr>
              <a:lstStyle/>
              <a:p>
                <a:pPr algn="ctr" rtl="0"/>
                <a:r>
                  <a:rPr lang="en-GB" sz="2800" b="1" dirty="0">
                    <a:latin typeface="Atkinson Hyperlegible" pitchFamily="2" charset="0"/>
                    <a:ea typeface="+mj-ea"/>
                    <a:cs typeface="Arial" panose="020B0604020202020204" pitchFamily="34" charset="0"/>
                  </a:rPr>
                  <a:t>Guideline</a:t>
                </a:r>
              </a:p>
            </p:txBody>
          </p:sp>
          <p:grpSp>
            <p:nvGrpSpPr>
              <p:cNvPr id="14" name="Group 13">
                <a:extLst>
                  <a:ext uri="{FF2B5EF4-FFF2-40B4-BE49-F238E27FC236}">
                    <a16:creationId xmlns:a16="http://schemas.microsoft.com/office/drawing/2014/main" id="{2950F112-5EAC-44F1-9643-A44B2457F862}"/>
                  </a:ext>
                </a:extLst>
              </p:cNvPr>
              <p:cNvGrpSpPr/>
              <p:nvPr/>
            </p:nvGrpSpPr>
            <p:grpSpPr>
              <a:xfrm>
                <a:off x="6143293" y="3189352"/>
                <a:ext cx="2753058" cy="2013004"/>
                <a:chOff x="4705018" y="3017902"/>
                <a:chExt cx="2753058" cy="2013004"/>
              </a:xfrm>
            </p:grpSpPr>
            <p:pic>
              <p:nvPicPr>
                <p:cNvPr id="196" name="Picture 195" descr="A close-up of a blue circle&#10;&#10;Description automatically generated">
                  <a:extLst>
                    <a:ext uri="{FF2B5EF4-FFF2-40B4-BE49-F238E27FC236}">
                      <a16:creationId xmlns:a16="http://schemas.microsoft.com/office/drawing/2014/main" id="{96C401E6-C544-C7F6-DB48-BE36BCF0AB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56545" y="3017902"/>
                  <a:ext cx="1250004" cy="1677426"/>
                </a:xfrm>
                <a:prstGeom prst="rect">
                  <a:avLst/>
                </a:prstGeom>
                <a:ln>
                  <a:solidFill>
                    <a:srgbClr val="52BAA9"/>
                  </a:solidFill>
                </a:ln>
              </p:spPr>
            </p:pic>
            <p:sp>
              <p:nvSpPr>
                <p:cNvPr id="43" name="TextBox 42">
                  <a:extLst>
                    <a:ext uri="{FF2B5EF4-FFF2-40B4-BE49-F238E27FC236}">
                      <a16:creationId xmlns:a16="http://schemas.microsoft.com/office/drawing/2014/main" id="{E75930A7-C485-4FC8-B6EC-33338E764BE1}"/>
                    </a:ext>
                  </a:extLst>
                </p:cNvPr>
                <p:cNvSpPr txBox="1"/>
                <p:nvPr/>
              </p:nvSpPr>
              <p:spPr>
                <a:xfrm>
                  <a:off x="4705018" y="4723129"/>
                  <a:ext cx="2753058" cy="307777"/>
                </a:xfrm>
                <a:prstGeom prst="rect">
                  <a:avLst/>
                </a:prstGeom>
                <a:noFill/>
              </p:spPr>
              <p:txBody>
                <a:bodyPr wrap="square" rtlCol="0">
                  <a:spAutoFit/>
                </a:bodyPr>
                <a:lstStyle/>
                <a:p>
                  <a:pPr algn="ctr"/>
                  <a:r>
                    <a:rPr lang="en-US" sz="1400" dirty="0">
                      <a:solidFill>
                        <a:schemeClr val="bg1"/>
                      </a:solidFill>
                      <a:latin typeface="Atkinson Hyperlegible" pitchFamily="2" charset="0"/>
                      <a:cs typeface="Arial" panose="020B0604020202020204" pitchFamily="34" charset="0"/>
                    </a:rPr>
                    <a:t>Water treatment performance</a:t>
                  </a:r>
                </a:p>
              </p:txBody>
            </p:sp>
          </p:grpSp>
          <p:grpSp>
            <p:nvGrpSpPr>
              <p:cNvPr id="11" name="Group 10">
                <a:extLst>
                  <a:ext uri="{FF2B5EF4-FFF2-40B4-BE49-F238E27FC236}">
                    <a16:creationId xmlns:a16="http://schemas.microsoft.com/office/drawing/2014/main" id="{ADC9BE44-19A5-42EA-8907-04C28257750E}"/>
                  </a:ext>
                </a:extLst>
              </p:cNvPr>
              <p:cNvGrpSpPr/>
              <p:nvPr/>
            </p:nvGrpSpPr>
            <p:grpSpPr>
              <a:xfrm>
                <a:off x="10251662" y="806309"/>
                <a:ext cx="1866045" cy="2408352"/>
                <a:chOff x="10251662" y="882509"/>
                <a:chExt cx="1866045" cy="2408352"/>
              </a:xfrm>
            </p:grpSpPr>
            <p:pic>
              <p:nvPicPr>
                <p:cNvPr id="201" name="Picture 200" descr="A collage of images of water and a building&#10;&#10;Description automatically generated">
                  <a:extLst>
                    <a:ext uri="{FF2B5EF4-FFF2-40B4-BE49-F238E27FC236}">
                      <a16:creationId xmlns:a16="http://schemas.microsoft.com/office/drawing/2014/main" id="{A78CABF7-393F-9BAC-7B74-43846AFA43E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54403" y="882509"/>
                  <a:ext cx="1260563" cy="1656977"/>
                </a:xfrm>
                <a:prstGeom prst="rect">
                  <a:avLst/>
                </a:prstGeom>
                <a:ln>
                  <a:solidFill>
                    <a:srgbClr val="61B0BB"/>
                  </a:solidFill>
                </a:ln>
              </p:spPr>
            </p:pic>
            <p:sp>
              <p:nvSpPr>
                <p:cNvPr id="44" name="TextBox 43">
                  <a:extLst>
                    <a:ext uri="{FF2B5EF4-FFF2-40B4-BE49-F238E27FC236}">
                      <a16:creationId xmlns:a16="http://schemas.microsoft.com/office/drawing/2014/main" id="{5435B46A-C4BF-42E2-B12C-3B10E257ECA5}"/>
                    </a:ext>
                  </a:extLst>
                </p:cNvPr>
                <p:cNvSpPr txBox="1"/>
                <p:nvPr/>
              </p:nvSpPr>
              <p:spPr>
                <a:xfrm>
                  <a:off x="10251662" y="2552197"/>
                  <a:ext cx="1866045" cy="738664"/>
                </a:xfrm>
                <a:prstGeom prst="rect">
                  <a:avLst/>
                </a:prstGeom>
                <a:noFill/>
              </p:spPr>
              <p:txBody>
                <a:bodyPr wrap="square" rtlCol="0">
                  <a:spAutoFit/>
                </a:bodyPr>
                <a:lstStyle/>
                <a:p>
                  <a:pPr algn="ctr"/>
                  <a:r>
                    <a:rPr lang="en-US" sz="1400" dirty="0">
                      <a:solidFill>
                        <a:schemeClr val="bg1"/>
                      </a:solidFill>
                      <a:latin typeface="Atkinson Hyperlegible" pitchFamily="2" charset="0"/>
                      <a:cs typeface="Arial" panose="020B0604020202020204" pitchFamily="34" charset="0"/>
                    </a:rPr>
                    <a:t>Water safety planning and climate resilience</a:t>
                  </a:r>
                </a:p>
              </p:txBody>
            </p:sp>
          </p:grpSp>
          <p:sp>
            <p:nvSpPr>
              <p:cNvPr id="46" name="TextBox 45">
                <a:extLst>
                  <a:ext uri="{FF2B5EF4-FFF2-40B4-BE49-F238E27FC236}">
                    <a16:creationId xmlns:a16="http://schemas.microsoft.com/office/drawing/2014/main" id="{82AAC4ED-B27D-4DDA-BCA8-3FEF83395264}"/>
                  </a:ext>
                </a:extLst>
              </p:cNvPr>
              <p:cNvSpPr txBox="1"/>
              <p:nvPr/>
            </p:nvSpPr>
            <p:spPr>
              <a:xfrm>
                <a:off x="5841804" y="2435437"/>
                <a:ext cx="2394355" cy="307777"/>
              </a:xfrm>
              <a:prstGeom prst="rect">
                <a:avLst/>
              </a:prstGeom>
              <a:noFill/>
            </p:spPr>
            <p:txBody>
              <a:bodyPr wrap="square" rtlCol="0">
                <a:spAutoFit/>
              </a:bodyPr>
              <a:lstStyle/>
              <a:p>
                <a:pPr algn="ctr"/>
                <a:r>
                  <a:rPr lang="en-US" sz="1400" dirty="0">
                    <a:solidFill>
                      <a:schemeClr val="bg1"/>
                    </a:solidFill>
                    <a:latin typeface="Atkinson Hyperlegible" pitchFamily="2" charset="0"/>
                    <a:cs typeface="Arial" panose="020B0604020202020204" pitchFamily="34" charset="0"/>
                  </a:rPr>
                  <a:t>Water safety plan manual</a:t>
                </a:r>
              </a:p>
            </p:txBody>
          </p:sp>
          <p:grpSp>
            <p:nvGrpSpPr>
              <p:cNvPr id="9" name="Group 8">
                <a:extLst>
                  <a:ext uri="{FF2B5EF4-FFF2-40B4-BE49-F238E27FC236}">
                    <a16:creationId xmlns:a16="http://schemas.microsoft.com/office/drawing/2014/main" id="{BF188AAD-813A-4BF4-B6B0-B7C3C43ADF58}"/>
                  </a:ext>
                </a:extLst>
              </p:cNvPr>
              <p:cNvGrpSpPr/>
              <p:nvPr/>
            </p:nvGrpSpPr>
            <p:grpSpPr>
              <a:xfrm>
                <a:off x="8894645" y="2168084"/>
                <a:ext cx="1160232" cy="2010488"/>
                <a:chOff x="8116454" y="2490324"/>
                <a:chExt cx="1160232" cy="2010488"/>
              </a:xfrm>
            </p:grpSpPr>
            <p:pic>
              <p:nvPicPr>
                <p:cNvPr id="198" name="Picture 197" descr="A close-up of a cover&#10;&#10;Description automatically generated">
                  <a:extLst>
                    <a:ext uri="{FF2B5EF4-FFF2-40B4-BE49-F238E27FC236}">
                      <a16:creationId xmlns:a16="http://schemas.microsoft.com/office/drawing/2014/main" id="{441D3990-90EF-D4DC-56A4-F62A07F73FB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37428" y="2490324"/>
                  <a:ext cx="1118284" cy="1677426"/>
                </a:xfrm>
                <a:prstGeom prst="rect">
                  <a:avLst/>
                </a:prstGeom>
                <a:ln>
                  <a:solidFill>
                    <a:srgbClr val="00B0F0"/>
                  </a:solidFill>
                </a:ln>
              </p:spPr>
            </p:pic>
            <p:sp>
              <p:nvSpPr>
                <p:cNvPr id="47" name="TextBox 46">
                  <a:extLst>
                    <a:ext uri="{FF2B5EF4-FFF2-40B4-BE49-F238E27FC236}">
                      <a16:creationId xmlns:a16="http://schemas.microsoft.com/office/drawing/2014/main" id="{63A5CF42-31EF-41F7-B7F7-173232B1CF07}"/>
                    </a:ext>
                  </a:extLst>
                </p:cNvPr>
                <p:cNvSpPr txBox="1"/>
                <p:nvPr/>
              </p:nvSpPr>
              <p:spPr>
                <a:xfrm>
                  <a:off x="8116454" y="4193035"/>
                  <a:ext cx="1160232" cy="307777"/>
                </a:xfrm>
                <a:prstGeom prst="rect">
                  <a:avLst/>
                </a:prstGeom>
                <a:noFill/>
              </p:spPr>
              <p:txBody>
                <a:bodyPr wrap="square" rtlCol="0">
                  <a:spAutoFit/>
                </a:bodyPr>
                <a:lstStyle/>
                <a:p>
                  <a:pPr algn="ctr"/>
                  <a:r>
                    <a:rPr lang="en-US" sz="1400" dirty="0">
                      <a:solidFill>
                        <a:schemeClr val="bg1"/>
                      </a:solidFill>
                      <a:latin typeface="Atkinson Hyperlegible" pitchFamily="2" charset="0"/>
                      <a:cs typeface="Arial" panose="020B0604020202020204" pitchFamily="34" charset="0"/>
                    </a:rPr>
                    <a:t>Regulations</a:t>
                  </a:r>
                </a:p>
              </p:txBody>
            </p:sp>
          </p:grpSp>
        </p:grpSp>
        <p:pic>
          <p:nvPicPr>
            <p:cNvPr id="3" name="Picture 2" descr="A blue and white cover with several images&#10;&#10;Description automatically generated with medium confidence">
              <a:extLst>
                <a:ext uri="{FF2B5EF4-FFF2-40B4-BE49-F238E27FC236}">
                  <a16:creationId xmlns:a16="http://schemas.microsoft.com/office/drawing/2014/main" id="{130081F0-DB43-A7AA-6A7C-22AC5169586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42368" y="3112549"/>
              <a:ext cx="1284633" cy="1677426"/>
            </a:xfrm>
            <a:prstGeom prst="rect">
              <a:avLst/>
            </a:prstGeom>
          </p:spPr>
        </p:pic>
        <p:sp>
          <p:nvSpPr>
            <p:cNvPr id="10" name="TextBox 9">
              <a:extLst>
                <a:ext uri="{FF2B5EF4-FFF2-40B4-BE49-F238E27FC236}">
                  <a16:creationId xmlns:a16="http://schemas.microsoft.com/office/drawing/2014/main" id="{AF4C67EC-0BA9-5F2F-CF31-377A7AC057B5}"/>
                </a:ext>
              </a:extLst>
            </p:cNvPr>
            <p:cNvSpPr txBox="1"/>
            <p:nvPr/>
          </p:nvSpPr>
          <p:spPr>
            <a:xfrm>
              <a:off x="10203609" y="4818379"/>
              <a:ext cx="1962150" cy="307777"/>
            </a:xfrm>
            <a:prstGeom prst="rect">
              <a:avLst/>
            </a:prstGeom>
            <a:noFill/>
          </p:spPr>
          <p:txBody>
            <a:bodyPr wrap="square" rtlCol="0">
              <a:spAutoFit/>
            </a:bodyPr>
            <a:lstStyle/>
            <a:p>
              <a:pPr algn="ctr"/>
              <a:r>
                <a:rPr lang="en-US" sz="1400" dirty="0">
                  <a:solidFill>
                    <a:schemeClr val="bg1"/>
                  </a:solidFill>
                  <a:latin typeface="Atkinson Hyperlegible" pitchFamily="2" charset="0"/>
                  <a:cs typeface="Arial" panose="020B0604020202020204" pitchFamily="34" charset="0"/>
                </a:rPr>
                <a:t>Health care facilities</a:t>
              </a:r>
            </a:p>
          </p:txBody>
        </p:sp>
      </p:grpSp>
      <p:sp>
        <p:nvSpPr>
          <p:cNvPr id="2" name="TextBox 1">
            <a:extLst>
              <a:ext uri="{FF2B5EF4-FFF2-40B4-BE49-F238E27FC236}">
                <a16:creationId xmlns:a16="http://schemas.microsoft.com/office/drawing/2014/main" id="{155FB2A4-97B4-7570-A106-F25974D35F6F}"/>
              </a:ext>
            </a:extLst>
          </p:cNvPr>
          <p:cNvSpPr txBox="1"/>
          <p:nvPr/>
        </p:nvSpPr>
        <p:spPr>
          <a:xfrm>
            <a:off x="128016" y="96886"/>
            <a:ext cx="11873484" cy="523220"/>
          </a:xfrm>
          <a:prstGeom prst="rect">
            <a:avLst/>
          </a:prstGeom>
          <a:noFill/>
        </p:spPr>
        <p:txBody>
          <a:bodyPr wrap="square" rtlCol="0">
            <a:spAutoFit/>
          </a:bodyPr>
          <a:lstStyle/>
          <a:p>
            <a:r>
              <a:rPr lang="en-US" sz="2800" b="1" dirty="0">
                <a:solidFill>
                  <a:srgbClr val="1CB9EC"/>
                </a:solidFill>
                <a:latin typeface="Atkinson Hyperlegible" pitchFamily="2" charset="0"/>
              </a:rPr>
              <a:t>Applying a risk-based approach to water quality: WHO guidance</a:t>
            </a:r>
          </a:p>
        </p:txBody>
      </p:sp>
      <p:grpSp>
        <p:nvGrpSpPr>
          <p:cNvPr id="30" name="Group 29">
            <a:extLst>
              <a:ext uri="{FF2B5EF4-FFF2-40B4-BE49-F238E27FC236}">
                <a16:creationId xmlns:a16="http://schemas.microsoft.com/office/drawing/2014/main" id="{F3676A68-4D1A-F333-8050-DF5520D16D7A}"/>
              </a:ext>
            </a:extLst>
          </p:cNvPr>
          <p:cNvGrpSpPr/>
          <p:nvPr/>
        </p:nvGrpSpPr>
        <p:grpSpPr>
          <a:xfrm>
            <a:off x="4253484" y="5573902"/>
            <a:ext cx="3680422" cy="1049530"/>
            <a:chOff x="179792" y="227678"/>
            <a:chExt cx="3680422" cy="1049530"/>
          </a:xfrm>
        </p:grpSpPr>
        <p:sp>
          <p:nvSpPr>
            <p:cNvPr id="31" name="Freeform 9">
              <a:extLst>
                <a:ext uri="{FF2B5EF4-FFF2-40B4-BE49-F238E27FC236}">
                  <a16:creationId xmlns:a16="http://schemas.microsoft.com/office/drawing/2014/main" id="{91426706-CB46-1974-8CBF-5F3D69D7BF6A}"/>
                </a:ext>
              </a:extLst>
            </p:cNvPr>
            <p:cNvSpPr>
              <a:spLocks/>
            </p:cNvSpPr>
            <p:nvPr/>
          </p:nvSpPr>
          <p:spPr bwMode="auto">
            <a:xfrm>
              <a:off x="935972" y="227678"/>
              <a:ext cx="135881" cy="122344"/>
            </a:xfrm>
            <a:custGeom>
              <a:avLst/>
              <a:gdLst>
                <a:gd name="T0" fmla="*/ 199 w 199"/>
                <a:gd name="T1" fmla="*/ 175 h 175"/>
                <a:gd name="T2" fmla="*/ 198 w 199"/>
                <a:gd name="T3" fmla="*/ 140 h 175"/>
                <a:gd name="T4" fmla="*/ 195 w 199"/>
                <a:gd name="T5" fmla="*/ 107 h 175"/>
                <a:gd name="T6" fmla="*/ 187 w 199"/>
                <a:gd name="T7" fmla="*/ 78 h 175"/>
                <a:gd name="T8" fmla="*/ 176 w 199"/>
                <a:gd name="T9" fmla="*/ 53 h 175"/>
                <a:gd name="T10" fmla="*/ 163 w 199"/>
                <a:gd name="T11" fmla="*/ 32 h 175"/>
                <a:gd name="T12" fmla="*/ 150 w 199"/>
                <a:gd name="T13" fmla="*/ 18 h 175"/>
                <a:gd name="T14" fmla="*/ 135 w 199"/>
                <a:gd name="T15" fmla="*/ 8 h 175"/>
                <a:gd name="T16" fmla="*/ 123 w 199"/>
                <a:gd name="T17" fmla="*/ 2 h 175"/>
                <a:gd name="T18" fmla="*/ 100 w 199"/>
                <a:gd name="T19" fmla="*/ 0 h 175"/>
                <a:gd name="T20" fmla="*/ 80 w 199"/>
                <a:gd name="T21" fmla="*/ 2 h 175"/>
                <a:gd name="T22" fmla="*/ 62 w 199"/>
                <a:gd name="T23" fmla="*/ 8 h 175"/>
                <a:gd name="T24" fmla="*/ 47 w 199"/>
                <a:gd name="T25" fmla="*/ 19 h 175"/>
                <a:gd name="T26" fmla="*/ 32 w 199"/>
                <a:gd name="T27" fmla="*/ 35 h 175"/>
                <a:gd name="T28" fmla="*/ 20 w 199"/>
                <a:gd name="T29" fmla="*/ 54 h 175"/>
                <a:gd name="T30" fmla="*/ 11 w 199"/>
                <a:gd name="T31" fmla="*/ 79 h 175"/>
                <a:gd name="T32" fmla="*/ 4 w 199"/>
                <a:gd name="T33" fmla="*/ 110 h 175"/>
                <a:gd name="T34" fmla="*/ 0 w 199"/>
                <a:gd name="T35" fmla="*/ 143 h 175"/>
                <a:gd name="T36" fmla="*/ 0 w 199"/>
                <a:gd name="T37" fmla="*/ 175 h 175"/>
                <a:gd name="T38" fmla="*/ 199 w 199"/>
                <a:gd name="T39" fmla="*/ 175 h 175"/>
                <a:gd name="T40" fmla="*/ 199 w 199"/>
                <a:gd name="T41"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9" h="175">
                  <a:moveTo>
                    <a:pt x="199" y="175"/>
                  </a:moveTo>
                  <a:lnTo>
                    <a:pt x="198" y="140"/>
                  </a:lnTo>
                  <a:lnTo>
                    <a:pt x="195" y="107"/>
                  </a:lnTo>
                  <a:lnTo>
                    <a:pt x="187" y="78"/>
                  </a:lnTo>
                  <a:lnTo>
                    <a:pt x="176" y="53"/>
                  </a:lnTo>
                  <a:lnTo>
                    <a:pt x="163" y="32"/>
                  </a:lnTo>
                  <a:lnTo>
                    <a:pt x="150" y="18"/>
                  </a:lnTo>
                  <a:lnTo>
                    <a:pt x="135" y="8"/>
                  </a:lnTo>
                  <a:lnTo>
                    <a:pt x="123" y="2"/>
                  </a:lnTo>
                  <a:lnTo>
                    <a:pt x="100" y="0"/>
                  </a:lnTo>
                  <a:lnTo>
                    <a:pt x="80" y="2"/>
                  </a:lnTo>
                  <a:lnTo>
                    <a:pt x="62" y="8"/>
                  </a:lnTo>
                  <a:lnTo>
                    <a:pt x="47" y="19"/>
                  </a:lnTo>
                  <a:lnTo>
                    <a:pt x="32" y="35"/>
                  </a:lnTo>
                  <a:lnTo>
                    <a:pt x="20" y="54"/>
                  </a:lnTo>
                  <a:lnTo>
                    <a:pt x="11" y="79"/>
                  </a:lnTo>
                  <a:lnTo>
                    <a:pt x="4" y="110"/>
                  </a:lnTo>
                  <a:lnTo>
                    <a:pt x="0" y="143"/>
                  </a:lnTo>
                  <a:lnTo>
                    <a:pt x="0" y="175"/>
                  </a:lnTo>
                  <a:lnTo>
                    <a:pt x="199" y="175"/>
                  </a:lnTo>
                  <a:lnTo>
                    <a:pt x="199" y="17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2" name="Rounded Rectangle 73">
              <a:extLst>
                <a:ext uri="{FF2B5EF4-FFF2-40B4-BE49-F238E27FC236}">
                  <a16:creationId xmlns:a16="http://schemas.microsoft.com/office/drawing/2014/main" id="{C19D620B-1071-F249-8B87-DE4EC0C5E62E}"/>
                </a:ext>
              </a:extLst>
            </p:cNvPr>
            <p:cNvSpPr/>
            <p:nvPr/>
          </p:nvSpPr>
          <p:spPr>
            <a:xfrm>
              <a:off x="179792" y="352291"/>
              <a:ext cx="3680422" cy="924917"/>
            </a:xfrm>
            <a:prstGeom prst="roundRect">
              <a:avLst>
                <a:gd name="adj" fmla="val 7170"/>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rgbClr val="E4E0DC"/>
                </a:solidFill>
              </a:endParaRPr>
            </a:p>
          </p:txBody>
        </p:sp>
        <p:sp>
          <p:nvSpPr>
            <p:cNvPr id="33" name="Freeform 7">
              <a:extLst>
                <a:ext uri="{FF2B5EF4-FFF2-40B4-BE49-F238E27FC236}">
                  <a16:creationId xmlns:a16="http://schemas.microsoft.com/office/drawing/2014/main" id="{8202B813-D609-43C2-769E-D292A7A6F25D}"/>
                </a:ext>
              </a:extLst>
            </p:cNvPr>
            <p:cNvSpPr>
              <a:spLocks/>
            </p:cNvSpPr>
            <p:nvPr/>
          </p:nvSpPr>
          <p:spPr bwMode="auto">
            <a:xfrm>
              <a:off x="276415" y="329213"/>
              <a:ext cx="665609" cy="699635"/>
            </a:xfrm>
            <a:custGeom>
              <a:avLst/>
              <a:gdLst>
                <a:gd name="T0" fmla="*/ 540 w 1072"/>
                <a:gd name="T1" fmla="*/ 1096 h 1096"/>
                <a:gd name="T2" fmla="*/ 1072 w 1072"/>
                <a:gd name="T3" fmla="*/ 706 h 1096"/>
                <a:gd name="T4" fmla="*/ 1072 w 1072"/>
                <a:gd name="T5" fmla="*/ 0 h 1096"/>
                <a:gd name="T6" fmla="*/ 0 w 1072"/>
                <a:gd name="T7" fmla="*/ 0 h 1096"/>
                <a:gd name="T8" fmla="*/ 0 w 1072"/>
                <a:gd name="T9" fmla="*/ 710 h 1096"/>
                <a:gd name="T10" fmla="*/ 540 w 1072"/>
                <a:gd name="T11" fmla="*/ 1096 h 1096"/>
                <a:gd name="T12" fmla="*/ 540 w 1072"/>
                <a:gd name="T13" fmla="*/ 1096 h 1096"/>
              </a:gdLst>
              <a:ahLst/>
              <a:cxnLst>
                <a:cxn ang="0">
                  <a:pos x="T0" y="T1"/>
                </a:cxn>
                <a:cxn ang="0">
                  <a:pos x="T2" y="T3"/>
                </a:cxn>
                <a:cxn ang="0">
                  <a:pos x="T4" y="T5"/>
                </a:cxn>
                <a:cxn ang="0">
                  <a:pos x="T6" y="T7"/>
                </a:cxn>
                <a:cxn ang="0">
                  <a:pos x="T8" y="T9"/>
                </a:cxn>
                <a:cxn ang="0">
                  <a:pos x="T10" y="T11"/>
                </a:cxn>
                <a:cxn ang="0">
                  <a:pos x="T12" y="T13"/>
                </a:cxn>
              </a:cxnLst>
              <a:rect l="0" t="0" r="r" b="b"/>
              <a:pathLst>
                <a:path w="1072" h="1096">
                  <a:moveTo>
                    <a:pt x="540" y="1096"/>
                  </a:moveTo>
                  <a:lnTo>
                    <a:pt x="1072" y="706"/>
                  </a:lnTo>
                  <a:lnTo>
                    <a:pt x="1072" y="0"/>
                  </a:lnTo>
                  <a:lnTo>
                    <a:pt x="0" y="0"/>
                  </a:lnTo>
                  <a:lnTo>
                    <a:pt x="0" y="710"/>
                  </a:lnTo>
                  <a:lnTo>
                    <a:pt x="540" y="1096"/>
                  </a:lnTo>
                  <a:lnTo>
                    <a:pt x="540" y="1096"/>
                  </a:lnTo>
                  <a:close/>
                </a:path>
              </a:pathLst>
            </a:custGeom>
            <a:solidFill>
              <a:srgbClr val="00205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4" name="Freeform 8">
              <a:extLst>
                <a:ext uri="{FF2B5EF4-FFF2-40B4-BE49-F238E27FC236}">
                  <a16:creationId xmlns:a16="http://schemas.microsoft.com/office/drawing/2014/main" id="{07F0785B-F4F9-40CC-C56B-8C6FFF49E22B}"/>
                </a:ext>
              </a:extLst>
            </p:cNvPr>
            <p:cNvSpPr>
              <a:spLocks/>
            </p:cNvSpPr>
            <p:nvPr/>
          </p:nvSpPr>
          <p:spPr bwMode="auto">
            <a:xfrm>
              <a:off x="276415" y="229068"/>
              <a:ext cx="719008" cy="107243"/>
            </a:xfrm>
            <a:custGeom>
              <a:avLst/>
              <a:gdLst>
                <a:gd name="T0" fmla="*/ 1088 w 1157"/>
                <a:gd name="T1" fmla="*/ 75 h 167"/>
                <a:gd name="T2" fmla="*/ 1098 w 1157"/>
                <a:gd name="T3" fmla="*/ 51 h 167"/>
                <a:gd name="T4" fmla="*/ 1111 w 1157"/>
                <a:gd name="T5" fmla="*/ 32 h 167"/>
                <a:gd name="T6" fmla="*/ 1124 w 1157"/>
                <a:gd name="T7" fmla="*/ 17 h 167"/>
                <a:gd name="T8" fmla="*/ 1140 w 1157"/>
                <a:gd name="T9" fmla="*/ 6 h 167"/>
                <a:gd name="T10" fmla="*/ 1157 w 1157"/>
                <a:gd name="T11" fmla="*/ 0 h 167"/>
                <a:gd name="T12" fmla="*/ 88 w 1157"/>
                <a:gd name="T13" fmla="*/ 0 h 167"/>
                <a:gd name="T14" fmla="*/ 73 w 1157"/>
                <a:gd name="T15" fmla="*/ 1 h 167"/>
                <a:gd name="T16" fmla="*/ 59 w 1157"/>
                <a:gd name="T17" fmla="*/ 7 h 167"/>
                <a:gd name="T18" fmla="*/ 44 w 1157"/>
                <a:gd name="T19" fmla="*/ 18 h 167"/>
                <a:gd name="T20" fmla="*/ 28 w 1157"/>
                <a:gd name="T21" fmla="*/ 37 h 167"/>
                <a:gd name="T22" fmla="*/ 16 w 1157"/>
                <a:gd name="T23" fmla="*/ 61 h 167"/>
                <a:gd name="T24" fmla="*/ 7 w 1157"/>
                <a:gd name="T25" fmla="*/ 91 h 167"/>
                <a:gd name="T26" fmla="*/ 1 w 1157"/>
                <a:gd name="T27" fmla="*/ 126 h 167"/>
                <a:gd name="T28" fmla="*/ 0 w 1157"/>
                <a:gd name="T29" fmla="*/ 167 h 167"/>
                <a:gd name="T30" fmla="*/ 1072 w 1157"/>
                <a:gd name="T31" fmla="*/ 167 h 167"/>
                <a:gd name="T32" fmla="*/ 1074 w 1157"/>
                <a:gd name="T33" fmla="*/ 136 h 167"/>
                <a:gd name="T34" fmla="*/ 1080 w 1157"/>
                <a:gd name="T35" fmla="*/ 105 h 167"/>
                <a:gd name="T36" fmla="*/ 1088 w 1157"/>
                <a:gd name="T37" fmla="*/ 75 h 167"/>
                <a:gd name="T38" fmla="*/ 1088 w 1157"/>
                <a:gd name="T39" fmla="*/ 75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57" h="167">
                  <a:moveTo>
                    <a:pt x="1088" y="75"/>
                  </a:moveTo>
                  <a:lnTo>
                    <a:pt x="1098" y="51"/>
                  </a:lnTo>
                  <a:lnTo>
                    <a:pt x="1111" y="32"/>
                  </a:lnTo>
                  <a:lnTo>
                    <a:pt x="1124" y="17"/>
                  </a:lnTo>
                  <a:lnTo>
                    <a:pt x="1140" y="6"/>
                  </a:lnTo>
                  <a:lnTo>
                    <a:pt x="1157" y="0"/>
                  </a:lnTo>
                  <a:lnTo>
                    <a:pt x="88" y="0"/>
                  </a:lnTo>
                  <a:lnTo>
                    <a:pt x="73" y="1"/>
                  </a:lnTo>
                  <a:lnTo>
                    <a:pt x="59" y="7"/>
                  </a:lnTo>
                  <a:lnTo>
                    <a:pt x="44" y="18"/>
                  </a:lnTo>
                  <a:lnTo>
                    <a:pt x="28" y="37"/>
                  </a:lnTo>
                  <a:lnTo>
                    <a:pt x="16" y="61"/>
                  </a:lnTo>
                  <a:lnTo>
                    <a:pt x="7" y="91"/>
                  </a:lnTo>
                  <a:lnTo>
                    <a:pt x="1" y="126"/>
                  </a:lnTo>
                  <a:lnTo>
                    <a:pt x="0" y="167"/>
                  </a:lnTo>
                  <a:lnTo>
                    <a:pt x="1072" y="167"/>
                  </a:lnTo>
                  <a:lnTo>
                    <a:pt x="1074" y="136"/>
                  </a:lnTo>
                  <a:lnTo>
                    <a:pt x="1080" y="105"/>
                  </a:lnTo>
                  <a:lnTo>
                    <a:pt x="1088" y="75"/>
                  </a:lnTo>
                  <a:lnTo>
                    <a:pt x="1088" y="75"/>
                  </a:lnTo>
                  <a:close/>
                </a:path>
              </a:pathLst>
            </a:custGeom>
            <a:solidFill>
              <a:srgbClr val="00205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5" name="TextBox 34">
              <a:extLst>
                <a:ext uri="{FF2B5EF4-FFF2-40B4-BE49-F238E27FC236}">
                  <a16:creationId xmlns:a16="http://schemas.microsoft.com/office/drawing/2014/main" id="{DB9B885C-36B7-FA77-4509-CD1253655B5E}"/>
                </a:ext>
              </a:extLst>
            </p:cNvPr>
            <p:cNvSpPr txBox="1"/>
            <p:nvPr/>
          </p:nvSpPr>
          <p:spPr>
            <a:xfrm>
              <a:off x="1054013" y="460806"/>
              <a:ext cx="2677448" cy="707886"/>
            </a:xfrm>
            <a:prstGeom prst="rect">
              <a:avLst/>
            </a:prstGeom>
            <a:noFill/>
          </p:spPr>
          <p:txBody>
            <a:bodyPr wrap="square" rtlCol="0">
              <a:spAutoFit/>
            </a:bodyPr>
            <a:lstStyle/>
            <a:p>
              <a:r>
                <a:rPr lang="en-US" sz="2000" dirty="0">
                  <a:latin typeface="Atkinson Hyperlegible" pitchFamily="2" charset="0"/>
                  <a:cs typeface="Arial" panose="020B0604020202020204" pitchFamily="34" charset="0"/>
                </a:rPr>
                <a:t>Risk assessment and risk management</a:t>
              </a:r>
            </a:p>
          </p:txBody>
        </p:sp>
        <p:sp>
          <p:nvSpPr>
            <p:cNvPr id="36" name="TextBox 35">
              <a:extLst>
                <a:ext uri="{FF2B5EF4-FFF2-40B4-BE49-F238E27FC236}">
                  <a16:creationId xmlns:a16="http://schemas.microsoft.com/office/drawing/2014/main" id="{64CB603D-37BC-1F36-330C-8A5786AA346F}"/>
                </a:ext>
              </a:extLst>
            </p:cNvPr>
            <p:cNvSpPr txBox="1"/>
            <p:nvPr/>
          </p:nvSpPr>
          <p:spPr>
            <a:xfrm>
              <a:off x="400221" y="392637"/>
              <a:ext cx="351432" cy="492443"/>
            </a:xfrm>
            <a:prstGeom prst="rect">
              <a:avLst/>
            </a:prstGeom>
            <a:noFill/>
          </p:spPr>
          <p:txBody>
            <a:bodyPr wrap="square" rtlCol="0">
              <a:spAutoFit/>
            </a:bodyPr>
            <a:lstStyle/>
            <a:p>
              <a:r>
                <a:rPr lang="en-US" sz="2600" b="1" dirty="0">
                  <a:solidFill>
                    <a:schemeClr val="bg1"/>
                  </a:solidFill>
                  <a:latin typeface="Atkinson Hyperlegible" pitchFamily="2" charset="0"/>
                  <a:cs typeface="Arial" panose="020B0604020202020204" pitchFamily="34" charset="0"/>
                </a:rPr>
                <a:t>2</a:t>
              </a:r>
            </a:p>
          </p:txBody>
        </p:sp>
      </p:grpSp>
      <p:grpSp>
        <p:nvGrpSpPr>
          <p:cNvPr id="59" name="Group 58">
            <a:extLst>
              <a:ext uri="{FF2B5EF4-FFF2-40B4-BE49-F238E27FC236}">
                <a16:creationId xmlns:a16="http://schemas.microsoft.com/office/drawing/2014/main" id="{0A931DCE-37A4-E755-03AE-C503571D5022}"/>
              </a:ext>
            </a:extLst>
          </p:cNvPr>
          <p:cNvGrpSpPr/>
          <p:nvPr/>
        </p:nvGrpSpPr>
        <p:grpSpPr>
          <a:xfrm>
            <a:off x="151350" y="5573902"/>
            <a:ext cx="3680422" cy="1049530"/>
            <a:chOff x="179792" y="227678"/>
            <a:chExt cx="3680422" cy="1049530"/>
          </a:xfrm>
        </p:grpSpPr>
        <p:sp>
          <p:nvSpPr>
            <p:cNvPr id="60" name="Freeform 9">
              <a:extLst>
                <a:ext uri="{FF2B5EF4-FFF2-40B4-BE49-F238E27FC236}">
                  <a16:creationId xmlns:a16="http://schemas.microsoft.com/office/drawing/2014/main" id="{A07008EA-3901-5472-C798-6F7A6B906819}"/>
                </a:ext>
              </a:extLst>
            </p:cNvPr>
            <p:cNvSpPr>
              <a:spLocks/>
            </p:cNvSpPr>
            <p:nvPr/>
          </p:nvSpPr>
          <p:spPr bwMode="auto">
            <a:xfrm>
              <a:off x="935972" y="227678"/>
              <a:ext cx="135881" cy="122344"/>
            </a:xfrm>
            <a:custGeom>
              <a:avLst/>
              <a:gdLst>
                <a:gd name="T0" fmla="*/ 199 w 199"/>
                <a:gd name="T1" fmla="*/ 175 h 175"/>
                <a:gd name="T2" fmla="*/ 198 w 199"/>
                <a:gd name="T3" fmla="*/ 140 h 175"/>
                <a:gd name="T4" fmla="*/ 195 w 199"/>
                <a:gd name="T5" fmla="*/ 107 h 175"/>
                <a:gd name="T6" fmla="*/ 187 w 199"/>
                <a:gd name="T7" fmla="*/ 78 h 175"/>
                <a:gd name="T8" fmla="*/ 176 w 199"/>
                <a:gd name="T9" fmla="*/ 53 h 175"/>
                <a:gd name="T10" fmla="*/ 163 w 199"/>
                <a:gd name="T11" fmla="*/ 32 h 175"/>
                <a:gd name="T12" fmla="*/ 150 w 199"/>
                <a:gd name="T13" fmla="*/ 18 h 175"/>
                <a:gd name="T14" fmla="*/ 135 w 199"/>
                <a:gd name="T15" fmla="*/ 8 h 175"/>
                <a:gd name="T16" fmla="*/ 123 w 199"/>
                <a:gd name="T17" fmla="*/ 2 h 175"/>
                <a:gd name="T18" fmla="*/ 100 w 199"/>
                <a:gd name="T19" fmla="*/ 0 h 175"/>
                <a:gd name="T20" fmla="*/ 80 w 199"/>
                <a:gd name="T21" fmla="*/ 2 h 175"/>
                <a:gd name="T22" fmla="*/ 62 w 199"/>
                <a:gd name="T23" fmla="*/ 8 h 175"/>
                <a:gd name="T24" fmla="*/ 47 w 199"/>
                <a:gd name="T25" fmla="*/ 19 h 175"/>
                <a:gd name="T26" fmla="*/ 32 w 199"/>
                <a:gd name="T27" fmla="*/ 35 h 175"/>
                <a:gd name="T28" fmla="*/ 20 w 199"/>
                <a:gd name="T29" fmla="*/ 54 h 175"/>
                <a:gd name="T30" fmla="*/ 11 w 199"/>
                <a:gd name="T31" fmla="*/ 79 h 175"/>
                <a:gd name="T32" fmla="*/ 4 w 199"/>
                <a:gd name="T33" fmla="*/ 110 h 175"/>
                <a:gd name="T34" fmla="*/ 0 w 199"/>
                <a:gd name="T35" fmla="*/ 143 h 175"/>
                <a:gd name="T36" fmla="*/ 0 w 199"/>
                <a:gd name="T37" fmla="*/ 175 h 175"/>
                <a:gd name="T38" fmla="*/ 199 w 199"/>
                <a:gd name="T39" fmla="*/ 175 h 175"/>
                <a:gd name="T40" fmla="*/ 199 w 199"/>
                <a:gd name="T41"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9" h="175">
                  <a:moveTo>
                    <a:pt x="199" y="175"/>
                  </a:moveTo>
                  <a:lnTo>
                    <a:pt x="198" y="140"/>
                  </a:lnTo>
                  <a:lnTo>
                    <a:pt x="195" y="107"/>
                  </a:lnTo>
                  <a:lnTo>
                    <a:pt x="187" y="78"/>
                  </a:lnTo>
                  <a:lnTo>
                    <a:pt x="176" y="53"/>
                  </a:lnTo>
                  <a:lnTo>
                    <a:pt x="163" y="32"/>
                  </a:lnTo>
                  <a:lnTo>
                    <a:pt x="150" y="18"/>
                  </a:lnTo>
                  <a:lnTo>
                    <a:pt x="135" y="8"/>
                  </a:lnTo>
                  <a:lnTo>
                    <a:pt x="123" y="2"/>
                  </a:lnTo>
                  <a:lnTo>
                    <a:pt x="100" y="0"/>
                  </a:lnTo>
                  <a:lnTo>
                    <a:pt x="80" y="2"/>
                  </a:lnTo>
                  <a:lnTo>
                    <a:pt x="62" y="8"/>
                  </a:lnTo>
                  <a:lnTo>
                    <a:pt x="47" y="19"/>
                  </a:lnTo>
                  <a:lnTo>
                    <a:pt x="32" y="35"/>
                  </a:lnTo>
                  <a:lnTo>
                    <a:pt x="20" y="54"/>
                  </a:lnTo>
                  <a:lnTo>
                    <a:pt x="11" y="79"/>
                  </a:lnTo>
                  <a:lnTo>
                    <a:pt x="4" y="110"/>
                  </a:lnTo>
                  <a:lnTo>
                    <a:pt x="0" y="143"/>
                  </a:lnTo>
                  <a:lnTo>
                    <a:pt x="0" y="175"/>
                  </a:lnTo>
                  <a:lnTo>
                    <a:pt x="199" y="175"/>
                  </a:lnTo>
                  <a:lnTo>
                    <a:pt x="199" y="175"/>
                  </a:lnTo>
                  <a:close/>
                </a:path>
              </a:pathLst>
            </a:custGeom>
            <a:solidFill>
              <a:srgbClr val="DB131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61" name="Rounded Rectangle 73">
              <a:extLst>
                <a:ext uri="{FF2B5EF4-FFF2-40B4-BE49-F238E27FC236}">
                  <a16:creationId xmlns:a16="http://schemas.microsoft.com/office/drawing/2014/main" id="{1FDBB449-BB2F-F162-2615-7B73BF20CCE7}"/>
                </a:ext>
              </a:extLst>
            </p:cNvPr>
            <p:cNvSpPr/>
            <p:nvPr/>
          </p:nvSpPr>
          <p:spPr>
            <a:xfrm>
              <a:off x="179792" y="352291"/>
              <a:ext cx="3680422" cy="924917"/>
            </a:xfrm>
            <a:prstGeom prst="roundRect">
              <a:avLst>
                <a:gd name="adj" fmla="val 7170"/>
              </a:avLst>
            </a:prstGeom>
            <a:solidFill>
              <a:srgbClr val="FAC6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rgbClr val="E4E0DC"/>
                </a:solidFill>
              </a:endParaRPr>
            </a:p>
          </p:txBody>
        </p:sp>
        <p:sp>
          <p:nvSpPr>
            <p:cNvPr id="141" name="Freeform 7">
              <a:extLst>
                <a:ext uri="{FF2B5EF4-FFF2-40B4-BE49-F238E27FC236}">
                  <a16:creationId xmlns:a16="http://schemas.microsoft.com/office/drawing/2014/main" id="{693AD5B8-0DB7-1799-A34D-D8CEE2EE6937}"/>
                </a:ext>
              </a:extLst>
            </p:cNvPr>
            <p:cNvSpPr>
              <a:spLocks/>
            </p:cNvSpPr>
            <p:nvPr/>
          </p:nvSpPr>
          <p:spPr bwMode="auto">
            <a:xfrm>
              <a:off x="276415" y="329213"/>
              <a:ext cx="665609" cy="699635"/>
            </a:xfrm>
            <a:custGeom>
              <a:avLst/>
              <a:gdLst>
                <a:gd name="T0" fmla="*/ 540 w 1072"/>
                <a:gd name="T1" fmla="*/ 1096 h 1096"/>
                <a:gd name="T2" fmla="*/ 1072 w 1072"/>
                <a:gd name="T3" fmla="*/ 706 h 1096"/>
                <a:gd name="T4" fmla="*/ 1072 w 1072"/>
                <a:gd name="T5" fmla="*/ 0 h 1096"/>
                <a:gd name="T6" fmla="*/ 0 w 1072"/>
                <a:gd name="T7" fmla="*/ 0 h 1096"/>
                <a:gd name="T8" fmla="*/ 0 w 1072"/>
                <a:gd name="T9" fmla="*/ 710 h 1096"/>
                <a:gd name="T10" fmla="*/ 540 w 1072"/>
                <a:gd name="T11" fmla="*/ 1096 h 1096"/>
                <a:gd name="T12" fmla="*/ 540 w 1072"/>
                <a:gd name="T13" fmla="*/ 1096 h 1096"/>
              </a:gdLst>
              <a:ahLst/>
              <a:cxnLst>
                <a:cxn ang="0">
                  <a:pos x="T0" y="T1"/>
                </a:cxn>
                <a:cxn ang="0">
                  <a:pos x="T2" y="T3"/>
                </a:cxn>
                <a:cxn ang="0">
                  <a:pos x="T4" y="T5"/>
                </a:cxn>
                <a:cxn ang="0">
                  <a:pos x="T6" y="T7"/>
                </a:cxn>
                <a:cxn ang="0">
                  <a:pos x="T8" y="T9"/>
                </a:cxn>
                <a:cxn ang="0">
                  <a:pos x="T10" y="T11"/>
                </a:cxn>
                <a:cxn ang="0">
                  <a:pos x="T12" y="T13"/>
                </a:cxn>
              </a:cxnLst>
              <a:rect l="0" t="0" r="r" b="b"/>
              <a:pathLst>
                <a:path w="1072" h="1096">
                  <a:moveTo>
                    <a:pt x="540" y="1096"/>
                  </a:moveTo>
                  <a:lnTo>
                    <a:pt x="1072" y="706"/>
                  </a:lnTo>
                  <a:lnTo>
                    <a:pt x="1072" y="0"/>
                  </a:lnTo>
                  <a:lnTo>
                    <a:pt x="0" y="0"/>
                  </a:lnTo>
                  <a:lnTo>
                    <a:pt x="0" y="710"/>
                  </a:lnTo>
                  <a:lnTo>
                    <a:pt x="540" y="1096"/>
                  </a:lnTo>
                  <a:lnTo>
                    <a:pt x="540" y="1096"/>
                  </a:lnTo>
                  <a:close/>
                </a:path>
              </a:pathLst>
            </a:custGeom>
            <a:solidFill>
              <a:srgbClr val="EF414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42" name="Freeform 8">
              <a:extLst>
                <a:ext uri="{FF2B5EF4-FFF2-40B4-BE49-F238E27FC236}">
                  <a16:creationId xmlns:a16="http://schemas.microsoft.com/office/drawing/2014/main" id="{0E540474-1D6B-3140-70D4-B1D1BE8F33F8}"/>
                </a:ext>
              </a:extLst>
            </p:cNvPr>
            <p:cNvSpPr>
              <a:spLocks/>
            </p:cNvSpPr>
            <p:nvPr/>
          </p:nvSpPr>
          <p:spPr bwMode="auto">
            <a:xfrm>
              <a:off x="276415" y="229068"/>
              <a:ext cx="719008" cy="107243"/>
            </a:xfrm>
            <a:custGeom>
              <a:avLst/>
              <a:gdLst>
                <a:gd name="T0" fmla="*/ 1088 w 1157"/>
                <a:gd name="T1" fmla="*/ 75 h 167"/>
                <a:gd name="T2" fmla="*/ 1098 w 1157"/>
                <a:gd name="T3" fmla="*/ 51 h 167"/>
                <a:gd name="T4" fmla="*/ 1111 w 1157"/>
                <a:gd name="T5" fmla="*/ 32 h 167"/>
                <a:gd name="T6" fmla="*/ 1124 w 1157"/>
                <a:gd name="T7" fmla="*/ 17 h 167"/>
                <a:gd name="T8" fmla="*/ 1140 w 1157"/>
                <a:gd name="T9" fmla="*/ 6 h 167"/>
                <a:gd name="T10" fmla="*/ 1157 w 1157"/>
                <a:gd name="T11" fmla="*/ 0 h 167"/>
                <a:gd name="T12" fmla="*/ 88 w 1157"/>
                <a:gd name="T13" fmla="*/ 0 h 167"/>
                <a:gd name="T14" fmla="*/ 73 w 1157"/>
                <a:gd name="T15" fmla="*/ 1 h 167"/>
                <a:gd name="T16" fmla="*/ 59 w 1157"/>
                <a:gd name="T17" fmla="*/ 7 h 167"/>
                <a:gd name="T18" fmla="*/ 44 w 1157"/>
                <a:gd name="T19" fmla="*/ 18 h 167"/>
                <a:gd name="T20" fmla="*/ 28 w 1157"/>
                <a:gd name="T21" fmla="*/ 37 h 167"/>
                <a:gd name="T22" fmla="*/ 16 w 1157"/>
                <a:gd name="T23" fmla="*/ 61 h 167"/>
                <a:gd name="T24" fmla="*/ 7 w 1157"/>
                <a:gd name="T25" fmla="*/ 91 h 167"/>
                <a:gd name="T26" fmla="*/ 1 w 1157"/>
                <a:gd name="T27" fmla="*/ 126 h 167"/>
                <a:gd name="T28" fmla="*/ 0 w 1157"/>
                <a:gd name="T29" fmla="*/ 167 h 167"/>
                <a:gd name="T30" fmla="*/ 1072 w 1157"/>
                <a:gd name="T31" fmla="*/ 167 h 167"/>
                <a:gd name="T32" fmla="*/ 1074 w 1157"/>
                <a:gd name="T33" fmla="*/ 136 h 167"/>
                <a:gd name="T34" fmla="*/ 1080 w 1157"/>
                <a:gd name="T35" fmla="*/ 105 h 167"/>
                <a:gd name="T36" fmla="*/ 1088 w 1157"/>
                <a:gd name="T37" fmla="*/ 75 h 167"/>
                <a:gd name="T38" fmla="*/ 1088 w 1157"/>
                <a:gd name="T39" fmla="*/ 75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57" h="167">
                  <a:moveTo>
                    <a:pt x="1088" y="75"/>
                  </a:moveTo>
                  <a:lnTo>
                    <a:pt x="1098" y="51"/>
                  </a:lnTo>
                  <a:lnTo>
                    <a:pt x="1111" y="32"/>
                  </a:lnTo>
                  <a:lnTo>
                    <a:pt x="1124" y="17"/>
                  </a:lnTo>
                  <a:lnTo>
                    <a:pt x="1140" y="6"/>
                  </a:lnTo>
                  <a:lnTo>
                    <a:pt x="1157" y="0"/>
                  </a:lnTo>
                  <a:lnTo>
                    <a:pt x="88" y="0"/>
                  </a:lnTo>
                  <a:lnTo>
                    <a:pt x="73" y="1"/>
                  </a:lnTo>
                  <a:lnTo>
                    <a:pt x="59" y="7"/>
                  </a:lnTo>
                  <a:lnTo>
                    <a:pt x="44" y="18"/>
                  </a:lnTo>
                  <a:lnTo>
                    <a:pt x="28" y="37"/>
                  </a:lnTo>
                  <a:lnTo>
                    <a:pt x="16" y="61"/>
                  </a:lnTo>
                  <a:lnTo>
                    <a:pt x="7" y="91"/>
                  </a:lnTo>
                  <a:lnTo>
                    <a:pt x="1" y="126"/>
                  </a:lnTo>
                  <a:lnTo>
                    <a:pt x="0" y="167"/>
                  </a:lnTo>
                  <a:lnTo>
                    <a:pt x="1072" y="167"/>
                  </a:lnTo>
                  <a:lnTo>
                    <a:pt x="1074" y="136"/>
                  </a:lnTo>
                  <a:lnTo>
                    <a:pt x="1080" y="105"/>
                  </a:lnTo>
                  <a:lnTo>
                    <a:pt x="1088" y="75"/>
                  </a:lnTo>
                  <a:lnTo>
                    <a:pt x="1088" y="75"/>
                  </a:lnTo>
                  <a:close/>
                </a:path>
              </a:pathLst>
            </a:custGeom>
            <a:solidFill>
              <a:srgbClr val="EF414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43" name="TextBox 142">
              <a:extLst>
                <a:ext uri="{FF2B5EF4-FFF2-40B4-BE49-F238E27FC236}">
                  <a16:creationId xmlns:a16="http://schemas.microsoft.com/office/drawing/2014/main" id="{561C0DC6-1E7C-B249-2419-E8BEB096381B}"/>
                </a:ext>
              </a:extLst>
            </p:cNvPr>
            <p:cNvSpPr txBox="1"/>
            <p:nvPr/>
          </p:nvSpPr>
          <p:spPr>
            <a:xfrm>
              <a:off x="1104389" y="614694"/>
              <a:ext cx="2573258" cy="400110"/>
            </a:xfrm>
            <a:prstGeom prst="rect">
              <a:avLst/>
            </a:prstGeom>
            <a:noFill/>
          </p:spPr>
          <p:txBody>
            <a:bodyPr wrap="square" rtlCol="0">
              <a:spAutoFit/>
            </a:bodyPr>
            <a:lstStyle/>
            <a:p>
              <a:r>
                <a:rPr lang="en-US" sz="2000" dirty="0">
                  <a:latin typeface="Atkinson Hyperlegible" pitchFamily="2" charset="0"/>
                  <a:cs typeface="Arial" panose="020B0604020202020204" pitchFamily="34" charset="0"/>
                </a:rPr>
                <a:t>Health-based targets</a:t>
              </a:r>
            </a:p>
          </p:txBody>
        </p:sp>
        <p:sp>
          <p:nvSpPr>
            <p:cNvPr id="144" name="TextBox 143">
              <a:extLst>
                <a:ext uri="{FF2B5EF4-FFF2-40B4-BE49-F238E27FC236}">
                  <a16:creationId xmlns:a16="http://schemas.microsoft.com/office/drawing/2014/main" id="{6162E03F-011F-CF6C-2008-A7A4DCE0940B}"/>
                </a:ext>
              </a:extLst>
            </p:cNvPr>
            <p:cNvSpPr txBox="1"/>
            <p:nvPr/>
          </p:nvSpPr>
          <p:spPr>
            <a:xfrm>
              <a:off x="440886" y="382951"/>
              <a:ext cx="351432" cy="492443"/>
            </a:xfrm>
            <a:prstGeom prst="rect">
              <a:avLst/>
            </a:prstGeom>
            <a:noFill/>
          </p:spPr>
          <p:txBody>
            <a:bodyPr wrap="square" rtlCol="0">
              <a:spAutoFit/>
            </a:bodyPr>
            <a:lstStyle/>
            <a:p>
              <a:r>
                <a:rPr lang="en-US" sz="2600" b="1" dirty="0">
                  <a:solidFill>
                    <a:schemeClr val="bg1"/>
                  </a:solidFill>
                  <a:latin typeface="Atkinson Hyperlegible" pitchFamily="2" charset="0"/>
                  <a:cs typeface="Arial" panose="020B0604020202020204" pitchFamily="34" charset="0"/>
                </a:rPr>
                <a:t>1</a:t>
              </a:r>
            </a:p>
          </p:txBody>
        </p:sp>
      </p:grpSp>
      <p:grpSp>
        <p:nvGrpSpPr>
          <p:cNvPr id="145" name="Group 144">
            <a:extLst>
              <a:ext uri="{FF2B5EF4-FFF2-40B4-BE49-F238E27FC236}">
                <a16:creationId xmlns:a16="http://schemas.microsoft.com/office/drawing/2014/main" id="{A4D326A8-B9BC-756E-FCDC-F7D818F75BCE}"/>
              </a:ext>
            </a:extLst>
          </p:cNvPr>
          <p:cNvGrpSpPr/>
          <p:nvPr/>
        </p:nvGrpSpPr>
        <p:grpSpPr>
          <a:xfrm>
            <a:off x="8355618" y="5573902"/>
            <a:ext cx="3685032" cy="1049530"/>
            <a:chOff x="179792" y="227678"/>
            <a:chExt cx="3685032" cy="1049530"/>
          </a:xfrm>
        </p:grpSpPr>
        <p:sp>
          <p:nvSpPr>
            <p:cNvPr id="146" name="Freeform 9">
              <a:extLst>
                <a:ext uri="{FF2B5EF4-FFF2-40B4-BE49-F238E27FC236}">
                  <a16:creationId xmlns:a16="http://schemas.microsoft.com/office/drawing/2014/main" id="{EE90D9F1-583E-C2A0-5429-EDAD64AEF946}"/>
                </a:ext>
              </a:extLst>
            </p:cNvPr>
            <p:cNvSpPr>
              <a:spLocks/>
            </p:cNvSpPr>
            <p:nvPr/>
          </p:nvSpPr>
          <p:spPr bwMode="auto">
            <a:xfrm>
              <a:off x="935972" y="227678"/>
              <a:ext cx="135881" cy="122344"/>
            </a:xfrm>
            <a:custGeom>
              <a:avLst/>
              <a:gdLst>
                <a:gd name="T0" fmla="*/ 199 w 199"/>
                <a:gd name="T1" fmla="*/ 175 h 175"/>
                <a:gd name="T2" fmla="*/ 198 w 199"/>
                <a:gd name="T3" fmla="*/ 140 h 175"/>
                <a:gd name="T4" fmla="*/ 195 w 199"/>
                <a:gd name="T5" fmla="*/ 107 h 175"/>
                <a:gd name="T6" fmla="*/ 187 w 199"/>
                <a:gd name="T7" fmla="*/ 78 h 175"/>
                <a:gd name="T8" fmla="*/ 176 w 199"/>
                <a:gd name="T9" fmla="*/ 53 h 175"/>
                <a:gd name="T10" fmla="*/ 163 w 199"/>
                <a:gd name="T11" fmla="*/ 32 h 175"/>
                <a:gd name="T12" fmla="*/ 150 w 199"/>
                <a:gd name="T13" fmla="*/ 18 h 175"/>
                <a:gd name="T14" fmla="*/ 135 w 199"/>
                <a:gd name="T15" fmla="*/ 8 h 175"/>
                <a:gd name="T16" fmla="*/ 123 w 199"/>
                <a:gd name="T17" fmla="*/ 2 h 175"/>
                <a:gd name="T18" fmla="*/ 100 w 199"/>
                <a:gd name="T19" fmla="*/ 0 h 175"/>
                <a:gd name="T20" fmla="*/ 80 w 199"/>
                <a:gd name="T21" fmla="*/ 2 h 175"/>
                <a:gd name="T22" fmla="*/ 62 w 199"/>
                <a:gd name="T23" fmla="*/ 8 h 175"/>
                <a:gd name="T24" fmla="*/ 47 w 199"/>
                <a:gd name="T25" fmla="*/ 19 h 175"/>
                <a:gd name="T26" fmla="*/ 32 w 199"/>
                <a:gd name="T27" fmla="*/ 35 h 175"/>
                <a:gd name="T28" fmla="*/ 20 w 199"/>
                <a:gd name="T29" fmla="*/ 54 h 175"/>
                <a:gd name="T30" fmla="*/ 11 w 199"/>
                <a:gd name="T31" fmla="*/ 79 h 175"/>
                <a:gd name="T32" fmla="*/ 4 w 199"/>
                <a:gd name="T33" fmla="*/ 110 h 175"/>
                <a:gd name="T34" fmla="*/ 0 w 199"/>
                <a:gd name="T35" fmla="*/ 143 h 175"/>
                <a:gd name="T36" fmla="*/ 0 w 199"/>
                <a:gd name="T37" fmla="*/ 175 h 175"/>
                <a:gd name="T38" fmla="*/ 199 w 199"/>
                <a:gd name="T39" fmla="*/ 175 h 175"/>
                <a:gd name="T40" fmla="*/ 199 w 199"/>
                <a:gd name="T41"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9" h="175">
                  <a:moveTo>
                    <a:pt x="199" y="175"/>
                  </a:moveTo>
                  <a:lnTo>
                    <a:pt x="198" y="140"/>
                  </a:lnTo>
                  <a:lnTo>
                    <a:pt x="195" y="107"/>
                  </a:lnTo>
                  <a:lnTo>
                    <a:pt x="187" y="78"/>
                  </a:lnTo>
                  <a:lnTo>
                    <a:pt x="176" y="53"/>
                  </a:lnTo>
                  <a:lnTo>
                    <a:pt x="163" y="32"/>
                  </a:lnTo>
                  <a:lnTo>
                    <a:pt x="150" y="18"/>
                  </a:lnTo>
                  <a:lnTo>
                    <a:pt x="135" y="8"/>
                  </a:lnTo>
                  <a:lnTo>
                    <a:pt x="123" y="2"/>
                  </a:lnTo>
                  <a:lnTo>
                    <a:pt x="100" y="0"/>
                  </a:lnTo>
                  <a:lnTo>
                    <a:pt x="80" y="2"/>
                  </a:lnTo>
                  <a:lnTo>
                    <a:pt x="62" y="8"/>
                  </a:lnTo>
                  <a:lnTo>
                    <a:pt x="47" y="19"/>
                  </a:lnTo>
                  <a:lnTo>
                    <a:pt x="32" y="35"/>
                  </a:lnTo>
                  <a:lnTo>
                    <a:pt x="20" y="54"/>
                  </a:lnTo>
                  <a:lnTo>
                    <a:pt x="11" y="79"/>
                  </a:lnTo>
                  <a:lnTo>
                    <a:pt x="4" y="110"/>
                  </a:lnTo>
                  <a:lnTo>
                    <a:pt x="0" y="143"/>
                  </a:lnTo>
                  <a:lnTo>
                    <a:pt x="0" y="175"/>
                  </a:lnTo>
                  <a:lnTo>
                    <a:pt x="199" y="175"/>
                  </a:lnTo>
                  <a:lnTo>
                    <a:pt x="199" y="175"/>
                  </a:lnTo>
                  <a:close/>
                </a:path>
              </a:pathLst>
            </a:custGeom>
            <a:solidFill>
              <a:srgbClr val="D5A80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47" name="Rounded Rectangle 73">
              <a:extLst>
                <a:ext uri="{FF2B5EF4-FFF2-40B4-BE49-F238E27FC236}">
                  <a16:creationId xmlns:a16="http://schemas.microsoft.com/office/drawing/2014/main" id="{007880F0-C0A0-91B0-A3BF-DB88DDFD171E}"/>
                </a:ext>
              </a:extLst>
            </p:cNvPr>
            <p:cNvSpPr/>
            <p:nvPr/>
          </p:nvSpPr>
          <p:spPr>
            <a:xfrm>
              <a:off x="179792" y="352291"/>
              <a:ext cx="3685032" cy="924917"/>
            </a:xfrm>
            <a:prstGeom prst="roundRect">
              <a:avLst>
                <a:gd name="adj" fmla="val 7170"/>
              </a:avLst>
            </a:prstGeom>
            <a:solidFill>
              <a:srgbClr val="FFF1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rgbClr val="E4E0DC"/>
                </a:solidFill>
              </a:endParaRPr>
            </a:p>
          </p:txBody>
        </p:sp>
        <p:sp>
          <p:nvSpPr>
            <p:cNvPr id="148" name="Freeform 7">
              <a:extLst>
                <a:ext uri="{FF2B5EF4-FFF2-40B4-BE49-F238E27FC236}">
                  <a16:creationId xmlns:a16="http://schemas.microsoft.com/office/drawing/2014/main" id="{FE274FE1-5767-8DFB-F007-BFE806E4F1BD}"/>
                </a:ext>
              </a:extLst>
            </p:cNvPr>
            <p:cNvSpPr>
              <a:spLocks/>
            </p:cNvSpPr>
            <p:nvPr/>
          </p:nvSpPr>
          <p:spPr bwMode="auto">
            <a:xfrm>
              <a:off x="276415" y="329213"/>
              <a:ext cx="665609" cy="699635"/>
            </a:xfrm>
            <a:custGeom>
              <a:avLst/>
              <a:gdLst>
                <a:gd name="T0" fmla="*/ 540 w 1072"/>
                <a:gd name="T1" fmla="*/ 1096 h 1096"/>
                <a:gd name="T2" fmla="*/ 1072 w 1072"/>
                <a:gd name="T3" fmla="*/ 706 h 1096"/>
                <a:gd name="T4" fmla="*/ 1072 w 1072"/>
                <a:gd name="T5" fmla="*/ 0 h 1096"/>
                <a:gd name="T6" fmla="*/ 0 w 1072"/>
                <a:gd name="T7" fmla="*/ 0 h 1096"/>
                <a:gd name="T8" fmla="*/ 0 w 1072"/>
                <a:gd name="T9" fmla="*/ 710 h 1096"/>
                <a:gd name="T10" fmla="*/ 540 w 1072"/>
                <a:gd name="T11" fmla="*/ 1096 h 1096"/>
                <a:gd name="T12" fmla="*/ 540 w 1072"/>
                <a:gd name="T13" fmla="*/ 1096 h 1096"/>
              </a:gdLst>
              <a:ahLst/>
              <a:cxnLst>
                <a:cxn ang="0">
                  <a:pos x="T0" y="T1"/>
                </a:cxn>
                <a:cxn ang="0">
                  <a:pos x="T2" y="T3"/>
                </a:cxn>
                <a:cxn ang="0">
                  <a:pos x="T4" y="T5"/>
                </a:cxn>
                <a:cxn ang="0">
                  <a:pos x="T6" y="T7"/>
                </a:cxn>
                <a:cxn ang="0">
                  <a:pos x="T8" y="T9"/>
                </a:cxn>
                <a:cxn ang="0">
                  <a:pos x="T10" y="T11"/>
                </a:cxn>
                <a:cxn ang="0">
                  <a:pos x="T12" y="T13"/>
                </a:cxn>
              </a:cxnLst>
              <a:rect l="0" t="0" r="r" b="b"/>
              <a:pathLst>
                <a:path w="1072" h="1096">
                  <a:moveTo>
                    <a:pt x="540" y="1096"/>
                  </a:moveTo>
                  <a:lnTo>
                    <a:pt x="1072" y="706"/>
                  </a:lnTo>
                  <a:lnTo>
                    <a:pt x="1072" y="0"/>
                  </a:lnTo>
                  <a:lnTo>
                    <a:pt x="0" y="0"/>
                  </a:lnTo>
                  <a:lnTo>
                    <a:pt x="0" y="710"/>
                  </a:lnTo>
                  <a:lnTo>
                    <a:pt x="540" y="1096"/>
                  </a:lnTo>
                  <a:lnTo>
                    <a:pt x="540" y="1096"/>
                  </a:lnTo>
                  <a:close/>
                </a:path>
              </a:pathLst>
            </a:custGeom>
            <a:solidFill>
              <a:srgbClr val="FED02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49" name="Freeform 8">
              <a:extLst>
                <a:ext uri="{FF2B5EF4-FFF2-40B4-BE49-F238E27FC236}">
                  <a16:creationId xmlns:a16="http://schemas.microsoft.com/office/drawing/2014/main" id="{3FA0E00A-AA39-6986-19D6-C573AD340696}"/>
                </a:ext>
              </a:extLst>
            </p:cNvPr>
            <p:cNvSpPr>
              <a:spLocks/>
            </p:cNvSpPr>
            <p:nvPr/>
          </p:nvSpPr>
          <p:spPr bwMode="auto">
            <a:xfrm>
              <a:off x="276415" y="229068"/>
              <a:ext cx="719008" cy="107243"/>
            </a:xfrm>
            <a:custGeom>
              <a:avLst/>
              <a:gdLst>
                <a:gd name="T0" fmla="*/ 1088 w 1157"/>
                <a:gd name="T1" fmla="*/ 75 h 167"/>
                <a:gd name="T2" fmla="*/ 1098 w 1157"/>
                <a:gd name="T3" fmla="*/ 51 h 167"/>
                <a:gd name="T4" fmla="*/ 1111 w 1157"/>
                <a:gd name="T5" fmla="*/ 32 h 167"/>
                <a:gd name="T6" fmla="*/ 1124 w 1157"/>
                <a:gd name="T7" fmla="*/ 17 h 167"/>
                <a:gd name="T8" fmla="*/ 1140 w 1157"/>
                <a:gd name="T9" fmla="*/ 6 h 167"/>
                <a:gd name="T10" fmla="*/ 1157 w 1157"/>
                <a:gd name="T11" fmla="*/ 0 h 167"/>
                <a:gd name="T12" fmla="*/ 88 w 1157"/>
                <a:gd name="T13" fmla="*/ 0 h 167"/>
                <a:gd name="T14" fmla="*/ 73 w 1157"/>
                <a:gd name="T15" fmla="*/ 1 h 167"/>
                <a:gd name="T16" fmla="*/ 59 w 1157"/>
                <a:gd name="T17" fmla="*/ 7 h 167"/>
                <a:gd name="T18" fmla="*/ 44 w 1157"/>
                <a:gd name="T19" fmla="*/ 18 h 167"/>
                <a:gd name="T20" fmla="*/ 28 w 1157"/>
                <a:gd name="T21" fmla="*/ 37 h 167"/>
                <a:gd name="T22" fmla="*/ 16 w 1157"/>
                <a:gd name="T23" fmla="*/ 61 h 167"/>
                <a:gd name="T24" fmla="*/ 7 w 1157"/>
                <a:gd name="T25" fmla="*/ 91 h 167"/>
                <a:gd name="T26" fmla="*/ 1 w 1157"/>
                <a:gd name="T27" fmla="*/ 126 h 167"/>
                <a:gd name="T28" fmla="*/ 0 w 1157"/>
                <a:gd name="T29" fmla="*/ 167 h 167"/>
                <a:gd name="T30" fmla="*/ 1072 w 1157"/>
                <a:gd name="T31" fmla="*/ 167 h 167"/>
                <a:gd name="T32" fmla="*/ 1074 w 1157"/>
                <a:gd name="T33" fmla="*/ 136 h 167"/>
                <a:gd name="T34" fmla="*/ 1080 w 1157"/>
                <a:gd name="T35" fmla="*/ 105 h 167"/>
                <a:gd name="T36" fmla="*/ 1088 w 1157"/>
                <a:gd name="T37" fmla="*/ 75 h 167"/>
                <a:gd name="T38" fmla="*/ 1088 w 1157"/>
                <a:gd name="T39" fmla="*/ 75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57" h="167">
                  <a:moveTo>
                    <a:pt x="1088" y="75"/>
                  </a:moveTo>
                  <a:lnTo>
                    <a:pt x="1098" y="51"/>
                  </a:lnTo>
                  <a:lnTo>
                    <a:pt x="1111" y="32"/>
                  </a:lnTo>
                  <a:lnTo>
                    <a:pt x="1124" y="17"/>
                  </a:lnTo>
                  <a:lnTo>
                    <a:pt x="1140" y="6"/>
                  </a:lnTo>
                  <a:lnTo>
                    <a:pt x="1157" y="0"/>
                  </a:lnTo>
                  <a:lnTo>
                    <a:pt x="88" y="0"/>
                  </a:lnTo>
                  <a:lnTo>
                    <a:pt x="73" y="1"/>
                  </a:lnTo>
                  <a:lnTo>
                    <a:pt x="59" y="7"/>
                  </a:lnTo>
                  <a:lnTo>
                    <a:pt x="44" y="18"/>
                  </a:lnTo>
                  <a:lnTo>
                    <a:pt x="28" y="37"/>
                  </a:lnTo>
                  <a:lnTo>
                    <a:pt x="16" y="61"/>
                  </a:lnTo>
                  <a:lnTo>
                    <a:pt x="7" y="91"/>
                  </a:lnTo>
                  <a:lnTo>
                    <a:pt x="1" y="126"/>
                  </a:lnTo>
                  <a:lnTo>
                    <a:pt x="0" y="167"/>
                  </a:lnTo>
                  <a:lnTo>
                    <a:pt x="1072" y="167"/>
                  </a:lnTo>
                  <a:lnTo>
                    <a:pt x="1074" y="136"/>
                  </a:lnTo>
                  <a:lnTo>
                    <a:pt x="1080" y="105"/>
                  </a:lnTo>
                  <a:lnTo>
                    <a:pt x="1088" y="75"/>
                  </a:lnTo>
                  <a:lnTo>
                    <a:pt x="1088" y="75"/>
                  </a:lnTo>
                  <a:close/>
                </a:path>
              </a:pathLst>
            </a:custGeom>
            <a:solidFill>
              <a:srgbClr val="FED02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50" name="TextBox 149">
              <a:extLst>
                <a:ext uri="{FF2B5EF4-FFF2-40B4-BE49-F238E27FC236}">
                  <a16:creationId xmlns:a16="http://schemas.microsoft.com/office/drawing/2014/main" id="{2CF19FA3-1868-B538-70F3-1DC82F9CEEDD}"/>
                </a:ext>
              </a:extLst>
            </p:cNvPr>
            <p:cNvSpPr txBox="1"/>
            <p:nvPr/>
          </p:nvSpPr>
          <p:spPr>
            <a:xfrm>
              <a:off x="1069822" y="614694"/>
              <a:ext cx="2688727" cy="400110"/>
            </a:xfrm>
            <a:prstGeom prst="rect">
              <a:avLst/>
            </a:prstGeom>
            <a:noFill/>
          </p:spPr>
          <p:txBody>
            <a:bodyPr wrap="square" rtlCol="0">
              <a:spAutoFit/>
            </a:bodyPr>
            <a:lstStyle/>
            <a:p>
              <a:r>
                <a:rPr lang="en-US" sz="2000" dirty="0">
                  <a:latin typeface="Atkinson Hyperlegible" pitchFamily="2" charset="0"/>
                  <a:cs typeface="Arial" panose="020B0604020202020204" pitchFamily="34" charset="0"/>
                </a:rPr>
                <a:t>Surveillance</a:t>
              </a:r>
            </a:p>
          </p:txBody>
        </p:sp>
        <p:sp>
          <p:nvSpPr>
            <p:cNvPr id="151" name="TextBox 150">
              <a:extLst>
                <a:ext uri="{FF2B5EF4-FFF2-40B4-BE49-F238E27FC236}">
                  <a16:creationId xmlns:a16="http://schemas.microsoft.com/office/drawing/2014/main" id="{FE19A521-62F8-44FA-7BFA-DDA55D169C05}"/>
                </a:ext>
              </a:extLst>
            </p:cNvPr>
            <p:cNvSpPr txBox="1"/>
            <p:nvPr/>
          </p:nvSpPr>
          <p:spPr>
            <a:xfrm>
              <a:off x="425050" y="392637"/>
              <a:ext cx="351432" cy="492443"/>
            </a:xfrm>
            <a:prstGeom prst="rect">
              <a:avLst/>
            </a:prstGeom>
            <a:noFill/>
          </p:spPr>
          <p:txBody>
            <a:bodyPr wrap="square" rtlCol="0">
              <a:spAutoFit/>
            </a:bodyPr>
            <a:lstStyle/>
            <a:p>
              <a:r>
                <a:rPr lang="en-US" sz="2600" b="1" dirty="0">
                  <a:solidFill>
                    <a:schemeClr val="bg1"/>
                  </a:solidFill>
                  <a:latin typeface="Atkinson Hyperlegible" pitchFamily="2" charset="0"/>
                  <a:cs typeface="Arial" panose="020B0604020202020204" pitchFamily="34" charset="0"/>
                </a:rPr>
                <a:t>3</a:t>
              </a:r>
            </a:p>
          </p:txBody>
        </p:sp>
      </p:grpSp>
      <p:sp>
        <p:nvSpPr>
          <p:cNvPr id="153" name="TextBox 152">
            <a:extLst>
              <a:ext uri="{FF2B5EF4-FFF2-40B4-BE49-F238E27FC236}">
                <a16:creationId xmlns:a16="http://schemas.microsoft.com/office/drawing/2014/main" id="{756D69EB-98B7-B252-0E7C-C55A21715FCA}"/>
              </a:ext>
            </a:extLst>
          </p:cNvPr>
          <p:cNvSpPr txBox="1"/>
          <p:nvPr/>
        </p:nvSpPr>
        <p:spPr>
          <a:xfrm>
            <a:off x="67587" y="5141548"/>
            <a:ext cx="6729569" cy="400110"/>
          </a:xfrm>
          <a:prstGeom prst="rect">
            <a:avLst/>
          </a:prstGeom>
          <a:noFill/>
        </p:spPr>
        <p:txBody>
          <a:bodyPr wrap="square">
            <a:spAutoFit/>
          </a:bodyPr>
          <a:lstStyle/>
          <a:p>
            <a:pPr rtl="0"/>
            <a:r>
              <a:rPr lang="en-GB" sz="2000" b="1" dirty="0">
                <a:latin typeface="Atkinson Hyperlegible" pitchFamily="2" charset="0"/>
                <a:ea typeface="+mj-ea"/>
                <a:cs typeface="Arial" panose="020B0604020202020204" pitchFamily="34" charset="0"/>
              </a:rPr>
              <a:t>Risk-based approach principles</a:t>
            </a:r>
          </a:p>
        </p:txBody>
      </p:sp>
      <p:grpSp>
        <p:nvGrpSpPr>
          <p:cNvPr id="7" name="Group 6">
            <a:extLst>
              <a:ext uri="{FF2B5EF4-FFF2-40B4-BE49-F238E27FC236}">
                <a16:creationId xmlns:a16="http://schemas.microsoft.com/office/drawing/2014/main" id="{22C15EDD-FF7A-CF59-AF25-E1CC773643CF}"/>
              </a:ext>
            </a:extLst>
          </p:cNvPr>
          <p:cNvGrpSpPr/>
          <p:nvPr/>
        </p:nvGrpSpPr>
        <p:grpSpPr>
          <a:xfrm>
            <a:off x="1083720" y="1028202"/>
            <a:ext cx="3987508" cy="3552720"/>
            <a:chOff x="1083720" y="1123452"/>
            <a:chExt cx="3987508" cy="3552720"/>
          </a:xfrm>
        </p:grpSpPr>
        <p:sp>
          <p:nvSpPr>
            <p:cNvPr id="4" name="Rectangle 3">
              <a:extLst>
                <a:ext uri="{FF2B5EF4-FFF2-40B4-BE49-F238E27FC236}">
                  <a16:creationId xmlns:a16="http://schemas.microsoft.com/office/drawing/2014/main" id="{1D15EC4D-6AE2-2789-E8D4-28F76718FFC6}"/>
                </a:ext>
              </a:extLst>
            </p:cNvPr>
            <p:cNvSpPr/>
            <p:nvPr/>
          </p:nvSpPr>
          <p:spPr>
            <a:xfrm>
              <a:off x="1083720" y="1123452"/>
              <a:ext cx="1878342" cy="2817511"/>
            </a:xfrm>
            <a:prstGeom prst="rect">
              <a:avLst/>
            </a:prstGeom>
            <a:noFill/>
            <a:ln w="28575">
              <a:solidFill>
                <a:srgbClr val="FF0000"/>
              </a:solidFill>
            </a:ln>
            <a:effectLst>
              <a:glow rad="50800">
                <a:srgbClr val="FED02F">
                  <a:alpha val="8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50DF640-05F3-1D29-7EB2-93937C11429E}"/>
                </a:ext>
              </a:extLst>
            </p:cNvPr>
            <p:cNvSpPr/>
            <p:nvPr/>
          </p:nvSpPr>
          <p:spPr>
            <a:xfrm>
              <a:off x="3071792" y="1678506"/>
              <a:ext cx="1999436" cy="2997666"/>
            </a:xfrm>
            <a:prstGeom prst="rect">
              <a:avLst/>
            </a:prstGeom>
            <a:noFill/>
            <a:ln w="28575">
              <a:solidFill>
                <a:srgbClr val="FF0000"/>
              </a:solidFill>
            </a:ln>
            <a:effectLst>
              <a:glow rad="50800">
                <a:srgbClr val="FED02F">
                  <a:alpha val="8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a:extLst>
              <a:ext uri="{FF2B5EF4-FFF2-40B4-BE49-F238E27FC236}">
                <a16:creationId xmlns:a16="http://schemas.microsoft.com/office/drawing/2014/main" id="{0FA55094-8F6A-AB23-B4B6-A9035F08553B}"/>
              </a:ext>
            </a:extLst>
          </p:cNvPr>
          <p:cNvSpPr/>
          <p:nvPr/>
        </p:nvSpPr>
        <p:spPr>
          <a:xfrm>
            <a:off x="10544175" y="733425"/>
            <a:ext cx="1257300" cy="1657350"/>
          </a:xfrm>
          <a:prstGeom prst="rect">
            <a:avLst/>
          </a:prstGeom>
          <a:noFill/>
          <a:ln w="28575">
            <a:solidFill>
              <a:srgbClr val="FF0000"/>
            </a:solidFill>
          </a:ln>
          <a:effectLst>
            <a:glow rad="50800">
              <a:srgbClr val="FED02F">
                <a:alpha val="8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437C416-8993-07DA-0D98-7A066095019F}"/>
              </a:ext>
            </a:extLst>
          </p:cNvPr>
          <p:cNvSpPr/>
          <p:nvPr/>
        </p:nvSpPr>
        <p:spPr>
          <a:xfrm>
            <a:off x="8915400" y="2095500"/>
            <a:ext cx="1104900" cy="1666875"/>
          </a:xfrm>
          <a:prstGeom prst="rect">
            <a:avLst/>
          </a:prstGeom>
          <a:noFill/>
          <a:ln w="28575">
            <a:solidFill>
              <a:srgbClr val="FF0000"/>
            </a:solidFill>
          </a:ln>
          <a:effectLst>
            <a:glow rad="50800">
              <a:srgbClr val="FED02F">
                <a:alpha val="8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0F1EDDE-38DE-D2E7-AFEA-7659B93A31E9}"/>
              </a:ext>
            </a:extLst>
          </p:cNvPr>
          <p:cNvSpPr/>
          <p:nvPr/>
        </p:nvSpPr>
        <p:spPr>
          <a:xfrm>
            <a:off x="5868079" y="847226"/>
            <a:ext cx="2368080" cy="1430659"/>
          </a:xfrm>
          <a:prstGeom prst="rect">
            <a:avLst/>
          </a:prstGeom>
          <a:noFill/>
          <a:ln w="28575">
            <a:solidFill>
              <a:srgbClr val="FF0000"/>
            </a:solidFill>
          </a:ln>
          <a:effectLst>
            <a:glow rad="50800">
              <a:srgbClr val="FED02F">
                <a:alpha val="8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04">
            <a:hlinkClick r:id="" action="ppaction://media"/>
            <a:extLst>
              <a:ext uri="{FF2B5EF4-FFF2-40B4-BE49-F238E27FC236}">
                <a16:creationId xmlns:a16="http://schemas.microsoft.com/office/drawing/2014/main" id="{AD0083E5-8522-DCAE-A125-61D9F5728E9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4112" y="6858000"/>
            <a:ext cx="609600" cy="609600"/>
          </a:xfrm>
          <a:prstGeom prst="rect">
            <a:avLst/>
          </a:prstGeom>
        </p:spPr>
      </p:pic>
    </p:spTree>
    <p:extLst>
      <p:ext uri="{BB962C8B-B14F-4D97-AF65-F5344CB8AC3E}">
        <p14:creationId xmlns:p14="http://schemas.microsoft.com/office/powerpoint/2010/main" val="3393047470"/>
      </p:ext>
    </p:extLst>
  </p:cSld>
  <p:clrMapOvr>
    <a:masterClrMapping/>
  </p:clrMapOvr>
  <mc:AlternateContent xmlns:mc="http://schemas.openxmlformats.org/markup-compatibility/2006">
    <mc:Choice xmlns:p14="http://schemas.microsoft.com/office/powerpoint/2010/main" Requires="p14">
      <p:transition spd="slow" p14:dur="2000" advClick="0" advTm="58970"/>
    </mc:Choice>
    <mc:Fallback>
      <p:transition spd="slow" advClick="0" advTm="58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8968" fill="hold"/>
                                        <p:tgtEl>
                                          <p:spTgt spid="18"/>
                                        </p:tgtEl>
                                      </p:cBhvr>
                                    </p:cmd>
                                  </p:childTnLst>
                                </p:cTn>
                              </p:par>
                              <p:par>
                                <p:cTn id="7" presetID="2" presetClass="entr" presetSubtype="8"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fill="hold"/>
                                        <p:tgtEl>
                                          <p:spTgt spid="2"/>
                                        </p:tgtEl>
                                        <p:attrNameLst>
                                          <p:attrName>ppt_x</p:attrName>
                                        </p:attrNameLst>
                                      </p:cBhvr>
                                      <p:tavLst>
                                        <p:tav tm="0">
                                          <p:val>
                                            <p:strVal val="0-#ppt_w/2"/>
                                          </p:val>
                                        </p:tav>
                                        <p:tav tm="100000">
                                          <p:val>
                                            <p:strVal val="#ppt_x"/>
                                          </p:val>
                                        </p:tav>
                                      </p:tavLst>
                                    </p:anim>
                                    <p:anim calcmode="lin" valueType="num">
                                      <p:cBhvr additive="base">
                                        <p:cTn id="10" dur="500" fill="hold"/>
                                        <p:tgtEl>
                                          <p:spTgt spid="2"/>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50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9500"/>
                                  </p:stCondLst>
                                  <p:childTnLst>
                                    <p:set>
                                      <p:cBhvr>
                                        <p:cTn id="16" dur="1" fill="hold">
                                          <p:stCondLst>
                                            <p:cond delay="0"/>
                                          </p:stCondLst>
                                        </p:cTn>
                                        <p:tgtEl>
                                          <p:spTgt spid="153"/>
                                        </p:tgtEl>
                                        <p:attrNameLst>
                                          <p:attrName>style.visibility</p:attrName>
                                        </p:attrNameLst>
                                      </p:cBhvr>
                                      <p:to>
                                        <p:strVal val="visible"/>
                                      </p:to>
                                    </p:set>
                                    <p:anim calcmode="lin" valueType="num">
                                      <p:cBhvr additive="base">
                                        <p:cTn id="17" dur="500" fill="hold"/>
                                        <p:tgtEl>
                                          <p:spTgt spid="153"/>
                                        </p:tgtEl>
                                        <p:attrNameLst>
                                          <p:attrName>ppt_x</p:attrName>
                                        </p:attrNameLst>
                                      </p:cBhvr>
                                      <p:tavLst>
                                        <p:tav tm="0">
                                          <p:val>
                                            <p:strVal val="0-#ppt_w/2"/>
                                          </p:val>
                                        </p:tav>
                                        <p:tav tm="100000">
                                          <p:val>
                                            <p:strVal val="#ppt_x"/>
                                          </p:val>
                                        </p:tav>
                                      </p:tavLst>
                                    </p:anim>
                                    <p:anim calcmode="lin" valueType="num">
                                      <p:cBhvr additive="base">
                                        <p:cTn id="18" dur="500" fill="hold"/>
                                        <p:tgtEl>
                                          <p:spTgt spid="153"/>
                                        </p:tgtEl>
                                        <p:attrNameLst>
                                          <p:attrName>ppt_y</p:attrName>
                                        </p:attrNameLst>
                                      </p:cBhvr>
                                      <p:tavLst>
                                        <p:tav tm="0">
                                          <p:val>
                                            <p:strVal val="#ppt_y"/>
                                          </p:val>
                                        </p:tav>
                                        <p:tav tm="100000">
                                          <p:val>
                                            <p:strVal val="#ppt_y"/>
                                          </p:val>
                                        </p:tav>
                                      </p:tavLst>
                                    </p:anim>
                                  </p:childTnLst>
                                </p:cTn>
                              </p:par>
                              <p:par>
                                <p:cTn id="19" presetID="42" presetClass="entr" presetSubtype="0" fill="hold" nodeType="withEffect">
                                  <p:stCondLst>
                                    <p:cond delay="9750"/>
                                  </p:stCondLst>
                                  <p:childTnLst>
                                    <p:set>
                                      <p:cBhvr>
                                        <p:cTn id="20" dur="1" fill="hold">
                                          <p:stCondLst>
                                            <p:cond delay="0"/>
                                          </p:stCondLst>
                                        </p:cTn>
                                        <p:tgtEl>
                                          <p:spTgt spid="59"/>
                                        </p:tgtEl>
                                        <p:attrNameLst>
                                          <p:attrName>style.visibility</p:attrName>
                                        </p:attrNameLst>
                                      </p:cBhvr>
                                      <p:to>
                                        <p:strVal val="visible"/>
                                      </p:to>
                                    </p:set>
                                    <p:animEffect transition="in" filter="fade">
                                      <p:cBhvr>
                                        <p:cTn id="21" dur="500"/>
                                        <p:tgtEl>
                                          <p:spTgt spid="59"/>
                                        </p:tgtEl>
                                      </p:cBhvr>
                                    </p:animEffect>
                                    <p:anim calcmode="lin" valueType="num">
                                      <p:cBhvr>
                                        <p:cTn id="22" dur="500" fill="hold"/>
                                        <p:tgtEl>
                                          <p:spTgt spid="59"/>
                                        </p:tgtEl>
                                        <p:attrNameLst>
                                          <p:attrName>ppt_x</p:attrName>
                                        </p:attrNameLst>
                                      </p:cBhvr>
                                      <p:tavLst>
                                        <p:tav tm="0">
                                          <p:val>
                                            <p:strVal val="#ppt_x"/>
                                          </p:val>
                                        </p:tav>
                                        <p:tav tm="100000">
                                          <p:val>
                                            <p:strVal val="#ppt_x"/>
                                          </p:val>
                                        </p:tav>
                                      </p:tavLst>
                                    </p:anim>
                                    <p:anim calcmode="lin" valueType="num">
                                      <p:cBhvr>
                                        <p:cTn id="23" dur="500" fill="hold"/>
                                        <p:tgtEl>
                                          <p:spTgt spid="59"/>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1000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anim calcmode="lin" valueType="num">
                                      <p:cBhvr>
                                        <p:cTn id="27" dur="500" fill="hold"/>
                                        <p:tgtEl>
                                          <p:spTgt spid="30"/>
                                        </p:tgtEl>
                                        <p:attrNameLst>
                                          <p:attrName>ppt_x</p:attrName>
                                        </p:attrNameLst>
                                      </p:cBhvr>
                                      <p:tavLst>
                                        <p:tav tm="0">
                                          <p:val>
                                            <p:strVal val="#ppt_x"/>
                                          </p:val>
                                        </p:tav>
                                        <p:tav tm="100000">
                                          <p:val>
                                            <p:strVal val="#ppt_x"/>
                                          </p:val>
                                        </p:tav>
                                      </p:tavLst>
                                    </p:anim>
                                    <p:anim calcmode="lin" valueType="num">
                                      <p:cBhvr>
                                        <p:cTn id="28" dur="500" fill="hold"/>
                                        <p:tgtEl>
                                          <p:spTgt spid="30"/>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10250"/>
                                  </p:stCondLst>
                                  <p:childTnLst>
                                    <p:set>
                                      <p:cBhvr>
                                        <p:cTn id="30" dur="1" fill="hold">
                                          <p:stCondLst>
                                            <p:cond delay="0"/>
                                          </p:stCondLst>
                                        </p:cTn>
                                        <p:tgtEl>
                                          <p:spTgt spid="145"/>
                                        </p:tgtEl>
                                        <p:attrNameLst>
                                          <p:attrName>style.visibility</p:attrName>
                                        </p:attrNameLst>
                                      </p:cBhvr>
                                      <p:to>
                                        <p:strVal val="visible"/>
                                      </p:to>
                                    </p:set>
                                    <p:animEffect transition="in" filter="fade">
                                      <p:cBhvr>
                                        <p:cTn id="31" dur="500"/>
                                        <p:tgtEl>
                                          <p:spTgt spid="145"/>
                                        </p:tgtEl>
                                      </p:cBhvr>
                                    </p:animEffect>
                                    <p:anim calcmode="lin" valueType="num">
                                      <p:cBhvr>
                                        <p:cTn id="32" dur="500" fill="hold"/>
                                        <p:tgtEl>
                                          <p:spTgt spid="145"/>
                                        </p:tgtEl>
                                        <p:attrNameLst>
                                          <p:attrName>ppt_x</p:attrName>
                                        </p:attrNameLst>
                                      </p:cBhvr>
                                      <p:tavLst>
                                        <p:tav tm="0">
                                          <p:val>
                                            <p:strVal val="#ppt_x"/>
                                          </p:val>
                                        </p:tav>
                                        <p:tav tm="100000">
                                          <p:val>
                                            <p:strVal val="#ppt_x"/>
                                          </p:val>
                                        </p:tav>
                                      </p:tavLst>
                                    </p:anim>
                                    <p:anim calcmode="lin" valueType="num">
                                      <p:cBhvr>
                                        <p:cTn id="33" dur="500" fill="hold"/>
                                        <p:tgtEl>
                                          <p:spTgt spid="145"/>
                                        </p:tgtEl>
                                        <p:attrNameLst>
                                          <p:attrName>ppt_y</p:attrName>
                                        </p:attrNameLst>
                                      </p:cBhvr>
                                      <p:tavLst>
                                        <p:tav tm="0">
                                          <p:val>
                                            <p:strVal val="#ppt_y+.1"/>
                                          </p:val>
                                        </p:tav>
                                        <p:tav tm="100000">
                                          <p:val>
                                            <p:strVal val="#ppt_y"/>
                                          </p:val>
                                        </p:tav>
                                      </p:tavLst>
                                    </p:anim>
                                  </p:childTnLst>
                                </p:cTn>
                              </p:par>
                              <p:par>
                                <p:cTn id="34" presetID="10" presetClass="entr" presetSubtype="0" fill="hold" nodeType="withEffect">
                                  <p:stCondLst>
                                    <p:cond delay="325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26" presetClass="emph" presetSubtype="0" fill="hold" nodeType="withEffect">
                                  <p:stCondLst>
                                    <p:cond delay="3250"/>
                                  </p:stCondLst>
                                  <p:childTnLst>
                                    <p:animEffect transition="out" filter="fade">
                                      <p:cBhvr>
                                        <p:cTn id="38" dur="750" tmFilter="0, 0; .2, .5; .8, .5; 1, 0"/>
                                        <p:tgtEl>
                                          <p:spTgt spid="7"/>
                                        </p:tgtEl>
                                      </p:cBhvr>
                                    </p:animEffect>
                                    <p:animScale>
                                      <p:cBhvr>
                                        <p:cTn id="39" dur="375" autoRev="1" fill="hold"/>
                                        <p:tgtEl>
                                          <p:spTgt spid="7"/>
                                        </p:tgtEl>
                                      </p:cBhvr>
                                      <p:by x="105000" y="105000"/>
                                    </p:animScale>
                                  </p:childTnLst>
                                </p:cTn>
                              </p:par>
                              <p:par>
                                <p:cTn id="40" presetID="26" presetClass="emph" presetSubtype="0" fill="hold" nodeType="withEffect">
                                  <p:stCondLst>
                                    <p:cond delay="4000"/>
                                  </p:stCondLst>
                                  <p:childTnLst>
                                    <p:animEffect transition="out" filter="fade">
                                      <p:cBhvr>
                                        <p:cTn id="41" dur="750" tmFilter="0, 0; .2, .5; .8, .5; 1, 0"/>
                                        <p:tgtEl>
                                          <p:spTgt spid="7"/>
                                        </p:tgtEl>
                                      </p:cBhvr>
                                    </p:animEffect>
                                    <p:animScale>
                                      <p:cBhvr>
                                        <p:cTn id="42" dur="375" autoRev="1" fill="hold"/>
                                        <p:tgtEl>
                                          <p:spTgt spid="7"/>
                                        </p:tgtEl>
                                      </p:cBhvr>
                                      <p:by x="105000" y="105000"/>
                                    </p:animScale>
                                  </p:childTnLst>
                                </p:cTn>
                              </p:par>
                              <p:par>
                                <p:cTn id="43" presetID="10" presetClass="exit" presetSubtype="0" fill="hold" nodeType="withEffect">
                                  <p:stCondLst>
                                    <p:cond delay="28000"/>
                                  </p:stCondLst>
                                  <p:childTnLst>
                                    <p:animEffect transition="out" filter="fade">
                                      <p:cBhvr>
                                        <p:cTn id="44" dur="500"/>
                                        <p:tgtEl>
                                          <p:spTgt spid="7"/>
                                        </p:tgtEl>
                                      </p:cBhvr>
                                    </p:animEffect>
                                    <p:set>
                                      <p:cBhvr>
                                        <p:cTn id="45" dur="1" fill="hold">
                                          <p:stCondLst>
                                            <p:cond delay="499"/>
                                          </p:stCondLst>
                                        </p:cTn>
                                        <p:tgtEl>
                                          <p:spTgt spid="7"/>
                                        </p:tgtEl>
                                        <p:attrNameLst>
                                          <p:attrName>style.visibility</p:attrName>
                                        </p:attrNameLst>
                                      </p:cBhvr>
                                      <p:to>
                                        <p:strVal val="hidden"/>
                                      </p:to>
                                    </p:set>
                                  </p:childTnLst>
                                </p:cTn>
                              </p:par>
                              <p:par>
                                <p:cTn id="46" presetID="10" presetClass="entr" presetSubtype="0" fill="hold" grpId="0" nodeType="withEffect">
                                  <p:stCondLst>
                                    <p:cond delay="2850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500"/>
                                        <p:tgtEl>
                                          <p:spTgt spid="6"/>
                                        </p:tgtEl>
                                      </p:cBhvr>
                                    </p:animEffect>
                                  </p:childTnLst>
                                </p:cTn>
                              </p:par>
                              <p:par>
                                <p:cTn id="49" presetID="26" presetClass="emph" presetSubtype="0" fill="hold" grpId="1" nodeType="withEffect">
                                  <p:stCondLst>
                                    <p:cond delay="29000"/>
                                  </p:stCondLst>
                                  <p:childTnLst>
                                    <p:animEffect transition="out" filter="fade">
                                      <p:cBhvr>
                                        <p:cTn id="50" dur="750" tmFilter="0, 0; .2, .5; .8, .5; 1, 0"/>
                                        <p:tgtEl>
                                          <p:spTgt spid="6"/>
                                        </p:tgtEl>
                                      </p:cBhvr>
                                    </p:animEffect>
                                    <p:animScale>
                                      <p:cBhvr>
                                        <p:cTn id="51" dur="375" autoRev="1" fill="hold"/>
                                        <p:tgtEl>
                                          <p:spTgt spid="6"/>
                                        </p:tgtEl>
                                      </p:cBhvr>
                                      <p:by x="105000" y="105000"/>
                                    </p:animScale>
                                  </p:childTnLst>
                                </p:cTn>
                              </p:par>
                              <p:par>
                                <p:cTn id="52" presetID="26" presetClass="emph" presetSubtype="0" fill="hold" grpId="2" nodeType="withEffect">
                                  <p:stCondLst>
                                    <p:cond delay="29750"/>
                                  </p:stCondLst>
                                  <p:childTnLst>
                                    <p:animEffect transition="out" filter="fade">
                                      <p:cBhvr>
                                        <p:cTn id="53" dur="750" tmFilter="0, 0; .2, .5; .8, .5; 1, 0"/>
                                        <p:tgtEl>
                                          <p:spTgt spid="6"/>
                                        </p:tgtEl>
                                      </p:cBhvr>
                                    </p:animEffect>
                                    <p:animScale>
                                      <p:cBhvr>
                                        <p:cTn id="54" dur="375" autoRev="1" fill="hold"/>
                                        <p:tgtEl>
                                          <p:spTgt spid="6"/>
                                        </p:tgtEl>
                                      </p:cBhvr>
                                      <p:by x="105000" y="105000"/>
                                    </p:animScale>
                                  </p:childTnLst>
                                </p:cTn>
                              </p:par>
                              <p:par>
                                <p:cTn id="55" presetID="10" presetClass="exit" presetSubtype="0" fill="hold" grpId="3" nodeType="withEffect">
                                  <p:stCondLst>
                                    <p:cond delay="30500"/>
                                  </p:stCondLst>
                                  <p:childTnLst>
                                    <p:animEffect transition="out" filter="fade">
                                      <p:cBhvr>
                                        <p:cTn id="56" dur="500"/>
                                        <p:tgtEl>
                                          <p:spTgt spid="6"/>
                                        </p:tgtEl>
                                      </p:cBhvr>
                                    </p:animEffect>
                                    <p:set>
                                      <p:cBhvr>
                                        <p:cTn id="57" dur="1" fill="hold">
                                          <p:stCondLst>
                                            <p:cond delay="499"/>
                                          </p:stCondLst>
                                        </p:cTn>
                                        <p:tgtEl>
                                          <p:spTgt spid="6"/>
                                        </p:tgtEl>
                                        <p:attrNameLst>
                                          <p:attrName>style.visibility</p:attrName>
                                        </p:attrNameLst>
                                      </p:cBhvr>
                                      <p:to>
                                        <p:strVal val="hidden"/>
                                      </p:to>
                                    </p:set>
                                  </p:childTnLst>
                                </p:cTn>
                              </p:par>
                              <p:par>
                                <p:cTn id="58" presetID="10" presetClass="entr" presetSubtype="0" fill="hold" grpId="0" nodeType="withEffect">
                                  <p:stCondLst>
                                    <p:cond delay="3100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500"/>
                                        <p:tgtEl>
                                          <p:spTgt spid="8"/>
                                        </p:tgtEl>
                                      </p:cBhvr>
                                    </p:animEffect>
                                  </p:childTnLst>
                                </p:cTn>
                              </p:par>
                              <p:par>
                                <p:cTn id="61" presetID="26" presetClass="emph" presetSubtype="0" fill="hold" grpId="1" nodeType="withEffect">
                                  <p:stCondLst>
                                    <p:cond delay="31500"/>
                                  </p:stCondLst>
                                  <p:childTnLst>
                                    <p:animEffect transition="out" filter="fade">
                                      <p:cBhvr>
                                        <p:cTn id="62" dur="750" tmFilter="0, 0; .2, .5; .8, .5; 1, 0"/>
                                        <p:tgtEl>
                                          <p:spTgt spid="8"/>
                                        </p:tgtEl>
                                      </p:cBhvr>
                                    </p:animEffect>
                                    <p:animScale>
                                      <p:cBhvr>
                                        <p:cTn id="63" dur="375" autoRev="1" fill="hold"/>
                                        <p:tgtEl>
                                          <p:spTgt spid="8"/>
                                        </p:tgtEl>
                                      </p:cBhvr>
                                      <p:by x="105000" y="105000"/>
                                    </p:animScale>
                                  </p:childTnLst>
                                </p:cTn>
                              </p:par>
                              <p:par>
                                <p:cTn id="64" presetID="26" presetClass="emph" presetSubtype="0" fill="hold" grpId="2" nodeType="withEffect">
                                  <p:stCondLst>
                                    <p:cond delay="32250"/>
                                  </p:stCondLst>
                                  <p:childTnLst>
                                    <p:animEffect transition="out" filter="fade">
                                      <p:cBhvr>
                                        <p:cTn id="65" dur="750" tmFilter="0, 0; .2, .5; .8, .5; 1, 0"/>
                                        <p:tgtEl>
                                          <p:spTgt spid="8"/>
                                        </p:tgtEl>
                                      </p:cBhvr>
                                    </p:animEffect>
                                    <p:animScale>
                                      <p:cBhvr>
                                        <p:cTn id="66" dur="375" autoRev="1" fill="hold"/>
                                        <p:tgtEl>
                                          <p:spTgt spid="8"/>
                                        </p:tgtEl>
                                      </p:cBhvr>
                                      <p:by x="105000" y="105000"/>
                                    </p:animScale>
                                  </p:childTnLst>
                                </p:cTn>
                              </p:par>
                              <p:par>
                                <p:cTn id="67" presetID="10" presetClass="exit" presetSubtype="0" fill="hold" grpId="3" nodeType="withEffect">
                                  <p:stCondLst>
                                    <p:cond delay="36250"/>
                                  </p:stCondLst>
                                  <p:childTnLst>
                                    <p:animEffect transition="out" filter="fade">
                                      <p:cBhvr>
                                        <p:cTn id="68" dur="500"/>
                                        <p:tgtEl>
                                          <p:spTgt spid="8"/>
                                        </p:tgtEl>
                                      </p:cBhvr>
                                    </p:animEffect>
                                    <p:set>
                                      <p:cBhvr>
                                        <p:cTn id="69" dur="1" fill="hold">
                                          <p:stCondLst>
                                            <p:cond delay="499"/>
                                          </p:stCondLst>
                                        </p:cTn>
                                        <p:tgtEl>
                                          <p:spTgt spid="8"/>
                                        </p:tgtEl>
                                        <p:attrNameLst>
                                          <p:attrName>style.visibility</p:attrName>
                                        </p:attrNameLst>
                                      </p:cBhvr>
                                      <p:to>
                                        <p:strVal val="hidden"/>
                                      </p:to>
                                    </p:set>
                                  </p:childTnLst>
                                </p:cTn>
                              </p:par>
                              <p:par>
                                <p:cTn id="70" presetID="10" presetClass="entr" presetSubtype="0" fill="hold" grpId="0" nodeType="withEffect">
                                  <p:stCondLst>
                                    <p:cond delay="3700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26" presetClass="emph" presetSubtype="0" fill="hold" grpId="1" nodeType="withEffect">
                                  <p:stCondLst>
                                    <p:cond delay="37500"/>
                                  </p:stCondLst>
                                  <p:childTnLst>
                                    <p:animEffect transition="out" filter="fade">
                                      <p:cBhvr>
                                        <p:cTn id="74" dur="750" tmFilter="0, 0; .2, .5; .8, .5; 1, 0"/>
                                        <p:tgtEl>
                                          <p:spTgt spid="13"/>
                                        </p:tgtEl>
                                      </p:cBhvr>
                                    </p:animEffect>
                                    <p:animScale>
                                      <p:cBhvr>
                                        <p:cTn id="75" dur="375" autoRev="1" fill="hold"/>
                                        <p:tgtEl>
                                          <p:spTgt spid="13"/>
                                        </p:tgtEl>
                                      </p:cBhvr>
                                      <p:by x="105000" y="105000"/>
                                    </p:animScale>
                                  </p:childTnLst>
                                </p:cTn>
                              </p:par>
                              <p:par>
                                <p:cTn id="76" presetID="26" presetClass="emph" presetSubtype="0" fill="hold" grpId="2" nodeType="withEffect">
                                  <p:stCondLst>
                                    <p:cond delay="38250"/>
                                  </p:stCondLst>
                                  <p:childTnLst>
                                    <p:animEffect transition="out" filter="fade">
                                      <p:cBhvr>
                                        <p:cTn id="77" dur="750" tmFilter="0, 0; .2, .5; .8, .5; 1, 0"/>
                                        <p:tgtEl>
                                          <p:spTgt spid="13"/>
                                        </p:tgtEl>
                                      </p:cBhvr>
                                    </p:animEffect>
                                    <p:animScale>
                                      <p:cBhvr>
                                        <p:cTn id="78" dur="375" autoRev="1" fill="hold"/>
                                        <p:tgtEl>
                                          <p:spTgt spid="13"/>
                                        </p:tgtEl>
                                      </p:cBhvr>
                                      <p:by x="105000" y="105000"/>
                                    </p:animScale>
                                  </p:childTnLst>
                                </p:cTn>
                              </p:par>
                              <p:par>
                                <p:cTn id="79" presetID="2" presetClass="exit" presetSubtype="8" fill="hold" grpId="1" nodeType="withEffect">
                                  <p:stCondLst>
                                    <p:cond delay="58970"/>
                                  </p:stCondLst>
                                  <p:childTnLst>
                                    <p:anim calcmode="lin" valueType="num">
                                      <p:cBhvr additive="base">
                                        <p:cTn id="80" dur="500"/>
                                        <p:tgtEl>
                                          <p:spTgt spid="2"/>
                                        </p:tgtEl>
                                        <p:attrNameLst>
                                          <p:attrName>ppt_x</p:attrName>
                                        </p:attrNameLst>
                                      </p:cBhvr>
                                      <p:tavLst>
                                        <p:tav tm="0">
                                          <p:val>
                                            <p:strVal val="ppt_x"/>
                                          </p:val>
                                        </p:tav>
                                        <p:tav tm="100000">
                                          <p:val>
                                            <p:strVal val="0-ppt_w/2"/>
                                          </p:val>
                                        </p:tav>
                                      </p:tavLst>
                                    </p:anim>
                                    <p:anim calcmode="lin" valueType="num">
                                      <p:cBhvr additive="base">
                                        <p:cTn id="81" dur="500"/>
                                        <p:tgtEl>
                                          <p:spTgt spid="2"/>
                                        </p:tgtEl>
                                        <p:attrNameLst>
                                          <p:attrName>ppt_y</p:attrName>
                                        </p:attrNameLst>
                                      </p:cBhvr>
                                      <p:tavLst>
                                        <p:tav tm="0">
                                          <p:val>
                                            <p:strVal val="ppt_y"/>
                                          </p:val>
                                        </p:tav>
                                        <p:tav tm="100000">
                                          <p:val>
                                            <p:strVal val="ppt_y"/>
                                          </p:val>
                                        </p:tav>
                                      </p:tavLst>
                                    </p:anim>
                                    <p:set>
                                      <p:cBhvr>
                                        <p:cTn id="82" dur="1" fill="hold">
                                          <p:stCondLst>
                                            <p:cond delay="499"/>
                                          </p:stCondLst>
                                        </p:cTn>
                                        <p:tgtEl>
                                          <p:spTgt spid="2"/>
                                        </p:tgtEl>
                                        <p:attrNameLst>
                                          <p:attrName>style.visibility</p:attrName>
                                        </p:attrNameLst>
                                      </p:cBhvr>
                                      <p:to>
                                        <p:strVal val="hidden"/>
                                      </p:to>
                                    </p:set>
                                  </p:childTnLst>
                                </p:cTn>
                              </p:par>
                              <p:par>
                                <p:cTn id="83" presetID="2" presetClass="exit" presetSubtype="8" fill="hold" grpId="1" nodeType="withEffect">
                                  <p:stCondLst>
                                    <p:cond delay="58970"/>
                                  </p:stCondLst>
                                  <p:childTnLst>
                                    <p:anim calcmode="lin" valueType="num">
                                      <p:cBhvr additive="base">
                                        <p:cTn id="84" dur="500"/>
                                        <p:tgtEl>
                                          <p:spTgt spid="153"/>
                                        </p:tgtEl>
                                        <p:attrNameLst>
                                          <p:attrName>ppt_x</p:attrName>
                                        </p:attrNameLst>
                                      </p:cBhvr>
                                      <p:tavLst>
                                        <p:tav tm="0">
                                          <p:val>
                                            <p:strVal val="ppt_x"/>
                                          </p:val>
                                        </p:tav>
                                        <p:tav tm="100000">
                                          <p:val>
                                            <p:strVal val="0-ppt_w/2"/>
                                          </p:val>
                                        </p:tav>
                                      </p:tavLst>
                                    </p:anim>
                                    <p:anim calcmode="lin" valueType="num">
                                      <p:cBhvr additive="base">
                                        <p:cTn id="85" dur="500"/>
                                        <p:tgtEl>
                                          <p:spTgt spid="153"/>
                                        </p:tgtEl>
                                        <p:attrNameLst>
                                          <p:attrName>ppt_y</p:attrName>
                                        </p:attrNameLst>
                                      </p:cBhvr>
                                      <p:tavLst>
                                        <p:tav tm="0">
                                          <p:val>
                                            <p:strVal val="ppt_y"/>
                                          </p:val>
                                        </p:tav>
                                        <p:tav tm="100000">
                                          <p:val>
                                            <p:strVal val="ppt_y"/>
                                          </p:val>
                                        </p:tav>
                                      </p:tavLst>
                                    </p:anim>
                                    <p:set>
                                      <p:cBhvr>
                                        <p:cTn id="86" dur="1" fill="hold">
                                          <p:stCondLst>
                                            <p:cond delay="499"/>
                                          </p:stCondLst>
                                        </p:cTn>
                                        <p:tgtEl>
                                          <p:spTgt spid="153"/>
                                        </p:tgtEl>
                                        <p:attrNameLst>
                                          <p:attrName>style.visibility</p:attrName>
                                        </p:attrNameLst>
                                      </p:cBhvr>
                                      <p:to>
                                        <p:strVal val="hidden"/>
                                      </p:to>
                                    </p:set>
                                  </p:childTnLst>
                                </p:cTn>
                              </p:par>
                              <p:par>
                                <p:cTn id="87" presetID="2" presetClass="exit" presetSubtype="8" fill="hold" nodeType="withEffect">
                                  <p:stCondLst>
                                    <p:cond delay="58970"/>
                                  </p:stCondLst>
                                  <p:childTnLst>
                                    <p:anim calcmode="lin" valueType="num">
                                      <p:cBhvr additive="base">
                                        <p:cTn id="88" dur="500"/>
                                        <p:tgtEl>
                                          <p:spTgt spid="59"/>
                                        </p:tgtEl>
                                        <p:attrNameLst>
                                          <p:attrName>ppt_x</p:attrName>
                                        </p:attrNameLst>
                                      </p:cBhvr>
                                      <p:tavLst>
                                        <p:tav tm="0">
                                          <p:val>
                                            <p:strVal val="ppt_x"/>
                                          </p:val>
                                        </p:tav>
                                        <p:tav tm="100000">
                                          <p:val>
                                            <p:strVal val="0-ppt_w/2"/>
                                          </p:val>
                                        </p:tav>
                                      </p:tavLst>
                                    </p:anim>
                                    <p:anim calcmode="lin" valueType="num">
                                      <p:cBhvr additive="base">
                                        <p:cTn id="89" dur="500"/>
                                        <p:tgtEl>
                                          <p:spTgt spid="59"/>
                                        </p:tgtEl>
                                        <p:attrNameLst>
                                          <p:attrName>ppt_y</p:attrName>
                                        </p:attrNameLst>
                                      </p:cBhvr>
                                      <p:tavLst>
                                        <p:tav tm="0">
                                          <p:val>
                                            <p:strVal val="ppt_y"/>
                                          </p:val>
                                        </p:tav>
                                        <p:tav tm="100000">
                                          <p:val>
                                            <p:strVal val="ppt_y"/>
                                          </p:val>
                                        </p:tav>
                                      </p:tavLst>
                                    </p:anim>
                                    <p:set>
                                      <p:cBhvr>
                                        <p:cTn id="90" dur="1" fill="hold">
                                          <p:stCondLst>
                                            <p:cond delay="499"/>
                                          </p:stCondLst>
                                        </p:cTn>
                                        <p:tgtEl>
                                          <p:spTgt spid="59"/>
                                        </p:tgtEl>
                                        <p:attrNameLst>
                                          <p:attrName>style.visibility</p:attrName>
                                        </p:attrNameLst>
                                      </p:cBhvr>
                                      <p:to>
                                        <p:strVal val="hidden"/>
                                      </p:to>
                                    </p:set>
                                  </p:childTnLst>
                                </p:cTn>
                              </p:par>
                              <p:par>
                                <p:cTn id="91" presetID="2" presetClass="exit" presetSubtype="8" fill="hold" nodeType="withEffect">
                                  <p:stCondLst>
                                    <p:cond delay="58970"/>
                                  </p:stCondLst>
                                  <p:childTnLst>
                                    <p:anim calcmode="lin" valueType="num">
                                      <p:cBhvr additive="base">
                                        <p:cTn id="92" dur="500"/>
                                        <p:tgtEl>
                                          <p:spTgt spid="30"/>
                                        </p:tgtEl>
                                        <p:attrNameLst>
                                          <p:attrName>ppt_x</p:attrName>
                                        </p:attrNameLst>
                                      </p:cBhvr>
                                      <p:tavLst>
                                        <p:tav tm="0">
                                          <p:val>
                                            <p:strVal val="ppt_x"/>
                                          </p:val>
                                        </p:tav>
                                        <p:tav tm="100000">
                                          <p:val>
                                            <p:strVal val="0-ppt_w/2"/>
                                          </p:val>
                                        </p:tav>
                                      </p:tavLst>
                                    </p:anim>
                                    <p:anim calcmode="lin" valueType="num">
                                      <p:cBhvr additive="base">
                                        <p:cTn id="93" dur="500"/>
                                        <p:tgtEl>
                                          <p:spTgt spid="30"/>
                                        </p:tgtEl>
                                        <p:attrNameLst>
                                          <p:attrName>ppt_y</p:attrName>
                                        </p:attrNameLst>
                                      </p:cBhvr>
                                      <p:tavLst>
                                        <p:tav tm="0">
                                          <p:val>
                                            <p:strVal val="ppt_y"/>
                                          </p:val>
                                        </p:tav>
                                        <p:tav tm="100000">
                                          <p:val>
                                            <p:strVal val="ppt_y"/>
                                          </p:val>
                                        </p:tav>
                                      </p:tavLst>
                                    </p:anim>
                                    <p:set>
                                      <p:cBhvr>
                                        <p:cTn id="94" dur="1" fill="hold">
                                          <p:stCondLst>
                                            <p:cond delay="499"/>
                                          </p:stCondLst>
                                        </p:cTn>
                                        <p:tgtEl>
                                          <p:spTgt spid="30"/>
                                        </p:tgtEl>
                                        <p:attrNameLst>
                                          <p:attrName>style.visibility</p:attrName>
                                        </p:attrNameLst>
                                      </p:cBhvr>
                                      <p:to>
                                        <p:strVal val="hidden"/>
                                      </p:to>
                                    </p:set>
                                  </p:childTnLst>
                                </p:cTn>
                              </p:par>
                              <p:par>
                                <p:cTn id="95" presetID="2" presetClass="exit" presetSubtype="8" fill="hold" nodeType="withEffect">
                                  <p:stCondLst>
                                    <p:cond delay="58970"/>
                                  </p:stCondLst>
                                  <p:childTnLst>
                                    <p:anim calcmode="lin" valueType="num">
                                      <p:cBhvr additive="base">
                                        <p:cTn id="96" dur="500"/>
                                        <p:tgtEl>
                                          <p:spTgt spid="145"/>
                                        </p:tgtEl>
                                        <p:attrNameLst>
                                          <p:attrName>ppt_x</p:attrName>
                                        </p:attrNameLst>
                                      </p:cBhvr>
                                      <p:tavLst>
                                        <p:tav tm="0">
                                          <p:val>
                                            <p:strVal val="ppt_x"/>
                                          </p:val>
                                        </p:tav>
                                        <p:tav tm="100000">
                                          <p:val>
                                            <p:strVal val="0-ppt_w/2"/>
                                          </p:val>
                                        </p:tav>
                                      </p:tavLst>
                                    </p:anim>
                                    <p:anim calcmode="lin" valueType="num">
                                      <p:cBhvr additive="base">
                                        <p:cTn id="97" dur="500"/>
                                        <p:tgtEl>
                                          <p:spTgt spid="145"/>
                                        </p:tgtEl>
                                        <p:attrNameLst>
                                          <p:attrName>ppt_y</p:attrName>
                                        </p:attrNameLst>
                                      </p:cBhvr>
                                      <p:tavLst>
                                        <p:tav tm="0">
                                          <p:val>
                                            <p:strVal val="ppt_y"/>
                                          </p:val>
                                        </p:tav>
                                        <p:tav tm="100000">
                                          <p:val>
                                            <p:strVal val="ppt_y"/>
                                          </p:val>
                                        </p:tav>
                                      </p:tavLst>
                                    </p:anim>
                                    <p:set>
                                      <p:cBhvr>
                                        <p:cTn id="98" dur="1" fill="hold">
                                          <p:stCondLst>
                                            <p:cond delay="499"/>
                                          </p:stCondLst>
                                        </p:cTn>
                                        <p:tgtEl>
                                          <p:spTgt spid="145"/>
                                        </p:tgtEl>
                                        <p:attrNameLst>
                                          <p:attrName>style.visibility</p:attrName>
                                        </p:attrNameLst>
                                      </p:cBhvr>
                                      <p:to>
                                        <p:strVal val="hidden"/>
                                      </p:to>
                                    </p:set>
                                  </p:childTnLst>
                                </p:cTn>
                              </p:par>
                              <p:par>
                                <p:cTn id="99" presetID="2" presetClass="exit" presetSubtype="2" fill="hold" grpId="4" nodeType="withEffect">
                                  <p:stCondLst>
                                    <p:cond delay="58970"/>
                                  </p:stCondLst>
                                  <p:childTnLst>
                                    <p:anim calcmode="lin" valueType="num">
                                      <p:cBhvr additive="base">
                                        <p:cTn id="100" dur="500"/>
                                        <p:tgtEl>
                                          <p:spTgt spid="8"/>
                                        </p:tgtEl>
                                        <p:attrNameLst>
                                          <p:attrName>ppt_x</p:attrName>
                                        </p:attrNameLst>
                                      </p:cBhvr>
                                      <p:tavLst>
                                        <p:tav tm="0">
                                          <p:val>
                                            <p:strVal val="ppt_x"/>
                                          </p:val>
                                        </p:tav>
                                        <p:tav tm="100000">
                                          <p:val>
                                            <p:strVal val="1+ppt_w/2"/>
                                          </p:val>
                                        </p:tav>
                                      </p:tavLst>
                                    </p:anim>
                                    <p:anim calcmode="lin" valueType="num">
                                      <p:cBhvr additive="base">
                                        <p:cTn id="101" dur="500"/>
                                        <p:tgtEl>
                                          <p:spTgt spid="8"/>
                                        </p:tgtEl>
                                        <p:attrNameLst>
                                          <p:attrName>ppt_y</p:attrName>
                                        </p:attrNameLst>
                                      </p:cBhvr>
                                      <p:tavLst>
                                        <p:tav tm="0">
                                          <p:val>
                                            <p:strVal val="ppt_y"/>
                                          </p:val>
                                        </p:tav>
                                        <p:tav tm="100000">
                                          <p:val>
                                            <p:strVal val="ppt_y"/>
                                          </p:val>
                                        </p:tav>
                                      </p:tavLst>
                                    </p:anim>
                                    <p:set>
                                      <p:cBhvr>
                                        <p:cTn id="102" dur="1" fill="hold">
                                          <p:stCondLst>
                                            <p:cond delay="499"/>
                                          </p:stCondLst>
                                        </p:cTn>
                                        <p:tgtEl>
                                          <p:spTgt spid="8"/>
                                        </p:tgtEl>
                                        <p:attrNameLst>
                                          <p:attrName>style.visibility</p:attrName>
                                        </p:attrNameLst>
                                      </p:cBhvr>
                                      <p:to>
                                        <p:strVal val="hidden"/>
                                      </p:to>
                                    </p:set>
                                  </p:childTnLst>
                                </p:cTn>
                              </p:par>
                              <p:par>
                                <p:cTn id="103" presetID="2" presetClass="exit" presetSubtype="2" fill="hold" grpId="3" nodeType="withEffect">
                                  <p:stCondLst>
                                    <p:cond delay="58970"/>
                                  </p:stCondLst>
                                  <p:childTnLst>
                                    <p:anim calcmode="lin" valueType="num">
                                      <p:cBhvr additive="base">
                                        <p:cTn id="104" dur="500"/>
                                        <p:tgtEl>
                                          <p:spTgt spid="13"/>
                                        </p:tgtEl>
                                        <p:attrNameLst>
                                          <p:attrName>ppt_x</p:attrName>
                                        </p:attrNameLst>
                                      </p:cBhvr>
                                      <p:tavLst>
                                        <p:tav tm="0">
                                          <p:val>
                                            <p:strVal val="ppt_x"/>
                                          </p:val>
                                        </p:tav>
                                        <p:tav tm="100000">
                                          <p:val>
                                            <p:strVal val="1+ppt_w/2"/>
                                          </p:val>
                                        </p:tav>
                                      </p:tavLst>
                                    </p:anim>
                                    <p:anim calcmode="lin" valueType="num">
                                      <p:cBhvr additive="base">
                                        <p:cTn id="105" dur="500"/>
                                        <p:tgtEl>
                                          <p:spTgt spid="13"/>
                                        </p:tgtEl>
                                        <p:attrNameLst>
                                          <p:attrName>ppt_y</p:attrName>
                                        </p:attrNameLst>
                                      </p:cBhvr>
                                      <p:tavLst>
                                        <p:tav tm="0">
                                          <p:val>
                                            <p:strVal val="ppt_y"/>
                                          </p:val>
                                        </p:tav>
                                        <p:tav tm="100000">
                                          <p:val>
                                            <p:strVal val="ppt_y"/>
                                          </p:val>
                                        </p:tav>
                                      </p:tavLst>
                                    </p:anim>
                                    <p:set>
                                      <p:cBhvr>
                                        <p:cTn id="106" dur="1" fill="hold">
                                          <p:stCondLst>
                                            <p:cond delay="499"/>
                                          </p:stCondLst>
                                        </p:cTn>
                                        <p:tgtEl>
                                          <p:spTgt spid="13"/>
                                        </p:tgtEl>
                                        <p:attrNameLst>
                                          <p:attrName>style.visibility</p:attrName>
                                        </p:attrNameLst>
                                      </p:cBhvr>
                                      <p:to>
                                        <p:strVal val="hidden"/>
                                      </p:to>
                                    </p:set>
                                  </p:childTnLst>
                                </p:cTn>
                              </p:par>
                              <p:par>
                                <p:cTn id="107" presetID="2" presetClass="exit" presetSubtype="2" fill="hold" nodeType="withEffect">
                                  <p:stCondLst>
                                    <p:cond delay="58970"/>
                                  </p:stCondLst>
                                  <p:childTnLst>
                                    <p:anim calcmode="lin" valueType="num">
                                      <p:cBhvr additive="base">
                                        <p:cTn id="108" dur="500"/>
                                        <p:tgtEl>
                                          <p:spTgt spid="15"/>
                                        </p:tgtEl>
                                        <p:attrNameLst>
                                          <p:attrName>ppt_x</p:attrName>
                                        </p:attrNameLst>
                                      </p:cBhvr>
                                      <p:tavLst>
                                        <p:tav tm="0">
                                          <p:val>
                                            <p:strVal val="ppt_x"/>
                                          </p:val>
                                        </p:tav>
                                        <p:tav tm="100000">
                                          <p:val>
                                            <p:strVal val="1+ppt_w/2"/>
                                          </p:val>
                                        </p:tav>
                                      </p:tavLst>
                                    </p:anim>
                                    <p:anim calcmode="lin" valueType="num">
                                      <p:cBhvr additive="base">
                                        <p:cTn id="109" dur="500"/>
                                        <p:tgtEl>
                                          <p:spTgt spid="15"/>
                                        </p:tgtEl>
                                        <p:attrNameLst>
                                          <p:attrName>ppt_y</p:attrName>
                                        </p:attrNameLst>
                                      </p:cBhvr>
                                      <p:tavLst>
                                        <p:tav tm="0">
                                          <p:val>
                                            <p:strVal val="ppt_y"/>
                                          </p:val>
                                        </p:tav>
                                        <p:tav tm="100000">
                                          <p:val>
                                            <p:strVal val="ppt_y"/>
                                          </p:val>
                                        </p:tav>
                                      </p:tavLst>
                                    </p:anim>
                                    <p:set>
                                      <p:cBhvr>
                                        <p:cTn id="110"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1" fill="hold" display="0">
                  <p:stCondLst>
                    <p:cond delay="indefinite"/>
                  </p:stCondLst>
                  <p:endCondLst>
                    <p:cond evt="onStopAudio" delay="0">
                      <p:tgtEl>
                        <p:sldTgt/>
                      </p:tgtEl>
                    </p:cond>
                  </p:endCondLst>
                </p:cTn>
                <p:tgtEl>
                  <p:spTgt spid="18"/>
                </p:tgtEl>
              </p:cMediaNode>
            </p:audio>
          </p:childTnLst>
        </p:cTn>
      </p:par>
    </p:tnLst>
    <p:bldLst>
      <p:bldP spid="2" grpId="0"/>
      <p:bldP spid="2" grpId="1"/>
      <p:bldP spid="153" grpId="0"/>
      <p:bldP spid="153" grpId="1"/>
      <p:bldP spid="6" grpId="0" animBg="1"/>
      <p:bldP spid="6" grpId="1" animBg="1"/>
      <p:bldP spid="6" grpId="2" animBg="1"/>
      <p:bldP spid="6" grpId="3" animBg="1"/>
      <p:bldP spid="8" grpId="0" animBg="1"/>
      <p:bldP spid="8" grpId="1" animBg="1"/>
      <p:bldP spid="8" grpId="2" animBg="1"/>
      <p:bldP spid="8" grpId="3" animBg="1"/>
      <p:bldP spid="8" grpId="4" animBg="1"/>
      <p:bldP spid="13" grpId="0" animBg="1"/>
      <p:bldP spid="13" grpId="1" animBg="1"/>
      <p:bldP spid="13" grpId="2" animBg="1"/>
      <p:bldP spid="13" grpId="3"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69EAE47-1864-B74F-A70B-7A52E0F49EF7}"/>
              </a:ext>
            </a:extLst>
          </p:cNvPr>
          <p:cNvGrpSpPr/>
          <p:nvPr/>
        </p:nvGrpSpPr>
        <p:grpSpPr>
          <a:xfrm>
            <a:off x="4545856" y="774374"/>
            <a:ext cx="7646144" cy="4521452"/>
            <a:chOff x="4545856" y="774374"/>
            <a:chExt cx="7646144" cy="4521452"/>
          </a:xfrm>
        </p:grpSpPr>
        <p:sp>
          <p:nvSpPr>
            <p:cNvPr id="167" name="Rectangle 166">
              <a:extLst>
                <a:ext uri="{FF2B5EF4-FFF2-40B4-BE49-F238E27FC236}">
                  <a16:creationId xmlns:a16="http://schemas.microsoft.com/office/drawing/2014/main" id="{0E35C6B6-F471-2745-BDAE-34B92D788E6B}"/>
                </a:ext>
              </a:extLst>
            </p:cNvPr>
            <p:cNvSpPr/>
            <p:nvPr/>
          </p:nvSpPr>
          <p:spPr>
            <a:xfrm>
              <a:off x="5032690" y="774374"/>
              <a:ext cx="7159310" cy="4521452"/>
            </a:xfrm>
            <a:prstGeom prst="rect">
              <a:avLst/>
            </a:prstGeom>
            <a:solidFill>
              <a:srgbClr val="2029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Freeform 2133">
              <a:extLst>
                <a:ext uri="{FF2B5EF4-FFF2-40B4-BE49-F238E27FC236}">
                  <a16:creationId xmlns:a16="http://schemas.microsoft.com/office/drawing/2014/main" id="{D26C97DE-C944-0A35-A8E5-0067DAA407DD}"/>
                </a:ext>
              </a:extLst>
            </p:cNvPr>
            <p:cNvSpPr>
              <a:spLocks/>
            </p:cNvSpPr>
            <p:nvPr/>
          </p:nvSpPr>
          <p:spPr bwMode="auto">
            <a:xfrm>
              <a:off x="4551952" y="774374"/>
              <a:ext cx="474663" cy="434673"/>
            </a:xfrm>
            <a:custGeom>
              <a:avLst/>
              <a:gdLst>
                <a:gd name="T0" fmla="*/ 2307 w 2307"/>
                <a:gd name="T1" fmla="*/ 0 h 1786"/>
                <a:gd name="T2" fmla="*/ 0 w 2307"/>
                <a:gd name="T3" fmla="*/ 1786 h 1786"/>
                <a:gd name="T4" fmla="*/ 2307 w 2307"/>
                <a:gd name="T5" fmla="*/ 1786 h 1786"/>
                <a:gd name="T6" fmla="*/ 2307 w 2307"/>
                <a:gd name="T7" fmla="*/ 0 h 1786"/>
              </a:gdLst>
              <a:ahLst/>
              <a:cxnLst>
                <a:cxn ang="0">
                  <a:pos x="T0" y="T1"/>
                </a:cxn>
                <a:cxn ang="0">
                  <a:pos x="T2" y="T3"/>
                </a:cxn>
                <a:cxn ang="0">
                  <a:pos x="T4" y="T5"/>
                </a:cxn>
                <a:cxn ang="0">
                  <a:pos x="T6" y="T7"/>
                </a:cxn>
              </a:cxnLst>
              <a:rect l="0" t="0" r="r" b="b"/>
              <a:pathLst>
                <a:path w="2307" h="1786">
                  <a:moveTo>
                    <a:pt x="2307" y="0"/>
                  </a:moveTo>
                  <a:lnTo>
                    <a:pt x="0" y="1786"/>
                  </a:lnTo>
                  <a:lnTo>
                    <a:pt x="2307" y="1786"/>
                  </a:lnTo>
                  <a:lnTo>
                    <a:pt x="2307" y="0"/>
                  </a:lnTo>
                  <a:close/>
                </a:path>
              </a:pathLst>
            </a:custGeom>
            <a:solidFill>
              <a:srgbClr val="0E85AA"/>
            </a:solidFill>
            <a:ln>
              <a:noFill/>
            </a:ln>
          </p:spPr>
          <p:txBody>
            <a:bodyPr vert="horz" wrap="square" lIns="91440" tIns="45720" rIns="91440" bIns="45720" numCol="1" anchor="t" anchorCtr="0" compatLnSpc="1">
              <a:prstTxWarp prst="textNoShape">
                <a:avLst/>
              </a:prstTxWarp>
            </a:bodyPr>
            <a:lstStyle/>
            <a:p>
              <a:endParaRPr lang="en-IN">
                <a:latin typeface="Atkinson Hyperlegible" pitchFamily="2" charset="0"/>
              </a:endParaRPr>
            </a:p>
          </p:txBody>
        </p:sp>
        <p:sp>
          <p:nvSpPr>
            <p:cNvPr id="171" name="Rectangle 2030">
              <a:extLst>
                <a:ext uri="{FF2B5EF4-FFF2-40B4-BE49-F238E27FC236}">
                  <a16:creationId xmlns:a16="http://schemas.microsoft.com/office/drawing/2014/main" id="{70B43836-30E5-B2A1-6C86-033D325A6B6D}"/>
                </a:ext>
              </a:extLst>
            </p:cNvPr>
            <p:cNvSpPr>
              <a:spLocks noChangeArrowheads="1"/>
            </p:cNvSpPr>
            <p:nvPr/>
          </p:nvSpPr>
          <p:spPr bwMode="auto">
            <a:xfrm>
              <a:off x="4545856" y="1209048"/>
              <a:ext cx="7646144" cy="584776"/>
            </a:xfrm>
            <a:prstGeom prst="rect">
              <a:avLst/>
            </a:prstGeom>
            <a:solidFill>
              <a:srgbClr val="1CB9EC"/>
            </a:solidFill>
            <a:ln>
              <a:noFill/>
            </a:ln>
            <a:effectLst/>
          </p:spPr>
          <p:txBody>
            <a:bodyPr vert="horz" wrap="square" lIns="91440" tIns="45720" rIns="91440" bIns="45720" numCol="1" anchor="t" anchorCtr="0" compatLnSpc="1">
              <a:prstTxWarp prst="textNoShape">
                <a:avLst/>
              </a:prstTxWarp>
            </a:bodyPr>
            <a:lstStyle/>
            <a:p>
              <a:endParaRPr lang="en-IN" dirty="0">
                <a:latin typeface="Atkinson Hyperlegible" pitchFamily="2" charset="0"/>
              </a:endParaRPr>
            </a:p>
          </p:txBody>
        </p:sp>
        <p:sp>
          <p:nvSpPr>
            <p:cNvPr id="154" name="TextBox 153">
              <a:extLst>
                <a:ext uri="{FF2B5EF4-FFF2-40B4-BE49-F238E27FC236}">
                  <a16:creationId xmlns:a16="http://schemas.microsoft.com/office/drawing/2014/main" id="{51ED2D54-DDFB-DCAC-E537-E24F6003C8A4}"/>
                </a:ext>
              </a:extLst>
            </p:cNvPr>
            <p:cNvSpPr txBox="1"/>
            <p:nvPr/>
          </p:nvSpPr>
          <p:spPr>
            <a:xfrm>
              <a:off x="5161561" y="1270604"/>
              <a:ext cx="5531356" cy="461665"/>
            </a:xfrm>
            <a:prstGeom prst="rect">
              <a:avLst/>
            </a:prstGeom>
            <a:noFill/>
          </p:spPr>
          <p:txBody>
            <a:bodyPr wrap="square">
              <a:spAutoFit/>
            </a:bodyPr>
            <a:lstStyle/>
            <a:p>
              <a:r>
                <a:rPr lang="en-US" sz="2400" b="1" spc="100" dirty="0">
                  <a:solidFill>
                    <a:schemeClr val="bg1"/>
                  </a:solidFill>
                  <a:latin typeface="Atkinson Hyperlegible" pitchFamily="2" charset="0"/>
                  <a:ea typeface="Arial" charset="0"/>
                  <a:cs typeface="Arial" panose="020B0604020202020204" pitchFamily="34" charset="0"/>
                </a:rPr>
                <a:t>WATER SAFETY PLAN (WSP)</a:t>
              </a:r>
            </a:p>
          </p:txBody>
        </p:sp>
      </p:grpSp>
      <p:sp>
        <p:nvSpPr>
          <p:cNvPr id="155" name="Rectangle 154">
            <a:extLst>
              <a:ext uri="{FF2B5EF4-FFF2-40B4-BE49-F238E27FC236}">
                <a16:creationId xmlns:a16="http://schemas.microsoft.com/office/drawing/2014/main" id="{9FFF61A0-17A6-4FF7-3949-62547F7AF8BA}"/>
              </a:ext>
            </a:extLst>
          </p:cNvPr>
          <p:cNvSpPr/>
          <p:nvPr/>
        </p:nvSpPr>
        <p:spPr>
          <a:xfrm>
            <a:off x="5255896" y="1942863"/>
            <a:ext cx="6745604" cy="1200329"/>
          </a:xfrm>
          <a:prstGeom prst="rect">
            <a:avLst/>
          </a:prstGeom>
        </p:spPr>
        <p:txBody>
          <a:bodyPr wrap="square" lIns="0" tIns="45720" rIns="0" bIns="45720" anchor="t">
            <a:spAutoFit/>
          </a:bodyPr>
          <a:lstStyle/>
          <a:p>
            <a:r>
              <a:rPr lang="en-GB" sz="2400" dirty="0">
                <a:solidFill>
                  <a:schemeClr val="bg1"/>
                </a:solidFill>
                <a:latin typeface="Atkinson Hyperlegible" pitchFamily="2" charset="0"/>
                <a:ea typeface="Arial" charset="0"/>
                <a:cs typeface="Arial"/>
              </a:rPr>
              <a:t>A comprehensive risk assessment and risk management approach that includes all steps in the water supply from catchment to consumer.</a:t>
            </a:r>
            <a:endParaRPr lang="en-US" sz="2400" dirty="0">
              <a:solidFill>
                <a:schemeClr val="bg1"/>
              </a:solidFill>
              <a:latin typeface="Atkinson Hyperlegible" pitchFamily="2" charset="0"/>
              <a:ea typeface="Arial" charset="0"/>
              <a:cs typeface="Arial" panose="020B0604020202020204" pitchFamily="34" charset="0"/>
            </a:endParaRPr>
          </a:p>
        </p:txBody>
      </p:sp>
      <p:sp>
        <p:nvSpPr>
          <p:cNvPr id="5" name="TextBox 4">
            <a:extLst>
              <a:ext uri="{FF2B5EF4-FFF2-40B4-BE49-F238E27FC236}">
                <a16:creationId xmlns:a16="http://schemas.microsoft.com/office/drawing/2014/main" id="{C42021FB-979B-D690-7D4A-2BC676722319}"/>
              </a:ext>
            </a:extLst>
          </p:cNvPr>
          <p:cNvSpPr txBox="1"/>
          <p:nvPr/>
        </p:nvSpPr>
        <p:spPr>
          <a:xfrm>
            <a:off x="128016" y="96886"/>
            <a:ext cx="11771884" cy="584775"/>
          </a:xfrm>
          <a:prstGeom prst="rect">
            <a:avLst/>
          </a:prstGeom>
          <a:noFill/>
        </p:spPr>
        <p:txBody>
          <a:bodyPr wrap="square" rtlCol="0">
            <a:spAutoFit/>
          </a:bodyPr>
          <a:lstStyle/>
          <a:p>
            <a:r>
              <a:rPr lang="en-US" sz="3200" b="1" dirty="0">
                <a:solidFill>
                  <a:srgbClr val="1CB9EC"/>
                </a:solidFill>
                <a:latin typeface="Atkinson Hyperlegible" pitchFamily="2" charset="0"/>
              </a:rPr>
              <a:t>What is a Water Safety Plan?</a:t>
            </a:r>
          </a:p>
        </p:txBody>
      </p:sp>
      <p:grpSp>
        <p:nvGrpSpPr>
          <p:cNvPr id="12" name="Group 11">
            <a:extLst>
              <a:ext uri="{FF2B5EF4-FFF2-40B4-BE49-F238E27FC236}">
                <a16:creationId xmlns:a16="http://schemas.microsoft.com/office/drawing/2014/main" id="{D2416FDE-B349-5DB6-2FFA-A68445D04084}"/>
              </a:ext>
            </a:extLst>
          </p:cNvPr>
          <p:cNvGrpSpPr/>
          <p:nvPr/>
        </p:nvGrpSpPr>
        <p:grpSpPr>
          <a:xfrm>
            <a:off x="5786151" y="3288750"/>
            <a:ext cx="2668055" cy="3315610"/>
            <a:chOff x="5786151" y="3288750"/>
            <a:chExt cx="2668055" cy="3315610"/>
          </a:xfrm>
        </p:grpSpPr>
        <p:sp>
          <p:nvSpPr>
            <p:cNvPr id="156" name="Rectangle 155">
              <a:extLst>
                <a:ext uri="{FF2B5EF4-FFF2-40B4-BE49-F238E27FC236}">
                  <a16:creationId xmlns:a16="http://schemas.microsoft.com/office/drawing/2014/main" id="{F4E4B448-B5EA-3B32-3F4E-8A02CDED9F63}"/>
                </a:ext>
              </a:extLst>
            </p:cNvPr>
            <p:cNvSpPr/>
            <p:nvPr/>
          </p:nvSpPr>
          <p:spPr>
            <a:xfrm>
              <a:off x="5786151" y="3982400"/>
              <a:ext cx="2668055" cy="2621960"/>
            </a:xfrm>
            <a:prstGeom prst="rect">
              <a:avLst/>
            </a:prstGeom>
            <a:solidFill>
              <a:srgbClr val="EF4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1" name="Picture 160">
              <a:extLst>
                <a:ext uri="{FF2B5EF4-FFF2-40B4-BE49-F238E27FC236}">
                  <a16:creationId xmlns:a16="http://schemas.microsoft.com/office/drawing/2014/main" id="{D4DCB8D0-A34A-3CD7-CE98-E2647E92678F}"/>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038024" y="3288750"/>
              <a:ext cx="2164309" cy="3044952"/>
            </a:xfrm>
            <a:prstGeom prst="rect">
              <a:avLst/>
            </a:prstGeom>
            <a:ln>
              <a:solidFill>
                <a:srgbClr val="439A9C"/>
              </a:solidFill>
            </a:ln>
            <a:effectLst/>
          </p:spPr>
        </p:pic>
      </p:grpSp>
      <p:grpSp>
        <p:nvGrpSpPr>
          <p:cNvPr id="13" name="Group 12">
            <a:extLst>
              <a:ext uri="{FF2B5EF4-FFF2-40B4-BE49-F238E27FC236}">
                <a16:creationId xmlns:a16="http://schemas.microsoft.com/office/drawing/2014/main" id="{E86F224A-F83A-5DA4-53F1-77AD3AFACE04}"/>
              </a:ext>
            </a:extLst>
          </p:cNvPr>
          <p:cNvGrpSpPr/>
          <p:nvPr/>
        </p:nvGrpSpPr>
        <p:grpSpPr>
          <a:xfrm>
            <a:off x="8816708" y="3288750"/>
            <a:ext cx="2668055" cy="3315610"/>
            <a:chOff x="8816708" y="3288750"/>
            <a:chExt cx="2668055" cy="3315610"/>
          </a:xfrm>
        </p:grpSpPr>
        <p:sp>
          <p:nvSpPr>
            <p:cNvPr id="158" name="Rectangle 157">
              <a:extLst>
                <a:ext uri="{FF2B5EF4-FFF2-40B4-BE49-F238E27FC236}">
                  <a16:creationId xmlns:a16="http://schemas.microsoft.com/office/drawing/2014/main" id="{2107F987-E225-BFC0-519B-1E7EFE02A435}"/>
                </a:ext>
              </a:extLst>
            </p:cNvPr>
            <p:cNvSpPr/>
            <p:nvPr/>
          </p:nvSpPr>
          <p:spPr>
            <a:xfrm>
              <a:off x="8816708" y="3982400"/>
              <a:ext cx="2668055" cy="2621960"/>
            </a:xfrm>
            <a:prstGeom prst="rect">
              <a:avLst/>
            </a:prstGeom>
            <a:solidFill>
              <a:srgbClr val="FED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 name="Picture 162">
              <a:extLst>
                <a:ext uri="{FF2B5EF4-FFF2-40B4-BE49-F238E27FC236}">
                  <a16:creationId xmlns:a16="http://schemas.microsoft.com/office/drawing/2014/main" id="{6FFFBEE5-13C6-EC49-359C-FF2214CC0DB5}"/>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r="1540"/>
            <a:stretch/>
          </p:blipFill>
          <p:spPr>
            <a:xfrm>
              <a:off x="9067108" y="3288750"/>
              <a:ext cx="2167255" cy="3042754"/>
            </a:xfrm>
            <a:prstGeom prst="rect">
              <a:avLst/>
            </a:prstGeom>
            <a:ln>
              <a:solidFill>
                <a:srgbClr val="8EC7D0"/>
              </a:solidFill>
            </a:ln>
            <a:effectLst/>
          </p:spPr>
        </p:pic>
      </p:grpSp>
      <p:grpSp>
        <p:nvGrpSpPr>
          <p:cNvPr id="3" name="Group 2">
            <a:extLst>
              <a:ext uri="{FF2B5EF4-FFF2-40B4-BE49-F238E27FC236}">
                <a16:creationId xmlns:a16="http://schemas.microsoft.com/office/drawing/2014/main" id="{3E12DB13-FDC2-43CA-A5EE-B1989EA768B6}"/>
              </a:ext>
            </a:extLst>
          </p:cNvPr>
          <p:cNvGrpSpPr/>
          <p:nvPr/>
        </p:nvGrpSpPr>
        <p:grpSpPr>
          <a:xfrm>
            <a:off x="-852996" y="893900"/>
            <a:ext cx="6354878" cy="5630999"/>
            <a:chOff x="-852996" y="893900"/>
            <a:chExt cx="6354878" cy="5630999"/>
          </a:xfrm>
        </p:grpSpPr>
        <p:cxnSp>
          <p:nvCxnSpPr>
            <p:cNvPr id="335" name="Straight Connector 334">
              <a:extLst>
                <a:ext uri="{FF2B5EF4-FFF2-40B4-BE49-F238E27FC236}">
                  <a16:creationId xmlns:a16="http://schemas.microsoft.com/office/drawing/2014/main" id="{F0C9C1CF-D38D-BE6D-4192-2C174FD5AD8E}"/>
                </a:ext>
              </a:extLst>
            </p:cNvPr>
            <p:cNvCxnSpPr>
              <a:cxnSpLocks/>
            </p:cNvCxnSpPr>
            <p:nvPr/>
          </p:nvCxnSpPr>
          <p:spPr>
            <a:xfrm>
              <a:off x="1151782" y="4285018"/>
              <a:ext cx="0" cy="334436"/>
            </a:xfrm>
            <a:prstGeom prst="line">
              <a:avLst/>
            </a:prstGeom>
            <a:ln w="31750">
              <a:solidFill>
                <a:srgbClr val="008BCF"/>
              </a:solidFill>
            </a:ln>
          </p:spPr>
          <p:style>
            <a:lnRef idx="2">
              <a:schemeClr val="accent1"/>
            </a:lnRef>
            <a:fillRef idx="0">
              <a:schemeClr val="accent1"/>
            </a:fillRef>
            <a:effectRef idx="1">
              <a:schemeClr val="accent1"/>
            </a:effectRef>
            <a:fontRef idx="minor">
              <a:schemeClr val="tx1"/>
            </a:fontRef>
          </p:style>
        </p:cxnSp>
        <p:cxnSp>
          <p:nvCxnSpPr>
            <p:cNvPr id="331" name="Straight Connector 330">
              <a:extLst>
                <a:ext uri="{FF2B5EF4-FFF2-40B4-BE49-F238E27FC236}">
                  <a16:creationId xmlns:a16="http://schemas.microsoft.com/office/drawing/2014/main" id="{B312CC10-A5D4-E7EE-BADD-BE2D7FDBD0AB}"/>
                </a:ext>
              </a:extLst>
            </p:cNvPr>
            <p:cNvCxnSpPr>
              <a:cxnSpLocks/>
            </p:cNvCxnSpPr>
            <p:nvPr/>
          </p:nvCxnSpPr>
          <p:spPr>
            <a:xfrm flipH="1" flipV="1">
              <a:off x="1711549" y="3990656"/>
              <a:ext cx="264519" cy="197313"/>
            </a:xfrm>
            <a:prstGeom prst="line">
              <a:avLst/>
            </a:prstGeom>
            <a:ln w="31750">
              <a:solidFill>
                <a:srgbClr val="008BCF"/>
              </a:solidFill>
            </a:ln>
          </p:spPr>
          <p:style>
            <a:lnRef idx="2">
              <a:schemeClr val="accent1"/>
            </a:lnRef>
            <a:fillRef idx="0">
              <a:schemeClr val="accent1"/>
            </a:fillRef>
            <a:effectRef idx="1">
              <a:schemeClr val="accent1"/>
            </a:effectRef>
            <a:fontRef idx="minor">
              <a:schemeClr val="tx1"/>
            </a:fontRef>
          </p:style>
        </p:cxnSp>
        <p:cxnSp>
          <p:nvCxnSpPr>
            <p:cNvPr id="339" name="Straight Connector 338">
              <a:extLst>
                <a:ext uri="{FF2B5EF4-FFF2-40B4-BE49-F238E27FC236}">
                  <a16:creationId xmlns:a16="http://schemas.microsoft.com/office/drawing/2014/main" id="{C864DA92-03AE-FA2F-3772-5763073DCE42}"/>
                </a:ext>
              </a:extLst>
            </p:cNvPr>
            <p:cNvCxnSpPr>
              <a:cxnSpLocks/>
            </p:cNvCxnSpPr>
            <p:nvPr/>
          </p:nvCxnSpPr>
          <p:spPr>
            <a:xfrm flipH="1" flipV="1">
              <a:off x="1719467" y="2460650"/>
              <a:ext cx="264519" cy="197313"/>
            </a:xfrm>
            <a:prstGeom prst="line">
              <a:avLst/>
            </a:prstGeom>
            <a:ln w="31750">
              <a:solidFill>
                <a:srgbClr val="008BCF"/>
              </a:solidFill>
            </a:ln>
          </p:spPr>
          <p:style>
            <a:lnRef idx="2">
              <a:schemeClr val="accent1"/>
            </a:lnRef>
            <a:fillRef idx="0">
              <a:schemeClr val="accent1"/>
            </a:fillRef>
            <a:effectRef idx="1">
              <a:schemeClr val="accent1"/>
            </a:effectRef>
            <a:fontRef idx="minor">
              <a:schemeClr val="tx1"/>
            </a:fontRef>
          </p:style>
        </p:cxnSp>
        <p:cxnSp>
          <p:nvCxnSpPr>
            <p:cNvPr id="340" name="Straight Connector 339">
              <a:extLst>
                <a:ext uri="{FF2B5EF4-FFF2-40B4-BE49-F238E27FC236}">
                  <a16:creationId xmlns:a16="http://schemas.microsoft.com/office/drawing/2014/main" id="{DB29839B-835D-827B-A17D-C70FC164F3E2}"/>
                </a:ext>
              </a:extLst>
            </p:cNvPr>
            <p:cNvCxnSpPr>
              <a:cxnSpLocks/>
            </p:cNvCxnSpPr>
            <p:nvPr/>
          </p:nvCxnSpPr>
          <p:spPr>
            <a:xfrm flipV="1">
              <a:off x="1718288" y="3193415"/>
              <a:ext cx="265698" cy="181651"/>
            </a:xfrm>
            <a:prstGeom prst="line">
              <a:avLst/>
            </a:prstGeom>
            <a:ln w="31750">
              <a:solidFill>
                <a:srgbClr val="008BCF"/>
              </a:solidFill>
            </a:ln>
          </p:spPr>
          <p:style>
            <a:lnRef idx="2">
              <a:schemeClr val="accent1"/>
            </a:lnRef>
            <a:fillRef idx="0">
              <a:schemeClr val="accent1"/>
            </a:fillRef>
            <a:effectRef idx="1">
              <a:schemeClr val="accent1"/>
            </a:effectRef>
            <a:fontRef idx="minor">
              <a:schemeClr val="tx1"/>
            </a:fontRef>
          </p:style>
        </p:cxnSp>
        <p:sp>
          <p:nvSpPr>
            <p:cNvPr id="193" name="Hexagon 192">
              <a:extLst>
                <a:ext uri="{FF2B5EF4-FFF2-40B4-BE49-F238E27FC236}">
                  <a16:creationId xmlns:a16="http://schemas.microsoft.com/office/drawing/2014/main" id="{88DCF313-E0A3-0BDD-0B4C-BF0C24BA6F53}"/>
                </a:ext>
              </a:extLst>
            </p:cNvPr>
            <p:cNvSpPr/>
            <p:nvPr/>
          </p:nvSpPr>
          <p:spPr>
            <a:xfrm>
              <a:off x="1825490" y="2332347"/>
              <a:ext cx="1398217" cy="1205359"/>
            </a:xfrm>
            <a:prstGeom prst="hexagon">
              <a:avLst/>
            </a:prstGeom>
            <a:solidFill>
              <a:srgbClr val="B2DBEF"/>
            </a:solidFill>
            <a:ln w="31750">
              <a:solidFill>
                <a:srgbClr val="008B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0" name="Group 309">
              <a:extLst>
                <a:ext uri="{FF2B5EF4-FFF2-40B4-BE49-F238E27FC236}">
                  <a16:creationId xmlns:a16="http://schemas.microsoft.com/office/drawing/2014/main" id="{442D73B9-53F2-5451-2BE2-446BA6818CEC}"/>
                </a:ext>
              </a:extLst>
            </p:cNvPr>
            <p:cNvGrpSpPr/>
            <p:nvPr/>
          </p:nvGrpSpPr>
          <p:grpSpPr>
            <a:xfrm flipH="1">
              <a:off x="2761575" y="2933214"/>
              <a:ext cx="458819" cy="167981"/>
              <a:chOff x="19622453" y="4243388"/>
              <a:chExt cx="7565090" cy="2831103"/>
            </a:xfrm>
            <a:solidFill>
              <a:srgbClr val="008BCF"/>
            </a:solidFill>
          </p:grpSpPr>
          <p:sp>
            <p:nvSpPr>
              <p:cNvPr id="311" name="Freeform 51">
                <a:extLst>
                  <a:ext uri="{FF2B5EF4-FFF2-40B4-BE49-F238E27FC236}">
                    <a16:creationId xmlns:a16="http://schemas.microsoft.com/office/drawing/2014/main" id="{63EFEF61-636F-6A53-C75F-91021E3C0177}"/>
                  </a:ext>
                </a:extLst>
              </p:cNvPr>
              <p:cNvSpPr>
                <a:spLocks/>
              </p:cNvSpPr>
              <p:nvPr/>
            </p:nvSpPr>
            <p:spPr bwMode="auto">
              <a:xfrm>
                <a:off x="19622453" y="4243388"/>
                <a:ext cx="7565090" cy="770535"/>
              </a:xfrm>
              <a:custGeom>
                <a:avLst/>
                <a:gdLst>
                  <a:gd name="T0" fmla="*/ 143 w 4128"/>
                  <a:gd name="T1" fmla="*/ 286 h 572"/>
                  <a:gd name="T2" fmla="*/ 368 w 4128"/>
                  <a:gd name="T3" fmla="*/ 393 h 572"/>
                  <a:gd name="T4" fmla="*/ 783 w 4128"/>
                  <a:gd name="T5" fmla="*/ 572 h 572"/>
                  <a:gd name="T6" fmla="*/ 1198 w 4128"/>
                  <a:gd name="T7" fmla="*/ 393 h 572"/>
                  <a:gd name="T8" fmla="*/ 1423 w 4128"/>
                  <a:gd name="T9" fmla="*/ 286 h 572"/>
                  <a:gd name="T10" fmla="*/ 1648 w 4128"/>
                  <a:gd name="T11" fmla="*/ 393 h 572"/>
                  <a:gd name="T12" fmla="*/ 2063 w 4128"/>
                  <a:gd name="T13" fmla="*/ 572 h 572"/>
                  <a:gd name="T14" fmla="*/ 2478 w 4128"/>
                  <a:gd name="T15" fmla="*/ 393 h 572"/>
                  <a:gd name="T16" fmla="*/ 2703 w 4128"/>
                  <a:gd name="T17" fmla="*/ 286 h 572"/>
                  <a:gd name="T18" fmla="*/ 2928 w 4128"/>
                  <a:gd name="T19" fmla="*/ 393 h 572"/>
                  <a:gd name="T20" fmla="*/ 3344 w 4128"/>
                  <a:gd name="T21" fmla="*/ 572 h 572"/>
                  <a:gd name="T22" fmla="*/ 3759 w 4128"/>
                  <a:gd name="T23" fmla="*/ 393 h 572"/>
                  <a:gd name="T24" fmla="*/ 3985 w 4128"/>
                  <a:gd name="T25" fmla="*/ 286 h 572"/>
                  <a:gd name="T26" fmla="*/ 4128 w 4128"/>
                  <a:gd name="T27" fmla="*/ 143 h 572"/>
                  <a:gd name="T28" fmla="*/ 3985 w 4128"/>
                  <a:gd name="T29" fmla="*/ 0 h 572"/>
                  <a:gd name="T30" fmla="*/ 3569 w 4128"/>
                  <a:gd name="T31" fmla="*/ 180 h 572"/>
                  <a:gd name="T32" fmla="*/ 3344 w 4128"/>
                  <a:gd name="T33" fmla="*/ 286 h 572"/>
                  <a:gd name="T34" fmla="*/ 3119 w 4128"/>
                  <a:gd name="T35" fmla="*/ 180 h 572"/>
                  <a:gd name="T36" fmla="*/ 2703 w 4128"/>
                  <a:gd name="T37" fmla="*/ 0 h 572"/>
                  <a:gd name="T38" fmla="*/ 2288 w 4128"/>
                  <a:gd name="T39" fmla="*/ 180 h 572"/>
                  <a:gd name="T40" fmla="*/ 2063 w 4128"/>
                  <a:gd name="T41" fmla="*/ 286 h 572"/>
                  <a:gd name="T42" fmla="*/ 1838 w 4128"/>
                  <a:gd name="T43" fmla="*/ 180 h 572"/>
                  <a:gd name="T44" fmla="*/ 1423 w 4128"/>
                  <a:gd name="T45" fmla="*/ 0 h 572"/>
                  <a:gd name="T46" fmla="*/ 1008 w 4128"/>
                  <a:gd name="T47" fmla="*/ 180 h 572"/>
                  <a:gd name="T48" fmla="*/ 783 w 4128"/>
                  <a:gd name="T49" fmla="*/ 286 h 572"/>
                  <a:gd name="T50" fmla="*/ 559 w 4128"/>
                  <a:gd name="T51" fmla="*/ 180 h 572"/>
                  <a:gd name="T52" fmla="*/ 143 w 4128"/>
                  <a:gd name="T53" fmla="*/ 0 h 572"/>
                  <a:gd name="T54" fmla="*/ 0 w 4128"/>
                  <a:gd name="T55" fmla="*/ 143 h 572"/>
                  <a:gd name="T56" fmla="*/ 143 w 4128"/>
                  <a:gd name="T57"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28" h="572">
                    <a:moveTo>
                      <a:pt x="143" y="286"/>
                    </a:moveTo>
                    <a:cubicBezTo>
                      <a:pt x="249" y="286"/>
                      <a:pt x="294" y="327"/>
                      <a:pt x="368" y="393"/>
                    </a:cubicBezTo>
                    <a:cubicBezTo>
                      <a:pt x="453" y="469"/>
                      <a:pt x="569" y="572"/>
                      <a:pt x="783" y="572"/>
                    </a:cubicBezTo>
                    <a:cubicBezTo>
                      <a:pt x="998" y="572"/>
                      <a:pt x="1114" y="469"/>
                      <a:pt x="1198" y="393"/>
                    </a:cubicBezTo>
                    <a:cubicBezTo>
                      <a:pt x="1273" y="327"/>
                      <a:pt x="1318" y="286"/>
                      <a:pt x="1423" y="286"/>
                    </a:cubicBezTo>
                    <a:cubicBezTo>
                      <a:pt x="1528" y="286"/>
                      <a:pt x="1573" y="327"/>
                      <a:pt x="1648" y="393"/>
                    </a:cubicBezTo>
                    <a:cubicBezTo>
                      <a:pt x="1732" y="469"/>
                      <a:pt x="1848" y="572"/>
                      <a:pt x="2063" y="572"/>
                    </a:cubicBezTo>
                    <a:cubicBezTo>
                      <a:pt x="2277" y="572"/>
                      <a:pt x="2393" y="469"/>
                      <a:pt x="2478" y="393"/>
                    </a:cubicBezTo>
                    <a:cubicBezTo>
                      <a:pt x="2553" y="327"/>
                      <a:pt x="2598" y="286"/>
                      <a:pt x="2703" y="286"/>
                    </a:cubicBezTo>
                    <a:cubicBezTo>
                      <a:pt x="2809" y="286"/>
                      <a:pt x="2854" y="327"/>
                      <a:pt x="2928" y="393"/>
                    </a:cubicBezTo>
                    <a:cubicBezTo>
                      <a:pt x="3013" y="469"/>
                      <a:pt x="3129" y="572"/>
                      <a:pt x="3344" y="572"/>
                    </a:cubicBezTo>
                    <a:cubicBezTo>
                      <a:pt x="3559" y="572"/>
                      <a:pt x="3675" y="469"/>
                      <a:pt x="3759" y="393"/>
                    </a:cubicBezTo>
                    <a:cubicBezTo>
                      <a:pt x="3834" y="327"/>
                      <a:pt x="3879" y="286"/>
                      <a:pt x="3985" y="286"/>
                    </a:cubicBezTo>
                    <a:cubicBezTo>
                      <a:pt x="4063" y="286"/>
                      <a:pt x="4128" y="222"/>
                      <a:pt x="4128" y="143"/>
                    </a:cubicBezTo>
                    <a:cubicBezTo>
                      <a:pt x="4128" y="64"/>
                      <a:pt x="4063" y="0"/>
                      <a:pt x="3985" y="0"/>
                    </a:cubicBezTo>
                    <a:cubicBezTo>
                      <a:pt x="3770" y="0"/>
                      <a:pt x="3654" y="104"/>
                      <a:pt x="3569" y="180"/>
                    </a:cubicBezTo>
                    <a:cubicBezTo>
                      <a:pt x="3494" y="246"/>
                      <a:pt x="3449" y="286"/>
                      <a:pt x="3344" y="286"/>
                    </a:cubicBezTo>
                    <a:cubicBezTo>
                      <a:pt x="3238" y="286"/>
                      <a:pt x="3193" y="246"/>
                      <a:pt x="3119" y="180"/>
                    </a:cubicBezTo>
                    <a:cubicBezTo>
                      <a:pt x="3034" y="104"/>
                      <a:pt x="2918" y="0"/>
                      <a:pt x="2703" y="0"/>
                    </a:cubicBezTo>
                    <a:cubicBezTo>
                      <a:pt x="2488" y="0"/>
                      <a:pt x="2372" y="104"/>
                      <a:pt x="2288" y="180"/>
                    </a:cubicBezTo>
                    <a:cubicBezTo>
                      <a:pt x="2213" y="246"/>
                      <a:pt x="2168" y="286"/>
                      <a:pt x="2063" y="286"/>
                    </a:cubicBezTo>
                    <a:cubicBezTo>
                      <a:pt x="1957" y="286"/>
                      <a:pt x="1912" y="246"/>
                      <a:pt x="1838" y="180"/>
                    </a:cubicBezTo>
                    <a:cubicBezTo>
                      <a:pt x="1753" y="104"/>
                      <a:pt x="1637" y="0"/>
                      <a:pt x="1423" y="0"/>
                    </a:cubicBezTo>
                    <a:cubicBezTo>
                      <a:pt x="1208" y="0"/>
                      <a:pt x="1092" y="104"/>
                      <a:pt x="1008" y="180"/>
                    </a:cubicBezTo>
                    <a:cubicBezTo>
                      <a:pt x="933" y="246"/>
                      <a:pt x="889" y="286"/>
                      <a:pt x="783" y="286"/>
                    </a:cubicBezTo>
                    <a:cubicBezTo>
                      <a:pt x="678" y="286"/>
                      <a:pt x="633" y="246"/>
                      <a:pt x="559" y="180"/>
                    </a:cubicBezTo>
                    <a:cubicBezTo>
                      <a:pt x="474" y="104"/>
                      <a:pt x="358" y="0"/>
                      <a:pt x="143" y="0"/>
                    </a:cubicBezTo>
                    <a:cubicBezTo>
                      <a:pt x="64" y="0"/>
                      <a:pt x="0" y="64"/>
                      <a:pt x="0" y="143"/>
                    </a:cubicBezTo>
                    <a:cubicBezTo>
                      <a:pt x="0" y="222"/>
                      <a:pt x="64" y="286"/>
                      <a:pt x="143" y="2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2" name="Freeform 52">
                <a:extLst>
                  <a:ext uri="{FF2B5EF4-FFF2-40B4-BE49-F238E27FC236}">
                    <a16:creationId xmlns:a16="http://schemas.microsoft.com/office/drawing/2014/main" id="{5FDCF10D-8087-DB1F-E8FB-D914668437B9}"/>
                  </a:ext>
                </a:extLst>
              </p:cNvPr>
              <p:cNvSpPr>
                <a:spLocks/>
              </p:cNvSpPr>
              <p:nvPr/>
            </p:nvSpPr>
            <p:spPr bwMode="auto">
              <a:xfrm>
                <a:off x="20241660" y="5273672"/>
                <a:ext cx="6945867" cy="770535"/>
              </a:xfrm>
              <a:custGeom>
                <a:avLst/>
                <a:gdLst>
                  <a:gd name="T0" fmla="*/ 3985 w 4128"/>
                  <a:gd name="T1" fmla="*/ 0 h 572"/>
                  <a:gd name="T2" fmla="*/ 3569 w 4128"/>
                  <a:gd name="T3" fmla="*/ 180 h 572"/>
                  <a:gd name="T4" fmla="*/ 3344 w 4128"/>
                  <a:gd name="T5" fmla="*/ 286 h 572"/>
                  <a:gd name="T6" fmla="*/ 3119 w 4128"/>
                  <a:gd name="T7" fmla="*/ 180 h 572"/>
                  <a:gd name="T8" fmla="*/ 2703 w 4128"/>
                  <a:gd name="T9" fmla="*/ 0 h 572"/>
                  <a:gd name="T10" fmla="*/ 2288 w 4128"/>
                  <a:gd name="T11" fmla="*/ 180 h 572"/>
                  <a:gd name="T12" fmla="*/ 2063 w 4128"/>
                  <a:gd name="T13" fmla="*/ 286 h 572"/>
                  <a:gd name="T14" fmla="*/ 1838 w 4128"/>
                  <a:gd name="T15" fmla="*/ 180 h 572"/>
                  <a:gd name="T16" fmla="*/ 1423 w 4128"/>
                  <a:gd name="T17" fmla="*/ 0 h 572"/>
                  <a:gd name="T18" fmla="*/ 1008 w 4128"/>
                  <a:gd name="T19" fmla="*/ 180 h 572"/>
                  <a:gd name="T20" fmla="*/ 783 w 4128"/>
                  <a:gd name="T21" fmla="*/ 286 h 572"/>
                  <a:gd name="T22" fmla="*/ 559 w 4128"/>
                  <a:gd name="T23" fmla="*/ 180 h 572"/>
                  <a:gd name="T24" fmla="*/ 143 w 4128"/>
                  <a:gd name="T25" fmla="*/ 0 h 572"/>
                  <a:gd name="T26" fmla="*/ 0 w 4128"/>
                  <a:gd name="T27" fmla="*/ 143 h 572"/>
                  <a:gd name="T28" fmla="*/ 143 w 4128"/>
                  <a:gd name="T29" fmla="*/ 286 h 572"/>
                  <a:gd name="T30" fmla="*/ 368 w 4128"/>
                  <a:gd name="T31" fmla="*/ 393 h 572"/>
                  <a:gd name="T32" fmla="*/ 783 w 4128"/>
                  <a:gd name="T33" fmla="*/ 572 h 572"/>
                  <a:gd name="T34" fmla="*/ 1198 w 4128"/>
                  <a:gd name="T35" fmla="*/ 393 h 572"/>
                  <a:gd name="T36" fmla="*/ 1423 w 4128"/>
                  <a:gd name="T37" fmla="*/ 286 h 572"/>
                  <a:gd name="T38" fmla="*/ 1648 w 4128"/>
                  <a:gd name="T39" fmla="*/ 393 h 572"/>
                  <a:gd name="T40" fmla="*/ 2063 w 4128"/>
                  <a:gd name="T41" fmla="*/ 572 h 572"/>
                  <a:gd name="T42" fmla="*/ 2478 w 4128"/>
                  <a:gd name="T43" fmla="*/ 393 h 572"/>
                  <a:gd name="T44" fmla="*/ 2703 w 4128"/>
                  <a:gd name="T45" fmla="*/ 286 h 572"/>
                  <a:gd name="T46" fmla="*/ 2928 w 4128"/>
                  <a:gd name="T47" fmla="*/ 393 h 572"/>
                  <a:gd name="T48" fmla="*/ 3344 w 4128"/>
                  <a:gd name="T49" fmla="*/ 572 h 572"/>
                  <a:gd name="T50" fmla="*/ 3759 w 4128"/>
                  <a:gd name="T51" fmla="*/ 393 h 572"/>
                  <a:gd name="T52" fmla="*/ 3985 w 4128"/>
                  <a:gd name="T53" fmla="*/ 286 h 572"/>
                  <a:gd name="T54" fmla="*/ 4128 w 4128"/>
                  <a:gd name="T55" fmla="*/ 143 h 572"/>
                  <a:gd name="T56" fmla="*/ 3985 w 4128"/>
                  <a:gd name="T57" fmla="*/ 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28" h="572">
                    <a:moveTo>
                      <a:pt x="3985" y="0"/>
                    </a:moveTo>
                    <a:cubicBezTo>
                      <a:pt x="3770" y="0"/>
                      <a:pt x="3654" y="104"/>
                      <a:pt x="3569" y="180"/>
                    </a:cubicBezTo>
                    <a:cubicBezTo>
                      <a:pt x="3494" y="246"/>
                      <a:pt x="3449" y="286"/>
                      <a:pt x="3344" y="286"/>
                    </a:cubicBezTo>
                    <a:cubicBezTo>
                      <a:pt x="3238" y="286"/>
                      <a:pt x="3193" y="246"/>
                      <a:pt x="3119" y="180"/>
                    </a:cubicBezTo>
                    <a:cubicBezTo>
                      <a:pt x="3034" y="104"/>
                      <a:pt x="2918" y="0"/>
                      <a:pt x="2703" y="0"/>
                    </a:cubicBezTo>
                    <a:cubicBezTo>
                      <a:pt x="2488" y="0"/>
                      <a:pt x="2372" y="104"/>
                      <a:pt x="2288" y="180"/>
                    </a:cubicBezTo>
                    <a:cubicBezTo>
                      <a:pt x="2213" y="246"/>
                      <a:pt x="2168" y="286"/>
                      <a:pt x="2063" y="286"/>
                    </a:cubicBezTo>
                    <a:cubicBezTo>
                      <a:pt x="1957" y="286"/>
                      <a:pt x="1912" y="246"/>
                      <a:pt x="1838" y="180"/>
                    </a:cubicBezTo>
                    <a:cubicBezTo>
                      <a:pt x="1753" y="104"/>
                      <a:pt x="1637" y="0"/>
                      <a:pt x="1423" y="0"/>
                    </a:cubicBezTo>
                    <a:cubicBezTo>
                      <a:pt x="1208" y="0"/>
                      <a:pt x="1092" y="104"/>
                      <a:pt x="1008" y="180"/>
                    </a:cubicBezTo>
                    <a:cubicBezTo>
                      <a:pt x="933" y="246"/>
                      <a:pt x="889" y="286"/>
                      <a:pt x="783" y="286"/>
                    </a:cubicBezTo>
                    <a:cubicBezTo>
                      <a:pt x="678" y="286"/>
                      <a:pt x="633" y="246"/>
                      <a:pt x="559" y="180"/>
                    </a:cubicBezTo>
                    <a:cubicBezTo>
                      <a:pt x="474" y="104"/>
                      <a:pt x="358" y="0"/>
                      <a:pt x="143" y="0"/>
                    </a:cubicBezTo>
                    <a:cubicBezTo>
                      <a:pt x="64" y="0"/>
                      <a:pt x="0" y="64"/>
                      <a:pt x="0" y="143"/>
                    </a:cubicBezTo>
                    <a:cubicBezTo>
                      <a:pt x="0" y="222"/>
                      <a:pt x="64" y="286"/>
                      <a:pt x="143" y="286"/>
                    </a:cubicBezTo>
                    <a:cubicBezTo>
                      <a:pt x="249" y="286"/>
                      <a:pt x="294" y="326"/>
                      <a:pt x="368" y="393"/>
                    </a:cubicBezTo>
                    <a:cubicBezTo>
                      <a:pt x="453" y="469"/>
                      <a:pt x="569" y="572"/>
                      <a:pt x="783" y="572"/>
                    </a:cubicBezTo>
                    <a:cubicBezTo>
                      <a:pt x="998" y="572"/>
                      <a:pt x="1114" y="469"/>
                      <a:pt x="1198" y="393"/>
                    </a:cubicBezTo>
                    <a:cubicBezTo>
                      <a:pt x="1273" y="326"/>
                      <a:pt x="1318" y="286"/>
                      <a:pt x="1423" y="286"/>
                    </a:cubicBezTo>
                    <a:cubicBezTo>
                      <a:pt x="1528" y="286"/>
                      <a:pt x="1573" y="326"/>
                      <a:pt x="1648" y="393"/>
                    </a:cubicBezTo>
                    <a:cubicBezTo>
                      <a:pt x="1732" y="469"/>
                      <a:pt x="1848" y="572"/>
                      <a:pt x="2063" y="572"/>
                    </a:cubicBezTo>
                    <a:cubicBezTo>
                      <a:pt x="2277" y="572"/>
                      <a:pt x="2393" y="469"/>
                      <a:pt x="2478" y="393"/>
                    </a:cubicBezTo>
                    <a:cubicBezTo>
                      <a:pt x="2553" y="326"/>
                      <a:pt x="2598" y="286"/>
                      <a:pt x="2703" y="286"/>
                    </a:cubicBezTo>
                    <a:cubicBezTo>
                      <a:pt x="2809" y="286"/>
                      <a:pt x="2854" y="326"/>
                      <a:pt x="2928" y="393"/>
                    </a:cubicBezTo>
                    <a:cubicBezTo>
                      <a:pt x="3013" y="469"/>
                      <a:pt x="3129" y="572"/>
                      <a:pt x="3344" y="572"/>
                    </a:cubicBezTo>
                    <a:cubicBezTo>
                      <a:pt x="3559" y="572"/>
                      <a:pt x="3675" y="469"/>
                      <a:pt x="3759" y="393"/>
                    </a:cubicBezTo>
                    <a:cubicBezTo>
                      <a:pt x="3834" y="326"/>
                      <a:pt x="3879" y="286"/>
                      <a:pt x="3985" y="286"/>
                    </a:cubicBezTo>
                    <a:cubicBezTo>
                      <a:pt x="4063" y="286"/>
                      <a:pt x="4128" y="222"/>
                      <a:pt x="4128" y="143"/>
                    </a:cubicBezTo>
                    <a:cubicBezTo>
                      <a:pt x="4128" y="64"/>
                      <a:pt x="4063" y="0"/>
                      <a:pt x="398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3" name="Freeform 53">
                <a:extLst>
                  <a:ext uri="{FF2B5EF4-FFF2-40B4-BE49-F238E27FC236}">
                    <a16:creationId xmlns:a16="http://schemas.microsoft.com/office/drawing/2014/main" id="{EFFE9E16-CA02-15B1-8AB1-51A084B78DB7}"/>
                  </a:ext>
                </a:extLst>
              </p:cNvPr>
              <p:cNvSpPr>
                <a:spLocks/>
              </p:cNvSpPr>
              <p:nvPr/>
            </p:nvSpPr>
            <p:spPr bwMode="auto">
              <a:xfrm>
                <a:off x="20580588" y="6303956"/>
                <a:ext cx="6606938" cy="770535"/>
              </a:xfrm>
              <a:custGeom>
                <a:avLst/>
                <a:gdLst>
                  <a:gd name="T0" fmla="*/ 3985 w 4128"/>
                  <a:gd name="T1" fmla="*/ 0 h 572"/>
                  <a:gd name="T2" fmla="*/ 3569 w 4128"/>
                  <a:gd name="T3" fmla="*/ 179 h 572"/>
                  <a:gd name="T4" fmla="*/ 3344 w 4128"/>
                  <a:gd name="T5" fmla="*/ 286 h 572"/>
                  <a:gd name="T6" fmla="*/ 3119 w 4128"/>
                  <a:gd name="T7" fmla="*/ 179 h 572"/>
                  <a:gd name="T8" fmla="*/ 2703 w 4128"/>
                  <a:gd name="T9" fmla="*/ 0 h 572"/>
                  <a:gd name="T10" fmla="*/ 2288 w 4128"/>
                  <a:gd name="T11" fmla="*/ 179 h 572"/>
                  <a:gd name="T12" fmla="*/ 2063 w 4128"/>
                  <a:gd name="T13" fmla="*/ 286 h 572"/>
                  <a:gd name="T14" fmla="*/ 1838 w 4128"/>
                  <a:gd name="T15" fmla="*/ 179 h 572"/>
                  <a:gd name="T16" fmla="*/ 1423 w 4128"/>
                  <a:gd name="T17" fmla="*/ 0 h 572"/>
                  <a:gd name="T18" fmla="*/ 1008 w 4128"/>
                  <a:gd name="T19" fmla="*/ 179 h 572"/>
                  <a:gd name="T20" fmla="*/ 783 w 4128"/>
                  <a:gd name="T21" fmla="*/ 286 h 572"/>
                  <a:gd name="T22" fmla="*/ 559 w 4128"/>
                  <a:gd name="T23" fmla="*/ 179 h 572"/>
                  <a:gd name="T24" fmla="*/ 143 w 4128"/>
                  <a:gd name="T25" fmla="*/ 0 h 572"/>
                  <a:gd name="T26" fmla="*/ 0 w 4128"/>
                  <a:gd name="T27" fmla="*/ 143 h 572"/>
                  <a:gd name="T28" fmla="*/ 143 w 4128"/>
                  <a:gd name="T29" fmla="*/ 286 h 572"/>
                  <a:gd name="T30" fmla="*/ 368 w 4128"/>
                  <a:gd name="T31" fmla="*/ 393 h 572"/>
                  <a:gd name="T32" fmla="*/ 783 w 4128"/>
                  <a:gd name="T33" fmla="*/ 572 h 572"/>
                  <a:gd name="T34" fmla="*/ 1198 w 4128"/>
                  <a:gd name="T35" fmla="*/ 393 h 572"/>
                  <a:gd name="T36" fmla="*/ 1423 w 4128"/>
                  <a:gd name="T37" fmla="*/ 286 h 572"/>
                  <a:gd name="T38" fmla="*/ 1648 w 4128"/>
                  <a:gd name="T39" fmla="*/ 393 h 572"/>
                  <a:gd name="T40" fmla="*/ 2063 w 4128"/>
                  <a:gd name="T41" fmla="*/ 572 h 572"/>
                  <a:gd name="T42" fmla="*/ 2478 w 4128"/>
                  <a:gd name="T43" fmla="*/ 393 h 572"/>
                  <a:gd name="T44" fmla="*/ 2703 w 4128"/>
                  <a:gd name="T45" fmla="*/ 286 h 572"/>
                  <a:gd name="T46" fmla="*/ 2928 w 4128"/>
                  <a:gd name="T47" fmla="*/ 393 h 572"/>
                  <a:gd name="T48" fmla="*/ 3344 w 4128"/>
                  <a:gd name="T49" fmla="*/ 572 h 572"/>
                  <a:gd name="T50" fmla="*/ 3759 w 4128"/>
                  <a:gd name="T51" fmla="*/ 393 h 572"/>
                  <a:gd name="T52" fmla="*/ 3985 w 4128"/>
                  <a:gd name="T53" fmla="*/ 286 h 572"/>
                  <a:gd name="T54" fmla="*/ 4128 w 4128"/>
                  <a:gd name="T55" fmla="*/ 143 h 572"/>
                  <a:gd name="T56" fmla="*/ 3985 w 4128"/>
                  <a:gd name="T57" fmla="*/ 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28" h="572">
                    <a:moveTo>
                      <a:pt x="3985" y="0"/>
                    </a:moveTo>
                    <a:cubicBezTo>
                      <a:pt x="3770" y="0"/>
                      <a:pt x="3654" y="104"/>
                      <a:pt x="3569" y="179"/>
                    </a:cubicBezTo>
                    <a:cubicBezTo>
                      <a:pt x="3494" y="246"/>
                      <a:pt x="3449" y="286"/>
                      <a:pt x="3344" y="286"/>
                    </a:cubicBezTo>
                    <a:cubicBezTo>
                      <a:pt x="3238" y="286"/>
                      <a:pt x="3193" y="246"/>
                      <a:pt x="3119" y="179"/>
                    </a:cubicBezTo>
                    <a:cubicBezTo>
                      <a:pt x="3034" y="104"/>
                      <a:pt x="2918" y="0"/>
                      <a:pt x="2703" y="0"/>
                    </a:cubicBezTo>
                    <a:cubicBezTo>
                      <a:pt x="2488" y="0"/>
                      <a:pt x="2372" y="104"/>
                      <a:pt x="2288" y="179"/>
                    </a:cubicBezTo>
                    <a:cubicBezTo>
                      <a:pt x="2213" y="246"/>
                      <a:pt x="2168" y="286"/>
                      <a:pt x="2063" y="286"/>
                    </a:cubicBezTo>
                    <a:cubicBezTo>
                      <a:pt x="1957" y="286"/>
                      <a:pt x="1912" y="246"/>
                      <a:pt x="1838" y="179"/>
                    </a:cubicBezTo>
                    <a:cubicBezTo>
                      <a:pt x="1753" y="104"/>
                      <a:pt x="1637" y="0"/>
                      <a:pt x="1423" y="0"/>
                    </a:cubicBezTo>
                    <a:cubicBezTo>
                      <a:pt x="1208" y="0"/>
                      <a:pt x="1092" y="104"/>
                      <a:pt x="1008" y="179"/>
                    </a:cubicBezTo>
                    <a:cubicBezTo>
                      <a:pt x="933" y="246"/>
                      <a:pt x="889" y="286"/>
                      <a:pt x="783" y="286"/>
                    </a:cubicBezTo>
                    <a:cubicBezTo>
                      <a:pt x="678" y="286"/>
                      <a:pt x="633" y="246"/>
                      <a:pt x="559" y="179"/>
                    </a:cubicBezTo>
                    <a:cubicBezTo>
                      <a:pt x="474" y="104"/>
                      <a:pt x="358" y="0"/>
                      <a:pt x="143" y="0"/>
                    </a:cubicBezTo>
                    <a:cubicBezTo>
                      <a:pt x="64" y="0"/>
                      <a:pt x="0" y="64"/>
                      <a:pt x="0" y="143"/>
                    </a:cubicBezTo>
                    <a:cubicBezTo>
                      <a:pt x="0" y="222"/>
                      <a:pt x="64" y="286"/>
                      <a:pt x="143" y="286"/>
                    </a:cubicBezTo>
                    <a:cubicBezTo>
                      <a:pt x="249" y="286"/>
                      <a:pt x="294" y="326"/>
                      <a:pt x="368" y="393"/>
                    </a:cubicBezTo>
                    <a:cubicBezTo>
                      <a:pt x="453" y="468"/>
                      <a:pt x="569" y="572"/>
                      <a:pt x="783" y="572"/>
                    </a:cubicBezTo>
                    <a:cubicBezTo>
                      <a:pt x="998" y="572"/>
                      <a:pt x="1114" y="468"/>
                      <a:pt x="1198" y="393"/>
                    </a:cubicBezTo>
                    <a:cubicBezTo>
                      <a:pt x="1273" y="326"/>
                      <a:pt x="1318" y="286"/>
                      <a:pt x="1423" y="286"/>
                    </a:cubicBezTo>
                    <a:cubicBezTo>
                      <a:pt x="1528" y="286"/>
                      <a:pt x="1573" y="326"/>
                      <a:pt x="1648" y="393"/>
                    </a:cubicBezTo>
                    <a:cubicBezTo>
                      <a:pt x="1732" y="468"/>
                      <a:pt x="1848" y="572"/>
                      <a:pt x="2063" y="572"/>
                    </a:cubicBezTo>
                    <a:cubicBezTo>
                      <a:pt x="2277" y="572"/>
                      <a:pt x="2393" y="468"/>
                      <a:pt x="2478" y="393"/>
                    </a:cubicBezTo>
                    <a:cubicBezTo>
                      <a:pt x="2553" y="326"/>
                      <a:pt x="2598" y="286"/>
                      <a:pt x="2703" y="286"/>
                    </a:cubicBezTo>
                    <a:cubicBezTo>
                      <a:pt x="2809" y="286"/>
                      <a:pt x="2854" y="326"/>
                      <a:pt x="2928" y="393"/>
                    </a:cubicBezTo>
                    <a:cubicBezTo>
                      <a:pt x="3013" y="468"/>
                      <a:pt x="3129" y="572"/>
                      <a:pt x="3344" y="572"/>
                    </a:cubicBezTo>
                    <a:cubicBezTo>
                      <a:pt x="3559" y="572"/>
                      <a:pt x="3675" y="468"/>
                      <a:pt x="3759" y="393"/>
                    </a:cubicBezTo>
                    <a:cubicBezTo>
                      <a:pt x="3834" y="326"/>
                      <a:pt x="3879" y="286"/>
                      <a:pt x="3985" y="286"/>
                    </a:cubicBezTo>
                    <a:cubicBezTo>
                      <a:pt x="4063" y="286"/>
                      <a:pt x="4128" y="222"/>
                      <a:pt x="4128" y="143"/>
                    </a:cubicBezTo>
                    <a:cubicBezTo>
                      <a:pt x="4128" y="64"/>
                      <a:pt x="4063" y="0"/>
                      <a:pt x="398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92" name="Hexagon 191">
              <a:extLst>
                <a:ext uri="{FF2B5EF4-FFF2-40B4-BE49-F238E27FC236}">
                  <a16:creationId xmlns:a16="http://schemas.microsoft.com/office/drawing/2014/main" id="{16A2AEBB-6B30-EC15-444E-07A9D6D578DC}"/>
                </a:ext>
              </a:extLst>
            </p:cNvPr>
            <p:cNvSpPr/>
            <p:nvPr/>
          </p:nvSpPr>
          <p:spPr>
            <a:xfrm>
              <a:off x="464014" y="1548916"/>
              <a:ext cx="1398217" cy="1205359"/>
            </a:xfrm>
            <a:prstGeom prst="hexagon">
              <a:avLst/>
            </a:prstGeom>
            <a:solidFill>
              <a:srgbClr val="B2DBEF"/>
            </a:solidFill>
            <a:ln w="31750">
              <a:solidFill>
                <a:srgbClr val="008B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Hexagon 193">
              <a:extLst>
                <a:ext uri="{FF2B5EF4-FFF2-40B4-BE49-F238E27FC236}">
                  <a16:creationId xmlns:a16="http://schemas.microsoft.com/office/drawing/2014/main" id="{0C606203-3839-2C5E-3076-872ABD2156F5}"/>
                </a:ext>
              </a:extLst>
            </p:cNvPr>
            <p:cNvSpPr/>
            <p:nvPr/>
          </p:nvSpPr>
          <p:spPr>
            <a:xfrm>
              <a:off x="464014" y="3084185"/>
              <a:ext cx="1398217" cy="1205359"/>
            </a:xfrm>
            <a:prstGeom prst="hexagon">
              <a:avLst/>
            </a:prstGeom>
            <a:solidFill>
              <a:srgbClr val="B2DBEF"/>
            </a:solidFill>
            <a:ln w="31750">
              <a:solidFill>
                <a:srgbClr val="008B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Hexagon 194">
              <a:extLst>
                <a:ext uri="{FF2B5EF4-FFF2-40B4-BE49-F238E27FC236}">
                  <a16:creationId xmlns:a16="http://schemas.microsoft.com/office/drawing/2014/main" id="{27809591-FF05-B2EE-75EA-48D43F76C711}"/>
                </a:ext>
              </a:extLst>
            </p:cNvPr>
            <p:cNvSpPr/>
            <p:nvPr/>
          </p:nvSpPr>
          <p:spPr>
            <a:xfrm>
              <a:off x="464014" y="4619454"/>
              <a:ext cx="1398217" cy="1205359"/>
            </a:xfrm>
            <a:prstGeom prst="hexagon">
              <a:avLst/>
            </a:prstGeom>
            <a:solidFill>
              <a:srgbClr val="B2DBEF"/>
            </a:solidFill>
            <a:ln w="31750">
              <a:solidFill>
                <a:srgbClr val="008B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Hexagon 195">
              <a:extLst>
                <a:ext uri="{FF2B5EF4-FFF2-40B4-BE49-F238E27FC236}">
                  <a16:creationId xmlns:a16="http://schemas.microsoft.com/office/drawing/2014/main" id="{E189D53C-AD00-9FAF-E3DB-85B7114F6219}"/>
                </a:ext>
              </a:extLst>
            </p:cNvPr>
            <p:cNvSpPr/>
            <p:nvPr/>
          </p:nvSpPr>
          <p:spPr>
            <a:xfrm>
              <a:off x="1846164" y="3855665"/>
              <a:ext cx="1398217" cy="1205359"/>
            </a:xfrm>
            <a:prstGeom prst="hexagon">
              <a:avLst/>
            </a:prstGeom>
            <a:solidFill>
              <a:srgbClr val="B2DBEF"/>
            </a:solidFill>
            <a:ln w="31750">
              <a:solidFill>
                <a:srgbClr val="008B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Hexagon 196">
              <a:extLst>
                <a:ext uri="{FF2B5EF4-FFF2-40B4-BE49-F238E27FC236}">
                  <a16:creationId xmlns:a16="http://schemas.microsoft.com/office/drawing/2014/main" id="{40BA1DA0-5497-89C6-7538-20EF3A4D7959}"/>
                </a:ext>
              </a:extLst>
            </p:cNvPr>
            <p:cNvSpPr/>
            <p:nvPr/>
          </p:nvSpPr>
          <p:spPr>
            <a:xfrm>
              <a:off x="3228314" y="4536014"/>
              <a:ext cx="1398217" cy="1205359"/>
            </a:xfrm>
            <a:prstGeom prst="hexagon">
              <a:avLst/>
            </a:prstGeom>
            <a:solidFill>
              <a:srgbClr val="B2DBEF"/>
            </a:solidFill>
            <a:ln w="31750">
              <a:solidFill>
                <a:srgbClr val="008B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7" name="Group 236">
              <a:extLst>
                <a:ext uri="{FF2B5EF4-FFF2-40B4-BE49-F238E27FC236}">
                  <a16:creationId xmlns:a16="http://schemas.microsoft.com/office/drawing/2014/main" id="{6D33CBFA-0249-EA4A-1088-A883AD206CF4}"/>
                </a:ext>
              </a:extLst>
            </p:cNvPr>
            <p:cNvGrpSpPr/>
            <p:nvPr/>
          </p:nvGrpSpPr>
          <p:grpSpPr>
            <a:xfrm flipH="1">
              <a:off x="873927" y="1762064"/>
              <a:ext cx="577511" cy="646860"/>
              <a:chOff x="14570075" y="801688"/>
              <a:chExt cx="3714750" cy="4160837"/>
            </a:xfrm>
            <a:solidFill>
              <a:srgbClr val="202954"/>
            </a:solidFill>
          </p:grpSpPr>
          <p:sp>
            <p:nvSpPr>
              <p:cNvPr id="241" name="Freeform 5">
                <a:extLst>
                  <a:ext uri="{FF2B5EF4-FFF2-40B4-BE49-F238E27FC236}">
                    <a16:creationId xmlns:a16="http://schemas.microsoft.com/office/drawing/2014/main" id="{09BD069A-831A-DECA-D1C3-736CA01B9389}"/>
                  </a:ext>
                </a:extLst>
              </p:cNvPr>
              <p:cNvSpPr>
                <a:spLocks noEditPoints="1"/>
              </p:cNvSpPr>
              <p:nvPr/>
            </p:nvSpPr>
            <p:spPr bwMode="auto">
              <a:xfrm>
                <a:off x="14570075" y="801688"/>
                <a:ext cx="3714750" cy="2025650"/>
              </a:xfrm>
              <a:custGeom>
                <a:avLst/>
                <a:gdLst>
                  <a:gd name="T0" fmla="*/ 7822 w 9536"/>
                  <a:gd name="T1" fmla="*/ 979 h 5200"/>
                  <a:gd name="T2" fmla="*/ 7417 w 9536"/>
                  <a:gd name="T3" fmla="*/ 1067 h 5200"/>
                  <a:gd name="T4" fmla="*/ 6073 w 9536"/>
                  <a:gd name="T5" fmla="*/ 236 h 5200"/>
                  <a:gd name="T6" fmla="*/ 5076 w 9536"/>
                  <a:gd name="T7" fmla="*/ 615 h 5200"/>
                  <a:gd name="T8" fmla="*/ 3390 w 9536"/>
                  <a:gd name="T9" fmla="*/ 0 h 5200"/>
                  <a:gd name="T10" fmla="*/ 873 w 9536"/>
                  <a:gd name="T11" fmla="*/ 2333 h 5200"/>
                  <a:gd name="T12" fmla="*/ 0 w 9536"/>
                  <a:gd name="T13" fmla="*/ 3698 h 5200"/>
                  <a:gd name="T14" fmla="*/ 1124 w 9536"/>
                  <a:gd name="T15" fmla="*/ 5152 h 5200"/>
                  <a:gd name="T16" fmla="*/ 8085 w 9536"/>
                  <a:gd name="T17" fmla="*/ 5200 h 5200"/>
                  <a:gd name="T18" fmla="*/ 9536 w 9536"/>
                  <a:gd name="T19" fmla="*/ 3698 h 5200"/>
                  <a:gd name="T20" fmla="*/ 8726 w 9536"/>
                  <a:gd name="T21" fmla="*/ 2364 h 5200"/>
                  <a:gd name="T22" fmla="*/ 8810 w 9536"/>
                  <a:gd name="T23" fmla="*/ 1967 h 5200"/>
                  <a:gd name="T24" fmla="*/ 7822 w 9536"/>
                  <a:gd name="T25" fmla="*/ 979 h 5200"/>
                  <a:gd name="T26" fmla="*/ 7822 w 9536"/>
                  <a:gd name="T27" fmla="*/ 979 h 5200"/>
                  <a:gd name="T28" fmla="*/ 7822 w 9536"/>
                  <a:gd name="T29" fmla="*/ 979 h 5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36" h="5200">
                    <a:moveTo>
                      <a:pt x="7822" y="979"/>
                    </a:moveTo>
                    <a:cubicBezTo>
                      <a:pt x="7677" y="979"/>
                      <a:pt x="7541" y="1012"/>
                      <a:pt x="7417" y="1067"/>
                    </a:cubicBezTo>
                    <a:cubicBezTo>
                      <a:pt x="7170" y="575"/>
                      <a:pt x="6661" y="236"/>
                      <a:pt x="6073" y="236"/>
                    </a:cubicBezTo>
                    <a:cubicBezTo>
                      <a:pt x="5690" y="236"/>
                      <a:pt x="5341" y="380"/>
                      <a:pt x="5076" y="615"/>
                    </a:cubicBezTo>
                    <a:cubicBezTo>
                      <a:pt x="4629" y="234"/>
                      <a:pt x="4039" y="0"/>
                      <a:pt x="3390" y="0"/>
                    </a:cubicBezTo>
                    <a:cubicBezTo>
                      <a:pt x="2016" y="0"/>
                      <a:pt x="901" y="1040"/>
                      <a:pt x="873" y="2333"/>
                    </a:cubicBezTo>
                    <a:cubicBezTo>
                      <a:pt x="358" y="2573"/>
                      <a:pt x="0" y="3093"/>
                      <a:pt x="0" y="3698"/>
                    </a:cubicBezTo>
                    <a:cubicBezTo>
                      <a:pt x="0" y="4397"/>
                      <a:pt x="477" y="4983"/>
                      <a:pt x="1124" y="5152"/>
                    </a:cubicBezTo>
                    <a:cubicBezTo>
                      <a:pt x="8085" y="5200"/>
                      <a:pt x="8085" y="5200"/>
                      <a:pt x="8085" y="5200"/>
                    </a:cubicBezTo>
                    <a:cubicBezTo>
                      <a:pt x="8891" y="5171"/>
                      <a:pt x="9536" y="4511"/>
                      <a:pt x="9536" y="3698"/>
                    </a:cubicBezTo>
                    <a:cubicBezTo>
                      <a:pt x="9536" y="3118"/>
                      <a:pt x="9207" y="2615"/>
                      <a:pt x="8726" y="2364"/>
                    </a:cubicBezTo>
                    <a:cubicBezTo>
                      <a:pt x="8779" y="2242"/>
                      <a:pt x="8810" y="2108"/>
                      <a:pt x="8810" y="1967"/>
                    </a:cubicBezTo>
                    <a:cubicBezTo>
                      <a:pt x="8810" y="1420"/>
                      <a:pt x="8369" y="979"/>
                      <a:pt x="7822" y="979"/>
                    </a:cubicBezTo>
                    <a:close/>
                    <a:moveTo>
                      <a:pt x="7822" y="979"/>
                    </a:moveTo>
                    <a:cubicBezTo>
                      <a:pt x="7822" y="979"/>
                      <a:pt x="7822" y="979"/>
                      <a:pt x="7822" y="97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2" name="Freeform 6">
                <a:extLst>
                  <a:ext uri="{FF2B5EF4-FFF2-40B4-BE49-F238E27FC236}">
                    <a16:creationId xmlns:a16="http://schemas.microsoft.com/office/drawing/2014/main" id="{CD6E0C18-3F36-7949-4A18-5E17D6DB8507}"/>
                  </a:ext>
                </a:extLst>
              </p:cNvPr>
              <p:cNvSpPr>
                <a:spLocks noEditPoints="1"/>
              </p:cNvSpPr>
              <p:nvPr/>
            </p:nvSpPr>
            <p:spPr bwMode="auto">
              <a:xfrm>
                <a:off x="14957425" y="3052763"/>
                <a:ext cx="620713" cy="914400"/>
              </a:xfrm>
              <a:custGeom>
                <a:avLst/>
                <a:gdLst>
                  <a:gd name="T0" fmla="*/ 1398 w 1594"/>
                  <a:gd name="T1" fmla="*/ 1879 h 2349"/>
                  <a:gd name="T2" fmla="*/ 1594 w 1594"/>
                  <a:gd name="T3" fmla="*/ 0 h 2349"/>
                  <a:gd name="T4" fmla="*/ 174 w 1594"/>
                  <a:gd name="T5" fmla="*/ 1246 h 2349"/>
                  <a:gd name="T6" fmla="*/ 470 w 1594"/>
                  <a:gd name="T7" fmla="*/ 2175 h 2349"/>
                  <a:gd name="T8" fmla="*/ 1398 w 1594"/>
                  <a:gd name="T9" fmla="*/ 1879 h 2349"/>
                  <a:gd name="T10" fmla="*/ 1398 w 1594"/>
                  <a:gd name="T11" fmla="*/ 1879 h 2349"/>
                  <a:gd name="T12" fmla="*/ 1398 w 1594"/>
                  <a:gd name="T13" fmla="*/ 1879 h 2349"/>
                </a:gdLst>
                <a:ahLst/>
                <a:cxnLst>
                  <a:cxn ang="0">
                    <a:pos x="T0" y="T1"/>
                  </a:cxn>
                  <a:cxn ang="0">
                    <a:pos x="T2" y="T3"/>
                  </a:cxn>
                  <a:cxn ang="0">
                    <a:pos x="T4" y="T5"/>
                  </a:cxn>
                  <a:cxn ang="0">
                    <a:pos x="T6" y="T7"/>
                  </a:cxn>
                  <a:cxn ang="0">
                    <a:pos x="T8" y="T9"/>
                  </a:cxn>
                  <a:cxn ang="0">
                    <a:pos x="T10" y="T11"/>
                  </a:cxn>
                  <a:cxn ang="0">
                    <a:pos x="T12" y="T13"/>
                  </a:cxn>
                </a:cxnLst>
                <a:rect l="0" t="0" r="r" b="b"/>
                <a:pathLst>
                  <a:path w="1594" h="2349">
                    <a:moveTo>
                      <a:pt x="1398" y="1879"/>
                    </a:moveTo>
                    <a:cubicBezTo>
                      <a:pt x="1573" y="1541"/>
                      <a:pt x="1594" y="0"/>
                      <a:pt x="1594" y="0"/>
                    </a:cubicBezTo>
                    <a:cubicBezTo>
                      <a:pt x="1594" y="0"/>
                      <a:pt x="349" y="908"/>
                      <a:pt x="174" y="1246"/>
                    </a:cubicBezTo>
                    <a:cubicBezTo>
                      <a:pt x="0" y="1584"/>
                      <a:pt x="132" y="2000"/>
                      <a:pt x="470" y="2175"/>
                    </a:cubicBezTo>
                    <a:cubicBezTo>
                      <a:pt x="808" y="2349"/>
                      <a:pt x="1224" y="2217"/>
                      <a:pt x="1398" y="1879"/>
                    </a:cubicBezTo>
                    <a:close/>
                    <a:moveTo>
                      <a:pt x="1398" y="1879"/>
                    </a:moveTo>
                    <a:cubicBezTo>
                      <a:pt x="1398" y="1879"/>
                      <a:pt x="1398" y="1879"/>
                      <a:pt x="1398" y="187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3" name="Freeform 7">
                <a:extLst>
                  <a:ext uri="{FF2B5EF4-FFF2-40B4-BE49-F238E27FC236}">
                    <a16:creationId xmlns:a16="http://schemas.microsoft.com/office/drawing/2014/main" id="{C0221BAE-127F-55EA-477C-72E68611A1E2}"/>
                  </a:ext>
                </a:extLst>
              </p:cNvPr>
              <p:cNvSpPr>
                <a:spLocks noEditPoints="1"/>
              </p:cNvSpPr>
              <p:nvPr/>
            </p:nvSpPr>
            <p:spPr bwMode="auto">
              <a:xfrm>
                <a:off x="15952788" y="3052763"/>
                <a:ext cx="620713" cy="914400"/>
              </a:xfrm>
              <a:custGeom>
                <a:avLst/>
                <a:gdLst>
                  <a:gd name="T0" fmla="*/ 1399 w 1595"/>
                  <a:gd name="T1" fmla="*/ 1879 h 2349"/>
                  <a:gd name="T2" fmla="*/ 1595 w 1595"/>
                  <a:gd name="T3" fmla="*/ 0 h 2349"/>
                  <a:gd name="T4" fmla="*/ 176 w 1595"/>
                  <a:gd name="T5" fmla="*/ 1246 h 2349"/>
                  <a:gd name="T6" fmla="*/ 471 w 1595"/>
                  <a:gd name="T7" fmla="*/ 2175 h 2349"/>
                  <a:gd name="T8" fmla="*/ 1399 w 1595"/>
                  <a:gd name="T9" fmla="*/ 1879 h 2349"/>
                  <a:gd name="T10" fmla="*/ 1399 w 1595"/>
                  <a:gd name="T11" fmla="*/ 1879 h 2349"/>
                  <a:gd name="T12" fmla="*/ 1399 w 1595"/>
                  <a:gd name="T13" fmla="*/ 1879 h 2349"/>
                </a:gdLst>
                <a:ahLst/>
                <a:cxnLst>
                  <a:cxn ang="0">
                    <a:pos x="T0" y="T1"/>
                  </a:cxn>
                  <a:cxn ang="0">
                    <a:pos x="T2" y="T3"/>
                  </a:cxn>
                  <a:cxn ang="0">
                    <a:pos x="T4" y="T5"/>
                  </a:cxn>
                  <a:cxn ang="0">
                    <a:pos x="T6" y="T7"/>
                  </a:cxn>
                  <a:cxn ang="0">
                    <a:pos x="T8" y="T9"/>
                  </a:cxn>
                  <a:cxn ang="0">
                    <a:pos x="T10" y="T11"/>
                  </a:cxn>
                  <a:cxn ang="0">
                    <a:pos x="T12" y="T13"/>
                  </a:cxn>
                </a:cxnLst>
                <a:rect l="0" t="0" r="r" b="b"/>
                <a:pathLst>
                  <a:path w="1595" h="2349">
                    <a:moveTo>
                      <a:pt x="1399" y="1879"/>
                    </a:moveTo>
                    <a:cubicBezTo>
                      <a:pt x="1574" y="1541"/>
                      <a:pt x="1595" y="0"/>
                      <a:pt x="1595" y="0"/>
                    </a:cubicBezTo>
                    <a:cubicBezTo>
                      <a:pt x="1595" y="0"/>
                      <a:pt x="351" y="908"/>
                      <a:pt x="176" y="1246"/>
                    </a:cubicBezTo>
                    <a:cubicBezTo>
                      <a:pt x="0" y="1584"/>
                      <a:pt x="133" y="2000"/>
                      <a:pt x="471" y="2175"/>
                    </a:cubicBezTo>
                    <a:cubicBezTo>
                      <a:pt x="809" y="2349"/>
                      <a:pt x="1224" y="2217"/>
                      <a:pt x="1399" y="1879"/>
                    </a:cubicBezTo>
                    <a:close/>
                    <a:moveTo>
                      <a:pt x="1399" y="1879"/>
                    </a:moveTo>
                    <a:cubicBezTo>
                      <a:pt x="1399" y="1879"/>
                      <a:pt x="1399" y="1879"/>
                      <a:pt x="1399" y="187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4" name="Freeform 8">
                <a:extLst>
                  <a:ext uri="{FF2B5EF4-FFF2-40B4-BE49-F238E27FC236}">
                    <a16:creationId xmlns:a16="http://schemas.microsoft.com/office/drawing/2014/main" id="{80244C20-BBE4-9AFA-C9FE-F87C6D58EEBA}"/>
                  </a:ext>
                </a:extLst>
              </p:cNvPr>
              <p:cNvSpPr>
                <a:spLocks noEditPoints="1"/>
              </p:cNvSpPr>
              <p:nvPr/>
            </p:nvSpPr>
            <p:spPr bwMode="auto">
              <a:xfrm>
                <a:off x="17024350" y="3052763"/>
                <a:ext cx="620713" cy="914400"/>
              </a:xfrm>
              <a:custGeom>
                <a:avLst/>
                <a:gdLst>
                  <a:gd name="T0" fmla="*/ 470 w 1594"/>
                  <a:gd name="T1" fmla="*/ 2175 h 2349"/>
                  <a:gd name="T2" fmla="*/ 1398 w 1594"/>
                  <a:gd name="T3" fmla="*/ 1879 h 2349"/>
                  <a:gd name="T4" fmla="*/ 1594 w 1594"/>
                  <a:gd name="T5" fmla="*/ 0 h 2349"/>
                  <a:gd name="T6" fmla="*/ 174 w 1594"/>
                  <a:gd name="T7" fmla="*/ 1246 h 2349"/>
                  <a:gd name="T8" fmla="*/ 470 w 1594"/>
                  <a:gd name="T9" fmla="*/ 2175 h 2349"/>
                  <a:gd name="T10" fmla="*/ 470 w 1594"/>
                  <a:gd name="T11" fmla="*/ 2175 h 2349"/>
                  <a:gd name="T12" fmla="*/ 470 w 1594"/>
                  <a:gd name="T13" fmla="*/ 2175 h 2349"/>
                </a:gdLst>
                <a:ahLst/>
                <a:cxnLst>
                  <a:cxn ang="0">
                    <a:pos x="T0" y="T1"/>
                  </a:cxn>
                  <a:cxn ang="0">
                    <a:pos x="T2" y="T3"/>
                  </a:cxn>
                  <a:cxn ang="0">
                    <a:pos x="T4" y="T5"/>
                  </a:cxn>
                  <a:cxn ang="0">
                    <a:pos x="T6" y="T7"/>
                  </a:cxn>
                  <a:cxn ang="0">
                    <a:pos x="T8" y="T9"/>
                  </a:cxn>
                  <a:cxn ang="0">
                    <a:pos x="T10" y="T11"/>
                  </a:cxn>
                  <a:cxn ang="0">
                    <a:pos x="T12" y="T13"/>
                  </a:cxn>
                </a:cxnLst>
                <a:rect l="0" t="0" r="r" b="b"/>
                <a:pathLst>
                  <a:path w="1594" h="2349">
                    <a:moveTo>
                      <a:pt x="470" y="2175"/>
                    </a:moveTo>
                    <a:cubicBezTo>
                      <a:pt x="808" y="2349"/>
                      <a:pt x="1224" y="2217"/>
                      <a:pt x="1398" y="1879"/>
                    </a:cubicBezTo>
                    <a:cubicBezTo>
                      <a:pt x="1573" y="1541"/>
                      <a:pt x="1594" y="0"/>
                      <a:pt x="1594" y="0"/>
                    </a:cubicBezTo>
                    <a:cubicBezTo>
                      <a:pt x="1594" y="0"/>
                      <a:pt x="349" y="908"/>
                      <a:pt x="174" y="1246"/>
                    </a:cubicBezTo>
                    <a:cubicBezTo>
                      <a:pt x="0" y="1584"/>
                      <a:pt x="132" y="2000"/>
                      <a:pt x="470" y="2175"/>
                    </a:cubicBezTo>
                    <a:close/>
                    <a:moveTo>
                      <a:pt x="470" y="2175"/>
                    </a:moveTo>
                    <a:cubicBezTo>
                      <a:pt x="470" y="2175"/>
                      <a:pt x="470" y="2175"/>
                      <a:pt x="470" y="217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5" name="Freeform 9">
                <a:extLst>
                  <a:ext uri="{FF2B5EF4-FFF2-40B4-BE49-F238E27FC236}">
                    <a16:creationId xmlns:a16="http://schemas.microsoft.com/office/drawing/2014/main" id="{3DDD78A0-BD12-3ECA-2E34-E9C9F2951460}"/>
                  </a:ext>
                </a:extLst>
              </p:cNvPr>
              <p:cNvSpPr>
                <a:spLocks noEditPoints="1"/>
              </p:cNvSpPr>
              <p:nvPr/>
            </p:nvSpPr>
            <p:spPr bwMode="auto">
              <a:xfrm>
                <a:off x="15186025" y="4048125"/>
                <a:ext cx="622300" cy="914400"/>
              </a:xfrm>
              <a:custGeom>
                <a:avLst/>
                <a:gdLst>
                  <a:gd name="T0" fmla="*/ 470 w 1595"/>
                  <a:gd name="T1" fmla="*/ 2173 h 2348"/>
                  <a:gd name="T2" fmla="*/ 1399 w 1595"/>
                  <a:gd name="T3" fmla="*/ 1878 h 2348"/>
                  <a:gd name="T4" fmla="*/ 1595 w 1595"/>
                  <a:gd name="T5" fmla="*/ 0 h 2348"/>
                  <a:gd name="T6" fmla="*/ 175 w 1595"/>
                  <a:gd name="T7" fmla="*/ 1245 h 2348"/>
                  <a:gd name="T8" fmla="*/ 470 w 1595"/>
                  <a:gd name="T9" fmla="*/ 2173 h 2348"/>
                  <a:gd name="T10" fmla="*/ 470 w 1595"/>
                  <a:gd name="T11" fmla="*/ 2173 h 2348"/>
                  <a:gd name="T12" fmla="*/ 470 w 1595"/>
                  <a:gd name="T13" fmla="*/ 2173 h 2348"/>
                </a:gdLst>
                <a:ahLst/>
                <a:cxnLst>
                  <a:cxn ang="0">
                    <a:pos x="T0" y="T1"/>
                  </a:cxn>
                  <a:cxn ang="0">
                    <a:pos x="T2" y="T3"/>
                  </a:cxn>
                  <a:cxn ang="0">
                    <a:pos x="T4" y="T5"/>
                  </a:cxn>
                  <a:cxn ang="0">
                    <a:pos x="T6" y="T7"/>
                  </a:cxn>
                  <a:cxn ang="0">
                    <a:pos x="T8" y="T9"/>
                  </a:cxn>
                  <a:cxn ang="0">
                    <a:pos x="T10" y="T11"/>
                  </a:cxn>
                  <a:cxn ang="0">
                    <a:pos x="T12" y="T13"/>
                  </a:cxn>
                </a:cxnLst>
                <a:rect l="0" t="0" r="r" b="b"/>
                <a:pathLst>
                  <a:path w="1595" h="2348">
                    <a:moveTo>
                      <a:pt x="470" y="2173"/>
                    </a:moveTo>
                    <a:cubicBezTo>
                      <a:pt x="808" y="2348"/>
                      <a:pt x="1224" y="2216"/>
                      <a:pt x="1399" y="1878"/>
                    </a:cubicBezTo>
                    <a:cubicBezTo>
                      <a:pt x="1574" y="1540"/>
                      <a:pt x="1595" y="0"/>
                      <a:pt x="1595" y="0"/>
                    </a:cubicBezTo>
                    <a:cubicBezTo>
                      <a:pt x="1595" y="0"/>
                      <a:pt x="349" y="907"/>
                      <a:pt x="175" y="1245"/>
                    </a:cubicBezTo>
                    <a:cubicBezTo>
                      <a:pt x="0" y="1583"/>
                      <a:pt x="132" y="1999"/>
                      <a:pt x="470" y="2173"/>
                    </a:cubicBezTo>
                    <a:close/>
                    <a:moveTo>
                      <a:pt x="470" y="2173"/>
                    </a:moveTo>
                    <a:cubicBezTo>
                      <a:pt x="470" y="2173"/>
                      <a:pt x="470" y="2173"/>
                      <a:pt x="470" y="217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6" name="Freeform 10">
                <a:extLst>
                  <a:ext uri="{FF2B5EF4-FFF2-40B4-BE49-F238E27FC236}">
                    <a16:creationId xmlns:a16="http://schemas.microsoft.com/office/drawing/2014/main" id="{112C5035-3798-AE53-A7F2-AA954A73F051}"/>
                  </a:ext>
                </a:extLst>
              </p:cNvPr>
              <p:cNvSpPr>
                <a:spLocks noEditPoints="1"/>
              </p:cNvSpPr>
              <p:nvPr/>
            </p:nvSpPr>
            <p:spPr bwMode="auto">
              <a:xfrm>
                <a:off x="16182975" y="4048125"/>
                <a:ext cx="620713" cy="914400"/>
              </a:xfrm>
              <a:custGeom>
                <a:avLst/>
                <a:gdLst>
                  <a:gd name="T0" fmla="*/ 470 w 1594"/>
                  <a:gd name="T1" fmla="*/ 2173 h 2348"/>
                  <a:gd name="T2" fmla="*/ 1398 w 1594"/>
                  <a:gd name="T3" fmla="*/ 1878 h 2348"/>
                  <a:gd name="T4" fmla="*/ 1594 w 1594"/>
                  <a:gd name="T5" fmla="*/ 0 h 2348"/>
                  <a:gd name="T6" fmla="*/ 174 w 1594"/>
                  <a:gd name="T7" fmla="*/ 1245 h 2348"/>
                  <a:gd name="T8" fmla="*/ 470 w 1594"/>
                  <a:gd name="T9" fmla="*/ 2173 h 2348"/>
                  <a:gd name="T10" fmla="*/ 470 w 1594"/>
                  <a:gd name="T11" fmla="*/ 2173 h 2348"/>
                  <a:gd name="T12" fmla="*/ 470 w 1594"/>
                  <a:gd name="T13" fmla="*/ 2173 h 2348"/>
                </a:gdLst>
                <a:ahLst/>
                <a:cxnLst>
                  <a:cxn ang="0">
                    <a:pos x="T0" y="T1"/>
                  </a:cxn>
                  <a:cxn ang="0">
                    <a:pos x="T2" y="T3"/>
                  </a:cxn>
                  <a:cxn ang="0">
                    <a:pos x="T4" y="T5"/>
                  </a:cxn>
                  <a:cxn ang="0">
                    <a:pos x="T6" y="T7"/>
                  </a:cxn>
                  <a:cxn ang="0">
                    <a:pos x="T8" y="T9"/>
                  </a:cxn>
                  <a:cxn ang="0">
                    <a:pos x="T10" y="T11"/>
                  </a:cxn>
                  <a:cxn ang="0">
                    <a:pos x="T12" y="T13"/>
                  </a:cxn>
                </a:cxnLst>
                <a:rect l="0" t="0" r="r" b="b"/>
                <a:pathLst>
                  <a:path w="1594" h="2348">
                    <a:moveTo>
                      <a:pt x="470" y="2173"/>
                    </a:moveTo>
                    <a:cubicBezTo>
                      <a:pt x="808" y="2348"/>
                      <a:pt x="1224" y="2216"/>
                      <a:pt x="1398" y="1878"/>
                    </a:cubicBezTo>
                    <a:cubicBezTo>
                      <a:pt x="1573" y="1540"/>
                      <a:pt x="1594" y="0"/>
                      <a:pt x="1594" y="0"/>
                    </a:cubicBezTo>
                    <a:cubicBezTo>
                      <a:pt x="1594" y="0"/>
                      <a:pt x="349" y="907"/>
                      <a:pt x="174" y="1245"/>
                    </a:cubicBezTo>
                    <a:cubicBezTo>
                      <a:pt x="0" y="1583"/>
                      <a:pt x="132" y="1999"/>
                      <a:pt x="470" y="2173"/>
                    </a:cubicBezTo>
                    <a:close/>
                    <a:moveTo>
                      <a:pt x="470" y="2173"/>
                    </a:moveTo>
                    <a:cubicBezTo>
                      <a:pt x="470" y="2173"/>
                      <a:pt x="470" y="2173"/>
                      <a:pt x="470" y="217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99" name="Group 198">
              <a:extLst>
                <a:ext uri="{FF2B5EF4-FFF2-40B4-BE49-F238E27FC236}">
                  <a16:creationId xmlns:a16="http://schemas.microsoft.com/office/drawing/2014/main" id="{E9D67AB3-E556-4AAD-42A0-6674288B421B}"/>
                </a:ext>
              </a:extLst>
            </p:cNvPr>
            <p:cNvGrpSpPr/>
            <p:nvPr/>
          </p:nvGrpSpPr>
          <p:grpSpPr>
            <a:xfrm>
              <a:off x="2278852" y="2627868"/>
              <a:ext cx="490364" cy="533882"/>
              <a:chOff x="-6776674" y="3245857"/>
              <a:chExt cx="490364" cy="533882"/>
            </a:xfrm>
          </p:grpSpPr>
          <p:grpSp>
            <p:nvGrpSpPr>
              <p:cNvPr id="208" name="Group 207">
                <a:extLst>
                  <a:ext uri="{FF2B5EF4-FFF2-40B4-BE49-F238E27FC236}">
                    <a16:creationId xmlns:a16="http://schemas.microsoft.com/office/drawing/2014/main" id="{97A5CC3F-2DE4-E595-7550-645AB644EDCE}"/>
                  </a:ext>
                </a:extLst>
              </p:cNvPr>
              <p:cNvGrpSpPr/>
              <p:nvPr/>
            </p:nvGrpSpPr>
            <p:grpSpPr>
              <a:xfrm>
                <a:off x="-6775824" y="3256356"/>
                <a:ext cx="489514" cy="523383"/>
                <a:chOff x="-5258284" y="1966541"/>
                <a:chExt cx="1521937" cy="1627237"/>
              </a:xfrm>
            </p:grpSpPr>
            <p:sp>
              <p:nvSpPr>
                <p:cNvPr id="210" name="Rectangle 209">
                  <a:extLst>
                    <a:ext uri="{FF2B5EF4-FFF2-40B4-BE49-F238E27FC236}">
                      <a16:creationId xmlns:a16="http://schemas.microsoft.com/office/drawing/2014/main" id="{95A0D413-179C-484E-05AD-3A63214D989A}"/>
                    </a:ext>
                  </a:extLst>
                </p:cNvPr>
                <p:cNvSpPr/>
                <p:nvPr/>
              </p:nvSpPr>
              <p:spPr>
                <a:xfrm>
                  <a:off x="-5258284" y="1966541"/>
                  <a:ext cx="1519295" cy="1627237"/>
                </a:xfrm>
                <a:prstGeom prst="rect">
                  <a:avLst/>
                </a:prstGeom>
                <a:solidFill>
                  <a:srgbClr val="A0A9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a:extLst>
                    <a:ext uri="{FF2B5EF4-FFF2-40B4-BE49-F238E27FC236}">
                      <a16:creationId xmlns:a16="http://schemas.microsoft.com/office/drawing/2014/main" id="{F0D138A8-5AA3-26B8-AE85-3099E5C0B9EE}"/>
                    </a:ext>
                  </a:extLst>
                </p:cNvPr>
                <p:cNvSpPr/>
                <p:nvPr/>
              </p:nvSpPr>
              <p:spPr>
                <a:xfrm>
                  <a:off x="-5258284" y="2741745"/>
                  <a:ext cx="1521937" cy="282997"/>
                </a:xfrm>
                <a:prstGeom prst="rect">
                  <a:avLst/>
                </a:prstGeom>
                <a:solidFill>
                  <a:srgbClr val="6D93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a:extLst>
                    <a:ext uri="{FF2B5EF4-FFF2-40B4-BE49-F238E27FC236}">
                      <a16:creationId xmlns:a16="http://schemas.microsoft.com/office/drawing/2014/main" id="{91A78CFD-5D82-5CD1-8D7D-484E9F576F50}"/>
                    </a:ext>
                  </a:extLst>
                </p:cNvPr>
                <p:cNvSpPr/>
                <p:nvPr/>
              </p:nvSpPr>
              <p:spPr>
                <a:xfrm>
                  <a:off x="-5258284" y="3009180"/>
                  <a:ext cx="1521937" cy="584598"/>
                </a:xfrm>
                <a:prstGeom prst="rect">
                  <a:avLst/>
                </a:prstGeom>
                <a:solidFill>
                  <a:srgbClr val="21B5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3" name="Oval 212">
                  <a:extLst>
                    <a:ext uri="{FF2B5EF4-FFF2-40B4-BE49-F238E27FC236}">
                      <a16:creationId xmlns:a16="http://schemas.microsoft.com/office/drawing/2014/main" id="{922856BA-96D1-F791-9B64-22A194D13CD2}"/>
                    </a:ext>
                  </a:extLst>
                </p:cNvPr>
                <p:cNvSpPr/>
                <p:nvPr/>
              </p:nvSpPr>
              <p:spPr>
                <a:xfrm>
                  <a:off x="-5223564" y="3376214"/>
                  <a:ext cx="142682" cy="142682"/>
                </a:xfrm>
                <a:prstGeom prst="ellipse">
                  <a:avLst/>
                </a:prstGeom>
                <a:solidFill>
                  <a:srgbClr val="21B5EA"/>
                </a:solidFill>
                <a:ln w="158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a:extLst>
                    <a:ext uri="{FF2B5EF4-FFF2-40B4-BE49-F238E27FC236}">
                      <a16:creationId xmlns:a16="http://schemas.microsoft.com/office/drawing/2014/main" id="{8AEBAD29-E741-9074-13F3-0E27D91E1632}"/>
                    </a:ext>
                  </a:extLst>
                </p:cNvPr>
                <p:cNvSpPr/>
                <p:nvPr/>
              </p:nvSpPr>
              <p:spPr>
                <a:xfrm>
                  <a:off x="-5078649" y="3376214"/>
                  <a:ext cx="142682" cy="142682"/>
                </a:xfrm>
                <a:prstGeom prst="ellipse">
                  <a:avLst/>
                </a:prstGeom>
                <a:solidFill>
                  <a:srgbClr val="21B5EA"/>
                </a:solidFill>
                <a:ln w="158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a:extLst>
                    <a:ext uri="{FF2B5EF4-FFF2-40B4-BE49-F238E27FC236}">
                      <a16:creationId xmlns:a16="http://schemas.microsoft.com/office/drawing/2014/main" id="{93F22B89-0BD4-05B7-97AA-05DA376FDBDC}"/>
                    </a:ext>
                  </a:extLst>
                </p:cNvPr>
                <p:cNvSpPr/>
                <p:nvPr/>
              </p:nvSpPr>
              <p:spPr>
                <a:xfrm>
                  <a:off x="-4933734" y="3376214"/>
                  <a:ext cx="142682" cy="142682"/>
                </a:xfrm>
                <a:prstGeom prst="ellipse">
                  <a:avLst/>
                </a:prstGeom>
                <a:solidFill>
                  <a:srgbClr val="21B5EA"/>
                </a:solidFill>
                <a:ln w="158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a:extLst>
                    <a:ext uri="{FF2B5EF4-FFF2-40B4-BE49-F238E27FC236}">
                      <a16:creationId xmlns:a16="http://schemas.microsoft.com/office/drawing/2014/main" id="{458C1086-62C2-815D-53C2-8FB6E02572B5}"/>
                    </a:ext>
                  </a:extLst>
                </p:cNvPr>
                <p:cNvSpPr/>
                <p:nvPr/>
              </p:nvSpPr>
              <p:spPr>
                <a:xfrm>
                  <a:off x="-4788819" y="3376214"/>
                  <a:ext cx="142682" cy="142682"/>
                </a:xfrm>
                <a:prstGeom prst="ellipse">
                  <a:avLst/>
                </a:prstGeom>
                <a:solidFill>
                  <a:srgbClr val="21B5EA"/>
                </a:solidFill>
                <a:ln w="158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a:extLst>
                    <a:ext uri="{FF2B5EF4-FFF2-40B4-BE49-F238E27FC236}">
                      <a16:creationId xmlns:a16="http://schemas.microsoft.com/office/drawing/2014/main" id="{E01DE387-D407-696D-3085-65A7A97003B9}"/>
                    </a:ext>
                  </a:extLst>
                </p:cNvPr>
                <p:cNvSpPr/>
                <p:nvPr/>
              </p:nvSpPr>
              <p:spPr>
                <a:xfrm>
                  <a:off x="-4643904" y="3376214"/>
                  <a:ext cx="142682" cy="142682"/>
                </a:xfrm>
                <a:prstGeom prst="ellipse">
                  <a:avLst/>
                </a:prstGeom>
                <a:solidFill>
                  <a:srgbClr val="21B5EA"/>
                </a:solidFill>
                <a:ln w="158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a:extLst>
                    <a:ext uri="{FF2B5EF4-FFF2-40B4-BE49-F238E27FC236}">
                      <a16:creationId xmlns:a16="http://schemas.microsoft.com/office/drawing/2014/main" id="{937A3E30-8489-6CAD-82EF-208D73E7E7A1}"/>
                    </a:ext>
                  </a:extLst>
                </p:cNvPr>
                <p:cNvSpPr/>
                <p:nvPr/>
              </p:nvSpPr>
              <p:spPr>
                <a:xfrm>
                  <a:off x="-4498989" y="3376214"/>
                  <a:ext cx="142682" cy="142682"/>
                </a:xfrm>
                <a:prstGeom prst="ellipse">
                  <a:avLst/>
                </a:prstGeom>
                <a:solidFill>
                  <a:srgbClr val="21B5EA"/>
                </a:solidFill>
                <a:ln w="158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id="{7E738075-A439-1948-69DB-C388C165069D}"/>
                    </a:ext>
                  </a:extLst>
                </p:cNvPr>
                <p:cNvSpPr/>
                <p:nvPr/>
              </p:nvSpPr>
              <p:spPr>
                <a:xfrm>
                  <a:off x="-4354074" y="3376214"/>
                  <a:ext cx="142682" cy="142682"/>
                </a:xfrm>
                <a:prstGeom prst="ellipse">
                  <a:avLst/>
                </a:prstGeom>
                <a:solidFill>
                  <a:srgbClr val="21B5EA"/>
                </a:solidFill>
                <a:ln w="158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a:extLst>
                    <a:ext uri="{FF2B5EF4-FFF2-40B4-BE49-F238E27FC236}">
                      <a16:creationId xmlns:a16="http://schemas.microsoft.com/office/drawing/2014/main" id="{37360D8C-FC22-BDFB-1E93-0D9B18C23455}"/>
                    </a:ext>
                  </a:extLst>
                </p:cNvPr>
                <p:cNvSpPr/>
                <p:nvPr/>
              </p:nvSpPr>
              <p:spPr>
                <a:xfrm>
                  <a:off x="-4209159" y="3376214"/>
                  <a:ext cx="142682" cy="142682"/>
                </a:xfrm>
                <a:prstGeom prst="ellipse">
                  <a:avLst/>
                </a:prstGeom>
                <a:solidFill>
                  <a:srgbClr val="21B5EA"/>
                </a:solidFill>
                <a:ln w="158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82B9EDBA-6498-2F74-D526-591CFD31B03B}"/>
                    </a:ext>
                  </a:extLst>
                </p:cNvPr>
                <p:cNvSpPr/>
                <p:nvPr/>
              </p:nvSpPr>
              <p:spPr>
                <a:xfrm>
                  <a:off x="-4064244" y="3376214"/>
                  <a:ext cx="142682" cy="142682"/>
                </a:xfrm>
                <a:prstGeom prst="ellipse">
                  <a:avLst/>
                </a:prstGeom>
                <a:solidFill>
                  <a:srgbClr val="21B5EA"/>
                </a:solidFill>
                <a:ln w="158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21">
                  <a:extLst>
                    <a:ext uri="{FF2B5EF4-FFF2-40B4-BE49-F238E27FC236}">
                      <a16:creationId xmlns:a16="http://schemas.microsoft.com/office/drawing/2014/main" id="{08F91C6E-08A2-1AA8-8396-07E686348D42}"/>
                    </a:ext>
                  </a:extLst>
                </p:cNvPr>
                <p:cNvSpPr/>
                <p:nvPr/>
              </p:nvSpPr>
              <p:spPr>
                <a:xfrm>
                  <a:off x="-3919331" y="3376214"/>
                  <a:ext cx="142682" cy="142682"/>
                </a:xfrm>
                <a:prstGeom prst="ellipse">
                  <a:avLst/>
                </a:prstGeom>
                <a:solidFill>
                  <a:srgbClr val="21B5EA"/>
                </a:solidFill>
                <a:ln w="158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a:extLst>
                    <a:ext uri="{FF2B5EF4-FFF2-40B4-BE49-F238E27FC236}">
                      <a16:creationId xmlns:a16="http://schemas.microsoft.com/office/drawing/2014/main" id="{86C0CEEB-CFFA-D95F-B5CF-AFBA0AF601FC}"/>
                    </a:ext>
                  </a:extLst>
                </p:cNvPr>
                <p:cNvSpPr/>
                <p:nvPr/>
              </p:nvSpPr>
              <p:spPr>
                <a:xfrm flipH="1">
                  <a:off x="-5204911" y="3004322"/>
                  <a:ext cx="75003" cy="26077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4" name="Rectangle 223">
                  <a:extLst>
                    <a:ext uri="{FF2B5EF4-FFF2-40B4-BE49-F238E27FC236}">
                      <a16:creationId xmlns:a16="http://schemas.microsoft.com/office/drawing/2014/main" id="{573B35DD-CA72-8ACE-847B-E059E76092DD}"/>
                    </a:ext>
                  </a:extLst>
                </p:cNvPr>
                <p:cNvSpPr/>
                <p:nvPr/>
              </p:nvSpPr>
              <p:spPr>
                <a:xfrm flipH="1">
                  <a:off x="-5103107" y="3072708"/>
                  <a:ext cx="75003" cy="26077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5" name="Rectangle 224">
                  <a:extLst>
                    <a:ext uri="{FF2B5EF4-FFF2-40B4-BE49-F238E27FC236}">
                      <a16:creationId xmlns:a16="http://schemas.microsoft.com/office/drawing/2014/main" id="{9FE78D03-DB55-1552-7FFB-B9D16F2BEDE4}"/>
                    </a:ext>
                  </a:extLst>
                </p:cNvPr>
                <p:cNvSpPr/>
                <p:nvPr/>
              </p:nvSpPr>
              <p:spPr>
                <a:xfrm flipH="1">
                  <a:off x="-5003265" y="3004322"/>
                  <a:ext cx="75003" cy="26077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 name="Rectangle 225">
                  <a:extLst>
                    <a:ext uri="{FF2B5EF4-FFF2-40B4-BE49-F238E27FC236}">
                      <a16:creationId xmlns:a16="http://schemas.microsoft.com/office/drawing/2014/main" id="{0CFD5093-586E-E381-8E08-0EE36B923FCF}"/>
                    </a:ext>
                  </a:extLst>
                </p:cNvPr>
                <p:cNvSpPr/>
                <p:nvPr/>
              </p:nvSpPr>
              <p:spPr>
                <a:xfrm flipH="1">
                  <a:off x="-4901461" y="3072708"/>
                  <a:ext cx="75003" cy="26077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7" name="Rectangle 226">
                  <a:extLst>
                    <a:ext uri="{FF2B5EF4-FFF2-40B4-BE49-F238E27FC236}">
                      <a16:creationId xmlns:a16="http://schemas.microsoft.com/office/drawing/2014/main" id="{E3430672-30F2-671F-C7BA-67A081ECB2E8}"/>
                    </a:ext>
                  </a:extLst>
                </p:cNvPr>
                <p:cNvSpPr/>
                <p:nvPr/>
              </p:nvSpPr>
              <p:spPr>
                <a:xfrm flipH="1">
                  <a:off x="-4799643" y="3010434"/>
                  <a:ext cx="75003" cy="26077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8" name="Rectangle 227">
                  <a:extLst>
                    <a:ext uri="{FF2B5EF4-FFF2-40B4-BE49-F238E27FC236}">
                      <a16:creationId xmlns:a16="http://schemas.microsoft.com/office/drawing/2014/main" id="{DE80EEDF-98E6-1732-E5DF-1D469C9FAA0A}"/>
                    </a:ext>
                  </a:extLst>
                </p:cNvPr>
                <p:cNvSpPr/>
                <p:nvPr/>
              </p:nvSpPr>
              <p:spPr>
                <a:xfrm flipH="1">
                  <a:off x="-4697839" y="3078820"/>
                  <a:ext cx="75003" cy="26077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9" name="Rectangle 228">
                  <a:extLst>
                    <a:ext uri="{FF2B5EF4-FFF2-40B4-BE49-F238E27FC236}">
                      <a16:creationId xmlns:a16="http://schemas.microsoft.com/office/drawing/2014/main" id="{F0E16DD9-99D1-083E-01F2-D45C0C0EDFC0}"/>
                    </a:ext>
                  </a:extLst>
                </p:cNvPr>
                <p:cNvSpPr/>
                <p:nvPr/>
              </p:nvSpPr>
              <p:spPr>
                <a:xfrm flipH="1">
                  <a:off x="-4597997" y="3010434"/>
                  <a:ext cx="75003" cy="26077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0" name="Rectangle 229">
                  <a:extLst>
                    <a:ext uri="{FF2B5EF4-FFF2-40B4-BE49-F238E27FC236}">
                      <a16:creationId xmlns:a16="http://schemas.microsoft.com/office/drawing/2014/main" id="{67872685-A406-329A-0A56-4C1070CB9062}"/>
                    </a:ext>
                  </a:extLst>
                </p:cNvPr>
                <p:cNvSpPr/>
                <p:nvPr/>
              </p:nvSpPr>
              <p:spPr>
                <a:xfrm flipH="1">
                  <a:off x="-4496193" y="3078820"/>
                  <a:ext cx="75003" cy="26077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1" name="Rectangle 230">
                  <a:extLst>
                    <a:ext uri="{FF2B5EF4-FFF2-40B4-BE49-F238E27FC236}">
                      <a16:creationId xmlns:a16="http://schemas.microsoft.com/office/drawing/2014/main" id="{8C1F1DCC-2A64-4C7D-E450-DAE654D871AD}"/>
                    </a:ext>
                  </a:extLst>
                </p:cNvPr>
                <p:cNvSpPr/>
                <p:nvPr/>
              </p:nvSpPr>
              <p:spPr>
                <a:xfrm flipH="1">
                  <a:off x="-4385638" y="3010434"/>
                  <a:ext cx="75003" cy="26077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2" name="Rectangle 231">
                  <a:extLst>
                    <a:ext uri="{FF2B5EF4-FFF2-40B4-BE49-F238E27FC236}">
                      <a16:creationId xmlns:a16="http://schemas.microsoft.com/office/drawing/2014/main" id="{D73C58DF-963A-1709-E142-B1F797C7EF2D}"/>
                    </a:ext>
                  </a:extLst>
                </p:cNvPr>
                <p:cNvSpPr/>
                <p:nvPr/>
              </p:nvSpPr>
              <p:spPr>
                <a:xfrm flipH="1">
                  <a:off x="-4283834" y="3078820"/>
                  <a:ext cx="75003" cy="26077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3" name="Rectangle 232">
                  <a:extLst>
                    <a:ext uri="{FF2B5EF4-FFF2-40B4-BE49-F238E27FC236}">
                      <a16:creationId xmlns:a16="http://schemas.microsoft.com/office/drawing/2014/main" id="{A7AA1D12-4F4A-6B63-6D98-872BF6C1C576}"/>
                    </a:ext>
                  </a:extLst>
                </p:cNvPr>
                <p:cNvSpPr/>
                <p:nvPr/>
              </p:nvSpPr>
              <p:spPr>
                <a:xfrm flipH="1">
                  <a:off x="-4183992" y="3010434"/>
                  <a:ext cx="75003" cy="26077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4" name="Rectangle 233">
                  <a:extLst>
                    <a:ext uri="{FF2B5EF4-FFF2-40B4-BE49-F238E27FC236}">
                      <a16:creationId xmlns:a16="http://schemas.microsoft.com/office/drawing/2014/main" id="{8CD88B7E-B6ED-D0E1-364A-9BD0E7698A45}"/>
                    </a:ext>
                  </a:extLst>
                </p:cNvPr>
                <p:cNvSpPr/>
                <p:nvPr/>
              </p:nvSpPr>
              <p:spPr>
                <a:xfrm flipH="1">
                  <a:off x="-4082188" y="3078820"/>
                  <a:ext cx="75003" cy="26077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5" name="Rectangle 234">
                  <a:extLst>
                    <a:ext uri="{FF2B5EF4-FFF2-40B4-BE49-F238E27FC236}">
                      <a16:creationId xmlns:a16="http://schemas.microsoft.com/office/drawing/2014/main" id="{CDEFDEB3-281D-1D11-E501-8F86EFB1CBDB}"/>
                    </a:ext>
                  </a:extLst>
                </p:cNvPr>
                <p:cNvSpPr/>
                <p:nvPr/>
              </p:nvSpPr>
              <p:spPr>
                <a:xfrm flipH="1">
                  <a:off x="-3966145" y="3010434"/>
                  <a:ext cx="75003" cy="26077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6" name="Rectangle 235">
                  <a:extLst>
                    <a:ext uri="{FF2B5EF4-FFF2-40B4-BE49-F238E27FC236}">
                      <a16:creationId xmlns:a16="http://schemas.microsoft.com/office/drawing/2014/main" id="{FE53D390-766A-4607-9A9D-6FEC6DA58464}"/>
                    </a:ext>
                  </a:extLst>
                </p:cNvPr>
                <p:cNvSpPr/>
                <p:nvPr/>
              </p:nvSpPr>
              <p:spPr>
                <a:xfrm flipH="1">
                  <a:off x="-3864341" y="3078820"/>
                  <a:ext cx="75003" cy="26077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9" name="Rectangle 208">
                <a:extLst>
                  <a:ext uri="{FF2B5EF4-FFF2-40B4-BE49-F238E27FC236}">
                    <a16:creationId xmlns:a16="http://schemas.microsoft.com/office/drawing/2014/main" id="{5D9EF7F1-29C3-97AF-4DC7-C8F869C4ED33}"/>
                  </a:ext>
                </a:extLst>
              </p:cNvPr>
              <p:cNvSpPr/>
              <p:nvPr/>
            </p:nvSpPr>
            <p:spPr>
              <a:xfrm>
                <a:off x="-6776674" y="3245857"/>
                <a:ext cx="489514" cy="533882"/>
              </a:xfrm>
              <a:prstGeom prst="rect">
                <a:avLst/>
              </a:prstGeom>
              <a:noFill/>
              <a:ln w="25400">
                <a:solidFill>
                  <a:srgbClr val="2029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7" name="Hexagon 246">
              <a:extLst>
                <a:ext uri="{FF2B5EF4-FFF2-40B4-BE49-F238E27FC236}">
                  <a16:creationId xmlns:a16="http://schemas.microsoft.com/office/drawing/2014/main" id="{6EA376BD-8F60-B565-E5AD-75097D9EAACC}"/>
                </a:ext>
              </a:extLst>
            </p:cNvPr>
            <p:cNvSpPr/>
            <p:nvPr/>
          </p:nvSpPr>
          <p:spPr>
            <a:xfrm>
              <a:off x="1825186" y="5256401"/>
              <a:ext cx="1398217" cy="1205359"/>
            </a:xfrm>
            <a:prstGeom prst="hexagon">
              <a:avLst/>
            </a:prstGeom>
            <a:solidFill>
              <a:srgbClr val="21B5EA">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Hexagon 247">
              <a:extLst>
                <a:ext uri="{FF2B5EF4-FFF2-40B4-BE49-F238E27FC236}">
                  <a16:creationId xmlns:a16="http://schemas.microsoft.com/office/drawing/2014/main" id="{0A6CFB8A-408C-7024-6B15-92FA7F077145}"/>
                </a:ext>
              </a:extLst>
            </p:cNvPr>
            <p:cNvSpPr/>
            <p:nvPr/>
          </p:nvSpPr>
          <p:spPr>
            <a:xfrm>
              <a:off x="-852996" y="893900"/>
              <a:ext cx="1398217" cy="1205359"/>
            </a:xfrm>
            <a:prstGeom prst="hexagon">
              <a:avLst/>
            </a:prstGeom>
            <a:solidFill>
              <a:srgbClr val="21B5EA">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Hexagon 249">
              <a:extLst>
                <a:ext uri="{FF2B5EF4-FFF2-40B4-BE49-F238E27FC236}">
                  <a16:creationId xmlns:a16="http://schemas.microsoft.com/office/drawing/2014/main" id="{19D6C14B-0339-C057-F4C9-F900C9B66A96}"/>
                </a:ext>
              </a:extLst>
            </p:cNvPr>
            <p:cNvSpPr/>
            <p:nvPr/>
          </p:nvSpPr>
          <p:spPr>
            <a:xfrm>
              <a:off x="-852996" y="5319540"/>
              <a:ext cx="1398217" cy="1205359"/>
            </a:xfrm>
            <a:prstGeom prst="hexagon">
              <a:avLst/>
            </a:prstGeom>
            <a:solidFill>
              <a:srgbClr val="21B5EA">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Hexagon 250">
              <a:extLst>
                <a:ext uri="{FF2B5EF4-FFF2-40B4-BE49-F238E27FC236}">
                  <a16:creationId xmlns:a16="http://schemas.microsoft.com/office/drawing/2014/main" id="{6F0E0BC2-5761-720F-E943-5C857C8184C3}"/>
                </a:ext>
              </a:extLst>
            </p:cNvPr>
            <p:cNvSpPr/>
            <p:nvPr/>
          </p:nvSpPr>
          <p:spPr>
            <a:xfrm>
              <a:off x="3164027" y="3106329"/>
              <a:ext cx="1398217" cy="1205359"/>
            </a:xfrm>
            <a:prstGeom prst="hexagon">
              <a:avLst/>
            </a:prstGeom>
            <a:solidFill>
              <a:srgbClr val="21B5EA">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Isosceles Triangle 257">
              <a:extLst>
                <a:ext uri="{FF2B5EF4-FFF2-40B4-BE49-F238E27FC236}">
                  <a16:creationId xmlns:a16="http://schemas.microsoft.com/office/drawing/2014/main" id="{18AF71AF-63F5-06E0-1E9F-49DB515FA541}"/>
                </a:ext>
              </a:extLst>
            </p:cNvPr>
            <p:cNvSpPr/>
            <p:nvPr/>
          </p:nvSpPr>
          <p:spPr>
            <a:xfrm>
              <a:off x="800235" y="2372986"/>
              <a:ext cx="429448" cy="370214"/>
            </a:xfrm>
            <a:prstGeom prst="triangle">
              <a:avLst/>
            </a:prstGeom>
            <a:solidFill>
              <a:srgbClr val="2029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Isosceles Triangle 258">
              <a:extLst>
                <a:ext uri="{FF2B5EF4-FFF2-40B4-BE49-F238E27FC236}">
                  <a16:creationId xmlns:a16="http://schemas.microsoft.com/office/drawing/2014/main" id="{5A7A59F4-7A05-CFD5-FE40-2CCADB5D2E19}"/>
                </a:ext>
              </a:extLst>
            </p:cNvPr>
            <p:cNvSpPr/>
            <p:nvPr/>
          </p:nvSpPr>
          <p:spPr>
            <a:xfrm>
              <a:off x="1161851" y="2474802"/>
              <a:ext cx="311342" cy="268398"/>
            </a:xfrm>
            <a:prstGeom prst="triangle">
              <a:avLst/>
            </a:prstGeom>
            <a:solidFill>
              <a:srgbClr val="2029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3" name="Group 282">
              <a:extLst>
                <a:ext uri="{FF2B5EF4-FFF2-40B4-BE49-F238E27FC236}">
                  <a16:creationId xmlns:a16="http://schemas.microsoft.com/office/drawing/2014/main" id="{DC3F72E4-65DD-EBFB-5405-48C706284CAF}"/>
                </a:ext>
              </a:extLst>
            </p:cNvPr>
            <p:cNvGrpSpPr/>
            <p:nvPr/>
          </p:nvGrpSpPr>
          <p:grpSpPr>
            <a:xfrm>
              <a:off x="683709" y="5004144"/>
              <a:ext cx="926876" cy="435978"/>
              <a:chOff x="25146000" y="-434975"/>
              <a:chExt cx="12190413" cy="5734050"/>
            </a:xfrm>
            <a:solidFill>
              <a:srgbClr val="202954"/>
            </a:solidFill>
          </p:grpSpPr>
          <p:sp>
            <p:nvSpPr>
              <p:cNvPr id="264" name="Freeform 19">
                <a:extLst>
                  <a:ext uri="{FF2B5EF4-FFF2-40B4-BE49-F238E27FC236}">
                    <a16:creationId xmlns:a16="http://schemas.microsoft.com/office/drawing/2014/main" id="{ACE4353B-A039-ABF9-BAFC-2A76EB24818B}"/>
                  </a:ext>
                </a:extLst>
              </p:cNvPr>
              <p:cNvSpPr>
                <a:spLocks noEditPoints="1"/>
              </p:cNvSpPr>
              <p:nvPr/>
            </p:nvSpPr>
            <p:spPr bwMode="auto">
              <a:xfrm>
                <a:off x="25146000" y="17463"/>
                <a:ext cx="8805863" cy="3395663"/>
              </a:xfrm>
              <a:custGeom>
                <a:avLst/>
                <a:gdLst>
                  <a:gd name="T0" fmla="*/ 4952 w 6134"/>
                  <a:gd name="T1" fmla="*/ 0 h 2364"/>
                  <a:gd name="T2" fmla="*/ 1182 w 6134"/>
                  <a:gd name="T3" fmla="*/ 0 h 2364"/>
                  <a:gd name="T4" fmla="*/ 346 w 6134"/>
                  <a:gd name="T5" fmla="*/ 346 h 2364"/>
                  <a:gd name="T6" fmla="*/ 0 w 6134"/>
                  <a:gd name="T7" fmla="*/ 1182 h 2364"/>
                  <a:gd name="T8" fmla="*/ 1182 w 6134"/>
                  <a:gd name="T9" fmla="*/ 2364 h 2364"/>
                  <a:gd name="T10" fmla="*/ 4952 w 6134"/>
                  <a:gd name="T11" fmla="*/ 2364 h 2364"/>
                  <a:gd name="T12" fmla="*/ 5788 w 6134"/>
                  <a:gd name="T13" fmla="*/ 2018 h 2364"/>
                  <a:gd name="T14" fmla="*/ 6134 w 6134"/>
                  <a:gd name="T15" fmla="*/ 1182 h 2364"/>
                  <a:gd name="T16" fmla="*/ 4952 w 6134"/>
                  <a:gd name="T17" fmla="*/ 0 h 2364"/>
                  <a:gd name="T18" fmla="*/ 3067 w 6134"/>
                  <a:gd name="T19" fmla="*/ 1862 h 2364"/>
                  <a:gd name="T20" fmla="*/ 2386 w 6134"/>
                  <a:gd name="T21" fmla="*/ 1182 h 2364"/>
                  <a:gd name="T22" fmla="*/ 3067 w 6134"/>
                  <a:gd name="T23" fmla="*/ 501 h 2364"/>
                  <a:gd name="T24" fmla="*/ 3747 w 6134"/>
                  <a:gd name="T25" fmla="*/ 1182 h 2364"/>
                  <a:gd name="T26" fmla="*/ 3067 w 6134"/>
                  <a:gd name="T27" fmla="*/ 1862 h 2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34" h="2364">
                    <a:moveTo>
                      <a:pt x="4952" y="0"/>
                    </a:moveTo>
                    <a:cubicBezTo>
                      <a:pt x="1182" y="0"/>
                      <a:pt x="1182" y="0"/>
                      <a:pt x="1182" y="0"/>
                    </a:cubicBezTo>
                    <a:cubicBezTo>
                      <a:pt x="856" y="0"/>
                      <a:pt x="560" y="132"/>
                      <a:pt x="346" y="346"/>
                    </a:cubicBezTo>
                    <a:cubicBezTo>
                      <a:pt x="132" y="560"/>
                      <a:pt x="0" y="855"/>
                      <a:pt x="0" y="1182"/>
                    </a:cubicBezTo>
                    <a:cubicBezTo>
                      <a:pt x="0" y="1835"/>
                      <a:pt x="529" y="2364"/>
                      <a:pt x="1182" y="2364"/>
                    </a:cubicBezTo>
                    <a:cubicBezTo>
                      <a:pt x="4952" y="2364"/>
                      <a:pt x="4952" y="2364"/>
                      <a:pt x="4952" y="2364"/>
                    </a:cubicBezTo>
                    <a:cubicBezTo>
                      <a:pt x="5278" y="2364"/>
                      <a:pt x="5574" y="2232"/>
                      <a:pt x="5788" y="2018"/>
                    </a:cubicBezTo>
                    <a:cubicBezTo>
                      <a:pt x="6002" y="1804"/>
                      <a:pt x="6134" y="1508"/>
                      <a:pt x="6134" y="1182"/>
                    </a:cubicBezTo>
                    <a:cubicBezTo>
                      <a:pt x="6134" y="529"/>
                      <a:pt x="5605" y="0"/>
                      <a:pt x="4952" y="0"/>
                    </a:cubicBezTo>
                    <a:close/>
                    <a:moveTo>
                      <a:pt x="3067" y="1862"/>
                    </a:moveTo>
                    <a:cubicBezTo>
                      <a:pt x="2691" y="1862"/>
                      <a:pt x="2386" y="1558"/>
                      <a:pt x="2386" y="1182"/>
                    </a:cubicBezTo>
                    <a:cubicBezTo>
                      <a:pt x="2386" y="806"/>
                      <a:pt x="2691" y="501"/>
                      <a:pt x="3067" y="501"/>
                    </a:cubicBezTo>
                    <a:cubicBezTo>
                      <a:pt x="3443" y="501"/>
                      <a:pt x="3747" y="806"/>
                      <a:pt x="3747" y="1182"/>
                    </a:cubicBezTo>
                    <a:cubicBezTo>
                      <a:pt x="3747" y="1558"/>
                      <a:pt x="3443" y="1862"/>
                      <a:pt x="3067" y="18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 name="Freeform 20">
                <a:extLst>
                  <a:ext uri="{FF2B5EF4-FFF2-40B4-BE49-F238E27FC236}">
                    <a16:creationId xmlns:a16="http://schemas.microsoft.com/office/drawing/2014/main" id="{E69C7110-0AD7-19FB-B0F1-A4216E947E57}"/>
                  </a:ext>
                </a:extLst>
              </p:cNvPr>
              <p:cNvSpPr>
                <a:spLocks noEditPoints="1"/>
              </p:cNvSpPr>
              <p:nvPr/>
            </p:nvSpPr>
            <p:spPr bwMode="auto">
              <a:xfrm>
                <a:off x="29046488" y="1001713"/>
                <a:ext cx="1003300" cy="1425575"/>
              </a:xfrm>
              <a:custGeom>
                <a:avLst/>
                <a:gdLst>
                  <a:gd name="T0" fmla="*/ 350 w 699"/>
                  <a:gd name="T1" fmla="*/ 0 h 993"/>
                  <a:gd name="T2" fmla="*/ 0 w 699"/>
                  <a:gd name="T3" fmla="*/ 644 h 993"/>
                  <a:gd name="T4" fmla="*/ 350 w 699"/>
                  <a:gd name="T5" fmla="*/ 993 h 993"/>
                  <a:gd name="T6" fmla="*/ 699 w 699"/>
                  <a:gd name="T7" fmla="*/ 644 h 993"/>
                  <a:gd name="T8" fmla="*/ 350 w 699"/>
                  <a:gd name="T9" fmla="*/ 0 h 993"/>
                  <a:gd name="T10" fmla="*/ 539 w 699"/>
                  <a:gd name="T11" fmla="*/ 842 h 993"/>
                  <a:gd name="T12" fmla="*/ 361 w 699"/>
                  <a:gd name="T13" fmla="*/ 916 h 993"/>
                  <a:gd name="T14" fmla="*/ 349 w 699"/>
                  <a:gd name="T15" fmla="*/ 916 h 993"/>
                  <a:gd name="T16" fmla="*/ 320 w 699"/>
                  <a:gd name="T17" fmla="*/ 883 h 993"/>
                  <a:gd name="T18" fmla="*/ 352 w 699"/>
                  <a:gd name="T19" fmla="*/ 854 h 993"/>
                  <a:gd name="T20" fmla="*/ 561 w 699"/>
                  <a:gd name="T21" fmla="*/ 643 h 993"/>
                  <a:gd name="T22" fmla="*/ 593 w 699"/>
                  <a:gd name="T23" fmla="*/ 613 h 993"/>
                  <a:gd name="T24" fmla="*/ 622 w 699"/>
                  <a:gd name="T25" fmla="*/ 645 h 993"/>
                  <a:gd name="T26" fmla="*/ 539 w 699"/>
                  <a:gd name="T27" fmla="*/ 842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9" h="993">
                    <a:moveTo>
                      <a:pt x="350" y="0"/>
                    </a:moveTo>
                    <a:cubicBezTo>
                      <a:pt x="350" y="0"/>
                      <a:pt x="0" y="451"/>
                      <a:pt x="0" y="644"/>
                    </a:cubicBezTo>
                    <a:cubicBezTo>
                      <a:pt x="0" y="837"/>
                      <a:pt x="157" y="993"/>
                      <a:pt x="350" y="993"/>
                    </a:cubicBezTo>
                    <a:cubicBezTo>
                      <a:pt x="543" y="993"/>
                      <a:pt x="699" y="837"/>
                      <a:pt x="699" y="644"/>
                    </a:cubicBezTo>
                    <a:cubicBezTo>
                      <a:pt x="699" y="451"/>
                      <a:pt x="350" y="0"/>
                      <a:pt x="350" y="0"/>
                    </a:cubicBezTo>
                    <a:close/>
                    <a:moveTo>
                      <a:pt x="539" y="842"/>
                    </a:moveTo>
                    <a:cubicBezTo>
                      <a:pt x="491" y="890"/>
                      <a:pt x="428" y="916"/>
                      <a:pt x="361" y="916"/>
                    </a:cubicBezTo>
                    <a:cubicBezTo>
                      <a:pt x="357" y="916"/>
                      <a:pt x="353" y="916"/>
                      <a:pt x="349" y="916"/>
                    </a:cubicBezTo>
                    <a:cubicBezTo>
                      <a:pt x="332" y="915"/>
                      <a:pt x="319" y="900"/>
                      <a:pt x="320" y="883"/>
                    </a:cubicBezTo>
                    <a:cubicBezTo>
                      <a:pt x="321" y="866"/>
                      <a:pt x="335" y="853"/>
                      <a:pt x="352" y="854"/>
                    </a:cubicBezTo>
                    <a:cubicBezTo>
                      <a:pt x="465" y="859"/>
                      <a:pt x="555" y="768"/>
                      <a:pt x="561" y="643"/>
                    </a:cubicBezTo>
                    <a:cubicBezTo>
                      <a:pt x="561" y="626"/>
                      <a:pt x="576" y="612"/>
                      <a:pt x="593" y="613"/>
                    </a:cubicBezTo>
                    <a:cubicBezTo>
                      <a:pt x="610" y="614"/>
                      <a:pt x="623" y="628"/>
                      <a:pt x="622" y="645"/>
                    </a:cubicBezTo>
                    <a:cubicBezTo>
                      <a:pt x="619" y="722"/>
                      <a:pt x="589" y="791"/>
                      <a:pt x="539" y="8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 name="Freeform 21">
                <a:extLst>
                  <a:ext uri="{FF2B5EF4-FFF2-40B4-BE49-F238E27FC236}">
                    <a16:creationId xmlns:a16="http://schemas.microsoft.com/office/drawing/2014/main" id="{A7731681-24BA-844C-BF80-5236408F1473}"/>
                  </a:ext>
                </a:extLst>
              </p:cNvPr>
              <p:cNvSpPr>
                <a:spLocks/>
              </p:cNvSpPr>
              <p:nvPr/>
            </p:nvSpPr>
            <p:spPr bwMode="auto">
              <a:xfrm>
                <a:off x="29837063" y="3713163"/>
                <a:ext cx="4552950" cy="854075"/>
              </a:xfrm>
              <a:custGeom>
                <a:avLst/>
                <a:gdLst>
                  <a:gd name="T0" fmla="*/ 3171 w 3171"/>
                  <a:gd name="T1" fmla="*/ 0 h 594"/>
                  <a:gd name="T2" fmla="*/ 3171 w 3171"/>
                  <a:gd name="T3" fmla="*/ 594 h 594"/>
                  <a:gd name="T4" fmla="*/ 354 w 3171"/>
                  <a:gd name="T5" fmla="*/ 594 h 594"/>
                  <a:gd name="T6" fmla="*/ 354 w 3171"/>
                  <a:gd name="T7" fmla="*/ 571 h 594"/>
                  <a:gd name="T8" fmla="*/ 293 w 3171"/>
                  <a:gd name="T9" fmla="*/ 299 h 594"/>
                  <a:gd name="T10" fmla="*/ 291 w 3171"/>
                  <a:gd name="T11" fmla="*/ 295 h 594"/>
                  <a:gd name="T12" fmla="*/ 0 w 3171"/>
                  <a:gd name="T13" fmla="*/ 0 h 594"/>
                  <a:gd name="T14" fmla="*/ 3171 w 3171"/>
                  <a:gd name="T15" fmla="*/ 0 h 5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71" h="594">
                    <a:moveTo>
                      <a:pt x="3171" y="0"/>
                    </a:moveTo>
                    <a:cubicBezTo>
                      <a:pt x="3171" y="594"/>
                      <a:pt x="3171" y="594"/>
                      <a:pt x="3171" y="594"/>
                    </a:cubicBezTo>
                    <a:cubicBezTo>
                      <a:pt x="354" y="594"/>
                      <a:pt x="354" y="594"/>
                      <a:pt x="354" y="594"/>
                    </a:cubicBezTo>
                    <a:cubicBezTo>
                      <a:pt x="354" y="586"/>
                      <a:pt x="354" y="579"/>
                      <a:pt x="354" y="571"/>
                    </a:cubicBezTo>
                    <a:cubicBezTo>
                      <a:pt x="354" y="474"/>
                      <a:pt x="332" y="381"/>
                      <a:pt x="293" y="299"/>
                    </a:cubicBezTo>
                    <a:cubicBezTo>
                      <a:pt x="292" y="297"/>
                      <a:pt x="292" y="296"/>
                      <a:pt x="291" y="295"/>
                    </a:cubicBezTo>
                    <a:cubicBezTo>
                      <a:pt x="230" y="167"/>
                      <a:pt x="127" y="63"/>
                      <a:pt x="0" y="0"/>
                    </a:cubicBezTo>
                    <a:lnTo>
                      <a:pt x="317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7" name="Freeform 22">
                <a:extLst>
                  <a:ext uri="{FF2B5EF4-FFF2-40B4-BE49-F238E27FC236}">
                    <a16:creationId xmlns:a16="http://schemas.microsoft.com/office/drawing/2014/main" id="{2A5D829E-BDAB-5171-83AD-7C475D54A5B2}"/>
                  </a:ext>
                </a:extLst>
              </p:cNvPr>
              <p:cNvSpPr>
                <a:spLocks/>
              </p:cNvSpPr>
              <p:nvPr/>
            </p:nvSpPr>
            <p:spPr bwMode="auto">
              <a:xfrm>
                <a:off x="27514550" y="3713163"/>
                <a:ext cx="1509713" cy="854075"/>
              </a:xfrm>
              <a:custGeom>
                <a:avLst/>
                <a:gdLst>
                  <a:gd name="T0" fmla="*/ 1052 w 1052"/>
                  <a:gd name="T1" fmla="*/ 0 h 594"/>
                  <a:gd name="T2" fmla="*/ 760 w 1052"/>
                  <a:gd name="T3" fmla="*/ 295 h 594"/>
                  <a:gd name="T4" fmla="*/ 758 w 1052"/>
                  <a:gd name="T5" fmla="*/ 299 h 594"/>
                  <a:gd name="T6" fmla="*/ 697 w 1052"/>
                  <a:gd name="T7" fmla="*/ 571 h 594"/>
                  <a:gd name="T8" fmla="*/ 698 w 1052"/>
                  <a:gd name="T9" fmla="*/ 594 h 594"/>
                  <a:gd name="T10" fmla="*/ 354 w 1052"/>
                  <a:gd name="T11" fmla="*/ 594 h 594"/>
                  <a:gd name="T12" fmla="*/ 355 w 1052"/>
                  <a:gd name="T13" fmla="*/ 571 h 594"/>
                  <a:gd name="T14" fmla="*/ 293 w 1052"/>
                  <a:gd name="T15" fmla="*/ 299 h 594"/>
                  <a:gd name="T16" fmla="*/ 292 w 1052"/>
                  <a:gd name="T17" fmla="*/ 295 h 594"/>
                  <a:gd name="T18" fmla="*/ 0 w 1052"/>
                  <a:gd name="T19" fmla="*/ 0 h 594"/>
                  <a:gd name="T20" fmla="*/ 1052 w 1052"/>
                  <a:gd name="T21" fmla="*/ 0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2" h="594">
                    <a:moveTo>
                      <a:pt x="1052" y="0"/>
                    </a:moveTo>
                    <a:cubicBezTo>
                      <a:pt x="925" y="63"/>
                      <a:pt x="822" y="167"/>
                      <a:pt x="760" y="295"/>
                    </a:cubicBezTo>
                    <a:cubicBezTo>
                      <a:pt x="759" y="296"/>
                      <a:pt x="759" y="297"/>
                      <a:pt x="758" y="299"/>
                    </a:cubicBezTo>
                    <a:cubicBezTo>
                      <a:pt x="719" y="381"/>
                      <a:pt x="697" y="474"/>
                      <a:pt x="697" y="571"/>
                    </a:cubicBezTo>
                    <a:cubicBezTo>
                      <a:pt x="697" y="579"/>
                      <a:pt x="697" y="586"/>
                      <a:pt x="698" y="594"/>
                    </a:cubicBezTo>
                    <a:cubicBezTo>
                      <a:pt x="354" y="594"/>
                      <a:pt x="354" y="594"/>
                      <a:pt x="354" y="594"/>
                    </a:cubicBezTo>
                    <a:cubicBezTo>
                      <a:pt x="355" y="586"/>
                      <a:pt x="355" y="579"/>
                      <a:pt x="355" y="571"/>
                    </a:cubicBezTo>
                    <a:cubicBezTo>
                      <a:pt x="355" y="474"/>
                      <a:pt x="333" y="381"/>
                      <a:pt x="293" y="299"/>
                    </a:cubicBezTo>
                    <a:cubicBezTo>
                      <a:pt x="293" y="297"/>
                      <a:pt x="292" y="296"/>
                      <a:pt x="292" y="295"/>
                    </a:cubicBezTo>
                    <a:cubicBezTo>
                      <a:pt x="230" y="167"/>
                      <a:pt x="127" y="63"/>
                      <a:pt x="0" y="0"/>
                    </a:cubicBezTo>
                    <a:lnTo>
                      <a:pt x="10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8" name="Freeform 23">
                <a:extLst>
                  <a:ext uri="{FF2B5EF4-FFF2-40B4-BE49-F238E27FC236}">
                    <a16:creationId xmlns:a16="http://schemas.microsoft.com/office/drawing/2014/main" id="{CD0B0C7D-88AF-D852-038D-B856E9BA6E45}"/>
                  </a:ext>
                </a:extLst>
              </p:cNvPr>
              <p:cNvSpPr>
                <a:spLocks/>
              </p:cNvSpPr>
              <p:nvPr/>
            </p:nvSpPr>
            <p:spPr bwMode="auto">
              <a:xfrm>
                <a:off x="25273000" y="3713163"/>
                <a:ext cx="1428750" cy="854075"/>
              </a:xfrm>
              <a:custGeom>
                <a:avLst/>
                <a:gdLst>
                  <a:gd name="T0" fmla="*/ 996 w 996"/>
                  <a:gd name="T1" fmla="*/ 0 h 594"/>
                  <a:gd name="T2" fmla="*/ 705 w 996"/>
                  <a:gd name="T3" fmla="*/ 295 h 594"/>
                  <a:gd name="T4" fmla="*/ 703 w 996"/>
                  <a:gd name="T5" fmla="*/ 299 h 594"/>
                  <a:gd name="T6" fmla="*/ 642 w 996"/>
                  <a:gd name="T7" fmla="*/ 571 h 594"/>
                  <a:gd name="T8" fmla="*/ 642 w 996"/>
                  <a:gd name="T9" fmla="*/ 594 h 594"/>
                  <a:gd name="T10" fmla="*/ 299 w 996"/>
                  <a:gd name="T11" fmla="*/ 594 h 594"/>
                  <a:gd name="T12" fmla="*/ 0 w 996"/>
                  <a:gd name="T13" fmla="*/ 299 h 594"/>
                  <a:gd name="T14" fmla="*/ 0 w 996"/>
                  <a:gd name="T15" fmla="*/ 295 h 594"/>
                  <a:gd name="T16" fmla="*/ 0 w 996"/>
                  <a:gd name="T17" fmla="*/ 0 h 594"/>
                  <a:gd name="T18" fmla="*/ 996 w 996"/>
                  <a:gd name="T19" fmla="*/ 0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6" h="594">
                    <a:moveTo>
                      <a:pt x="996" y="0"/>
                    </a:moveTo>
                    <a:cubicBezTo>
                      <a:pt x="869" y="63"/>
                      <a:pt x="767" y="167"/>
                      <a:pt x="705" y="295"/>
                    </a:cubicBezTo>
                    <a:cubicBezTo>
                      <a:pt x="704" y="296"/>
                      <a:pt x="704" y="297"/>
                      <a:pt x="703" y="299"/>
                    </a:cubicBezTo>
                    <a:cubicBezTo>
                      <a:pt x="664" y="381"/>
                      <a:pt x="642" y="474"/>
                      <a:pt x="642" y="571"/>
                    </a:cubicBezTo>
                    <a:cubicBezTo>
                      <a:pt x="642" y="579"/>
                      <a:pt x="642" y="586"/>
                      <a:pt x="642" y="594"/>
                    </a:cubicBezTo>
                    <a:cubicBezTo>
                      <a:pt x="299" y="594"/>
                      <a:pt x="299" y="594"/>
                      <a:pt x="299" y="594"/>
                    </a:cubicBezTo>
                    <a:cubicBezTo>
                      <a:pt x="135" y="594"/>
                      <a:pt x="2" y="462"/>
                      <a:pt x="0" y="299"/>
                    </a:cubicBezTo>
                    <a:cubicBezTo>
                      <a:pt x="0" y="298"/>
                      <a:pt x="0" y="296"/>
                      <a:pt x="0" y="295"/>
                    </a:cubicBezTo>
                    <a:cubicBezTo>
                      <a:pt x="0" y="0"/>
                      <a:pt x="0" y="0"/>
                      <a:pt x="0" y="0"/>
                    </a:cubicBezTo>
                    <a:lnTo>
                      <a:pt x="9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9" name="Freeform 24">
                <a:extLst>
                  <a:ext uri="{FF2B5EF4-FFF2-40B4-BE49-F238E27FC236}">
                    <a16:creationId xmlns:a16="http://schemas.microsoft.com/office/drawing/2014/main" id="{A985134D-EB03-B080-B392-ED2D831FA43C}"/>
                  </a:ext>
                </a:extLst>
              </p:cNvPr>
              <p:cNvSpPr>
                <a:spLocks/>
              </p:cNvSpPr>
              <p:nvPr/>
            </p:nvSpPr>
            <p:spPr bwMode="auto">
              <a:xfrm>
                <a:off x="25273000" y="4137025"/>
                <a:ext cx="0" cy="6350"/>
              </a:xfrm>
              <a:custGeom>
                <a:avLst/>
                <a:gdLst>
                  <a:gd name="T0" fmla="*/ 4 h 4"/>
                  <a:gd name="T1" fmla="*/ 4 h 4"/>
                  <a:gd name="T2" fmla="*/ 0 h 4"/>
                  <a:gd name="T3" fmla="*/ 4 h 4"/>
                </a:gdLst>
                <a:ahLst/>
                <a:cxnLst>
                  <a:cxn ang="0">
                    <a:pos x="0" y="T0"/>
                  </a:cxn>
                  <a:cxn ang="0">
                    <a:pos x="0" y="T1"/>
                  </a:cxn>
                  <a:cxn ang="0">
                    <a:pos x="0" y="T2"/>
                  </a:cxn>
                  <a:cxn ang="0">
                    <a:pos x="0" y="T3"/>
                  </a:cxn>
                </a:cxnLst>
                <a:rect l="0" t="0" r="r" b="b"/>
                <a:pathLst>
                  <a:path h="4">
                    <a:moveTo>
                      <a:pt x="0" y="4"/>
                    </a:moveTo>
                    <a:cubicBezTo>
                      <a:pt x="0" y="4"/>
                      <a:pt x="0" y="4"/>
                      <a:pt x="0" y="4"/>
                    </a:cubicBezTo>
                    <a:cubicBezTo>
                      <a:pt x="0" y="0"/>
                      <a:pt x="0" y="0"/>
                      <a:pt x="0" y="0"/>
                    </a:cubicBezTo>
                    <a:cubicBezTo>
                      <a:pt x="0" y="1"/>
                      <a:pt x="0" y="3"/>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0" name="Freeform 25">
                <a:extLst>
                  <a:ext uri="{FF2B5EF4-FFF2-40B4-BE49-F238E27FC236}">
                    <a16:creationId xmlns:a16="http://schemas.microsoft.com/office/drawing/2014/main" id="{45AB69BB-DDAB-9E31-AACF-07463D473D56}"/>
                  </a:ext>
                </a:extLst>
              </p:cNvPr>
              <p:cNvSpPr>
                <a:spLocks noEditPoints="1"/>
              </p:cNvSpPr>
              <p:nvPr/>
            </p:nvSpPr>
            <p:spPr bwMode="auto">
              <a:xfrm>
                <a:off x="35205988" y="4567238"/>
                <a:ext cx="923925" cy="1588"/>
              </a:xfrm>
              <a:custGeom>
                <a:avLst/>
                <a:gdLst>
                  <a:gd name="T0" fmla="*/ 642 w 643"/>
                  <a:gd name="T1" fmla="*/ 0 h 1"/>
                  <a:gd name="T2" fmla="*/ 642 w 643"/>
                  <a:gd name="T3" fmla="*/ 0 h 1"/>
                  <a:gd name="T4" fmla="*/ 643 w 643"/>
                  <a:gd name="T5" fmla="*/ 0 h 1"/>
                  <a:gd name="T6" fmla="*/ 643 w 643"/>
                  <a:gd name="T7" fmla="*/ 0 h 1"/>
                  <a:gd name="T8" fmla="*/ 642 w 643"/>
                  <a:gd name="T9" fmla="*/ 0 h 1"/>
                  <a:gd name="T10" fmla="*/ 0 w 643"/>
                  <a:gd name="T11" fmla="*/ 0 h 1"/>
                  <a:gd name="T12" fmla="*/ 0 w 643"/>
                  <a:gd name="T13" fmla="*/ 1 h 1"/>
                  <a:gd name="T14" fmla="*/ 1 w 643"/>
                  <a:gd name="T15" fmla="*/ 1 h 1"/>
                  <a:gd name="T16" fmla="*/ 1 w 643"/>
                  <a:gd name="T17" fmla="*/ 0 h 1"/>
                  <a:gd name="T18" fmla="*/ 0 w 643"/>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3" h="1">
                    <a:moveTo>
                      <a:pt x="642" y="0"/>
                    </a:moveTo>
                    <a:cubicBezTo>
                      <a:pt x="642" y="0"/>
                      <a:pt x="642" y="0"/>
                      <a:pt x="642" y="0"/>
                    </a:cubicBezTo>
                    <a:cubicBezTo>
                      <a:pt x="643" y="0"/>
                      <a:pt x="643" y="0"/>
                      <a:pt x="643" y="0"/>
                    </a:cubicBezTo>
                    <a:cubicBezTo>
                      <a:pt x="643" y="0"/>
                      <a:pt x="643" y="0"/>
                      <a:pt x="643" y="0"/>
                    </a:cubicBezTo>
                    <a:lnTo>
                      <a:pt x="642" y="0"/>
                    </a:lnTo>
                    <a:close/>
                    <a:moveTo>
                      <a:pt x="0" y="0"/>
                    </a:moveTo>
                    <a:cubicBezTo>
                      <a:pt x="0" y="0"/>
                      <a:pt x="0" y="0"/>
                      <a:pt x="0" y="1"/>
                    </a:cubicBezTo>
                    <a:cubicBezTo>
                      <a:pt x="1" y="1"/>
                      <a:pt x="1" y="1"/>
                      <a:pt x="1" y="1"/>
                    </a:cubicBezTo>
                    <a:cubicBezTo>
                      <a:pt x="1" y="0"/>
                      <a:pt x="1" y="0"/>
                      <a:pt x="1"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1" name="Freeform 26">
                <a:extLst>
                  <a:ext uri="{FF2B5EF4-FFF2-40B4-BE49-F238E27FC236}">
                    <a16:creationId xmlns:a16="http://schemas.microsoft.com/office/drawing/2014/main" id="{8BD5C7F2-7AF3-33E5-21F6-BA7FDF7209F7}"/>
                  </a:ext>
                </a:extLst>
              </p:cNvPr>
              <p:cNvSpPr>
                <a:spLocks noEditPoints="1"/>
              </p:cNvSpPr>
              <p:nvPr/>
            </p:nvSpPr>
            <p:spPr bwMode="auto">
              <a:xfrm>
                <a:off x="34390013" y="528638"/>
                <a:ext cx="2946400" cy="4038600"/>
              </a:xfrm>
              <a:custGeom>
                <a:avLst/>
                <a:gdLst>
                  <a:gd name="T0" fmla="*/ 1577 w 2053"/>
                  <a:gd name="T1" fmla="*/ 339 h 2811"/>
                  <a:gd name="T2" fmla="*/ 951 w 2053"/>
                  <a:gd name="T3" fmla="*/ 0 h 2811"/>
                  <a:gd name="T4" fmla="*/ 0 w 2053"/>
                  <a:gd name="T5" fmla="*/ 0 h 2811"/>
                  <a:gd name="T6" fmla="*/ 0 w 2053"/>
                  <a:gd name="T7" fmla="*/ 2811 h 2811"/>
                  <a:gd name="T8" fmla="*/ 253 w 2053"/>
                  <a:gd name="T9" fmla="*/ 2811 h 2811"/>
                  <a:gd name="T10" fmla="*/ 253 w 2053"/>
                  <a:gd name="T11" fmla="*/ 2788 h 2811"/>
                  <a:gd name="T12" fmla="*/ 316 w 2053"/>
                  <a:gd name="T13" fmla="*/ 2512 h 2811"/>
                  <a:gd name="T14" fmla="*/ 891 w 2053"/>
                  <a:gd name="T15" fmla="*/ 2151 h 2811"/>
                  <a:gd name="T16" fmla="*/ 1465 w 2053"/>
                  <a:gd name="T17" fmla="*/ 2512 h 2811"/>
                  <a:gd name="T18" fmla="*/ 1528 w 2053"/>
                  <a:gd name="T19" fmla="*/ 2788 h 2811"/>
                  <a:gd name="T20" fmla="*/ 1528 w 2053"/>
                  <a:gd name="T21" fmla="*/ 2811 h 2811"/>
                  <a:gd name="T22" fmla="*/ 1528 w 2053"/>
                  <a:gd name="T23" fmla="*/ 2811 h 2811"/>
                  <a:gd name="T24" fmla="*/ 1726 w 2053"/>
                  <a:gd name="T25" fmla="*/ 2811 h 2811"/>
                  <a:gd name="T26" fmla="*/ 1863 w 2053"/>
                  <a:gd name="T27" fmla="*/ 2720 h 2811"/>
                  <a:gd name="T28" fmla="*/ 2053 w 2053"/>
                  <a:gd name="T29" fmla="*/ 2274 h 2811"/>
                  <a:gd name="T30" fmla="*/ 2053 w 2053"/>
                  <a:gd name="T31" fmla="*/ 1072 h 2811"/>
                  <a:gd name="T32" fmla="*/ 1577 w 2053"/>
                  <a:gd name="T33" fmla="*/ 339 h 2811"/>
                  <a:gd name="T34" fmla="*/ 448 w 2053"/>
                  <a:gd name="T35" fmla="*/ 1077 h 2811"/>
                  <a:gd name="T36" fmla="*/ 448 w 2053"/>
                  <a:gd name="T37" fmla="*/ 209 h 2811"/>
                  <a:gd name="T38" fmla="*/ 951 w 2053"/>
                  <a:gd name="T39" fmla="*/ 209 h 2811"/>
                  <a:gd name="T40" fmla="*/ 1401 w 2053"/>
                  <a:gd name="T41" fmla="*/ 453 h 2811"/>
                  <a:gd name="T42" fmla="*/ 1807 w 2053"/>
                  <a:gd name="T43" fmla="*/ 1077 h 2811"/>
                  <a:gd name="T44" fmla="*/ 448 w 2053"/>
                  <a:gd name="T45" fmla="*/ 1077 h 2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53" h="2811">
                    <a:moveTo>
                      <a:pt x="1577" y="339"/>
                    </a:moveTo>
                    <a:cubicBezTo>
                      <a:pt x="1439" y="128"/>
                      <a:pt x="1204" y="0"/>
                      <a:pt x="951" y="0"/>
                    </a:cubicBezTo>
                    <a:cubicBezTo>
                      <a:pt x="0" y="0"/>
                      <a:pt x="0" y="0"/>
                      <a:pt x="0" y="0"/>
                    </a:cubicBezTo>
                    <a:cubicBezTo>
                      <a:pt x="0" y="2811"/>
                      <a:pt x="0" y="2811"/>
                      <a:pt x="0" y="2811"/>
                    </a:cubicBezTo>
                    <a:cubicBezTo>
                      <a:pt x="253" y="2811"/>
                      <a:pt x="253" y="2811"/>
                      <a:pt x="253" y="2811"/>
                    </a:cubicBezTo>
                    <a:cubicBezTo>
                      <a:pt x="253" y="2803"/>
                      <a:pt x="253" y="2796"/>
                      <a:pt x="253" y="2788"/>
                    </a:cubicBezTo>
                    <a:cubicBezTo>
                      <a:pt x="253" y="2689"/>
                      <a:pt x="276" y="2596"/>
                      <a:pt x="316" y="2512"/>
                    </a:cubicBezTo>
                    <a:cubicBezTo>
                      <a:pt x="419" y="2298"/>
                      <a:pt x="638" y="2151"/>
                      <a:pt x="891" y="2151"/>
                    </a:cubicBezTo>
                    <a:cubicBezTo>
                      <a:pt x="1143" y="2151"/>
                      <a:pt x="1362" y="2298"/>
                      <a:pt x="1465" y="2512"/>
                    </a:cubicBezTo>
                    <a:cubicBezTo>
                      <a:pt x="1505" y="2596"/>
                      <a:pt x="1528" y="2689"/>
                      <a:pt x="1528" y="2788"/>
                    </a:cubicBezTo>
                    <a:cubicBezTo>
                      <a:pt x="1528" y="2796"/>
                      <a:pt x="1528" y="2803"/>
                      <a:pt x="1528" y="2811"/>
                    </a:cubicBezTo>
                    <a:cubicBezTo>
                      <a:pt x="1528" y="2811"/>
                      <a:pt x="1528" y="2811"/>
                      <a:pt x="1528" y="2811"/>
                    </a:cubicBezTo>
                    <a:cubicBezTo>
                      <a:pt x="1726" y="2811"/>
                      <a:pt x="1726" y="2811"/>
                      <a:pt x="1726" y="2811"/>
                    </a:cubicBezTo>
                    <a:cubicBezTo>
                      <a:pt x="1786" y="2811"/>
                      <a:pt x="1840" y="2775"/>
                      <a:pt x="1863" y="2720"/>
                    </a:cubicBezTo>
                    <a:cubicBezTo>
                      <a:pt x="2053" y="2274"/>
                      <a:pt x="2053" y="2274"/>
                      <a:pt x="2053" y="2274"/>
                    </a:cubicBezTo>
                    <a:cubicBezTo>
                      <a:pt x="2053" y="1072"/>
                      <a:pt x="2053" y="1072"/>
                      <a:pt x="2053" y="1072"/>
                    </a:cubicBezTo>
                    <a:lnTo>
                      <a:pt x="1577" y="339"/>
                    </a:lnTo>
                    <a:close/>
                    <a:moveTo>
                      <a:pt x="448" y="1077"/>
                    </a:moveTo>
                    <a:cubicBezTo>
                      <a:pt x="448" y="209"/>
                      <a:pt x="448" y="209"/>
                      <a:pt x="448" y="209"/>
                    </a:cubicBezTo>
                    <a:cubicBezTo>
                      <a:pt x="951" y="209"/>
                      <a:pt x="951" y="209"/>
                      <a:pt x="951" y="209"/>
                    </a:cubicBezTo>
                    <a:cubicBezTo>
                      <a:pt x="1134" y="209"/>
                      <a:pt x="1302" y="300"/>
                      <a:pt x="1401" y="453"/>
                    </a:cubicBezTo>
                    <a:cubicBezTo>
                      <a:pt x="1807" y="1077"/>
                      <a:pt x="1807" y="1077"/>
                      <a:pt x="1807" y="1077"/>
                    </a:cubicBezTo>
                    <a:lnTo>
                      <a:pt x="448" y="10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2" name="Freeform 27">
                <a:extLst>
                  <a:ext uri="{FF2B5EF4-FFF2-40B4-BE49-F238E27FC236}">
                    <a16:creationId xmlns:a16="http://schemas.microsoft.com/office/drawing/2014/main" id="{494DCDA4-00C5-6215-B773-D8761B200C8E}"/>
                  </a:ext>
                </a:extLst>
              </p:cNvPr>
              <p:cNvSpPr>
                <a:spLocks noEditPoints="1"/>
              </p:cNvSpPr>
              <p:nvPr/>
            </p:nvSpPr>
            <p:spPr bwMode="auto">
              <a:xfrm>
                <a:off x="35205988" y="4567238"/>
                <a:ext cx="923925" cy="1588"/>
              </a:xfrm>
              <a:custGeom>
                <a:avLst/>
                <a:gdLst>
                  <a:gd name="T0" fmla="*/ 642 w 643"/>
                  <a:gd name="T1" fmla="*/ 0 h 1"/>
                  <a:gd name="T2" fmla="*/ 642 w 643"/>
                  <a:gd name="T3" fmla="*/ 0 h 1"/>
                  <a:gd name="T4" fmla="*/ 643 w 643"/>
                  <a:gd name="T5" fmla="*/ 0 h 1"/>
                  <a:gd name="T6" fmla="*/ 643 w 643"/>
                  <a:gd name="T7" fmla="*/ 0 h 1"/>
                  <a:gd name="T8" fmla="*/ 642 w 643"/>
                  <a:gd name="T9" fmla="*/ 0 h 1"/>
                  <a:gd name="T10" fmla="*/ 0 w 643"/>
                  <a:gd name="T11" fmla="*/ 0 h 1"/>
                  <a:gd name="T12" fmla="*/ 0 w 643"/>
                  <a:gd name="T13" fmla="*/ 1 h 1"/>
                  <a:gd name="T14" fmla="*/ 1 w 643"/>
                  <a:gd name="T15" fmla="*/ 1 h 1"/>
                  <a:gd name="T16" fmla="*/ 1 w 643"/>
                  <a:gd name="T17" fmla="*/ 0 h 1"/>
                  <a:gd name="T18" fmla="*/ 0 w 643"/>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3" h="1">
                    <a:moveTo>
                      <a:pt x="642" y="0"/>
                    </a:moveTo>
                    <a:cubicBezTo>
                      <a:pt x="642" y="0"/>
                      <a:pt x="642" y="0"/>
                      <a:pt x="642" y="0"/>
                    </a:cubicBezTo>
                    <a:cubicBezTo>
                      <a:pt x="643" y="0"/>
                      <a:pt x="643" y="0"/>
                      <a:pt x="643" y="0"/>
                    </a:cubicBezTo>
                    <a:cubicBezTo>
                      <a:pt x="643" y="0"/>
                      <a:pt x="643" y="0"/>
                      <a:pt x="643" y="0"/>
                    </a:cubicBezTo>
                    <a:lnTo>
                      <a:pt x="642" y="0"/>
                    </a:lnTo>
                    <a:close/>
                    <a:moveTo>
                      <a:pt x="0" y="0"/>
                    </a:moveTo>
                    <a:cubicBezTo>
                      <a:pt x="0" y="0"/>
                      <a:pt x="0" y="0"/>
                      <a:pt x="0" y="1"/>
                    </a:cubicBezTo>
                    <a:cubicBezTo>
                      <a:pt x="1" y="1"/>
                      <a:pt x="1" y="1"/>
                      <a:pt x="1" y="1"/>
                    </a:cubicBezTo>
                    <a:cubicBezTo>
                      <a:pt x="1" y="0"/>
                      <a:pt x="1" y="0"/>
                      <a:pt x="1"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3" name="Freeform 28">
                <a:extLst>
                  <a:ext uri="{FF2B5EF4-FFF2-40B4-BE49-F238E27FC236}">
                    <a16:creationId xmlns:a16="http://schemas.microsoft.com/office/drawing/2014/main" id="{4B34769E-3902-86F3-379A-165C28AFCDF8}"/>
                  </a:ext>
                </a:extLst>
              </p:cNvPr>
              <p:cNvSpPr>
                <a:spLocks noEditPoints="1"/>
              </p:cNvSpPr>
              <p:nvPr/>
            </p:nvSpPr>
            <p:spPr bwMode="auto">
              <a:xfrm>
                <a:off x="34902775" y="3768725"/>
                <a:ext cx="1530350" cy="1530350"/>
              </a:xfrm>
              <a:custGeom>
                <a:avLst/>
                <a:gdLst>
                  <a:gd name="T0" fmla="*/ 990 w 1067"/>
                  <a:gd name="T1" fmla="*/ 257 h 1066"/>
                  <a:gd name="T2" fmla="*/ 534 w 1067"/>
                  <a:gd name="T3" fmla="*/ 0 h 1066"/>
                  <a:gd name="T4" fmla="*/ 78 w 1067"/>
                  <a:gd name="T5" fmla="*/ 257 h 1066"/>
                  <a:gd name="T6" fmla="*/ 0 w 1067"/>
                  <a:gd name="T7" fmla="*/ 533 h 1066"/>
                  <a:gd name="T8" fmla="*/ 1 w 1067"/>
                  <a:gd name="T9" fmla="*/ 556 h 1066"/>
                  <a:gd name="T10" fmla="*/ 1 w 1067"/>
                  <a:gd name="T11" fmla="*/ 557 h 1066"/>
                  <a:gd name="T12" fmla="*/ 534 w 1067"/>
                  <a:gd name="T13" fmla="*/ 1066 h 1066"/>
                  <a:gd name="T14" fmla="*/ 1066 w 1067"/>
                  <a:gd name="T15" fmla="*/ 556 h 1066"/>
                  <a:gd name="T16" fmla="*/ 1066 w 1067"/>
                  <a:gd name="T17" fmla="*/ 556 h 1066"/>
                  <a:gd name="T18" fmla="*/ 1067 w 1067"/>
                  <a:gd name="T19" fmla="*/ 533 h 1066"/>
                  <a:gd name="T20" fmla="*/ 990 w 1067"/>
                  <a:gd name="T21" fmla="*/ 257 h 1066"/>
                  <a:gd name="T22" fmla="*/ 855 w 1067"/>
                  <a:gd name="T23" fmla="*/ 556 h 1066"/>
                  <a:gd name="T24" fmla="*/ 855 w 1067"/>
                  <a:gd name="T25" fmla="*/ 556 h 1066"/>
                  <a:gd name="T26" fmla="*/ 534 w 1067"/>
                  <a:gd name="T27" fmla="*/ 856 h 1066"/>
                  <a:gd name="T28" fmla="*/ 212 w 1067"/>
                  <a:gd name="T29" fmla="*/ 557 h 1066"/>
                  <a:gd name="T30" fmla="*/ 212 w 1067"/>
                  <a:gd name="T31" fmla="*/ 556 h 1066"/>
                  <a:gd name="T32" fmla="*/ 211 w 1067"/>
                  <a:gd name="T33" fmla="*/ 533 h 1066"/>
                  <a:gd name="T34" fmla="*/ 367 w 1067"/>
                  <a:gd name="T35" fmla="*/ 257 h 1066"/>
                  <a:gd name="T36" fmla="*/ 534 w 1067"/>
                  <a:gd name="T37" fmla="*/ 211 h 1066"/>
                  <a:gd name="T38" fmla="*/ 700 w 1067"/>
                  <a:gd name="T39" fmla="*/ 257 h 1066"/>
                  <a:gd name="T40" fmla="*/ 856 w 1067"/>
                  <a:gd name="T41" fmla="*/ 533 h 1066"/>
                  <a:gd name="T42" fmla="*/ 855 w 1067"/>
                  <a:gd name="T43" fmla="*/ 556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67" h="1066">
                    <a:moveTo>
                      <a:pt x="990" y="257"/>
                    </a:moveTo>
                    <a:cubicBezTo>
                      <a:pt x="896" y="103"/>
                      <a:pt x="727" y="0"/>
                      <a:pt x="534" y="0"/>
                    </a:cubicBezTo>
                    <a:cubicBezTo>
                      <a:pt x="340" y="0"/>
                      <a:pt x="171" y="103"/>
                      <a:pt x="78" y="257"/>
                    </a:cubicBezTo>
                    <a:cubicBezTo>
                      <a:pt x="29" y="338"/>
                      <a:pt x="0" y="432"/>
                      <a:pt x="0" y="533"/>
                    </a:cubicBezTo>
                    <a:cubicBezTo>
                      <a:pt x="0" y="541"/>
                      <a:pt x="1" y="548"/>
                      <a:pt x="1" y="556"/>
                    </a:cubicBezTo>
                    <a:cubicBezTo>
                      <a:pt x="1" y="556"/>
                      <a:pt x="1" y="556"/>
                      <a:pt x="1" y="557"/>
                    </a:cubicBezTo>
                    <a:cubicBezTo>
                      <a:pt x="13" y="840"/>
                      <a:pt x="247" y="1066"/>
                      <a:pt x="534" y="1066"/>
                    </a:cubicBezTo>
                    <a:cubicBezTo>
                      <a:pt x="820" y="1066"/>
                      <a:pt x="1054" y="840"/>
                      <a:pt x="1066" y="556"/>
                    </a:cubicBezTo>
                    <a:cubicBezTo>
                      <a:pt x="1066" y="556"/>
                      <a:pt x="1066" y="556"/>
                      <a:pt x="1066" y="556"/>
                    </a:cubicBezTo>
                    <a:cubicBezTo>
                      <a:pt x="1066" y="548"/>
                      <a:pt x="1067" y="541"/>
                      <a:pt x="1067" y="533"/>
                    </a:cubicBezTo>
                    <a:cubicBezTo>
                      <a:pt x="1067" y="432"/>
                      <a:pt x="1038" y="338"/>
                      <a:pt x="990" y="257"/>
                    </a:cubicBezTo>
                    <a:close/>
                    <a:moveTo>
                      <a:pt x="855" y="556"/>
                    </a:moveTo>
                    <a:cubicBezTo>
                      <a:pt x="855" y="556"/>
                      <a:pt x="855" y="556"/>
                      <a:pt x="855" y="556"/>
                    </a:cubicBezTo>
                    <a:cubicBezTo>
                      <a:pt x="843" y="723"/>
                      <a:pt x="704" y="856"/>
                      <a:pt x="534" y="856"/>
                    </a:cubicBezTo>
                    <a:cubicBezTo>
                      <a:pt x="364" y="856"/>
                      <a:pt x="224" y="724"/>
                      <a:pt x="212" y="557"/>
                    </a:cubicBezTo>
                    <a:cubicBezTo>
                      <a:pt x="212" y="556"/>
                      <a:pt x="212" y="556"/>
                      <a:pt x="212" y="556"/>
                    </a:cubicBezTo>
                    <a:cubicBezTo>
                      <a:pt x="211" y="548"/>
                      <a:pt x="211" y="541"/>
                      <a:pt x="211" y="533"/>
                    </a:cubicBezTo>
                    <a:cubicBezTo>
                      <a:pt x="211" y="416"/>
                      <a:pt x="274" y="314"/>
                      <a:pt x="367" y="257"/>
                    </a:cubicBezTo>
                    <a:cubicBezTo>
                      <a:pt x="416" y="228"/>
                      <a:pt x="473" y="211"/>
                      <a:pt x="534" y="211"/>
                    </a:cubicBezTo>
                    <a:cubicBezTo>
                      <a:pt x="594" y="211"/>
                      <a:pt x="651" y="228"/>
                      <a:pt x="700" y="257"/>
                    </a:cubicBezTo>
                    <a:cubicBezTo>
                      <a:pt x="793" y="314"/>
                      <a:pt x="856" y="416"/>
                      <a:pt x="856" y="533"/>
                    </a:cubicBezTo>
                    <a:cubicBezTo>
                      <a:pt x="856" y="541"/>
                      <a:pt x="856" y="548"/>
                      <a:pt x="855" y="5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4" name="Freeform 29">
                <a:extLst>
                  <a:ext uri="{FF2B5EF4-FFF2-40B4-BE49-F238E27FC236}">
                    <a16:creationId xmlns:a16="http://schemas.microsoft.com/office/drawing/2014/main" id="{BBB4EA5C-B606-B67D-818E-71A902A6D881}"/>
                  </a:ext>
                </a:extLst>
              </p:cNvPr>
              <p:cNvSpPr>
                <a:spLocks noEditPoints="1"/>
              </p:cNvSpPr>
              <p:nvPr/>
            </p:nvSpPr>
            <p:spPr bwMode="auto">
              <a:xfrm>
                <a:off x="28665488" y="3768725"/>
                <a:ext cx="1530350" cy="1530350"/>
              </a:xfrm>
              <a:custGeom>
                <a:avLst/>
                <a:gdLst>
                  <a:gd name="T0" fmla="*/ 991 w 1066"/>
                  <a:gd name="T1" fmla="*/ 261 h 1066"/>
                  <a:gd name="T2" fmla="*/ 989 w 1066"/>
                  <a:gd name="T3" fmla="*/ 257 h 1066"/>
                  <a:gd name="T4" fmla="*/ 533 w 1066"/>
                  <a:gd name="T5" fmla="*/ 0 h 1066"/>
                  <a:gd name="T6" fmla="*/ 77 w 1066"/>
                  <a:gd name="T7" fmla="*/ 257 h 1066"/>
                  <a:gd name="T8" fmla="*/ 75 w 1066"/>
                  <a:gd name="T9" fmla="*/ 261 h 1066"/>
                  <a:gd name="T10" fmla="*/ 0 w 1066"/>
                  <a:gd name="T11" fmla="*/ 533 h 1066"/>
                  <a:gd name="T12" fmla="*/ 0 w 1066"/>
                  <a:gd name="T13" fmla="*/ 556 h 1066"/>
                  <a:gd name="T14" fmla="*/ 533 w 1066"/>
                  <a:gd name="T15" fmla="*/ 1066 h 1066"/>
                  <a:gd name="T16" fmla="*/ 1065 w 1066"/>
                  <a:gd name="T17" fmla="*/ 556 h 1066"/>
                  <a:gd name="T18" fmla="*/ 1066 w 1066"/>
                  <a:gd name="T19" fmla="*/ 533 h 1066"/>
                  <a:gd name="T20" fmla="*/ 991 w 1066"/>
                  <a:gd name="T21" fmla="*/ 261 h 1066"/>
                  <a:gd name="T22" fmla="*/ 854 w 1066"/>
                  <a:gd name="T23" fmla="*/ 556 h 1066"/>
                  <a:gd name="T24" fmla="*/ 533 w 1066"/>
                  <a:gd name="T25" fmla="*/ 856 h 1066"/>
                  <a:gd name="T26" fmla="*/ 211 w 1066"/>
                  <a:gd name="T27" fmla="*/ 556 h 1066"/>
                  <a:gd name="T28" fmla="*/ 210 w 1066"/>
                  <a:gd name="T29" fmla="*/ 533 h 1066"/>
                  <a:gd name="T30" fmla="*/ 360 w 1066"/>
                  <a:gd name="T31" fmla="*/ 261 h 1066"/>
                  <a:gd name="T32" fmla="*/ 366 w 1066"/>
                  <a:gd name="T33" fmla="*/ 257 h 1066"/>
                  <a:gd name="T34" fmla="*/ 533 w 1066"/>
                  <a:gd name="T35" fmla="*/ 211 h 1066"/>
                  <a:gd name="T36" fmla="*/ 699 w 1066"/>
                  <a:gd name="T37" fmla="*/ 257 h 1066"/>
                  <a:gd name="T38" fmla="*/ 705 w 1066"/>
                  <a:gd name="T39" fmla="*/ 261 h 1066"/>
                  <a:gd name="T40" fmla="*/ 855 w 1066"/>
                  <a:gd name="T41" fmla="*/ 533 h 1066"/>
                  <a:gd name="T42" fmla="*/ 854 w 1066"/>
                  <a:gd name="T43" fmla="*/ 556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66" h="1066">
                    <a:moveTo>
                      <a:pt x="991" y="261"/>
                    </a:moveTo>
                    <a:cubicBezTo>
                      <a:pt x="990" y="260"/>
                      <a:pt x="989" y="258"/>
                      <a:pt x="989" y="257"/>
                    </a:cubicBezTo>
                    <a:cubicBezTo>
                      <a:pt x="895" y="103"/>
                      <a:pt x="726" y="0"/>
                      <a:pt x="533" y="0"/>
                    </a:cubicBezTo>
                    <a:cubicBezTo>
                      <a:pt x="339" y="0"/>
                      <a:pt x="170" y="103"/>
                      <a:pt x="77" y="257"/>
                    </a:cubicBezTo>
                    <a:cubicBezTo>
                      <a:pt x="76" y="258"/>
                      <a:pt x="75" y="260"/>
                      <a:pt x="75" y="261"/>
                    </a:cubicBezTo>
                    <a:cubicBezTo>
                      <a:pt x="27" y="340"/>
                      <a:pt x="0" y="434"/>
                      <a:pt x="0" y="533"/>
                    </a:cubicBezTo>
                    <a:cubicBezTo>
                      <a:pt x="0" y="541"/>
                      <a:pt x="0" y="548"/>
                      <a:pt x="0" y="556"/>
                    </a:cubicBezTo>
                    <a:cubicBezTo>
                      <a:pt x="12" y="840"/>
                      <a:pt x="246" y="1066"/>
                      <a:pt x="533" y="1066"/>
                    </a:cubicBezTo>
                    <a:cubicBezTo>
                      <a:pt x="820" y="1066"/>
                      <a:pt x="1054" y="840"/>
                      <a:pt x="1065" y="556"/>
                    </a:cubicBezTo>
                    <a:cubicBezTo>
                      <a:pt x="1066" y="548"/>
                      <a:pt x="1066" y="541"/>
                      <a:pt x="1066" y="533"/>
                    </a:cubicBezTo>
                    <a:cubicBezTo>
                      <a:pt x="1066" y="434"/>
                      <a:pt x="1038" y="340"/>
                      <a:pt x="991" y="261"/>
                    </a:cubicBezTo>
                    <a:close/>
                    <a:moveTo>
                      <a:pt x="854" y="556"/>
                    </a:moveTo>
                    <a:cubicBezTo>
                      <a:pt x="843" y="723"/>
                      <a:pt x="703" y="856"/>
                      <a:pt x="533" y="856"/>
                    </a:cubicBezTo>
                    <a:cubicBezTo>
                      <a:pt x="362" y="856"/>
                      <a:pt x="222" y="723"/>
                      <a:pt x="211" y="556"/>
                    </a:cubicBezTo>
                    <a:cubicBezTo>
                      <a:pt x="210" y="548"/>
                      <a:pt x="210" y="541"/>
                      <a:pt x="210" y="533"/>
                    </a:cubicBezTo>
                    <a:cubicBezTo>
                      <a:pt x="210" y="419"/>
                      <a:pt x="270" y="318"/>
                      <a:pt x="360" y="261"/>
                    </a:cubicBezTo>
                    <a:cubicBezTo>
                      <a:pt x="362" y="259"/>
                      <a:pt x="364" y="258"/>
                      <a:pt x="366" y="257"/>
                    </a:cubicBezTo>
                    <a:cubicBezTo>
                      <a:pt x="415" y="228"/>
                      <a:pt x="472" y="211"/>
                      <a:pt x="533" y="211"/>
                    </a:cubicBezTo>
                    <a:cubicBezTo>
                      <a:pt x="593" y="211"/>
                      <a:pt x="650" y="228"/>
                      <a:pt x="699" y="257"/>
                    </a:cubicBezTo>
                    <a:cubicBezTo>
                      <a:pt x="701" y="258"/>
                      <a:pt x="703" y="259"/>
                      <a:pt x="705" y="261"/>
                    </a:cubicBezTo>
                    <a:cubicBezTo>
                      <a:pt x="795" y="318"/>
                      <a:pt x="855" y="419"/>
                      <a:pt x="855" y="533"/>
                    </a:cubicBezTo>
                    <a:cubicBezTo>
                      <a:pt x="855" y="541"/>
                      <a:pt x="855" y="548"/>
                      <a:pt x="854" y="5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5" name="Freeform 30">
                <a:extLst>
                  <a:ext uri="{FF2B5EF4-FFF2-40B4-BE49-F238E27FC236}">
                    <a16:creationId xmlns:a16="http://schemas.microsoft.com/office/drawing/2014/main" id="{BA4A1EFE-63B6-6747-7054-1E85B014899E}"/>
                  </a:ext>
                </a:extLst>
              </p:cNvPr>
              <p:cNvSpPr>
                <a:spLocks noEditPoints="1"/>
              </p:cNvSpPr>
              <p:nvPr/>
            </p:nvSpPr>
            <p:spPr bwMode="auto">
              <a:xfrm>
                <a:off x="26342975" y="3768725"/>
                <a:ext cx="1530350" cy="1530350"/>
              </a:xfrm>
              <a:custGeom>
                <a:avLst/>
                <a:gdLst>
                  <a:gd name="T0" fmla="*/ 992 w 1066"/>
                  <a:gd name="T1" fmla="*/ 261 h 1066"/>
                  <a:gd name="T2" fmla="*/ 989 w 1066"/>
                  <a:gd name="T3" fmla="*/ 257 h 1066"/>
                  <a:gd name="T4" fmla="*/ 533 w 1066"/>
                  <a:gd name="T5" fmla="*/ 0 h 1066"/>
                  <a:gd name="T6" fmla="*/ 77 w 1066"/>
                  <a:gd name="T7" fmla="*/ 257 h 1066"/>
                  <a:gd name="T8" fmla="*/ 75 w 1066"/>
                  <a:gd name="T9" fmla="*/ 261 h 1066"/>
                  <a:gd name="T10" fmla="*/ 0 w 1066"/>
                  <a:gd name="T11" fmla="*/ 533 h 1066"/>
                  <a:gd name="T12" fmla="*/ 1 w 1066"/>
                  <a:gd name="T13" fmla="*/ 556 h 1066"/>
                  <a:gd name="T14" fmla="*/ 533 w 1066"/>
                  <a:gd name="T15" fmla="*/ 1066 h 1066"/>
                  <a:gd name="T16" fmla="*/ 1066 w 1066"/>
                  <a:gd name="T17" fmla="*/ 556 h 1066"/>
                  <a:gd name="T18" fmla="*/ 1066 w 1066"/>
                  <a:gd name="T19" fmla="*/ 533 h 1066"/>
                  <a:gd name="T20" fmla="*/ 992 w 1066"/>
                  <a:gd name="T21" fmla="*/ 261 h 1066"/>
                  <a:gd name="T22" fmla="*/ 855 w 1066"/>
                  <a:gd name="T23" fmla="*/ 556 h 1066"/>
                  <a:gd name="T24" fmla="*/ 533 w 1066"/>
                  <a:gd name="T25" fmla="*/ 856 h 1066"/>
                  <a:gd name="T26" fmla="*/ 212 w 1066"/>
                  <a:gd name="T27" fmla="*/ 556 h 1066"/>
                  <a:gd name="T28" fmla="*/ 211 w 1066"/>
                  <a:gd name="T29" fmla="*/ 533 h 1066"/>
                  <a:gd name="T30" fmla="*/ 361 w 1066"/>
                  <a:gd name="T31" fmla="*/ 261 h 1066"/>
                  <a:gd name="T32" fmla="*/ 367 w 1066"/>
                  <a:gd name="T33" fmla="*/ 257 h 1066"/>
                  <a:gd name="T34" fmla="*/ 533 w 1066"/>
                  <a:gd name="T35" fmla="*/ 211 h 1066"/>
                  <a:gd name="T36" fmla="*/ 700 w 1066"/>
                  <a:gd name="T37" fmla="*/ 257 h 1066"/>
                  <a:gd name="T38" fmla="*/ 706 w 1066"/>
                  <a:gd name="T39" fmla="*/ 261 h 1066"/>
                  <a:gd name="T40" fmla="*/ 856 w 1066"/>
                  <a:gd name="T41" fmla="*/ 533 h 1066"/>
                  <a:gd name="T42" fmla="*/ 855 w 1066"/>
                  <a:gd name="T43" fmla="*/ 556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66" h="1066">
                    <a:moveTo>
                      <a:pt x="992" y="261"/>
                    </a:moveTo>
                    <a:cubicBezTo>
                      <a:pt x="991" y="260"/>
                      <a:pt x="990" y="258"/>
                      <a:pt x="989" y="257"/>
                    </a:cubicBezTo>
                    <a:cubicBezTo>
                      <a:pt x="896" y="103"/>
                      <a:pt x="727" y="0"/>
                      <a:pt x="533" y="0"/>
                    </a:cubicBezTo>
                    <a:cubicBezTo>
                      <a:pt x="340" y="0"/>
                      <a:pt x="171" y="103"/>
                      <a:pt x="77" y="257"/>
                    </a:cubicBezTo>
                    <a:cubicBezTo>
                      <a:pt x="77" y="258"/>
                      <a:pt x="76" y="260"/>
                      <a:pt x="75" y="261"/>
                    </a:cubicBezTo>
                    <a:cubicBezTo>
                      <a:pt x="28" y="340"/>
                      <a:pt x="0" y="434"/>
                      <a:pt x="0" y="533"/>
                    </a:cubicBezTo>
                    <a:cubicBezTo>
                      <a:pt x="0" y="541"/>
                      <a:pt x="0" y="548"/>
                      <a:pt x="1" y="556"/>
                    </a:cubicBezTo>
                    <a:cubicBezTo>
                      <a:pt x="12" y="840"/>
                      <a:pt x="246" y="1066"/>
                      <a:pt x="533" y="1066"/>
                    </a:cubicBezTo>
                    <a:cubicBezTo>
                      <a:pt x="820" y="1066"/>
                      <a:pt x="1054" y="840"/>
                      <a:pt x="1066" y="556"/>
                    </a:cubicBezTo>
                    <a:cubicBezTo>
                      <a:pt x="1066" y="548"/>
                      <a:pt x="1066" y="541"/>
                      <a:pt x="1066" y="533"/>
                    </a:cubicBezTo>
                    <a:cubicBezTo>
                      <a:pt x="1066" y="434"/>
                      <a:pt x="1039" y="340"/>
                      <a:pt x="992" y="261"/>
                    </a:cubicBezTo>
                    <a:close/>
                    <a:moveTo>
                      <a:pt x="855" y="556"/>
                    </a:moveTo>
                    <a:cubicBezTo>
                      <a:pt x="844" y="723"/>
                      <a:pt x="704" y="856"/>
                      <a:pt x="533" y="856"/>
                    </a:cubicBezTo>
                    <a:cubicBezTo>
                      <a:pt x="363" y="856"/>
                      <a:pt x="223" y="723"/>
                      <a:pt x="212" y="556"/>
                    </a:cubicBezTo>
                    <a:cubicBezTo>
                      <a:pt x="211" y="548"/>
                      <a:pt x="211" y="541"/>
                      <a:pt x="211" y="533"/>
                    </a:cubicBezTo>
                    <a:cubicBezTo>
                      <a:pt x="211" y="419"/>
                      <a:pt x="271" y="318"/>
                      <a:pt x="361" y="261"/>
                    </a:cubicBezTo>
                    <a:cubicBezTo>
                      <a:pt x="363" y="259"/>
                      <a:pt x="365" y="258"/>
                      <a:pt x="367" y="257"/>
                    </a:cubicBezTo>
                    <a:cubicBezTo>
                      <a:pt x="416" y="228"/>
                      <a:pt x="472" y="211"/>
                      <a:pt x="533" y="211"/>
                    </a:cubicBezTo>
                    <a:cubicBezTo>
                      <a:pt x="594" y="211"/>
                      <a:pt x="651" y="228"/>
                      <a:pt x="700" y="257"/>
                    </a:cubicBezTo>
                    <a:cubicBezTo>
                      <a:pt x="702" y="258"/>
                      <a:pt x="704" y="259"/>
                      <a:pt x="706" y="261"/>
                    </a:cubicBezTo>
                    <a:cubicBezTo>
                      <a:pt x="796" y="318"/>
                      <a:pt x="856" y="419"/>
                      <a:pt x="856" y="533"/>
                    </a:cubicBezTo>
                    <a:cubicBezTo>
                      <a:pt x="856" y="541"/>
                      <a:pt x="856" y="548"/>
                      <a:pt x="855" y="5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 name="Freeform 31">
                <a:extLst>
                  <a:ext uri="{FF2B5EF4-FFF2-40B4-BE49-F238E27FC236}">
                    <a16:creationId xmlns:a16="http://schemas.microsoft.com/office/drawing/2014/main" id="{378FEDC1-384D-3249-468B-AA05A4B9329E}"/>
                  </a:ext>
                </a:extLst>
              </p:cNvPr>
              <p:cNvSpPr>
                <a:spLocks/>
              </p:cNvSpPr>
              <p:nvPr/>
            </p:nvSpPr>
            <p:spPr bwMode="auto">
              <a:xfrm>
                <a:off x="27381200" y="-434975"/>
                <a:ext cx="1470025" cy="452438"/>
              </a:xfrm>
              <a:custGeom>
                <a:avLst/>
                <a:gdLst>
                  <a:gd name="T0" fmla="*/ 1024 w 1024"/>
                  <a:gd name="T1" fmla="*/ 104 h 315"/>
                  <a:gd name="T2" fmla="*/ 919 w 1024"/>
                  <a:gd name="T3" fmla="*/ 209 h 315"/>
                  <a:gd name="T4" fmla="*/ 855 w 1024"/>
                  <a:gd name="T5" fmla="*/ 209 h 315"/>
                  <a:gd name="T6" fmla="*/ 855 w 1024"/>
                  <a:gd name="T7" fmla="*/ 315 h 315"/>
                  <a:gd name="T8" fmla="*/ 169 w 1024"/>
                  <a:gd name="T9" fmla="*/ 315 h 315"/>
                  <a:gd name="T10" fmla="*/ 169 w 1024"/>
                  <a:gd name="T11" fmla="*/ 209 h 315"/>
                  <a:gd name="T12" fmla="*/ 104 w 1024"/>
                  <a:gd name="T13" fmla="*/ 209 h 315"/>
                  <a:gd name="T14" fmla="*/ 0 w 1024"/>
                  <a:gd name="T15" fmla="*/ 104 h 315"/>
                  <a:gd name="T16" fmla="*/ 104 w 1024"/>
                  <a:gd name="T17" fmla="*/ 0 h 315"/>
                  <a:gd name="T18" fmla="*/ 919 w 1024"/>
                  <a:gd name="T19" fmla="*/ 0 h 315"/>
                  <a:gd name="T20" fmla="*/ 1024 w 1024"/>
                  <a:gd name="T21" fmla="*/ 104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4" h="315">
                    <a:moveTo>
                      <a:pt x="1024" y="104"/>
                    </a:moveTo>
                    <a:cubicBezTo>
                      <a:pt x="1024" y="162"/>
                      <a:pt x="977" y="209"/>
                      <a:pt x="919" y="209"/>
                    </a:cubicBezTo>
                    <a:cubicBezTo>
                      <a:pt x="855" y="209"/>
                      <a:pt x="855" y="209"/>
                      <a:pt x="855" y="209"/>
                    </a:cubicBezTo>
                    <a:cubicBezTo>
                      <a:pt x="855" y="315"/>
                      <a:pt x="855" y="315"/>
                      <a:pt x="855" y="315"/>
                    </a:cubicBezTo>
                    <a:cubicBezTo>
                      <a:pt x="169" y="315"/>
                      <a:pt x="169" y="315"/>
                      <a:pt x="169" y="315"/>
                    </a:cubicBezTo>
                    <a:cubicBezTo>
                      <a:pt x="169" y="209"/>
                      <a:pt x="169" y="209"/>
                      <a:pt x="169" y="209"/>
                    </a:cubicBezTo>
                    <a:cubicBezTo>
                      <a:pt x="104" y="209"/>
                      <a:pt x="104" y="209"/>
                      <a:pt x="104" y="209"/>
                    </a:cubicBezTo>
                    <a:cubicBezTo>
                      <a:pt x="46" y="209"/>
                      <a:pt x="0" y="162"/>
                      <a:pt x="0" y="104"/>
                    </a:cubicBezTo>
                    <a:cubicBezTo>
                      <a:pt x="0" y="46"/>
                      <a:pt x="46" y="0"/>
                      <a:pt x="104" y="0"/>
                    </a:cubicBezTo>
                    <a:cubicBezTo>
                      <a:pt x="919" y="0"/>
                      <a:pt x="919" y="0"/>
                      <a:pt x="919" y="0"/>
                    </a:cubicBezTo>
                    <a:cubicBezTo>
                      <a:pt x="977" y="0"/>
                      <a:pt x="1024" y="46"/>
                      <a:pt x="1024" y="1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 name="Freeform 32">
                <a:extLst>
                  <a:ext uri="{FF2B5EF4-FFF2-40B4-BE49-F238E27FC236}">
                    <a16:creationId xmlns:a16="http://schemas.microsoft.com/office/drawing/2014/main" id="{11691185-0A52-63FA-78FF-6C715FBDFA3A}"/>
                  </a:ext>
                </a:extLst>
              </p:cNvPr>
              <p:cNvSpPr>
                <a:spLocks/>
              </p:cNvSpPr>
              <p:nvPr/>
            </p:nvSpPr>
            <p:spPr bwMode="auto">
              <a:xfrm>
                <a:off x="26795413" y="4221163"/>
                <a:ext cx="625475" cy="625475"/>
              </a:xfrm>
              <a:custGeom>
                <a:avLst/>
                <a:gdLst>
                  <a:gd name="T0" fmla="*/ 436 w 436"/>
                  <a:gd name="T1" fmla="*/ 218 h 436"/>
                  <a:gd name="T2" fmla="*/ 435 w 436"/>
                  <a:gd name="T3" fmla="*/ 241 h 436"/>
                  <a:gd name="T4" fmla="*/ 218 w 436"/>
                  <a:gd name="T5" fmla="*/ 436 h 436"/>
                  <a:gd name="T6" fmla="*/ 2 w 436"/>
                  <a:gd name="T7" fmla="*/ 241 h 436"/>
                  <a:gd name="T8" fmla="*/ 0 w 436"/>
                  <a:gd name="T9" fmla="*/ 218 h 436"/>
                  <a:gd name="T10" fmla="*/ 218 w 436"/>
                  <a:gd name="T11" fmla="*/ 0 h 436"/>
                  <a:gd name="T12" fmla="*/ 436 w 436"/>
                  <a:gd name="T13" fmla="*/ 218 h 436"/>
                </a:gdLst>
                <a:ahLst/>
                <a:cxnLst>
                  <a:cxn ang="0">
                    <a:pos x="T0" y="T1"/>
                  </a:cxn>
                  <a:cxn ang="0">
                    <a:pos x="T2" y="T3"/>
                  </a:cxn>
                  <a:cxn ang="0">
                    <a:pos x="T4" y="T5"/>
                  </a:cxn>
                  <a:cxn ang="0">
                    <a:pos x="T6" y="T7"/>
                  </a:cxn>
                  <a:cxn ang="0">
                    <a:pos x="T8" y="T9"/>
                  </a:cxn>
                  <a:cxn ang="0">
                    <a:pos x="T10" y="T11"/>
                  </a:cxn>
                  <a:cxn ang="0">
                    <a:pos x="T12" y="T13"/>
                  </a:cxn>
                </a:cxnLst>
                <a:rect l="0" t="0" r="r" b="b"/>
                <a:pathLst>
                  <a:path w="436" h="436">
                    <a:moveTo>
                      <a:pt x="436" y="218"/>
                    </a:moveTo>
                    <a:cubicBezTo>
                      <a:pt x="436" y="226"/>
                      <a:pt x="436" y="233"/>
                      <a:pt x="435" y="241"/>
                    </a:cubicBezTo>
                    <a:cubicBezTo>
                      <a:pt x="424" y="351"/>
                      <a:pt x="331" y="436"/>
                      <a:pt x="218" y="436"/>
                    </a:cubicBezTo>
                    <a:cubicBezTo>
                      <a:pt x="105" y="436"/>
                      <a:pt x="13" y="351"/>
                      <a:pt x="2" y="241"/>
                    </a:cubicBezTo>
                    <a:cubicBezTo>
                      <a:pt x="1" y="233"/>
                      <a:pt x="0" y="226"/>
                      <a:pt x="0" y="218"/>
                    </a:cubicBezTo>
                    <a:cubicBezTo>
                      <a:pt x="0" y="98"/>
                      <a:pt x="98" y="0"/>
                      <a:pt x="218" y="0"/>
                    </a:cubicBezTo>
                    <a:cubicBezTo>
                      <a:pt x="339" y="0"/>
                      <a:pt x="436" y="98"/>
                      <a:pt x="436" y="2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8" name="Freeform 33">
                <a:extLst>
                  <a:ext uri="{FF2B5EF4-FFF2-40B4-BE49-F238E27FC236}">
                    <a16:creationId xmlns:a16="http://schemas.microsoft.com/office/drawing/2014/main" id="{E859590F-B263-B99E-FDF4-D8EBCA32CECC}"/>
                  </a:ext>
                </a:extLst>
              </p:cNvPr>
              <p:cNvSpPr>
                <a:spLocks/>
              </p:cNvSpPr>
              <p:nvPr/>
            </p:nvSpPr>
            <p:spPr bwMode="auto">
              <a:xfrm>
                <a:off x="29117925" y="4221163"/>
                <a:ext cx="625475" cy="625475"/>
              </a:xfrm>
              <a:custGeom>
                <a:avLst/>
                <a:gdLst>
                  <a:gd name="T0" fmla="*/ 436 w 436"/>
                  <a:gd name="T1" fmla="*/ 218 h 436"/>
                  <a:gd name="T2" fmla="*/ 435 w 436"/>
                  <a:gd name="T3" fmla="*/ 241 h 436"/>
                  <a:gd name="T4" fmla="*/ 218 w 436"/>
                  <a:gd name="T5" fmla="*/ 436 h 436"/>
                  <a:gd name="T6" fmla="*/ 1 w 436"/>
                  <a:gd name="T7" fmla="*/ 241 h 436"/>
                  <a:gd name="T8" fmla="*/ 0 w 436"/>
                  <a:gd name="T9" fmla="*/ 218 h 436"/>
                  <a:gd name="T10" fmla="*/ 218 w 436"/>
                  <a:gd name="T11" fmla="*/ 0 h 436"/>
                  <a:gd name="T12" fmla="*/ 436 w 436"/>
                  <a:gd name="T13" fmla="*/ 218 h 436"/>
                </a:gdLst>
                <a:ahLst/>
                <a:cxnLst>
                  <a:cxn ang="0">
                    <a:pos x="T0" y="T1"/>
                  </a:cxn>
                  <a:cxn ang="0">
                    <a:pos x="T2" y="T3"/>
                  </a:cxn>
                  <a:cxn ang="0">
                    <a:pos x="T4" y="T5"/>
                  </a:cxn>
                  <a:cxn ang="0">
                    <a:pos x="T6" y="T7"/>
                  </a:cxn>
                  <a:cxn ang="0">
                    <a:pos x="T8" y="T9"/>
                  </a:cxn>
                  <a:cxn ang="0">
                    <a:pos x="T10" y="T11"/>
                  </a:cxn>
                  <a:cxn ang="0">
                    <a:pos x="T12" y="T13"/>
                  </a:cxn>
                </a:cxnLst>
                <a:rect l="0" t="0" r="r" b="b"/>
                <a:pathLst>
                  <a:path w="436" h="436">
                    <a:moveTo>
                      <a:pt x="436" y="218"/>
                    </a:moveTo>
                    <a:cubicBezTo>
                      <a:pt x="436" y="226"/>
                      <a:pt x="435" y="233"/>
                      <a:pt x="435" y="241"/>
                    </a:cubicBezTo>
                    <a:cubicBezTo>
                      <a:pt x="423" y="351"/>
                      <a:pt x="331" y="436"/>
                      <a:pt x="218" y="436"/>
                    </a:cubicBezTo>
                    <a:cubicBezTo>
                      <a:pt x="105" y="436"/>
                      <a:pt x="12" y="351"/>
                      <a:pt x="1" y="241"/>
                    </a:cubicBezTo>
                    <a:cubicBezTo>
                      <a:pt x="0" y="233"/>
                      <a:pt x="0" y="226"/>
                      <a:pt x="0" y="218"/>
                    </a:cubicBezTo>
                    <a:cubicBezTo>
                      <a:pt x="0" y="98"/>
                      <a:pt x="97" y="0"/>
                      <a:pt x="218" y="0"/>
                    </a:cubicBezTo>
                    <a:cubicBezTo>
                      <a:pt x="338" y="0"/>
                      <a:pt x="436" y="98"/>
                      <a:pt x="436" y="2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9" name="Freeform 34">
                <a:extLst>
                  <a:ext uri="{FF2B5EF4-FFF2-40B4-BE49-F238E27FC236}">
                    <a16:creationId xmlns:a16="http://schemas.microsoft.com/office/drawing/2014/main" id="{A04A8E77-34D9-4F8B-F511-A51F4CC8E8C9}"/>
                  </a:ext>
                </a:extLst>
              </p:cNvPr>
              <p:cNvSpPr>
                <a:spLocks/>
              </p:cNvSpPr>
              <p:nvPr/>
            </p:nvSpPr>
            <p:spPr bwMode="auto">
              <a:xfrm>
                <a:off x="35353625" y="4221163"/>
                <a:ext cx="628650" cy="625475"/>
              </a:xfrm>
              <a:custGeom>
                <a:avLst/>
                <a:gdLst>
                  <a:gd name="T0" fmla="*/ 437 w 437"/>
                  <a:gd name="T1" fmla="*/ 218 h 436"/>
                  <a:gd name="T2" fmla="*/ 435 w 437"/>
                  <a:gd name="T3" fmla="*/ 241 h 436"/>
                  <a:gd name="T4" fmla="*/ 435 w 437"/>
                  <a:gd name="T5" fmla="*/ 241 h 436"/>
                  <a:gd name="T6" fmla="*/ 219 w 437"/>
                  <a:gd name="T7" fmla="*/ 436 h 436"/>
                  <a:gd name="T8" fmla="*/ 2 w 437"/>
                  <a:gd name="T9" fmla="*/ 242 h 436"/>
                  <a:gd name="T10" fmla="*/ 2 w 437"/>
                  <a:gd name="T11" fmla="*/ 241 h 436"/>
                  <a:gd name="T12" fmla="*/ 0 w 437"/>
                  <a:gd name="T13" fmla="*/ 218 h 436"/>
                  <a:gd name="T14" fmla="*/ 219 w 437"/>
                  <a:gd name="T15" fmla="*/ 0 h 436"/>
                  <a:gd name="T16" fmla="*/ 437 w 437"/>
                  <a:gd name="T17" fmla="*/ 218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7" h="436">
                    <a:moveTo>
                      <a:pt x="437" y="218"/>
                    </a:moveTo>
                    <a:cubicBezTo>
                      <a:pt x="437" y="226"/>
                      <a:pt x="436" y="233"/>
                      <a:pt x="435" y="241"/>
                    </a:cubicBezTo>
                    <a:cubicBezTo>
                      <a:pt x="435" y="241"/>
                      <a:pt x="435" y="241"/>
                      <a:pt x="435" y="241"/>
                    </a:cubicBezTo>
                    <a:cubicBezTo>
                      <a:pt x="424" y="351"/>
                      <a:pt x="331" y="436"/>
                      <a:pt x="219" y="436"/>
                    </a:cubicBezTo>
                    <a:cubicBezTo>
                      <a:pt x="106" y="436"/>
                      <a:pt x="13" y="351"/>
                      <a:pt x="2" y="242"/>
                    </a:cubicBezTo>
                    <a:cubicBezTo>
                      <a:pt x="2" y="241"/>
                      <a:pt x="2" y="241"/>
                      <a:pt x="2" y="241"/>
                    </a:cubicBezTo>
                    <a:cubicBezTo>
                      <a:pt x="1" y="233"/>
                      <a:pt x="0" y="226"/>
                      <a:pt x="0" y="218"/>
                    </a:cubicBezTo>
                    <a:cubicBezTo>
                      <a:pt x="0" y="98"/>
                      <a:pt x="98" y="0"/>
                      <a:pt x="219" y="0"/>
                    </a:cubicBezTo>
                    <a:cubicBezTo>
                      <a:pt x="339" y="0"/>
                      <a:pt x="437" y="98"/>
                      <a:pt x="437" y="2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0" name="Freeform 35">
                <a:extLst>
                  <a:ext uri="{FF2B5EF4-FFF2-40B4-BE49-F238E27FC236}">
                    <a16:creationId xmlns:a16="http://schemas.microsoft.com/office/drawing/2014/main" id="{6DE4E02F-1A79-AAE3-9C55-C47BE9C6A470}"/>
                  </a:ext>
                </a:extLst>
              </p:cNvPr>
              <p:cNvSpPr>
                <a:spLocks noEditPoints="1"/>
              </p:cNvSpPr>
              <p:nvPr/>
            </p:nvSpPr>
            <p:spPr bwMode="auto">
              <a:xfrm>
                <a:off x="35205988" y="4567238"/>
                <a:ext cx="923925" cy="1588"/>
              </a:xfrm>
              <a:custGeom>
                <a:avLst/>
                <a:gdLst>
                  <a:gd name="T0" fmla="*/ 642 w 643"/>
                  <a:gd name="T1" fmla="*/ 0 h 1"/>
                  <a:gd name="T2" fmla="*/ 642 w 643"/>
                  <a:gd name="T3" fmla="*/ 0 h 1"/>
                  <a:gd name="T4" fmla="*/ 643 w 643"/>
                  <a:gd name="T5" fmla="*/ 0 h 1"/>
                  <a:gd name="T6" fmla="*/ 643 w 643"/>
                  <a:gd name="T7" fmla="*/ 0 h 1"/>
                  <a:gd name="T8" fmla="*/ 642 w 643"/>
                  <a:gd name="T9" fmla="*/ 0 h 1"/>
                  <a:gd name="T10" fmla="*/ 0 w 643"/>
                  <a:gd name="T11" fmla="*/ 0 h 1"/>
                  <a:gd name="T12" fmla="*/ 0 w 643"/>
                  <a:gd name="T13" fmla="*/ 1 h 1"/>
                  <a:gd name="T14" fmla="*/ 1 w 643"/>
                  <a:gd name="T15" fmla="*/ 1 h 1"/>
                  <a:gd name="T16" fmla="*/ 1 w 643"/>
                  <a:gd name="T17" fmla="*/ 0 h 1"/>
                  <a:gd name="T18" fmla="*/ 0 w 643"/>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3" h="1">
                    <a:moveTo>
                      <a:pt x="642" y="0"/>
                    </a:moveTo>
                    <a:cubicBezTo>
                      <a:pt x="642" y="0"/>
                      <a:pt x="642" y="0"/>
                      <a:pt x="642" y="0"/>
                    </a:cubicBezTo>
                    <a:cubicBezTo>
                      <a:pt x="643" y="0"/>
                      <a:pt x="643" y="0"/>
                      <a:pt x="643" y="0"/>
                    </a:cubicBezTo>
                    <a:cubicBezTo>
                      <a:pt x="643" y="0"/>
                      <a:pt x="643" y="0"/>
                      <a:pt x="643" y="0"/>
                    </a:cubicBezTo>
                    <a:lnTo>
                      <a:pt x="642" y="0"/>
                    </a:lnTo>
                    <a:close/>
                    <a:moveTo>
                      <a:pt x="0" y="0"/>
                    </a:moveTo>
                    <a:cubicBezTo>
                      <a:pt x="0" y="0"/>
                      <a:pt x="0" y="0"/>
                      <a:pt x="0" y="1"/>
                    </a:cubicBezTo>
                    <a:cubicBezTo>
                      <a:pt x="1" y="1"/>
                      <a:pt x="1" y="1"/>
                      <a:pt x="1" y="1"/>
                    </a:cubicBezTo>
                    <a:cubicBezTo>
                      <a:pt x="1" y="0"/>
                      <a:pt x="1" y="0"/>
                      <a:pt x="1"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1" name="Freeform 36">
                <a:extLst>
                  <a:ext uri="{FF2B5EF4-FFF2-40B4-BE49-F238E27FC236}">
                    <a16:creationId xmlns:a16="http://schemas.microsoft.com/office/drawing/2014/main" id="{A2DEEAE5-0CDD-D442-ABFE-F43C9CC239F8}"/>
                  </a:ext>
                </a:extLst>
              </p:cNvPr>
              <p:cNvSpPr>
                <a:spLocks noEditPoints="1"/>
              </p:cNvSpPr>
              <p:nvPr/>
            </p:nvSpPr>
            <p:spPr bwMode="auto">
              <a:xfrm>
                <a:off x="29046488" y="1001713"/>
                <a:ext cx="1003300" cy="1425575"/>
              </a:xfrm>
              <a:custGeom>
                <a:avLst/>
                <a:gdLst>
                  <a:gd name="T0" fmla="*/ 350 w 699"/>
                  <a:gd name="T1" fmla="*/ 0 h 993"/>
                  <a:gd name="T2" fmla="*/ 0 w 699"/>
                  <a:gd name="T3" fmla="*/ 644 h 993"/>
                  <a:gd name="T4" fmla="*/ 350 w 699"/>
                  <a:gd name="T5" fmla="*/ 993 h 993"/>
                  <a:gd name="T6" fmla="*/ 699 w 699"/>
                  <a:gd name="T7" fmla="*/ 644 h 993"/>
                  <a:gd name="T8" fmla="*/ 350 w 699"/>
                  <a:gd name="T9" fmla="*/ 0 h 993"/>
                  <a:gd name="T10" fmla="*/ 539 w 699"/>
                  <a:gd name="T11" fmla="*/ 842 h 993"/>
                  <a:gd name="T12" fmla="*/ 361 w 699"/>
                  <a:gd name="T13" fmla="*/ 916 h 993"/>
                  <a:gd name="T14" fmla="*/ 349 w 699"/>
                  <a:gd name="T15" fmla="*/ 916 h 993"/>
                  <a:gd name="T16" fmla="*/ 320 w 699"/>
                  <a:gd name="T17" fmla="*/ 883 h 993"/>
                  <a:gd name="T18" fmla="*/ 352 w 699"/>
                  <a:gd name="T19" fmla="*/ 854 h 993"/>
                  <a:gd name="T20" fmla="*/ 561 w 699"/>
                  <a:gd name="T21" fmla="*/ 643 h 993"/>
                  <a:gd name="T22" fmla="*/ 593 w 699"/>
                  <a:gd name="T23" fmla="*/ 613 h 993"/>
                  <a:gd name="T24" fmla="*/ 622 w 699"/>
                  <a:gd name="T25" fmla="*/ 645 h 993"/>
                  <a:gd name="T26" fmla="*/ 539 w 699"/>
                  <a:gd name="T27" fmla="*/ 842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9" h="993">
                    <a:moveTo>
                      <a:pt x="350" y="0"/>
                    </a:moveTo>
                    <a:cubicBezTo>
                      <a:pt x="350" y="0"/>
                      <a:pt x="0" y="451"/>
                      <a:pt x="0" y="644"/>
                    </a:cubicBezTo>
                    <a:cubicBezTo>
                      <a:pt x="0" y="837"/>
                      <a:pt x="157" y="993"/>
                      <a:pt x="350" y="993"/>
                    </a:cubicBezTo>
                    <a:cubicBezTo>
                      <a:pt x="543" y="993"/>
                      <a:pt x="699" y="837"/>
                      <a:pt x="699" y="644"/>
                    </a:cubicBezTo>
                    <a:cubicBezTo>
                      <a:pt x="699" y="451"/>
                      <a:pt x="350" y="0"/>
                      <a:pt x="350" y="0"/>
                    </a:cubicBezTo>
                    <a:close/>
                    <a:moveTo>
                      <a:pt x="539" y="842"/>
                    </a:moveTo>
                    <a:cubicBezTo>
                      <a:pt x="491" y="890"/>
                      <a:pt x="428" y="916"/>
                      <a:pt x="361" y="916"/>
                    </a:cubicBezTo>
                    <a:cubicBezTo>
                      <a:pt x="357" y="916"/>
                      <a:pt x="353" y="916"/>
                      <a:pt x="349" y="916"/>
                    </a:cubicBezTo>
                    <a:cubicBezTo>
                      <a:pt x="332" y="915"/>
                      <a:pt x="319" y="900"/>
                      <a:pt x="320" y="883"/>
                    </a:cubicBezTo>
                    <a:cubicBezTo>
                      <a:pt x="321" y="866"/>
                      <a:pt x="335" y="853"/>
                      <a:pt x="352" y="854"/>
                    </a:cubicBezTo>
                    <a:cubicBezTo>
                      <a:pt x="465" y="859"/>
                      <a:pt x="555" y="768"/>
                      <a:pt x="561" y="643"/>
                    </a:cubicBezTo>
                    <a:cubicBezTo>
                      <a:pt x="561" y="626"/>
                      <a:pt x="576" y="612"/>
                      <a:pt x="593" y="613"/>
                    </a:cubicBezTo>
                    <a:cubicBezTo>
                      <a:pt x="610" y="614"/>
                      <a:pt x="623" y="628"/>
                      <a:pt x="622" y="645"/>
                    </a:cubicBezTo>
                    <a:cubicBezTo>
                      <a:pt x="619" y="722"/>
                      <a:pt x="589" y="791"/>
                      <a:pt x="539" y="8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2" name="Freeform 37">
                <a:extLst>
                  <a:ext uri="{FF2B5EF4-FFF2-40B4-BE49-F238E27FC236}">
                    <a16:creationId xmlns:a16="http://schemas.microsoft.com/office/drawing/2014/main" id="{3CF44F46-B9DC-BC56-539C-3305192F7519}"/>
                  </a:ext>
                </a:extLst>
              </p:cNvPr>
              <p:cNvSpPr>
                <a:spLocks noEditPoints="1"/>
              </p:cNvSpPr>
              <p:nvPr/>
            </p:nvSpPr>
            <p:spPr bwMode="auto">
              <a:xfrm>
                <a:off x="29046488" y="1001713"/>
                <a:ext cx="1003300" cy="1425575"/>
              </a:xfrm>
              <a:custGeom>
                <a:avLst/>
                <a:gdLst>
                  <a:gd name="T0" fmla="*/ 350 w 699"/>
                  <a:gd name="T1" fmla="*/ 0 h 993"/>
                  <a:gd name="T2" fmla="*/ 0 w 699"/>
                  <a:gd name="T3" fmla="*/ 644 h 993"/>
                  <a:gd name="T4" fmla="*/ 350 w 699"/>
                  <a:gd name="T5" fmla="*/ 993 h 993"/>
                  <a:gd name="T6" fmla="*/ 699 w 699"/>
                  <a:gd name="T7" fmla="*/ 644 h 993"/>
                  <a:gd name="T8" fmla="*/ 350 w 699"/>
                  <a:gd name="T9" fmla="*/ 0 h 993"/>
                  <a:gd name="T10" fmla="*/ 539 w 699"/>
                  <a:gd name="T11" fmla="*/ 842 h 993"/>
                  <a:gd name="T12" fmla="*/ 361 w 699"/>
                  <a:gd name="T13" fmla="*/ 916 h 993"/>
                  <a:gd name="T14" fmla="*/ 349 w 699"/>
                  <a:gd name="T15" fmla="*/ 916 h 993"/>
                  <a:gd name="T16" fmla="*/ 320 w 699"/>
                  <a:gd name="T17" fmla="*/ 883 h 993"/>
                  <a:gd name="T18" fmla="*/ 352 w 699"/>
                  <a:gd name="T19" fmla="*/ 854 h 993"/>
                  <a:gd name="T20" fmla="*/ 561 w 699"/>
                  <a:gd name="T21" fmla="*/ 643 h 993"/>
                  <a:gd name="T22" fmla="*/ 593 w 699"/>
                  <a:gd name="T23" fmla="*/ 613 h 993"/>
                  <a:gd name="T24" fmla="*/ 622 w 699"/>
                  <a:gd name="T25" fmla="*/ 645 h 993"/>
                  <a:gd name="T26" fmla="*/ 539 w 699"/>
                  <a:gd name="T27" fmla="*/ 842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9" h="993">
                    <a:moveTo>
                      <a:pt x="350" y="0"/>
                    </a:moveTo>
                    <a:cubicBezTo>
                      <a:pt x="350" y="0"/>
                      <a:pt x="0" y="451"/>
                      <a:pt x="0" y="644"/>
                    </a:cubicBezTo>
                    <a:cubicBezTo>
                      <a:pt x="0" y="837"/>
                      <a:pt x="157" y="993"/>
                      <a:pt x="350" y="993"/>
                    </a:cubicBezTo>
                    <a:cubicBezTo>
                      <a:pt x="543" y="993"/>
                      <a:pt x="699" y="837"/>
                      <a:pt x="699" y="644"/>
                    </a:cubicBezTo>
                    <a:cubicBezTo>
                      <a:pt x="699" y="451"/>
                      <a:pt x="350" y="0"/>
                      <a:pt x="350" y="0"/>
                    </a:cubicBezTo>
                    <a:close/>
                    <a:moveTo>
                      <a:pt x="539" y="842"/>
                    </a:moveTo>
                    <a:cubicBezTo>
                      <a:pt x="491" y="890"/>
                      <a:pt x="428" y="916"/>
                      <a:pt x="361" y="916"/>
                    </a:cubicBezTo>
                    <a:cubicBezTo>
                      <a:pt x="357" y="916"/>
                      <a:pt x="353" y="916"/>
                      <a:pt x="349" y="916"/>
                    </a:cubicBezTo>
                    <a:cubicBezTo>
                      <a:pt x="332" y="915"/>
                      <a:pt x="319" y="900"/>
                      <a:pt x="320" y="883"/>
                    </a:cubicBezTo>
                    <a:cubicBezTo>
                      <a:pt x="321" y="866"/>
                      <a:pt x="335" y="853"/>
                      <a:pt x="352" y="854"/>
                    </a:cubicBezTo>
                    <a:cubicBezTo>
                      <a:pt x="465" y="859"/>
                      <a:pt x="555" y="768"/>
                      <a:pt x="561" y="643"/>
                    </a:cubicBezTo>
                    <a:cubicBezTo>
                      <a:pt x="561" y="626"/>
                      <a:pt x="576" y="612"/>
                      <a:pt x="593" y="613"/>
                    </a:cubicBezTo>
                    <a:cubicBezTo>
                      <a:pt x="610" y="614"/>
                      <a:pt x="623" y="628"/>
                      <a:pt x="622" y="645"/>
                    </a:cubicBezTo>
                    <a:cubicBezTo>
                      <a:pt x="619" y="722"/>
                      <a:pt x="589" y="791"/>
                      <a:pt x="539" y="8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08" name="Group 307">
              <a:extLst>
                <a:ext uri="{FF2B5EF4-FFF2-40B4-BE49-F238E27FC236}">
                  <a16:creationId xmlns:a16="http://schemas.microsoft.com/office/drawing/2014/main" id="{31B27325-BD04-90EE-6C15-2CB200B25044}"/>
                </a:ext>
              </a:extLst>
            </p:cNvPr>
            <p:cNvGrpSpPr/>
            <p:nvPr/>
          </p:nvGrpSpPr>
          <p:grpSpPr>
            <a:xfrm>
              <a:off x="3621725" y="4659431"/>
              <a:ext cx="591624" cy="953450"/>
              <a:chOff x="16524288" y="231776"/>
              <a:chExt cx="4140200" cy="6672262"/>
            </a:xfrm>
            <a:solidFill>
              <a:srgbClr val="202954"/>
            </a:solidFill>
          </p:grpSpPr>
          <p:sp>
            <p:nvSpPr>
              <p:cNvPr id="299" name="Freeform 45">
                <a:extLst>
                  <a:ext uri="{FF2B5EF4-FFF2-40B4-BE49-F238E27FC236}">
                    <a16:creationId xmlns:a16="http://schemas.microsoft.com/office/drawing/2014/main" id="{7F63C01F-ECA3-DDEB-6DA7-1AE40C607D9E}"/>
                  </a:ext>
                </a:extLst>
              </p:cNvPr>
              <p:cNvSpPr>
                <a:spLocks/>
              </p:cNvSpPr>
              <p:nvPr/>
            </p:nvSpPr>
            <p:spPr bwMode="auto">
              <a:xfrm>
                <a:off x="18857913" y="3240088"/>
                <a:ext cx="298450" cy="936625"/>
              </a:xfrm>
              <a:custGeom>
                <a:avLst/>
                <a:gdLst>
                  <a:gd name="T0" fmla="*/ 85 w 213"/>
                  <a:gd name="T1" fmla="*/ 666 h 666"/>
                  <a:gd name="T2" fmla="*/ 165 w 213"/>
                  <a:gd name="T3" fmla="*/ 592 h 666"/>
                  <a:gd name="T4" fmla="*/ 209 w 213"/>
                  <a:gd name="T5" fmla="*/ 93 h 666"/>
                  <a:gd name="T6" fmla="*/ 136 w 213"/>
                  <a:gd name="T7" fmla="*/ 5 h 666"/>
                  <a:gd name="T8" fmla="*/ 48 w 213"/>
                  <a:gd name="T9" fmla="*/ 78 h 666"/>
                  <a:gd name="T10" fmla="*/ 4 w 213"/>
                  <a:gd name="T11" fmla="*/ 578 h 666"/>
                  <a:gd name="T12" fmla="*/ 78 w 213"/>
                  <a:gd name="T13" fmla="*/ 666 h 666"/>
                  <a:gd name="T14" fmla="*/ 85 w 213"/>
                  <a:gd name="T15" fmla="*/ 666 h 6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666">
                    <a:moveTo>
                      <a:pt x="85" y="666"/>
                    </a:moveTo>
                    <a:cubicBezTo>
                      <a:pt x="126" y="666"/>
                      <a:pt x="161" y="634"/>
                      <a:pt x="165" y="592"/>
                    </a:cubicBezTo>
                    <a:cubicBezTo>
                      <a:pt x="209" y="93"/>
                      <a:pt x="209" y="93"/>
                      <a:pt x="209" y="93"/>
                    </a:cubicBezTo>
                    <a:cubicBezTo>
                      <a:pt x="213" y="48"/>
                      <a:pt x="180" y="9"/>
                      <a:pt x="136" y="5"/>
                    </a:cubicBezTo>
                    <a:cubicBezTo>
                      <a:pt x="91" y="0"/>
                      <a:pt x="52" y="34"/>
                      <a:pt x="48" y="78"/>
                    </a:cubicBezTo>
                    <a:cubicBezTo>
                      <a:pt x="4" y="578"/>
                      <a:pt x="4" y="578"/>
                      <a:pt x="4" y="578"/>
                    </a:cubicBezTo>
                    <a:cubicBezTo>
                      <a:pt x="0" y="623"/>
                      <a:pt x="33" y="662"/>
                      <a:pt x="78" y="666"/>
                    </a:cubicBezTo>
                    <a:cubicBezTo>
                      <a:pt x="80" y="666"/>
                      <a:pt x="82" y="666"/>
                      <a:pt x="85" y="6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0" name="Freeform 46">
                <a:extLst>
                  <a:ext uri="{FF2B5EF4-FFF2-40B4-BE49-F238E27FC236}">
                    <a16:creationId xmlns:a16="http://schemas.microsoft.com/office/drawing/2014/main" id="{31FB1870-09D8-5F92-A48A-FC9E527CC7E3}"/>
                  </a:ext>
                </a:extLst>
              </p:cNvPr>
              <p:cNvSpPr>
                <a:spLocks/>
              </p:cNvSpPr>
              <p:nvPr/>
            </p:nvSpPr>
            <p:spPr bwMode="auto">
              <a:xfrm>
                <a:off x="19332575" y="3248026"/>
                <a:ext cx="227013" cy="1054100"/>
              </a:xfrm>
              <a:custGeom>
                <a:avLst/>
                <a:gdLst>
                  <a:gd name="T0" fmla="*/ 162 w 162"/>
                  <a:gd name="T1" fmla="*/ 670 h 750"/>
                  <a:gd name="T2" fmla="*/ 162 w 162"/>
                  <a:gd name="T3" fmla="*/ 81 h 750"/>
                  <a:gd name="T4" fmla="*/ 81 w 162"/>
                  <a:gd name="T5" fmla="*/ 0 h 750"/>
                  <a:gd name="T6" fmla="*/ 0 w 162"/>
                  <a:gd name="T7" fmla="*/ 81 h 750"/>
                  <a:gd name="T8" fmla="*/ 0 w 162"/>
                  <a:gd name="T9" fmla="*/ 670 h 750"/>
                  <a:gd name="T10" fmla="*/ 81 w 162"/>
                  <a:gd name="T11" fmla="*/ 750 h 750"/>
                  <a:gd name="T12" fmla="*/ 162 w 162"/>
                  <a:gd name="T13" fmla="*/ 670 h 750"/>
                </a:gdLst>
                <a:ahLst/>
                <a:cxnLst>
                  <a:cxn ang="0">
                    <a:pos x="T0" y="T1"/>
                  </a:cxn>
                  <a:cxn ang="0">
                    <a:pos x="T2" y="T3"/>
                  </a:cxn>
                  <a:cxn ang="0">
                    <a:pos x="T4" y="T5"/>
                  </a:cxn>
                  <a:cxn ang="0">
                    <a:pos x="T6" y="T7"/>
                  </a:cxn>
                  <a:cxn ang="0">
                    <a:pos x="T8" y="T9"/>
                  </a:cxn>
                  <a:cxn ang="0">
                    <a:pos x="T10" y="T11"/>
                  </a:cxn>
                  <a:cxn ang="0">
                    <a:pos x="T12" y="T13"/>
                  </a:cxn>
                </a:cxnLst>
                <a:rect l="0" t="0" r="r" b="b"/>
                <a:pathLst>
                  <a:path w="162" h="750">
                    <a:moveTo>
                      <a:pt x="162" y="670"/>
                    </a:moveTo>
                    <a:cubicBezTo>
                      <a:pt x="162" y="81"/>
                      <a:pt x="162" y="81"/>
                      <a:pt x="162" y="81"/>
                    </a:cubicBezTo>
                    <a:cubicBezTo>
                      <a:pt x="162" y="36"/>
                      <a:pt x="126" y="0"/>
                      <a:pt x="81" y="0"/>
                    </a:cubicBezTo>
                    <a:cubicBezTo>
                      <a:pt x="36" y="0"/>
                      <a:pt x="0" y="36"/>
                      <a:pt x="0" y="81"/>
                    </a:cubicBezTo>
                    <a:cubicBezTo>
                      <a:pt x="0" y="670"/>
                      <a:pt x="0" y="670"/>
                      <a:pt x="0" y="670"/>
                    </a:cubicBezTo>
                    <a:cubicBezTo>
                      <a:pt x="0" y="714"/>
                      <a:pt x="36" y="750"/>
                      <a:pt x="81" y="750"/>
                    </a:cubicBezTo>
                    <a:cubicBezTo>
                      <a:pt x="126" y="750"/>
                      <a:pt x="162" y="714"/>
                      <a:pt x="162" y="6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1" name="Freeform 47">
                <a:extLst>
                  <a:ext uri="{FF2B5EF4-FFF2-40B4-BE49-F238E27FC236}">
                    <a16:creationId xmlns:a16="http://schemas.microsoft.com/office/drawing/2014/main" id="{885B362C-66CF-B36D-7484-C6E1BE583FB2}"/>
                  </a:ext>
                </a:extLst>
              </p:cNvPr>
              <p:cNvSpPr>
                <a:spLocks/>
              </p:cNvSpPr>
              <p:nvPr/>
            </p:nvSpPr>
            <p:spPr bwMode="auto">
              <a:xfrm>
                <a:off x="19735800" y="3240088"/>
                <a:ext cx="298450" cy="936625"/>
              </a:xfrm>
              <a:custGeom>
                <a:avLst/>
                <a:gdLst>
                  <a:gd name="T0" fmla="*/ 128 w 213"/>
                  <a:gd name="T1" fmla="*/ 666 h 666"/>
                  <a:gd name="T2" fmla="*/ 136 w 213"/>
                  <a:gd name="T3" fmla="*/ 666 h 666"/>
                  <a:gd name="T4" fmla="*/ 209 w 213"/>
                  <a:gd name="T5" fmla="*/ 578 h 666"/>
                  <a:gd name="T6" fmla="*/ 165 w 213"/>
                  <a:gd name="T7" fmla="*/ 78 h 666"/>
                  <a:gd name="T8" fmla="*/ 77 w 213"/>
                  <a:gd name="T9" fmla="*/ 5 h 666"/>
                  <a:gd name="T10" fmla="*/ 4 w 213"/>
                  <a:gd name="T11" fmla="*/ 93 h 666"/>
                  <a:gd name="T12" fmla="*/ 48 w 213"/>
                  <a:gd name="T13" fmla="*/ 592 h 666"/>
                  <a:gd name="T14" fmla="*/ 128 w 213"/>
                  <a:gd name="T15" fmla="*/ 666 h 6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666">
                    <a:moveTo>
                      <a:pt x="128" y="666"/>
                    </a:moveTo>
                    <a:cubicBezTo>
                      <a:pt x="131" y="666"/>
                      <a:pt x="133" y="666"/>
                      <a:pt x="136" y="666"/>
                    </a:cubicBezTo>
                    <a:cubicBezTo>
                      <a:pt x="180" y="662"/>
                      <a:pt x="213" y="623"/>
                      <a:pt x="209" y="578"/>
                    </a:cubicBezTo>
                    <a:cubicBezTo>
                      <a:pt x="165" y="78"/>
                      <a:pt x="165" y="78"/>
                      <a:pt x="165" y="78"/>
                    </a:cubicBezTo>
                    <a:cubicBezTo>
                      <a:pt x="161" y="34"/>
                      <a:pt x="122" y="0"/>
                      <a:pt x="77" y="5"/>
                    </a:cubicBezTo>
                    <a:cubicBezTo>
                      <a:pt x="33" y="9"/>
                      <a:pt x="0" y="48"/>
                      <a:pt x="4" y="93"/>
                    </a:cubicBezTo>
                    <a:cubicBezTo>
                      <a:pt x="48" y="592"/>
                      <a:pt x="48" y="592"/>
                      <a:pt x="48" y="592"/>
                    </a:cubicBezTo>
                    <a:cubicBezTo>
                      <a:pt x="52" y="634"/>
                      <a:pt x="87" y="666"/>
                      <a:pt x="128" y="6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2" name="Freeform 48">
                <a:extLst>
                  <a:ext uri="{FF2B5EF4-FFF2-40B4-BE49-F238E27FC236}">
                    <a16:creationId xmlns:a16="http://schemas.microsoft.com/office/drawing/2014/main" id="{9405F761-0FB8-058E-63D7-F95E888B845C}"/>
                  </a:ext>
                </a:extLst>
              </p:cNvPr>
              <p:cNvSpPr>
                <a:spLocks/>
              </p:cNvSpPr>
              <p:nvPr/>
            </p:nvSpPr>
            <p:spPr bwMode="auto">
              <a:xfrm>
                <a:off x="16524288" y="231776"/>
                <a:ext cx="3527425" cy="2857500"/>
              </a:xfrm>
              <a:custGeom>
                <a:avLst/>
                <a:gdLst>
                  <a:gd name="T0" fmla="*/ 1473 w 2511"/>
                  <a:gd name="T1" fmla="*/ 1301 h 2033"/>
                  <a:gd name="T2" fmla="*/ 1644 w 2511"/>
                  <a:gd name="T3" fmla="*/ 1301 h 2033"/>
                  <a:gd name="T4" fmla="*/ 1813 w 2511"/>
                  <a:gd name="T5" fmla="*/ 1470 h 2033"/>
                  <a:gd name="T6" fmla="*/ 1813 w 2511"/>
                  <a:gd name="T7" fmla="*/ 1766 h 2033"/>
                  <a:gd name="T8" fmla="*/ 1783 w 2511"/>
                  <a:gd name="T9" fmla="*/ 1766 h 2033"/>
                  <a:gd name="T10" fmla="*/ 1649 w 2511"/>
                  <a:gd name="T11" fmla="*/ 1899 h 2033"/>
                  <a:gd name="T12" fmla="*/ 1783 w 2511"/>
                  <a:gd name="T13" fmla="*/ 2033 h 2033"/>
                  <a:gd name="T14" fmla="*/ 2377 w 2511"/>
                  <a:gd name="T15" fmla="*/ 2033 h 2033"/>
                  <a:gd name="T16" fmla="*/ 2511 w 2511"/>
                  <a:gd name="T17" fmla="*/ 1899 h 2033"/>
                  <a:gd name="T18" fmla="*/ 2377 w 2511"/>
                  <a:gd name="T19" fmla="*/ 1766 h 2033"/>
                  <a:gd name="T20" fmla="*/ 2347 w 2511"/>
                  <a:gd name="T21" fmla="*/ 1766 h 2033"/>
                  <a:gd name="T22" fmla="*/ 2347 w 2511"/>
                  <a:gd name="T23" fmla="*/ 1470 h 2033"/>
                  <a:gd name="T24" fmla="*/ 1644 w 2511"/>
                  <a:gd name="T25" fmla="*/ 767 h 2033"/>
                  <a:gd name="T26" fmla="*/ 1473 w 2511"/>
                  <a:gd name="T27" fmla="*/ 767 h 2033"/>
                  <a:gd name="T28" fmla="*/ 1196 w 2511"/>
                  <a:gd name="T29" fmla="*/ 581 h 2033"/>
                  <a:gd name="T30" fmla="*/ 1197 w 2511"/>
                  <a:gd name="T31" fmla="*/ 346 h 2033"/>
                  <a:gd name="T32" fmla="*/ 1208 w 2511"/>
                  <a:gd name="T33" fmla="*/ 338 h 2033"/>
                  <a:gd name="T34" fmla="*/ 1296 w 2511"/>
                  <a:gd name="T35" fmla="*/ 302 h 2033"/>
                  <a:gd name="T36" fmla="*/ 1333 w 2511"/>
                  <a:gd name="T37" fmla="*/ 302 h 2033"/>
                  <a:gd name="T38" fmla="*/ 1436 w 2511"/>
                  <a:gd name="T39" fmla="*/ 348 h 2033"/>
                  <a:gd name="T40" fmla="*/ 1569 w 2511"/>
                  <a:gd name="T41" fmla="*/ 401 h 2033"/>
                  <a:gd name="T42" fmla="*/ 1757 w 2511"/>
                  <a:gd name="T43" fmla="*/ 155 h 2033"/>
                  <a:gd name="T44" fmla="*/ 1618 w 2511"/>
                  <a:gd name="T45" fmla="*/ 18 h 2033"/>
                  <a:gd name="T46" fmla="*/ 1433 w 2511"/>
                  <a:gd name="T47" fmla="*/ 68 h 2033"/>
                  <a:gd name="T48" fmla="*/ 1338 w 2511"/>
                  <a:gd name="T49" fmla="*/ 111 h 2033"/>
                  <a:gd name="T50" fmla="*/ 1296 w 2511"/>
                  <a:gd name="T51" fmla="*/ 111 h 2033"/>
                  <a:gd name="T52" fmla="*/ 1208 w 2511"/>
                  <a:gd name="T53" fmla="*/ 75 h 2033"/>
                  <a:gd name="T54" fmla="*/ 1094 w 2511"/>
                  <a:gd name="T55" fmla="*/ 33 h 2033"/>
                  <a:gd name="T56" fmla="*/ 980 w 2511"/>
                  <a:gd name="T57" fmla="*/ 75 h 2033"/>
                  <a:gd name="T58" fmla="*/ 892 w 2511"/>
                  <a:gd name="T59" fmla="*/ 111 h 2033"/>
                  <a:gd name="T60" fmla="*/ 850 w 2511"/>
                  <a:gd name="T61" fmla="*/ 111 h 2033"/>
                  <a:gd name="T62" fmla="*/ 755 w 2511"/>
                  <a:gd name="T63" fmla="*/ 68 h 2033"/>
                  <a:gd name="T64" fmla="*/ 570 w 2511"/>
                  <a:gd name="T65" fmla="*/ 18 h 2033"/>
                  <a:gd name="T66" fmla="*/ 431 w 2511"/>
                  <a:gd name="T67" fmla="*/ 155 h 2033"/>
                  <a:gd name="T68" fmla="*/ 619 w 2511"/>
                  <a:gd name="T69" fmla="*/ 401 h 2033"/>
                  <a:gd name="T70" fmla="*/ 752 w 2511"/>
                  <a:gd name="T71" fmla="*/ 348 h 2033"/>
                  <a:gd name="T72" fmla="*/ 855 w 2511"/>
                  <a:gd name="T73" fmla="*/ 302 h 2033"/>
                  <a:gd name="T74" fmla="*/ 892 w 2511"/>
                  <a:gd name="T75" fmla="*/ 302 h 2033"/>
                  <a:gd name="T76" fmla="*/ 980 w 2511"/>
                  <a:gd name="T77" fmla="*/ 338 h 2033"/>
                  <a:gd name="T78" fmla="*/ 992 w 2511"/>
                  <a:gd name="T79" fmla="*/ 347 h 2033"/>
                  <a:gd name="T80" fmla="*/ 991 w 2511"/>
                  <a:gd name="T81" fmla="*/ 582 h 2033"/>
                  <a:gd name="T82" fmla="*/ 715 w 2511"/>
                  <a:gd name="T83" fmla="*/ 767 h 2033"/>
                  <a:gd name="T84" fmla="*/ 288 w 2511"/>
                  <a:gd name="T85" fmla="*/ 767 h 2033"/>
                  <a:gd name="T86" fmla="*/ 288 w 2511"/>
                  <a:gd name="T87" fmla="*/ 627 h 2033"/>
                  <a:gd name="T88" fmla="*/ 231 w 2511"/>
                  <a:gd name="T89" fmla="*/ 570 h 2033"/>
                  <a:gd name="T90" fmla="*/ 57 w 2511"/>
                  <a:gd name="T91" fmla="*/ 570 h 2033"/>
                  <a:gd name="T92" fmla="*/ 0 w 2511"/>
                  <a:gd name="T93" fmla="*/ 627 h 2033"/>
                  <a:gd name="T94" fmla="*/ 0 w 2511"/>
                  <a:gd name="T95" fmla="*/ 1441 h 2033"/>
                  <a:gd name="T96" fmla="*/ 57 w 2511"/>
                  <a:gd name="T97" fmla="*/ 1498 h 2033"/>
                  <a:gd name="T98" fmla="*/ 231 w 2511"/>
                  <a:gd name="T99" fmla="*/ 1498 h 2033"/>
                  <a:gd name="T100" fmla="*/ 288 w 2511"/>
                  <a:gd name="T101" fmla="*/ 1441 h 2033"/>
                  <a:gd name="T102" fmla="*/ 288 w 2511"/>
                  <a:gd name="T103" fmla="*/ 1301 h 2033"/>
                  <a:gd name="T104" fmla="*/ 715 w 2511"/>
                  <a:gd name="T105" fmla="*/ 1301 h 2033"/>
                  <a:gd name="T106" fmla="*/ 1094 w 2511"/>
                  <a:gd name="T107" fmla="*/ 1498 h 2033"/>
                  <a:gd name="T108" fmla="*/ 1094 w 2511"/>
                  <a:gd name="T109" fmla="*/ 1498 h 2033"/>
                  <a:gd name="T110" fmla="*/ 1473 w 2511"/>
                  <a:gd name="T111" fmla="*/ 1301 h 2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11" h="2033">
                    <a:moveTo>
                      <a:pt x="1473" y="1301"/>
                    </a:moveTo>
                    <a:cubicBezTo>
                      <a:pt x="1644" y="1301"/>
                      <a:pt x="1644" y="1301"/>
                      <a:pt x="1644" y="1301"/>
                    </a:cubicBezTo>
                    <a:cubicBezTo>
                      <a:pt x="1737" y="1301"/>
                      <a:pt x="1813" y="1377"/>
                      <a:pt x="1813" y="1470"/>
                    </a:cubicBezTo>
                    <a:cubicBezTo>
                      <a:pt x="1813" y="1766"/>
                      <a:pt x="1813" y="1766"/>
                      <a:pt x="1813" y="1766"/>
                    </a:cubicBezTo>
                    <a:cubicBezTo>
                      <a:pt x="1783" y="1766"/>
                      <a:pt x="1783" y="1766"/>
                      <a:pt x="1783" y="1766"/>
                    </a:cubicBezTo>
                    <a:cubicBezTo>
                      <a:pt x="1709" y="1766"/>
                      <a:pt x="1649" y="1826"/>
                      <a:pt x="1649" y="1899"/>
                    </a:cubicBezTo>
                    <a:cubicBezTo>
                      <a:pt x="1649" y="1973"/>
                      <a:pt x="1709" y="2033"/>
                      <a:pt x="1783" y="2033"/>
                    </a:cubicBezTo>
                    <a:cubicBezTo>
                      <a:pt x="2377" y="2033"/>
                      <a:pt x="2377" y="2033"/>
                      <a:pt x="2377" y="2033"/>
                    </a:cubicBezTo>
                    <a:cubicBezTo>
                      <a:pt x="2451" y="2033"/>
                      <a:pt x="2511" y="1973"/>
                      <a:pt x="2511" y="1899"/>
                    </a:cubicBezTo>
                    <a:cubicBezTo>
                      <a:pt x="2511" y="1826"/>
                      <a:pt x="2451" y="1766"/>
                      <a:pt x="2377" y="1766"/>
                    </a:cubicBezTo>
                    <a:cubicBezTo>
                      <a:pt x="2347" y="1766"/>
                      <a:pt x="2347" y="1766"/>
                      <a:pt x="2347" y="1766"/>
                    </a:cubicBezTo>
                    <a:cubicBezTo>
                      <a:pt x="2347" y="1470"/>
                      <a:pt x="2347" y="1470"/>
                      <a:pt x="2347" y="1470"/>
                    </a:cubicBezTo>
                    <a:cubicBezTo>
                      <a:pt x="2347" y="1082"/>
                      <a:pt x="2032" y="767"/>
                      <a:pt x="1644" y="767"/>
                    </a:cubicBezTo>
                    <a:cubicBezTo>
                      <a:pt x="1473" y="767"/>
                      <a:pt x="1473" y="767"/>
                      <a:pt x="1473" y="767"/>
                    </a:cubicBezTo>
                    <a:cubicBezTo>
                      <a:pt x="1408" y="674"/>
                      <a:pt x="1310" y="607"/>
                      <a:pt x="1196" y="581"/>
                    </a:cubicBezTo>
                    <a:cubicBezTo>
                      <a:pt x="1197" y="346"/>
                      <a:pt x="1197" y="346"/>
                      <a:pt x="1197" y="346"/>
                    </a:cubicBezTo>
                    <a:cubicBezTo>
                      <a:pt x="1200" y="344"/>
                      <a:pt x="1204" y="341"/>
                      <a:pt x="1208" y="338"/>
                    </a:cubicBezTo>
                    <a:cubicBezTo>
                      <a:pt x="1233" y="317"/>
                      <a:pt x="1263" y="302"/>
                      <a:pt x="1296" y="302"/>
                    </a:cubicBezTo>
                    <a:cubicBezTo>
                      <a:pt x="1333" y="302"/>
                      <a:pt x="1333" y="302"/>
                      <a:pt x="1333" y="302"/>
                    </a:cubicBezTo>
                    <a:cubicBezTo>
                      <a:pt x="1372" y="302"/>
                      <a:pt x="1407" y="321"/>
                      <a:pt x="1436" y="348"/>
                    </a:cubicBezTo>
                    <a:cubicBezTo>
                      <a:pt x="1470" y="381"/>
                      <a:pt x="1517" y="401"/>
                      <a:pt x="1569" y="401"/>
                    </a:cubicBezTo>
                    <a:cubicBezTo>
                      <a:pt x="1693" y="401"/>
                      <a:pt x="1790" y="284"/>
                      <a:pt x="1757" y="155"/>
                    </a:cubicBezTo>
                    <a:cubicBezTo>
                      <a:pt x="1739" y="88"/>
                      <a:pt x="1685" y="35"/>
                      <a:pt x="1618" y="18"/>
                    </a:cubicBezTo>
                    <a:cubicBezTo>
                      <a:pt x="1546" y="0"/>
                      <a:pt x="1479" y="23"/>
                      <a:pt x="1433" y="68"/>
                    </a:cubicBezTo>
                    <a:cubicBezTo>
                      <a:pt x="1407" y="94"/>
                      <a:pt x="1374" y="111"/>
                      <a:pt x="1338" y="111"/>
                    </a:cubicBezTo>
                    <a:cubicBezTo>
                      <a:pt x="1296" y="111"/>
                      <a:pt x="1296" y="111"/>
                      <a:pt x="1296" y="111"/>
                    </a:cubicBezTo>
                    <a:cubicBezTo>
                      <a:pt x="1263" y="111"/>
                      <a:pt x="1233" y="96"/>
                      <a:pt x="1208" y="75"/>
                    </a:cubicBezTo>
                    <a:cubicBezTo>
                      <a:pt x="1177" y="49"/>
                      <a:pt x="1137" y="33"/>
                      <a:pt x="1094" y="33"/>
                    </a:cubicBezTo>
                    <a:cubicBezTo>
                      <a:pt x="1051" y="33"/>
                      <a:pt x="1011" y="49"/>
                      <a:pt x="980" y="75"/>
                    </a:cubicBezTo>
                    <a:cubicBezTo>
                      <a:pt x="955" y="96"/>
                      <a:pt x="925" y="111"/>
                      <a:pt x="892" y="111"/>
                    </a:cubicBezTo>
                    <a:cubicBezTo>
                      <a:pt x="850" y="111"/>
                      <a:pt x="850" y="111"/>
                      <a:pt x="850" y="111"/>
                    </a:cubicBezTo>
                    <a:cubicBezTo>
                      <a:pt x="814" y="111"/>
                      <a:pt x="781" y="94"/>
                      <a:pt x="755" y="68"/>
                    </a:cubicBezTo>
                    <a:cubicBezTo>
                      <a:pt x="709" y="23"/>
                      <a:pt x="642" y="0"/>
                      <a:pt x="570" y="18"/>
                    </a:cubicBezTo>
                    <a:cubicBezTo>
                      <a:pt x="503" y="35"/>
                      <a:pt x="449" y="88"/>
                      <a:pt x="431" y="155"/>
                    </a:cubicBezTo>
                    <a:cubicBezTo>
                      <a:pt x="398" y="284"/>
                      <a:pt x="495" y="401"/>
                      <a:pt x="619" y="401"/>
                    </a:cubicBezTo>
                    <a:cubicBezTo>
                      <a:pt x="671" y="401"/>
                      <a:pt x="718" y="381"/>
                      <a:pt x="752" y="348"/>
                    </a:cubicBezTo>
                    <a:cubicBezTo>
                      <a:pt x="781" y="321"/>
                      <a:pt x="816" y="302"/>
                      <a:pt x="855" y="302"/>
                    </a:cubicBezTo>
                    <a:cubicBezTo>
                      <a:pt x="892" y="302"/>
                      <a:pt x="892" y="302"/>
                      <a:pt x="892" y="302"/>
                    </a:cubicBezTo>
                    <a:cubicBezTo>
                      <a:pt x="925" y="302"/>
                      <a:pt x="955" y="317"/>
                      <a:pt x="980" y="338"/>
                    </a:cubicBezTo>
                    <a:cubicBezTo>
                      <a:pt x="984" y="342"/>
                      <a:pt x="988" y="344"/>
                      <a:pt x="992" y="347"/>
                    </a:cubicBezTo>
                    <a:cubicBezTo>
                      <a:pt x="991" y="582"/>
                      <a:pt x="991" y="582"/>
                      <a:pt x="991" y="582"/>
                    </a:cubicBezTo>
                    <a:cubicBezTo>
                      <a:pt x="878" y="607"/>
                      <a:pt x="780" y="674"/>
                      <a:pt x="715" y="767"/>
                    </a:cubicBezTo>
                    <a:cubicBezTo>
                      <a:pt x="288" y="767"/>
                      <a:pt x="288" y="767"/>
                      <a:pt x="288" y="767"/>
                    </a:cubicBezTo>
                    <a:cubicBezTo>
                      <a:pt x="288" y="627"/>
                      <a:pt x="288" y="627"/>
                      <a:pt x="288" y="627"/>
                    </a:cubicBezTo>
                    <a:cubicBezTo>
                      <a:pt x="288" y="595"/>
                      <a:pt x="263" y="570"/>
                      <a:pt x="231" y="570"/>
                    </a:cubicBezTo>
                    <a:cubicBezTo>
                      <a:pt x="57" y="570"/>
                      <a:pt x="57" y="570"/>
                      <a:pt x="57" y="570"/>
                    </a:cubicBezTo>
                    <a:cubicBezTo>
                      <a:pt x="26" y="570"/>
                      <a:pt x="0" y="595"/>
                      <a:pt x="0" y="627"/>
                    </a:cubicBezTo>
                    <a:cubicBezTo>
                      <a:pt x="0" y="1441"/>
                      <a:pt x="0" y="1441"/>
                      <a:pt x="0" y="1441"/>
                    </a:cubicBezTo>
                    <a:cubicBezTo>
                      <a:pt x="0" y="1472"/>
                      <a:pt x="26" y="1498"/>
                      <a:pt x="57" y="1498"/>
                    </a:cubicBezTo>
                    <a:cubicBezTo>
                      <a:pt x="231" y="1498"/>
                      <a:pt x="231" y="1498"/>
                      <a:pt x="231" y="1498"/>
                    </a:cubicBezTo>
                    <a:cubicBezTo>
                      <a:pt x="263" y="1498"/>
                      <a:pt x="288" y="1472"/>
                      <a:pt x="288" y="1441"/>
                    </a:cubicBezTo>
                    <a:cubicBezTo>
                      <a:pt x="288" y="1301"/>
                      <a:pt x="288" y="1301"/>
                      <a:pt x="288" y="1301"/>
                    </a:cubicBezTo>
                    <a:cubicBezTo>
                      <a:pt x="715" y="1301"/>
                      <a:pt x="715" y="1301"/>
                      <a:pt x="715" y="1301"/>
                    </a:cubicBezTo>
                    <a:cubicBezTo>
                      <a:pt x="799" y="1420"/>
                      <a:pt x="937" y="1498"/>
                      <a:pt x="1094" y="1498"/>
                    </a:cubicBezTo>
                    <a:cubicBezTo>
                      <a:pt x="1094" y="1498"/>
                      <a:pt x="1094" y="1498"/>
                      <a:pt x="1094" y="1498"/>
                    </a:cubicBezTo>
                    <a:cubicBezTo>
                      <a:pt x="1251" y="1498"/>
                      <a:pt x="1389" y="1420"/>
                      <a:pt x="1473" y="13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3" name="Freeform 49">
                <a:extLst>
                  <a:ext uri="{FF2B5EF4-FFF2-40B4-BE49-F238E27FC236}">
                    <a16:creationId xmlns:a16="http://schemas.microsoft.com/office/drawing/2014/main" id="{68565196-AC9C-142B-A8B0-6F33CEAC0A4E}"/>
                  </a:ext>
                </a:extLst>
              </p:cNvPr>
              <p:cNvSpPr>
                <a:spLocks/>
              </p:cNvSpPr>
              <p:nvPr/>
            </p:nvSpPr>
            <p:spPr bwMode="auto">
              <a:xfrm>
                <a:off x="18757900" y="4595813"/>
                <a:ext cx="1376363" cy="1830388"/>
              </a:xfrm>
              <a:custGeom>
                <a:avLst/>
                <a:gdLst>
                  <a:gd name="T0" fmla="*/ 113 w 980"/>
                  <a:gd name="T1" fmla="*/ 1303 h 1303"/>
                  <a:gd name="T2" fmla="*/ 869 w 980"/>
                  <a:gd name="T3" fmla="*/ 1303 h 1303"/>
                  <a:gd name="T4" fmla="*/ 980 w 980"/>
                  <a:gd name="T5" fmla="*/ 63 h 1303"/>
                  <a:gd name="T6" fmla="*/ 828 w 980"/>
                  <a:gd name="T7" fmla="*/ 98 h 1303"/>
                  <a:gd name="T8" fmla="*/ 388 w 980"/>
                  <a:gd name="T9" fmla="*/ 57 h 1303"/>
                  <a:gd name="T10" fmla="*/ 0 w 980"/>
                  <a:gd name="T11" fmla="*/ 12 h 1303"/>
                  <a:gd name="T12" fmla="*/ 113 w 980"/>
                  <a:gd name="T13" fmla="*/ 1303 h 1303"/>
                </a:gdLst>
                <a:ahLst/>
                <a:cxnLst>
                  <a:cxn ang="0">
                    <a:pos x="T0" y="T1"/>
                  </a:cxn>
                  <a:cxn ang="0">
                    <a:pos x="T2" y="T3"/>
                  </a:cxn>
                  <a:cxn ang="0">
                    <a:pos x="T4" y="T5"/>
                  </a:cxn>
                  <a:cxn ang="0">
                    <a:pos x="T6" y="T7"/>
                  </a:cxn>
                  <a:cxn ang="0">
                    <a:pos x="T8" y="T9"/>
                  </a:cxn>
                  <a:cxn ang="0">
                    <a:pos x="T10" y="T11"/>
                  </a:cxn>
                  <a:cxn ang="0">
                    <a:pos x="T12" y="T13"/>
                  </a:cxn>
                </a:cxnLst>
                <a:rect l="0" t="0" r="r" b="b"/>
                <a:pathLst>
                  <a:path w="980" h="1303">
                    <a:moveTo>
                      <a:pt x="113" y="1303"/>
                    </a:moveTo>
                    <a:cubicBezTo>
                      <a:pt x="869" y="1303"/>
                      <a:pt x="869" y="1303"/>
                      <a:pt x="869" y="1303"/>
                    </a:cubicBezTo>
                    <a:cubicBezTo>
                      <a:pt x="980" y="63"/>
                      <a:pt x="980" y="63"/>
                      <a:pt x="980" y="63"/>
                    </a:cubicBezTo>
                    <a:cubicBezTo>
                      <a:pt x="931" y="79"/>
                      <a:pt x="880" y="89"/>
                      <a:pt x="828" y="98"/>
                    </a:cubicBezTo>
                    <a:cubicBezTo>
                      <a:pt x="684" y="118"/>
                      <a:pt x="533" y="106"/>
                      <a:pt x="388" y="57"/>
                    </a:cubicBezTo>
                    <a:cubicBezTo>
                      <a:pt x="261" y="14"/>
                      <a:pt x="129" y="0"/>
                      <a:pt x="0" y="12"/>
                    </a:cubicBezTo>
                    <a:lnTo>
                      <a:pt x="113" y="13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4" name="Freeform 50">
                <a:extLst>
                  <a:ext uri="{FF2B5EF4-FFF2-40B4-BE49-F238E27FC236}">
                    <a16:creationId xmlns:a16="http://schemas.microsoft.com/office/drawing/2014/main" id="{3FF63553-16B9-320A-4E57-7CFBF7834F8E}"/>
                  </a:ext>
                </a:extLst>
              </p:cNvPr>
              <p:cNvSpPr>
                <a:spLocks/>
              </p:cNvSpPr>
              <p:nvPr/>
            </p:nvSpPr>
            <p:spPr bwMode="auto">
              <a:xfrm>
                <a:off x="18227675" y="4024313"/>
                <a:ext cx="2436813" cy="2879725"/>
              </a:xfrm>
              <a:custGeom>
                <a:avLst/>
                <a:gdLst>
                  <a:gd name="T0" fmla="*/ 1636 w 1734"/>
                  <a:gd name="T1" fmla="*/ 0 h 2049"/>
                  <a:gd name="T2" fmla="*/ 1543 w 1734"/>
                  <a:gd name="T3" fmla="*/ 85 h 2049"/>
                  <a:gd name="T4" fmla="*/ 1392 w 1734"/>
                  <a:gd name="T5" fmla="*/ 1776 h 2049"/>
                  <a:gd name="T6" fmla="*/ 1298 w 1734"/>
                  <a:gd name="T7" fmla="*/ 1861 h 2049"/>
                  <a:gd name="T8" fmla="*/ 436 w 1734"/>
                  <a:gd name="T9" fmla="*/ 1861 h 2049"/>
                  <a:gd name="T10" fmla="*/ 343 w 1734"/>
                  <a:gd name="T11" fmla="*/ 1776 h 2049"/>
                  <a:gd name="T12" fmla="*/ 194 w 1734"/>
                  <a:gd name="T13" fmla="*/ 85 h 2049"/>
                  <a:gd name="T14" fmla="*/ 101 w 1734"/>
                  <a:gd name="T15" fmla="*/ 0 h 2049"/>
                  <a:gd name="T16" fmla="*/ 98 w 1734"/>
                  <a:gd name="T17" fmla="*/ 0 h 2049"/>
                  <a:gd name="T18" fmla="*/ 5 w 1734"/>
                  <a:gd name="T19" fmla="*/ 102 h 2049"/>
                  <a:gd name="T20" fmla="*/ 171 w 1734"/>
                  <a:gd name="T21" fmla="*/ 1964 h 2049"/>
                  <a:gd name="T22" fmla="*/ 264 w 1734"/>
                  <a:gd name="T23" fmla="*/ 2049 h 2049"/>
                  <a:gd name="T24" fmla="*/ 1470 w 1734"/>
                  <a:gd name="T25" fmla="*/ 2049 h 2049"/>
                  <a:gd name="T26" fmla="*/ 1564 w 1734"/>
                  <a:gd name="T27" fmla="*/ 1964 h 2049"/>
                  <a:gd name="T28" fmla="*/ 1729 w 1734"/>
                  <a:gd name="T29" fmla="*/ 102 h 2049"/>
                  <a:gd name="T30" fmla="*/ 1636 w 1734"/>
                  <a:gd name="T31" fmla="*/ 0 h 2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34" h="2049">
                    <a:moveTo>
                      <a:pt x="1636" y="0"/>
                    </a:moveTo>
                    <a:cubicBezTo>
                      <a:pt x="1587" y="0"/>
                      <a:pt x="1547" y="37"/>
                      <a:pt x="1543" y="85"/>
                    </a:cubicBezTo>
                    <a:cubicBezTo>
                      <a:pt x="1392" y="1776"/>
                      <a:pt x="1392" y="1776"/>
                      <a:pt x="1392" y="1776"/>
                    </a:cubicBezTo>
                    <a:cubicBezTo>
                      <a:pt x="1387" y="1824"/>
                      <a:pt x="1347" y="1861"/>
                      <a:pt x="1298" y="1861"/>
                    </a:cubicBezTo>
                    <a:cubicBezTo>
                      <a:pt x="436" y="1861"/>
                      <a:pt x="436" y="1861"/>
                      <a:pt x="436" y="1861"/>
                    </a:cubicBezTo>
                    <a:cubicBezTo>
                      <a:pt x="387" y="1861"/>
                      <a:pt x="347" y="1824"/>
                      <a:pt x="343" y="1776"/>
                    </a:cubicBezTo>
                    <a:cubicBezTo>
                      <a:pt x="194" y="85"/>
                      <a:pt x="194" y="85"/>
                      <a:pt x="194" y="85"/>
                    </a:cubicBezTo>
                    <a:cubicBezTo>
                      <a:pt x="190" y="37"/>
                      <a:pt x="150" y="0"/>
                      <a:pt x="101" y="0"/>
                    </a:cubicBezTo>
                    <a:cubicBezTo>
                      <a:pt x="98" y="0"/>
                      <a:pt x="98" y="0"/>
                      <a:pt x="98" y="0"/>
                    </a:cubicBezTo>
                    <a:cubicBezTo>
                      <a:pt x="43" y="0"/>
                      <a:pt x="0" y="47"/>
                      <a:pt x="5" y="102"/>
                    </a:cubicBezTo>
                    <a:cubicBezTo>
                      <a:pt x="171" y="1964"/>
                      <a:pt x="171" y="1964"/>
                      <a:pt x="171" y="1964"/>
                    </a:cubicBezTo>
                    <a:cubicBezTo>
                      <a:pt x="175" y="2012"/>
                      <a:pt x="215" y="2049"/>
                      <a:pt x="264" y="2049"/>
                    </a:cubicBezTo>
                    <a:cubicBezTo>
                      <a:pt x="1470" y="2049"/>
                      <a:pt x="1470" y="2049"/>
                      <a:pt x="1470" y="2049"/>
                    </a:cubicBezTo>
                    <a:cubicBezTo>
                      <a:pt x="1519" y="2049"/>
                      <a:pt x="1559" y="2012"/>
                      <a:pt x="1564" y="1964"/>
                    </a:cubicBezTo>
                    <a:cubicBezTo>
                      <a:pt x="1729" y="102"/>
                      <a:pt x="1729" y="102"/>
                      <a:pt x="1729" y="102"/>
                    </a:cubicBezTo>
                    <a:cubicBezTo>
                      <a:pt x="1734" y="47"/>
                      <a:pt x="1691" y="0"/>
                      <a:pt x="163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09" name="Group 308">
              <a:extLst>
                <a:ext uri="{FF2B5EF4-FFF2-40B4-BE49-F238E27FC236}">
                  <a16:creationId xmlns:a16="http://schemas.microsoft.com/office/drawing/2014/main" id="{930784AC-3753-51B4-D0D3-02BA9D7B616A}"/>
                </a:ext>
              </a:extLst>
            </p:cNvPr>
            <p:cNvGrpSpPr/>
            <p:nvPr/>
          </p:nvGrpSpPr>
          <p:grpSpPr>
            <a:xfrm>
              <a:off x="1862231" y="2730811"/>
              <a:ext cx="407796" cy="167981"/>
              <a:chOff x="20314636" y="4243388"/>
              <a:chExt cx="6872890" cy="2831103"/>
            </a:xfrm>
          </p:grpSpPr>
          <p:sp>
            <p:nvSpPr>
              <p:cNvPr id="305" name="Freeform 51">
                <a:extLst>
                  <a:ext uri="{FF2B5EF4-FFF2-40B4-BE49-F238E27FC236}">
                    <a16:creationId xmlns:a16="http://schemas.microsoft.com/office/drawing/2014/main" id="{2CEF5A4B-68AC-2A2A-9565-E4522F20D3D9}"/>
                  </a:ext>
                </a:extLst>
              </p:cNvPr>
              <p:cNvSpPr>
                <a:spLocks/>
              </p:cNvSpPr>
              <p:nvPr/>
            </p:nvSpPr>
            <p:spPr bwMode="auto">
              <a:xfrm>
                <a:off x="21388388" y="4243388"/>
                <a:ext cx="5799138" cy="804863"/>
              </a:xfrm>
              <a:custGeom>
                <a:avLst/>
                <a:gdLst>
                  <a:gd name="T0" fmla="*/ 143 w 4128"/>
                  <a:gd name="T1" fmla="*/ 286 h 572"/>
                  <a:gd name="T2" fmla="*/ 368 w 4128"/>
                  <a:gd name="T3" fmla="*/ 393 h 572"/>
                  <a:gd name="T4" fmla="*/ 783 w 4128"/>
                  <a:gd name="T5" fmla="*/ 572 h 572"/>
                  <a:gd name="T6" fmla="*/ 1198 w 4128"/>
                  <a:gd name="T7" fmla="*/ 393 h 572"/>
                  <a:gd name="T8" fmla="*/ 1423 w 4128"/>
                  <a:gd name="T9" fmla="*/ 286 h 572"/>
                  <a:gd name="T10" fmla="*/ 1648 w 4128"/>
                  <a:gd name="T11" fmla="*/ 393 h 572"/>
                  <a:gd name="T12" fmla="*/ 2063 w 4128"/>
                  <a:gd name="T13" fmla="*/ 572 h 572"/>
                  <a:gd name="T14" fmla="*/ 2478 w 4128"/>
                  <a:gd name="T15" fmla="*/ 393 h 572"/>
                  <a:gd name="T16" fmla="*/ 2703 w 4128"/>
                  <a:gd name="T17" fmla="*/ 286 h 572"/>
                  <a:gd name="T18" fmla="*/ 2928 w 4128"/>
                  <a:gd name="T19" fmla="*/ 393 h 572"/>
                  <a:gd name="T20" fmla="*/ 3344 w 4128"/>
                  <a:gd name="T21" fmla="*/ 572 h 572"/>
                  <a:gd name="T22" fmla="*/ 3759 w 4128"/>
                  <a:gd name="T23" fmla="*/ 393 h 572"/>
                  <a:gd name="T24" fmla="*/ 3985 w 4128"/>
                  <a:gd name="T25" fmla="*/ 286 h 572"/>
                  <a:gd name="T26" fmla="*/ 4128 w 4128"/>
                  <a:gd name="T27" fmla="*/ 143 h 572"/>
                  <a:gd name="T28" fmla="*/ 3985 w 4128"/>
                  <a:gd name="T29" fmla="*/ 0 h 572"/>
                  <a:gd name="T30" fmla="*/ 3569 w 4128"/>
                  <a:gd name="T31" fmla="*/ 180 h 572"/>
                  <a:gd name="T32" fmla="*/ 3344 w 4128"/>
                  <a:gd name="T33" fmla="*/ 286 h 572"/>
                  <a:gd name="T34" fmla="*/ 3119 w 4128"/>
                  <a:gd name="T35" fmla="*/ 180 h 572"/>
                  <a:gd name="T36" fmla="*/ 2703 w 4128"/>
                  <a:gd name="T37" fmla="*/ 0 h 572"/>
                  <a:gd name="T38" fmla="*/ 2288 w 4128"/>
                  <a:gd name="T39" fmla="*/ 180 h 572"/>
                  <a:gd name="T40" fmla="*/ 2063 w 4128"/>
                  <a:gd name="T41" fmla="*/ 286 h 572"/>
                  <a:gd name="T42" fmla="*/ 1838 w 4128"/>
                  <a:gd name="T43" fmla="*/ 180 h 572"/>
                  <a:gd name="T44" fmla="*/ 1423 w 4128"/>
                  <a:gd name="T45" fmla="*/ 0 h 572"/>
                  <a:gd name="T46" fmla="*/ 1008 w 4128"/>
                  <a:gd name="T47" fmla="*/ 180 h 572"/>
                  <a:gd name="T48" fmla="*/ 783 w 4128"/>
                  <a:gd name="T49" fmla="*/ 286 h 572"/>
                  <a:gd name="T50" fmla="*/ 559 w 4128"/>
                  <a:gd name="T51" fmla="*/ 180 h 572"/>
                  <a:gd name="T52" fmla="*/ 143 w 4128"/>
                  <a:gd name="T53" fmla="*/ 0 h 572"/>
                  <a:gd name="T54" fmla="*/ 0 w 4128"/>
                  <a:gd name="T55" fmla="*/ 143 h 572"/>
                  <a:gd name="T56" fmla="*/ 143 w 4128"/>
                  <a:gd name="T57"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28" h="572">
                    <a:moveTo>
                      <a:pt x="143" y="286"/>
                    </a:moveTo>
                    <a:cubicBezTo>
                      <a:pt x="249" y="286"/>
                      <a:pt x="294" y="327"/>
                      <a:pt x="368" y="393"/>
                    </a:cubicBezTo>
                    <a:cubicBezTo>
                      <a:pt x="453" y="469"/>
                      <a:pt x="569" y="572"/>
                      <a:pt x="783" y="572"/>
                    </a:cubicBezTo>
                    <a:cubicBezTo>
                      <a:pt x="998" y="572"/>
                      <a:pt x="1114" y="469"/>
                      <a:pt x="1198" y="393"/>
                    </a:cubicBezTo>
                    <a:cubicBezTo>
                      <a:pt x="1273" y="327"/>
                      <a:pt x="1318" y="286"/>
                      <a:pt x="1423" y="286"/>
                    </a:cubicBezTo>
                    <a:cubicBezTo>
                      <a:pt x="1528" y="286"/>
                      <a:pt x="1573" y="327"/>
                      <a:pt x="1648" y="393"/>
                    </a:cubicBezTo>
                    <a:cubicBezTo>
                      <a:pt x="1732" y="469"/>
                      <a:pt x="1848" y="572"/>
                      <a:pt x="2063" y="572"/>
                    </a:cubicBezTo>
                    <a:cubicBezTo>
                      <a:pt x="2277" y="572"/>
                      <a:pt x="2393" y="469"/>
                      <a:pt x="2478" y="393"/>
                    </a:cubicBezTo>
                    <a:cubicBezTo>
                      <a:pt x="2553" y="327"/>
                      <a:pt x="2598" y="286"/>
                      <a:pt x="2703" y="286"/>
                    </a:cubicBezTo>
                    <a:cubicBezTo>
                      <a:pt x="2809" y="286"/>
                      <a:pt x="2854" y="327"/>
                      <a:pt x="2928" y="393"/>
                    </a:cubicBezTo>
                    <a:cubicBezTo>
                      <a:pt x="3013" y="469"/>
                      <a:pt x="3129" y="572"/>
                      <a:pt x="3344" y="572"/>
                    </a:cubicBezTo>
                    <a:cubicBezTo>
                      <a:pt x="3559" y="572"/>
                      <a:pt x="3675" y="469"/>
                      <a:pt x="3759" y="393"/>
                    </a:cubicBezTo>
                    <a:cubicBezTo>
                      <a:pt x="3834" y="327"/>
                      <a:pt x="3879" y="286"/>
                      <a:pt x="3985" y="286"/>
                    </a:cubicBezTo>
                    <a:cubicBezTo>
                      <a:pt x="4063" y="286"/>
                      <a:pt x="4128" y="222"/>
                      <a:pt x="4128" y="143"/>
                    </a:cubicBezTo>
                    <a:cubicBezTo>
                      <a:pt x="4128" y="64"/>
                      <a:pt x="4063" y="0"/>
                      <a:pt x="3985" y="0"/>
                    </a:cubicBezTo>
                    <a:cubicBezTo>
                      <a:pt x="3770" y="0"/>
                      <a:pt x="3654" y="104"/>
                      <a:pt x="3569" y="180"/>
                    </a:cubicBezTo>
                    <a:cubicBezTo>
                      <a:pt x="3494" y="246"/>
                      <a:pt x="3449" y="286"/>
                      <a:pt x="3344" y="286"/>
                    </a:cubicBezTo>
                    <a:cubicBezTo>
                      <a:pt x="3238" y="286"/>
                      <a:pt x="3193" y="246"/>
                      <a:pt x="3119" y="180"/>
                    </a:cubicBezTo>
                    <a:cubicBezTo>
                      <a:pt x="3034" y="104"/>
                      <a:pt x="2918" y="0"/>
                      <a:pt x="2703" y="0"/>
                    </a:cubicBezTo>
                    <a:cubicBezTo>
                      <a:pt x="2488" y="0"/>
                      <a:pt x="2372" y="104"/>
                      <a:pt x="2288" y="180"/>
                    </a:cubicBezTo>
                    <a:cubicBezTo>
                      <a:pt x="2213" y="246"/>
                      <a:pt x="2168" y="286"/>
                      <a:pt x="2063" y="286"/>
                    </a:cubicBezTo>
                    <a:cubicBezTo>
                      <a:pt x="1957" y="286"/>
                      <a:pt x="1912" y="246"/>
                      <a:pt x="1838" y="180"/>
                    </a:cubicBezTo>
                    <a:cubicBezTo>
                      <a:pt x="1753" y="104"/>
                      <a:pt x="1637" y="0"/>
                      <a:pt x="1423" y="0"/>
                    </a:cubicBezTo>
                    <a:cubicBezTo>
                      <a:pt x="1208" y="0"/>
                      <a:pt x="1092" y="104"/>
                      <a:pt x="1008" y="180"/>
                    </a:cubicBezTo>
                    <a:cubicBezTo>
                      <a:pt x="933" y="246"/>
                      <a:pt x="889" y="286"/>
                      <a:pt x="783" y="286"/>
                    </a:cubicBezTo>
                    <a:cubicBezTo>
                      <a:pt x="678" y="286"/>
                      <a:pt x="633" y="246"/>
                      <a:pt x="559" y="180"/>
                    </a:cubicBezTo>
                    <a:cubicBezTo>
                      <a:pt x="474" y="104"/>
                      <a:pt x="358" y="0"/>
                      <a:pt x="143" y="0"/>
                    </a:cubicBezTo>
                    <a:cubicBezTo>
                      <a:pt x="64" y="0"/>
                      <a:pt x="0" y="64"/>
                      <a:pt x="0" y="143"/>
                    </a:cubicBezTo>
                    <a:cubicBezTo>
                      <a:pt x="0" y="222"/>
                      <a:pt x="64" y="286"/>
                      <a:pt x="143" y="286"/>
                    </a:cubicBezTo>
                    <a:close/>
                  </a:path>
                </a:pathLst>
              </a:custGeom>
              <a:solidFill>
                <a:srgbClr val="203A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6" name="Freeform 52">
                <a:extLst>
                  <a:ext uri="{FF2B5EF4-FFF2-40B4-BE49-F238E27FC236}">
                    <a16:creationId xmlns:a16="http://schemas.microsoft.com/office/drawing/2014/main" id="{8AD2217D-2B35-738B-CC12-D9A3488F7C42}"/>
                  </a:ext>
                </a:extLst>
              </p:cNvPr>
              <p:cNvSpPr>
                <a:spLocks/>
              </p:cNvSpPr>
              <p:nvPr/>
            </p:nvSpPr>
            <p:spPr bwMode="auto">
              <a:xfrm>
                <a:off x="20810709" y="5273672"/>
                <a:ext cx="6376817" cy="803282"/>
              </a:xfrm>
              <a:custGeom>
                <a:avLst/>
                <a:gdLst>
                  <a:gd name="T0" fmla="*/ 3985 w 4128"/>
                  <a:gd name="T1" fmla="*/ 0 h 572"/>
                  <a:gd name="T2" fmla="*/ 3569 w 4128"/>
                  <a:gd name="T3" fmla="*/ 180 h 572"/>
                  <a:gd name="T4" fmla="*/ 3344 w 4128"/>
                  <a:gd name="T5" fmla="*/ 286 h 572"/>
                  <a:gd name="T6" fmla="*/ 3119 w 4128"/>
                  <a:gd name="T7" fmla="*/ 180 h 572"/>
                  <a:gd name="T8" fmla="*/ 2703 w 4128"/>
                  <a:gd name="T9" fmla="*/ 0 h 572"/>
                  <a:gd name="T10" fmla="*/ 2288 w 4128"/>
                  <a:gd name="T11" fmla="*/ 180 h 572"/>
                  <a:gd name="T12" fmla="*/ 2063 w 4128"/>
                  <a:gd name="T13" fmla="*/ 286 h 572"/>
                  <a:gd name="T14" fmla="*/ 1838 w 4128"/>
                  <a:gd name="T15" fmla="*/ 180 h 572"/>
                  <a:gd name="T16" fmla="*/ 1423 w 4128"/>
                  <a:gd name="T17" fmla="*/ 0 h 572"/>
                  <a:gd name="T18" fmla="*/ 1008 w 4128"/>
                  <a:gd name="T19" fmla="*/ 180 h 572"/>
                  <a:gd name="T20" fmla="*/ 783 w 4128"/>
                  <a:gd name="T21" fmla="*/ 286 h 572"/>
                  <a:gd name="T22" fmla="*/ 559 w 4128"/>
                  <a:gd name="T23" fmla="*/ 180 h 572"/>
                  <a:gd name="T24" fmla="*/ 143 w 4128"/>
                  <a:gd name="T25" fmla="*/ 0 h 572"/>
                  <a:gd name="T26" fmla="*/ 0 w 4128"/>
                  <a:gd name="T27" fmla="*/ 143 h 572"/>
                  <a:gd name="T28" fmla="*/ 143 w 4128"/>
                  <a:gd name="T29" fmla="*/ 286 h 572"/>
                  <a:gd name="T30" fmla="*/ 368 w 4128"/>
                  <a:gd name="T31" fmla="*/ 393 h 572"/>
                  <a:gd name="T32" fmla="*/ 783 w 4128"/>
                  <a:gd name="T33" fmla="*/ 572 h 572"/>
                  <a:gd name="T34" fmla="*/ 1198 w 4128"/>
                  <a:gd name="T35" fmla="*/ 393 h 572"/>
                  <a:gd name="T36" fmla="*/ 1423 w 4128"/>
                  <a:gd name="T37" fmla="*/ 286 h 572"/>
                  <a:gd name="T38" fmla="*/ 1648 w 4128"/>
                  <a:gd name="T39" fmla="*/ 393 h 572"/>
                  <a:gd name="T40" fmla="*/ 2063 w 4128"/>
                  <a:gd name="T41" fmla="*/ 572 h 572"/>
                  <a:gd name="T42" fmla="*/ 2478 w 4128"/>
                  <a:gd name="T43" fmla="*/ 393 h 572"/>
                  <a:gd name="T44" fmla="*/ 2703 w 4128"/>
                  <a:gd name="T45" fmla="*/ 286 h 572"/>
                  <a:gd name="T46" fmla="*/ 2928 w 4128"/>
                  <a:gd name="T47" fmla="*/ 393 h 572"/>
                  <a:gd name="T48" fmla="*/ 3344 w 4128"/>
                  <a:gd name="T49" fmla="*/ 572 h 572"/>
                  <a:gd name="T50" fmla="*/ 3759 w 4128"/>
                  <a:gd name="T51" fmla="*/ 393 h 572"/>
                  <a:gd name="T52" fmla="*/ 3985 w 4128"/>
                  <a:gd name="T53" fmla="*/ 286 h 572"/>
                  <a:gd name="T54" fmla="*/ 4128 w 4128"/>
                  <a:gd name="T55" fmla="*/ 143 h 572"/>
                  <a:gd name="T56" fmla="*/ 3985 w 4128"/>
                  <a:gd name="T57" fmla="*/ 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28" h="572">
                    <a:moveTo>
                      <a:pt x="3985" y="0"/>
                    </a:moveTo>
                    <a:cubicBezTo>
                      <a:pt x="3770" y="0"/>
                      <a:pt x="3654" y="104"/>
                      <a:pt x="3569" y="180"/>
                    </a:cubicBezTo>
                    <a:cubicBezTo>
                      <a:pt x="3494" y="246"/>
                      <a:pt x="3449" y="286"/>
                      <a:pt x="3344" y="286"/>
                    </a:cubicBezTo>
                    <a:cubicBezTo>
                      <a:pt x="3238" y="286"/>
                      <a:pt x="3193" y="246"/>
                      <a:pt x="3119" y="180"/>
                    </a:cubicBezTo>
                    <a:cubicBezTo>
                      <a:pt x="3034" y="104"/>
                      <a:pt x="2918" y="0"/>
                      <a:pt x="2703" y="0"/>
                    </a:cubicBezTo>
                    <a:cubicBezTo>
                      <a:pt x="2488" y="0"/>
                      <a:pt x="2372" y="104"/>
                      <a:pt x="2288" y="180"/>
                    </a:cubicBezTo>
                    <a:cubicBezTo>
                      <a:pt x="2213" y="246"/>
                      <a:pt x="2168" y="286"/>
                      <a:pt x="2063" y="286"/>
                    </a:cubicBezTo>
                    <a:cubicBezTo>
                      <a:pt x="1957" y="286"/>
                      <a:pt x="1912" y="246"/>
                      <a:pt x="1838" y="180"/>
                    </a:cubicBezTo>
                    <a:cubicBezTo>
                      <a:pt x="1753" y="104"/>
                      <a:pt x="1637" y="0"/>
                      <a:pt x="1423" y="0"/>
                    </a:cubicBezTo>
                    <a:cubicBezTo>
                      <a:pt x="1208" y="0"/>
                      <a:pt x="1092" y="104"/>
                      <a:pt x="1008" y="180"/>
                    </a:cubicBezTo>
                    <a:cubicBezTo>
                      <a:pt x="933" y="246"/>
                      <a:pt x="889" y="286"/>
                      <a:pt x="783" y="286"/>
                    </a:cubicBezTo>
                    <a:cubicBezTo>
                      <a:pt x="678" y="286"/>
                      <a:pt x="633" y="246"/>
                      <a:pt x="559" y="180"/>
                    </a:cubicBezTo>
                    <a:cubicBezTo>
                      <a:pt x="474" y="104"/>
                      <a:pt x="358" y="0"/>
                      <a:pt x="143" y="0"/>
                    </a:cubicBezTo>
                    <a:cubicBezTo>
                      <a:pt x="64" y="0"/>
                      <a:pt x="0" y="64"/>
                      <a:pt x="0" y="143"/>
                    </a:cubicBezTo>
                    <a:cubicBezTo>
                      <a:pt x="0" y="222"/>
                      <a:pt x="64" y="286"/>
                      <a:pt x="143" y="286"/>
                    </a:cubicBezTo>
                    <a:cubicBezTo>
                      <a:pt x="249" y="286"/>
                      <a:pt x="294" y="326"/>
                      <a:pt x="368" y="393"/>
                    </a:cubicBezTo>
                    <a:cubicBezTo>
                      <a:pt x="453" y="469"/>
                      <a:pt x="569" y="572"/>
                      <a:pt x="783" y="572"/>
                    </a:cubicBezTo>
                    <a:cubicBezTo>
                      <a:pt x="998" y="572"/>
                      <a:pt x="1114" y="469"/>
                      <a:pt x="1198" y="393"/>
                    </a:cubicBezTo>
                    <a:cubicBezTo>
                      <a:pt x="1273" y="326"/>
                      <a:pt x="1318" y="286"/>
                      <a:pt x="1423" y="286"/>
                    </a:cubicBezTo>
                    <a:cubicBezTo>
                      <a:pt x="1528" y="286"/>
                      <a:pt x="1573" y="326"/>
                      <a:pt x="1648" y="393"/>
                    </a:cubicBezTo>
                    <a:cubicBezTo>
                      <a:pt x="1732" y="469"/>
                      <a:pt x="1848" y="572"/>
                      <a:pt x="2063" y="572"/>
                    </a:cubicBezTo>
                    <a:cubicBezTo>
                      <a:pt x="2277" y="572"/>
                      <a:pt x="2393" y="469"/>
                      <a:pt x="2478" y="393"/>
                    </a:cubicBezTo>
                    <a:cubicBezTo>
                      <a:pt x="2553" y="326"/>
                      <a:pt x="2598" y="286"/>
                      <a:pt x="2703" y="286"/>
                    </a:cubicBezTo>
                    <a:cubicBezTo>
                      <a:pt x="2809" y="286"/>
                      <a:pt x="2854" y="326"/>
                      <a:pt x="2928" y="393"/>
                    </a:cubicBezTo>
                    <a:cubicBezTo>
                      <a:pt x="3013" y="469"/>
                      <a:pt x="3129" y="572"/>
                      <a:pt x="3344" y="572"/>
                    </a:cubicBezTo>
                    <a:cubicBezTo>
                      <a:pt x="3559" y="572"/>
                      <a:pt x="3675" y="469"/>
                      <a:pt x="3759" y="393"/>
                    </a:cubicBezTo>
                    <a:cubicBezTo>
                      <a:pt x="3834" y="326"/>
                      <a:pt x="3879" y="286"/>
                      <a:pt x="3985" y="286"/>
                    </a:cubicBezTo>
                    <a:cubicBezTo>
                      <a:pt x="4063" y="286"/>
                      <a:pt x="4128" y="222"/>
                      <a:pt x="4128" y="143"/>
                    </a:cubicBezTo>
                    <a:cubicBezTo>
                      <a:pt x="4128" y="64"/>
                      <a:pt x="4063" y="0"/>
                      <a:pt x="3985" y="0"/>
                    </a:cubicBezTo>
                    <a:close/>
                  </a:path>
                </a:pathLst>
              </a:custGeom>
              <a:solidFill>
                <a:srgbClr val="203A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7" name="Freeform 53">
                <a:extLst>
                  <a:ext uri="{FF2B5EF4-FFF2-40B4-BE49-F238E27FC236}">
                    <a16:creationId xmlns:a16="http://schemas.microsoft.com/office/drawing/2014/main" id="{1CEC5F3F-CFF2-331C-1963-0AD08BDF8AB4}"/>
                  </a:ext>
                </a:extLst>
              </p:cNvPr>
              <p:cNvSpPr>
                <a:spLocks/>
              </p:cNvSpPr>
              <p:nvPr/>
            </p:nvSpPr>
            <p:spPr bwMode="auto">
              <a:xfrm>
                <a:off x="20314636" y="6303956"/>
                <a:ext cx="6872890" cy="770535"/>
              </a:xfrm>
              <a:custGeom>
                <a:avLst/>
                <a:gdLst>
                  <a:gd name="T0" fmla="*/ 3985 w 4128"/>
                  <a:gd name="T1" fmla="*/ 0 h 572"/>
                  <a:gd name="T2" fmla="*/ 3569 w 4128"/>
                  <a:gd name="T3" fmla="*/ 179 h 572"/>
                  <a:gd name="T4" fmla="*/ 3344 w 4128"/>
                  <a:gd name="T5" fmla="*/ 286 h 572"/>
                  <a:gd name="T6" fmla="*/ 3119 w 4128"/>
                  <a:gd name="T7" fmla="*/ 179 h 572"/>
                  <a:gd name="T8" fmla="*/ 2703 w 4128"/>
                  <a:gd name="T9" fmla="*/ 0 h 572"/>
                  <a:gd name="T10" fmla="*/ 2288 w 4128"/>
                  <a:gd name="T11" fmla="*/ 179 h 572"/>
                  <a:gd name="T12" fmla="*/ 2063 w 4128"/>
                  <a:gd name="T13" fmla="*/ 286 h 572"/>
                  <a:gd name="T14" fmla="*/ 1838 w 4128"/>
                  <a:gd name="T15" fmla="*/ 179 h 572"/>
                  <a:gd name="T16" fmla="*/ 1423 w 4128"/>
                  <a:gd name="T17" fmla="*/ 0 h 572"/>
                  <a:gd name="T18" fmla="*/ 1008 w 4128"/>
                  <a:gd name="T19" fmla="*/ 179 h 572"/>
                  <a:gd name="T20" fmla="*/ 783 w 4128"/>
                  <a:gd name="T21" fmla="*/ 286 h 572"/>
                  <a:gd name="T22" fmla="*/ 559 w 4128"/>
                  <a:gd name="T23" fmla="*/ 179 h 572"/>
                  <a:gd name="T24" fmla="*/ 143 w 4128"/>
                  <a:gd name="T25" fmla="*/ 0 h 572"/>
                  <a:gd name="T26" fmla="*/ 0 w 4128"/>
                  <a:gd name="T27" fmla="*/ 143 h 572"/>
                  <a:gd name="T28" fmla="*/ 143 w 4128"/>
                  <a:gd name="T29" fmla="*/ 286 h 572"/>
                  <a:gd name="T30" fmla="*/ 368 w 4128"/>
                  <a:gd name="T31" fmla="*/ 393 h 572"/>
                  <a:gd name="T32" fmla="*/ 783 w 4128"/>
                  <a:gd name="T33" fmla="*/ 572 h 572"/>
                  <a:gd name="T34" fmla="*/ 1198 w 4128"/>
                  <a:gd name="T35" fmla="*/ 393 h 572"/>
                  <a:gd name="T36" fmla="*/ 1423 w 4128"/>
                  <a:gd name="T37" fmla="*/ 286 h 572"/>
                  <a:gd name="T38" fmla="*/ 1648 w 4128"/>
                  <a:gd name="T39" fmla="*/ 393 h 572"/>
                  <a:gd name="T40" fmla="*/ 2063 w 4128"/>
                  <a:gd name="T41" fmla="*/ 572 h 572"/>
                  <a:gd name="T42" fmla="*/ 2478 w 4128"/>
                  <a:gd name="T43" fmla="*/ 393 h 572"/>
                  <a:gd name="T44" fmla="*/ 2703 w 4128"/>
                  <a:gd name="T45" fmla="*/ 286 h 572"/>
                  <a:gd name="T46" fmla="*/ 2928 w 4128"/>
                  <a:gd name="T47" fmla="*/ 393 h 572"/>
                  <a:gd name="T48" fmla="*/ 3344 w 4128"/>
                  <a:gd name="T49" fmla="*/ 572 h 572"/>
                  <a:gd name="T50" fmla="*/ 3759 w 4128"/>
                  <a:gd name="T51" fmla="*/ 393 h 572"/>
                  <a:gd name="T52" fmla="*/ 3985 w 4128"/>
                  <a:gd name="T53" fmla="*/ 286 h 572"/>
                  <a:gd name="T54" fmla="*/ 4128 w 4128"/>
                  <a:gd name="T55" fmla="*/ 143 h 572"/>
                  <a:gd name="T56" fmla="*/ 3985 w 4128"/>
                  <a:gd name="T57" fmla="*/ 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28" h="572">
                    <a:moveTo>
                      <a:pt x="3985" y="0"/>
                    </a:moveTo>
                    <a:cubicBezTo>
                      <a:pt x="3770" y="0"/>
                      <a:pt x="3654" y="104"/>
                      <a:pt x="3569" y="179"/>
                    </a:cubicBezTo>
                    <a:cubicBezTo>
                      <a:pt x="3494" y="246"/>
                      <a:pt x="3449" y="286"/>
                      <a:pt x="3344" y="286"/>
                    </a:cubicBezTo>
                    <a:cubicBezTo>
                      <a:pt x="3238" y="286"/>
                      <a:pt x="3193" y="246"/>
                      <a:pt x="3119" y="179"/>
                    </a:cubicBezTo>
                    <a:cubicBezTo>
                      <a:pt x="3034" y="104"/>
                      <a:pt x="2918" y="0"/>
                      <a:pt x="2703" y="0"/>
                    </a:cubicBezTo>
                    <a:cubicBezTo>
                      <a:pt x="2488" y="0"/>
                      <a:pt x="2372" y="104"/>
                      <a:pt x="2288" y="179"/>
                    </a:cubicBezTo>
                    <a:cubicBezTo>
                      <a:pt x="2213" y="246"/>
                      <a:pt x="2168" y="286"/>
                      <a:pt x="2063" y="286"/>
                    </a:cubicBezTo>
                    <a:cubicBezTo>
                      <a:pt x="1957" y="286"/>
                      <a:pt x="1912" y="246"/>
                      <a:pt x="1838" y="179"/>
                    </a:cubicBezTo>
                    <a:cubicBezTo>
                      <a:pt x="1753" y="104"/>
                      <a:pt x="1637" y="0"/>
                      <a:pt x="1423" y="0"/>
                    </a:cubicBezTo>
                    <a:cubicBezTo>
                      <a:pt x="1208" y="0"/>
                      <a:pt x="1092" y="104"/>
                      <a:pt x="1008" y="179"/>
                    </a:cubicBezTo>
                    <a:cubicBezTo>
                      <a:pt x="933" y="246"/>
                      <a:pt x="889" y="286"/>
                      <a:pt x="783" y="286"/>
                    </a:cubicBezTo>
                    <a:cubicBezTo>
                      <a:pt x="678" y="286"/>
                      <a:pt x="633" y="246"/>
                      <a:pt x="559" y="179"/>
                    </a:cubicBezTo>
                    <a:cubicBezTo>
                      <a:pt x="474" y="104"/>
                      <a:pt x="358" y="0"/>
                      <a:pt x="143" y="0"/>
                    </a:cubicBezTo>
                    <a:cubicBezTo>
                      <a:pt x="64" y="0"/>
                      <a:pt x="0" y="64"/>
                      <a:pt x="0" y="143"/>
                    </a:cubicBezTo>
                    <a:cubicBezTo>
                      <a:pt x="0" y="222"/>
                      <a:pt x="64" y="286"/>
                      <a:pt x="143" y="286"/>
                    </a:cubicBezTo>
                    <a:cubicBezTo>
                      <a:pt x="249" y="286"/>
                      <a:pt x="294" y="326"/>
                      <a:pt x="368" y="393"/>
                    </a:cubicBezTo>
                    <a:cubicBezTo>
                      <a:pt x="453" y="468"/>
                      <a:pt x="569" y="572"/>
                      <a:pt x="783" y="572"/>
                    </a:cubicBezTo>
                    <a:cubicBezTo>
                      <a:pt x="998" y="572"/>
                      <a:pt x="1114" y="468"/>
                      <a:pt x="1198" y="393"/>
                    </a:cubicBezTo>
                    <a:cubicBezTo>
                      <a:pt x="1273" y="326"/>
                      <a:pt x="1318" y="286"/>
                      <a:pt x="1423" y="286"/>
                    </a:cubicBezTo>
                    <a:cubicBezTo>
                      <a:pt x="1528" y="286"/>
                      <a:pt x="1573" y="326"/>
                      <a:pt x="1648" y="393"/>
                    </a:cubicBezTo>
                    <a:cubicBezTo>
                      <a:pt x="1732" y="468"/>
                      <a:pt x="1848" y="572"/>
                      <a:pt x="2063" y="572"/>
                    </a:cubicBezTo>
                    <a:cubicBezTo>
                      <a:pt x="2277" y="572"/>
                      <a:pt x="2393" y="468"/>
                      <a:pt x="2478" y="393"/>
                    </a:cubicBezTo>
                    <a:cubicBezTo>
                      <a:pt x="2553" y="326"/>
                      <a:pt x="2598" y="286"/>
                      <a:pt x="2703" y="286"/>
                    </a:cubicBezTo>
                    <a:cubicBezTo>
                      <a:pt x="2809" y="286"/>
                      <a:pt x="2854" y="326"/>
                      <a:pt x="2928" y="393"/>
                    </a:cubicBezTo>
                    <a:cubicBezTo>
                      <a:pt x="3013" y="468"/>
                      <a:pt x="3129" y="572"/>
                      <a:pt x="3344" y="572"/>
                    </a:cubicBezTo>
                    <a:cubicBezTo>
                      <a:pt x="3559" y="572"/>
                      <a:pt x="3675" y="468"/>
                      <a:pt x="3759" y="393"/>
                    </a:cubicBezTo>
                    <a:cubicBezTo>
                      <a:pt x="3834" y="326"/>
                      <a:pt x="3879" y="286"/>
                      <a:pt x="3985" y="286"/>
                    </a:cubicBezTo>
                    <a:cubicBezTo>
                      <a:pt x="4063" y="286"/>
                      <a:pt x="4128" y="222"/>
                      <a:pt x="4128" y="143"/>
                    </a:cubicBezTo>
                    <a:cubicBezTo>
                      <a:pt x="4128" y="64"/>
                      <a:pt x="4063" y="0"/>
                      <a:pt x="3985" y="0"/>
                    </a:cubicBezTo>
                    <a:close/>
                  </a:path>
                </a:pathLst>
              </a:custGeom>
              <a:solidFill>
                <a:srgbClr val="203A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14" name="Group 313">
              <a:extLst>
                <a:ext uri="{FF2B5EF4-FFF2-40B4-BE49-F238E27FC236}">
                  <a16:creationId xmlns:a16="http://schemas.microsoft.com/office/drawing/2014/main" id="{3D92DA8B-AFC2-11AD-2054-FDD9D65FA1A9}"/>
                </a:ext>
              </a:extLst>
            </p:cNvPr>
            <p:cNvGrpSpPr/>
            <p:nvPr/>
          </p:nvGrpSpPr>
          <p:grpSpPr>
            <a:xfrm>
              <a:off x="930820" y="3235853"/>
              <a:ext cx="443204" cy="1025189"/>
              <a:chOff x="1900744" y="4024592"/>
              <a:chExt cx="354679" cy="820410"/>
            </a:xfrm>
          </p:grpSpPr>
          <p:sp>
            <p:nvSpPr>
              <p:cNvPr id="315" name="Rectangle 314">
                <a:extLst>
                  <a:ext uri="{FF2B5EF4-FFF2-40B4-BE49-F238E27FC236}">
                    <a16:creationId xmlns:a16="http://schemas.microsoft.com/office/drawing/2014/main" id="{1F48B02C-9584-EBDC-2EC4-D57F10510499}"/>
                  </a:ext>
                </a:extLst>
              </p:cNvPr>
              <p:cNvSpPr/>
              <p:nvPr/>
            </p:nvSpPr>
            <p:spPr>
              <a:xfrm>
                <a:off x="1900744" y="4136336"/>
                <a:ext cx="354330" cy="169545"/>
              </a:xfrm>
              <a:prstGeom prst="rect">
                <a:avLst/>
              </a:prstGeom>
              <a:solidFill>
                <a:srgbClr val="202954"/>
              </a:solidFill>
              <a:ln w="28575">
                <a:solidFill>
                  <a:srgbClr val="2029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Freeform: Shape 315">
                <a:extLst>
                  <a:ext uri="{FF2B5EF4-FFF2-40B4-BE49-F238E27FC236}">
                    <a16:creationId xmlns:a16="http://schemas.microsoft.com/office/drawing/2014/main" id="{EE21BE4B-7D25-5E3A-1DE9-472E29E5BE26}"/>
                  </a:ext>
                </a:extLst>
              </p:cNvPr>
              <p:cNvSpPr/>
              <p:nvPr/>
            </p:nvSpPr>
            <p:spPr>
              <a:xfrm>
                <a:off x="1901093" y="4319012"/>
                <a:ext cx="354330" cy="98836"/>
              </a:xfrm>
              <a:custGeom>
                <a:avLst/>
                <a:gdLst>
                  <a:gd name="connsiteX0" fmla="*/ 0 w 354330"/>
                  <a:gd name="connsiteY0" fmla="*/ 0 h 98836"/>
                  <a:gd name="connsiteX1" fmla="*/ 354330 w 354330"/>
                  <a:gd name="connsiteY1" fmla="*/ 0 h 98836"/>
                  <a:gd name="connsiteX2" fmla="*/ 354330 w 354330"/>
                  <a:gd name="connsiteY2" fmla="*/ 4660 h 98836"/>
                  <a:gd name="connsiteX3" fmla="*/ 300581 w 354330"/>
                  <a:gd name="connsiteY3" fmla="*/ 98836 h 98836"/>
                  <a:gd name="connsiteX4" fmla="*/ 53597 w 354330"/>
                  <a:gd name="connsiteY4" fmla="*/ 98836 h 98836"/>
                  <a:gd name="connsiteX5" fmla="*/ 0 w 354330"/>
                  <a:gd name="connsiteY5" fmla="*/ 9025 h 98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4330" h="98836">
                    <a:moveTo>
                      <a:pt x="0" y="0"/>
                    </a:moveTo>
                    <a:lnTo>
                      <a:pt x="354330" y="0"/>
                    </a:lnTo>
                    <a:lnTo>
                      <a:pt x="354330" y="4660"/>
                    </a:lnTo>
                    <a:lnTo>
                      <a:pt x="300581" y="98836"/>
                    </a:lnTo>
                    <a:lnTo>
                      <a:pt x="53597" y="98836"/>
                    </a:lnTo>
                    <a:lnTo>
                      <a:pt x="0" y="9025"/>
                    </a:lnTo>
                    <a:close/>
                  </a:path>
                </a:pathLst>
              </a:custGeom>
              <a:noFill/>
              <a:ln w="28575">
                <a:solidFill>
                  <a:srgbClr val="20295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7" name="Freeform: Shape 316">
                <a:extLst>
                  <a:ext uri="{FF2B5EF4-FFF2-40B4-BE49-F238E27FC236}">
                    <a16:creationId xmlns:a16="http://schemas.microsoft.com/office/drawing/2014/main" id="{5FBA29FC-AE93-EC41-8EAA-004DB70AC3CA}"/>
                  </a:ext>
                </a:extLst>
              </p:cNvPr>
              <p:cNvSpPr/>
              <p:nvPr/>
            </p:nvSpPr>
            <p:spPr>
              <a:xfrm flipV="1">
                <a:off x="1901093" y="4024592"/>
                <a:ext cx="354330" cy="98836"/>
              </a:xfrm>
              <a:custGeom>
                <a:avLst/>
                <a:gdLst>
                  <a:gd name="connsiteX0" fmla="*/ 0 w 354330"/>
                  <a:gd name="connsiteY0" fmla="*/ 0 h 98836"/>
                  <a:gd name="connsiteX1" fmla="*/ 354330 w 354330"/>
                  <a:gd name="connsiteY1" fmla="*/ 0 h 98836"/>
                  <a:gd name="connsiteX2" fmla="*/ 354330 w 354330"/>
                  <a:gd name="connsiteY2" fmla="*/ 4660 h 98836"/>
                  <a:gd name="connsiteX3" fmla="*/ 300581 w 354330"/>
                  <a:gd name="connsiteY3" fmla="*/ 98836 h 98836"/>
                  <a:gd name="connsiteX4" fmla="*/ 53597 w 354330"/>
                  <a:gd name="connsiteY4" fmla="*/ 98836 h 98836"/>
                  <a:gd name="connsiteX5" fmla="*/ 0 w 354330"/>
                  <a:gd name="connsiteY5" fmla="*/ 9025 h 98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4330" h="98836">
                    <a:moveTo>
                      <a:pt x="0" y="0"/>
                    </a:moveTo>
                    <a:lnTo>
                      <a:pt x="354330" y="0"/>
                    </a:lnTo>
                    <a:lnTo>
                      <a:pt x="354330" y="4660"/>
                    </a:lnTo>
                    <a:lnTo>
                      <a:pt x="300581" y="98836"/>
                    </a:lnTo>
                    <a:lnTo>
                      <a:pt x="53597" y="98836"/>
                    </a:lnTo>
                    <a:lnTo>
                      <a:pt x="0" y="9025"/>
                    </a:lnTo>
                    <a:close/>
                  </a:path>
                </a:pathLst>
              </a:custGeom>
              <a:noFill/>
              <a:ln w="28575">
                <a:solidFill>
                  <a:srgbClr val="20295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18" name="Group 317">
                <a:extLst>
                  <a:ext uri="{FF2B5EF4-FFF2-40B4-BE49-F238E27FC236}">
                    <a16:creationId xmlns:a16="http://schemas.microsoft.com/office/drawing/2014/main" id="{46FD72B0-093F-3914-C21D-FFE04A43C786}"/>
                  </a:ext>
                </a:extLst>
              </p:cNvPr>
              <p:cNvGrpSpPr/>
              <p:nvPr/>
            </p:nvGrpSpPr>
            <p:grpSpPr>
              <a:xfrm>
                <a:off x="1956435" y="4417528"/>
                <a:ext cx="242272" cy="427474"/>
                <a:chOff x="1940335" y="4417528"/>
                <a:chExt cx="258372" cy="427474"/>
              </a:xfrm>
            </p:grpSpPr>
            <p:sp>
              <p:nvSpPr>
                <p:cNvPr id="319" name="Rectangle 318">
                  <a:extLst>
                    <a:ext uri="{FF2B5EF4-FFF2-40B4-BE49-F238E27FC236}">
                      <a16:creationId xmlns:a16="http://schemas.microsoft.com/office/drawing/2014/main" id="{5D0A7BE6-DBD8-D8EF-8DCD-33CD5A29ECA6}"/>
                    </a:ext>
                  </a:extLst>
                </p:cNvPr>
                <p:cNvSpPr/>
                <p:nvPr/>
              </p:nvSpPr>
              <p:spPr>
                <a:xfrm>
                  <a:off x="1940335" y="4417528"/>
                  <a:ext cx="129186" cy="427240"/>
                </a:xfrm>
                <a:prstGeom prst="rect">
                  <a:avLst/>
                </a:prstGeom>
                <a:noFill/>
                <a:ln w="28575">
                  <a:solidFill>
                    <a:srgbClr val="2029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Rectangle 319">
                  <a:extLst>
                    <a:ext uri="{FF2B5EF4-FFF2-40B4-BE49-F238E27FC236}">
                      <a16:creationId xmlns:a16="http://schemas.microsoft.com/office/drawing/2014/main" id="{2BAA09B2-95C1-A463-205C-61ED62304D57}"/>
                    </a:ext>
                  </a:extLst>
                </p:cNvPr>
                <p:cNvSpPr/>
                <p:nvPr/>
              </p:nvSpPr>
              <p:spPr>
                <a:xfrm>
                  <a:off x="2069521" y="4417762"/>
                  <a:ext cx="129186" cy="427240"/>
                </a:xfrm>
                <a:prstGeom prst="rect">
                  <a:avLst/>
                </a:prstGeom>
                <a:noFill/>
                <a:ln w="28575">
                  <a:solidFill>
                    <a:srgbClr val="2029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21" name="Hexagon 320">
              <a:extLst>
                <a:ext uri="{FF2B5EF4-FFF2-40B4-BE49-F238E27FC236}">
                  <a16:creationId xmlns:a16="http://schemas.microsoft.com/office/drawing/2014/main" id="{AA33010F-FC9A-72FB-81BE-DD02C97F94D5}"/>
                </a:ext>
              </a:extLst>
            </p:cNvPr>
            <p:cNvSpPr/>
            <p:nvPr/>
          </p:nvSpPr>
          <p:spPr>
            <a:xfrm>
              <a:off x="-852996" y="2370403"/>
              <a:ext cx="1398217" cy="1205359"/>
            </a:xfrm>
            <a:prstGeom prst="hexagon">
              <a:avLst/>
            </a:prstGeom>
            <a:solidFill>
              <a:srgbClr val="21B5EA">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9" name="Straight Connector 328">
              <a:extLst>
                <a:ext uri="{FF2B5EF4-FFF2-40B4-BE49-F238E27FC236}">
                  <a16:creationId xmlns:a16="http://schemas.microsoft.com/office/drawing/2014/main" id="{5DBD7320-72C0-3575-BFF2-363AA798A236}"/>
                </a:ext>
              </a:extLst>
            </p:cNvPr>
            <p:cNvCxnSpPr>
              <a:cxnSpLocks/>
            </p:cNvCxnSpPr>
            <p:nvPr/>
          </p:nvCxnSpPr>
          <p:spPr>
            <a:xfrm flipV="1">
              <a:off x="1702944" y="4717935"/>
              <a:ext cx="265698" cy="181651"/>
            </a:xfrm>
            <a:prstGeom prst="line">
              <a:avLst/>
            </a:prstGeom>
            <a:ln w="31750">
              <a:solidFill>
                <a:srgbClr val="008BCF"/>
              </a:solidFill>
            </a:ln>
          </p:spPr>
          <p:style>
            <a:lnRef idx="2">
              <a:schemeClr val="accent1"/>
            </a:lnRef>
            <a:fillRef idx="0">
              <a:schemeClr val="accent1"/>
            </a:fillRef>
            <a:effectRef idx="1">
              <a:schemeClr val="accent1"/>
            </a:effectRef>
            <a:fontRef idx="minor">
              <a:schemeClr val="tx1"/>
            </a:fontRef>
          </p:style>
        </p:cxnSp>
        <p:cxnSp>
          <p:nvCxnSpPr>
            <p:cNvPr id="341" name="Straight Connector 340">
              <a:extLst>
                <a:ext uri="{FF2B5EF4-FFF2-40B4-BE49-F238E27FC236}">
                  <a16:creationId xmlns:a16="http://schemas.microsoft.com/office/drawing/2014/main" id="{222FB6A2-6554-0300-97C2-B4B5EA713B7C}"/>
                </a:ext>
              </a:extLst>
            </p:cNvPr>
            <p:cNvCxnSpPr>
              <a:cxnSpLocks/>
            </p:cNvCxnSpPr>
            <p:nvPr/>
          </p:nvCxnSpPr>
          <p:spPr>
            <a:xfrm flipH="1" flipV="1">
              <a:off x="3097975" y="4717935"/>
              <a:ext cx="264519" cy="197313"/>
            </a:xfrm>
            <a:prstGeom prst="line">
              <a:avLst/>
            </a:prstGeom>
            <a:ln w="31750">
              <a:solidFill>
                <a:srgbClr val="008BCF"/>
              </a:solidFill>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754BE394-7DF3-81C0-E46B-A235A4AA7099}"/>
                </a:ext>
              </a:extLst>
            </p:cNvPr>
            <p:cNvSpPr/>
            <p:nvPr/>
          </p:nvSpPr>
          <p:spPr>
            <a:xfrm>
              <a:off x="3420346" y="5982016"/>
              <a:ext cx="2081536" cy="523220"/>
            </a:xfrm>
            <a:prstGeom prst="rect">
              <a:avLst/>
            </a:prstGeom>
          </p:spPr>
          <p:txBody>
            <a:bodyPr wrap="square" lIns="0" tIns="45720" rIns="0" bIns="45720" anchor="t">
              <a:spAutoFit/>
            </a:bodyPr>
            <a:lstStyle/>
            <a:p>
              <a:r>
                <a:rPr lang="en-GB" sz="1400" b="1" dirty="0">
                  <a:solidFill>
                    <a:srgbClr val="008FD2"/>
                  </a:solidFill>
                  <a:latin typeface="Atkinson Hyperlegible" pitchFamily="2" charset="0"/>
                  <a:ea typeface="Arial" charset="0"/>
                  <a:cs typeface="Times New Roman" panose="02020603050405020304" pitchFamily="18" charset="0"/>
                </a:rPr>
                <a:t>…TO </a:t>
              </a:r>
              <a:r>
                <a:rPr lang="en-US" sz="1400" b="1" dirty="0">
                  <a:solidFill>
                    <a:srgbClr val="008FD2"/>
                  </a:solidFill>
                  <a:latin typeface="Atkinson Hyperlegible" pitchFamily="2" charset="0"/>
                  <a:ea typeface="Arial" charset="0"/>
                  <a:cs typeface="Times New Roman" panose="02020603050405020304" pitchFamily="18" charset="0"/>
                </a:rPr>
                <a:t>PROVIDE SAFE WATER HERE</a:t>
              </a:r>
            </a:p>
          </p:txBody>
        </p:sp>
        <p:sp>
          <p:nvSpPr>
            <p:cNvPr id="20" name="Rectangle 19">
              <a:extLst>
                <a:ext uri="{FF2B5EF4-FFF2-40B4-BE49-F238E27FC236}">
                  <a16:creationId xmlns:a16="http://schemas.microsoft.com/office/drawing/2014/main" id="{8003E64C-7273-A809-16FF-80A459E2780E}"/>
                </a:ext>
              </a:extLst>
            </p:cNvPr>
            <p:cNvSpPr/>
            <p:nvPr/>
          </p:nvSpPr>
          <p:spPr>
            <a:xfrm>
              <a:off x="2080846" y="1523781"/>
              <a:ext cx="2132503" cy="523220"/>
            </a:xfrm>
            <a:prstGeom prst="rect">
              <a:avLst/>
            </a:prstGeom>
          </p:spPr>
          <p:txBody>
            <a:bodyPr wrap="square" lIns="0" tIns="45720" rIns="0" bIns="45720" anchor="t">
              <a:spAutoFit/>
            </a:bodyPr>
            <a:lstStyle/>
            <a:p>
              <a:r>
                <a:rPr lang="en-US" sz="1400" b="1" dirty="0">
                  <a:solidFill>
                    <a:srgbClr val="008CD1"/>
                  </a:solidFill>
                  <a:latin typeface="Atkinson Hyperlegible" pitchFamily="2" charset="0"/>
                  <a:ea typeface="Arial" charset="0"/>
                  <a:cs typeface="Times New Roman" panose="02020603050405020304" pitchFamily="18" charset="0"/>
                </a:rPr>
                <a:t>MANAGE WATER QUALITY RISKS HERE…</a:t>
              </a:r>
            </a:p>
          </p:txBody>
        </p:sp>
        <p:grpSp>
          <p:nvGrpSpPr>
            <p:cNvPr id="25" name="Group 24">
              <a:extLst>
                <a:ext uri="{FF2B5EF4-FFF2-40B4-BE49-F238E27FC236}">
                  <a16:creationId xmlns:a16="http://schemas.microsoft.com/office/drawing/2014/main" id="{5E121DAF-3C16-EF4C-C368-AFE1B2678CB0}"/>
                </a:ext>
              </a:extLst>
            </p:cNvPr>
            <p:cNvGrpSpPr/>
            <p:nvPr/>
          </p:nvGrpSpPr>
          <p:grpSpPr>
            <a:xfrm>
              <a:off x="2243323" y="4027170"/>
              <a:ext cx="566764" cy="750496"/>
              <a:chOff x="2243323" y="4423410"/>
              <a:chExt cx="566764" cy="750496"/>
            </a:xfrm>
          </p:grpSpPr>
          <p:grpSp>
            <p:nvGrpSpPr>
              <p:cNvPr id="294" name="Group 293">
                <a:extLst>
                  <a:ext uri="{FF2B5EF4-FFF2-40B4-BE49-F238E27FC236}">
                    <a16:creationId xmlns:a16="http://schemas.microsoft.com/office/drawing/2014/main" id="{84463D95-40B9-8ED1-6670-DFEFAE48FFFA}"/>
                  </a:ext>
                </a:extLst>
              </p:cNvPr>
              <p:cNvGrpSpPr/>
              <p:nvPr/>
            </p:nvGrpSpPr>
            <p:grpSpPr>
              <a:xfrm>
                <a:off x="2243323" y="4423410"/>
                <a:ext cx="566764" cy="750496"/>
                <a:chOff x="2197100" y="4282621"/>
                <a:chExt cx="701675" cy="929142"/>
              </a:xfrm>
            </p:grpSpPr>
            <p:sp>
              <p:nvSpPr>
                <p:cNvPr id="289" name="Freeform: Shape 288">
                  <a:extLst>
                    <a:ext uri="{FF2B5EF4-FFF2-40B4-BE49-F238E27FC236}">
                      <a16:creationId xmlns:a16="http://schemas.microsoft.com/office/drawing/2014/main" id="{23A093AE-F88C-9DC5-74C2-37944A4BB418}"/>
                    </a:ext>
                  </a:extLst>
                </p:cNvPr>
                <p:cNvSpPr/>
                <p:nvPr/>
              </p:nvSpPr>
              <p:spPr>
                <a:xfrm>
                  <a:off x="2399566" y="4311682"/>
                  <a:ext cx="305071" cy="74836"/>
                </a:xfrm>
                <a:custGeom>
                  <a:avLst/>
                  <a:gdLst>
                    <a:gd name="connsiteX0" fmla="*/ 152535 w 305071"/>
                    <a:gd name="connsiteY0" fmla="*/ 0 h 74836"/>
                    <a:gd name="connsiteX1" fmla="*/ 294169 w 305071"/>
                    <a:gd name="connsiteY1" fmla="*/ 58667 h 74836"/>
                    <a:gd name="connsiteX2" fmla="*/ 305071 w 305071"/>
                    <a:gd name="connsiteY2" fmla="*/ 74836 h 74836"/>
                    <a:gd name="connsiteX3" fmla="*/ 0 w 305071"/>
                    <a:gd name="connsiteY3" fmla="*/ 74836 h 74836"/>
                    <a:gd name="connsiteX4" fmla="*/ 10901 w 305071"/>
                    <a:gd name="connsiteY4" fmla="*/ 58667 h 74836"/>
                    <a:gd name="connsiteX5" fmla="*/ 152535 w 305071"/>
                    <a:gd name="connsiteY5" fmla="*/ 0 h 7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071" h="74836">
                      <a:moveTo>
                        <a:pt x="152535" y="0"/>
                      </a:moveTo>
                      <a:cubicBezTo>
                        <a:pt x="207847" y="0"/>
                        <a:pt x="257922" y="22420"/>
                        <a:pt x="294169" y="58667"/>
                      </a:cubicBezTo>
                      <a:lnTo>
                        <a:pt x="305071" y="74836"/>
                      </a:lnTo>
                      <a:lnTo>
                        <a:pt x="0" y="74836"/>
                      </a:lnTo>
                      <a:lnTo>
                        <a:pt x="10901" y="58667"/>
                      </a:lnTo>
                      <a:cubicBezTo>
                        <a:pt x="47149" y="22420"/>
                        <a:pt x="97224" y="0"/>
                        <a:pt x="152535" y="0"/>
                      </a:cubicBezTo>
                      <a:close/>
                    </a:path>
                  </a:pathLst>
                </a:custGeom>
                <a:solidFill>
                  <a:srgbClr val="20295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2" name="Freeform 41">
                  <a:extLst>
                    <a:ext uri="{FF2B5EF4-FFF2-40B4-BE49-F238E27FC236}">
                      <a16:creationId xmlns:a16="http://schemas.microsoft.com/office/drawing/2014/main" id="{E3F688E8-F984-E9E1-4FCD-14C4AFA2F7C8}"/>
                    </a:ext>
                  </a:extLst>
                </p:cNvPr>
                <p:cNvSpPr>
                  <a:spLocks/>
                </p:cNvSpPr>
                <p:nvPr/>
              </p:nvSpPr>
              <p:spPr bwMode="auto">
                <a:xfrm>
                  <a:off x="2197100" y="4389438"/>
                  <a:ext cx="701675" cy="822325"/>
                </a:xfrm>
                <a:custGeom>
                  <a:avLst/>
                  <a:gdLst>
                    <a:gd name="T0" fmla="*/ 0 w 1721"/>
                    <a:gd name="T1" fmla="*/ 1197 h 2013"/>
                    <a:gd name="T2" fmla="*/ 389 w 1721"/>
                    <a:gd name="T3" fmla="*/ 1956 h 2013"/>
                    <a:gd name="T4" fmla="*/ 417 w 1721"/>
                    <a:gd name="T5" fmla="*/ 2013 h 2013"/>
                    <a:gd name="T6" fmla="*/ 417 w 1721"/>
                    <a:gd name="T7" fmla="*/ 2013 h 2013"/>
                    <a:gd name="T8" fmla="*/ 860 w 1721"/>
                    <a:gd name="T9" fmla="*/ 2013 h 2013"/>
                    <a:gd name="T10" fmla="*/ 1304 w 1721"/>
                    <a:gd name="T11" fmla="*/ 2013 h 2013"/>
                    <a:gd name="T12" fmla="*/ 1304 w 1721"/>
                    <a:gd name="T13" fmla="*/ 2013 h 2013"/>
                    <a:gd name="T14" fmla="*/ 1332 w 1721"/>
                    <a:gd name="T15" fmla="*/ 1956 h 2013"/>
                    <a:gd name="T16" fmla="*/ 1721 w 1721"/>
                    <a:gd name="T17" fmla="*/ 1197 h 2013"/>
                    <a:gd name="T18" fmla="*/ 1313 w 1721"/>
                    <a:gd name="T19" fmla="*/ 624 h 2013"/>
                    <a:gd name="T20" fmla="*/ 1170 w 1721"/>
                    <a:gd name="T21" fmla="*/ 403 h 2013"/>
                    <a:gd name="T22" fmla="*/ 1170 w 1721"/>
                    <a:gd name="T23" fmla="*/ 341 h 2013"/>
                    <a:gd name="T24" fmla="*/ 1199 w 1721"/>
                    <a:gd name="T25" fmla="*/ 227 h 2013"/>
                    <a:gd name="T26" fmla="*/ 1314 w 1721"/>
                    <a:gd name="T27" fmla="*/ 73 h 2013"/>
                    <a:gd name="T28" fmla="*/ 1282 w 1721"/>
                    <a:gd name="T29" fmla="*/ 0 h 2013"/>
                    <a:gd name="T30" fmla="*/ 439 w 1721"/>
                    <a:gd name="T31" fmla="*/ 0 h 2013"/>
                    <a:gd name="T32" fmla="*/ 407 w 1721"/>
                    <a:gd name="T33" fmla="*/ 73 h 2013"/>
                    <a:gd name="T34" fmla="*/ 522 w 1721"/>
                    <a:gd name="T35" fmla="*/ 227 h 2013"/>
                    <a:gd name="T36" fmla="*/ 551 w 1721"/>
                    <a:gd name="T37" fmla="*/ 341 h 2013"/>
                    <a:gd name="T38" fmla="*/ 551 w 1721"/>
                    <a:gd name="T39" fmla="*/ 403 h 2013"/>
                    <a:gd name="T40" fmla="*/ 408 w 1721"/>
                    <a:gd name="T41" fmla="*/ 624 h 2013"/>
                    <a:gd name="T42" fmla="*/ 0 w 1721"/>
                    <a:gd name="T43" fmla="*/ 1197 h 2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21" h="2013">
                      <a:moveTo>
                        <a:pt x="0" y="1197"/>
                      </a:moveTo>
                      <a:cubicBezTo>
                        <a:pt x="0" y="1616"/>
                        <a:pt x="296" y="1882"/>
                        <a:pt x="389" y="1956"/>
                      </a:cubicBezTo>
                      <a:cubicBezTo>
                        <a:pt x="406" y="1970"/>
                        <a:pt x="417" y="1991"/>
                        <a:pt x="417" y="2013"/>
                      </a:cubicBezTo>
                      <a:cubicBezTo>
                        <a:pt x="417" y="2013"/>
                        <a:pt x="417" y="2013"/>
                        <a:pt x="417" y="2013"/>
                      </a:cubicBezTo>
                      <a:cubicBezTo>
                        <a:pt x="860" y="2013"/>
                        <a:pt x="860" y="2013"/>
                        <a:pt x="860" y="2013"/>
                      </a:cubicBezTo>
                      <a:cubicBezTo>
                        <a:pt x="1304" y="2013"/>
                        <a:pt x="1304" y="2013"/>
                        <a:pt x="1304" y="2013"/>
                      </a:cubicBezTo>
                      <a:cubicBezTo>
                        <a:pt x="1304" y="2013"/>
                        <a:pt x="1304" y="2013"/>
                        <a:pt x="1304" y="2013"/>
                      </a:cubicBezTo>
                      <a:cubicBezTo>
                        <a:pt x="1304" y="1991"/>
                        <a:pt x="1314" y="1970"/>
                        <a:pt x="1332" y="1956"/>
                      </a:cubicBezTo>
                      <a:cubicBezTo>
                        <a:pt x="1425" y="1882"/>
                        <a:pt x="1721" y="1616"/>
                        <a:pt x="1721" y="1197"/>
                      </a:cubicBezTo>
                      <a:cubicBezTo>
                        <a:pt x="1721" y="865"/>
                        <a:pt x="1476" y="698"/>
                        <a:pt x="1313" y="624"/>
                      </a:cubicBezTo>
                      <a:cubicBezTo>
                        <a:pt x="1226" y="584"/>
                        <a:pt x="1170" y="499"/>
                        <a:pt x="1170" y="403"/>
                      </a:cubicBezTo>
                      <a:cubicBezTo>
                        <a:pt x="1170" y="341"/>
                        <a:pt x="1170" y="341"/>
                        <a:pt x="1170" y="341"/>
                      </a:cubicBezTo>
                      <a:cubicBezTo>
                        <a:pt x="1170" y="301"/>
                        <a:pt x="1180" y="262"/>
                        <a:pt x="1199" y="227"/>
                      </a:cubicBezTo>
                      <a:cubicBezTo>
                        <a:pt x="1231" y="167"/>
                        <a:pt x="1276" y="113"/>
                        <a:pt x="1314" y="73"/>
                      </a:cubicBezTo>
                      <a:cubicBezTo>
                        <a:pt x="1340" y="45"/>
                        <a:pt x="1320" y="0"/>
                        <a:pt x="1282" y="0"/>
                      </a:cubicBezTo>
                      <a:cubicBezTo>
                        <a:pt x="439" y="0"/>
                        <a:pt x="439" y="0"/>
                        <a:pt x="439" y="0"/>
                      </a:cubicBezTo>
                      <a:cubicBezTo>
                        <a:pt x="401" y="0"/>
                        <a:pt x="381" y="45"/>
                        <a:pt x="407" y="73"/>
                      </a:cubicBezTo>
                      <a:cubicBezTo>
                        <a:pt x="445" y="113"/>
                        <a:pt x="489" y="167"/>
                        <a:pt x="522" y="227"/>
                      </a:cubicBezTo>
                      <a:cubicBezTo>
                        <a:pt x="541" y="262"/>
                        <a:pt x="551" y="301"/>
                        <a:pt x="551" y="341"/>
                      </a:cubicBezTo>
                      <a:cubicBezTo>
                        <a:pt x="551" y="403"/>
                        <a:pt x="551" y="403"/>
                        <a:pt x="551" y="403"/>
                      </a:cubicBezTo>
                      <a:cubicBezTo>
                        <a:pt x="551" y="499"/>
                        <a:pt x="494" y="584"/>
                        <a:pt x="408" y="624"/>
                      </a:cubicBezTo>
                      <a:cubicBezTo>
                        <a:pt x="244" y="698"/>
                        <a:pt x="0" y="865"/>
                        <a:pt x="0" y="1197"/>
                      </a:cubicBezTo>
                      <a:close/>
                    </a:path>
                  </a:pathLst>
                </a:custGeom>
                <a:solidFill>
                  <a:srgbClr val="202954"/>
                </a:solidFill>
                <a:ln w="4763"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3" name="Oval 292">
                  <a:extLst>
                    <a:ext uri="{FF2B5EF4-FFF2-40B4-BE49-F238E27FC236}">
                      <a16:creationId xmlns:a16="http://schemas.microsoft.com/office/drawing/2014/main" id="{5FA3931A-C205-6282-F07B-13D0B65B2C5A}"/>
                    </a:ext>
                  </a:extLst>
                </p:cNvPr>
                <p:cNvSpPr/>
                <p:nvPr/>
              </p:nvSpPr>
              <p:spPr>
                <a:xfrm>
                  <a:off x="2503149" y="4282621"/>
                  <a:ext cx="84247" cy="49409"/>
                </a:xfrm>
                <a:prstGeom prst="ellipse">
                  <a:avLst/>
                </a:prstGeom>
                <a:solidFill>
                  <a:srgbClr val="2029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Freeform 41">
                <a:extLst>
                  <a:ext uri="{FF2B5EF4-FFF2-40B4-BE49-F238E27FC236}">
                    <a16:creationId xmlns:a16="http://schemas.microsoft.com/office/drawing/2014/main" id="{2BA24064-56DF-2147-E807-C10236ADF116}"/>
                  </a:ext>
                </a:extLst>
              </p:cNvPr>
              <p:cNvSpPr>
                <a:spLocks/>
              </p:cNvSpPr>
              <p:nvPr/>
            </p:nvSpPr>
            <p:spPr bwMode="auto">
              <a:xfrm>
                <a:off x="2291420" y="4750661"/>
                <a:ext cx="470105" cy="383506"/>
              </a:xfrm>
              <a:custGeom>
                <a:avLst/>
                <a:gdLst>
                  <a:gd name="T0" fmla="*/ 0 w 1721"/>
                  <a:gd name="T1" fmla="*/ 1197 h 2013"/>
                  <a:gd name="T2" fmla="*/ 389 w 1721"/>
                  <a:gd name="T3" fmla="*/ 1956 h 2013"/>
                  <a:gd name="T4" fmla="*/ 417 w 1721"/>
                  <a:gd name="T5" fmla="*/ 2013 h 2013"/>
                  <a:gd name="T6" fmla="*/ 417 w 1721"/>
                  <a:gd name="T7" fmla="*/ 2013 h 2013"/>
                  <a:gd name="T8" fmla="*/ 860 w 1721"/>
                  <a:gd name="T9" fmla="*/ 2013 h 2013"/>
                  <a:gd name="T10" fmla="*/ 1304 w 1721"/>
                  <a:gd name="T11" fmla="*/ 2013 h 2013"/>
                  <a:gd name="T12" fmla="*/ 1304 w 1721"/>
                  <a:gd name="T13" fmla="*/ 2013 h 2013"/>
                  <a:gd name="T14" fmla="*/ 1332 w 1721"/>
                  <a:gd name="T15" fmla="*/ 1956 h 2013"/>
                  <a:gd name="T16" fmla="*/ 1721 w 1721"/>
                  <a:gd name="T17" fmla="*/ 1197 h 2013"/>
                  <a:gd name="T18" fmla="*/ 1313 w 1721"/>
                  <a:gd name="T19" fmla="*/ 624 h 2013"/>
                  <a:gd name="T20" fmla="*/ 1170 w 1721"/>
                  <a:gd name="T21" fmla="*/ 403 h 2013"/>
                  <a:gd name="T22" fmla="*/ 1170 w 1721"/>
                  <a:gd name="T23" fmla="*/ 341 h 2013"/>
                  <a:gd name="T24" fmla="*/ 1199 w 1721"/>
                  <a:gd name="T25" fmla="*/ 227 h 2013"/>
                  <a:gd name="T26" fmla="*/ 1314 w 1721"/>
                  <a:gd name="T27" fmla="*/ 73 h 2013"/>
                  <a:gd name="T28" fmla="*/ 1282 w 1721"/>
                  <a:gd name="T29" fmla="*/ 0 h 2013"/>
                  <a:gd name="T30" fmla="*/ 439 w 1721"/>
                  <a:gd name="T31" fmla="*/ 0 h 2013"/>
                  <a:gd name="T32" fmla="*/ 407 w 1721"/>
                  <a:gd name="T33" fmla="*/ 73 h 2013"/>
                  <a:gd name="T34" fmla="*/ 522 w 1721"/>
                  <a:gd name="T35" fmla="*/ 227 h 2013"/>
                  <a:gd name="T36" fmla="*/ 551 w 1721"/>
                  <a:gd name="T37" fmla="*/ 341 h 2013"/>
                  <a:gd name="T38" fmla="*/ 551 w 1721"/>
                  <a:gd name="T39" fmla="*/ 403 h 2013"/>
                  <a:gd name="T40" fmla="*/ 408 w 1721"/>
                  <a:gd name="T41" fmla="*/ 624 h 2013"/>
                  <a:gd name="T42" fmla="*/ 0 w 1721"/>
                  <a:gd name="T43" fmla="*/ 1197 h 2013"/>
                  <a:gd name="connsiteX0" fmla="*/ 0 w 10000"/>
                  <a:gd name="connsiteY0" fmla="*/ 5946 h 10000"/>
                  <a:gd name="connsiteX1" fmla="*/ 2260 w 10000"/>
                  <a:gd name="connsiteY1" fmla="*/ 9717 h 10000"/>
                  <a:gd name="connsiteX2" fmla="*/ 2423 w 10000"/>
                  <a:gd name="connsiteY2" fmla="*/ 10000 h 10000"/>
                  <a:gd name="connsiteX3" fmla="*/ 2423 w 10000"/>
                  <a:gd name="connsiteY3" fmla="*/ 10000 h 10000"/>
                  <a:gd name="connsiteX4" fmla="*/ 4997 w 10000"/>
                  <a:gd name="connsiteY4" fmla="*/ 10000 h 10000"/>
                  <a:gd name="connsiteX5" fmla="*/ 7577 w 10000"/>
                  <a:gd name="connsiteY5" fmla="*/ 10000 h 10000"/>
                  <a:gd name="connsiteX6" fmla="*/ 7577 w 10000"/>
                  <a:gd name="connsiteY6" fmla="*/ 10000 h 10000"/>
                  <a:gd name="connsiteX7" fmla="*/ 7740 w 10000"/>
                  <a:gd name="connsiteY7" fmla="*/ 9717 h 10000"/>
                  <a:gd name="connsiteX8" fmla="*/ 10000 w 10000"/>
                  <a:gd name="connsiteY8" fmla="*/ 5946 h 10000"/>
                  <a:gd name="connsiteX9" fmla="*/ 7629 w 10000"/>
                  <a:gd name="connsiteY9" fmla="*/ 3100 h 10000"/>
                  <a:gd name="connsiteX10" fmla="*/ 6798 w 10000"/>
                  <a:gd name="connsiteY10" fmla="*/ 2002 h 10000"/>
                  <a:gd name="connsiteX11" fmla="*/ 6798 w 10000"/>
                  <a:gd name="connsiteY11" fmla="*/ 1694 h 10000"/>
                  <a:gd name="connsiteX12" fmla="*/ 6967 w 10000"/>
                  <a:gd name="connsiteY12" fmla="*/ 1128 h 10000"/>
                  <a:gd name="connsiteX13" fmla="*/ 7635 w 10000"/>
                  <a:gd name="connsiteY13" fmla="*/ 363 h 10000"/>
                  <a:gd name="connsiteX14" fmla="*/ 2551 w 10000"/>
                  <a:gd name="connsiteY14" fmla="*/ 0 h 10000"/>
                  <a:gd name="connsiteX15" fmla="*/ 2365 w 10000"/>
                  <a:gd name="connsiteY15" fmla="*/ 363 h 10000"/>
                  <a:gd name="connsiteX16" fmla="*/ 3033 w 10000"/>
                  <a:gd name="connsiteY16" fmla="*/ 1128 h 10000"/>
                  <a:gd name="connsiteX17" fmla="*/ 3202 w 10000"/>
                  <a:gd name="connsiteY17" fmla="*/ 1694 h 10000"/>
                  <a:gd name="connsiteX18" fmla="*/ 3202 w 10000"/>
                  <a:gd name="connsiteY18" fmla="*/ 2002 h 10000"/>
                  <a:gd name="connsiteX19" fmla="*/ 2371 w 10000"/>
                  <a:gd name="connsiteY19" fmla="*/ 3100 h 10000"/>
                  <a:gd name="connsiteX20" fmla="*/ 0 w 10000"/>
                  <a:gd name="connsiteY20" fmla="*/ 5946 h 10000"/>
                  <a:gd name="connsiteX0" fmla="*/ 0 w 10000"/>
                  <a:gd name="connsiteY0" fmla="*/ 5973 h 10027"/>
                  <a:gd name="connsiteX1" fmla="*/ 2260 w 10000"/>
                  <a:gd name="connsiteY1" fmla="*/ 9744 h 10027"/>
                  <a:gd name="connsiteX2" fmla="*/ 2423 w 10000"/>
                  <a:gd name="connsiteY2" fmla="*/ 10027 h 10027"/>
                  <a:gd name="connsiteX3" fmla="*/ 2423 w 10000"/>
                  <a:gd name="connsiteY3" fmla="*/ 10027 h 10027"/>
                  <a:gd name="connsiteX4" fmla="*/ 4997 w 10000"/>
                  <a:gd name="connsiteY4" fmla="*/ 10027 h 10027"/>
                  <a:gd name="connsiteX5" fmla="*/ 7577 w 10000"/>
                  <a:gd name="connsiteY5" fmla="*/ 10027 h 10027"/>
                  <a:gd name="connsiteX6" fmla="*/ 7577 w 10000"/>
                  <a:gd name="connsiteY6" fmla="*/ 10027 h 10027"/>
                  <a:gd name="connsiteX7" fmla="*/ 7740 w 10000"/>
                  <a:gd name="connsiteY7" fmla="*/ 9744 h 10027"/>
                  <a:gd name="connsiteX8" fmla="*/ 10000 w 10000"/>
                  <a:gd name="connsiteY8" fmla="*/ 5973 h 10027"/>
                  <a:gd name="connsiteX9" fmla="*/ 7629 w 10000"/>
                  <a:gd name="connsiteY9" fmla="*/ 3127 h 10027"/>
                  <a:gd name="connsiteX10" fmla="*/ 6798 w 10000"/>
                  <a:gd name="connsiteY10" fmla="*/ 2029 h 10027"/>
                  <a:gd name="connsiteX11" fmla="*/ 6798 w 10000"/>
                  <a:gd name="connsiteY11" fmla="*/ 1721 h 10027"/>
                  <a:gd name="connsiteX12" fmla="*/ 6967 w 10000"/>
                  <a:gd name="connsiteY12" fmla="*/ 1155 h 10027"/>
                  <a:gd name="connsiteX13" fmla="*/ 2551 w 10000"/>
                  <a:gd name="connsiteY13" fmla="*/ 27 h 10027"/>
                  <a:gd name="connsiteX14" fmla="*/ 2365 w 10000"/>
                  <a:gd name="connsiteY14" fmla="*/ 390 h 10027"/>
                  <a:gd name="connsiteX15" fmla="*/ 3033 w 10000"/>
                  <a:gd name="connsiteY15" fmla="*/ 1155 h 10027"/>
                  <a:gd name="connsiteX16" fmla="*/ 3202 w 10000"/>
                  <a:gd name="connsiteY16" fmla="*/ 1721 h 10027"/>
                  <a:gd name="connsiteX17" fmla="*/ 3202 w 10000"/>
                  <a:gd name="connsiteY17" fmla="*/ 2029 h 10027"/>
                  <a:gd name="connsiteX18" fmla="*/ 2371 w 10000"/>
                  <a:gd name="connsiteY18" fmla="*/ 3127 h 10027"/>
                  <a:gd name="connsiteX19" fmla="*/ 0 w 10000"/>
                  <a:gd name="connsiteY19" fmla="*/ 5973 h 10027"/>
                  <a:gd name="connsiteX0" fmla="*/ 0 w 10000"/>
                  <a:gd name="connsiteY0" fmla="*/ 5583 h 9637"/>
                  <a:gd name="connsiteX1" fmla="*/ 2260 w 10000"/>
                  <a:gd name="connsiteY1" fmla="*/ 9354 h 9637"/>
                  <a:gd name="connsiteX2" fmla="*/ 2423 w 10000"/>
                  <a:gd name="connsiteY2" fmla="*/ 9637 h 9637"/>
                  <a:gd name="connsiteX3" fmla="*/ 2423 w 10000"/>
                  <a:gd name="connsiteY3" fmla="*/ 9637 h 9637"/>
                  <a:gd name="connsiteX4" fmla="*/ 4997 w 10000"/>
                  <a:gd name="connsiteY4" fmla="*/ 9637 h 9637"/>
                  <a:gd name="connsiteX5" fmla="*/ 7577 w 10000"/>
                  <a:gd name="connsiteY5" fmla="*/ 9637 h 9637"/>
                  <a:gd name="connsiteX6" fmla="*/ 7577 w 10000"/>
                  <a:gd name="connsiteY6" fmla="*/ 9637 h 9637"/>
                  <a:gd name="connsiteX7" fmla="*/ 7740 w 10000"/>
                  <a:gd name="connsiteY7" fmla="*/ 9354 h 9637"/>
                  <a:gd name="connsiteX8" fmla="*/ 10000 w 10000"/>
                  <a:gd name="connsiteY8" fmla="*/ 5583 h 9637"/>
                  <a:gd name="connsiteX9" fmla="*/ 7629 w 10000"/>
                  <a:gd name="connsiteY9" fmla="*/ 2737 h 9637"/>
                  <a:gd name="connsiteX10" fmla="*/ 6798 w 10000"/>
                  <a:gd name="connsiteY10" fmla="*/ 1639 h 9637"/>
                  <a:gd name="connsiteX11" fmla="*/ 6798 w 10000"/>
                  <a:gd name="connsiteY11" fmla="*/ 1331 h 9637"/>
                  <a:gd name="connsiteX12" fmla="*/ 6967 w 10000"/>
                  <a:gd name="connsiteY12" fmla="*/ 765 h 9637"/>
                  <a:gd name="connsiteX13" fmla="*/ 2365 w 10000"/>
                  <a:gd name="connsiteY13" fmla="*/ 0 h 9637"/>
                  <a:gd name="connsiteX14" fmla="*/ 3033 w 10000"/>
                  <a:gd name="connsiteY14" fmla="*/ 765 h 9637"/>
                  <a:gd name="connsiteX15" fmla="*/ 3202 w 10000"/>
                  <a:gd name="connsiteY15" fmla="*/ 1331 h 9637"/>
                  <a:gd name="connsiteX16" fmla="*/ 3202 w 10000"/>
                  <a:gd name="connsiteY16" fmla="*/ 1639 h 9637"/>
                  <a:gd name="connsiteX17" fmla="*/ 2371 w 10000"/>
                  <a:gd name="connsiteY17" fmla="*/ 2737 h 9637"/>
                  <a:gd name="connsiteX18" fmla="*/ 0 w 10000"/>
                  <a:gd name="connsiteY18" fmla="*/ 5583 h 9637"/>
                  <a:gd name="connsiteX0" fmla="*/ 0 w 10000"/>
                  <a:gd name="connsiteY0" fmla="*/ 5073 h 9280"/>
                  <a:gd name="connsiteX1" fmla="*/ 2260 w 10000"/>
                  <a:gd name="connsiteY1" fmla="*/ 8986 h 9280"/>
                  <a:gd name="connsiteX2" fmla="*/ 2423 w 10000"/>
                  <a:gd name="connsiteY2" fmla="*/ 9280 h 9280"/>
                  <a:gd name="connsiteX3" fmla="*/ 2423 w 10000"/>
                  <a:gd name="connsiteY3" fmla="*/ 9280 h 9280"/>
                  <a:gd name="connsiteX4" fmla="*/ 4997 w 10000"/>
                  <a:gd name="connsiteY4" fmla="*/ 9280 h 9280"/>
                  <a:gd name="connsiteX5" fmla="*/ 7577 w 10000"/>
                  <a:gd name="connsiteY5" fmla="*/ 9280 h 9280"/>
                  <a:gd name="connsiteX6" fmla="*/ 7577 w 10000"/>
                  <a:gd name="connsiteY6" fmla="*/ 9280 h 9280"/>
                  <a:gd name="connsiteX7" fmla="*/ 7740 w 10000"/>
                  <a:gd name="connsiteY7" fmla="*/ 8986 h 9280"/>
                  <a:gd name="connsiteX8" fmla="*/ 10000 w 10000"/>
                  <a:gd name="connsiteY8" fmla="*/ 5073 h 9280"/>
                  <a:gd name="connsiteX9" fmla="*/ 7629 w 10000"/>
                  <a:gd name="connsiteY9" fmla="*/ 2120 h 9280"/>
                  <a:gd name="connsiteX10" fmla="*/ 6798 w 10000"/>
                  <a:gd name="connsiteY10" fmla="*/ 981 h 9280"/>
                  <a:gd name="connsiteX11" fmla="*/ 6798 w 10000"/>
                  <a:gd name="connsiteY11" fmla="*/ 661 h 9280"/>
                  <a:gd name="connsiteX12" fmla="*/ 6967 w 10000"/>
                  <a:gd name="connsiteY12" fmla="*/ 74 h 9280"/>
                  <a:gd name="connsiteX13" fmla="*/ 3033 w 10000"/>
                  <a:gd name="connsiteY13" fmla="*/ 74 h 9280"/>
                  <a:gd name="connsiteX14" fmla="*/ 3202 w 10000"/>
                  <a:gd name="connsiteY14" fmla="*/ 661 h 9280"/>
                  <a:gd name="connsiteX15" fmla="*/ 3202 w 10000"/>
                  <a:gd name="connsiteY15" fmla="*/ 981 h 9280"/>
                  <a:gd name="connsiteX16" fmla="*/ 2371 w 10000"/>
                  <a:gd name="connsiteY16" fmla="*/ 2120 h 9280"/>
                  <a:gd name="connsiteX17" fmla="*/ 0 w 10000"/>
                  <a:gd name="connsiteY17" fmla="*/ 5073 h 9280"/>
                  <a:gd name="connsiteX0" fmla="*/ 0 w 10000"/>
                  <a:gd name="connsiteY0" fmla="*/ 5387 h 9920"/>
                  <a:gd name="connsiteX1" fmla="*/ 2260 w 10000"/>
                  <a:gd name="connsiteY1" fmla="*/ 9603 h 9920"/>
                  <a:gd name="connsiteX2" fmla="*/ 2423 w 10000"/>
                  <a:gd name="connsiteY2" fmla="*/ 9920 h 9920"/>
                  <a:gd name="connsiteX3" fmla="*/ 2423 w 10000"/>
                  <a:gd name="connsiteY3" fmla="*/ 9920 h 9920"/>
                  <a:gd name="connsiteX4" fmla="*/ 4997 w 10000"/>
                  <a:gd name="connsiteY4" fmla="*/ 9920 h 9920"/>
                  <a:gd name="connsiteX5" fmla="*/ 7577 w 10000"/>
                  <a:gd name="connsiteY5" fmla="*/ 9920 h 9920"/>
                  <a:gd name="connsiteX6" fmla="*/ 7577 w 10000"/>
                  <a:gd name="connsiteY6" fmla="*/ 9920 h 9920"/>
                  <a:gd name="connsiteX7" fmla="*/ 7740 w 10000"/>
                  <a:gd name="connsiteY7" fmla="*/ 9603 h 9920"/>
                  <a:gd name="connsiteX8" fmla="*/ 10000 w 10000"/>
                  <a:gd name="connsiteY8" fmla="*/ 5387 h 9920"/>
                  <a:gd name="connsiteX9" fmla="*/ 7629 w 10000"/>
                  <a:gd name="connsiteY9" fmla="*/ 2204 h 9920"/>
                  <a:gd name="connsiteX10" fmla="*/ 6798 w 10000"/>
                  <a:gd name="connsiteY10" fmla="*/ 977 h 9920"/>
                  <a:gd name="connsiteX11" fmla="*/ 6798 w 10000"/>
                  <a:gd name="connsiteY11" fmla="*/ 632 h 9920"/>
                  <a:gd name="connsiteX12" fmla="*/ 6967 w 10000"/>
                  <a:gd name="connsiteY12" fmla="*/ 0 h 9920"/>
                  <a:gd name="connsiteX13" fmla="*/ 3202 w 10000"/>
                  <a:gd name="connsiteY13" fmla="*/ 632 h 9920"/>
                  <a:gd name="connsiteX14" fmla="*/ 3202 w 10000"/>
                  <a:gd name="connsiteY14" fmla="*/ 977 h 9920"/>
                  <a:gd name="connsiteX15" fmla="*/ 2371 w 10000"/>
                  <a:gd name="connsiteY15" fmla="*/ 2204 h 9920"/>
                  <a:gd name="connsiteX16" fmla="*/ 0 w 10000"/>
                  <a:gd name="connsiteY16" fmla="*/ 5387 h 9920"/>
                  <a:gd name="connsiteX0" fmla="*/ 0 w 10000"/>
                  <a:gd name="connsiteY0" fmla="*/ 4837 h 9407"/>
                  <a:gd name="connsiteX1" fmla="*/ 2260 w 10000"/>
                  <a:gd name="connsiteY1" fmla="*/ 9087 h 9407"/>
                  <a:gd name="connsiteX2" fmla="*/ 2423 w 10000"/>
                  <a:gd name="connsiteY2" fmla="*/ 9407 h 9407"/>
                  <a:gd name="connsiteX3" fmla="*/ 2423 w 10000"/>
                  <a:gd name="connsiteY3" fmla="*/ 9407 h 9407"/>
                  <a:gd name="connsiteX4" fmla="*/ 4997 w 10000"/>
                  <a:gd name="connsiteY4" fmla="*/ 9407 h 9407"/>
                  <a:gd name="connsiteX5" fmla="*/ 7577 w 10000"/>
                  <a:gd name="connsiteY5" fmla="*/ 9407 h 9407"/>
                  <a:gd name="connsiteX6" fmla="*/ 7577 w 10000"/>
                  <a:gd name="connsiteY6" fmla="*/ 9407 h 9407"/>
                  <a:gd name="connsiteX7" fmla="*/ 7740 w 10000"/>
                  <a:gd name="connsiteY7" fmla="*/ 9087 h 9407"/>
                  <a:gd name="connsiteX8" fmla="*/ 10000 w 10000"/>
                  <a:gd name="connsiteY8" fmla="*/ 4837 h 9407"/>
                  <a:gd name="connsiteX9" fmla="*/ 7629 w 10000"/>
                  <a:gd name="connsiteY9" fmla="*/ 1629 h 9407"/>
                  <a:gd name="connsiteX10" fmla="*/ 6798 w 10000"/>
                  <a:gd name="connsiteY10" fmla="*/ 392 h 9407"/>
                  <a:gd name="connsiteX11" fmla="*/ 6798 w 10000"/>
                  <a:gd name="connsiteY11" fmla="*/ 44 h 9407"/>
                  <a:gd name="connsiteX12" fmla="*/ 3202 w 10000"/>
                  <a:gd name="connsiteY12" fmla="*/ 44 h 9407"/>
                  <a:gd name="connsiteX13" fmla="*/ 3202 w 10000"/>
                  <a:gd name="connsiteY13" fmla="*/ 392 h 9407"/>
                  <a:gd name="connsiteX14" fmla="*/ 2371 w 10000"/>
                  <a:gd name="connsiteY14" fmla="*/ 1629 h 9407"/>
                  <a:gd name="connsiteX15" fmla="*/ 0 w 10000"/>
                  <a:gd name="connsiteY15" fmla="*/ 4837 h 9407"/>
                  <a:gd name="connsiteX0" fmla="*/ 0 w 10000"/>
                  <a:gd name="connsiteY0" fmla="*/ 5095 h 9953"/>
                  <a:gd name="connsiteX1" fmla="*/ 2260 w 10000"/>
                  <a:gd name="connsiteY1" fmla="*/ 9613 h 9953"/>
                  <a:gd name="connsiteX2" fmla="*/ 2423 w 10000"/>
                  <a:gd name="connsiteY2" fmla="*/ 9953 h 9953"/>
                  <a:gd name="connsiteX3" fmla="*/ 2423 w 10000"/>
                  <a:gd name="connsiteY3" fmla="*/ 9953 h 9953"/>
                  <a:gd name="connsiteX4" fmla="*/ 4997 w 10000"/>
                  <a:gd name="connsiteY4" fmla="*/ 9953 h 9953"/>
                  <a:gd name="connsiteX5" fmla="*/ 7577 w 10000"/>
                  <a:gd name="connsiteY5" fmla="*/ 9953 h 9953"/>
                  <a:gd name="connsiteX6" fmla="*/ 7577 w 10000"/>
                  <a:gd name="connsiteY6" fmla="*/ 9953 h 9953"/>
                  <a:gd name="connsiteX7" fmla="*/ 7740 w 10000"/>
                  <a:gd name="connsiteY7" fmla="*/ 9613 h 9953"/>
                  <a:gd name="connsiteX8" fmla="*/ 10000 w 10000"/>
                  <a:gd name="connsiteY8" fmla="*/ 5095 h 9953"/>
                  <a:gd name="connsiteX9" fmla="*/ 7629 w 10000"/>
                  <a:gd name="connsiteY9" fmla="*/ 1685 h 9953"/>
                  <a:gd name="connsiteX10" fmla="*/ 6798 w 10000"/>
                  <a:gd name="connsiteY10" fmla="*/ 370 h 9953"/>
                  <a:gd name="connsiteX11" fmla="*/ 6798 w 10000"/>
                  <a:gd name="connsiteY11" fmla="*/ 0 h 9953"/>
                  <a:gd name="connsiteX12" fmla="*/ 3202 w 10000"/>
                  <a:gd name="connsiteY12" fmla="*/ 370 h 9953"/>
                  <a:gd name="connsiteX13" fmla="*/ 2371 w 10000"/>
                  <a:gd name="connsiteY13" fmla="*/ 1685 h 9953"/>
                  <a:gd name="connsiteX14" fmla="*/ 0 w 10000"/>
                  <a:gd name="connsiteY14" fmla="*/ 5095 h 9953"/>
                  <a:gd name="connsiteX0" fmla="*/ 0 w 10000"/>
                  <a:gd name="connsiteY0" fmla="*/ 4912 h 9793"/>
                  <a:gd name="connsiteX1" fmla="*/ 2260 w 10000"/>
                  <a:gd name="connsiteY1" fmla="*/ 9451 h 9793"/>
                  <a:gd name="connsiteX2" fmla="*/ 2423 w 10000"/>
                  <a:gd name="connsiteY2" fmla="*/ 9793 h 9793"/>
                  <a:gd name="connsiteX3" fmla="*/ 2423 w 10000"/>
                  <a:gd name="connsiteY3" fmla="*/ 9793 h 9793"/>
                  <a:gd name="connsiteX4" fmla="*/ 4997 w 10000"/>
                  <a:gd name="connsiteY4" fmla="*/ 9793 h 9793"/>
                  <a:gd name="connsiteX5" fmla="*/ 7577 w 10000"/>
                  <a:gd name="connsiteY5" fmla="*/ 9793 h 9793"/>
                  <a:gd name="connsiteX6" fmla="*/ 7577 w 10000"/>
                  <a:gd name="connsiteY6" fmla="*/ 9793 h 9793"/>
                  <a:gd name="connsiteX7" fmla="*/ 7740 w 10000"/>
                  <a:gd name="connsiteY7" fmla="*/ 9451 h 9793"/>
                  <a:gd name="connsiteX8" fmla="*/ 10000 w 10000"/>
                  <a:gd name="connsiteY8" fmla="*/ 4912 h 9793"/>
                  <a:gd name="connsiteX9" fmla="*/ 7629 w 10000"/>
                  <a:gd name="connsiteY9" fmla="*/ 1486 h 9793"/>
                  <a:gd name="connsiteX10" fmla="*/ 6798 w 10000"/>
                  <a:gd name="connsiteY10" fmla="*/ 165 h 9793"/>
                  <a:gd name="connsiteX11" fmla="*/ 3202 w 10000"/>
                  <a:gd name="connsiteY11" fmla="*/ 165 h 9793"/>
                  <a:gd name="connsiteX12" fmla="*/ 2371 w 10000"/>
                  <a:gd name="connsiteY12" fmla="*/ 1486 h 9793"/>
                  <a:gd name="connsiteX13" fmla="*/ 0 w 10000"/>
                  <a:gd name="connsiteY13" fmla="*/ 4912 h 9793"/>
                  <a:gd name="connsiteX0" fmla="*/ 0 w 10000"/>
                  <a:gd name="connsiteY0" fmla="*/ 4848 h 9832"/>
                  <a:gd name="connsiteX1" fmla="*/ 2260 w 10000"/>
                  <a:gd name="connsiteY1" fmla="*/ 9483 h 9832"/>
                  <a:gd name="connsiteX2" fmla="*/ 2423 w 10000"/>
                  <a:gd name="connsiteY2" fmla="*/ 9832 h 9832"/>
                  <a:gd name="connsiteX3" fmla="*/ 2423 w 10000"/>
                  <a:gd name="connsiteY3" fmla="*/ 9832 h 9832"/>
                  <a:gd name="connsiteX4" fmla="*/ 4997 w 10000"/>
                  <a:gd name="connsiteY4" fmla="*/ 9832 h 9832"/>
                  <a:gd name="connsiteX5" fmla="*/ 7577 w 10000"/>
                  <a:gd name="connsiteY5" fmla="*/ 9832 h 9832"/>
                  <a:gd name="connsiteX6" fmla="*/ 7577 w 10000"/>
                  <a:gd name="connsiteY6" fmla="*/ 9832 h 9832"/>
                  <a:gd name="connsiteX7" fmla="*/ 7740 w 10000"/>
                  <a:gd name="connsiteY7" fmla="*/ 9483 h 9832"/>
                  <a:gd name="connsiteX8" fmla="*/ 10000 w 10000"/>
                  <a:gd name="connsiteY8" fmla="*/ 4848 h 9832"/>
                  <a:gd name="connsiteX9" fmla="*/ 7629 w 10000"/>
                  <a:gd name="connsiteY9" fmla="*/ 1349 h 9832"/>
                  <a:gd name="connsiteX10" fmla="*/ 3202 w 10000"/>
                  <a:gd name="connsiteY10" fmla="*/ 0 h 9832"/>
                  <a:gd name="connsiteX11" fmla="*/ 2371 w 10000"/>
                  <a:gd name="connsiteY11" fmla="*/ 1349 h 9832"/>
                  <a:gd name="connsiteX12" fmla="*/ 0 w 10000"/>
                  <a:gd name="connsiteY12" fmla="*/ 4848 h 9832"/>
                  <a:gd name="connsiteX0" fmla="*/ 0 w 10000"/>
                  <a:gd name="connsiteY0" fmla="*/ 4004 h 9073"/>
                  <a:gd name="connsiteX1" fmla="*/ 2260 w 10000"/>
                  <a:gd name="connsiteY1" fmla="*/ 8718 h 9073"/>
                  <a:gd name="connsiteX2" fmla="*/ 2423 w 10000"/>
                  <a:gd name="connsiteY2" fmla="*/ 9073 h 9073"/>
                  <a:gd name="connsiteX3" fmla="*/ 2423 w 10000"/>
                  <a:gd name="connsiteY3" fmla="*/ 9073 h 9073"/>
                  <a:gd name="connsiteX4" fmla="*/ 4997 w 10000"/>
                  <a:gd name="connsiteY4" fmla="*/ 9073 h 9073"/>
                  <a:gd name="connsiteX5" fmla="*/ 7577 w 10000"/>
                  <a:gd name="connsiteY5" fmla="*/ 9073 h 9073"/>
                  <a:gd name="connsiteX6" fmla="*/ 7577 w 10000"/>
                  <a:gd name="connsiteY6" fmla="*/ 9073 h 9073"/>
                  <a:gd name="connsiteX7" fmla="*/ 7740 w 10000"/>
                  <a:gd name="connsiteY7" fmla="*/ 8718 h 9073"/>
                  <a:gd name="connsiteX8" fmla="*/ 10000 w 10000"/>
                  <a:gd name="connsiteY8" fmla="*/ 4004 h 9073"/>
                  <a:gd name="connsiteX9" fmla="*/ 7629 w 10000"/>
                  <a:gd name="connsiteY9" fmla="*/ 445 h 9073"/>
                  <a:gd name="connsiteX10" fmla="*/ 2371 w 10000"/>
                  <a:gd name="connsiteY10" fmla="*/ 445 h 9073"/>
                  <a:gd name="connsiteX11" fmla="*/ 0 w 10000"/>
                  <a:gd name="connsiteY11" fmla="*/ 4004 h 9073"/>
                  <a:gd name="connsiteX0" fmla="*/ 0 w 10000"/>
                  <a:gd name="connsiteY0" fmla="*/ 4006 h 9593"/>
                  <a:gd name="connsiteX1" fmla="*/ 2260 w 10000"/>
                  <a:gd name="connsiteY1" fmla="*/ 9202 h 9593"/>
                  <a:gd name="connsiteX2" fmla="*/ 2423 w 10000"/>
                  <a:gd name="connsiteY2" fmla="*/ 9593 h 9593"/>
                  <a:gd name="connsiteX3" fmla="*/ 2423 w 10000"/>
                  <a:gd name="connsiteY3" fmla="*/ 9593 h 9593"/>
                  <a:gd name="connsiteX4" fmla="*/ 4997 w 10000"/>
                  <a:gd name="connsiteY4" fmla="*/ 9593 h 9593"/>
                  <a:gd name="connsiteX5" fmla="*/ 7577 w 10000"/>
                  <a:gd name="connsiteY5" fmla="*/ 9593 h 9593"/>
                  <a:gd name="connsiteX6" fmla="*/ 7577 w 10000"/>
                  <a:gd name="connsiteY6" fmla="*/ 9593 h 9593"/>
                  <a:gd name="connsiteX7" fmla="*/ 7740 w 10000"/>
                  <a:gd name="connsiteY7" fmla="*/ 9202 h 9593"/>
                  <a:gd name="connsiteX8" fmla="*/ 10000 w 10000"/>
                  <a:gd name="connsiteY8" fmla="*/ 4006 h 9593"/>
                  <a:gd name="connsiteX9" fmla="*/ 7629 w 10000"/>
                  <a:gd name="connsiteY9" fmla="*/ 83 h 9593"/>
                  <a:gd name="connsiteX10" fmla="*/ 2371 w 10000"/>
                  <a:gd name="connsiteY10" fmla="*/ 83 h 9593"/>
                  <a:gd name="connsiteX11" fmla="*/ 0 w 10000"/>
                  <a:gd name="connsiteY11" fmla="*/ 4006 h 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00" h="9593">
                    <a:moveTo>
                      <a:pt x="0" y="4006"/>
                    </a:moveTo>
                    <a:cubicBezTo>
                      <a:pt x="0" y="6876"/>
                      <a:pt x="1720" y="8695"/>
                      <a:pt x="2260" y="9202"/>
                    </a:cubicBezTo>
                    <a:cubicBezTo>
                      <a:pt x="2359" y="9300"/>
                      <a:pt x="2423" y="9442"/>
                      <a:pt x="2423" y="9593"/>
                    </a:cubicBezTo>
                    <a:lnTo>
                      <a:pt x="2423" y="9593"/>
                    </a:lnTo>
                    <a:lnTo>
                      <a:pt x="4997" y="9593"/>
                    </a:lnTo>
                    <a:lnTo>
                      <a:pt x="7577" y="9593"/>
                    </a:lnTo>
                    <a:lnTo>
                      <a:pt x="7577" y="9593"/>
                    </a:lnTo>
                    <a:cubicBezTo>
                      <a:pt x="7577" y="9442"/>
                      <a:pt x="7635" y="9300"/>
                      <a:pt x="7740" y="9202"/>
                    </a:cubicBezTo>
                    <a:cubicBezTo>
                      <a:pt x="8280" y="8695"/>
                      <a:pt x="10000" y="6876"/>
                      <a:pt x="10000" y="4006"/>
                    </a:cubicBezTo>
                    <a:cubicBezTo>
                      <a:pt x="10000" y="1735"/>
                      <a:pt x="8901" y="737"/>
                      <a:pt x="7629" y="83"/>
                    </a:cubicBezTo>
                    <a:cubicBezTo>
                      <a:pt x="6358" y="-570"/>
                      <a:pt x="4644" y="2935"/>
                      <a:pt x="2371" y="83"/>
                    </a:cubicBezTo>
                    <a:cubicBezTo>
                      <a:pt x="1418" y="590"/>
                      <a:pt x="0" y="1735"/>
                      <a:pt x="0" y="4006"/>
                    </a:cubicBezTo>
                    <a:close/>
                  </a:path>
                </a:pathLst>
              </a:custGeom>
              <a:solidFill>
                <a:srgbClr val="B2DBEF"/>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 name="Oval 21">
                <a:extLst>
                  <a:ext uri="{FF2B5EF4-FFF2-40B4-BE49-F238E27FC236}">
                    <a16:creationId xmlns:a16="http://schemas.microsoft.com/office/drawing/2014/main" id="{137CD820-17AE-B64E-792E-3CD87C6A14D3}"/>
                  </a:ext>
                </a:extLst>
              </p:cNvPr>
              <p:cNvSpPr/>
              <p:nvPr/>
            </p:nvSpPr>
            <p:spPr>
              <a:xfrm>
                <a:off x="2564341" y="4802421"/>
                <a:ext cx="84606" cy="84606"/>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6E618B5-8B5B-4678-6456-74F955955EAD}"/>
                  </a:ext>
                </a:extLst>
              </p:cNvPr>
              <p:cNvSpPr/>
              <p:nvPr/>
            </p:nvSpPr>
            <p:spPr>
              <a:xfrm>
                <a:off x="2600375" y="4986268"/>
                <a:ext cx="45719" cy="4571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CD38AA5-7622-3876-E6EA-8A597726F40F}"/>
                  </a:ext>
                </a:extLst>
              </p:cNvPr>
              <p:cNvSpPr/>
              <p:nvPr/>
            </p:nvSpPr>
            <p:spPr>
              <a:xfrm>
                <a:off x="2518435" y="4916432"/>
                <a:ext cx="66755" cy="6675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Hexagon 26">
              <a:extLst>
                <a:ext uri="{FF2B5EF4-FFF2-40B4-BE49-F238E27FC236}">
                  <a16:creationId xmlns:a16="http://schemas.microsoft.com/office/drawing/2014/main" id="{2C5FF408-60D6-03FE-DBB4-F20B6F742B0F}"/>
                </a:ext>
              </a:extLst>
            </p:cNvPr>
            <p:cNvSpPr/>
            <p:nvPr/>
          </p:nvSpPr>
          <p:spPr>
            <a:xfrm>
              <a:off x="-852996" y="3872052"/>
              <a:ext cx="1398217" cy="1205359"/>
            </a:xfrm>
            <a:prstGeom prst="hexagon">
              <a:avLst/>
            </a:prstGeom>
            <a:solidFill>
              <a:srgbClr val="21B5EA">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05">
            <a:hlinkClick r:id="" action="ppaction://media"/>
            <a:extLst>
              <a:ext uri="{FF2B5EF4-FFF2-40B4-BE49-F238E27FC236}">
                <a16:creationId xmlns:a16="http://schemas.microsoft.com/office/drawing/2014/main" id="{AA1BFD96-383A-A699-3C03-CF64EB7E5DD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0" y="6858000"/>
            <a:ext cx="609600" cy="609600"/>
          </a:xfrm>
          <a:prstGeom prst="rect">
            <a:avLst/>
          </a:prstGeom>
        </p:spPr>
      </p:pic>
    </p:spTree>
    <p:extLst>
      <p:ext uri="{BB962C8B-B14F-4D97-AF65-F5344CB8AC3E}">
        <p14:creationId xmlns:p14="http://schemas.microsoft.com/office/powerpoint/2010/main" val="508450702"/>
      </p:ext>
    </p:extLst>
  </p:cSld>
  <p:clrMapOvr>
    <a:masterClrMapping/>
  </p:clrMapOvr>
  <mc:AlternateContent xmlns:mc="http://schemas.openxmlformats.org/markup-compatibility/2006">
    <mc:Choice xmlns:p14="http://schemas.microsoft.com/office/powerpoint/2010/main" Requires="p14">
      <p:transition spd="slow" p14:dur="2000" advClick="0" advTm="33000"/>
    </mc:Choice>
    <mc:Fallback>
      <p:transition spd="slow" advClick="0" advTm="3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000" fill="hold"/>
                                        <p:tgtEl>
                                          <p:spTgt spid="4"/>
                                        </p:tgtEl>
                                      </p:cBhvr>
                                    </p:cmd>
                                  </p:childTnLst>
                                </p:cTn>
                              </p:par>
                              <p:par>
                                <p:cTn id="7" presetID="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500" fill="hold"/>
                                        <p:tgtEl>
                                          <p:spTgt spid="5"/>
                                        </p:tgtEl>
                                        <p:attrNameLst>
                                          <p:attrName>ppt_x</p:attrName>
                                        </p:attrNameLst>
                                      </p:cBhvr>
                                      <p:tavLst>
                                        <p:tav tm="0">
                                          <p:val>
                                            <p:strVal val="0-#ppt_w/2"/>
                                          </p:val>
                                        </p:tav>
                                        <p:tav tm="100000">
                                          <p:val>
                                            <p:strVal val="#ppt_x"/>
                                          </p:val>
                                        </p:tav>
                                      </p:tavLst>
                                    </p:anim>
                                    <p:anim calcmode="lin" valueType="num">
                                      <p:cBhvr additive="base">
                                        <p:cTn id="10" dur="500" fill="hold"/>
                                        <p:tgtEl>
                                          <p:spTgt spid="5"/>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50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par>
                                <p:cTn id="15" presetID="22" presetClass="entr" presetSubtype="8" fill="hold" nodeType="withEffect">
                                  <p:stCondLst>
                                    <p:cond delay="100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par>
                                <p:cTn id="18" presetID="22" presetClass="entr" presetSubtype="8" fill="hold" grpId="0" nodeType="withEffect">
                                  <p:stCondLst>
                                    <p:cond delay="1500"/>
                                  </p:stCondLst>
                                  <p:childTnLst>
                                    <p:set>
                                      <p:cBhvr>
                                        <p:cTn id="19" dur="1" fill="hold">
                                          <p:stCondLst>
                                            <p:cond delay="0"/>
                                          </p:stCondLst>
                                        </p:cTn>
                                        <p:tgtEl>
                                          <p:spTgt spid="155"/>
                                        </p:tgtEl>
                                        <p:attrNameLst>
                                          <p:attrName>style.visibility</p:attrName>
                                        </p:attrNameLst>
                                      </p:cBhvr>
                                      <p:to>
                                        <p:strVal val="visible"/>
                                      </p:to>
                                    </p:set>
                                    <p:animEffect transition="in" filter="wipe(left)">
                                      <p:cBhvr>
                                        <p:cTn id="20" dur="500"/>
                                        <p:tgtEl>
                                          <p:spTgt spid="155"/>
                                        </p:tgtEl>
                                      </p:cBhvr>
                                    </p:animEffect>
                                  </p:childTnLst>
                                </p:cTn>
                              </p:par>
                              <p:par>
                                <p:cTn id="21" presetID="42" presetClass="entr" presetSubtype="0" fill="hold" nodeType="withEffect">
                                  <p:stCondLst>
                                    <p:cond delay="200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250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anim calcmode="lin" valueType="num">
                                      <p:cBhvr>
                                        <p:cTn id="29" dur="500" fill="hold"/>
                                        <p:tgtEl>
                                          <p:spTgt spid="13"/>
                                        </p:tgtEl>
                                        <p:attrNameLst>
                                          <p:attrName>ppt_x</p:attrName>
                                        </p:attrNameLst>
                                      </p:cBhvr>
                                      <p:tavLst>
                                        <p:tav tm="0">
                                          <p:val>
                                            <p:strVal val="#ppt_x"/>
                                          </p:val>
                                        </p:tav>
                                        <p:tav tm="100000">
                                          <p:val>
                                            <p:strVal val="#ppt_x"/>
                                          </p:val>
                                        </p:tav>
                                      </p:tavLst>
                                    </p:anim>
                                    <p:anim calcmode="lin" valueType="num">
                                      <p:cBhvr>
                                        <p:cTn id="30"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4"/>
                </p:tgtEl>
              </p:cMediaNode>
            </p:audio>
          </p:childTnLst>
        </p:cTn>
      </p:par>
    </p:tnLst>
    <p:bldLst>
      <p:bldP spid="155"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F8B7E0C9-CDE3-0B1D-B704-94B03F0723E3}"/>
              </a:ext>
            </a:extLst>
          </p:cNvPr>
          <p:cNvGrpSpPr/>
          <p:nvPr/>
        </p:nvGrpSpPr>
        <p:grpSpPr>
          <a:xfrm>
            <a:off x="4545856" y="774374"/>
            <a:ext cx="7646144" cy="4521452"/>
            <a:chOff x="4545856" y="774374"/>
            <a:chExt cx="7646144" cy="4521452"/>
          </a:xfrm>
        </p:grpSpPr>
        <p:sp>
          <p:nvSpPr>
            <p:cNvPr id="167" name="Rectangle 166">
              <a:extLst>
                <a:ext uri="{FF2B5EF4-FFF2-40B4-BE49-F238E27FC236}">
                  <a16:creationId xmlns:a16="http://schemas.microsoft.com/office/drawing/2014/main" id="{0E35C6B6-F471-2745-BDAE-34B92D788E6B}"/>
                </a:ext>
              </a:extLst>
            </p:cNvPr>
            <p:cNvSpPr/>
            <p:nvPr/>
          </p:nvSpPr>
          <p:spPr>
            <a:xfrm>
              <a:off x="5032690" y="774374"/>
              <a:ext cx="7159310" cy="4521452"/>
            </a:xfrm>
            <a:prstGeom prst="rect">
              <a:avLst/>
            </a:prstGeom>
            <a:solidFill>
              <a:srgbClr val="2029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Freeform 2133">
              <a:extLst>
                <a:ext uri="{FF2B5EF4-FFF2-40B4-BE49-F238E27FC236}">
                  <a16:creationId xmlns:a16="http://schemas.microsoft.com/office/drawing/2014/main" id="{D26C97DE-C944-0A35-A8E5-0067DAA407DD}"/>
                </a:ext>
              </a:extLst>
            </p:cNvPr>
            <p:cNvSpPr>
              <a:spLocks/>
            </p:cNvSpPr>
            <p:nvPr/>
          </p:nvSpPr>
          <p:spPr bwMode="auto">
            <a:xfrm>
              <a:off x="4551952" y="774374"/>
              <a:ext cx="474663" cy="434673"/>
            </a:xfrm>
            <a:custGeom>
              <a:avLst/>
              <a:gdLst>
                <a:gd name="T0" fmla="*/ 2307 w 2307"/>
                <a:gd name="T1" fmla="*/ 0 h 1786"/>
                <a:gd name="T2" fmla="*/ 0 w 2307"/>
                <a:gd name="T3" fmla="*/ 1786 h 1786"/>
                <a:gd name="T4" fmla="*/ 2307 w 2307"/>
                <a:gd name="T5" fmla="*/ 1786 h 1786"/>
                <a:gd name="T6" fmla="*/ 2307 w 2307"/>
                <a:gd name="T7" fmla="*/ 0 h 1786"/>
              </a:gdLst>
              <a:ahLst/>
              <a:cxnLst>
                <a:cxn ang="0">
                  <a:pos x="T0" y="T1"/>
                </a:cxn>
                <a:cxn ang="0">
                  <a:pos x="T2" y="T3"/>
                </a:cxn>
                <a:cxn ang="0">
                  <a:pos x="T4" y="T5"/>
                </a:cxn>
                <a:cxn ang="0">
                  <a:pos x="T6" y="T7"/>
                </a:cxn>
              </a:cxnLst>
              <a:rect l="0" t="0" r="r" b="b"/>
              <a:pathLst>
                <a:path w="2307" h="1786">
                  <a:moveTo>
                    <a:pt x="2307" y="0"/>
                  </a:moveTo>
                  <a:lnTo>
                    <a:pt x="0" y="1786"/>
                  </a:lnTo>
                  <a:lnTo>
                    <a:pt x="2307" y="1786"/>
                  </a:lnTo>
                  <a:lnTo>
                    <a:pt x="2307" y="0"/>
                  </a:lnTo>
                  <a:close/>
                </a:path>
              </a:pathLst>
            </a:custGeom>
            <a:solidFill>
              <a:srgbClr val="0E85AA"/>
            </a:solidFill>
            <a:ln>
              <a:noFill/>
            </a:ln>
          </p:spPr>
          <p:txBody>
            <a:bodyPr vert="horz" wrap="square" lIns="91440" tIns="45720" rIns="91440" bIns="45720" numCol="1" anchor="t" anchorCtr="0" compatLnSpc="1">
              <a:prstTxWarp prst="textNoShape">
                <a:avLst/>
              </a:prstTxWarp>
            </a:bodyPr>
            <a:lstStyle/>
            <a:p>
              <a:endParaRPr lang="en-IN">
                <a:latin typeface="Atkinson Hyperlegible" pitchFamily="2" charset="0"/>
              </a:endParaRPr>
            </a:p>
          </p:txBody>
        </p:sp>
        <p:sp>
          <p:nvSpPr>
            <p:cNvPr id="171" name="Rectangle 2030">
              <a:extLst>
                <a:ext uri="{FF2B5EF4-FFF2-40B4-BE49-F238E27FC236}">
                  <a16:creationId xmlns:a16="http://schemas.microsoft.com/office/drawing/2014/main" id="{70B43836-30E5-B2A1-6C86-033D325A6B6D}"/>
                </a:ext>
              </a:extLst>
            </p:cNvPr>
            <p:cNvSpPr>
              <a:spLocks noChangeArrowheads="1"/>
            </p:cNvSpPr>
            <p:nvPr/>
          </p:nvSpPr>
          <p:spPr bwMode="auto">
            <a:xfrm>
              <a:off x="4545856" y="1209048"/>
              <a:ext cx="7646144" cy="584776"/>
            </a:xfrm>
            <a:prstGeom prst="rect">
              <a:avLst/>
            </a:prstGeom>
            <a:solidFill>
              <a:srgbClr val="1CB9EC"/>
            </a:solidFill>
            <a:ln>
              <a:noFill/>
            </a:ln>
            <a:effectLst/>
          </p:spPr>
          <p:txBody>
            <a:bodyPr vert="horz" wrap="square" lIns="91440" tIns="45720" rIns="91440" bIns="45720" numCol="1" anchor="t" anchorCtr="0" compatLnSpc="1">
              <a:prstTxWarp prst="textNoShape">
                <a:avLst/>
              </a:prstTxWarp>
            </a:bodyPr>
            <a:lstStyle/>
            <a:p>
              <a:endParaRPr lang="en-IN" dirty="0">
                <a:latin typeface="Atkinson Hyperlegible" pitchFamily="2" charset="0"/>
              </a:endParaRPr>
            </a:p>
          </p:txBody>
        </p:sp>
        <p:sp>
          <p:nvSpPr>
            <p:cNvPr id="154" name="TextBox 153">
              <a:extLst>
                <a:ext uri="{FF2B5EF4-FFF2-40B4-BE49-F238E27FC236}">
                  <a16:creationId xmlns:a16="http://schemas.microsoft.com/office/drawing/2014/main" id="{51ED2D54-DDFB-DCAC-E537-E24F6003C8A4}"/>
                </a:ext>
              </a:extLst>
            </p:cNvPr>
            <p:cNvSpPr txBox="1"/>
            <p:nvPr/>
          </p:nvSpPr>
          <p:spPr>
            <a:xfrm>
              <a:off x="5161561" y="1270604"/>
              <a:ext cx="5531356" cy="461665"/>
            </a:xfrm>
            <a:prstGeom prst="rect">
              <a:avLst/>
            </a:prstGeom>
            <a:noFill/>
          </p:spPr>
          <p:txBody>
            <a:bodyPr wrap="square">
              <a:spAutoFit/>
            </a:bodyPr>
            <a:lstStyle/>
            <a:p>
              <a:r>
                <a:rPr lang="en-US" sz="2400" b="1" spc="100" dirty="0">
                  <a:solidFill>
                    <a:schemeClr val="bg1"/>
                  </a:solidFill>
                  <a:latin typeface="Atkinson Hyperlegible" pitchFamily="2" charset="0"/>
                  <a:ea typeface="Arial" charset="0"/>
                  <a:cs typeface="Arial" panose="020B0604020202020204" pitchFamily="34" charset="0"/>
                </a:rPr>
                <a:t>WATER SAFETY PLAN (WSP)</a:t>
              </a:r>
            </a:p>
          </p:txBody>
        </p:sp>
      </p:grpSp>
      <p:sp>
        <p:nvSpPr>
          <p:cNvPr id="5" name="TextBox 4">
            <a:extLst>
              <a:ext uri="{FF2B5EF4-FFF2-40B4-BE49-F238E27FC236}">
                <a16:creationId xmlns:a16="http://schemas.microsoft.com/office/drawing/2014/main" id="{C42021FB-979B-D690-7D4A-2BC676722319}"/>
              </a:ext>
            </a:extLst>
          </p:cNvPr>
          <p:cNvSpPr txBox="1"/>
          <p:nvPr/>
        </p:nvSpPr>
        <p:spPr>
          <a:xfrm>
            <a:off x="128016" y="96886"/>
            <a:ext cx="11771884" cy="584775"/>
          </a:xfrm>
          <a:prstGeom prst="rect">
            <a:avLst/>
          </a:prstGeom>
          <a:noFill/>
        </p:spPr>
        <p:txBody>
          <a:bodyPr wrap="square" rtlCol="0">
            <a:spAutoFit/>
          </a:bodyPr>
          <a:lstStyle/>
          <a:p>
            <a:r>
              <a:rPr lang="en-US" sz="3200" b="1" dirty="0">
                <a:solidFill>
                  <a:srgbClr val="1CB9EC"/>
                </a:solidFill>
                <a:latin typeface="Atkinson Hyperlegible" pitchFamily="2" charset="0"/>
              </a:rPr>
              <a:t>What is a Water Safety Plan?</a:t>
            </a:r>
          </a:p>
        </p:txBody>
      </p:sp>
      <p:grpSp>
        <p:nvGrpSpPr>
          <p:cNvPr id="3" name="Group 2">
            <a:extLst>
              <a:ext uri="{FF2B5EF4-FFF2-40B4-BE49-F238E27FC236}">
                <a16:creationId xmlns:a16="http://schemas.microsoft.com/office/drawing/2014/main" id="{3E12DB13-FDC2-43CA-A5EE-B1989EA768B6}"/>
              </a:ext>
            </a:extLst>
          </p:cNvPr>
          <p:cNvGrpSpPr/>
          <p:nvPr/>
        </p:nvGrpSpPr>
        <p:grpSpPr>
          <a:xfrm>
            <a:off x="-852996" y="893900"/>
            <a:ext cx="6354878" cy="5630999"/>
            <a:chOff x="-852996" y="893900"/>
            <a:chExt cx="6354878" cy="5630999"/>
          </a:xfrm>
        </p:grpSpPr>
        <p:cxnSp>
          <p:nvCxnSpPr>
            <p:cNvPr id="335" name="Straight Connector 334">
              <a:extLst>
                <a:ext uri="{FF2B5EF4-FFF2-40B4-BE49-F238E27FC236}">
                  <a16:creationId xmlns:a16="http://schemas.microsoft.com/office/drawing/2014/main" id="{F0C9C1CF-D38D-BE6D-4192-2C174FD5AD8E}"/>
                </a:ext>
              </a:extLst>
            </p:cNvPr>
            <p:cNvCxnSpPr>
              <a:cxnSpLocks/>
            </p:cNvCxnSpPr>
            <p:nvPr/>
          </p:nvCxnSpPr>
          <p:spPr>
            <a:xfrm>
              <a:off x="1151782" y="4285018"/>
              <a:ext cx="0" cy="334436"/>
            </a:xfrm>
            <a:prstGeom prst="line">
              <a:avLst/>
            </a:prstGeom>
            <a:ln w="31750">
              <a:solidFill>
                <a:srgbClr val="008BCF"/>
              </a:solidFill>
            </a:ln>
          </p:spPr>
          <p:style>
            <a:lnRef idx="2">
              <a:schemeClr val="accent1"/>
            </a:lnRef>
            <a:fillRef idx="0">
              <a:schemeClr val="accent1"/>
            </a:fillRef>
            <a:effectRef idx="1">
              <a:schemeClr val="accent1"/>
            </a:effectRef>
            <a:fontRef idx="minor">
              <a:schemeClr val="tx1"/>
            </a:fontRef>
          </p:style>
        </p:cxnSp>
        <p:cxnSp>
          <p:nvCxnSpPr>
            <p:cNvPr id="331" name="Straight Connector 330">
              <a:extLst>
                <a:ext uri="{FF2B5EF4-FFF2-40B4-BE49-F238E27FC236}">
                  <a16:creationId xmlns:a16="http://schemas.microsoft.com/office/drawing/2014/main" id="{B312CC10-A5D4-E7EE-BADD-BE2D7FDBD0AB}"/>
                </a:ext>
              </a:extLst>
            </p:cNvPr>
            <p:cNvCxnSpPr>
              <a:cxnSpLocks/>
            </p:cNvCxnSpPr>
            <p:nvPr/>
          </p:nvCxnSpPr>
          <p:spPr>
            <a:xfrm flipH="1" flipV="1">
              <a:off x="1711549" y="3990656"/>
              <a:ext cx="264519" cy="197313"/>
            </a:xfrm>
            <a:prstGeom prst="line">
              <a:avLst/>
            </a:prstGeom>
            <a:ln w="31750">
              <a:solidFill>
                <a:srgbClr val="008BCF"/>
              </a:solidFill>
            </a:ln>
          </p:spPr>
          <p:style>
            <a:lnRef idx="2">
              <a:schemeClr val="accent1"/>
            </a:lnRef>
            <a:fillRef idx="0">
              <a:schemeClr val="accent1"/>
            </a:fillRef>
            <a:effectRef idx="1">
              <a:schemeClr val="accent1"/>
            </a:effectRef>
            <a:fontRef idx="minor">
              <a:schemeClr val="tx1"/>
            </a:fontRef>
          </p:style>
        </p:cxnSp>
        <p:cxnSp>
          <p:nvCxnSpPr>
            <p:cNvPr id="339" name="Straight Connector 338">
              <a:extLst>
                <a:ext uri="{FF2B5EF4-FFF2-40B4-BE49-F238E27FC236}">
                  <a16:creationId xmlns:a16="http://schemas.microsoft.com/office/drawing/2014/main" id="{C864DA92-03AE-FA2F-3772-5763073DCE42}"/>
                </a:ext>
              </a:extLst>
            </p:cNvPr>
            <p:cNvCxnSpPr>
              <a:cxnSpLocks/>
            </p:cNvCxnSpPr>
            <p:nvPr/>
          </p:nvCxnSpPr>
          <p:spPr>
            <a:xfrm flipH="1" flipV="1">
              <a:off x="1719467" y="2460650"/>
              <a:ext cx="264519" cy="197313"/>
            </a:xfrm>
            <a:prstGeom prst="line">
              <a:avLst/>
            </a:prstGeom>
            <a:ln w="31750">
              <a:solidFill>
                <a:srgbClr val="008BCF"/>
              </a:solidFill>
            </a:ln>
          </p:spPr>
          <p:style>
            <a:lnRef idx="2">
              <a:schemeClr val="accent1"/>
            </a:lnRef>
            <a:fillRef idx="0">
              <a:schemeClr val="accent1"/>
            </a:fillRef>
            <a:effectRef idx="1">
              <a:schemeClr val="accent1"/>
            </a:effectRef>
            <a:fontRef idx="minor">
              <a:schemeClr val="tx1"/>
            </a:fontRef>
          </p:style>
        </p:cxnSp>
        <p:cxnSp>
          <p:nvCxnSpPr>
            <p:cNvPr id="340" name="Straight Connector 339">
              <a:extLst>
                <a:ext uri="{FF2B5EF4-FFF2-40B4-BE49-F238E27FC236}">
                  <a16:creationId xmlns:a16="http://schemas.microsoft.com/office/drawing/2014/main" id="{DB29839B-835D-827B-A17D-C70FC164F3E2}"/>
                </a:ext>
              </a:extLst>
            </p:cNvPr>
            <p:cNvCxnSpPr>
              <a:cxnSpLocks/>
            </p:cNvCxnSpPr>
            <p:nvPr/>
          </p:nvCxnSpPr>
          <p:spPr>
            <a:xfrm flipV="1">
              <a:off x="1718288" y="3193415"/>
              <a:ext cx="265698" cy="181651"/>
            </a:xfrm>
            <a:prstGeom prst="line">
              <a:avLst/>
            </a:prstGeom>
            <a:ln w="31750">
              <a:solidFill>
                <a:srgbClr val="008BCF"/>
              </a:solidFill>
            </a:ln>
          </p:spPr>
          <p:style>
            <a:lnRef idx="2">
              <a:schemeClr val="accent1"/>
            </a:lnRef>
            <a:fillRef idx="0">
              <a:schemeClr val="accent1"/>
            </a:fillRef>
            <a:effectRef idx="1">
              <a:schemeClr val="accent1"/>
            </a:effectRef>
            <a:fontRef idx="minor">
              <a:schemeClr val="tx1"/>
            </a:fontRef>
          </p:style>
        </p:cxnSp>
        <p:sp>
          <p:nvSpPr>
            <p:cNvPr id="193" name="Hexagon 192">
              <a:extLst>
                <a:ext uri="{FF2B5EF4-FFF2-40B4-BE49-F238E27FC236}">
                  <a16:creationId xmlns:a16="http://schemas.microsoft.com/office/drawing/2014/main" id="{88DCF313-E0A3-0BDD-0B4C-BF0C24BA6F53}"/>
                </a:ext>
              </a:extLst>
            </p:cNvPr>
            <p:cNvSpPr/>
            <p:nvPr/>
          </p:nvSpPr>
          <p:spPr>
            <a:xfrm>
              <a:off x="1825490" y="2332347"/>
              <a:ext cx="1398217" cy="1205359"/>
            </a:xfrm>
            <a:prstGeom prst="hexagon">
              <a:avLst/>
            </a:prstGeom>
            <a:solidFill>
              <a:srgbClr val="B2DBEF"/>
            </a:solidFill>
            <a:ln w="31750">
              <a:solidFill>
                <a:srgbClr val="008B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0" name="Group 309">
              <a:extLst>
                <a:ext uri="{FF2B5EF4-FFF2-40B4-BE49-F238E27FC236}">
                  <a16:creationId xmlns:a16="http://schemas.microsoft.com/office/drawing/2014/main" id="{442D73B9-53F2-5451-2BE2-446BA6818CEC}"/>
                </a:ext>
              </a:extLst>
            </p:cNvPr>
            <p:cNvGrpSpPr/>
            <p:nvPr/>
          </p:nvGrpSpPr>
          <p:grpSpPr>
            <a:xfrm flipH="1">
              <a:off x="2761575" y="2933214"/>
              <a:ext cx="458819" cy="167981"/>
              <a:chOff x="19622453" y="4243388"/>
              <a:chExt cx="7565090" cy="2831103"/>
            </a:xfrm>
            <a:solidFill>
              <a:srgbClr val="008BCF"/>
            </a:solidFill>
          </p:grpSpPr>
          <p:sp>
            <p:nvSpPr>
              <p:cNvPr id="311" name="Freeform 51">
                <a:extLst>
                  <a:ext uri="{FF2B5EF4-FFF2-40B4-BE49-F238E27FC236}">
                    <a16:creationId xmlns:a16="http://schemas.microsoft.com/office/drawing/2014/main" id="{63EFEF61-636F-6A53-C75F-91021E3C0177}"/>
                  </a:ext>
                </a:extLst>
              </p:cNvPr>
              <p:cNvSpPr>
                <a:spLocks/>
              </p:cNvSpPr>
              <p:nvPr/>
            </p:nvSpPr>
            <p:spPr bwMode="auto">
              <a:xfrm>
                <a:off x="19622453" y="4243388"/>
                <a:ext cx="7565090" cy="770535"/>
              </a:xfrm>
              <a:custGeom>
                <a:avLst/>
                <a:gdLst>
                  <a:gd name="T0" fmla="*/ 143 w 4128"/>
                  <a:gd name="T1" fmla="*/ 286 h 572"/>
                  <a:gd name="T2" fmla="*/ 368 w 4128"/>
                  <a:gd name="T3" fmla="*/ 393 h 572"/>
                  <a:gd name="T4" fmla="*/ 783 w 4128"/>
                  <a:gd name="T5" fmla="*/ 572 h 572"/>
                  <a:gd name="T6" fmla="*/ 1198 w 4128"/>
                  <a:gd name="T7" fmla="*/ 393 h 572"/>
                  <a:gd name="T8" fmla="*/ 1423 w 4128"/>
                  <a:gd name="T9" fmla="*/ 286 h 572"/>
                  <a:gd name="T10" fmla="*/ 1648 w 4128"/>
                  <a:gd name="T11" fmla="*/ 393 h 572"/>
                  <a:gd name="T12" fmla="*/ 2063 w 4128"/>
                  <a:gd name="T13" fmla="*/ 572 h 572"/>
                  <a:gd name="T14" fmla="*/ 2478 w 4128"/>
                  <a:gd name="T15" fmla="*/ 393 h 572"/>
                  <a:gd name="T16" fmla="*/ 2703 w 4128"/>
                  <a:gd name="T17" fmla="*/ 286 h 572"/>
                  <a:gd name="T18" fmla="*/ 2928 w 4128"/>
                  <a:gd name="T19" fmla="*/ 393 h 572"/>
                  <a:gd name="T20" fmla="*/ 3344 w 4128"/>
                  <a:gd name="T21" fmla="*/ 572 h 572"/>
                  <a:gd name="T22" fmla="*/ 3759 w 4128"/>
                  <a:gd name="T23" fmla="*/ 393 h 572"/>
                  <a:gd name="T24" fmla="*/ 3985 w 4128"/>
                  <a:gd name="T25" fmla="*/ 286 h 572"/>
                  <a:gd name="T26" fmla="*/ 4128 w 4128"/>
                  <a:gd name="T27" fmla="*/ 143 h 572"/>
                  <a:gd name="T28" fmla="*/ 3985 w 4128"/>
                  <a:gd name="T29" fmla="*/ 0 h 572"/>
                  <a:gd name="T30" fmla="*/ 3569 w 4128"/>
                  <a:gd name="T31" fmla="*/ 180 h 572"/>
                  <a:gd name="T32" fmla="*/ 3344 w 4128"/>
                  <a:gd name="T33" fmla="*/ 286 h 572"/>
                  <a:gd name="T34" fmla="*/ 3119 w 4128"/>
                  <a:gd name="T35" fmla="*/ 180 h 572"/>
                  <a:gd name="T36" fmla="*/ 2703 w 4128"/>
                  <a:gd name="T37" fmla="*/ 0 h 572"/>
                  <a:gd name="T38" fmla="*/ 2288 w 4128"/>
                  <a:gd name="T39" fmla="*/ 180 h 572"/>
                  <a:gd name="T40" fmla="*/ 2063 w 4128"/>
                  <a:gd name="T41" fmla="*/ 286 h 572"/>
                  <a:gd name="T42" fmla="*/ 1838 w 4128"/>
                  <a:gd name="T43" fmla="*/ 180 h 572"/>
                  <a:gd name="T44" fmla="*/ 1423 w 4128"/>
                  <a:gd name="T45" fmla="*/ 0 h 572"/>
                  <a:gd name="T46" fmla="*/ 1008 w 4128"/>
                  <a:gd name="T47" fmla="*/ 180 h 572"/>
                  <a:gd name="T48" fmla="*/ 783 w 4128"/>
                  <a:gd name="T49" fmla="*/ 286 h 572"/>
                  <a:gd name="T50" fmla="*/ 559 w 4128"/>
                  <a:gd name="T51" fmla="*/ 180 h 572"/>
                  <a:gd name="T52" fmla="*/ 143 w 4128"/>
                  <a:gd name="T53" fmla="*/ 0 h 572"/>
                  <a:gd name="T54" fmla="*/ 0 w 4128"/>
                  <a:gd name="T55" fmla="*/ 143 h 572"/>
                  <a:gd name="T56" fmla="*/ 143 w 4128"/>
                  <a:gd name="T57"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28" h="572">
                    <a:moveTo>
                      <a:pt x="143" y="286"/>
                    </a:moveTo>
                    <a:cubicBezTo>
                      <a:pt x="249" y="286"/>
                      <a:pt x="294" y="327"/>
                      <a:pt x="368" y="393"/>
                    </a:cubicBezTo>
                    <a:cubicBezTo>
                      <a:pt x="453" y="469"/>
                      <a:pt x="569" y="572"/>
                      <a:pt x="783" y="572"/>
                    </a:cubicBezTo>
                    <a:cubicBezTo>
                      <a:pt x="998" y="572"/>
                      <a:pt x="1114" y="469"/>
                      <a:pt x="1198" y="393"/>
                    </a:cubicBezTo>
                    <a:cubicBezTo>
                      <a:pt x="1273" y="327"/>
                      <a:pt x="1318" y="286"/>
                      <a:pt x="1423" y="286"/>
                    </a:cubicBezTo>
                    <a:cubicBezTo>
                      <a:pt x="1528" y="286"/>
                      <a:pt x="1573" y="327"/>
                      <a:pt x="1648" y="393"/>
                    </a:cubicBezTo>
                    <a:cubicBezTo>
                      <a:pt x="1732" y="469"/>
                      <a:pt x="1848" y="572"/>
                      <a:pt x="2063" y="572"/>
                    </a:cubicBezTo>
                    <a:cubicBezTo>
                      <a:pt x="2277" y="572"/>
                      <a:pt x="2393" y="469"/>
                      <a:pt x="2478" y="393"/>
                    </a:cubicBezTo>
                    <a:cubicBezTo>
                      <a:pt x="2553" y="327"/>
                      <a:pt x="2598" y="286"/>
                      <a:pt x="2703" y="286"/>
                    </a:cubicBezTo>
                    <a:cubicBezTo>
                      <a:pt x="2809" y="286"/>
                      <a:pt x="2854" y="327"/>
                      <a:pt x="2928" y="393"/>
                    </a:cubicBezTo>
                    <a:cubicBezTo>
                      <a:pt x="3013" y="469"/>
                      <a:pt x="3129" y="572"/>
                      <a:pt x="3344" y="572"/>
                    </a:cubicBezTo>
                    <a:cubicBezTo>
                      <a:pt x="3559" y="572"/>
                      <a:pt x="3675" y="469"/>
                      <a:pt x="3759" y="393"/>
                    </a:cubicBezTo>
                    <a:cubicBezTo>
                      <a:pt x="3834" y="327"/>
                      <a:pt x="3879" y="286"/>
                      <a:pt x="3985" y="286"/>
                    </a:cubicBezTo>
                    <a:cubicBezTo>
                      <a:pt x="4063" y="286"/>
                      <a:pt x="4128" y="222"/>
                      <a:pt x="4128" y="143"/>
                    </a:cubicBezTo>
                    <a:cubicBezTo>
                      <a:pt x="4128" y="64"/>
                      <a:pt x="4063" y="0"/>
                      <a:pt x="3985" y="0"/>
                    </a:cubicBezTo>
                    <a:cubicBezTo>
                      <a:pt x="3770" y="0"/>
                      <a:pt x="3654" y="104"/>
                      <a:pt x="3569" y="180"/>
                    </a:cubicBezTo>
                    <a:cubicBezTo>
                      <a:pt x="3494" y="246"/>
                      <a:pt x="3449" y="286"/>
                      <a:pt x="3344" y="286"/>
                    </a:cubicBezTo>
                    <a:cubicBezTo>
                      <a:pt x="3238" y="286"/>
                      <a:pt x="3193" y="246"/>
                      <a:pt x="3119" y="180"/>
                    </a:cubicBezTo>
                    <a:cubicBezTo>
                      <a:pt x="3034" y="104"/>
                      <a:pt x="2918" y="0"/>
                      <a:pt x="2703" y="0"/>
                    </a:cubicBezTo>
                    <a:cubicBezTo>
                      <a:pt x="2488" y="0"/>
                      <a:pt x="2372" y="104"/>
                      <a:pt x="2288" y="180"/>
                    </a:cubicBezTo>
                    <a:cubicBezTo>
                      <a:pt x="2213" y="246"/>
                      <a:pt x="2168" y="286"/>
                      <a:pt x="2063" y="286"/>
                    </a:cubicBezTo>
                    <a:cubicBezTo>
                      <a:pt x="1957" y="286"/>
                      <a:pt x="1912" y="246"/>
                      <a:pt x="1838" y="180"/>
                    </a:cubicBezTo>
                    <a:cubicBezTo>
                      <a:pt x="1753" y="104"/>
                      <a:pt x="1637" y="0"/>
                      <a:pt x="1423" y="0"/>
                    </a:cubicBezTo>
                    <a:cubicBezTo>
                      <a:pt x="1208" y="0"/>
                      <a:pt x="1092" y="104"/>
                      <a:pt x="1008" y="180"/>
                    </a:cubicBezTo>
                    <a:cubicBezTo>
                      <a:pt x="933" y="246"/>
                      <a:pt x="889" y="286"/>
                      <a:pt x="783" y="286"/>
                    </a:cubicBezTo>
                    <a:cubicBezTo>
                      <a:pt x="678" y="286"/>
                      <a:pt x="633" y="246"/>
                      <a:pt x="559" y="180"/>
                    </a:cubicBezTo>
                    <a:cubicBezTo>
                      <a:pt x="474" y="104"/>
                      <a:pt x="358" y="0"/>
                      <a:pt x="143" y="0"/>
                    </a:cubicBezTo>
                    <a:cubicBezTo>
                      <a:pt x="64" y="0"/>
                      <a:pt x="0" y="64"/>
                      <a:pt x="0" y="143"/>
                    </a:cubicBezTo>
                    <a:cubicBezTo>
                      <a:pt x="0" y="222"/>
                      <a:pt x="64" y="286"/>
                      <a:pt x="143" y="2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2" name="Freeform 52">
                <a:extLst>
                  <a:ext uri="{FF2B5EF4-FFF2-40B4-BE49-F238E27FC236}">
                    <a16:creationId xmlns:a16="http://schemas.microsoft.com/office/drawing/2014/main" id="{5FDCF10D-8087-DB1F-E8FB-D914668437B9}"/>
                  </a:ext>
                </a:extLst>
              </p:cNvPr>
              <p:cNvSpPr>
                <a:spLocks/>
              </p:cNvSpPr>
              <p:nvPr/>
            </p:nvSpPr>
            <p:spPr bwMode="auto">
              <a:xfrm>
                <a:off x="20241660" y="5273672"/>
                <a:ext cx="6945867" cy="770535"/>
              </a:xfrm>
              <a:custGeom>
                <a:avLst/>
                <a:gdLst>
                  <a:gd name="T0" fmla="*/ 3985 w 4128"/>
                  <a:gd name="T1" fmla="*/ 0 h 572"/>
                  <a:gd name="T2" fmla="*/ 3569 w 4128"/>
                  <a:gd name="T3" fmla="*/ 180 h 572"/>
                  <a:gd name="T4" fmla="*/ 3344 w 4128"/>
                  <a:gd name="T5" fmla="*/ 286 h 572"/>
                  <a:gd name="T6" fmla="*/ 3119 w 4128"/>
                  <a:gd name="T7" fmla="*/ 180 h 572"/>
                  <a:gd name="T8" fmla="*/ 2703 w 4128"/>
                  <a:gd name="T9" fmla="*/ 0 h 572"/>
                  <a:gd name="T10" fmla="*/ 2288 w 4128"/>
                  <a:gd name="T11" fmla="*/ 180 h 572"/>
                  <a:gd name="T12" fmla="*/ 2063 w 4128"/>
                  <a:gd name="T13" fmla="*/ 286 h 572"/>
                  <a:gd name="T14" fmla="*/ 1838 w 4128"/>
                  <a:gd name="T15" fmla="*/ 180 h 572"/>
                  <a:gd name="T16" fmla="*/ 1423 w 4128"/>
                  <a:gd name="T17" fmla="*/ 0 h 572"/>
                  <a:gd name="T18" fmla="*/ 1008 w 4128"/>
                  <a:gd name="T19" fmla="*/ 180 h 572"/>
                  <a:gd name="T20" fmla="*/ 783 w 4128"/>
                  <a:gd name="T21" fmla="*/ 286 h 572"/>
                  <a:gd name="T22" fmla="*/ 559 w 4128"/>
                  <a:gd name="T23" fmla="*/ 180 h 572"/>
                  <a:gd name="T24" fmla="*/ 143 w 4128"/>
                  <a:gd name="T25" fmla="*/ 0 h 572"/>
                  <a:gd name="T26" fmla="*/ 0 w 4128"/>
                  <a:gd name="T27" fmla="*/ 143 h 572"/>
                  <a:gd name="T28" fmla="*/ 143 w 4128"/>
                  <a:gd name="T29" fmla="*/ 286 h 572"/>
                  <a:gd name="T30" fmla="*/ 368 w 4128"/>
                  <a:gd name="T31" fmla="*/ 393 h 572"/>
                  <a:gd name="T32" fmla="*/ 783 w 4128"/>
                  <a:gd name="T33" fmla="*/ 572 h 572"/>
                  <a:gd name="T34" fmla="*/ 1198 w 4128"/>
                  <a:gd name="T35" fmla="*/ 393 h 572"/>
                  <a:gd name="T36" fmla="*/ 1423 w 4128"/>
                  <a:gd name="T37" fmla="*/ 286 h 572"/>
                  <a:gd name="T38" fmla="*/ 1648 w 4128"/>
                  <a:gd name="T39" fmla="*/ 393 h 572"/>
                  <a:gd name="T40" fmla="*/ 2063 w 4128"/>
                  <a:gd name="T41" fmla="*/ 572 h 572"/>
                  <a:gd name="T42" fmla="*/ 2478 w 4128"/>
                  <a:gd name="T43" fmla="*/ 393 h 572"/>
                  <a:gd name="T44" fmla="*/ 2703 w 4128"/>
                  <a:gd name="T45" fmla="*/ 286 h 572"/>
                  <a:gd name="T46" fmla="*/ 2928 w 4128"/>
                  <a:gd name="T47" fmla="*/ 393 h 572"/>
                  <a:gd name="T48" fmla="*/ 3344 w 4128"/>
                  <a:gd name="T49" fmla="*/ 572 h 572"/>
                  <a:gd name="T50" fmla="*/ 3759 w 4128"/>
                  <a:gd name="T51" fmla="*/ 393 h 572"/>
                  <a:gd name="T52" fmla="*/ 3985 w 4128"/>
                  <a:gd name="T53" fmla="*/ 286 h 572"/>
                  <a:gd name="T54" fmla="*/ 4128 w 4128"/>
                  <a:gd name="T55" fmla="*/ 143 h 572"/>
                  <a:gd name="T56" fmla="*/ 3985 w 4128"/>
                  <a:gd name="T57" fmla="*/ 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28" h="572">
                    <a:moveTo>
                      <a:pt x="3985" y="0"/>
                    </a:moveTo>
                    <a:cubicBezTo>
                      <a:pt x="3770" y="0"/>
                      <a:pt x="3654" y="104"/>
                      <a:pt x="3569" y="180"/>
                    </a:cubicBezTo>
                    <a:cubicBezTo>
                      <a:pt x="3494" y="246"/>
                      <a:pt x="3449" y="286"/>
                      <a:pt x="3344" y="286"/>
                    </a:cubicBezTo>
                    <a:cubicBezTo>
                      <a:pt x="3238" y="286"/>
                      <a:pt x="3193" y="246"/>
                      <a:pt x="3119" y="180"/>
                    </a:cubicBezTo>
                    <a:cubicBezTo>
                      <a:pt x="3034" y="104"/>
                      <a:pt x="2918" y="0"/>
                      <a:pt x="2703" y="0"/>
                    </a:cubicBezTo>
                    <a:cubicBezTo>
                      <a:pt x="2488" y="0"/>
                      <a:pt x="2372" y="104"/>
                      <a:pt x="2288" y="180"/>
                    </a:cubicBezTo>
                    <a:cubicBezTo>
                      <a:pt x="2213" y="246"/>
                      <a:pt x="2168" y="286"/>
                      <a:pt x="2063" y="286"/>
                    </a:cubicBezTo>
                    <a:cubicBezTo>
                      <a:pt x="1957" y="286"/>
                      <a:pt x="1912" y="246"/>
                      <a:pt x="1838" y="180"/>
                    </a:cubicBezTo>
                    <a:cubicBezTo>
                      <a:pt x="1753" y="104"/>
                      <a:pt x="1637" y="0"/>
                      <a:pt x="1423" y="0"/>
                    </a:cubicBezTo>
                    <a:cubicBezTo>
                      <a:pt x="1208" y="0"/>
                      <a:pt x="1092" y="104"/>
                      <a:pt x="1008" y="180"/>
                    </a:cubicBezTo>
                    <a:cubicBezTo>
                      <a:pt x="933" y="246"/>
                      <a:pt x="889" y="286"/>
                      <a:pt x="783" y="286"/>
                    </a:cubicBezTo>
                    <a:cubicBezTo>
                      <a:pt x="678" y="286"/>
                      <a:pt x="633" y="246"/>
                      <a:pt x="559" y="180"/>
                    </a:cubicBezTo>
                    <a:cubicBezTo>
                      <a:pt x="474" y="104"/>
                      <a:pt x="358" y="0"/>
                      <a:pt x="143" y="0"/>
                    </a:cubicBezTo>
                    <a:cubicBezTo>
                      <a:pt x="64" y="0"/>
                      <a:pt x="0" y="64"/>
                      <a:pt x="0" y="143"/>
                    </a:cubicBezTo>
                    <a:cubicBezTo>
                      <a:pt x="0" y="222"/>
                      <a:pt x="64" y="286"/>
                      <a:pt x="143" y="286"/>
                    </a:cubicBezTo>
                    <a:cubicBezTo>
                      <a:pt x="249" y="286"/>
                      <a:pt x="294" y="326"/>
                      <a:pt x="368" y="393"/>
                    </a:cubicBezTo>
                    <a:cubicBezTo>
                      <a:pt x="453" y="469"/>
                      <a:pt x="569" y="572"/>
                      <a:pt x="783" y="572"/>
                    </a:cubicBezTo>
                    <a:cubicBezTo>
                      <a:pt x="998" y="572"/>
                      <a:pt x="1114" y="469"/>
                      <a:pt x="1198" y="393"/>
                    </a:cubicBezTo>
                    <a:cubicBezTo>
                      <a:pt x="1273" y="326"/>
                      <a:pt x="1318" y="286"/>
                      <a:pt x="1423" y="286"/>
                    </a:cubicBezTo>
                    <a:cubicBezTo>
                      <a:pt x="1528" y="286"/>
                      <a:pt x="1573" y="326"/>
                      <a:pt x="1648" y="393"/>
                    </a:cubicBezTo>
                    <a:cubicBezTo>
                      <a:pt x="1732" y="469"/>
                      <a:pt x="1848" y="572"/>
                      <a:pt x="2063" y="572"/>
                    </a:cubicBezTo>
                    <a:cubicBezTo>
                      <a:pt x="2277" y="572"/>
                      <a:pt x="2393" y="469"/>
                      <a:pt x="2478" y="393"/>
                    </a:cubicBezTo>
                    <a:cubicBezTo>
                      <a:pt x="2553" y="326"/>
                      <a:pt x="2598" y="286"/>
                      <a:pt x="2703" y="286"/>
                    </a:cubicBezTo>
                    <a:cubicBezTo>
                      <a:pt x="2809" y="286"/>
                      <a:pt x="2854" y="326"/>
                      <a:pt x="2928" y="393"/>
                    </a:cubicBezTo>
                    <a:cubicBezTo>
                      <a:pt x="3013" y="469"/>
                      <a:pt x="3129" y="572"/>
                      <a:pt x="3344" y="572"/>
                    </a:cubicBezTo>
                    <a:cubicBezTo>
                      <a:pt x="3559" y="572"/>
                      <a:pt x="3675" y="469"/>
                      <a:pt x="3759" y="393"/>
                    </a:cubicBezTo>
                    <a:cubicBezTo>
                      <a:pt x="3834" y="326"/>
                      <a:pt x="3879" y="286"/>
                      <a:pt x="3985" y="286"/>
                    </a:cubicBezTo>
                    <a:cubicBezTo>
                      <a:pt x="4063" y="286"/>
                      <a:pt x="4128" y="222"/>
                      <a:pt x="4128" y="143"/>
                    </a:cubicBezTo>
                    <a:cubicBezTo>
                      <a:pt x="4128" y="64"/>
                      <a:pt x="4063" y="0"/>
                      <a:pt x="398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3" name="Freeform 53">
                <a:extLst>
                  <a:ext uri="{FF2B5EF4-FFF2-40B4-BE49-F238E27FC236}">
                    <a16:creationId xmlns:a16="http://schemas.microsoft.com/office/drawing/2014/main" id="{EFFE9E16-CA02-15B1-8AB1-51A084B78DB7}"/>
                  </a:ext>
                </a:extLst>
              </p:cNvPr>
              <p:cNvSpPr>
                <a:spLocks/>
              </p:cNvSpPr>
              <p:nvPr/>
            </p:nvSpPr>
            <p:spPr bwMode="auto">
              <a:xfrm>
                <a:off x="20580588" y="6303956"/>
                <a:ext cx="6606938" cy="770535"/>
              </a:xfrm>
              <a:custGeom>
                <a:avLst/>
                <a:gdLst>
                  <a:gd name="T0" fmla="*/ 3985 w 4128"/>
                  <a:gd name="T1" fmla="*/ 0 h 572"/>
                  <a:gd name="T2" fmla="*/ 3569 w 4128"/>
                  <a:gd name="T3" fmla="*/ 179 h 572"/>
                  <a:gd name="T4" fmla="*/ 3344 w 4128"/>
                  <a:gd name="T5" fmla="*/ 286 h 572"/>
                  <a:gd name="T6" fmla="*/ 3119 w 4128"/>
                  <a:gd name="T7" fmla="*/ 179 h 572"/>
                  <a:gd name="T8" fmla="*/ 2703 w 4128"/>
                  <a:gd name="T9" fmla="*/ 0 h 572"/>
                  <a:gd name="T10" fmla="*/ 2288 w 4128"/>
                  <a:gd name="T11" fmla="*/ 179 h 572"/>
                  <a:gd name="T12" fmla="*/ 2063 w 4128"/>
                  <a:gd name="T13" fmla="*/ 286 h 572"/>
                  <a:gd name="T14" fmla="*/ 1838 w 4128"/>
                  <a:gd name="T15" fmla="*/ 179 h 572"/>
                  <a:gd name="T16" fmla="*/ 1423 w 4128"/>
                  <a:gd name="T17" fmla="*/ 0 h 572"/>
                  <a:gd name="T18" fmla="*/ 1008 w 4128"/>
                  <a:gd name="T19" fmla="*/ 179 h 572"/>
                  <a:gd name="T20" fmla="*/ 783 w 4128"/>
                  <a:gd name="T21" fmla="*/ 286 h 572"/>
                  <a:gd name="T22" fmla="*/ 559 w 4128"/>
                  <a:gd name="T23" fmla="*/ 179 h 572"/>
                  <a:gd name="T24" fmla="*/ 143 w 4128"/>
                  <a:gd name="T25" fmla="*/ 0 h 572"/>
                  <a:gd name="T26" fmla="*/ 0 w 4128"/>
                  <a:gd name="T27" fmla="*/ 143 h 572"/>
                  <a:gd name="T28" fmla="*/ 143 w 4128"/>
                  <a:gd name="T29" fmla="*/ 286 h 572"/>
                  <a:gd name="T30" fmla="*/ 368 w 4128"/>
                  <a:gd name="T31" fmla="*/ 393 h 572"/>
                  <a:gd name="T32" fmla="*/ 783 w 4128"/>
                  <a:gd name="T33" fmla="*/ 572 h 572"/>
                  <a:gd name="T34" fmla="*/ 1198 w 4128"/>
                  <a:gd name="T35" fmla="*/ 393 h 572"/>
                  <a:gd name="T36" fmla="*/ 1423 w 4128"/>
                  <a:gd name="T37" fmla="*/ 286 h 572"/>
                  <a:gd name="T38" fmla="*/ 1648 w 4128"/>
                  <a:gd name="T39" fmla="*/ 393 h 572"/>
                  <a:gd name="T40" fmla="*/ 2063 w 4128"/>
                  <a:gd name="T41" fmla="*/ 572 h 572"/>
                  <a:gd name="T42" fmla="*/ 2478 w 4128"/>
                  <a:gd name="T43" fmla="*/ 393 h 572"/>
                  <a:gd name="T44" fmla="*/ 2703 w 4128"/>
                  <a:gd name="T45" fmla="*/ 286 h 572"/>
                  <a:gd name="T46" fmla="*/ 2928 w 4128"/>
                  <a:gd name="T47" fmla="*/ 393 h 572"/>
                  <a:gd name="T48" fmla="*/ 3344 w 4128"/>
                  <a:gd name="T49" fmla="*/ 572 h 572"/>
                  <a:gd name="T50" fmla="*/ 3759 w 4128"/>
                  <a:gd name="T51" fmla="*/ 393 h 572"/>
                  <a:gd name="T52" fmla="*/ 3985 w 4128"/>
                  <a:gd name="T53" fmla="*/ 286 h 572"/>
                  <a:gd name="T54" fmla="*/ 4128 w 4128"/>
                  <a:gd name="T55" fmla="*/ 143 h 572"/>
                  <a:gd name="T56" fmla="*/ 3985 w 4128"/>
                  <a:gd name="T57" fmla="*/ 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28" h="572">
                    <a:moveTo>
                      <a:pt x="3985" y="0"/>
                    </a:moveTo>
                    <a:cubicBezTo>
                      <a:pt x="3770" y="0"/>
                      <a:pt x="3654" y="104"/>
                      <a:pt x="3569" y="179"/>
                    </a:cubicBezTo>
                    <a:cubicBezTo>
                      <a:pt x="3494" y="246"/>
                      <a:pt x="3449" y="286"/>
                      <a:pt x="3344" y="286"/>
                    </a:cubicBezTo>
                    <a:cubicBezTo>
                      <a:pt x="3238" y="286"/>
                      <a:pt x="3193" y="246"/>
                      <a:pt x="3119" y="179"/>
                    </a:cubicBezTo>
                    <a:cubicBezTo>
                      <a:pt x="3034" y="104"/>
                      <a:pt x="2918" y="0"/>
                      <a:pt x="2703" y="0"/>
                    </a:cubicBezTo>
                    <a:cubicBezTo>
                      <a:pt x="2488" y="0"/>
                      <a:pt x="2372" y="104"/>
                      <a:pt x="2288" y="179"/>
                    </a:cubicBezTo>
                    <a:cubicBezTo>
                      <a:pt x="2213" y="246"/>
                      <a:pt x="2168" y="286"/>
                      <a:pt x="2063" y="286"/>
                    </a:cubicBezTo>
                    <a:cubicBezTo>
                      <a:pt x="1957" y="286"/>
                      <a:pt x="1912" y="246"/>
                      <a:pt x="1838" y="179"/>
                    </a:cubicBezTo>
                    <a:cubicBezTo>
                      <a:pt x="1753" y="104"/>
                      <a:pt x="1637" y="0"/>
                      <a:pt x="1423" y="0"/>
                    </a:cubicBezTo>
                    <a:cubicBezTo>
                      <a:pt x="1208" y="0"/>
                      <a:pt x="1092" y="104"/>
                      <a:pt x="1008" y="179"/>
                    </a:cubicBezTo>
                    <a:cubicBezTo>
                      <a:pt x="933" y="246"/>
                      <a:pt x="889" y="286"/>
                      <a:pt x="783" y="286"/>
                    </a:cubicBezTo>
                    <a:cubicBezTo>
                      <a:pt x="678" y="286"/>
                      <a:pt x="633" y="246"/>
                      <a:pt x="559" y="179"/>
                    </a:cubicBezTo>
                    <a:cubicBezTo>
                      <a:pt x="474" y="104"/>
                      <a:pt x="358" y="0"/>
                      <a:pt x="143" y="0"/>
                    </a:cubicBezTo>
                    <a:cubicBezTo>
                      <a:pt x="64" y="0"/>
                      <a:pt x="0" y="64"/>
                      <a:pt x="0" y="143"/>
                    </a:cubicBezTo>
                    <a:cubicBezTo>
                      <a:pt x="0" y="222"/>
                      <a:pt x="64" y="286"/>
                      <a:pt x="143" y="286"/>
                    </a:cubicBezTo>
                    <a:cubicBezTo>
                      <a:pt x="249" y="286"/>
                      <a:pt x="294" y="326"/>
                      <a:pt x="368" y="393"/>
                    </a:cubicBezTo>
                    <a:cubicBezTo>
                      <a:pt x="453" y="468"/>
                      <a:pt x="569" y="572"/>
                      <a:pt x="783" y="572"/>
                    </a:cubicBezTo>
                    <a:cubicBezTo>
                      <a:pt x="998" y="572"/>
                      <a:pt x="1114" y="468"/>
                      <a:pt x="1198" y="393"/>
                    </a:cubicBezTo>
                    <a:cubicBezTo>
                      <a:pt x="1273" y="326"/>
                      <a:pt x="1318" y="286"/>
                      <a:pt x="1423" y="286"/>
                    </a:cubicBezTo>
                    <a:cubicBezTo>
                      <a:pt x="1528" y="286"/>
                      <a:pt x="1573" y="326"/>
                      <a:pt x="1648" y="393"/>
                    </a:cubicBezTo>
                    <a:cubicBezTo>
                      <a:pt x="1732" y="468"/>
                      <a:pt x="1848" y="572"/>
                      <a:pt x="2063" y="572"/>
                    </a:cubicBezTo>
                    <a:cubicBezTo>
                      <a:pt x="2277" y="572"/>
                      <a:pt x="2393" y="468"/>
                      <a:pt x="2478" y="393"/>
                    </a:cubicBezTo>
                    <a:cubicBezTo>
                      <a:pt x="2553" y="326"/>
                      <a:pt x="2598" y="286"/>
                      <a:pt x="2703" y="286"/>
                    </a:cubicBezTo>
                    <a:cubicBezTo>
                      <a:pt x="2809" y="286"/>
                      <a:pt x="2854" y="326"/>
                      <a:pt x="2928" y="393"/>
                    </a:cubicBezTo>
                    <a:cubicBezTo>
                      <a:pt x="3013" y="468"/>
                      <a:pt x="3129" y="572"/>
                      <a:pt x="3344" y="572"/>
                    </a:cubicBezTo>
                    <a:cubicBezTo>
                      <a:pt x="3559" y="572"/>
                      <a:pt x="3675" y="468"/>
                      <a:pt x="3759" y="393"/>
                    </a:cubicBezTo>
                    <a:cubicBezTo>
                      <a:pt x="3834" y="326"/>
                      <a:pt x="3879" y="286"/>
                      <a:pt x="3985" y="286"/>
                    </a:cubicBezTo>
                    <a:cubicBezTo>
                      <a:pt x="4063" y="286"/>
                      <a:pt x="4128" y="222"/>
                      <a:pt x="4128" y="143"/>
                    </a:cubicBezTo>
                    <a:cubicBezTo>
                      <a:pt x="4128" y="64"/>
                      <a:pt x="4063" y="0"/>
                      <a:pt x="398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92" name="Hexagon 191">
              <a:extLst>
                <a:ext uri="{FF2B5EF4-FFF2-40B4-BE49-F238E27FC236}">
                  <a16:creationId xmlns:a16="http://schemas.microsoft.com/office/drawing/2014/main" id="{16A2AEBB-6B30-EC15-444E-07A9D6D578DC}"/>
                </a:ext>
              </a:extLst>
            </p:cNvPr>
            <p:cNvSpPr/>
            <p:nvPr/>
          </p:nvSpPr>
          <p:spPr>
            <a:xfrm>
              <a:off x="464014" y="1548916"/>
              <a:ext cx="1398217" cy="1205359"/>
            </a:xfrm>
            <a:prstGeom prst="hexagon">
              <a:avLst/>
            </a:prstGeom>
            <a:solidFill>
              <a:srgbClr val="B2DBEF"/>
            </a:solidFill>
            <a:ln w="31750">
              <a:solidFill>
                <a:srgbClr val="008B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Hexagon 193">
              <a:extLst>
                <a:ext uri="{FF2B5EF4-FFF2-40B4-BE49-F238E27FC236}">
                  <a16:creationId xmlns:a16="http://schemas.microsoft.com/office/drawing/2014/main" id="{0C606203-3839-2C5E-3076-872ABD2156F5}"/>
                </a:ext>
              </a:extLst>
            </p:cNvPr>
            <p:cNvSpPr/>
            <p:nvPr/>
          </p:nvSpPr>
          <p:spPr>
            <a:xfrm>
              <a:off x="464014" y="3084185"/>
              <a:ext cx="1398217" cy="1205359"/>
            </a:xfrm>
            <a:prstGeom prst="hexagon">
              <a:avLst/>
            </a:prstGeom>
            <a:solidFill>
              <a:srgbClr val="B2DBEF"/>
            </a:solidFill>
            <a:ln w="31750">
              <a:solidFill>
                <a:srgbClr val="008B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Hexagon 194">
              <a:extLst>
                <a:ext uri="{FF2B5EF4-FFF2-40B4-BE49-F238E27FC236}">
                  <a16:creationId xmlns:a16="http://schemas.microsoft.com/office/drawing/2014/main" id="{27809591-FF05-B2EE-75EA-48D43F76C711}"/>
                </a:ext>
              </a:extLst>
            </p:cNvPr>
            <p:cNvSpPr/>
            <p:nvPr/>
          </p:nvSpPr>
          <p:spPr>
            <a:xfrm>
              <a:off x="464014" y="4619454"/>
              <a:ext cx="1398217" cy="1205359"/>
            </a:xfrm>
            <a:prstGeom prst="hexagon">
              <a:avLst/>
            </a:prstGeom>
            <a:solidFill>
              <a:srgbClr val="B2DBEF"/>
            </a:solidFill>
            <a:ln w="31750">
              <a:solidFill>
                <a:srgbClr val="008B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Hexagon 195">
              <a:extLst>
                <a:ext uri="{FF2B5EF4-FFF2-40B4-BE49-F238E27FC236}">
                  <a16:creationId xmlns:a16="http://schemas.microsoft.com/office/drawing/2014/main" id="{E189D53C-AD00-9FAF-E3DB-85B7114F6219}"/>
                </a:ext>
              </a:extLst>
            </p:cNvPr>
            <p:cNvSpPr/>
            <p:nvPr/>
          </p:nvSpPr>
          <p:spPr>
            <a:xfrm>
              <a:off x="1846164" y="3855665"/>
              <a:ext cx="1398217" cy="1205359"/>
            </a:xfrm>
            <a:prstGeom prst="hexagon">
              <a:avLst/>
            </a:prstGeom>
            <a:solidFill>
              <a:srgbClr val="B2DBEF"/>
            </a:solidFill>
            <a:ln w="31750">
              <a:solidFill>
                <a:srgbClr val="008B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Hexagon 196">
              <a:extLst>
                <a:ext uri="{FF2B5EF4-FFF2-40B4-BE49-F238E27FC236}">
                  <a16:creationId xmlns:a16="http://schemas.microsoft.com/office/drawing/2014/main" id="{40BA1DA0-5497-89C6-7538-20EF3A4D7959}"/>
                </a:ext>
              </a:extLst>
            </p:cNvPr>
            <p:cNvSpPr/>
            <p:nvPr/>
          </p:nvSpPr>
          <p:spPr>
            <a:xfrm>
              <a:off x="3228314" y="4536014"/>
              <a:ext cx="1398217" cy="1205359"/>
            </a:xfrm>
            <a:prstGeom prst="hexagon">
              <a:avLst/>
            </a:prstGeom>
            <a:solidFill>
              <a:srgbClr val="B2DBEF"/>
            </a:solidFill>
            <a:ln w="31750">
              <a:solidFill>
                <a:srgbClr val="008B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7" name="Group 236">
              <a:extLst>
                <a:ext uri="{FF2B5EF4-FFF2-40B4-BE49-F238E27FC236}">
                  <a16:creationId xmlns:a16="http://schemas.microsoft.com/office/drawing/2014/main" id="{6D33CBFA-0249-EA4A-1088-A883AD206CF4}"/>
                </a:ext>
              </a:extLst>
            </p:cNvPr>
            <p:cNvGrpSpPr/>
            <p:nvPr/>
          </p:nvGrpSpPr>
          <p:grpSpPr>
            <a:xfrm flipH="1">
              <a:off x="873927" y="1762064"/>
              <a:ext cx="577511" cy="646860"/>
              <a:chOff x="14570075" y="801688"/>
              <a:chExt cx="3714750" cy="4160837"/>
            </a:xfrm>
            <a:solidFill>
              <a:srgbClr val="202954"/>
            </a:solidFill>
          </p:grpSpPr>
          <p:sp>
            <p:nvSpPr>
              <p:cNvPr id="241" name="Freeform 5">
                <a:extLst>
                  <a:ext uri="{FF2B5EF4-FFF2-40B4-BE49-F238E27FC236}">
                    <a16:creationId xmlns:a16="http://schemas.microsoft.com/office/drawing/2014/main" id="{09BD069A-831A-DECA-D1C3-736CA01B9389}"/>
                  </a:ext>
                </a:extLst>
              </p:cNvPr>
              <p:cNvSpPr>
                <a:spLocks noEditPoints="1"/>
              </p:cNvSpPr>
              <p:nvPr/>
            </p:nvSpPr>
            <p:spPr bwMode="auto">
              <a:xfrm>
                <a:off x="14570075" y="801688"/>
                <a:ext cx="3714750" cy="2025650"/>
              </a:xfrm>
              <a:custGeom>
                <a:avLst/>
                <a:gdLst>
                  <a:gd name="T0" fmla="*/ 7822 w 9536"/>
                  <a:gd name="T1" fmla="*/ 979 h 5200"/>
                  <a:gd name="T2" fmla="*/ 7417 w 9536"/>
                  <a:gd name="T3" fmla="*/ 1067 h 5200"/>
                  <a:gd name="T4" fmla="*/ 6073 w 9536"/>
                  <a:gd name="T5" fmla="*/ 236 h 5200"/>
                  <a:gd name="T6" fmla="*/ 5076 w 9536"/>
                  <a:gd name="T7" fmla="*/ 615 h 5200"/>
                  <a:gd name="T8" fmla="*/ 3390 w 9536"/>
                  <a:gd name="T9" fmla="*/ 0 h 5200"/>
                  <a:gd name="T10" fmla="*/ 873 w 9536"/>
                  <a:gd name="T11" fmla="*/ 2333 h 5200"/>
                  <a:gd name="T12" fmla="*/ 0 w 9536"/>
                  <a:gd name="T13" fmla="*/ 3698 h 5200"/>
                  <a:gd name="T14" fmla="*/ 1124 w 9536"/>
                  <a:gd name="T15" fmla="*/ 5152 h 5200"/>
                  <a:gd name="T16" fmla="*/ 8085 w 9536"/>
                  <a:gd name="T17" fmla="*/ 5200 h 5200"/>
                  <a:gd name="T18" fmla="*/ 9536 w 9536"/>
                  <a:gd name="T19" fmla="*/ 3698 h 5200"/>
                  <a:gd name="T20" fmla="*/ 8726 w 9536"/>
                  <a:gd name="T21" fmla="*/ 2364 h 5200"/>
                  <a:gd name="T22" fmla="*/ 8810 w 9536"/>
                  <a:gd name="T23" fmla="*/ 1967 h 5200"/>
                  <a:gd name="T24" fmla="*/ 7822 w 9536"/>
                  <a:gd name="T25" fmla="*/ 979 h 5200"/>
                  <a:gd name="T26" fmla="*/ 7822 w 9536"/>
                  <a:gd name="T27" fmla="*/ 979 h 5200"/>
                  <a:gd name="T28" fmla="*/ 7822 w 9536"/>
                  <a:gd name="T29" fmla="*/ 979 h 5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36" h="5200">
                    <a:moveTo>
                      <a:pt x="7822" y="979"/>
                    </a:moveTo>
                    <a:cubicBezTo>
                      <a:pt x="7677" y="979"/>
                      <a:pt x="7541" y="1012"/>
                      <a:pt x="7417" y="1067"/>
                    </a:cubicBezTo>
                    <a:cubicBezTo>
                      <a:pt x="7170" y="575"/>
                      <a:pt x="6661" y="236"/>
                      <a:pt x="6073" y="236"/>
                    </a:cubicBezTo>
                    <a:cubicBezTo>
                      <a:pt x="5690" y="236"/>
                      <a:pt x="5341" y="380"/>
                      <a:pt x="5076" y="615"/>
                    </a:cubicBezTo>
                    <a:cubicBezTo>
                      <a:pt x="4629" y="234"/>
                      <a:pt x="4039" y="0"/>
                      <a:pt x="3390" y="0"/>
                    </a:cubicBezTo>
                    <a:cubicBezTo>
                      <a:pt x="2016" y="0"/>
                      <a:pt x="901" y="1040"/>
                      <a:pt x="873" y="2333"/>
                    </a:cubicBezTo>
                    <a:cubicBezTo>
                      <a:pt x="358" y="2573"/>
                      <a:pt x="0" y="3093"/>
                      <a:pt x="0" y="3698"/>
                    </a:cubicBezTo>
                    <a:cubicBezTo>
                      <a:pt x="0" y="4397"/>
                      <a:pt x="477" y="4983"/>
                      <a:pt x="1124" y="5152"/>
                    </a:cubicBezTo>
                    <a:cubicBezTo>
                      <a:pt x="8085" y="5200"/>
                      <a:pt x="8085" y="5200"/>
                      <a:pt x="8085" y="5200"/>
                    </a:cubicBezTo>
                    <a:cubicBezTo>
                      <a:pt x="8891" y="5171"/>
                      <a:pt x="9536" y="4511"/>
                      <a:pt x="9536" y="3698"/>
                    </a:cubicBezTo>
                    <a:cubicBezTo>
                      <a:pt x="9536" y="3118"/>
                      <a:pt x="9207" y="2615"/>
                      <a:pt x="8726" y="2364"/>
                    </a:cubicBezTo>
                    <a:cubicBezTo>
                      <a:pt x="8779" y="2242"/>
                      <a:pt x="8810" y="2108"/>
                      <a:pt x="8810" y="1967"/>
                    </a:cubicBezTo>
                    <a:cubicBezTo>
                      <a:pt x="8810" y="1420"/>
                      <a:pt x="8369" y="979"/>
                      <a:pt x="7822" y="979"/>
                    </a:cubicBezTo>
                    <a:close/>
                    <a:moveTo>
                      <a:pt x="7822" y="979"/>
                    </a:moveTo>
                    <a:cubicBezTo>
                      <a:pt x="7822" y="979"/>
                      <a:pt x="7822" y="979"/>
                      <a:pt x="7822" y="97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2" name="Freeform 6">
                <a:extLst>
                  <a:ext uri="{FF2B5EF4-FFF2-40B4-BE49-F238E27FC236}">
                    <a16:creationId xmlns:a16="http://schemas.microsoft.com/office/drawing/2014/main" id="{CD6E0C18-3F36-7949-4A18-5E17D6DB8507}"/>
                  </a:ext>
                </a:extLst>
              </p:cNvPr>
              <p:cNvSpPr>
                <a:spLocks noEditPoints="1"/>
              </p:cNvSpPr>
              <p:nvPr/>
            </p:nvSpPr>
            <p:spPr bwMode="auto">
              <a:xfrm>
                <a:off x="14957425" y="3052763"/>
                <a:ext cx="620713" cy="914400"/>
              </a:xfrm>
              <a:custGeom>
                <a:avLst/>
                <a:gdLst>
                  <a:gd name="T0" fmla="*/ 1398 w 1594"/>
                  <a:gd name="T1" fmla="*/ 1879 h 2349"/>
                  <a:gd name="T2" fmla="*/ 1594 w 1594"/>
                  <a:gd name="T3" fmla="*/ 0 h 2349"/>
                  <a:gd name="T4" fmla="*/ 174 w 1594"/>
                  <a:gd name="T5" fmla="*/ 1246 h 2349"/>
                  <a:gd name="T6" fmla="*/ 470 w 1594"/>
                  <a:gd name="T7" fmla="*/ 2175 h 2349"/>
                  <a:gd name="T8" fmla="*/ 1398 w 1594"/>
                  <a:gd name="T9" fmla="*/ 1879 h 2349"/>
                  <a:gd name="T10" fmla="*/ 1398 w 1594"/>
                  <a:gd name="T11" fmla="*/ 1879 h 2349"/>
                  <a:gd name="T12" fmla="*/ 1398 w 1594"/>
                  <a:gd name="T13" fmla="*/ 1879 h 2349"/>
                </a:gdLst>
                <a:ahLst/>
                <a:cxnLst>
                  <a:cxn ang="0">
                    <a:pos x="T0" y="T1"/>
                  </a:cxn>
                  <a:cxn ang="0">
                    <a:pos x="T2" y="T3"/>
                  </a:cxn>
                  <a:cxn ang="0">
                    <a:pos x="T4" y="T5"/>
                  </a:cxn>
                  <a:cxn ang="0">
                    <a:pos x="T6" y="T7"/>
                  </a:cxn>
                  <a:cxn ang="0">
                    <a:pos x="T8" y="T9"/>
                  </a:cxn>
                  <a:cxn ang="0">
                    <a:pos x="T10" y="T11"/>
                  </a:cxn>
                  <a:cxn ang="0">
                    <a:pos x="T12" y="T13"/>
                  </a:cxn>
                </a:cxnLst>
                <a:rect l="0" t="0" r="r" b="b"/>
                <a:pathLst>
                  <a:path w="1594" h="2349">
                    <a:moveTo>
                      <a:pt x="1398" y="1879"/>
                    </a:moveTo>
                    <a:cubicBezTo>
                      <a:pt x="1573" y="1541"/>
                      <a:pt x="1594" y="0"/>
                      <a:pt x="1594" y="0"/>
                    </a:cubicBezTo>
                    <a:cubicBezTo>
                      <a:pt x="1594" y="0"/>
                      <a:pt x="349" y="908"/>
                      <a:pt x="174" y="1246"/>
                    </a:cubicBezTo>
                    <a:cubicBezTo>
                      <a:pt x="0" y="1584"/>
                      <a:pt x="132" y="2000"/>
                      <a:pt x="470" y="2175"/>
                    </a:cubicBezTo>
                    <a:cubicBezTo>
                      <a:pt x="808" y="2349"/>
                      <a:pt x="1224" y="2217"/>
                      <a:pt x="1398" y="1879"/>
                    </a:cubicBezTo>
                    <a:close/>
                    <a:moveTo>
                      <a:pt x="1398" y="1879"/>
                    </a:moveTo>
                    <a:cubicBezTo>
                      <a:pt x="1398" y="1879"/>
                      <a:pt x="1398" y="1879"/>
                      <a:pt x="1398" y="187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3" name="Freeform 7">
                <a:extLst>
                  <a:ext uri="{FF2B5EF4-FFF2-40B4-BE49-F238E27FC236}">
                    <a16:creationId xmlns:a16="http://schemas.microsoft.com/office/drawing/2014/main" id="{C0221BAE-127F-55EA-477C-72E68611A1E2}"/>
                  </a:ext>
                </a:extLst>
              </p:cNvPr>
              <p:cNvSpPr>
                <a:spLocks noEditPoints="1"/>
              </p:cNvSpPr>
              <p:nvPr/>
            </p:nvSpPr>
            <p:spPr bwMode="auto">
              <a:xfrm>
                <a:off x="15952788" y="3052763"/>
                <a:ext cx="620713" cy="914400"/>
              </a:xfrm>
              <a:custGeom>
                <a:avLst/>
                <a:gdLst>
                  <a:gd name="T0" fmla="*/ 1399 w 1595"/>
                  <a:gd name="T1" fmla="*/ 1879 h 2349"/>
                  <a:gd name="T2" fmla="*/ 1595 w 1595"/>
                  <a:gd name="T3" fmla="*/ 0 h 2349"/>
                  <a:gd name="T4" fmla="*/ 176 w 1595"/>
                  <a:gd name="T5" fmla="*/ 1246 h 2349"/>
                  <a:gd name="T6" fmla="*/ 471 w 1595"/>
                  <a:gd name="T7" fmla="*/ 2175 h 2349"/>
                  <a:gd name="T8" fmla="*/ 1399 w 1595"/>
                  <a:gd name="T9" fmla="*/ 1879 h 2349"/>
                  <a:gd name="T10" fmla="*/ 1399 w 1595"/>
                  <a:gd name="T11" fmla="*/ 1879 h 2349"/>
                  <a:gd name="T12" fmla="*/ 1399 w 1595"/>
                  <a:gd name="T13" fmla="*/ 1879 h 2349"/>
                </a:gdLst>
                <a:ahLst/>
                <a:cxnLst>
                  <a:cxn ang="0">
                    <a:pos x="T0" y="T1"/>
                  </a:cxn>
                  <a:cxn ang="0">
                    <a:pos x="T2" y="T3"/>
                  </a:cxn>
                  <a:cxn ang="0">
                    <a:pos x="T4" y="T5"/>
                  </a:cxn>
                  <a:cxn ang="0">
                    <a:pos x="T6" y="T7"/>
                  </a:cxn>
                  <a:cxn ang="0">
                    <a:pos x="T8" y="T9"/>
                  </a:cxn>
                  <a:cxn ang="0">
                    <a:pos x="T10" y="T11"/>
                  </a:cxn>
                  <a:cxn ang="0">
                    <a:pos x="T12" y="T13"/>
                  </a:cxn>
                </a:cxnLst>
                <a:rect l="0" t="0" r="r" b="b"/>
                <a:pathLst>
                  <a:path w="1595" h="2349">
                    <a:moveTo>
                      <a:pt x="1399" y="1879"/>
                    </a:moveTo>
                    <a:cubicBezTo>
                      <a:pt x="1574" y="1541"/>
                      <a:pt x="1595" y="0"/>
                      <a:pt x="1595" y="0"/>
                    </a:cubicBezTo>
                    <a:cubicBezTo>
                      <a:pt x="1595" y="0"/>
                      <a:pt x="351" y="908"/>
                      <a:pt x="176" y="1246"/>
                    </a:cubicBezTo>
                    <a:cubicBezTo>
                      <a:pt x="0" y="1584"/>
                      <a:pt x="133" y="2000"/>
                      <a:pt x="471" y="2175"/>
                    </a:cubicBezTo>
                    <a:cubicBezTo>
                      <a:pt x="809" y="2349"/>
                      <a:pt x="1224" y="2217"/>
                      <a:pt x="1399" y="1879"/>
                    </a:cubicBezTo>
                    <a:close/>
                    <a:moveTo>
                      <a:pt x="1399" y="1879"/>
                    </a:moveTo>
                    <a:cubicBezTo>
                      <a:pt x="1399" y="1879"/>
                      <a:pt x="1399" y="1879"/>
                      <a:pt x="1399" y="187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4" name="Freeform 8">
                <a:extLst>
                  <a:ext uri="{FF2B5EF4-FFF2-40B4-BE49-F238E27FC236}">
                    <a16:creationId xmlns:a16="http://schemas.microsoft.com/office/drawing/2014/main" id="{80244C20-BBE4-9AFA-C9FE-F87C6D58EEBA}"/>
                  </a:ext>
                </a:extLst>
              </p:cNvPr>
              <p:cNvSpPr>
                <a:spLocks noEditPoints="1"/>
              </p:cNvSpPr>
              <p:nvPr/>
            </p:nvSpPr>
            <p:spPr bwMode="auto">
              <a:xfrm>
                <a:off x="17024350" y="3052763"/>
                <a:ext cx="620713" cy="914400"/>
              </a:xfrm>
              <a:custGeom>
                <a:avLst/>
                <a:gdLst>
                  <a:gd name="T0" fmla="*/ 470 w 1594"/>
                  <a:gd name="T1" fmla="*/ 2175 h 2349"/>
                  <a:gd name="T2" fmla="*/ 1398 w 1594"/>
                  <a:gd name="T3" fmla="*/ 1879 h 2349"/>
                  <a:gd name="T4" fmla="*/ 1594 w 1594"/>
                  <a:gd name="T5" fmla="*/ 0 h 2349"/>
                  <a:gd name="T6" fmla="*/ 174 w 1594"/>
                  <a:gd name="T7" fmla="*/ 1246 h 2349"/>
                  <a:gd name="T8" fmla="*/ 470 w 1594"/>
                  <a:gd name="T9" fmla="*/ 2175 h 2349"/>
                  <a:gd name="T10" fmla="*/ 470 w 1594"/>
                  <a:gd name="T11" fmla="*/ 2175 h 2349"/>
                  <a:gd name="T12" fmla="*/ 470 w 1594"/>
                  <a:gd name="T13" fmla="*/ 2175 h 2349"/>
                </a:gdLst>
                <a:ahLst/>
                <a:cxnLst>
                  <a:cxn ang="0">
                    <a:pos x="T0" y="T1"/>
                  </a:cxn>
                  <a:cxn ang="0">
                    <a:pos x="T2" y="T3"/>
                  </a:cxn>
                  <a:cxn ang="0">
                    <a:pos x="T4" y="T5"/>
                  </a:cxn>
                  <a:cxn ang="0">
                    <a:pos x="T6" y="T7"/>
                  </a:cxn>
                  <a:cxn ang="0">
                    <a:pos x="T8" y="T9"/>
                  </a:cxn>
                  <a:cxn ang="0">
                    <a:pos x="T10" y="T11"/>
                  </a:cxn>
                  <a:cxn ang="0">
                    <a:pos x="T12" y="T13"/>
                  </a:cxn>
                </a:cxnLst>
                <a:rect l="0" t="0" r="r" b="b"/>
                <a:pathLst>
                  <a:path w="1594" h="2349">
                    <a:moveTo>
                      <a:pt x="470" y="2175"/>
                    </a:moveTo>
                    <a:cubicBezTo>
                      <a:pt x="808" y="2349"/>
                      <a:pt x="1224" y="2217"/>
                      <a:pt x="1398" y="1879"/>
                    </a:cubicBezTo>
                    <a:cubicBezTo>
                      <a:pt x="1573" y="1541"/>
                      <a:pt x="1594" y="0"/>
                      <a:pt x="1594" y="0"/>
                    </a:cubicBezTo>
                    <a:cubicBezTo>
                      <a:pt x="1594" y="0"/>
                      <a:pt x="349" y="908"/>
                      <a:pt x="174" y="1246"/>
                    </a:cubicBezTo>
                    <a:cubicBezTo>
                      <a:pt x="0" y="1584"/>
                      <a:pt x="132" y="2000"/>
                      <a:pt x="470" y="2175"/>
                    </a:cubicBezTo>
                    <a:close/>
                    <a:moveTo>
                      <a:pt x="470" y="2175"/>
                    </a:moveTo>
                    <a:cubicBezTo>
                      <a:pt x="470" y="2175"/>
                      <a:pt x="470" y="2175"/>
                      <a:pt x="470" y="217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5" name="Freeform 9">
                <a:extLst>
                  <a:ext uri="{FF2B5EF4-FFF2-40B4-BE49-F238E27FC236}">
                    <a16:creationId xmlns:a16="http://schemas.microsoft.com/office/drawing/2014/main" id="{3DDD78A0-BD12-3ECA-2E34-E9C9F2951460}"/>
                  </a:ext>
                </a:extLst>
              </p:cNvPr>
              <p:cNvSpPr>
                <a:spLocks noEditPoints="1"/>
              </p:cNvSpPr>
              <p:nvPr/>
            </p:nvSpPr>
            <p:spPr bwMode="auto">
              <a:xfrm>
                <a:off x="15186025" y="4048125"/>
                <a:ext cx="622300" cy="914400"/>
              </a:xfrm>
              <a:custGeom>
                <a:avLst/>
                <a:gdLst>
                  <a:gd name="T0" fmla="*/ 470 w 1595"/>
                  <a:gd name="T1" fmla="*/ 2173 h 2348"/>
                  <a:gd name="T2" fmla="*/ 1399 w 1595"/>
                  <a:gd name="T3" fmla="*/ 1878 h 2348"/>
                  <a:gd name="T4" fmla="*/ 1595 w 1595"/>
                  <a:gd name="T5" fmla="*/ 0 h 2348"/>
                  <a:gd name="T6" fmla="*/ 175 w 1595"/>
                  <a:gd name="T7" fmla="*/ 1245 h 2348"/>
                  <a:gd name="T8" fmla="*/ 470 w 1595"/>
                  <a:gd name="T9" fmla="*/ 2173 h 2348"/>
                  <a:gd name="T10" fmla="*/ 470 w 1595"/>
                  <a:gd name="T11" fmla="*/ 2173 h 2348"/>
                  <a:gd name="T12" fmla="*/ 470 w 1595"/>
                  <a:gd name="T13" fmla="*/ 2173 h 2348"/>
                </a:gdLst>
                <a:ahLst/>
                <a:cxnLst>
                  <a:cxn ang="0">
                    <a:pos x="T0" y="T1"/>
                  </a:cxn>
                  <a:cxn ang="0">
                    <a:pos x="T2" y="T3"/>
                  </a:cxn>
                  <a:cxn ang="0">
                    <a:pos x="T4" y="T5"/>
                  </a:cxn>
                  <a:cxn ang="0">
                    <a:pos x="T6" y="T7"/>
                  </a:cxn>
                  <a:cxn ang="0">
                    <a:pos x="T8" y="T9"/>
                  </a:cxn>
                  <a:cxn ang="0">
                    <a:pos x="T10" y="T11"/>
                  </a:cxn>
                  <a:cxn ang="0">
                    <a:pos x="T12" y="T13"/>
                  </a:cxn>
                </a:cxnLst>
                <a:rect l="0" t="0" r="r" b="b"/>
                <a:pathLst>
                  <a:path w="1595" h="2348">
                    <a:moveTo>
                      <a:pt x="470" y="2173"/>
                    </a:moveTo>
                    <a:cubicBezTo>
                      <a:pt x="808" y="2348"/>
                      <a:pt x="1224" y="2216"/>
                      <a:pt x="1399" y="1878"/>
                    </a:cubicBezTo>
                    <a:cubicBezTo>
                      <a:pt x="1574" y="1540"/>
                      <a:pt x="1595" y="0"/>
                      <a:pt x="1595" y="0"/>
                    </a:cubicBezTo>
                    <a:cubicBezTo>
                      <a:pt x="1595" y="0"/>
                      <a:pt x="349" y="907"/>
                      <a:pt x="175" y="1245"/>
                    </a:cubicBezTo>
                    <a:cubicBezTo>
                      <a:pt x="0" y="1583"/>
                      <a:pt x="132" y="1999"/>
                      <a:pt x="470" y="2173"/>
                    </a:cubicBezTo>
                    <a:close/>
                    <a:moveTo>
                      <a:pt x="470" y="2173"/>
                    </a:moveTo>
                    <a:cubicBezTo>
                      <a:pt x="470" y="2173"/>
                      <a:pt x="470" y="2173"/>
                      <a:pt x="470" y="217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6" name="Freeform 10">
                <a:extLst>
                  <a:ext uri="{FF2B5EF4-FFF2-40B4-BE49-F238E27FC236}">
                    <a16:creationId xmlns:a16="http://schemas.microsoft.com/office/drawing/2014/main" id="{112C5035-3798-AE53-A7F2-AA954A73F051}"/>
                  </a:ext>
                </a:extLst>
              </p:cNvPr>
              <p:cNvSpPr>
                <a:spLocks noEditPoints="1"/>
              </p:cNvSpPr>
              <p:nvPr/>
            </p:nvSpPr>
            <p:spPr bwMode="auto">
              <a:xfrm>
                <a:off x="16182975" y="4048125"/>
                <a:ext cx="620713" cy="914400"/>
              </a:xfrm>
              <a:custGeom>
                <a:avLst/>
                <a:gdLst>
                  <a:gd name="T0" fmla="*/ 470 w 1594"/>
                  <a:gd name="T1" fmla="*/ 2173 h 2348"/>
                  <a:gd name="T2" fmla="*/ 1398 w 1594"/>
                  <a:gd name="T3" fmla="*/ 1878 h 2348"/>
                  <a:gd name="T4" fmla="*/ 1594 w 1594"/>
                  <a:gd name="T5" fmla="*/ 0 h 2348"/>
                  <a:gd name="T6" fmla="*/ 174 w 1594"/>
                  <a:gd name="T7" fmla="*/ 1245 h 2348"/>
                  <a:gd name="T8" fmla="*/ 470 w 1594"/>
                  <a:gd name="T9" fmla="*/ 2173 h 2348"/>
                  <a:gd name="T10" fmla="*/ 470 w 1594"/>
                  <a:gd name="T11" fmla="*/ 2173 h 2348"/>
                  <a:gd name="T12" fmla="*/ 470 w 1594"/>
                  <a:gd name="T13" fmla="*/ 2173 h 2348"/>
                </a:gdLst>
                <a:ahLst/>
                <a:cxnLst>
                  <a:cxn ang="0">
                    <a:pos x="T0" y="T1"/>
                  </a:cxn>
                  <a:cxn ang="0">
                    <a:pos x="T2" y="T3"/>
                  </a:cxn>
                  <a:cxn ang="0">
                    <a:pos x="T4" y="T5"/>
                  </a:cxn>
                  <a:cxn ang="0">
                    <a:pos x="T6" y="T7"/>
                  </a:cxn>
                  <a:cxn ang="0">
                    <a:pos x="T8" y="T9"/>
                  </a:cxn>
                  <a:cxn ang="0">
                    <a:pos x="T10" y="T11"/>
                  </a:cxn>
                  <a:cxn ang="0">
                    <a:pos x="T12" y="T13"/>
                  </a:cxn>
                </a:cxnLst>
                <a:rect l="0" t="0" r="r" b="b"/>
                <a:pathLst>
                  <a:path w="1594" h="2348">
                    <a:moveTo>
                      <a:pt x="470" y="2173"/>
                    </a:moveTo>
                    <a:cubicBezTo>
                      <a:pt x="808" y="2348"/>
                      <a:pt x="1224" y="2216"/>
                      <a:pt x="1398" y="1878"/>
                    </a:cubicBezTo>
                    <a:cubicBezTo>
                      <a:pt x="1573" y="1540"/>
                      <a:pt x="1594" y="0"/>
                      <a:pt x="1594" y="0"/>
                    </a:cubicBezTo>
                    <a:cubicBezTo>
                      <a:pt x="1594" y="0"/>
                      <a:pt x="349" y="907"/>
                      <a:pt x="174" y="1245"/>
                    </a:cubicBezTo>
                    <a:cubicBezTo>
                      <a:pt x="0" y="1583"/>
                      <a:pt x="132" y="1999"/>
                      <a:pt x="470" y="2173"/>
                    </a:cubicBezTo>
                    <a:close/>
                    <a:moveTo>
                      <a:pt x="470" y="2173"/>
                    </a:moveTo>
                    <a:cubicBezTo>
                      <a:pt x="470" y="2173"/>
                      <a:pt x="470" y="2173"/>
                      <a:pt x="470" y="217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99" name="Group 198">
              <a:extLst>
                <a:ext uri="{FF2B5EF4-FFF2-40B4-BE49-F238E27FC236}">
                  <a16:creationId xmlns:a16="http://schemas.microsoft.com/office/drawing/2014/main" id="{E9D67AB3-E556-4AAD-42A0-6674288B421B}"/>
                </a:ext>
              </a:extLst>
            </p:cNvPr>
            <p:cNvGrpSpPr/>
            <p:nvPr/>
          </p:nvGrpSpPr>
          <p:grpSpPr>
            <a:xfrm>
              <a:off x="2278852" y="2627868"/>
              <a:ext cx="490364" cy="533882"/>
              <a:chOff x="-6776674" y="3245857"/>
              <a:chExt cx="490364" cy="533882"/>
            </a:xfrm>
          </p:grpSpPr>
          <p:grpSp>
            <p:nvGrpSpPr>
              <p:cNvPr id="208" name="Group 207">
                <a:extLst>
                  <a:ext uri="{FF2B5EF4-FFF2-40B4-BE49-F238E27FC236}">
                    <a16:creationId xmlns:a16="http://schemas.microsoft.com/office/drawing/2014/main" id="{97A5CC3F-2DE4-E595-7550-645AB644EDCE}"/>
                  </a:ext>
                </a:extLst>
              </p:cNvPr>
              <p:cNvGrpSpPr/>
              <p:nvPr/>
            </p:nvGrpSpPr>
            <p:grpSpPr>
              <a:xfrm>
                <a:off x="-6775824" y="3256356"/>
                <a:ext cx="489514" cy="523383"/>
                <a:chOff x="-5258284" y="1966541"/>
                <a:chExt cx="1521937" cy="1627237"/>
              </a:xfrm>
            </p:grpSpPr>
            <p:sp>
              <p:nvSpPr>
                <p:cNvPr id="210" name="Rectangle 209">
                  <a:extLst>
                    <a:ext uri="{FF2B5EF4-FFF2-40B4-BE49-F238E27FC236}">
                      <a16:creationId xmlns:a16="http://schemas.microsoft.com/office/drawing/2014/main" id="{95A0D413-179C-484E-05AD-3A63214D989A}"/>
                    </a:ext>
                  </a:extLst>
                </p:cNvPr>
                <p:cNvSpPr/>
                <p:nvPr/>
              </p:nvSpPr>
              <p:spPr>
                <a:xfrm>
                  <a:off x="-5258284" y="1966541"/>
                  <a:ext cx="1519295" cy="1627237"/>
                </a:xfrm>
                <a:prstGeom prst="rect">
                  <a:avLst/>
                </a:prstGeom>
                <a:solidFill>
                  <a:srgbClr val="A0A9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a:extLst>
                    <a:ext uri="{FF2B5EF4-FFF2-40B4-BE49-F238E27FC236}">
                      <a16:creationId xmlns:a16="http://schemas.microsoft.com/office/drawing/2014/main" id="{F0D138A8-5AA3-26B8-AE85-3099E5C0B9EE}"/>
                    </a:ext>
                  </a:extLst>
                </p:cNvPr>
                <p:cNvSpPr/>
                <p:nvPr/>
              </p:nvSpPr>
              <p:spPr>
                <a:xfrm>
                  <a:off x="-5258284" y="2741745"/>
                  <a:ext cx="1521937" cy="282997"/>
                </a:xfrm>
                <a:prstGeom prst="rect">
                  <a:avLst/>
                </a:prstGeom>
                <a:solidFill>
                  <a:srgbClr val="6D93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a:extLst>
                    <a:ext uri="{FF2B5EF4-FFF2-40B4-BE49-F238E27FC236}">
                      <a16:creationId xmlns:a16="http://schemas.microsoft.com/office/drawing/2014/main" id="{91A78CFD-5D82-5CD1-8D7D-484E9F576F50}"/>
                    </a:ext>
                  </a:extLst>
                </p:cNvPr>
                <p:cNvSpPr/>
                <p:nvPr/>
              </p:nvSpPr>
              <p:spPr>
                <a:xfrm>
                  <a:off x="-5258284" y="3009180"/>
                  <a:ext cx="1521937" cy="584598"/>
                </a:xfrm>
                <a:prstGeom prst="rect">
                  <a:avLst/>
                </a:prstGeom>
                <a:solidFill>
                  <a:srgbClr val="21B5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3" name="Oval 212">
                  <a:extLst>
                    <a:ext uri="{FF2B5EF4-FFF2-40B4-BE49-F238E27FC236}">
                      <a16:creationId xmlns:a16="http://schemas.microsoft.com/office/drawing/2014/main" id="{922856BA-96D1-F791-9B64-22A194D13CD2}"/>
                    </a:ext>
                  </a:extLst>
                </p:cNvPr>
                <p:cNvSpPr/>
                <p:nvPr/>
              </p:nvSpPr>
              <p:spPr>
                <a:xfrm>
                  <a:off x="-5223564" y="3376214"/>
                  <a:ext cx="142682" cy="142682"/>
                </a:xfrm>
                <a:prstGeom prst="ellipse">
                  <a:avLst/>
                </a:prstGeom>
                <a:solidFill>
                  <a:srgbClr val="21B5EA"/>
                </a:solidFill>
                <a:ln w="158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a:extLst>
                    <a:ext uri="{FF2B5EF4-FFF2-40B4-BE49-F238E27FC236}">
                      <a16:creationId xmlns:a16="http://schemas.microsoft.com/office/drawing/2014/main" id="{8AEBAD29-E741-9074-13F3-0E27D91E1632}"/>
                    </a:ext>
                  </a:extLst>
                </p:cNvPr>
                <p:cNvSpPr/>
                <p:nvPr/>
              </p:nvSpPr>
              <p:spPr>
                <a:xfrm>
                  <a:off x="-5078649" y="3376214"/>
                  <a:ext cx="142682" cy="142682"/>
                </a:xfrm>
                <a:prstGeom prst="ellipse">
                  <a:avLst/>
                </a:prstGeom>
                <a:solidFill>
                  <a:srgbClr val="21B5EA"/>
                </a:solidFill>
                <a:ln w="158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a:extLst>
                    <a:ext uri="{FF2B5EF4-FFF2-40B4-BE49-F238E27FC236}">
                      <a16:creationId xmlns:a16="http://schemas.microsoft.com/office/drawing/2014/main" id="{93F22B89-0BD4-05B7-97AA-05DA376FDBDC}"/>
                    </a:ext>
                  </a:extLst>
                </p:cNvPr>
                <p:cNvSpPr/>
                <p:nvPr/>
              </p:nvSpPr>
              <p:spPr>
                <a:xfrm>
                  <a:off x="-4933734" y="3376214"/>
                  <a:ext cx="142682" cy="142682"/>
                </a:xfrm>
                <a:prstGeom prst="ellipse">
                  <a:avLst/>
                </a:prstGeom>
                <a:solidFill>
                  <a:srgbClr val="21B5EA"/>
                </a:solidFill>
                <a:ln w="158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a:extLst>
                    <a:ext uri="{FF2B5EF4-FFF2-40B4-BE49-F238E27FC236}">
                      <a16:creationId xmlns:a16="http://schemas.microsoft.com/office/drawing/2014/main" id="{458C1086-62C2-815D-53C2-8FB6E02572B5}"/>
                    </a:ext>
                  </a:extLst>
                </p:cNvPr>
                <p:cNvSpPr/>
                <p:nvPr/>
              </p:nvSpPr>
              <p:spPr>
                <a:xfrm>
                  <a:off x="-4788819" y="3376214"/>
                  <a:ext cx="142682" cy="142682"/>
                </a:xfrm>
                <a:prstGeom prst="ellipse">
                  <a:avLst/>
                </a:prstGeom>
                <a:solidFill>
                  <a:srgbClr val="21B5EA"/>
                </a:solidFill>
                <a:ln w="158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a:extLst>
                    <a:ext uri="{FF2B5EF4-FFF2-40B4-BE49-F238E27FC236}">
                      <a16:creationId xmlns:a16="http://schemas.microsoft.com/office/drawing/2014/main" id="{E01DE387-D407-696D-3085-65A7A97003B9}"/>
                    </a:ext>
                  </a:extLst>
                </p:cNvPr>
                <p:cNvSpPr/>
                <p:nvPr/>
              </p:nvSpPr>
              <p:spPr>
                <a:xfrm>
                  <a:off x="-4643904" y="3376214"/>
                  <a:ext cx="142682" cy="142682"/>
                </a:xfrm>
                <a:prstGeom prst="ellipse">
                  <a:avLst/>
                </a:prstGeom>
                <a:solidFill>
                  <a:srgbClr val="21B5EA"/>
                </a:solidFill>
                <a:ln w="158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a:extLst>
                    <a:ext uri="{FF2B5EF4-FFF2-40B4-BE49-F238E27FC236}">
                      <a16:creationId xmlns:a16="http://schemas.microsoft.com/office/drawing/2014/main" id="{937A3E30-8489-6CAD-82EF-208D73E7E7A1}"/>
                    </a:ext>
                  </a:extLst>
                </p:cNvPr>
                <p:cNvSpPr/>
                <p:nvPr/>
              </p:nvSpPr>
              <p:spPr>
                <a:xfrm>
                  <a:off x="-4498989" y="3376214"/>
                  <a:ext cx="142682" cy="142682"/>
                </a:xfrm>
                <a:prstGeom prst="ellipse">
                  <a:avLst/>
                </a:prstGeom>
                <a:solidFill>
                  <a:srgbClr val="21B5EA"/>
                </a:solidFill>
                <a:ln w="158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id="{7E738075-A439-1948-69DB-C388C165069D}"/>
                    </a:ext>
                  </a:extLst>
                </p:cNvPr>
                <p:cNvSpPr/>
                <p:nvPr/>
              </p:nvSpPr>
              <p:spPr>
                <a:xfrm>
                  <a:off x="-4354074" y="3376214"/>
                  <a:ext cx="142682" cy="142682"/>
                </a:xfrm>
                <a:prstGeom prst="ellipse">
                  <a:avLst/>
                </a:prstGeom>
                <a:solidFill>
                  <a:srgbClr val="21B5EA"/>
                </a:solidFill>
                <a:ln w="158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a:extLst>
                    <a:ext uri="{FF2B5EF4-FFF2-40B4-BE49-F238E27FC236}">
                      <a16:creationId xmlns:a16="http://schemas.microsoft.com/office/drawing/2014/main" id="{37360D8C-FC22-BDFB-1E93-0D9B18C23455}"/>
                    </a:ext>
                  </a:extLst>
                </p:cNvPr>
                <p:cNvSpPr/>
                <p:nvPr/>
              </p:nvSpPr>
              <p:spPr>
                <a:xfrm>
                  <a:off x="-4209159" y="3376214"/>
                  <a:ext cx="142682" cy="142682"/>
                </a:xfrm>
                <a:prstGeom prst="ellipse">
                  <a:avLst/>
                </a:prstGeom>
                <a:solidFill>
                  <a:srgbClr val="21B5EA"/>
                </a:solidFill>
                <a:ln w="158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82B9EDBA-6498-2F74-D526-591CFD31B03B}"/>
                    </a:ext>
                  </a:extLst>
                </p:cNvPr>
                <p:cNvSpPr/>
                <p:nvPr/>
              </p:nvSpPr>
              <p:spPr>
                <a:xfrm>
                  <a:off x="-4064244" y="3376214"/>
                  <a:ext cx="142682" cy="142682"/>
                </a:xfrm>
                <a:prstGeom prst="ellipse">
                  <a:avLst/>
                </a:prstGeom>
                <a:solidFill>
                  <a:srgbClr val="21B5EA"/>
                </a:solidFill>
                <a:ln w="158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21">
                  <a:extLst>
                    <a:ext uri="{FF2B5EF4-FFF2-40B4-BE49-F238E27FC236}">
                      <a16:creationId xmlns:a16="http://schemas.microsoft.com/office/drawing/2014/main" id="{08F91C6E-08A2-1AA8-8396-07E686348D42}"/>
                    </a:ext>
                  </a:extLst>
                </p:cNvPr>
                <p:cNvSpPr/>
                <p:nvPr/>
              </p:nvSpPr>
              <p:spPr>
                <a:xfrm>
                  <a:off x="-3919331" y="3376214"/>
                  <a:ext cx="142682" cy="142682"/>
                </a:xfrm>
                <a:prstGeom prst="ellipse">
                  <a:avLst/>
                </a:prstGeom>
                <a:solidFill>
                  <a:srgbClr val="21B5EA"/>
                </a:solidFill>
                <a:ln w="158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a:extLst>
                    <a:ext uri="{FF2B5EF4-FFF2-40B4-BE49-F238E27FC236}">
                      <a16:creationId xmlns:a16="http://schemas.microsoft.com/office/drawing/2014/main" id="{86C0CEEB-CFFA-D95F-B5CF-AFBA0AF601FC}"/>
                    </a:ext>
                  </a:extLst>
                </p:cNvPr>
                <p:cNvSpPr/>
                <p:nvPr/>
              </p:nvSpPr>
              <p:spPr>
                <a:xfrm flipH="1">
                  <a:off x="-5204911" y="3004322"/>
                  <a:ext cx="75003" cy="26077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4" name="Rectangle 223">
                  <a:extLst>
                    <a:ext uri="{FF2B5EF4-FFF2-40B4-BE49-F238E27FC236}">
                      <a16:creationId xmlns:a16="http://schemas.microsoft.com/office/drawing/2014/main" id="{573B35DD-CA72-8ACE-847B-E059E76092DD}"/>
                    </a:ext>
                  </a:extLst>
                </p:cNvPr>
                <p:cNvSpPr/>
                <p:nvPr/>
              </p:nvSpPr>
              <p:spPr>
                <a:xfrm flipH="1">
                  <a:off x="-5103107" y="3072708"/>
                  <a:ext cx="75003" cy="26077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5" name="Rectangle 224">
                  <a:extLst>
                    <a:ext uri="{FF2B5EF4-FFF2-40B4-BE49-F238E27FC236}">
                      <a16:creationId xmlns:a16="http://schemas.microsoft.com/office/drawing/2014/main" id="{9FE78D03-DB55-1552-7FFB-B9D16F2BEDE4}"/>
                    </a:ext>
                  </a:extLst>
                </p:cNvPr>
                <p:cNvSpPr/>
                <p:nvPr/>
              </p:nvSpPr>
              <p:spPr>
                <a:xfrm flipH="1">
                  <a:off x="-5003265" y="3004322"/>
                  <a:ext cx="75003" cy="26077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 name="Rectangle 225">
                  <a:extLst>
                    <a:ext uri="{FF2B5EF4-FFF2-40B4-BE49-F238E27FC236}">
                      <a16:creationId xmlns:a16="http://schemas.microsoft.com/office/drawing/2014/main" id="{0CFD5093-586E-E381-8E08-0EE36B923FCF}"/>
                    </a:ext>
                  </a:extLst>
                </p:cNvPr>
                <p:cNvSpPr/>
                <p:nvPr/>
              </p:nvSpPr>
              <p:spPr>
                <a:xfrm flipH="1">
                  <a:off x="-4901461" y="3072708"/>
                  <a:ext cx="75003" cy="26077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7" name="Rectangle 226">
                  <a:extLst>
                    <a:ext uri="{FF2B5EF4-FFF2-40B4-BE49-F238E27FC236}">
                      <a16:creationId xmlns:a16="http://schemas.microsoft.com/office/drawing/2014/main" id="{E3430672-30F2-671F-C7BA-67A081ECB2E8}"/>
                    </a:ext>
                  </a:extLst>
                </p:cNvPr>
                <p:cNvSpPr/>
                <p:nvPr/>
              </p:nvSpPr>
              <p:spPr>
                <a:xfrm flipH="1">
                  <a:off x="-4799643" y="3010434"/>
                  <a:ext cx="75003" cy="26077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8" name="Rectangle 227">
                  <a:extLst>
                    <a:ext uri="{FF2B5EF4-FFF2-40B4-BE49-F238E27FC236}">
                      <a16:creationId xmlns:a16="http://schemas.microsoft.com/office/drawing/2014/main" id="{DE80EEDF-98E6-1732-E5DF-1D469C9FAA0A}"/>
                    </a:ext>
                  </a:extLst>
                </p:cNvPr>
                <p:cNvSpPr/>
                <p:nvPr/>
              </p:nvSpPr>
              <p:spPr>
                <a:xfrm flipH="1">
                  <a:off x="-4697839" y="3078820"/>
                  <a:ext cx="75003" cy="26077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9" name="Rectangle 228">
                  <a:extLst>
                    <a:ext uri="{FF2B5EF4-FFF2-40B4-BE49-F238E27FC236}">
                      <a16:creationId xmlns:a16="http://schemas.microsoft.com/office/drawing/2014/main" id="{F0E16DD9-99D1-083E-01F2-D45C0C0EDFC0}"/>
                    </a:ext>
                  </a:extLst>
                </p:cNvPr>
                <p:cNvSpPr/>
                <p:nvPr/>
              </p:nvSpPr>
              <p:spPr>
                <a:xfrm flipH="1">
                  <a:off x="-4597997" y="3010434"/>
                  <a:ext cx="75003" cy="26077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0" name="Rectangle 229">
                  <a:extLst>
                    <a:ext uri="{FF2B5EF4-FFF2-40B4-BE49-F238E27FC236}">
                      <a16:creationId xmlns:a16="http://schemas.microsoft.com/office/drawing/2014/main" id="{67872685-A406-329A-0A56-4C1070CB9062}"/>
                    </a:ext>
                  </a:extLst>
                </p:cNvPr>
                <p:cNvSpPr/>
                <p:nvPr/>
              </p:nvSpPr>
              <p:spPr>
                <a:xfrm flipH="1">
                  <a:off x="-4496193" y="3078820"/>
                  <a:ext cx="75003" cy="26077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1" name="Rectangle 230">
                  <a:extLst>
                    <a:ext uri="{FF2B5EF4-FFF2-40B4-BE49-F238E27FC236}">
                      <a16:creationId xmlns:a16="http://schemas.microsoft.com/office/drawing/2014/main" id="{8C1F1DCC-2A64-4C7D-E450-DAE654D871AD}"/>
                    </a:ext>
                  </a:extLst>
                </p:cNvPr>
                <p:cNvSpPr/>
                <p:nvPr/>
              </p:nvSpPr>
              <p:spPr>
                <a:xfrm flipH="1">
                  <a:off x="-4385638" y="3010434"/>
                  <a:ext cx="75003" cy="26077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2" name="Rectangle 231">
                  <a:extLst>
                    <a:ext uri="{FF2B5EF4-FFF2-40B4-BE49-F238E27FC236}">
                      <a16:creationId xmlns:a16="http://schemas.microsoft.com/office/drawing/2014/main" id="{D73C58DF-963A-1709-E142-B1F797C7EF2D}"/>
                    </a:ext>
                  </a:extLst>
                </p:cNvPr>
                <p:cNvSpPr/>
                <p:nvPr/>
              </p:nvSpPr>
              <p:spPr>
                <a:xfrm flipH="1">
                  <a:off x="-4283834" y="3078820"/>
                  <a:ext cx="75003" cy="26077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3" name="Rectangle 232">
                  <a:extLst>
                    <a:ext uri="{FF2B5EF4-FFF2-40B4-BE49-F238E27FC236}">
                      <a16:creationId xmlns:a16="http://schemas.microsoft.com/office/drawing/2014/main" id="{A7AA1D12-4F4A-6B63-6D98-872BF6C1C576}"/>
                    </a:ext>
                  </a:extLst>
                </p:cNvPr>
                <p:cNvSpPr/>
                <p:nvPr/>
              </p:nvSpPr>
              <p:spPr>
                <a:xfrm flipH="1">
                  <a:off x="-4183992" y="3010434"/>
                  <a:ext cx="75003" cy="26077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4" name="Rectangle 233">
                  <a:extLst>
                    <a:ext uri="{FF2B5EF4-FFF2-40B4-BE49-F238E27FC236}">
                      <a16:creationId xmlns:a16="http://schemas.microsoft.com/office/drawing/2014/main" id="{8CD88B7E-B6ED-D0E1-364A-9BD0E7698A45}"/>
                    </a:ext>
                  </a:extLst>
                </p:cNvPr>
                <p:cNvSpPr/>
                <p:nvPr/>
              </p:nvSpPr>
              <p:spPr>
                <a:xfrm flipH="1">
                  <a:off x="-4082188" y="3078820"/>
                  <a:ext cx="75003" cy="26077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5" name="Rectangle 234">
                  <a:extLst>
                    <a:ext uri="{FF2B5EF4-FFF2-40B4-BE49-F238E27FC236}">
                      <a16:creationId xmlns:a16="http://schemas.microsoft.com/office/drawing/2014/main" id="{CDEFDEB3-281D-1D11-E501-8F86EFB1CBDB}"/>
                    </a:ext>
                  </a:extLst>
                </p:cNvPr>
                <p:cNvSpPr/>
                <p:nvPr/>
              </p:nvSpPr>
              <p:spPr>
                <a:xfrm flipH="1">
                  <a:off x="-3966145" y="3010434"/>
                  <a:ext cx="75003" cy="26077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6" name="Rectangle 235">
                  <a:extLst>
                    <a:ext uri="{FF2B5EF4-FFF2-40B4-BE49-F238E27FC236}">
                      <a16:creationId xmlns:a16="http://schemas.microsoft.com/office/drawing/2014/main" id="{FE53D390-766A-4607-9A9D-6FEC6DA58464}"/>
                    </a:ext>
                  </a:extLst>
                </p:cNvPr>
                <p:cNvSpPr/>
                <p:nvPr/>
              </p:nvSpPr>
              <p:spPr>
                <a:xfrm flipH="1">
                  <a:off x="-3864341" y="3078820"/>
                  <a:ext cx="75003" cy="26077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9" name="Rectangle 208">
                <a:extLst>
                  <a:ext uri="{FF2B5EF4-FFF2-40B4-BE49-F238E27FC236}">
                    <a16:creationId xmlns:a16="http://schemas.microsoft.com/office/drawing/2014/main" id="{5D9EF7F1-29C3-97AF-4DC7-C8F869C4ED33}"/>
                  </a:ext>
                </a:extLst>
              </p:cNvPr>
              <p:cNvSpPr/>
              <p:nvPr/>
            </p:nvSpPr>
            <p:spPr>
              <a:xfrm>
                <a:off x="-6776674" y="3245857"/>
                <a:ext cx="489514" cy="533882"/>
              </a:xfrm>
              <a:prstGeom prst="rect">
                <a:avLst/>
              </a:prstGeom>
              <a:noFill/>
              <a:ln w="25400">
                <a:solidFill>
                  <a:srgbClr val="2029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7" name="Hexagon 246">
              <a:extLst>
                <a:ext uri="{FF2B5EF4-FFF2-40B4-BE49-F238E27FC236}">
                  <a16:creationId xmlns:a16="http://schemas.microsoft.com/office/drawing/2014/main" id="{6EA376BD-8F60-B565-E5AD-75097D9EAACC}"/>
                </a:ext>
              </a:extLst>
            </p:cNvPr>
            <p:cNvSpPr/>
            <p:nvPr/>
          </p:nvSpPr>
          <p:spPr>
            <a:xfrm>
              <a:off x="1825186" y="5256401"/>
              <a:ext cx="1398217" cy="1205359"/>
            </a:xfrm>
            <a:prstGeom prst="hexagon">
              <a:avLst/>
            </a:prstGeom>
            <a:solidFill>
              <a:srgbClr val="21B5EA">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Hexagon 247">
              <a:extLst>
                <a:ext uri="{FF2B5EF4-FFF2-40B4-BE49-F238E27FC236}">
                  <a16:creationId xmlns:a16="http://schemas.microsoft.com/office/drawing/2014/main" id="{0A6CFB8A-408C-7024-6B15-92FA7F077145}"/>
                </a:ext>
              </a:extLst>
            </p:cNvPr>
            <p:cNvSpPr/>
            <p:nvPr/>
          </p:nvSpPr>
          <p:spPr>
            <a:xfrm>
              <a:off x="-852996" y="893900"/>
              <a:ext cx="1398217" cy="1205359"/>
            </a:xfrm>
            <a:prstGeom prst="hexagon">
              <a:avLst/>
            </a:prstGeom>
            <a:solidFill>
              <a:srgbClr val="21B5EA">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Hexagon 249">
              <a:extLst>
                <a:ext uri="{FF2B5EF4-FFF2-40B4-BE49-F238E27FC236}">
                  <a16:creationId xmlns:a16="http://schemas.microsoft.com/office/drawing/2014/main" id="{19D6C14B-0339-C057-F4C9-F900C9B66A96}"/>
                </a:ext>
              </a:extLst>
            </p:cNvPr>
            <p:cNvSpPr/>
            <p:nvPr/>
          </p:nvSpPr>
          <p:spPr>
            <a:xfrm>
              <a:off x="-852996" y="5319540"/>
              <a:ext cx="1398217" cy="1205359"/>
            </a:xfrm>
            <a:prstGeom prst="hexagon">
              <a:avLst/>
            </a:prstGeom>
            <a:solidFill>
              <a:srgbClr val="21B5EA">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Hexagon 250">
              <a:extLst>
                <a:ext uri="{FF2B5EF4-FFF2-40B4-BE49-F238E27FC236}">
                  <a16:creationId xmlns:a16="http://schemas.microsoft.com/office/drawing/2014/main" id="{6F0E0BC2-5761-720F-E943-5C857C8184C3}"/>
                </a:ext>
              </a:extLst>
            </p:cNvPr>
            <p:cNvSpPr/>
            <p:nvPr/>
          </p:nvSpPr>
          <p:spPr>
            <a:xfrm>
              <a:off x="3164027" y="3106329"/>
              <a:ext cx="1398217" cy="1205359"/>
            </a:xfrm>
            <a:prstGeom prst="hexagon">
              <a:avLst/>
            </a:prstGeom>
            <a:solidFill>
              <a:srgbClr val="21B5EA">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Isosceles Triangle 257">
              <a:extLst>
                <a:ext uri="{FF2B5EF4-FFF2-40B4-BE49-F238E27FC236}">
                  <a16:creationId xmlns:a16="http://schemas.microsoft.com/office/drawing/2014/main" id="{18AF71AF-63F5-06E0-1E9F-49DB515FA541}"/>
                </a:ext>
              </a:extLst>
            </p:cNvPr>
            <p:cNvSpPr/>
            <p:nvPr/>
          </p:nvSpPr>
          <p:spPr>
            <a:xfrm>
              <a:off x="800235" y="2372986"/>
              <a:ext cx="429448" cy="370214"/>
            </a:xfrm>
            <a:prstGeom prst="triangle">
              <a:avLst/>
            </a:prstGeom>
            <a:solidFill>
              <a:srgbClr val="2029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Isosceles Triangle 258">
              <a:extLst>
                <a:ext uri="{FF2B5EF4-FFF2-40B4-BE49-F238E27FC236}">
                  <a16:creationId xmlns:a16="http://schemas.microsoft.com/office/drawing/2014/main" id="{5A7A59F4-7A05-CFD5-FE40-2CCADB5D2E19}"/>
                </a:ext>
              </a:extLst>
            </p:cNvPr>
            <p:cNvSpPr/>
            <p:nvPr/>
          </p:nvSpPr>
          <p:spPr>
            <a:xfrm>
              <a:off x="1161851" y="2474802"/>
              <a:ext cx="311342" cy="268398"/>
            </a:xfrm>
            <a:prstGeom prst="triangle">
              <a:avLst/>
            </a:prstGeom>
            <a:solidFill>
              <a:srgbClr val="2029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3" name="Group 282">
              <a:extLst>
                <a:ext uri="{FF2B5EF4-FFF2-40B4-BE49-F238E27FC236}">
                  <a16:creationId xmlns:a16="http://schemas.microsoft.com/office/drawing/2014/main" id="{DC3F72E4-65DD-EBFB-5405-48C706284CAF}"/>
                </a:ext>
              </a:extLst>
            </p:cNvPr>
            <p:cNvGrpSpPr/>
            <p:nvPr/>
          </p:nvGrpSpPr>
          <p:grpSpPr>
            <a:xfrm>
              <a:off x="683709" y="5004144"/>
              <a:ext cx="926876" cy="435978"/>
              <a:chOff x="25146000" y="-434975"/>
              <a:chExt cx="12190413" cy="5734050"/>
            </a:xfrm>
            <a:solidFill>
              <a:srgbClr val="202954"/>
            </a:solidFill>
          </p:grpSpPr>
          <p:sp>
            <p:nvSpPr>
              <p:cNvPr id="264" name="Freeform 19">
                <a:extLst>
                  <a:ext uri="{FF2B5EF4-FFF2-40B4-BE49-F238E27FC236}">
                    <a16:creationId xmlns:a16="http://schemas.microsoft.com/office/drawing/2014/main" id="{ACE4353B-A039-ABF9-BAFC-2A76EB24818B}"/>
                  </a:ext>
                </a:extLst>
              </p:cNvPr>
              <p:cNvSpPr>
                <a:spLocks noEditPoints="1"/>
              </p:cNvSpPr>
              <p:nvPr/>
            </p:nvSpPr>
            <p:spPr bwMode="auto">
              <a:xfrm>
                <a:off x="25146000" y="17463"/>
                <a:ext cx="8805863" cy="3395663"/>
              </a:xfrm>
              <a:custGeom>
                <a:avLst/>
                <a:gdLst>
                  <a:gd name="T0" fmla="*/ 4952 w 6134"/>
                  <a:gd name="T1" fmla="*/ 0 h 2364"/>
                  <a:gd name="T2" fmla="*/ 1182 w 6134"/>
                  <a:gd name="T3" fmla="*/ 0 h 2364"/>
                  <a:gd name="T4" fmla="*/ 346 w 6134"/>
                  <a:gd name="T5" fmla="*/ 346 h 2364"/>
                  <a:gd name="T6" fmla="*/ 0 w 6134"/>
                  <a:gd name="T7" fmla="*/ 1182 h 2364"/>
                  <a:gd name="T8" fmla="*/ 1182 w 6134"/>
                  <a:gd name="T9" fmla="*/ 2364 h 2364"/>
                  <a:gd name="T10" fmla="*/ 4952 w 6134"/>
                  <a:gd name="T11" fmla="*/ 2364 h 2364"/>
                  <a:gd name="T12" fmla="*/ 5788 w 6134"/>
                  <a:gd name="T13" fmla="*/ 2018 h 2364"/>
                  <a:gd name="T14" fmla="*/ 6134 w 6134"/>
                  <a:gd name="T15" fmla="*/ 1182 h 2364"/>
                  <a:gd name="T16" fmla="*/ 4952 w 6134"/>
                  <a:gd name="T17" fmla="*/ 0 h 2364"/>
                  <a:gd name="T18" fmla="*/ 3067 w 6134"/>
                  <a:gd name="T19" fmla="*/ 1862 h 2364"/>
                  <a:gd name="T20" fmla="*/ 2386 w 6134"/>
                  <a:gd name="T21" fmla="*/ 1182 h 2364"/>
                  <a:gd name="T22" fmla="*/ 3067 w 6134"/>
                  <a:gd name="T23" fmla="*/ 501 h 2364"/>
                  <a:gd name="T24" fmla="*/ 3747 w 6134"/>
                  <a:gd name="T25" fmla="*/ 1182 h 2364"/>
                  <a:gd name="T26" fmla="*/ 3067 w 6134"/>
                  <a:gd name="T27" fmla="*/ 1862 h 2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34" h="2364">
                    <a:moveTo>
                      <a:pt x="4952" y="0"/>
                    </a:moveTo>
                    <a:cubicBezTo>
                      <a:pt x="1182" y="0"/>
                      <a:pt x="1182" y="0"/>
                      <a:pt x="1182" y="0"/>
                    </a:cubicBezTo>
                    <a:cubicBezTo>
                      <a:pt x="856" y="0"/>
                      <a:pt x="560" y="132"/>
                      <a:pt x="346" y="346"/>
                    </a:cubicBezTo>
                    <a:cubicBezTo>
                      <a:pt x="132" y="560"/>
                      <a:pt x="0" y="855"/>
                      <a:pt x="0" y="1182"/>
                    </a:cubicBezTo>
                    <a:cubicBezTo>
                      <a:pt x="0" y="1835"/>
                      <a:pt x="529" y="2364"/>
                      <a:pt x="1182" y="2364"/>
                    </a:cubicBezTo>
                    <a:cubicBezTo>
                      <a:pt x="4952" y="2364"/>
                      <a:pt x="4952" y="2364"/>
                      <a:pt x="4952" y="2364"/>
                    </a:cubicBezTo>
                    <a:cubicBezTo>
                      <a:pt x="5278" y="2364"/>
                      <a:pt x="5574" y="2232"/>
                      <a:pt x="5788" y="2018"/>
                    </a:cubicBezTo>
                    <a:cubicBezTo>
                      <a:pt x="6002" y="1804"/>
                      <a:pt x="6134" y="1508"/>
                      <a:pt x="6134" y="1182"/>
                    </a:cubicBezTo>
                    <a:cubicBezTo>
                      <a:pt x="6134" y="529"/>
                      <a:pt x="5605" y="0"/>
                      <a:pt x="4952" y="0"/>
                    </a:cubicBezTo>
                    <a:close/>
                    <a:moveTo>
                      <a:pt x="3067" y="1862"/>
                    </a:moveTo>
                    <a:cubicBezTo>
                      <a:pt x="2691" y="1862"/>
                      <a:pt x="2386" y="1558"/>
                      <a:pt x="2386" y="1182"/>
                    </a:cubicBezTo>
                    <a:cubicBezTo>
                      <a:pt x="2386" y="806"/>
                      <a:pt x="2691" y="501"/>
                      <a:pt x="3067" y="501"/>
                    </a:cubicBezTo>
                    <a:cubicBezTo>
                      <a:pt x="3443" y="501"/>
                      <a:pt x="3747" y="806"/>
                      <a:pt x="3747" y="1182"/>
                    </a:cubicBezTo>
                    <a:cubicBezTo>
                      <a:pt x="3747" y="1558"/>
                      <a:pt x="3443" y="1862"/>
                      <a:pt x="3067" y="18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 name="Freeform 20">
                <a:extLst>
                  <a:ext uri="{FF2B5EF4-FFF2-40B4-BE49-F238E27FC236}">
                    <a16:creationId xmlns:a16="http://schemas.microsoft.com/office/drawing/2014/main" id="{E69C7110-0AD7-19FB-B0F1-A4216E947E57}"/>
                  </a:ext>
                </a:extLst>
              </p:cNvPr>
              <p:cNvSpPr>
                <a:spLocks noEditPoints="1"/>
              </p:cNvSpPr>
              <p:nvPr/>
            </p:nvSpPr>
            <p:spPr bwMode="auto">
              <a:xfrm>
                <a:off x="29046488" y="1001713"/>
                <a:ext cx="1003300" cy="1425575"/>
              </a:xfrm>
              <a:custGeom>
                <a:avLst/>
                <a:gdLst>
                  <a:gd name="T0" fmla="*/ 350 w 699"/>
                  <a:gd name="T1" fmla="*/ 0 h 993"/>
                  <a:gd name="T2" fmla="*/ 0 w 699"/>
                  <a:gd name="T3" fmla="*/ 644 h 993"/>
                  <a:gd name="T4" fmla="*/ 350 w 699"/>
                  <a:gd name="T5" fmla="*/ 993 h 993"/>
                  <a:gd name="T6" fmla="*/ 699 w 699"/>
                  <a:gd name="T7" fmla="*/ 644 h 993"/>
                  <a:gd name="T8" fmla="*/ 350 w 699"/>
                  <a:gd name="T9" fmla="*/ 0 h 993"/>
                  <a:gd name="T10" fmla="*/ 539 w 699"/>
                  <a:gd name="T11" fmla="*/ 842 h 993"/>
                  <a:gd name="T12" fmla="*/ 361 w 699"/>
                  <a:gd name="T13" fmla="*/ 916 h 993"/>
                  <a:gd name="T14" fmla="*/ 349 w 699"/>
                  <a:gd name="T15" fmla="*/ 916 h 993"/>
                  <a:gd name="T16" fmla="*/ 320 w 699"/>
                  <a:gd name="T17" fmla="*/ 883 h 993"/>
                  <a:gd name="T18" fmla="*/ 352 w 699"/>
                  <a:gd name="T19" fmla="*/ 854 h 993"/>
                  <a:gd name="T20" fmla="*/ 561 w 699"/>
                  <a:gd name="T21" fmla="*/ 643 h 993"/>
                  <a:gd name="T22" fmla="*/ 593 w 699"/>
                  <a:gd name="T23" fmla="*/ 613 h 993"/>
                  <a:gd name="T24" fmla="*/ 622 w 699"/>
                  <a:gd name="T25" fmla="*/ 645 h 993"/>
                  <a:gd name="T26" fmla="*/ 539 w 699"/>
                  <a:gd name="T27" fmla="*/ 842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9" h="993">
                    <a:moveTo>
                      <a:pt x="350" y="0"/>
                    </a:moveTo>
                    <a:cubicBezTo>
                      <a:pt x="350" y="0"/>
                      <a:pt x="0" y="451"/>
                      <a:pt x="0" y="644"/>
                    </a:cubicBezTo>
                    <a:cubicBezTo>
                      <a:pt x="0" y="837"/>
                      <a:pt x="157" y="993"/>
                      <a:pt x="350" y="993"/>
                    </a:cubicBezTo>
                    <a:cubicBezTo>
                      <a:pt x="543" y="993"/>
                      <a:pt x="699" y="837"/>
                      <a:pt x="699" y="644"/>
                    </a:cubicBezTo>
                    <a:cubicBezTo>
                      <a:pt x="699" y="451"/>
                      <a:pt x="350" y="0"/>
                      <a:pt x="350" y="0"/>
                    </a:cubicBezTo>
                    <a:close/>
                    <a:moveTo>
                      <a:pt x="539" y="842"/>
                    </a:moveTo>
                    <a:cubicBezTo>
                      <a:pt x="491" y="890"/>
                      <a:pt x="428" y="916"/>
                      <a:pt x="361" y="916"/>
                    </a:cubicBezTo>
                    <a:cubicBezTo>
                      <a:pt x="357" y="916"/>
                      <a:pt x="353" y="916"/>
                      <a:pt x="349" y="916"/>
                    </a:cubicBezTo>
                    <a:cubicBezTo>
                      <a:pt x="332" y="915"/>
                      <a:pt x="319" y="900"/>
                      <a:pt x="320" y="883"/>
                    </a:cubicBezTo>
                    <a:cubicBezTo>
                      <a:pt x="321" y="866"/>
                      <a:pt x="335" y="853"/>
                      <a:pt x="352" y="854"/>
                    </a:cubicBezTo>
                    <a:cubicBezTo>
                      <a:pt x="465" y="859"/>
                      <a:pt x="555" y="768"/>
                      <a:pt x="561" y="643"/>
                    </a:cubicBezTo>
                    <a:cubicBezTo>
                      <a:pt x="561" y="626"/>
                      <a:pt x="576" y="612"/>
                      <a:pt x="593" y="613"/>
                    </a:cubicBezTo>
                    <a:cubicBezTo>
                      <a:pt x="610" y="614"/>
                      <a:pt x="623" y="628"/>
                      <a:pt x="622" y="645"/>
                    </a:cubicBezTo>
                    <a:cubicBezTo>
                      <a:pt x="619" y="722"/>
                      <a:pt x="589" y="791"/>
                      <a:pt x="539" y="8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 name="Freeform 21">
                <a:extLst>
                  <a:ext uri="{FF2B5EF4-FFF2-40B4-BE49-F238E27FC236}">
                    <a16:creationId xmlns:a16="http://schemas.microsoft.com/office/drawing/2014/main" id="{A7731681-24BA-844C-BF80-5236408F1473}"/>
                  </a:ext>
                </a:extLst>
              </p:cNvPr>
              <p:cNvSpPr>
                <a:spLocks/>
              </p:cNvSpPr>
              <p:nvPr/>
            </p:nvSpPr>
            <p:spPr bwMode="auto">
              <a:xfrm>
                <a:off x="29837063" y="3713163"/>
                <a:ext cx="4552950" cy="854075"/>
              </a:xfrm>
              <a:custGeom>
                <a:avLst/>
                <a:gdLst>
                  <a:gd name="T0" fmla="*/ 3171 w 3171"/>
                  <a:gd name="T1" fmla="*/ 0 h 594"/>
                  <a:gd name="T2" fmla="*/ 3171 w 3171"/>
                  <a:gd name="T3" fmla="*/ 594 h 594"/>
                  <a:gd name="T4" fmla="*/ 354 w 3171"/>
                  <a:gd name="T5" fmla="*/ 594 h 594"/>
                  <a:gd name="T6" fmla="*/ 354 w 3171"/>
                  <a:gd name="T7" fmla="*/ 571 h 594"/>
                  <a:gd name="T8" fmla="*/ 293 w 3171"/>
                  <a:gd name="T9" fmla="*/ 299 h 594"/>
                  <a:gd name="T10" fmla="*/ 291 w 3171"/>
                  <a:gd name="T11" fmla="*/ 295 h 594"/>
                  <a:gd name="T12" fmla="*/ 0 w 3171"/>
                  <a:gd name="T13" fmla="*/ 0 h 594"/>
                  <a:gd name="T14" fmla="*/ 3171 w 3171"/>
                  <a:gd name="T15" fmla="*/ 0 h 5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71" h="594">
                    <a:moveTo>
                      <a:pt x="3171" y="0"/>
                    </a:moveTo>
                    <a:cubicBezTo>
                      <a:pt x="3171" y="594"/>
                      <a:pt x="3171" y="594"/>
                      <a:pt x="3171" y="594"/>
                    </a:cubicBezTo>
                    <a:cubicBezTo>
                      <a:pt x="354" y="594"/>
                      <a:pt x="354" y="594"/>
                      <a:pt x="354" y="594"/>
                    </a:cubicBezTo>
                    <a:cubicBezTo>
                      <a:pt x="354" y="586"/>
                      <a:pt x="354" y="579"/>
                      <a:pt x="354" y="571"/>
                    </a:cubicBezTo>
                    <a:cubicBezTo>
                      <a:pt x="354" y="474"/>
                      <a:pt x="332" y="381"/>
                      <a:pt x="293" y="299"/>
                    </a:cubicBezTo>
                    <a:cubicBezTo>
                      <a:pt x="292" y="297"/>
                      <a:pt x="292" y="296"/>
                      <a:pt x="291" y="295"/>
                    </a:cubicBezTo>
                    <a:cubicBezTo>
                      <a:pt x="230" y="167"/>
                      <a:pt x="127" y="63"/>
                      <a:pt x="0" y="0"/>
                    </a:cubicBezTo>
                    <a:lnTo>
                      <a:pt x="317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7" name="Freeform 22">
                <a:extLst>
                  <a:ext uri="{FF2B5EF4-FFF2-40B4-BE49-F238E27FC236}">
                    <a16:creationId xmlns:a16="http://schemas.microsoft.com/office/drawing/2014/main" id="{2A5D829E-BDAB-5171-83AD-7C475D54A5B2}"/>
                  </a:ext>
                </a:extLst>
              </p:cNvPr>
              <p:cNvSpPr>
                <a:spLocks/>
              </p:cNvSpPr>
              <p:nvPr/>
            </p:nvSpPr>
            <p:spPr bwMode="auto">
              <a:xfrm>
                <a:off x="27514550" y="3713163"/>
                <a:ext cx="1509713" cy="854075"/>
              </a:xfrm>
              <a:custGeom>
                <a:avLst/>
                <a:gdLst>
                  <a:gd name="T0" fmla="*/ 1052 w 1052"/>
                  <a:gd name="T1" fmla="*/ 0 h 594"/>
                  <a:gd name="T2" fmla="*/ 760 w 1052"/>
                  <a:gd name="T3" fmla="*/ 295 h 594"/>
                  <a:gd name="T4" fmla="*/ 758 w 1052"/>
                  <a:gd name="T5" fmla="*/ 299 h 594"/>
                  <a:gd name="T6" fmla="*/ 697 w 1052"/>
                  <a:gd name="T7" fmla="*/ 571 h 594"/>
                  <a:gd name="T8" fmla="*/ 698 w 1052"/>
                  <a:gd name="T9" fmla="*/ 594 h 594"/>
                  <a:gd name="T10" fmla="*/ 354 w 1052"/>
                  <a:gd name="T11" fmla="*/ 594 h 594"/>
                  <a:gd name="T12" fmla="*/ 355 w 1052"/>
                  <a:gd name="T13" fmla="*/ 571 h 594"/>
                  <a:gd name="T14" fmla="*/ 293 w 1052"/>
                  <a:gd name="T15" fmla="*/ 299 h 594"/>
                  <a:gd name="T16" fmla="*/ 292 w 1052"/>
                  <a:gd name="T17" fmla="*/ 295 h 594"/>
                  <a:gd name="T18" fmla="*/ 0 w 1052"/>
                  <a:gd name="T19" fmla="*/ 0 h 594"/>
                  <a:gd name="T20" fmla="*/ 1052 w 1052"/>
                  <a:gd name="T21" fmla="*/ 0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2" h="594">
                    <a:moveTo>
                      <a:pt x="1052" y="0"/>
                    </a:moveTo>
                    <a:cubicBezTo>
                      <a:pt x="925" y="63"/>
                      <a:pt x="822" y="167"/>
                      <a:pt x="760" y="295"/>
                    </a:cubicBezTo>
                    <a:cubicBezTo>
                      <a:pt x="759" y="296"/>
                      <a:pt x="759" y="297"/>
                      <a:pt x="758" y="299"/>
                    </a:cubicBezTo>
                    <a:cubicBezTo>
                      <a:pt x="719" y="381"/>
                      <a:pt x="697" y="474"/>
                      <a:pt x="697" y="571"/>
                    </a:cubicBezTo>
                    <a:cubicBezTo>
                      <a:pt x="697" y="579"/>
                      <a:pt x="697" y="586"/>
                      <a:pt x="698" y="594"/>
                    </a:cubicBezTo>
                    <a:cubicBezTo>
                      <a:pt x="354" y="594"/>
                      <a:pt x="354" y="594"/>
                      <a:pt x="354" y="594"/>
                    </a:cubicBezTo>
                    <a:cubicBezTo>
                      <a:pt x="355" y="586"/>
                      <a:pt x="355" y="579"/>
                      <a:pt x="355" y="571"/>
                    </a:cubicBezTo>
                    <a:cubicBezTo>
                      <a:pt x="355" y="474"/>
                      <a:pt x="333" y="381"/>
                      <a:pt x="293" y="299"/>
                    </a:cubicBezTo>
                    <a:cubicBezTo>
                      <a:pt x="293" y="297"/>
                      <a:pt x="292" y="296"/>
                      <a:pt x="292" y="295"/>
                    </a:cubicBezTo>
                    <a:cubicBezTo>
                      <a:pt x="230" y="167"/>
                      <a:pt x="127" y="63"/>
                      <a:pt x="0" y="0"/>
                    </a:cubicBezTo>
                    <a:lnTo>
                      <a:pt x="10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8" name="Freeform 23">
                <a:extLst>
                  <a:ext uri="{FF2B5EF4-FFF2-40B4-BE49-F238E27FC236}">
                    <a16:creationId xmlns:a16="http://schemas.microsoft.com/office/drawing/2014/main" id="{CD0B0C7D-88AF-D852-038D-B856E9BA6E45}"/>
                  </a:ext>
                </a:extLst>
              </p:cNvPr>
              <p:cNvSpPr>
                <a:spLocks/>
              </p:cNvSpPr>
              <p:nvPr/>
            </p:nvSpPr>
            <p:spPr bwMode="auto">
              <a:xfrm>
                <a:off x="25273000" y="3713163"/>
                <a:ext cx="1428750" cy="854075"/>
              </a:xfrm>
              <a:custGeom>
                <a:avLst/>
                <a:gdLst>
                  <a:gd name="T0" fmla="*/ 996 w 996"/>
                  <a:gd name="T1" fmla="*/ 0 h 594"/>
                  <a:gd name="T2" fmla="*/ 705 w 996"/>
                  <a:gd name="T3" fmla="*/ 295 h 594"/>
                  <a:gd name="T4" fmla="*/ 703 w 996"/>
                  <a:gd name="T5" fmla="*/ 299 h 594"/>
                  <a:gd name="T6" fmla="*/ 642 w 996"/>
                  <a:gd name="T7" fmla="*/ 571 h 594"/>
                  <a:gd name="T8" fmla="*/ 642 w 996"/>
                  <a:gd name="T9" fmla="*/ 594 h 594"/>
                  <a:gd name="T10" fmla="*/ 299 w 996"/>
                  <a:gd name="T11" fmla="*/ 594 h 594"/>
                  <a:gd name="T12" fmla="*/ 0 w 996"/>
                  <a:gd name="T13" fmla="*/ 299 h 594"/>
                  <a:gd name="T14" fmla="*/ 0 w 996"/>
                  <a:gd name="T15" fmla="*/ 295 h 594"/>
                  <a:gd name="T16" fmla="*/ 0 w 996"/>
                  <a:gd name="T17" fmla="*/ 0 h 594"/>
                  <a:gd name="T18" fmla="*/ 996 w 996"/>
                  <a:gd name="T19" fmla="*/ 0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6" h="594">
                    <a:moveTo>
                      <a:pt x="996" y="0"/>
                    </a:moveTo>
                    <a:cubicBezTo>
                      <a:pt x="869" y="63"/>
                      <a:pt x="767" y="167"/>
                      <a:pt x="705" y="295"/>
                    </a:cubicBezTo>
                    <a:cubicBezTo>
                      <a:pt x="704" y="296"/>
                      <a:pt x="704" y="297"/>
                      <a:pt x="703" y="299"/>
                    </a:cubicBezTo>
                    <a:cubicBezTo>
                      <a:pt x="664" y="381"/>
                      <a:pt x="642" y="474"/>
                      <a:pt x="642" y="571"/>
                    </a:cubicBezTo>
                    <a:cubicBezTo>
                      <a:pt x="642" y="579"/>
                      <a:pt x="642" y="586"/>
                      <a:pt x="642" y="594"/>
                    </a:cubicBezTo>
                    <a:cubicBezTo>
                      <a:pt x="299" y="594"/>
                      <a:pt x="299" y="594"/>
                      <a:pt x="299" y="594"/>
                    </a:cubicBezTo>
                    <a:cubicBezTo>
                      <a:pt x="135" y="594"/>
                      <a:pt x="2" y="462"/>
                      <a:pt x="0" y="299"/>
                    </a:cubicBezTo>
                    <a:cubicBezTo>
                      <a:pt x="0" y="298"/>
                      <a:pt x="0" y="296"/>
                      <a:pt x="0" y="295"/>
                    </a:cubicBezTo>
                    <a:cubicBezTo>
                      <a:pt x="0" y="0"/>
                      <a:pt x="0" y="0"/>
                      <a:pt x="0" y="0"/>
                    </a:cubicBezTo>
                    <a:lnTo>
                      <a:pt x="9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9" name="Freeform 24">
                <a:extLst>
                  <a:ext uri="{FF2B5EF4-FFF2-40B4-BE49-F238E27FC236}">
                    <a16:creationId xmlns:a16="http://schemas.microsoft.com/office/drawing/2014/main" id="{A985134D-EB03-B080-B392-ED2D831FA43C}"/>
                  </a:ext>
                </a:extLst>
              </p:cNvPr>
              <p:cNvSpPr>
                <a:spLocks/>
              </p:cNvSpPr>
              <p:nvPr/>
            </p:nvSpPr>
            <p:spPr bwMode="auto">
              <a:xfrm>
                <a:off x="25273000" y="4137025"/>
                <a:ext cx="0" cy="6350"/>
              </a:xfrm>
              <a:custGeom>
                <a:avLst/>
                <a:gdLst>
                  <a:gd name="T0" fmla="*/ 4 h 4"/>
                  <a:gd name="T1" fmla="*/ 4 h 4"/>
                  <a:gd name="T2" fmla="*/ 0 h 4"/>
                  <a:gd name="T3" fmla="*/ 4 h 4"/>
                </a:gdLst>
                <a:ahLst/>
                <a:cxnLst>
                  <a:cxn ang="0">
                    <a:pos x="0" y="T0"/>
                  </a:cxn>
                  <a:cxn ang="0">
                    <a:pos x="0" y="T1"/>
                  </a:cxn>
                  <a:cxn ang="0">
                    <a:pos x="0" y="T2"/>
                  </a:cxn>
                  <a:cxn ang="0">
                    <a:pos x="0" y="T3"/>
                  </a:cxn>
                </a:cxnLst>
                <a:rect l="0" t="0" r="r" b="b"/>
                <a:pathLst>
                  <a:path h="4">
                    <a:moveTo>
                      <a:pt x="0" y="4"/>
                    </a:moveTo>
                    <a:cubicBezTo>
                      <a:pt x="0" y="4"/>
                      <a:pt x="0" y="4"/>
                      <a:pt x="0" y="4"/>
                    </a:cubicBezTo>
                    <a:cubicBezTo>
                      <a:pt x="0" y="0"/>
                      <a:pt x="0" y="0"/>
                      <a:pt x="0" y="0"/>
                    </a:cubicBezTo>
                    <a:cubicBezTo>
                      <a:pt x="0" y="1"/>
                      <a:pt x="0" y="3"/>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0" name="Freeform 25">
                <a:extLst>
                  <a:ext uri="{FF2B5EF4-FFF2-40B4-BE49-F238E27FC236}">
                    <a16:creationId xmlns:a16="http://schemas.microsoft.com/office/drawing/2014/main" id="{45AB69BB-DDAB-9E31-AACF-07463D473D56}"/>
                  </a:ext>
                </a:extLst>
              </p:cNvPr>
              <p:cNvSpPr>
                <a:spLocks noEditPoints="1"/>
              </p:cNvSpPr>
              <p:nvPr/>
            </p:nvSpPr>
            <p:spPr bwMode="auto">
              <a:xfrm>
                <a:off x="35205988" y="4567238"/>
                <a:ext cx="923925" cy="1588"/>
              </a:xfrm>
              <a:custGeom>
                <a:avLst/>
                <a:gdLst>
                  <a:gd name="T0" fmla="*/ 642 w 643"/>
                  <a:gd name="T1" fmla="*/ 0 h 1"/>
                  <a:gd name="T2" fmla="*/ 642 w 643"/>
                  <a:gd name="T3" fmla="*/ 0 h 1"/>
                  <a:gd name="T4" fmla="*/ 643 w 643"/>
                  <a:gd name="T5" fmla="*/ 0 h 1"/>
                  <a:gd name="T6" fmla="*/ 643 w 643"/>
                  <a:gd name="T7" fmla="*/ 0 h 1"/>
                  <a:gd name="T8" fmla="*/ 642 w 643"/>
                  <a:gd name="T9" fmla="*/ 0 h 1"/>
                  <a:gd name="T10" fmla="*/ 0 w 643"/>
                  <a:gd name="T11" fmla="*/ 0 h 1"/>
                  <a:gd name="T12" fmla="*/ 0 w 643"/>
                  <a:gd name="T13" fmla="*/ 1 h 1"/>
                  <a:gd name="T14" fmla="*/ 1 w 643"/>
                  <a:gd name="T15" fmla="*/ 1 h 1"/>
                  <a:gd name="T16" fmla="*/ 1 w 643"/>
                  <a:gd name="T17" fmla="*/ 0 h 1"/>
                  <a:gd name="T18" fmla="*/ 0 w 643"/>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3" h="1">
                    <a:moveTo>
                      <a:pt x="642" y="0"/>
                    </a:moveTo>
                    <a:cubicBezTo>
                      <a:pt x="642" y="0"/>
                      <a:pt x="642" y="0"/>
                      <a:pt x="642" y="0"/>
                    </a:cubicBezTo>
                    <a:cubicBezTo>
                      <a:pt x="643" y="0"/>
                      <a:pt x="643" y="0"/>
                      <a:pt x="643" y="0"/>
                    </a:cubicBezTo>
                    <a:cubicBezTo>
                      <a:pt x="643" y="0"/>
                      <a:pt x="643" y="0"/>
                      <a:pt x="643" y="0"/>
                    </a:cubicBezTo>
                    <a:lnTo>
                      <a:pt x="642" y="0"/>
                    </a:lnTo>
                    <a:close/>
                    <a:moveTo>
                      <a:pt x="0" y="0"/>
                    </a:moveTo>
                    <a:cubicBezTo>
                      <a:pt x="0" y="0"/>
                      <a:pt x="0" y="0"/>
                      <a:pt x="0" y="1"/>
                    </a:cubicBezTo>
                    <a:cubicBezTo>
                      <a:pt x="1" y="1"/>
                      <a:pt x="1" y="1"/>
                      <a:pt x="1" y="1"/>
                    </a:cubicBezTo>
                    <a:cubicBezTo>
                      <a:pt x="1" y="0"/>
                      <a:pt x="1" y="0"/>
                      <a:pt x="1"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1" name="Freeform 26">
                <a:extLst>
                  <a:ext uri="{FF2B5EF4-FFF2-40B4-BE49-F238E27FC236}">
                    <a16:creationId xmlns:a16="http://schemas.microsoft.com/office/drawing/2014/main" id="{8BD5C7F2-7AF3-33E5-21F6-BA7FDF7209F7}"/>
                  </a:ext>
                </a:extLst>
              </p:cNvPr>
              <p:cNvSpPr>
                <a:spLocks noEditPoints="1"/>
              </p:cNvSpPr>
              <p:nvPr/>
            </p:nvSpPr>
            <p:spPr bwMode="auto">
              <a:xfrm>
                <a:off x="34390013" y="528638"/>
                <a:ext cx="2946400" cy="4038600"/>
              </a:xfrm>
              <a:custGeom>
                <a:avLst/>
                <a:gdLst>
                  <a:gd name="T0" fmla="*/ 1577 w 2053"/>
                  <a:gd name="T1" fmla="*/ 339 h 2811"/>
                  <a:gd name="T2" fmla="*/ 951 w 2053"/>
                  <a:gd name="T3" fmla="*/ 0 h 2811"/>
                  <a:gd name="T4" fmla="*/ 0 w 2053"/>
                  <a:gd name="T5" fmla="*/ 0 h 2811"/>
                  <a:gd name="T6" fmla="*/ 0 w 2053"/>
                  <a:gd name="T7" fmla="*/ 2811 h 2811"/>
                  <a:gd name="T8" fmla="*/ 253 w 2053"/>
                  <a:gd name="T9" fmla="*/ 2811 h 2811"/>
                  <a:gd name="T10" fmla="*/ 253 w 2053"/>
                  <a:gd name="T11" fmla="*/ 2788 h 2811"/>
                  <a:gd name="T12" fmla="*/ 316 w 2053"/>
                  <a:gd name="T13" fmla="*/ 2512 h 2811"/>
                  <a:gd name="T14" fmla="*/ 891 w 2053"/>
                  <a:gd name="T15" fmla="*/ 2151 h 2811"/>
                  <a:gd name="T16" fmla="*/ 1465 w 2053"/>
                  <a:gd name="T17" fmla="*/ 2512 h 2811"/>
                  <a:gd name="T18" fmla="*/ 1528 w 2053"/>
                  <a:gd name="T19" fmla="*/ 2788 h 2811"/>
                  <a:gd name="T20" fmla="*/ 1528 w 2053"/>
                  <a:gd name="T21" fmla="*/ 2811 h 2811"/>
                  <a:gd name="T22" fmla="*/ 1528 w 2053"/>
                  <a:gd name="T23" fmla="*/ 2811 h 2811"/>
                  <a:gd name="T24" fmla="*/ 1726 w 2053"/>
                  <a:gd name="T25" fmla="*/ 2811 h 2811"/>
                  <a:gd name="T26" fmla="*/ 1863 w 2053"/>
                  <a:gd name="T27" fmla="*/ 2720 h 2811"/>
                  <a:gd name="T28" fmla="*/ 2053 w 2053"/>
                  <a:gd name="T29" fmla="*/ 2274 h 2811"/>
                  <a:gd name="T30" fmla="*/ 2053 w 2053"/>
                  <a:gd name="T31" fmla="*/ 1072 h 2811"/>
                  <a:gd name="T32" fmla="*/ 1577 w 2053"/>
                  <a:gd name="T33" fmla="*/ 339 h 2811"/>
                  <a:gd name="T34" fmla="*/ 448 w 2053"/>
                  <a:gd name="T35" fmla="*/ 1077 h 2811"/>
                  <a:gd name="T36" fmla="*/ 448 w 2053"/>
                  <a:gd name="T37" fmla="*/ 209 h 2811"/>
                  <a:gd name="T38" fmla="*/ 951 w 2053"/>
                  <a:gd name="T39" fmla="*/ 209 h 2811"/>
                  <a:gd name="T40" fmla="*/ 1401 w 2053"/>
                  <a:gd name="T41" fmla="*/ 453 h 2811"/>
                  <a:gd name="T42" fmla="*/ 1807 w 2053"/>
                  <a:gd name="T43" fmla="*/ 1077 h 2811"/>
                  <a:gd name="T44" fmla="*/ 448 w 2053"/>
                  <a:gd name="T45" fmla="*/ 1077 h 2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53" h="2811">
                    <a:moveTo>
                      <a:pt x="1577" y="339"/>
                    </a:moveTo>
                    <a:cubicBezTo>
                      <a:pt x="1439" y="128"/>
                      <a:pt x="1204" y="0"/>
                      <a:pt x="951" y="0"/>
                    </a:cubicBezTo>
                    <a:cubicBezTo>
                      <a:pt x="0" y="0"/>
                      <a:pt x="0" y="0"/>
                      <a:pt x="0" y="0"/>
                    </a:cubicBezTo>
                    <a:cubicBezTo>
                      <a:pt x="0" y="2811"/>
                      <a:pt x="0" y="2811"/>
                      <a:pt x="0" y="2811"/>
                    </a:cubicBezTo>
                    <a:cubicBezTo>
                      <a:pt x="253" y="2811"/>
                      <a:pt x="253" y="2811"/>
                      <a:pt x="253" y="2811"/>
                    </a:cubicBezTo>
                    <a:cubicBezTo>
                      <a:pt x="253" y="2803"/>
                      <a:pt x="253" y="2796"/>
                      <a:pt x="253" y="2788"/>
                    </a:cubicBezTo>
                    <a:cubicBezTo>
                      <a:pt x="253" y="2689"/>
                      <a:pt x="276" y="2596"/>
                      <a:pt x="316" y="2512"/>
                    </a:cubicBezTo>
                    <a:cubicBezTo>
                      <a:pt x="419" y="2298"/>
                      <a:pt x="638" y="2151"/>
                      <a:pt x="891" y="2151"/>
                    </a:cubicBezTo>
                    <a:cubicBezTo>
                      <a:pt x="1143" y="2151"/>
                      <a:pt x="1362" y="2298"/>
                      <a:pt x="1465" y="2512"/>
                    </a:cubicBezTo>
                    <a:cubicBezTo>
                      <a:pt x="1505" y="2596"/>
                      <a:pt x="1528" y="2689"/>
                      <a:pt x="1528" y="2788"/>
                    </a:cubicBezTo>
                    <a:cubicBezTo>
                      <a:pt x="1528" y="2796"/>
                      <a:pt x="1528" y="2803"/>
                      <a:pt x="1528" y="2811"/>
                    </a:cubicBezTo>
                    <a:cubicBezTo>
                      <a:pt x="1528" y="2811"/>
                      <a:pt x="1528" y="2811"/>
                      <a:pt x="1528" y="2811"/>
                    </a:cubicBezTo>
                    <a:cubicBezTo>
                      <a:pt x="1726" y="2811"/>
                      <a:pt x="1726" y="2811"/>
                      <a:pt x="1726" y="2811"/>
                    </a:cubicBezTo>
                    <a:cubicBezTo>
                      <a:pt x="1786" y="2811"/>
                      <a:pt x="1840" y="2775"/>
                      <a:pt x="1863" y="2720"/>
                    </a:cubicBezTo>
                    <a:cubicBezTo>
                      <a:pt x="2053" y="2274"/>
                      <a:pt x="2053" y="2274"/>
                      <a:pt x="2053" y="2274"/>
                    </a:cubicBezTo>
                    <a:cubicBezTo>
                      <a:pt x="2053" y="1072"/>
                      <a:pt x="2053" y="1072"/>
                      <a:pt x="2053" y="1072"/>
                    </a:cubicBezTo>
                    <a:lnTo>
                      <a:pt x="1577" y="339"/>
                    </a:lnTo>
                    <a:close/>
                    <a:moveTo>
                      <a:pt x="448" y="1077"/>
                    </a:moveTo>
                    <a:cubicBezTo>
                      <a:pt x="448" y="209"/>
                      <a:pt x="448" y="209"/>
                      <a:pt x="448" y="209"/>
                    </a:cubicBezTo>
                    <a:cubicBezTo>
                      <a:pt x="951" y="209"/>
                      <a:pt x="951" y="209"/>
                      <a:pt x="951" y="209"/>
                    </a:cubicBezTo>
                    <a:cubicBezTo>
                      <a:pt x="1134" y="209"/>
                      <a:pt x="1302" y="300"/>
                      <a:pt x="1401" y="453"/>
                    </a:cubicBezTo>
                    <a:cubicBezTo>
                      <a:pt x="1807" y="1077"/>
                      <a:pt x="1807" y="1077"/>
                      <a:pt x="1807" y="1077"/>
                    </a:cubicBezTo>
                    <a:lnTo>
                      <a:pt x="448" y="10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2" name="Freeform 27">
                <a:extLst>
                  <a:ext uri="{FF2B5EF4-FFF2-40B4-BE49-F238E27FC236}">
                    <a16:creationId xmlns:a16="http://schemas.microsoft.com/office/drawing/2014/main" id="{494DCDA4-00C5-6215-B773-D8761B200C8E}"/>
                  </a:ext>
                </a:extLst>
              </p:cNvPr>
              <p:cNvSpPr>
                <a:spLocks noEditPoints="1"/>
              </p:cNvSpPr>
              <p:nvPr/>
            </p:nvSpPr>
            <p:spPr bwMode="auto">
              <a:xfrm>
                <a:off x="35205988" y="4567238"/>
                <a:ext cx="923925" cy="1588"/>
              </a:xfrm>
              <a:custGeom>
                <a:avLst/>
                <a:gdLst>
                  <a:gd name="T0" fmla="*/ 642 w 643"/>
                  <a:gd name="T1" fmla="*/ 0 h 1"/>
                  <a:gd name="T2" fmla="*/ 642 w 643"/>
                  <a:gd name="T3" fmla="*/ 0 h 1"/>
                  <a:gd name="T4" fmla="*/ 643 w 643"/>
                  <a:gd name="T5" fmla="*/ 0 h 1"/>
                  <a:gd name="T6" fmla="*/ 643 w 643"/>
                  <a:gd name="T7" fmla="*/ 0 h 1"/>
                  <a:gd name="T8" fmla="*/ 642 w 643"/>
                  <a:gd name="T9" fmla="*/ 0 h 1"/>
                  <a:gd name="T10" fmla="*/ 0 w 643"/>
                  <a:gd name="T11" fmla="*/ 0 h 1"/>
                  <a:gd name="T12" fmla="*/ 0 w 643"/>
                  <a:gd name="T13" fmla="*/ 1 h 1"/>
                  <a:gd name="T14" fmla="*/ 1 w 643"/>
                  <a:gd name="T15" fmla="*/ 1 h 1"/>
                  <a:gd name="T16" fmla="*/ 1 w 643"/>
                  <a:gd name="T17" fmla="*/ 0 h 1"/>
                  <a:gd name="T18" fmla="*/ 0 w 643"/>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3" h="1">
                    <a:moveTo>
                      <a:pt x="642" y="0"/>
                    </a:moveTo>
                    <a:cubicBezTo>
                      <a:pt x="642" y="0"/>
                      <a:pt x="642" y="0"/>
                      <a:pt x="642" y="0"/>
                    </a:cubicBezTo>
                    <a:cubicBezTo>
                      <a:pt x="643" y="0"/>
                      <a:pt x="643" y="0"/>
                      <a:pt x="643" y="0"/>
                    </a:cubicBezTo>
                    <a:cubicBezTo>
                      <a:pt x="643" y="0"/>
                      <a:pt x="643" y="0"/>
                      <a:pt x="643" y="0"/>
                    </a:cubicBezTo>
                    <a:lnTo>
                      <a:pt x="642" y="0"/>
                    </a:lnTo>
                    <a:close/>
                    <a:moveTo>
                      <a:pt x="0" y="0"/>
                    </a:moveTo>
                    <a:cubicBezTo>
                      <a:pt x="0" y="0"/>
                      <a:pt x="0" y="0"/>
                      <a:pt x="0" y="1"/>
                    </a:cubicBezTo>
                    <a:cubicBezTo>
                      <a:pt x="1" y="1"/>
                      <a:pt x="1" y="1"/>
                      <a:pt x="1" y="1"/>
                    </a:cubicBezTo>
                    <a:cubicBezTo>
                      <a:pt x="1" y="0"/>
                      <a:pt x="1" y="0"/>
                      <a:pt x="1"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3" name="Freeform 28">
                <a:extLst>
                  <a:ext uri="{FF2B5EF4-FFF2-40B4-BE49-F238E27FC236}">
                    <a16:creationId xmlns:a16="http://schemas.microsoft.com/office/drawing/2014/main" id="{4B34769E-3902-86F3-379A-165C28AFCDF8}"/>
                  </a:ext>
                </a:extLst>
              </p:cNvPr>
              <p:cNvSpPr>
                <a:spLocks noEditPoints="1"/>
              </p:cNvSpPr>
              <p:nvPr/>
            </p:nvSpPr>
            <p:spPr bwMode="auto">
              <a:xfrm>
                <a:off x="34902775" y="3768725"/>
                <a:ext cx="1530350" cy="1530350"/>
              </a:xfrm>
              <a:custGeom>
                <a:avLst/>
                <a:gdLst>
                  <a:gd name="T0" fmla="*/ 990 w 1067"/>
                  <a:gd name="T1" fmla="*/ 257 h 1066"/>
                  <a:gd name="T2" fmla="*/ 534 w 1067"/>
                  <a:gd name="T3" fmla="*/ 0 h 1066"/>
                  <a:gd name="T4" fmla="*/ 78 w 1067"/>
                  <a:gd name="T5" fmla="*/ 257 h 1066"/>
                  <a:gd name="T6" fmla="*/ 0 w 1067"/>
                  <a:gd name="T7" fmla="*/ 533 h 1066"/>
                  <a:gd name="T8" fmla="*/ 1 w 1067"/>
                  <a:gd name="T9" fmla="*/ 556 h 1066"/>
                  <a:gd name="T10" fmla="*/ 1 w 1067"/>
                  <a:gd name="T11" fmla="*/ 557 h 1066"/>
                  <a:gd name="T12" fmla="*/ 534 w 1067"/>
                  <a:gd name="T13" fmla="*/ 1066 h 1066"/>
                  <a:gd name="T14" fmla="*/ 1066 w 1067"/>
                  <a:gd name="T15" fmla="*/ 556 h 1066"/>
                  <a:gd name="T16" fmla="*/ 1066 w 1067"/>
                  <a:gd name="T17" fmla="*/ 556 h 1066"/>
                  <a:gd name="T18" fmla="*/ 1067 w 1067"/>
                  <a:gd name="T19" fmla="*/ 533 h 1066"/>
                  <a:gd name="T20" fmla="*/ 990 w 1067"/>
                  <a:gd name="T21" fmla="*/ 257 h 1066"/>
                  <a:gd name="T22" fmla="*/ 855 w 1067"/>
                  <a:gd name="T23" fmla="*/ 556 h 1066"/>
                  <a:gd name="T24" fmla="*/ 855 w 1067"/>
                  <a:gd name="T25" fmla="*/ 556 h 1066"/>
                  <a:gd name="T26" fmla="*/ 534 w 1067"/>
                  <a:gd name="T27" fmla="*/ 856 h 1066"/>
                  <a:gd name="T28" fmla="*/ 212 w 1067"/>
                  <a:gd name="T29" fmla="*/ 557 h 1066"/>
                  <a:gd name="T30" fmla="*/ 212 w 1067"/>
                  <a:gd name="T31" fmla="*/ 556 h 1066"/>
                  <a:gd name="T32" fmla="*/ 211 w 1067"/>
                  <a:gd name="T33" fmla="*/ 533 h 1066"/>
                  <a:gd name="T34" fmla="*/ 367 w 1067"/>
                  <a:gd name="T35" fmla="*/ 257 h 1066"/>
                  <a:gd name="T36" fmla="*/ 534 w 1067"/>
                  <a:gd name="T37" fmla="*/ 211 h 1066"/>
                  <a:gd name="T38" fmla="*/ 700 w 1067"/>
                  <a:gd name="T39" fmla="*/ 257 h 1066"/>
                  <a:gd name="T40" fmla="*/ 856 w 1067"/>
                  <a:gd name="T41" fmla="*/ 533 h 1066"/>
                  <a:gd name="T42" fmla="*/ 855 w 1067"/>
                  <a:gd name="T43" fmla="*/ 556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67" h="1066">
                    <a:moveTo>
                      <a:pt x="990" y="257"/>
                    </a:moveTo>
                    <a:cubicBezTo>
                      <a:pt x="896" y="103"/>
                      <a:pt x="727" y="0"/>
                      <a:pt x="534" y="0"/>
                    </a:cubicBezTo>
                    <a:cubicBezTo>
                      <a:pt x="340" y="0"/>
                      <a:pt x="171" y="103"/>
                      <a:pt x="78" y="257"/>
                    </a:cubicBezTo>
                    <a:cubicBezTo>
                      <a:pt x="29" y="338"/>
                      <a:pt x="0" y="432"/>
                      <a:pt x="0" y="533"/>
                    </a:cubicBezTo>
                    <a:cubicBezTo>
                      <a:pt x="0" y="541"/>
                      <a:pt x="1" y="548"/>
                      <a:pt x="1" y="556"/>
                    </a:cubicBezTo>
                    <a:cubicBezTo>
                      <a:pt x="1" y="556"/>
                      <a:pt x="1" y="556"/>
                      <a:pt x="1" y="557"/>
                    </a:cubicBezTo>
                    <a:cubicBezTo>
                      <a:pt x="13" y="840"/>
                      <a:pt x="247" y="1066"/>
                      <a:pt x="534" y="1066"/>
                    </a:cubicBezTo>
                    <a:cubicBezTo>
                      <a:pt x="820" y="1066"/>
                      <a:pt x="1054" y="840"/>
                      <a:pt x="1066" y="556"/>
                    </a:cubicBezTo>
                    <a:cubicBezTo>
                      <a:pt x="1066" y="556"/>
                      <a:pt x="1066" y="556"/>
                      <a:pt x="1066" y="556"/>
                    </a:cubicBezTo>
                    <a:cubicBezTo>
                      <a:pt x="1066" y="548"/>
                      <a:pt x="1067" y="541"/>
                      <a:pt x="1067" y="533"/>
                    </a:cubicBezTo>
                    <a:cubicBezTo>
                      <a:pt x="1067" y="432"/>
                      <a:pt x="1038" y="338"/>
                      <a:pt x="990" y="257"/>
                    </a:cubicBezTo>
                    <a:close/>
                    <a:moveTo>
                      <a:pt x="855" y="556"/>
                    </a:moveTo>
                    <a:cubicBezTo>
                      <a:pt x="855" y="556"/>
                      <a:pt x="855" y="556"/>
                      <a:pt x="855" y="556"/>
                    </a:cubicBezTo>
                    <a:cubicBezTo>
                      <a:pt x="843" y="723"/>
                      <a:pt x="704" y="856"/>
                      <a:pt x="534" y="856"/>
                    </a:cubicBezTo>
                    <a:cubicBezTo>
                      <a:pt x="364" y="856"/>
                      <a:pt x="224" y="724"/>
                      <a:pt x="212" y="557"/>
                    </a:cubicBezTo>
                    <a:cubicBezTo>
                      <a:pt x="212" y="556"/>
                      <a:pt x="212" y="556"/>
                      <a:pt x="212" y="556"/>
                    </a:cubicBezTo>
                    <a:cubicBezTo>
                      <a:pt x="211" y="548"/>
                      <a:pt x="211" y="541"/>
                      <a:pt x="211" y="533"/>
                    </a:cubicBezTo>
                    <a:cubicBezTo>
                      <a:pt x="211" y="416"/>
                      <a:pt x="274" y="314"/>
                      <a:pt x="367" y="257"/>
                    </a:cubicBezTo>
                    <a:cubicBezTo>
                      <a:pt x="416" y="228"/>
                      <a:pt x="473" y="211"/>
                      <a:pt x="534" y="211"/>
                    </a:cubicBezTo>
                    <a:cubicBezTo>
                      <a:pt x="594" y="211"/>
                      <a:pt x="651" y="228"/>
                      <a:pt x="700" y="257"/>
                    </a:cubicBezTo>
                    <a:cubicBezTo>
                      <a:pt x="793" y="314"/>
                      <a:pt x="856" y="416"/>
                      <a:pt x="856" y="533"/>
                    </a:cubicBezTo>
                    <a:cubicBezTo>
                      <a:pt x="856" y="541"/>
                      <a:pt x="856" y="548"/>
                      <a:pt x="855" y="5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4" name="Freeform 29">
                <a:extLst>
                  <a:ext uri="{FF2B5EF4-FFF2-40B4-BE49-F238E27FC236}">
                    <a16:creationId xmlns:a16="http://schemas.microsoft.com/office/drawing/2014/main" id="{BBB4EA5C-B606-B67D-818E-71A902A6D881}"/>
                  </a:ext>
                </a:extLst>
              </p:cNvPr>
              <p:cNvSpPr>
                <a:spLocks noEditPoints="1"/>
              </p:cNvSpPr>
              <p:nvPr/>
            </p:nvSpPr>
            <p:spPr bwMode="auto">
              <a:xfrm>
                <a:off x="28665488" y="3768725"/>
                <a:ext cx="1530350" cy="1530350"/>
              </a:xfrm>
              <a:custGeom>
                <a:avLst/>
                <a:gdLst>
                  <a:gd name="T0" fmla="*/ 991 w 1066"/>
                  <a:gd name="T1" fmla="*/ 261 h 1066"/>
                  <a:gd name="T2" fmla="*/ 989 w 1066"/>
                  <a:gd name="T3" fmla="*/ 257 h 1066"/>
                  <a:gd name="T4" fmla="*/ 533 w 1066"/>
                  <a:gd name="T5" fmla="*/ 0 h 1066"/>
                  <a:gd name="T6" fmla="*/ 77 w 1066"/>
                  <a:gd name="T7" fmla="*/ 257 h 1066"/>
                  <a:gd name="T8" fmla="*/ 75 w 1066"/>
                  <a:gd name="T9" fmla="*/ 261 h 1066"/>
                  <a:gd name="T10" fmla="*/ 0 w 1066"/>
                  <a:gd name="T11" fmla="*/ 533 h 1066"/>
                  <a:gd name="T12" fmla="*/ 0 w 1066"/>
                  <a:gd name="T13" fmla="*/ 556 h 1066"/>
                  <a:gd name="T14" fmla="*/ 533 w 1066"/>
                  <a:gd name="T15" fmla="*/ 1066 h 1066"/>
                  <a:gd name="T16" fmla="*/ 1065 w 1066"/>
                  <a:gd name="T17" fmla="*/ 556 h 1066"/>
                  <a:gd name="T18" fmla="*/ 1066 w 1066"/>
                  <a:gd name="T19" fmla="*/ 533 h 1066"/>
                  <a:gd name="T20" fmla="*/ 991 w 1066"/>
                  <a:gd name="T21" fmla="*/ 261 h 1066"/>
                  <a:gd name="T22" fmla="*/ 854 w 1066"/>
                  <a:gd name="T23" fmla="*/ 556 h 1066"/>
                  <a:gd name="T24" fmla="*/ 533 w 1066"/>
                  <a:gd name="T25" fmla="*/ 856 h 1066"/>
                  <a:gd name="T26" fmla="*/ 211 w 1066"/>
                  <a:gd name="T27" fmla="*/ 556 h 1066"/>
                  <a:gd name="T28" fmla="*/ 210 w 1066"/>
                  <a:gd name="T29" fmla="*/ 533 h 1066"/>
                  <a:gd name="T30" fmla="*/ 360 w 1066"/>
                  <a:gd name="T31" fmla="*/ 261 h 1066"/>
                  <a:gd name="T32" fmla="*/ 366 w 1066"/>
                  <a:gd name="T33" fmla="*/ 257 h 1066"/>
                  <a:gd name="T34" fmla="*/ 533 w 1066"/>
                  <a:gd name="T35" fmla="*/ 211 h 1066"/>
                  <a:gd name="T36" fmla="*/ 699 w 1066"/>
                  <a:gd name="T37" fmla="*/ 257 h 1066"/>
                  <a:gd name="T38" fmla="*/ 705 w 1066"/>
                  <a:gd name="T39" fmla="*/ 261 h 1066"/>
                  <a:gd name="T40" fmla="*/ 855 w 1066"/>
                  <a:gd name="T41" fmla="*/ 533 h 1066"/>
                  <a:gd name="T42" fmla="*/ 854 w 1066"/>
                  <a:gd name="T43" fmla="*/ 556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66" h="1066">
                    <a:moveTo>
                      <a:pt x="991" y="261"/>
                    </a:moveTo>
                    <a:cubicBezTo>
                      <a:pt x="990" y="260"/>
                      <a:pt x="989" y="258"/>
                      <a:pt x="989" y="257"/>
                    </a:cubicBezTo>
                    <a:cubicBezTo>
                      <a:pt x="895" y="103"/>
                      <a:pt x="726" y="0"/>
                      <a:pt x="533" y="0"/>
                    </a:cubicBezTo>
                    <a:cubicBezTo>
                      <a:pt x="339" y="0"/>
                      <a:pt x="170" y="103"/>
                      <a:pt x="77" y="257"/>
                    </a:cubicBezTo>
                    <a:cubicBezTo>
                      <a:pt x="76" y="258"/>
                      <a:pt x="75" y="260"/>
                      <a:pt x="75" y="261"/>
                    </a:cubicBezTo>
                    <a:cubicBezTo>
                      <a:pt x="27" y="340"/>
                      <a:pt x="0" y="434"/>
                      <a:pt x="0" y="533"/>
                    </a:cubicBezTo>
                    <a:cubicBezTo>
                      <a:pt x="0" y="541"/>
                      <a:pt x="0" y="548"/>
                      <a:pt x="0" y="556"/>
                    </a:cubicBezTo>
                    <a:cubicBezTo>
                      <a:pt x="12" y="840"/>
                      <a:pt x="246" y="1066"/>
                      <a:pt x="533" y="1066"/>
                    </a:cubicBezTo>
                    <a:cubicBezTo>
                      <a:pt x="820" y="1066"/>
                      <a:pt x="1054" y="840"/>
                      <a:pt x="1065" y="556"/>
                    </a:cubicBezTo>
                    <a:cubicBezTo>
                      <a:pt x="1066" y="548"/>
                      <a:pt x="1066" y="541"/>
                      <a:pt x="1066" y="533"/>
                    </a:cubicBezTo>
                    <a:cubicBezTo>
                      <a:pt x="1066" y="434"/>
                      <a:pt x="1038" y="340"/>
                      <a:pt x="991" y="261"/>
                    </a:cubicBezTo>
                    <a:close/>
                    <a:moveTo>
                      <a:pt x="854" y="556"/>
                    </a:moveTo>
                    <a:cubicBezTo>
                      <a:pt x="843" y="723"/>
                      <a:pt x="703" y="856"/>
                      <a:pt x="533" y="856"/>
                    </a:cubicBezTo>
                    <a:cubicBezTo>
                      <a:pt x="362" y="856"/>
                      <a:pt x="222" y="723"/>
                      <a:pt x="211" y="556"/>
                    </a:cubicBezTo>
                    <a:cubicBezTo>
                      <a:pt x="210" y="548"/>
                      <a:pt x="210" y="541"/>
                      <a:pt x="210" y="533"/>
                    </a:cubicBezTo>
                    <a:cubicBezTo>
                      <a:pt x="210" y="419"/>
                      <a:pt x="270" y="318"/>
                      <a:pt x="360" y="261"/>
                    </a:cubicBezTo>
                    <a:cubicBezTo>
                      <a:pt x="362" y="259"/>
                      <a:pt x="364" y="258"/>
                      <a:pt x="366" y="257"/>
                    </a:cubicBezTo>
                    <a:cubicBezTo>
                      <a:pt x="415" y="228"/>
                      <a:pt x="472" y="211"/>
                      <a:pt x="533" y="211"/>
                    </a:cubicBezTo>
                    <a:cubicBezTo>
                      <a:pt x="593" y="211"/>
                      <a:pt x="650" y="228"/>
                      <a:pt x="699" y="257"/>
                    </a:cubicBezTo>
                    <a:cubicBezTo>
                      <a:pt x="701" y="258"/>
                      <a:pt x="703" y="259"/>
                      <a:pt x="705" y="261"/>
                    </a:cubicBezTo>
                    <a:cubicBezTo>
                      <a:pt x="795" y="318"/>
                      <a:pt x="855" y="419"/>
                      <a:pt x="855" y="533"/>
                    </a:cubicBezTo>
                    <a:cubicBezTo>
                      <a:pt x="855" y="541"/>
                      <a:pt x="855" y="548"/>
                      <a:pt x="854" y="5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5" name="Freeform 30">
                <a:extLst>
                  <a:ext uri="{FF2B5EF4-FFF2-40B4-BE49-F238E27FC236}">
                    <a16:creationId xmlns:a16="http://schemas.microsoft.com/office/drawing/2014/main" id="{BA4A1EFE-63B6-6747-7054-1E85B014899E}"/>
                  </a:ext>
                </a:extLst>
              </p:cNvPr>
              <p:cNvSpPr>
                <a:spLocks noEditPoints="1"/>
              </p:cNvSpPr>
              <p:nvPr/>
            </p:nvSpPr>
            <p:spPr bwMode="auto">
              <a:xfrm>
                <a:off x="26342975" y="3768725"/>
                <a:ext cx="1530350" cy="1530350"/>
              </a:xfrm>
              <a:custGeom>
                <a:avLst/>
                <a:gdLst>
                  <a:gd name="T0" fmla="*/ 992 w 1066"/>
                  <a:gd name="T1" fmla="*/ 261 h 1066"/>
                  <a:gd name="T2" fmla="*/ 989 w 1066"/>
                  <a:gd name="T3" fmla="*/ 257 h 1066"/>
                  <a:gd name="T4" fmla="*/ 533 w 1066"/>
                  <a:gd name="T5" fmla="*/ 0 h 1066"/>
                  <a:gd name="T6" fmla="*/ 77 w 1066"/>
                  <a:gd name="T7" fmla="*/ 257 h 1066"/>
                  <a:gd name="T8" fmla="*/ 75 w 1066"/>
                  <a:gd name="T9" fmla="*/ 261 h 1066"/>
                  <a:gd name="T10" fmla="*/ 0 w 1066"/>
                  <a:gd name="T11" fmla="*/ 533 h 1066"/>
                  <a:gd name="T12" fmla="*/ 1 w 1066"/>
                  <a:gd name="T13" fmla="*/ 556 h 1066"/>
                  <a:gd name="T14" fmla="*/ 533 w 1066"/>
                  <a:gd name="T15" fmla="*/ 1066 h 1066"/>
                  <a:gd name="T16" fmla="*/ 1066 w 1066"/>
                  <a:gd name="T17" fmla="*/ 556 h 1066"/>
                  <a:gd name="T18" fmla="*/ 1066 w 1066"/>
                  <a:gd name="T19" fmla="*/ 533 h 1066"/>
                  <a:gd name="T20" fmla="*/ 992 w 1066"/>
                  <a:gd name="T21" fmla="*/ 261 h 1066"/>
                  <a:gd name="T22" fmla="*/ 855 w 1066"/>
                  <a:gd name="T23" fmla="*/ 556 h 1066"/>
                  <a:gd name="T24" fmla="*/ 533 w 1066"/>
                  <a:gd name="T25" fmla="*/ 856 h 1066"/>
                  <a:gd name="T26" fmla="*/ 212 w 1066"/>
                  <a:gd name="T27" fmla="*/ 556 h 1066"/>
                  <a:gd name="T28" fmla="*/ 211 w 1066"/>
                  <a:gd name="T29" fmla="*/ 533 h 1066"/>
                  <a:gd name="T30" fmla="*/ 361 w 1066"/>
                  <a:gd name="T31" fmla="*/ 261 h 1066"/>
                  <a:gd name="T32" fmla="*/ 367 w 1066"/>
                  <a:gd name="T33" fmla="*/ 257 h 1066"/>
                  <a:gd name="T34" fmla="*/ 533 w 1066"/>
                  <a:gd name="T35" fmla="*/ 211 h 1066"/>
                  <a:gd name="T36" fmla="*/ 700 w 1066"/>
                  <a:gd name="T37" fmla="*/ 257 h 1066"/>
                  <a:gd name="T38" fmla="*/ 706 w 1066"/>
                  <a:gd name="T39" fmla="*/ 261 h 1066"/>
                  <a:gd name="T40" fmla="*/ 856 w 1066"/>
                  <a:gd name="T41" fmla="*/ 533 h 1066"/>
                  <a:gd name="T42" fmla="*/ 855 w 1066"/>
                  <a:gd name="T43" fmla="*/ 556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66" h="1066">
                    <a:moveTo>
                      <a:pt x="992" y="261"/>
                    </a:moveTo>
                    <a:cubicBezTo>
                      <a:pt x="991" y="260"/>
                      <a:pt x="990" y="258"/>
                      <a:pt x="989" y="257"/>
                    </a:cubicBezTo>
                    <a:cubicBezTo>
                      <a:pt x="896" y="103"/>
                      <a:pt x="727" y="0"/>
                      <a:pt x="533" y="0"/>
                    </a:cubicBezTo>
                    <a:cubicBezTo>
                      <a:pt x="340" y="0"/>
                      <a:pt x="171" y="103"/>
                      <a:pt x="77" y="257"/>
                    </a:cubicBezTo>
                    <a:cubicBezTo>
                      <a:pt x="77" y="258"/>
                      <a:pt x="76" y="260"/>
                      <a:pt x="75" y="261"/>
                    </a:cubicBezTo>
                    <a:cubicBezTo>
                      <a:pt x="28" y="340"/>
                      <a:pt x="0" y="434"/>
                      <a:pt x="0" y="533"/>
                    </a:cubicBezTo>
                    <a:cubicBezTo>
                      <a:pt x="0" y="541"/>
                      <a:pt x="0" y="548"/>
                      <a:pt x="1" y="556"/>
                    </a:cubicBezTo>
                    <a:cubicBezTo>
                      <a:pt x="12" y="840"/>
                      <a:pt x="246" y="1066"/>
                      <a:pt x="533" y="1066"/>
                    </a:cubicBezTo>
                    <a:cubicBezTo>
                      <a:pt x="820" y="1066"/>
                      <a:pt x="1054" y="840"/>
                      <a:pt x="1066" y="556"/>
                    </a:cubicBezTo>
                    <a:cubicBezTo>
                      <a:pt x="1066" y="548"/>
                      <a:pt x="1066" y="541"/>
                      <a:pt x="1066" y="533"/>
                    </a:cubicBezTo>
                    <a:cubicBezTo>
                      <a:pt x="1066" y="434"/>
                      <a:pt x="1039" y="340"/>
                      <a:pt x="992" y="261"/>
                    </a:cubicBezTo>
                    <a:close/>
                    <a:moveTo>
                      <a:pt x="855" y="556"/>
                    </a:moveTo>
                    <a:cubicBezTo>
                      <a:pt x="844" y="723"/>
                      <a:pt x="704" y="856"/>
                      <a:pt x="533" y="856"/>
                    </a:cubicBezTo>
                    <a:cubicBezTo>
                      <a:pt x="363" y="856"/>
                      <a:pt x="223" y="723"/>
                      <a:pt x="212" y="556"/>
                    </a:cubicBezTo>
                    <a:cubicBezTo>
                      <a:pt x="211" y="548"/>
                      <a:pt x="211" y="541"/>
                      <a:pt x="211" y="533"/>
                    </a:cubicBezTo>
                    <a:cubicBezTo>
                      <a:pt x="211" y="419"/>
                      <a:pt x="271" y="318"/>
                      <a:pt x="361" y="261"/>
                    </a:cubicBezTo>
                    <a:cubicBezTo>
                      <a:pt x="363" y="259"/>
                      <a:pt x="365" y="258"/>
                      <a:pt x="367" y="257"/>
                    </a:cubicBezTo>
                    <a:cubicBezTo>
                      <a:pt x="416" y="228"/>
                      <a:pt x="472" y="211"/>
                      <a:pt x="533" y="211"/>
                    </a:cubicBezTo>
                    <a:cubicBezTo>
                      <a:pt x="594" y="211"/>
                      <a:pt x="651" y="228"/>
                      <a:pt x="700" y="257"/>
                    </a:cubicBezTo>
                    <a:cubicBezTo>
                      <a:pt x="702" y="258"/>
                      <a:pt x="704" y="259"/>
                      <a:pt x="706" y="261"/>
                    </a:cubicBezTo>
                    <a:cubicBezTo>
                      <a:pt x="796" y="318"/>
                      <a:pt x="856" y="419"/>
                      <a:pt x="856" y="533"/>
                    </a:cubicBezTo>
                    <a:cubicBezTo>
                      <a:pt x="856" y="541"/>
                      <a:pt x="856" y="548"/>
                      <a:pt x="855" y="5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 name="Freeform 31">
                <a:extLst>
                  <a:ext uri="{FF2B5EF4-FFF2-40B4-BE49-F238E27FC236}">
                    <a16:creationId xmlns:a16="http://schemas.microsoft.com/office/drawing/2014/main" id="{378FEDC1-384D-3249-468B-AA05A4B9329E}"/>
                  </a:ext>
                </a:extLst>
              </p:cNvPr>
              <p:cNvSpPr>
                <a:spLocks/>
              </p:cNvSpPr>
              <p:nvPr/>
            </p:nvSpPr>
            <p:spPr bwMode="auto">
              <a:xfrm>
                <a:off x="27381200" y="-434975"/>
                <a:ext cx="1470025" cy="452438"/>
              </a:xfrm>
              <a:custGeom>
                <a:avLst/>
                <a:gdLst>
                  <a:gd name="T0" fmla="*/ 1024 w 1024"/>
                  <a:gd name="T1" fmla="*/ 104 h 315"/>
                  <a:gd name="T2" fmla="*/ 919 w 1024"/>
                  <a:gd name="T3" fmla="*/ 209 h 315"/>
                  <a:gd name="T4" fmla="*/ 855 w 1024"/>
                  <a:gd name="T5" fmla="*/ 209 h 315"/>
                  <a:gd name="T6" fmla="*/ 855 w 1024"/>
                  <a:gd name="T7" fmla="*/ 315 h 315"/>
                  <a:gd name="T8" fmla="*/ 169 w 1024"/>
                  <a:gd name="T9" fmla="*/ 315 h 315"/>
                  <a:gd name="T10" fmla="*/ 169 w 1024"/>
                  <a:gd name="T11" fmla="*/ 209 h 315"/>
                  <a:gd name="T12" fmla="*/ 104 w 1024"/>
                  <a:gd name="T13" fmla="*/ 209 h 315"/>
                  <a:gd name="T14" fmla="*/ 0 w 1024"/>
                  <a:gd name="T15" fmla="*/ 104 h 315"/>
                  <a:gd name="T16" fmla="*/ 104 w 1024"/>
                  <a:gd name="T17" fmla="*/ 0 h 315"/>
                  <a:gd name="T18" fmla="*/ 919 w 1024"/>
                  <a:gd name="T19" fmla="*/ 0 h 315"/>
                  <a:gd name="T20" fmla="*/ 1024 w 1024"/>
                  <a:gd name="T21" fmla="*/ 104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4" h="315">
                    <a:moveTo>
                      <a:pt x="1024" y="104"/>
                    </a:moveTo>
                    <a:cubicBezTo>
                      <a:pt x="1024" y="162"/>
                      <a:pt x="977" y="209"/>
                      <a:pt x="919" y="209"/>
                    </a:cubicBezTo>
                    <a:cubicBezTo>
                      <a:pt x="855" y="209"/>
                      <a:pt x="855" y="209"/>
                      <a:pt x="855" y="209"/>
                    </a:cubicBezTo>
                    <a:cubicBezTo>
                      <a:pt x="855" y="315"/>
                      <a:pt x="855" y="315"/>
                      <a:pt x="855" y="315"/>
                    </a:cubicBezTo>
                    <a:cubicBezTo>
                      <a:pt x="169" y="315"/>
                      <a:pt x="169" y="315"/>
                      <a:pt x="169" y="315"/>
                    </a:cubicBezTo>
                    <a:cubicBezTo>
                      <a:pt x="169" y="209"/>
                      <a:pt x="169" y="209"/>
                      <a:pt x="169" y="209"/>
                    </a:cubicBezTo>
                    <a:cubicBezTo>
                      <a:pt x="104" y="209"/>
                      <a:pt x="104" y="209"/>
                      <a:pt x="104" y="209"/>
                    </a:cubicBezTo>
                    <a:cubicBezTo>
                      <a:pt x="46" y="209"/>
                      <a:pt x="0" y="162"/>
                      <a:pt x="0" y="104"/>
                    </a:cubicBezTo>
                    <a:cubicBezTo>
                      <a:pt x="0" y="46"/>
                      <a:pt x="46" y="0"/>
                      <a:pt x="104" y="0"/>
                    </a:cubicBezTo>
                    <a:cubicBezTo>
                      <a:pt x="919" y="0"/>
                      <a:pt x="919" y="0"/>
                      <a:pt x="919" y="0"/>
                    </a:cubicBezTo>
                    <a:cubicBezTo>
                      <a:pt x="977" y="0"/>
                      <a:pt x="1024" y="46"/>
                      <a:pt x="1024" y="1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 name="Freeform 32">
                <a:extLst>
                  <a:ext uri="{FF2B5EF4-FFF2-40B4-BE49-F238E27FC236}">
                    <a16:creationId xmlns:a16="http://schemas.microsoft.com/office/drawing/2014/main" id="{11691185-0A52-63FA-78FF-6C715FBDFA3A}"/>
                  </a:ext>
                </a:extLst>
              </p:cNvPr>
              <p:cNvSpPr>
                <a:spLocks/>
              </p:cNvSpPr>
              <p:nvPr/>
            </p:nvSpPr>
            <p:spPr bwMode="auto">
              <a:xfrm>
                <a:off x="26795413" y="4221163"/>
                <a:ext cx="625475" cy="625475"/>
              </a:xfrm>
              <a:custGeom>
                <a:avLst/>
                <a:gdLst>
                  <a:gd name="T0" fmla="*/ 436 w 436"/>
                  <a:gd name="T1" fmla="*/ 218 h 436"/>
                  <a:gd name="T2" fmla="*/ 435 w 436"/>
                  <a:gd name="T3" fmla="*/ 241 h 436"/>
                  <a:gd name="T4" fmla="*/ 218 w 436"/>
                  <a:gd name="T5" fmla="*/ 436 h 436"/>
                  <a:gd name="T6" fmla="*/ 2 w 436"/>
                  <a:gd name="T7" fmla="*/ 241 h 436"/>
                  <a:gd name="T8" fmla="*/ 0 w 436"/>
                  <a:gd name="T9" fmla="*/ 218 h 436"/>
                  <a:gd name="T10" fmla="*/ 218 w 436"/>
                  <a:gd name="T11" fmla="*/ 0 h 436"/>
                  <a:gd name="T12" fmla="*/ 436 w 436"/>
                  <a:gd name="T13" fmla="*/ 218 h 436"/>
                </a:gdLst>
                <a:ahLst/>
                <a:cxnLst>
                  <a:cxn ang="0">
                    <a:pos x="T0" y="T1"/>
                  </a:cxn>
                  <a:cxn ang="0">
                    <a:pos x="T2" y="T3"/>
                  </a:cxn>
                  <a:cxn ang="0">
                    <a:pos x="T4" y="T5"/>
                  </a:cxn>
                  <a:cxn ang="0">
                    <a:pos x="T6" y="T7"/>
                  </a:cxn>
                  <a:cxn ang="0">
                    <a:pos x="T8" y="T9"/>
                  </a:cxn>
                  <a:cxn ang="0">
                    <a:pos x="T10" y="T11"/>
                  </a:cxn>
                  <a:cxn ang="0">
                    <a:pos x="T12" y="T13"/>
                  </a:cxn>
                </a:cxnLst>
                <a:rect l="0" t="0" r="r" b="b"/>
                <a:pathLst>
                  <a:path w="436" h="436">
                    <a:moveTo>
                      <a:pt x="436" y="218"/>
                    </a:moveTo>
                    <a:cubicBezTo>
                      <a:pt x="436" y="226"/>
                      <a:pt x="436" y="233"/>
                      <a:pt x="435" y="241"/>
                    </a:cubicBezTo>
                    <a:cubicBezTo>
                      <a:pt x="424" y="351"/>
                      <a:pt x="331" y="436"/>
                      <a:pt x="218" y="436"/>
                    </a:cubicBezTo>
                    <a:cubicBezTo>
                      <a:pt x="105" y="436"/>
                      <a:pt x="13" y="351"/>
                      <a:pt x="2" y="241"/>
                    </a:cubicBezTo>
                    <a:cubicBezTo>
                      <a:pt x="1" y="233"/>
                      <a:pt x="0" y="226"/>
                      <a:pt x="0" y="218"/>
                    </a:cubicBezTo>
                    <a:cubicBezTo>
                      <a:pt x="0" y="98"/>
                      <a:pt x="98" y="0"/>
                      <a:pt x="218" y="0"/>
                    </a:cubicBezTo>
                    <a:cubicBezTo>
                      <a:pt x="339" y="0"/>
                      <a:pt x="436" y="98"/>
                      <a:pt x="436" y="2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8" name="Freeform 33">
                <a:extLst>
                  <a:ext uri="{FF2B5EF4-FFF2-40B4-BE49-F238E27FC236}">
                    <a16:creationId xmlns:a16="http://schemas.microsoft.com/office/drawing/2014/main" id="{E859590F-B263-B99E-FDF4-D8EBCA32CECC}"/>
                  </a:ext>
                </a:extLst>
              </p:cNvPr>
              <p:cNvSpPr>
                <a:spLocks/>
              </p:cNvSpPr>
              <p:nvPr/>
            </p:nvSpPr>
            <p:spPr bwMode="auto">
              <a:xfrm>
                <a:off x="29117925" y="4221163"/>
                <a:ext cx="625475" cy="625475"/>
              </a:xfrm>
              <a:custGeom>
                <a:avLst/>
                <a:gdLst>
                  <a:gd name="T0" fmla="*/ 436 w 436"/>
                  <a:gd name="T1" fmla="*/ 218 h 436"/>
                  <a:gd name="T2" fmla="*/ 435 w 436"/>
                  <a:gd name="T3" fmla="*/ 241 h 436"/>
                  <a:gd name="T4" fmla="*/ 218 w 436"/>
                  <a:gd name="T5" fmla="*/ 436 h 436"/>
                  <a:gd name="T6" fmla="*/ 1 w 436"/>
                  <a:gd name="T7" fmla="*/ 241 h 436"/>
                  <a:gd name="T8" fmla="*/ 0 w 436"/>
                  <a:gd name="T9" fmla="*/ 218 h 436"/>
                  <a:gd name="T10" fmla="*/ 218 w 436"/>
                  <a:gd name="T11" fmla="*/ 0 h 436"/>
                  <a:gd name="T12" fmla="*/ 436 w 436"/>
                  <a:gd name="T13" fmla="*/ 218 h 436"/>
                </a:gdLst>
                <a:ahLst/>
                <a:cxnLst>
                  <a:cxn ang="0">
                    <a:pos x="T0" y="T1"/>
                  </a:cxn>
                  <a:cxn ang="0">
                    <a:pos x="T2" y="T3"/>
                  </a:cxn>
                  <a:cxn ang="0">
                    <a:pos x="T4" y="T5"/>
                  </a:cxn>
                  <a:cxn ang="0">
                    <a:pos x="T6" y="T7"/>
                  </a:cxn>
                  <a:cxn ang="0">
                    <a:pos x="T8" y="T9"/>
                  </a:cxn>
                  <a:cxn ang="0">
                    <a:pos x="T10" y="T11"/>
                  </a:cxn>
                  <a:cxn ang="0">
                    <a:pos x="T12" y="T13"/>
                  </a:cxn>
                </a:cxnLst>
                <a:rect l="0" t="0" r="r" b="b"/>
                <a:pathLst>
                  <a:path w="436" h="436">
                    <a:moveTo>
                      <a:pt x="436" y="218"/>
                    </a:moveTo>
                    <a:cubicBezTo>
                      <a:pt x="436" y="226"/>
                      <a:pt x="435" y="233"/>
                      <a:pt x="435" y="241"/>
                    </a:cubicBezTo>
                    <a:cubicBezTo>
                      <a:pt x="423" y="351"/>
                      <a:pt x="331" y="436"/>
                      <a:pt x="218" y="436"/>
                    </a:cubicBezTo>
                    <a:cubicBezTo>
                      <a:pt x="105" y="436"/>
                      <a:pt x="12" y="351"/>
                      <a:pt x="1" y="241"/>
                    </a:cubicBezTo>
                    <a:cubicBezTo>
                      <a:pt x="0" y="233"/>
                      <a:pt x="0" y="226"/>
                      <a:pt x="0" y="218"/>
                    </a:cubicBezTo>
                    <a:cubicBezTo>
                      <a:pt x="0" y="98"/>
                      <a:pt x="97" y="0"/>
                      <a:pt x="218" y="0"/>
                    </a:cubicBezTo>
                    <a:cubicBezTo>
                      <a:pt x="338" y="0"/>
                      <a:pt x="436" y="98"/>
                      <a:pt x="436" y="2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9" name="Freeform 34">
                <a:extLst>
                  <a:ext uri="{FF2B5EF4-FFF2-40B4-BE49-F238E27FC236}">
                    <a16:creationId xmlns:a16="http://schemas.microsoft.com/office/drawing/2014/main" id="{A04A8E77-34D9-4F8B-F511-A51F4CC8E8C9}"/>
                  </a:ext>
                </a:extLst>
              </p:cNvPr>
              <p:cNvSpPr>
                <a:spLocks/>
              </p:cNvSpPr>
              <p:nvPr/>
            </p:nvSpPr>
            <p:spPr bwMode="auto">
              <a:xfrm>
                <a:off x="35353625" y="4221163"/>
                <a:ext cx="628650" cy="625475"/>
              </a:xfrm>
              <a:custGeom>
                <a:avLst/>
                <a:gdLst>
                  <a:gd name="T0" fmla="*/ 437 w 437"/>
                  <a:gd name="T1" fmla="*/ 218 h 436"/>
                  <a:gd name="T2" fmla="*/ 435 w 437"/>
                  <a:gd name="T3" fmla="*/ 241 h 436"/>
                  <a:gd name="T4" fmla="*/ 435 w 437"/>
                  <a:gd name="T5" fmla="*/ 241 h 436"/>
                  <a:gd name="T6" fmla="*/ 219 w 437"/>
                  <a:gd name="T7" fmla="*/ 436 h 436"/>
                  <a:gd name="T8" fmla="*/ 2 w 437"/>
                  <a:gd name="T9" fmla="*/ 242 h 436"/>
                  <a:gd name="T10" fmla="*/ 2 w 437"/>
                  <a:gd name="T11" fmla="*/ 241 h 436"/>
                  <a:gd name="T12" fmla="*/ 0 w 437"/>
                  <a:gd name="T13" fmla="*/ 218 h 436"/>
                  <a:gd name="T14" fmla="*/ 219 w 437"/>
                  <a:gd name="T15" fmla="*/ 0 h 436"/>
                  <a:gd name="T16" fmla="*/ 437 w 437"/>
                  <a:gd name="T17" fmla="*/ 218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7" h="436">
                    <a:moveTo>
                      <a:pt x="437" y="218"/>
                    </a:moveTo>
                    <a:cubicBezTo>
                      <a:pt x="437" y="226"/>
                      <a:pt x="436" y="233"/>
                      <a:pt x="435" y="241"/>
                    </a:cubicBezTo>
                    <a:cubicBezTo>
                      <a:pt x="435" y="241"/>
                      <a:pt x="435" y="241"/>
                      <a:pt x="435" y="241"/>
                    </a:cubicBezTo>
                    <a:cubicBezTo>
                      <a:pt x="424" y="351"/>
                      <a:pt x="331" y="436"/>
                      <a:pt x="219" y="436"/>
                    </a:cubicBezTo>
                    <a:cubicBezTo>
                      <a:pt x="106" y="436"/>
                      <a:pt x="13" y="351"/>
                      <a:pt x="2" y="242"/>
                    </a:cubicBezTo>
                    <a:cubicBezTo>
                      <a:pt x="2" y="241"/>
                      <a:pt x="2" y="241"/>
                      <a:pt x="2" y="241"/>
                    </a:cubicBezTo>
                    <a:cubicBezTo>
                      <a:pt x="1" y="233"/>
                      <a:pt x="0" y="226"/>
                      <a:pt x="0" y="218"/>
                    </a:cubicBezTo>
                    <a:cubicBezTo>
                      <a:pt x="0" y="98"/>
                      <a:pt x="98" y="0"/>
                      <a:pt x="219" y="0"/>
                    </a:cubicBezTo>
                    <a:cubicBezTo>
                      <a:pt x="339" y="0"/>
                      <a:pt x="437" y="98"/>
                      <a:pt x="437" y="2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0" name="Freeform 35">
                <a:extLst>
                  <a:ext uri="{FF2B5EF4-FFF2-40B4-BE49-F238E27FC236}">
                    <a16:creationId xmlns:a16="http://schemas.microsoft.com/office/drawing/2014/main" id="{6DE4E02F-1A79-AAE3-9C55-C47BE9C6A470}"/>
                  </a:ext>
                </a:extLst>
              </p:cNvPr>
              <p:cNvSpPr>
                <a:spLocks noEditPoints="1"/>
              </p:cNvSpPr>
              <p:nvPr/>
            </p:nvSpPr>
            <p:spPr bwMode="auto">
              <a:xfrm>
                <a:off x="35205988" y="4567238"/>
                <a:ext cx="923925" cy="1588"/>
              </a:xfrm>
              <a:custGeom>
                <a:avLst/>
                <a:gdLst>
                  <a:gd name="T0" fmla="*/ 642 w 643"/>
                  <a:gd name="T1" fmla="*/ 0 h 1"/>
                  <a:gd name="T2" fmla="*/ 642 w 643"/>
                  <a:gd name="T3" fmla="*/ 0 h 1"/>
                  <a:gd name="T4" fmla="*/ 643 w 643"/>
                  <a:gd name="T5" fmla="*/ 0 h 1"/>
                  <a:gd name="T6" fmla="*/ 643 w 643"/>
                  <a:gd name="T7" fmla="*/ 0 h 1"/>
                  <a:gd name="T8" fmla="*/ 642 w 643"/>
                  <a:gd name="T9" fmla="*/ 0 h 1"/>
                  <a:gd name="T10" fmla="*/ 0 w 643"/>
                  <a:gd name="T11" fmla="*/ 0 h 1"/>
                  <a:gd name="T12" fmla="*/ 0 w 643"/>
                  <a:gd name="T13" fmla="*/ 1 h 1"/>
                  <a:gd name="T14" fmla="*/ 1 w 643"/>
                  <a:gd name="T15" fmla="*/ 1 h 1"/>
                  <a:gd name="T16" fmla="*/ 1 w 643"/>
                  <a:gd name="T17" fmla="*/ 0 h 1"/>
                  <a:gd name="T18" fmla="*/ 0 w 643"/>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3" h="1">
                    <a:moveTo>
                      <a:pt x="642" y="0"/>
                    </a:moveTo>
                    <a:cubicBezTo>
                      <a:pt x="642" y="0"/>
                      <a:pt x="642" y="0"/>
                      <a:pt x="642" y="0"/>
                    </a:cubicBezTo>
                    <a:cubicBezTo>
                      <a:pt x="643" y="0"/>
                      <a:pt x="643" y="0"/>
                      <a:pt x="643" y="0"/>
                    </a:cubicBezTo>
                    <a:cubicBezTo>
                      <a:pt x="643" y="0"/>
                      <a:pt x="643" y="0"/>
                      <a:pt x="643" y="0"/>
                    </a:cubicBezTo>
                    <a:lnTo>
                      <a:pt x="642" y="0"/>
                    </a:lnTo>
                    <a:close/>
                    <a:moveTo>
                      <a:pt x="0" y="0"/>
                    </a:moveTo>
                    <a:cubicBezTo>
                      <a:pt x="0" y="0"/>
                      <a:pt x="0" y="0"/>
                      <a:pt x="0" y="1"/>
                    </a:cubicBezTo>
                    <a:cubicBezTo>
                      <a:pt x="1" y="1"/>
                      <a:pt x="1" y="1"/>
                      <a:pt x="1" y="1"/>
                    </a:cubicBezTo>
                    <a:cubicBezTo>
                      <a:pt x="1" y="0"/>
                      <a:pt x="1" y="0"/>
                      <a:pt x="1"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1" name="Freeform 36">
                <a:extLst>
                  <a:ext uri="{FF2B5EF4-FFF2-40B4-BE49-F238E27FC236}">
                    <a16:creationId xmlns:a16="http://schemas.microsoft.com/office/drawing/2014/main" id="{A2DEEAE5-0CDD-D442-ABFE-F43C9CC239F8}"/>
                  </a:ext>
                </a:extLst>
              </p:cNvPr>
              <p:cNvSpPr>
                <a:spLocks noEditPoints="1"/>
              </p:cNvSpPr>
              <p:nvPr/>
            </p:nvSpPr>
            <p:spPr bwMode="auto">
              <a:xfrm>
                <a:off x="29046488" y="1001713"/>
                <a:ext cx="1003300" cy="1425575"/>
              </a:xfrm>
              <a:custGeom>
                <a:avLst/>
                <a:gdLst>
                  <a:gd name="T0" fmla="*/ 350 w 699"/>
                  <a:gd name="T1" fmla="*/ 0 h 993"/>
                  <a:gd name="T2" fmla="*/ 0 w 699"/>
                  <a:gd name="T3" fmla="*/ 644 h 993"/>
                  <a:gd name="T4" fmla="*/ 350 w 699"/>
                  <a:gd name="T5" fmla="*/ 993 h 993"/>
                  <a:gd name="T6" fmla="*/ 699 w 699"/>
                  <a:gd name="T7" fmla="*/ 644 h 993"/>
                  <a:gd name="T8" fmla="*/ 350 w 699"/>
                  <a:gd name="T9" fmla="*/ 0 h 993"/>
                  <a:gd name="T10" fmla="*/ 539 w 699"/>
                  <a:gd name="T11" fmla="*/ 842 h 993"/>
                  <a:gd name="T12" fmla="*/ 361 w 699"/>
                  <a:gd name="T13" fmla="*/ 916 h 993"/>
                  <a:gd name="T14" fmla="*/ 349 w 699"/>
                  <a:gd name="T15" fmla="*/ 916 h 993"/>
                  <a:gd name="T16" fmla="*/ 320 w 699"/>
                  <a:gd name="T17" fmla="*/ 883 h 993"/>
                  <a:gd name="T18" fmla="*/ 352 w 699"/>
                  <a:gd name="T19" fmla="*/ 854 h 993"/>
                  <a:gd name="T20" fmla="*/ 561 w 699"/>
                  <a:gd name="T21" fmla="*/ 643 h 993"/>
                  <a:gd name="T22" fmla="*/ 593 w 699"/>
                  <a:gd name="T23" fmla="*/ 613 h 993"/>
                  <a:gd name="T24" fmla="*/ 622 w 699"/>
                  <a:gd name="T25" fmla="*/ 645 h 993"/>
                  <a:gd name="T26" fmla="*/ 539 w 699"/>
                  <a:gd name="T27" fmla="*/ 842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9" h="993">
                    <a:moveTo>
                      <a:pt x="350" y="0"/>
                    </a:moveTo>
                    <a:cubicBezTo>
                      <a:pt x="350" y="0"/>
                      <a:pt x="0" y="451"/>
                      <a:pt x="0" y="644"/>
                    </a:cubicBezTo>
                    <a:cubicBezTo>
                      <a:pt x="0" y="837"/>
                      <a:pt x="157" y="993"/>
                      <a:pt x="350" y="993"/>
                    </a:cubicBezTo>
                    <a:cubicBezTo>
                      <a:pt x="543" y="993"/>
                      <a:pt x="699" y="837"/>
                      <a:pt x="699" y="644"/>
                    </a:cubicBezTo>
                    <a:cubicBezTo>
                      <a:pt x="699" y="451"/>
                      <a:pt x="350" y="0"/>
                      <a:pt x="350" y="0"/>
                    </a:cubicBezTo>
                    <a:close/>
                    <a:moveTo>
                      <a:pt x="539" y="842"/>
                    </a:moveTo>
                    <a:cubicBezTo>
                      <a:pt x="491" y="890"/>
                      <a:pt x="428" y="916"/>
                      <a:pt x="361" y="916"/>
                    </a:cubicBezTo>
                    <a:cubicBezTo>
                      <a:pt x="357" y="916"/>
                      <a:pt x="353" y="916"/>
                      <a:pt x="349" y="916"/>
                    </a:cubicBezTo>
                    <a:cubicBezTo>
                      <a:pt x="332" y="915"/>
                      <a:pt x="319" y="900"/>
                      <a:pt x="320" y="883"/>
                    </a:cubicBezTo>
                    <a:cubicBezTo>
                      <a:pt x="321" y="866"/>
                      <a:pt x="335" y="853"/>
                      <a:pt x="352" y="854"/>
                    </a:cubicBezTo>
                    <a:cubicBezTo>
                      <a:pt x="465" y="859"/>
                      <a:pt x="555" y="768"/>
                      <a:pt x="561" y="643"/>
                    </a:cubicBezTo>
                    <a:cubicBezTo>
                      <a:pt x="561" y="626"/>
                      <a:pt x="576" y="612"/>
                      <a:pt x="593" y="613"/>
                    </a:cubicBezTo>
                    <a:cubicBezTo>
                      <a:pt x="610" y="614"/>
                      <a:pt x="623" y="628"/>
                      <a:pt x="622" y="645"/>
                    </a:cubicBezTo>
                    <a:cubicBezTo>
                      <a:pt x="619" y="722"/>
                      <a:pt x="589" y="791"/>
                      <a:pt x="539" y="8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2" name="Freeform 37">
                <a:extLst>
                  <a:ext uri="{FF2B5EF4-FFF2-40B4-BE49-F238E27FC236}">
                    <a16:creationId xmlns:a16="http://schemas.microsoft.com/office/drawing/2014/main" id="{3CF44F46-B9DC-BC56-539C-3305192F7519}"/>
                  </a:ext>
                </a:extLst>
              </p:cNvPr>
              <p:cNvSpPr>
                <a:spLocks noEditPoints="1"/>
              </p:cNvSpPr>
              <p:nvPr/>
            </p:nvSpPr>
            <p:spPr bwMode="auto">
              <a:xfrm>
                <a:off x="29046488" y="1001713"/>
                <a:ext cx="1003300" cy="1425575"/>
              </a:xfrm>
              <a:custGeom>
                <a:avLst/>
                <a:gdLst>
                  <a:gd name="T0" fmla="*/ 350 w 699"/>
                  <a:gd name="T1" fmla="*/ 0 h 993"/>
                  <a:gd name="T2" fmla="*/ 0 w 699"/>
                  <a:gd name="T3" fmla="*/ 644 h 993"/>
                  <a:gd name="T4" fmla="*/ 350 w 699"/>
                  <a:gd name="T5" fmla="*/ 993 h 993"/>
                  <a:gd name="T6" fmla="*/ 699 w 699"/>
                  <a:gd name="T7" fmla="*/ 644 h 993"/>
                  <a:gd name="T8" fmla="*/ 350 w 699"/>
                  <a:gd name="T9" fmla="*/ 0 h 993"/>
                  <a:gd name="T10" fmla="*/ 539 w 699"/>
                  <a:gd name="T11" fmla="*/ 842 h 993"/>
                  <a:gd name="T12" fmla="*/ 361 w 699"/>
                  <a:gd name="T13" fmla="*/ 916 h 993"/>
                  <a:gd name="T14" fmla="*/ 349 w 699"/>
                  <a:gd name="T15" fmla="*/ 916 h 993"/>
                  <a:gd name="T16" fmla="*/ 320 w 699"/>
                  <a:gd name="T17" fmla="*/ 883 h 993"/>
                  <a:gd name="T18" fmla="*/ 352 w 699"/>
                  <a:gd name="T19" fmla="*/ 854 h 993"/>
                  <a:gd name="T20" fmla="*/ 561 w 699"/>
                  <a:gd name="T21" fmla="*/ 643 h 993"/>
                  <a:gd name="T22" fmla="*/ 593 w 699"/>
                  <a:gd name="T23" fmla="*/ 613 h 993"/>
                  <a:gd name="T24" fmla="*/ 622 w 699"/>
                  <a:gd name="T25" fmla="*/ 645 h 993"/>
                  <a:gd name="T26" fmla="*/ 539 w 699"/>
                  <a:gd name="T27" fmla="*/ 842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9" h="993">
                    <a:moveTo>
                      <a:pt x="350" y="0"/>
                    </a:moveTo>
                    <a:cubicBezTo>
                      <a:pt x="350" y="0"/>
                      <a:pt x="0" y="451"/>
                      <a:pt x="0" y="644"/>
                    </a:cubicBezTo>
                    <a:cubicBezTo>
                      <a:pt x="0" y="837"/>
                      <a:pt x="157" y="993"/>
                      <a:pt x="350" y="993"/>
                    </a:cubicBezTo>
                    <a:cubicBezTo>
                      <a:pt x="543" y="993"/>
                      <a:pt x="699" y="837"/>
                      <a:pt x="699" y="644"/>
                    </a:cubicBezTo>
                    <a:cubicBezTo>
                      <a:pt x="699" y="451"/>
                      <a:pt x="350" y="0"/>
                      <a:pt x="350" y="0"/>
                    </a:cubicBezTo>
                    <a:close/>
                    <a:moveTo>
                      <a:pt x="539" y="842"/>
                    </a:moveTo>
                    <a:cubicBezTo>
                      <a:pt x="491" y="890"/>
                      <a:pt x="428" y="916"/>
                      <a:pt x="361" y="916"/>
                    </a:cubicBezTo>
                    <a:cubicBezTo>
                      <a:pt x="357" y="916"/>
                      <a:pt x="353" y="916"/>
                      <a:pt x="349" y="916"/>
                    </a:cubicBezTo>
                    <a:cubicBezTo>
                      <a:pt x="332" y="915"/>
                      <a:pt x="319" y="900"/>
                      <a:pt x="320" y="883"/>
                    </a:cubicBezTo>
                    <a:cubicBezTo>
                      <a:pt x="321" y="866"/>
                      <a:pt x="335" y="853"/>
                      <a:pt x="352" y="854"/>
                    </a:cubicBezTo>
                    <a:cubicBezTo>
                      <a:pt x="465" y="859"/>
                      <a:pt x="555" y="768"/>
                      <a:pt x="561" y="643"/>
                    </a:cubicBezTo>
                    <a:cubicBezTo>
                      <a:pt x="561" y="626"/>
                      <a:pt x="576" y="612"/>
                      <a:pt x="593" y="613"/>
                    </a:cubicBezTo>
                    <a:cubicBezTo>
                      <a:pt x="610" y="614"/>
                      <a:pt x="623" y="628"/>
                      <a:pt x="622" y="645"/>
                    </a:cubicBezTo>
                    <a:cubicBezTo>
                      <a:pt x="619" y="722"/>
                      <a:pt x="589" y="791"/>
                      <a:pt x="539" y="8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08" name="Group 307">
              <a:extLst>
                <a:ext uri="{FF2B5EF4-FFF2-40B4-BE49-F238E27FC236}">
                  <a16:creationId xmlns:a16="http://schemas.microsoft.com/office/drawing/2014/main" id="{31B27325-BD04-90EE-6C15-2CB200B25044}"/>
                </a:ext>
              </a:extLst>
            </p:cNvPr>
            <p:cNvGrpSpPr/>
            <p:nvPr/>
          </p:nvGrpSpPr>
          <p:grpSpPr>
            <a:xfrm>
              <a:off x="3621725" y="4659431"/>
              <a:ext cx="591624" cy="953450"/>
              <a:chOff x="16524288" y="231776"/>
              <a:chExt cx="4140200" cy="6672262"/>
            </a:xfrm>
            <a:solidFill>
              <a:srgbClr val="202954"/>
            </a:solidFill>
          </p:grpSpPr>
          <p:sp>
            <p:nvSpPr>
              <p:cNvPr id="299" name="Freeform 45">
                <a:extLst>
                  <a:ext uri="{FF2B5EF4-FFF2-40B4-BE49-F238E27FC236}">
                    <a16:creationId xmlns:a16="http://schemas.microsoft.com/office/drawing/2014/main" id="{7F63C01F-ECA3-DDEB-6DA7-1AE40C607D9E}"/>
                  </a:ext>
                </a:extLst>
              </p:cNvPr>
              <p:cNvSpPr>
                <a:spLocks/>
              </p:cNvSpPr>
              <p:nvPr/>
            </p:nvSpPr>
            <p:spPr bwMode="auto">
              <a:xfrm>
                <a:off x="18857913" y="3240088"/>
                <a:ext cx="298450" cy="936625"/>
              </a:xfrm>
              <a:custGeom>
                <a:avLst/>
                <a:gdLst>
                  <a:gd name="T0" fmla="*/ 85 w 213"/>
                  <a:gd name="T1" fmla="*/ 666 h 666"/>
                  <a:gd name="T2" fmla="*/ 165 w 213"/>
                  <a:gd name="T3" fmla="*/ 592 h 666"/>
                  <a:gd name="T4" fmla="*/ 209 w 213"/>
                  <a:gd name="T5" fmla="*/ 93 h 666"/>
                  <a:gd name="T6" fmla="*/ 136 w 213"/>
                  <a:gd name="T7" fmla="*/ 5 h 666"/>
                  <a:gd name="T8" fmla="*/ 48 w 213"/>
                  <a:gd name="T9" fmla="*/ 78 h 666"/>
                  <a:gd name="T10" fmla="*/ 4 w 213"/>
                  <a:gd name="T11" fmla="*/ 578 h 666"/>
                  <a:gd name="T12" fmla="*/ 78 w 213"/>
                  <a:gd name="T13" fmla="*/ 666 h 666"/>
                  <a:gd name="T14" fmla="*/ 85 w 213"/>
                  <a:gd name="T15" fmla="*/ 666 h 6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666">
                    <a:moveTo>
                      <a:pt x="85" y="666"/>
                    </a:moveTo>
                    <a:cubicBezTo>
                      <a:pt x="126" y="666"/>
                      <a:pt x="161" y="634"/>
                      <a:pt x="165" y="592"/>
                    </a:cubicBezTo>
                    <a:cubicBezTo>
                      <a:pt x="209" y="93"/>
                      <a:pt x="209" y="93"/>
                      <a:pt x="209" y="93"/>
                    </a:cubicBezTo>
                    <a:cubicBezTo>
                      <a:pt x="213" y="48"/>
                      <a:pt x="180" y="9"/>
                      <a:pt x="136" y="5"/>
                    </a:cubicBezTo>
                    <a:cubicBezTo>
                      <a:pt x="91" y="0"/>
                      <a:pt x="52" y="34"/>
                      <a:pt x="48" y="78"/>
                    </a:cubicBezTo>
                    <a:cubicBezTo>
                      <a:pt x="4" y="578"/>
                      <a:pt x="4" y="578"/>
                      <a:pt x="4" y="578"/>
                    </a:cubicBezTo>
                    <a:cubicBezTo>
                      <a:pt x="0" y="623"/>
                      <a:pt x="33" y="662"/>
                      <a:pt x="78" y="666"/>
                    </a:cubicBezTo>
                    <a:cubicBezTo>
                      <a:pt x="80" y="666"/>
                      <a:pt x="82" y="666"/>
                      <a:pt x="85" y="6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0" name="Freeform 46">
                <a:extLst>
                  <a:ext uri="{FF2B5EF4-FFF2-40B4-BE49-F238E27FC236}">
                    <a16:creationId xmlns:a16="http://schemas.microsoft.com/office/drawing/2014/main" id="{31FB1870-09D8-5F92-A48A-FC9E527CC7E3}"/>
                  </a:ext>
                </a:extLst>
              </p:cNvPr>
              <p:cNvSpPr>
                <a:spLocks/>
              </p:cNvSpPr>
              <p:nvPr/>
            </p:nvSpPr>
            <p:spPr bwMode="auto">
              <a:xfrm>
                <a:off x="19332575" y="3248026"/>
                <a:ext cx="227013" cy="1054100"/>
              </a:xfrm>
              <a:custGeom>
                <a:avLst/>
                <a:gdLst>
                  <a:gd name="T0" fmla="*/ 162 w 162"/>
                  <a:gd name="T1" fmla="*/ 670 h 750"/>
                  <a:gd name="T2" fmla="*/ 162 w 162"/>
                  <a:gd name="T3" fmla="*/ 81 h 750"/>
                  <a:gd name="T4" fmla="*/ 81 w 162"/>
                  <a:gd name="T5" fmla="*/ 0 h 750"/>
                  <a:gd name="T6" fmla="*/ 0 w 162"/>
                  <a:gd name="T7" fmla="*/ 81 h 750"/>
                  <a:gd name="T8" fmla="*/ 0 w 162"/>
                  <a:gd name="T9" fmla="*/ 670 h 750"/>
                  <a:gd name="T10" fmla="*/ 81 w 162"/>
                  <a:gd name="T11" fmla="*/ 750 h 750"/>
                  <a:gd name="T12" fmla="*/ 162 w 162"/>
                  <a:gd name="T13" fmla="*/ 670 h 750"/>
                </a:gdLst>
                <a:ahLst/>
                <a:cxnLst>
                  <a:cxn ang="0">
                    <a:pos x="T0" y="T1"/>
                  </a:cxn>
                  <a:cxn ang="0">
                    <a:pos x="T2" y="T3"/>
                  </a:cxn>
                  <a:cxn ang="0">
                    <a:pos x="T4" y="T5"/>
                  </a:cxn>
                  <a:cxn ang="0">
                    <a:pos x="T6" y="T7"/>
                  </a:cxn>
                  <a:cxn ang="0">
                    <a:pos x="T8" y="T9"/>
                  </a:cxn>
                  <a:cxn ang="0">
                    <a:pos x="T10" y="T11"/>
                  </a:cxn>
                  <a:cxn ang="0">
                    <a:pos x="T12" y="T13"/>
                  </a:cxn>
                </a:cxnLst>
                <a:rect l="0" t="0" r="r" b="b"/>
                <a:pathLst>
                  <a:path w="162" h="750">
                    <a:moveTo>
                      <a:pt x="162" y="670"/>
                    </a:moveTo>
                    <a:cubicBezTo>
                      <a:pt x="162" y="81"/>
                      <a:pt x="162" y="81"/>
                      <a:pt x="162" y="81"/>
                    </a:cubicBezTo>
                    <a:cubicBezTo>
                      <a:pt x="162" y="36"/>
                      <a:pt x="126" y="0"/>
                      <a:pt x="81" y="0"/>
                    </a:cubicBezTo>
                    <a:cubicBezTo>
                      <a:pt x="36" y="0"/>
                      <a:pt x="0" y="36"/>
                      <a:pt x="0" y="81"/>
                    </a:cubicBezTo>
                    <a:cubicBezTo>
                      <a:pt x="0" y="670"/>
                      <a:pt x="0" y="670"/>
                      <a:pt x="0" y="670"/>
                    </a:cubicBezTo>
                    <a:cubicBezTo>
                      <a:pt x="0" y="714"/>
                      <a:pt x="36" y="750"/>
                      <a:pt x="81" y="750"/>
                    </a:cubicBezTo>
                    <a:cubicBezTo>
                      <a:pt x="126" y="750"/>
                      <a:pt x="162" y="714"/>
                      <a:pt x="162" y="6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1" name="Freeform 47">
                <a:extLst>
                  <a:ext uri="{FF2B5EF4-FFF2-40B4-BE49-F238E27FC236}">
                    <a16:creationId xmlns:a16="http://schemas.microsoft.com/office/drawing/2014/main" id="{885B362C-66CF-B36D-7484-C6E1BE583FB2}"/>
                  </a:ext>
                </a:extLst>
              </p:cNvPr>
              <p:cNvSpPr>
                <a:spLocks/>
              </p:cNvSpPr>
              <p:nvPr/>
            </p:nvSpPr>
            <p:spPr bwMode="auto">
              <a:xfrm>
                <a:off x="19735800" y="3240088"/>
                <a:ext cx="298450" cy="936625"/>
              </a:xfrm>
              <a:custGeom>
                <a:avLst/>
                <a:gdLst>
                  <a:gd name="T0" fmla="*/ 128 w 213"/>
                  <a:gd name="T1" fmla="*/ 666 h 666"/>
                  <a:gd name="T2" fmla="*/ 136 w 213"/>
                  <a:gd name="T3" fmla="*/ 666 h 666"/>
                  <a:gd name="T4" fmla="*/ 209 w 213"/>
                  <a:gd name="T5" fmla="*/ 578 h 666"/>
                  <a:gd name="T6" fmla="*/ 165 w 213"/>
                  <a:gd name="T7" fmla="*/ 78 h 666"/>
                  <a:gd name="T8" fmla="*/ 77 w 213"/>
                  <a:gd name="T9" fmla="*/ 5 h 666"/>
                  <a:gd name="T10" fmla="*/ 4 w 213"/>
                  <a:gd name="T11" fmla="*/ 93 h 666"/>
                  <a:gd name="T12" fmla="*/ 48 w 213"/>
                  <a:gd name="T13" fmla="*/ 592 h 666"/>
                  <a:gd name="T14" fmla="*/ 128 w 213"/>
                  <a:gd name="T15" fmla="*/ 666 h 6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666">
                    <a:moveTo>
                      <a:pt x="128" y="666"/>
                    </a:moveTo>
                    <a:cubicBezTo>
                      <a:pt x="131" y="666"/>
                      <a:pt x="133" y="666"/>
                      <a:pt x="136" y="666"/>
                    </a:cubicBezTo>
                    <a:cubicBezTo>
                      <a:pt x="180" y="662"/>
                      <a:pt x="213" y="623"/>
                      <a:pt x="209" y="578"/>
                    </a:cubicBezTo>
                    <a:cubicBezTo>
                      <a:pt x="165" y="78"/>
                      <a:pt x="165" y="78"/>
                      <a:pt x="165" y="78"/>
                    </a:cubicBezTo>
                    <a:cubicBezTo>
                      <a:pt x="161" y="34"/>
                      <a:pt x="122" y="0"/>
                      <a:pt x="77" y="5"/>
                    </a:cubicBezTo>
                    <a:cubicBezTo>
                      <a:pt x="33" y="9"/>
                      <a:pt x="0" y="48"/>
                      <a:pt x="4" y="93"/>
                    </a:cubicBezTo>
                    <a:cubicBezTo>
                      <a:pt x="48" y="592"/>
                      <a:pt x="48" y="592"/>
                      <a:pt x="48" y="592"/>
                    </a:cubicBezTo>
                    <a:cubicBezTo>
                      <a:pt x="52" y="634"/>
                      <a:pt x="87" y="666"/>
                      <a:pt x="128" y="6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2" name="Freeform 48">
                <a:extLst>
                  <a:ext uri="{FF2B5EF4-FFF2-40B4-BE49-F238E27FC236}">
                    <a16:creationId xmlns:a16="http://schemas.microsoft.com/office/drawing/2014/main" id="{9405F761-0FB8-058E-63D7-F95E888B845C}"/>
                  </a:ext>
                </a:extLst>
              </p:cNvPr>
              <p:cNvSpPr>
                <a:spLocks/>
              </p:cNvSpPr>
              <p:nvPr/>
            </p:nvSpPr>
            <p:spPr bwMode="auto">
              <a:xfrm>
                <a:off x="16524288" y="231776"/>
                <a:ext cx="3527425" cy="2857500"/>
              </a:xfrm>
              <a:custGeom>
                <a:avLst/>
                <a:gdLst>
                  <a:gd name="T0" fmla="*/ 1473 w 2511"/>
                  <a:gd name="T1" fmla="*/ 1301 h 2033"/>
                  <a:gd name="T2" fmla="*/ 1644 w 2511"/>
                  <a:gd name="T3" fmla="*/ 1301 h 2033"/>
                  <a:gd name="T4" fmla="*/ 1813 w 2511"/>
                  <a:gd name="T5" fmla="*/ 1470 h 2033"/>
                  <a:gd name="T6" fmla="*/ 1813 w 2511"/>
                  <a:gd name="T7" fmla="*/ 1766 h 2033"/>
                  <a:gd name="T8" fmla="*/ 1783 w 2511"/>
                  <a:gd name="T9" fmla="*/ 1766 h 2033"/>
                  <a:gd name="T10" fmla="*/ 1649 w 2511"/>
                  <a:gd name="T11" fmla="*/ 1899 h 2033"/>
                  <a:gd name="T12" fmla="*/ 1783 w 2511"/>
                  <a:gd name="T13" fmla="*/ 2033 h 2033"/>
                  <a:gd name="T14" fmla="*/ 2377 w 2511"/>
                  <a:gd name="T15" fmla="*/ 2033 h 2033"/>
                  <a:gd name="T16" fmla="*/ 2511 w 2511"/>
                  <a:gd name="T17" fmla="*/ 1899 h 2033"/>
                  <a:gd name="T18" fmla="*/ 2377 w 2511"/>
                  <a:gd name="T19" fmla="*/ 1766 h 2033"/>
                  <a:gd name="T20" fmla="*/ 2347 w 2511"/>
                  <a:gd name="T21" fmla="*/ 1766 h 2033"/>
                  <a:gd name="T22" fmla="*/ 2347 w 2511"/>
                  <a:gd name="T23" fmla="*/ 1470 h 2033"/>
                  <a:gd name="T24" fmla="*/ 1644 w 2511"/>
                  <a:gd name="T25" fmla="*/ 767 h 2033"/>
                  <a:gd name="T26" fmla="*/ 1473 w 2511"/>
                  <a:gd name="T27" fmla="*/ 767 h 2033"/>
                  <a:gd name="T28" fmla="*/ 1196 w 2511"/>
                  <a:gd name="T29" fmla="*/ 581 h 2033"/>
                  <a:gd name="T30" fmla="*/ 1197 w 2511"/>
                  <a:gd name="T31" fmla="*/ 346 h 2033"/>
                  <a:gd name="T32" fmla="*/ 1208 w 2511"/>
                  <a:gd name="T33" fmla="*/ 338 h 2033"/>
                  <a:gd name="T34" fmla="*/ 1296 w 2511"/>
                  <a:gd name="T35" fmla="*/ 302 h 2033"/>
                  <a:gd name="T36" fmla="*/ 1333 w 2511"/>
                  <a:gd name="T37" fmla="*/ 302 h 2033"/>
                  <a:gd name="T38" fmla="*/ 1436 w 2511"/>
                  <a:gd name="T39" fmla="*/ 348 h 2033"/>
                  <a:gd name="T40" fmla="*/ 1569 w 2511"/>
                  <a:gd name="T41" fmla="*/ 401 h 2033"/>
                  <a:gd name="T42" fmla="*/ 1757 w 2511"/>
                  <a:gd name="T43" fmla="*/ 155 h 2033"/>
                  <a:gd name="T44" fmla="*/ 1618 w 2511"/>
                  <a:gd name="T45" fmla="*/ 18 h 2033"/>
                  <a:gd name="T46" fmla="*/ 1433 w 2511"/>
                  <a:gd name="T47" fmla="*/ 68 h 2033"/>
                  <a:gd name="T48" fmla="*/ 1338 w 2511"/>
                  <a:gd name="T49" fmla="*/ 111 h 2033"/>
                  <a:gd name="T50" fmla="*/ 1296 w 2511"/>
                  <a:gd name="T51" fmla="*/ 111 h 2033"/>
                  <a:gd name="T52" fmla="*/ 1208 w 2511"/>
                  <a:gd name="T53" fmla="*/ 75 h 2033"/>
                  <a:gd name="T54" fmla="*/ 1094 w 2511"/>
                  <a:gd name="T55" fmla="*/ 33 h 2033"/>
                  <a:gd name="T56" fmla="*/ 980 w 2511"/>
                  <a:gd name="T57" fmla="*/ 75 h 2033"/>
                  <a:gd name="T58" fmla="*/ 892 w 2511"/>
                  <a:gd name="T59" fmla="*/ 111 h 2033"/>
                  <a:gd name="T60" fmla="*/ 850 w 2511"/>
                  <a:gd name="T61" fmla="*/ 111 h 2033"/>
                  <a:gd name="T62" fmla="*/ 755 w 2511"/>
                  <a:gd name="T63" fmla="*/ 68 h 2033"/>
                  <a:gd name="T64" fmla="*/ 570 w 2511"/>
                  <a:gd name="T65" fmla="*/ 18 h 2033"/>
                  <a:gd name="T66" fmla="*/ 431 w 2511"/>
                  <a:gd name="T67" fmla="*/ 155 h 2033"/>
                  <a:gd name="T68" fmla="*/ 619 w 2511"/>
                  <a:gd name="T69" fmla="*/ 401 h 2033"/>
                  <a:gd name="T70" fmla="*/ 752 w 2511"/>
                  <a:gd name="T71" fmla="*/ 348 h 2033"/>
                  <a:gd name="T72" fmla="*/ 855 w 2511"/>
                  <a:gd name="T73" fmla="*/ 302 h 2033"/>
                  <a:gd name="T74" fmla="*/ 892 w 2511"/>
                  <a:gd name="T75" fmla="*/ 302 h 2033"/>
                  <a:gd name="T76" fmla="*/ 980 w 2511"/>
                  <a:gd name="T77" fmla="*/ 338 h 2033"/>
                  <a:gd name="T78" fmla="*/ 992 w 2511"/>
                  <a:gd name="T79" fmla="*/ 347 h 2033"/>
                  <a:gd name="T80" fmla="*/ 991 w 2511"/>
                  <a:gd name="T81" fmla="*/ 582 h 2033"/>
                  <a:gd name="T82" fmla="*/ 715 w 2511"/>
                  <a:gd name="T83" fmla="*/ 767 h 2033"/>
                  <a:gd name="T84" fmla="*/ 288 w 2511"/>
                  <a:gd name="T85" fmla="*/ 767 h 2033"/>
                  <a:gd name="T86" fmla="*/ 288 w 2511"/>
                  <a:gd name="T87" fmla="*/ 627 h 2033"/>
                  <a:gd name="T88" fmla="*/ 231 w 2511"/>
                  <a:gd name="T89" fmla="*/ 570 h 2033"/>
                  <a:gd name="T90" fmla="*/ 57 w 2511"/>
                  <a:gd name="T91" fmla="*/ 570 h 2033"/>
                  <a:gd name="T92" fmla="*/ 0 w 2511"/>
                  <a:gd name="T93" fmla="*/ 627 h 2033"/>
                  <a:gd name="T94" fmla="*/ 0 w 2511"/>
                  <a:gd name="T95" fmla="*/ 1441 h 2033"/>
                  <a:gd name="T96" fmla="*/ 57 w 2511"/>
                  <a:gd name="T97" fmla="*/ 1498 h 2033"/>
                  <a:gd name="T98" fmla="*/ 231 w 2511"/>
                  <a:gd name="T99" fmla="*/ 1498 h 2033"/>
                  <a:gd name="T100" fmla="*/ 288 w 2511"/>
                  <a:gd name="T101" fmla="*/ 1441 h 2033"/>
                  <a:gd name="T102" fmla="*/ 288 w 2511"/>
                  <a:gd name="T103" fmla="*/ 1301 h 2033"/>
                  <a:gd name="T104" fmla="*/ 715 w 2511"/>
                  <a:gd name="T105" fmla="*/ 1301 h 2033"/>
                  <a:gd name="T106" fmla="*/ 1094 w 2511"/>
                  <a:gd name="T107" fmla="*/ 1498 h 2033"/>
                  <a:gd name="T108" fmla="*/ 1094 w 2511"/>
                  <a:gd name="T109" fmla="*/ 1498 h 2033"/>
                  <a:gd name="T110" fmla="*/ 1473 w 2511"/>
                  <a:gd name="T111" fmla="*/ 1301 h 2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11" h="2033">
                    <a:moveTo>
                      <a:pt x="1473" y="1301"/>
                    </a:moveTo>
                    <a:cubicBezTo>
                      <a:pt x="1644" y="1301"/>
                      <a:pt x="1644" y="1301"/>
                      <a:pt x="1644" y="1301"/>
                    </a:cubicBezTo>
                    <a:cubicBezTo>
                      <a:pt x="1737" y="1301"/>
                      <a:pt x="1813" y="1377"/>
                      <a:pt x="1813" y="1470"/>
                    </a:cubicBezTo>
                    <a:cubicBezTo>
                      <a:pt x="1813" y="1766"/>
                      <a:pt x="1813" y="1766"/>
                      <a:pt x="1813" y="1766"/>
                    </a:cubicBezTo>
                    <a:cubicBezTo>
                      <a:pt x="1783" y="1766"/>
                      <a:pt x="1783" y="1766"/>
                      <a:pt x="1783" y="1766"/>
                    </a:cubicBezTo>
                    <a:cubicBezTo>
                      <a:pt x="1709" y="1766"/>
                      <a:pt x="1649" y="1826"/>
                      <a:pt x="1649" y="1899"/>
                    </a:cubicBezTo>
                    <a:cubicBezTo>
                      <a:pt x="1649" y="1973"/>
                      <a:pt x="1709" y="2033"/>
                      <a:pt x="1783" y="2033"/>
                    </a:cubicBezTo>
                    <a:cubicBezTo>
                      <a:pt x="2377" y="2033"/>
                      <a:pt x="2377" y="2033"/>
                      <a:pt x="2377" y="2033"/>
                    </a:cubicBezTo>
                    <a:cubicBezTo>
                      <a:pt x="2451" y="2033"/>
                      <a:pt x="2511" y="1973"/>
                      <a:pt x="2511" y="1899"/>
                    </a:cubicBezTo>
                    <a:cubicBezTo>
                      <a:pt x="2511" y="1826"/>
                      <a:pt x="2451" y="1766"/>
                      <a:pt x="2377" y="1766"/>
                    </a:cubicBezTo>
                    <a:cubicBezTo>
                      <a:pt x="2347" y="1766"/>
                      <a:pt x="2347" y="1766"/>
                      <a:pt x="2347" y="1766"/>
                    </a:cubicBezTo>
                    <a:cubicBezTo>
                      <a:pt x="2347" y="1470"/>
                      <a:pt x="2347" y="1470"/>
                      <a:pt x="2347" y="1470"/>
                    </a:cubicBezTo>
                    <a:cubicBezTo>
                      <a:pt x="2347" y="1082"/>
                      <a:pt x="2032" y="767"/>
                      <a:pt x="1644" y="767"/>
                    </a:cubicBezTo>
                    <a:cubicBezTo>
                      <a:pt x="1473" y="767"/>
                      <a:pt x="1473" y="767"/>
                      <a:pt x="1473" y="767"/>
                    </a:cubicBezTo>
                    <a:cubicBezTo>
                      <a:pt x="1408" y="674"/>
                      <a:pt x="1310" y="607"/>
                      <a:pt x="1196" y="581"/>
                    </a:cubicBezTo>
                    <a:cubicBezTo>
                      <a:pt x="1197" y="346"/>
                      <a:pt x="1197" y="346"/>
                      <a:pt x="1197" y="346"/>
                    </a:cubicBezTo>
                    <a:cubicBezTo>
                      <a:pt x="1200" y="344"/>
                      <a:pt x="1204" y="341"/>
                      <a:pt x="1208" y="338"/>
                    </a:cubicBezTo>
                    <a:cubicBezTo>
                      <a:pt x="1233" y="317"/>
                      <a:pt x="1263" y="302"/>
                      <a:pt x="1296" y="302"/>
                    </a:cubicBezTo>
                    <a:cubicBezTo>
                      <a:pt x="1333" y="302"/>
                      <a:pt x="1333" y="302"/>
                      <a:pt x="1333" y="302"/>
                    </a:cubicBezTo>
                    <a:cubicBezTo>
                      <a:pt x="1372" y="302"/>
                      <a:pt x="1407" y="321"/>
                      <a:pt x="1436" y="348"/>
                    </a:cubicBezTo>
                    <a:cubicBezTo>
                      <a:pt x="1470" y="381"/>
                      <a:pt x="1517" y="401"/>
                      <a:pt x="1569" y="401"/>
                    </a:cubicBezTo>
                    <a:cubicBezTo>
                      <a:pt x="1693" y="401"/>
                      <a:pt x="1790" y="284"/>
                      <a:pt x="1757" y="155"/>
                    </a:cubicBezTo>
                    <a:cubicBezTo>
                      <a:pt x="1739" y="88"/>
                      <a:pt x="1685" y="35"/>
                      <a:pt x="1618" y="18"/>
                    </a:cubicBezTo>
                    <a:cubicBezTo>
                      <a:pt x="1546" y="0"/>
                      <a:pt x="1479" y="23"/>
                      <a:pt x="1433" y="68"/>
                    </a:cubicBezTo>
                    <a:cubicBezTo>
                      <a:pt x="1407" y="94"/>
                      <a:pt x="1374" y="111"/>
                      <a:pt x="1338" y="111"/>
                    </a:cubicBezTo>
                    <a:cubicBezTo>
                      <a:pt x="1296" y="111"/>
                      <a:pt x="1296" y="111"/>
                      <a:pt x="1296" y="111"/>
                    </a:cubicBezTo>
                    <a:cubicBezTo>
                      <a:pt x="1263" y="111"/>
                      <a:pt x="1233" y="96"/>
                      <a:pt x="1208" y="75"/>
                    </a:cubicBezTo>
                    <a:cubicBezTo>
                      <a:pt x="1177" y="49"/>
                      <a:pt x="1137" y="33"/>
                      <a:pt x="1094" y="33"/>
                    </a:cubicBezTo>
                    <a:cubicBezTo>
                      <a:pt x="1051" y="33"/>
                      <a:pt x="1011" y="49"/>
                      <a:pt x="980" y="75"/>
                    </a:cubicBezTo>
                    <a:cubicBezTo>
                      <a:pt x="955" y="96"/>
                      <a:pt x="925" y="111"/>
                      <a:pt x="892" y="111"/>
                    </a:cubicBezTo>
                    <a:cubicBezTo>
                      <a:pt x="850" y="111"/>
                      <a:pt x="850" y="111"/>
                      <a:pt x="850" y="111"/>
                    </a:cubicBezTo>
                    <a:cubicBezTo>
                      <a:pt x="814" y="111"/>
                      <a:pt x="781" y="94"/>
                      <a:pt x="755" y="68"/>
                    </a:cubicBezTo>
                    <a:cubicBezTo>
                      <a:pt x="709" y="23"/>
                      <a:pt x="642" y="0"/>
                      <a:pt x="570" y="18"/>
                    </a:cubicBezTo>
                    <a:cubicBezTo>
                      <a:pt x="503" y="35"/>
                      <a:pt x="449" y="88"/>
                      <a:pt x="431" y="155"/>
                    </a:cubicBezTo>
                    <a:cubicBezTo>
                      <a:pt x="398" y="284"/>
                      <a:pt x="495" y="401"/>
                      <a:pt x="619" y="401"/>
                    </a:cubicBezTo>
                    <a:cubicBezTo>
                      <a:pt x="671" y="401"/>
                      <a:pt x="718" y="381"/>
                      <a:pt x="752" y="348"/>
                    </a:cubicBezTo>
                    <a:cubicBezTo>
                      <a:pt x="781" y="321"/>
                      <a:pt x="816" y="302"/>
                      <a:pt x="855" y="302"/>
                    </a:cubicBezTo>
                    <a:cubicBezTo>
                      <a:pt x="892" y="302"/>
                      <a:pt x="892" y="302"/>
                      <a:pt x="892" y="302"/>
                    </a:cubicBezTo>
                    <a:cubicBezTo>
                      <a:pt x="925" y="302"/>
                      <a:pt x="955" y="317"/>
                      <a:pt x="980" y="338"/>
                    </a:cubicBezTo>
                    <a:cubicBezTo>
                      <a:pt x="984" y="342"/>
                      <a:pt x="988" y="344"/>
                      <a:pt x="992" y="347"/>
                    </a:cubicBezTo>
                    <a:cubicBezTo>
                      <a:pt x="991" y="582"/>
                      <a:pt x="991" y="582"/>
                      <a:pt x="991" y="582"/>
                    </a:cubicBezTo>
                    <a:cubicBezTo>
                      <a:pt x="878" y="607"/>
                      <a:pt x="780" y="674"/>
                      <a:pt x="715" y="767"/>
                    </a:cubicBezTo>
                    <a:cubicBezTo>
                      <a:pt x="288" y="767"/>
                      <a:pt x="288" y="767"/>
                      <a:pt x="288" y="767"/>
                    </a:cubicBezTo>
                    <a:cubicBezTo>
                      <a:pt x="288" y="627"/>
                      <a:pt x="288" y="627"/>
                      <a:pt x="288" y="627"/>
                    </a:cubicBezTo>
                    <a:cubicBezTo>
                      <a:pt x="288" y="595"/>
                      <a:pt x="263" y="570"/>
                      <a:pt x="231" y="570"/>
                    </a:cubicBezTo>
                    <a:cubicBezTo>
                      <a:pt x="57" y="570"/>
                      <a:pt x="57" y="570"/>
                      <a:pt x="57" y="570"/>
                    </a:cubicBezTo>
                    <a:cubicBezTo>
                      <a:pt x="26" y="570"/>
                      <a:pt x="0" y="595"/>
                      <a:pt x="0" y="627"/>
                    </a:cubicBezTo>
                    <a:cubicBezTo>
                      <a:pt x="0" y="1441"/>
                      <a:pt x="0" y="1441"/>
                      <a:pt x="0" y="1441"/>
                    </a:cubicBezTo>
                    <a:cubicBezTo>
                      <a:pt x="0" y="1472"/>
                      <a:pt x="26" y="1498"/>
                      <a:pt x="57" y="1498"/>
                    </a:cubicBezTo>
                    <a:cubicBezTo>
                      <a:pt x="231" y="1498"/>
                      <a:pt x="231" y="1498"/>
                      <a:pt x="231" y="1498"/>
                    </a:cubicBezTo>
                    <a:cubicBezTo>
                      <a:pt x="263" y="1498"/>
                      <a:pt x="288" y="1472"/>
                      <a:pt x="288" y="1441"/>
                    </a:cubicBezTo>
                    <a:cubicBezTo>
                      <a:pt x="288" y="1301"/>
                      <a:pt x="288" y="1301"/>
                      <a:pt x="288" y="1301"/>
                    </a:cubicBezTo>
                    <a:cubicBezTo>
                      <a:pt x="715" y="1301"/>
                      <a:pt x="715" y="1301"/>
                      <a:pt x="715" y="1301"/>
                    </a:cubicBezTo>
                    <a:cubicBezTo>
                      <a:pt x="799" y="1420"/>
                      <a:pt x="937" y="1498"/>
                      <a:pt x="1094" y="1498"/>
                    </a:cubicBezTo>
                    <a:cubicBezTo>
                      <a:pt x="1094" y="1498"/>
                      <a:pt x="1094" y="1498"/>
                      <a:pt x="1094" y="1498"/>
                    </a:cubicBezTo>
                    <a:cubicBezTo>
                      <a:pt x="1251" y="1498"/>
                      <a:pt x="1389" y="1420"/>
                      <a:pt x="1473" y="13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3" name="Freeform 49">
                <a:extLst>
                  <a:ext uri="{FF2B5EF4-FFF2-40B4-BE49-F238E27FC236}">
                    <a16:creationId xmlns:a16="http://schemas.microsoft.com/office/drawing/2014/main" id="{68565196-AC9C-142B-A8B0-6F33CEAC0A4E}"/>
                  </a:ext>
                </a:extLst>
              </p:cNvPr>
              <p:cNvSpPr>
                <a:spLocks/>
              </p:cNvSpPr>
              <p:nvPr/>
            </p:nvSpPr>
            <p:spPr bwMode="auto">
              <a:xfrm>
                <a:off x="18757900" y="4595813"/>
                <a:ext cx="1376363" cy="1830388"/>
              </a:xfrm>
              <a:custGeom>
                <a:avLst/>
                <a:gdLst>
                  <a:gd name="T0" fmla="*/ 113 w 980"/>
                  <a:gd name="T1" fmla="*/ 1303 h 1303"/>
                  <a:gd name="T2" fmla="*/ 869 w 980"/>
                  <a:gd name="T3" fmla="*/ 1303 h 1303"/>
                  <a:gd name="T4" fmla="*/ 980 w 980"/>
                  <a:gd name="T5" fmla="*/ 63 h 1303"/>
                  <a:gd name="T6" fmla="*/ 828 w 980"/>
                  <a:gd name="T7" fmla="*/ 98 h 1303"/>
                  <a:gd name="T8" fmla="*/ 388 w 980"/>
                  <a:gd name="T9" fmla="*/ 57 h 1303"/>
                  <a:gd name="T10" fmla="*/ 0 w 980"/>
                  <a:gd name="T11" fmla="*/ 12 h 1303"/>
                  <a:gd name="T12" fmla="*/ 113 w 980"/>
                  <a:gd name="T13" fmla="*/ 1303 h 1303"/>
                </a:gdLst>
                <a:ahLst/>
                <a:cxnLst>
                  <a:cxn ang="0">
                    <a:pos x="T0" y="T1"/>
                  </a:cxn>
                  <a:cxn ang="0">
                    <a:pos x="T2" y="T3"/>
                  </a:cxn>
                  <a:cxn ang="0">
                    <a:pos x="T4" y="T5"/>
                  </a:cxn>
                  <a:cxn ang="0">
                    <a:pos x="T6" y="T7"/>
                  </a:cxn>
                  <a:cxn ang="0">
                    <a:pos x="T8" y="T9"/>
                  </a:cxn>
                  <a:cxn ang="0">
                    <a:pos x="T10" y="T11"/>
                  </a:cxn>
                  <a:cxn ang="0">
                    <a:pos x="T12" y="T13"/>
                  </a:cxn>
                </a:cxnLst>
                <a:rect l="0" t="0" r="r" b="b"/>
                <a:pathLst>
                  <a:path w="980" h="1303">
                    <a:moveTo>
                      <a:pt x="113" y="1303"/>
                    </a:moveTo>
                    <a:cubicBezTo>
                      <a:pt x="869" y="1303"/>
                      <a:pt x="869" y="1303"/>
                      <a:pt x="869" y="1303"/>
                    </a:cubicBezTo>
                    <a:cubicBezTo>
                      <a:pt x="980" y="63"/>
                      <a:pt x="980" y="63"/>
                      <a:pt x="980" y="63"/>
                    </a:cubicBezTo>
                    <a:cubicBezTo>
                      <a:pt x="931" y="79"/>
                      <a:pt x="880" y="89"/>
                      <a:pt x="828" y="98"/>
                    </a:cubicBezTo>
                    <a:cubicBezTo>
                      <a:pt x="684" y="118"/>
                      <a:pt x="533" y="106"/>
                      <a:pt x="388" y="57"/>
                    </a:cubicBezTo>
                    <a:cubicBezTo>
                      <a:pt x="261" y="14"/>
                      <a:pt x="129" y="0"/>
                      <a:pt x="0" y="12"/>
                    </a:cubicBezTo>
                    <a:lnTo>
                      <a:pt x="113" y="13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4" name="Freeform 50">
                <a:extLst>
                  <a:ext uri="{FF2B5EF4-FFF2-40B4-BE49-F238E27FC236}">
                    <a16:creationId xmlns:a16="http://schemas.microsoft.com/office/drawing/2014/main" id="{3FF63553-16B9-320A-4E57-7CFBF7834F8E}"/>
                  </a:ext>
                </a:extLst>
              </p:cNvPr>
              <p:cNvSpPr>
                <a:spLocks/>
              </p:cNvSpPr>
              <p:nvPr/>
            </p:nvSpPr>
            <p:spPr bwMode="auto">
              <a:xfrm>
                <a:off x="18227675" y="4024313"/>
                <a:ext cx="2436813" cy="2879725"/>
              </a:xfrm>
              <a:custGeom>
                <a:avLst/>
                <a:gdLst>
                  <a:gd name="T0" fmla="*/ 1636 w 1734"/>
                  <a:gd name="T1" fmla="*/ 0 h 2049"/>
                  <a:gd name="T2" fmla="*/ 1543 w 1734"/>
                  <a:gd name="T3" fmla="*/ 85 h 2049"/>
                  <a:gd name="T4" fmla="*/ 1392 w 1734"/>
                  <a:gd name="T5" fmla="*/ 1776 h 2049"/>
                  <a:gd name="T6" fmla="*/ 1298 w 1734"/>
                  <a:gd name="T7" fmla="*/ 1861 h 2049"/>
                  <a:gd name="T8" fmla="*/ 436 w 1734"/>
                  <a:gd name="T9" fmla="*/ 1861 h 2049"/>
                  <a:gd name="T10" fmla="*/ 343 w 1734"/>
                  <a:gd name="T11" fmla="*/ 1776 h 2049"/>
                  <a:gd name="T12" fmla="*/ 194 w 1734"/>
                  <a:gd name="T13" fmla="*/ 85 h 2049"/>
                  <a:gd name="T14" fmla="*/ 101 w 1734"/>
                  <a:gd name="T15" fmla="*/ 0 h 2049"/>
                  <a:gd name="T16" fmla="*/ 98 w 1734"/>
                  <a:gd name="T17" fmla="*/ 0 h 2049"/>
                  <a:gd name="T18" fmla="*/ 5 w 1734"/>
                  <a:gd name="T19" fmla="*/ 102 h 2049"/>
                  <a:gd name="T20" fmla="*/ 171 w 1734"/>
                  <a:gd name="T21" fmla="*/ 1964 h 2049"/>
                  <a:gd name="T22" fmla="*/ 264 w 1734"/>
                  <a:gd name="T23" fmla="*/ 2049 h 2049"/>
                  <a:gd name="T24" fmla="*/ 1470 w 1734"/>
                  <a:gd name="T25" fmla="*/ 2049 h 2049"/>
                  <a:gd name="T26" fmla="*/ 1564 w 1734"/>
                  <a:gd name="T27" fmla="*/ 1964 h 2049"/>
                  <a:gd name="T28" fmla="*/ 1729 w 1734"/>
                  <a:gd name="T29" fmla="*/ 102 h 2049"/>
                  <a:gd name="T30" fmla="*/ 1636 w 1734"/>
                  <a:gd name="T31" fmla="*/ 0 h 2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34" h="2049">
                    <a:moveTo>
                      <a:pt x="1636" y="0"/>
                    </a:moveTo>
                    <a:cubicBezTo>
                      <a:pt x="1587" y="0"/>
                      <a:pt x="1547" y="37"/>
                      <a:pt x="1543" y="85"/>
                    </a:cubicBezTo>
                    <a:cubicBezTo>
                      <a:pt x="1392" y="1776"/>
                      <a:pt x="1392" y="1776"/>
                      <a:pt x="1392" y="1776"/>
                    </a:cubicBezTo>
                    <a:cubicBezTo>
                      <a:pt x="1387" y="1824"/>
                      <a:pt x="1347" y="1861"/>
                      <a:pt x="1298" y="1861"/>
                    </a:cubicBezTo>
                    <a:cubicBezTo>
                      <a:pt x="436" y="1861"/>
                      <a:pt x="436" y="1861"/>
                      <a:pt x="436" y="1861"/>
                    </a:cubicBezTo>
                    <a:cubicBezTo>
                      <a:pt x="387" y="1861"/>
                      <a:pt x="347" y="1824"/>
                      <a:pt x="343" y="1776"/>
                    </a:cubicBezTo>
                    <a:cubicBezTo>
                      <a:pt x="194" y="85"/>
                      <a:pt x="194" y="85"/>
                      <a:pt x="194" y="85"/>
                    </a:cubicBezTo>
                    <a:cubicBezTo>
                      <a:pt x="190" y="37"/>
                      <a:pt x="150" y="0"/>
                      <a:pt x="101" y="0"/>
                    </a:cubicBezTo>
                    <a:cubicBezTo>
                      <a:pt x="98" y="0"/>
                      <a:pt x="98" y="0"/>
                      <a:pt x="98" y="0"/>
                    </a:cubicBezTo>
                    <a:cubicBezTo>
                      <a:pt x="43" y="0"/>
                      <a:pt x="0" y="47"/>
                      <a:pt x="5" y="102"/>
                    </a:cubicBezTo>
                    <a:cubicBezTo>
                      <a:pt x="171" y="1964"/>
                      <a:pt x="171" y="1964"/>
                      <a:pt x="171" y="1964"/>
                    </a:cubicBezTo>
                    <a:cubicBezTo>
                      <a:pt x="175" y="2012"/>
                      <a:pt x="215" y="2049"/>
                      <a:pt x="264" y="2049"/>
                    </a:cubicBezTo>
                    <a:cubicBezTo>
                      <a:pt x="1470" y="2049"/>
                      <a:pt x="1470" y="2049"/>
                      <a:pt x="1470" y="2049"/>
                    </a:cubicBezTo>
                    <a:cubicBezTo>
                      <a:pt x="1519" y="2049"/>
                      <a:pt x="1559" y="2012"/>
                      <a:pt x="1564" y="1964"/>
                    </a:cubicBezTo>
                    <a:cubicBezTo>
                      <a:pt x="1729" y="102"/>
                      <a:pt x="1729" y="102"/>
                      <a:pt x="1729" y="102"/>
                    </a:cubicBezTo>
                    <a:cubicBezTo>
                      <a:pt x="1734" y="47"/>
                      <a:pt x="1691" y="0"/>
                      <a:pt x="163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09" name="Group 308">
              <a:extLst>
                <a:ext uri="{FF2B5EF4-FFF2-40B4-BE49-F238E27FC236}">
                  <a16:creationId xmlns:a16="http://schemas.microsoft.com/office/drawing/2014/main" id="{930784AC-3753-51B4-D0D3-02BA9D7B616A}"/>
                </a:ext>
              </a:extLst>
            </p:cNvPr>
            <p:cNvGrpSpPr/>
            <p:nvPr/>
          </p:nvGrpSpPr>
          <p:grpSpPr>
            <a:xfrm>
              <a:off x="1862231" y="2730811"/>
              <a:ext cx="407796" cy="167981"/>
              <a:chOff x="20314636" y="4243388"/>
              <a:chExt cx="6872890" cy="2831103"/>
            </a:xfrm>
          </p:grpSpPr>
          <p:sp>
            <p:nvSpPr>
              <p:cNvPr id="305" name="Freeform 51">
                <a:extLst>
                  <a:ext uri="{FF2B5EF4-FFF2-40B4-BE49-F238E27FC236}">
                    <a16:creationId xmlns:a16="http://schemas.microsoft.com/office/drawing/2014/main" id="{2CEF5A4B-68AC-2A2A-9565-E4522F20D3D9}"/>
                  </a:ext>
                </a:extLst>
              </p:cNvPr>
              <p:cNvSpPr>
                <a:spLocks/>
              </p:cNvSpPr>
              <p:nvPr/>
            </p:nvSpPr>
            <p:spPr bwMode="auto">
              <a:xfrm>
                <a:off x="21388388" y="4243388"/>
                <a:ext cx="5799138" cy="804863"/>
              </a:xfrm>
              <a:custGeom>
                <a:avLst/>
                <a:gdLst>
                  <a:gd name="T0" fmla="*/ 143 w 4128"/>
                  <a:gd name="T1" fmla="*/ 286 h 572"/>
                  <a:gd name="T2" fmla="*/ 368 w 4128"/>
                  <a:gd name="T3" fmla="*/ 393 h 572"/>
                  <a:gd name="T4" fmla="*/ 783 w 4128"/>
                  <a:gd name="T5" fmla="*/ 572 h 572"/>
                  <a:gd name="T6" fmla="*/ 1198 w 4128"/>
                  <a:gd name="T7" fmla="*/ 393 h 572"/>
                  <a:gd name="T8" fmla="*/ 1423 w 4128"/>
                  <a:gd name="T9" fmla="*/ 286 h 572"/>
                  <a:gd name="T10" fmla="*/ 1648 w 4128"/>
                  <a:gd name="T11" fmla="*/ 393 h 572"/>
                  <a:gd name="T12" fmla="*/ 2063 w 4128"/>
                  <a:gd name="T13" fmla="*/ 572 h 572"/>
                  <a:gd name="T14" fmla="*/ 2478 w 4128"/>
                  <a:gd name="T15" fmla="*/ 393 h 572"/>
                  <a:gd name="T16" fmla="*/ 2703 w 4128"/>
                  <a:gd name="T17" fmla="*/ 286 h 572"/>
                  <a:gd name="T18" fmla="*/ 2928 w 4128"/>
                  <a:gd name="T19" fmla="*/ 393 h 572"/>
                  <a:gd name="T20" fmla="*/ 3344 w 4128"/>
                  <a:gd name="T21" fmla="*/ 572 h 572"/>
                  <a:gd name="T22" fmla="*/ 3759 w 4128"/>
                  <a:gd name="T23" fmla="*/ 393 h 572"/>
                  <a:gd name="T24" fmla="*/ 3985 w 4128"/>
                  <a:gd name="T25" fmla="*/ 286 h 572"/>
                  <a:gd name="T26" fmla="*/ 4128 w 4128"/>
                  <a:gd name="T27" fmla="*/ 143 h 572"/>
                  <a:gd name="T28" fmla="*/ 3985 w 4128"/>
                  <a:gd name="T29" fmla="*/ 0 h 572"/>
                  <a:gd name="T30" fmla="*/ 3569 w 4128"/>
                  <a:gd name="T31" fmla="*/ 180 h 572"/>
                  <a:gd name="T32" fmla="*/ 3344 w 4128"/>
                  <a:gd name="T33" fmla="*/ 286 h 572"/>
                  <a:gd name="T34" fmla="*/ 3119 w 4128"/>
                  <a:gd name="T35" fmla="*/ 180 h 572"/>
                  <a:gd name="T36" fmla="*/ 2703 w 4128"/>
                  <a:gd name="T37" fmla="*/ 0 h 572"/>
                  <a:gd name="T38" fmla="*/ 2288 w 4128"/>
                  <a:gd name="T39" fmla="*/ 180 h 572"/>
                  <a:gd name="T40" fmla="*/ 2063 w 4128"/>
                  <a:gd name="T41" fmla="*/ 286 h 572"/>
                  <a:gd name="T42" fmla="*/ 1838 w 4128"/>
                  <a:gd name="T43" fmla="*/ 180 h 572"/>
                  <a:gd name="T44" fmla="*/ 1423 w 4128"/>
                  <a:gd name="T45" fmla="*/ 0 h 572"/>
                  <a:gd name="T46" fmla="*/ 1008 w 4128"/>
                  <a:gd name="T47" fmla="*/ 180 h 572"/>
                  <a:gd name="T48" fmla="*/ 783 w 4128"/>
                  <a:gd name="T49" fmla="*/ 286 h 572"/>
                  <a:gd name="T50" fmla="*/ 559 w 4128"/>
                  <a:gd name="T51" fmla="*/ 180 h 572"/>
                  <a:gd name="T52" fmla="*/ 143 w 4128"/>
                  <a:gd name="T53" fmla="*/ 0 h 572"/>
                  <a:gd name="T54" fmla="*/ 0 w 4128"/>
                  <a:gd name="T55" fmla="*/ 143 h 572"/>
                  <a:gd name="T56" fmla="*/ 143 w 4128"/>
                  <a:gd name="T57" fmla="*/ 28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28" h="572">
                    <a:moveTo>
                      <a:pt x="143" y="286"/>
                    </a:moveTo>
                    <a:cubicBezTo>
                      <a:pt x="249" y="286"/>
                      <a:pt x="294" y="327"/>
                      <a:pt x="368" y="393"/>
                    </a:cubicBezTo>
                    <a:cubicBezTo>
                      <a:pt x="453" y="469"/>
                      <a:pt x="569" y="572"/>
                      <a:pt x="783" y="572"/>
                    </a:cubicBezTo>
                    <a:cubicBezTo>
                      <a:pt x="998" y="572"/>
                      <a:pt x="1114" y="469"/>
                      <a:pt x="1198" y="393"/>
                    </a:cubicBezTo>
                    <a:cubicBezTo>
                      <a:pt x="1273" y="327"/>
                      <a:pt x="1318" y="286"/>
                      <a:pt x="1423" y="286"/>
                    </a:cubicBezTo>
                    <a:cubicBezTo>
                      <a:pt x="1528" y="286"/>
                      <a:pt x="1573" y="327"/>
                      <a:pt x="1648" y="393"/>
                    </a:cubicBezTo>
                    <a:cubicBezTo>
                      <a:pt x="1732" y="469"/>
                      <a:pt x="1848" y="572"/>
                      <a:pt x="2063" y="572"/>
                    </a:cubicBezTo>
                    <a:cubicBezTo>
                      <a:pt x="2277" y="572"/>
                      <a:pt x="2393" y="469"/>
                      <a:pt x="2478" y="393"/>
                    </a:cubicBezTo>
                    <a:cubicBezTo>
                      <a:pt x="2553" y="327"/>
                      <a:pt x="2598" y="286"/>
                      <a:pt x="2703" y="286"/>
                    </a:cubicBezTo>
                    <a:cubicBezTo>
                      <a:pt x="2809" y="286"/>
                      <a:pt x="2854" y="327"/>
                      <a:pt x="2928" y="393"/>
                    </a:cubicBezTo>
                    <a:cubicBezTo>
                      <a:pt x="3013" y="469"/>
                      <a:pt x="3129" y="572"/>
                      <a:pt x="3344" y="572"/>
                    </a:cubicBezTo>
                    <a:cubicBezTo>
                      <a:pt x="3559" y="572"/>
                      <a:pt x="3675" y="469"/>
                      <a:pt x="3759" y="393"/>
                    </a:cubicBezTo>
                    <a:cubicBezTo>
                      <a:pt x="3834" y="327"/>
                      <a:pt x="3879" y="286"/>
                      <a:pt x="3985" y="286"/>
                    </a:cubicBezTo>
                    <a:cubicBezTo>
                      <a:pt x="4063" y="286"/>
                      <a:pt x="4128" y="222"/>
                      <a:pt x="4128" y="143"/>
                    </a:cubicBezTo>
                    <a:cubicBezTo>
                      <a:pt x="4128" y="64"/>
                      <a:pt x="4063" y="0"/>
                      <a:pt x="3985" y="0"/>
                    </a:cubicBezTo>
                    <a:cubicBezTo>
                      <a:pt x="3770" y="0"/>
                      <a:pt x="3654" y="104"/>
                      <a:pt x="3569" y="180"/>
                    </a:cubicBezTo>
                    <a:cubicBezTo>
                      <a:pt x="3494" y="246"/>
                      <a:pt x="3449" y="286"/>
                      <a:pt x="3344" y="286"/>
                    </a:cubicBezTo>
                    <a:cubicBezTo>
                      <a:pt x="3238" y="286"/>
                      <a:pt x="3193" y="246"/>
                      <a:pt x="3119" y="180"/>
                    </a:cubicBezTo>
                    <a:cubicBezTo>
                      <a:pt x="3034" y="104"/>
                      <a:pt x="2918" y="0"/>
                      <a:pt x="2703" y="0"/>
                    </a:cubicBezTo>
                    <a:cubicBezTo>
                      <a:pt x="2488" y="0"/>
                      <a:pt x="2372" y="104"/>
                      <a:pt x="2288" y="180"/>
                    </a:cubicBezTo>
                    <a:cubicBezTo>
                      <a:pt x="2213" y="246"/>
                      <a:pt x="2168" y="286"/>
                      <a:pt x="2063" y="286"/>
                    </a:cubicBezTo>
                    <a:cubicBezTo>
                      <a:pt x="1957" y="286"/>
                      <a:pt x="1912" y="246"/>
                      <a:pt x="1838" y="180"/>
                    </a:cubicBezTo>
                    <a:cubicBezTo>
                      <a:pt x="1753" y="104"/>
                      <a:pt x="1637" y="0"/>
                      <a:pt x="1423" y="0"/>
                    </a:cubicBezTo>
                    <a:cubicBezTo>
                      <a:pt x="1208" y="0"/>
                      <a:pt x="1092" y="104"/>
                      <a:pt x="1008" y="180"/>
                    </a:cubicBezTo>
                    <a:cubicBezTo>
                      <a:pt x="933" y="246"/>
                      <a:pt x="889" y="286"/>
                      <a:pt x="783" y="286"/>
                    </a:cubicBezTo>
                    <a:cubicBezTo>
                      <a:pt x="678" y="286"/>
                      <a:pt x="633" y="246"/>
                      <a:pt x="559" y="180"/>
                    </a:cubicBezTo>
                    <a:cubicBezTo>
                      <a:pt x="474" y="104"/>
                      <a:pt x="358" y="0"/>
                      <a:pt x="143" y="0"/>
                    </a:cubicBezTo>
                    <a:cubicBezTo>
                      <a:pt x="64" y="0"/>
                      <a:pt x="0" y="64"/>
                      <a:pt x="0" y="143"/>
                    </a:cubicBezTo>
                    <a:cubicBezTo>
                      <a:pt x="0" y="222"/>
                      <a:pt x="64" y="286"/>
                      <a:pt x="143" y="286"/>
                    </a:cubicBezTo>
                    <a:close/>
                  </a:path>
                </a:pathLst>
              </a:custGeom>
              <a:solidFill>
                <a:srgbClr val="203A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6" name="Freeform 52">
                <a:extLst>
                  <a:ext uri="{FF2B5EF4-FFF2-40B4-BE49-F238E27FC236}">
                    <a16:creationId xmlns:a16="http://schemas.microsoft.com/office/drawing/2014/main" id="{8AD2217D-2B35-738B-CC12-D9A3488F7C42}"/>
                  </a:ext>
                </a:extLst>
              </p:cNvPr>
              <p:cNvSpPr>
                <a:spLocks/>
              </p:cNvSpPr>
              <p:nvPr/>
            </p:nvSpPr>
            <p:spPr bwMode="auto">
              <a:xfrm>
                <a:off x="20810709" y="5273672"/>
                <a:ext cx="6376817" cy="803282"/>
              </a:xfrm>
              <a:custGeom>
                <a:avLst/>
                <a:gdLst>
                  <a:gd name="T0" fmla="*/ 3985 w 4128"/>
                  <a:gd name="T1" fmla="*/ 0 h 572"/>
                  <a:gd name="T2" fmla="*/ 3569 w 4128"/>
                  <a:gd name="T3" fmla="*/ 180 h 572"/>
                  <a:gd name="T4" fmla="*/ 3344 w 4128"/>
                  <a:gd name="T5" fmla="*/ 286 h 572"/>
                  <a:gd name="T6" fmla="*/ 3119 w 4128"/>
                  <a:gd name="T7" fmla="*/ 180 h 572"/>
                  <a:gd name="T8" fmla="*/ 2703 w 4128"/>
                  <a:gd name="T9" fmla="*/ 0 h 572"/>
                  <a:gd name="T10" fmla="*/ 2288 w 4128"/>
                  <a:gd name="T11" fmla="*/ 180 h 572"/>
                  <a:gd name="T12" fmla="*/ 2063 w 4128"/>
                  <a:gd name="T13" fmla="*/ 286 h 572"/>
                  <a:gd name="T14" fmla="*/ 1838 w 4128"/>
                  <a:gd name="T15" fmla="*/ 180 h 572"/>
                  <a:gd name="T16" fmla="*/ 1423 w 4128"/>
                  <a:gd name="T17" fmla="*/ 0 h 572"/>
                  <a:gd name="T18" fmla="*/ 1008 w 4128"/>
                  <a:gd name="T19" fmla="*/ 180 h 572"/>
                  <a:gd name="T20" fmla="*/ 783 w 4128"/>
                  <a:gd name="T21" fmla="*/ 286 h 572"/>
                  <a:gd name="T22" fmla="*/ 559 w 4128"/>
                  <a:gd name="T23" fmla="*/ 180 h 572"/>
                  <a:gd name="T24" fmla="*/ 143 w 4128"/>
                  <a:gd name="T25" fmla="*/ 0 h 572"/>
                  <a:gd name="T26" fmla="*/ 0 w 4128"/>
                  <a:gd name="T27" fmla="*/ 143 h 572"/>
                  <a:gd name="T28" fmla="*/ 143 w 4128"/>
                  <a:gd name="T29" fmla="*/ 286 h 572"/>
                  <a:gd name="T30" fmla="*/ 368 w 4128"/>
                  <a:gd name="T31" fmla="*/ 393 h 572"/>
                  <a:gd name="T32" fmla="*/ 783 w 4128"/>
                  <a:gd name="T33" fmla="*/ 572 h 572"/>
                  <a:gd name="T34" fmla="*/ 1198 w 4128"/>
                  <a:gd name="T35" fmla="*/ 393 h 572"/>
                  <a:gd name="T36" fmla="*/ 1423 w 4128"/>
                  <a:gd name="T37" fmla="*/ 286 h 572"/>
                  <a:gd name="T38" fmla="*/ 1648 w 4128"/>
                  <a:gd name="T39" fmla="*/ 393 h 572"/>
                  <a:gd name="T40" fmla="*/ 2063 w 4128"/>
                  <a:gd name="T41" fmla="*/ 572 h 572"/>
                  <a:gd name="T42" fmla="*/ 2478 w 4128"/>
                  <a:gd name="T43" fmla="*/ 393 h 572"/>
                  <a:gd name="T44" fmla="*/ 2703 w 4128"/>
                  <a:gd name="T45" fmla="*/ 286 h 572"/>
                  <a:gd name="T46" fmla="*/ 2928 w 4128"/>
                  <a:gd name="T47" fmla="*/ 393 h 572"/>
                  <a:gd name="T48" fmla="*/ 3344 w 4128"/>
                  <a:gd name="T49" fmla="*/ 572 h 572"/>
                  <a:gd name="T50" fmla="*/ 3759 w 4128"/>
                  <a:gd name="T51" fmla="*/ 393 h 572"/>
                  <a:gd name="T52" fmla="*/ 3985 w 4128"/>
                  <a:gd name="T53" fmla="*/ 286 h 572"/>
                  <a:gd name="T54" fmla="*/ 4128 w 4128"/>
                  <a:gd name="T55" fmla="*/ 143 h 572"/>
                  <a:gd name="T56" fmla="*/ 3985 w 4128"/>
                  <a:gd name="T57" fmla="*/ 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28" h="572">
                    <a:moveTo>
                      <a:pt x="3985" y="0"/>
                    </a:moveTo>
                    <a:cubicBezTo>
                      <a:pt x="3770" y="0"/>
                      <a:pt x="3654" y="104"/>
                      <a:pt x="3569" y="180"/>
                    </a:cubicBezTo>
                    <a:cubicBezTo>
                      <a:pt x="3494" y="246"/>
                      <a:pt x="3449" y="286"/>
                      <a:pt x="3344" y="286"/>
                    </a:cubicBezTo>
                    <a:cubicBezTo>
                      <a:pt x="3238" y="286"/>
                      <a:pt x="3193" y="246"/>
                      <a:pt x="3119" y="180"/>
                    </a:cubicBezTo>
                    <a:cubicBezTo>
                      <a:pt x="3034" y="104"/>
                      <a:pt x="2918" y="0"/>
                      <a:pt x="2703" y="0"/>
                    </a:cubicBezTo>
                    <a:cubicBezTo>
                      <a:pt x="2488" y="0"/>
                      <a:pt x="2372" y="104"/>
                      <a:pt x="2288" y="180"/>
                    </a:cubicBezTo>
                    <a:cubicBezTo>
                      <a:pt x="2213" y="246"/>
                      <a:pt x="2168" y="286"/>
                      <a:pt x="2063" y="286"/>
                    </a:cubicBezTo>
                    <a:cubicBezTo>
                      <a:pt x="1957" y="286"/>
                      <a:pt x="1912" y="246"/>
                      <a:pt x="1838" y="180"/>
                    </a:cubicBezTo>
                    <a:cubicBezTo>
                      <a:pt x="1753" y="104"/>
                      <a:pt x="1637" y="0"/>
                      <a:pt x="1423" y="0"/>
                    </a:cubicBezTo>
                    <a:cubicBezTo>
                      <a:pt x="1208" y="0"/>
                      <a:pt x="1092" y="104"/>
                      <a:pt x="1008" y="180"/>
                    </a:cubicBezTo>
                    <a:cubicBezTo>
                      <a:pt x="933" y="246"/>
                      <a:pt x="889" y="286"/>
                      <a:pt x="783" y="286"/>
                    </a:cubicBezTo>
                    <a:cubicBezTo>
                      <a:pt x="678" y="286"/>
                      <a:pt x="633" y="246"/>
                      <a:pt x="559" y="180"/>
                    </a:cubicBezTo>
                    <a:cubicBezTo>
                      <a:pt x="474" y="104"/>
                      <a:pt x="358" y="0"/>
                      <a:pt x="143" y="0"/>
                    </a:cubicBezTo>
                    <a:cubicBezTo>
                      <a:pt x="64" y="0"/>
                      <a:pt x="0" y="64"/>
                      <a:pt x="0" y="143"/>
                    </a:cubicBezTo>
                    <a:cubicBezTo>
                      <a:pt x="0" y="222"/>
                      <a:pt x="64" y="286"/>
                      <a:pt x="143" y="286"/>
                    </a:cubicBezTo>
                    <a:cubicBezTo>
                      <a:pt x="249" y="286"/>
                      <a:pt x="294" y="326"/>
                      <a:pt x="368" y="393"/>
                    </a:cubicBezTo>
                    <a:cubicBezTo>
                      <a:pt x="453" y="469"/>
                      <a:pt x="569" y="572"/>
                      <a:pt x="783" y="572"/>
                    </a:cubicBezTo>
                    <a:cubicBezTo>
                      <a:pt x="998" y="572"/>
                      <a:pt x="1114" y="469"/>
                      <a:pt x="1198" y="393"/>
                    </a:cubicBezTo>
                    <a:cubicBezTo>
                      <a:pt x="1273" y="326"/>
                      <a:pt x="1318" y="286"/>
                      <a:pt x="1423" y="286"/>
                    </a:cubicBezTo>
                    <a:cubicBezTo>
                      <a:pt x="1528" y="286"/>
                      <a:pt x="1573" y="326"/>
                      <a:pt x="1648" y="393"/>
                    </a:cubicBezTo>
                    <a:cubicBezTo>
                      <a:pt x="1732" y="469"/>
                      <a:pt x="1848" y="572"/>
                      <a:pt x="2063" y="572"/>
                    </a:cubicBezTo>
                    <a:cubicBezTo>
                      <a:pt x="2277" y="572"/>
                      <a:pt x="2393" y="469"/>
                      <a:pt x="2478" y="393"/>
                    </a:cubicBezTo>
                    <a:cubicBezTo>
                      <a:pt x="2553" y="326"/>
                      <a:pt x="2598" y="286"/>
                      <a:pt x="2703" y="286"/>
                    </a:cubicBezTo>
                    <a:cubicBezTo>
                      <a:pt x="2809" y="286"/>
                      <a:pt x="2854" y="326"/>
                      <a:pt x="2928" y="393"/>
                    </a:cubicBezTo>
                    <a:cubicBezTo>
                      <a:pt x="3013" y="469"/>
                      <a:pt x="3129" y="572"/>
                      <a:pt x="3344" y="572"/>
                    </a:cubicBezTo>
                    <a:cubicBezTo>
                      <a:pt x="3559" y="572"/>
                      <a:pt x="3675" y="469"/>
                      <a:pt x="3759" y="393"/>
                    </a:cubicBezTo>
                    <a:cubicBezTo>
                      <a:pt x="3834" y="326"/>
                      <a:pt x="3879" y="286"/>
                      <a:pt x="3985" y="286"/>
                    </a:cubicBezTo>
                    <a:cubicBezTo>
                      <a:pt x="4063" y="286"/>
                      <a:pt x="4128" y="222"/>
                      <a:pt x="4128" y="143"/>
                    </a:cubicBezTo>
                    <a:cubicBezTo>
                      <a:pt x="4128" y="64"/>
                      <a:pt x="4063" y="0"/>
                      <a:pt x="3985" y="0"/>
                    </a:cubicBezTo>
                    <a:close/>
                  </a:path>
                </a:pathLst>
              </a:custGeom>
              <a:solidFill>
                <a:srgbClr val="203A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7" name="Freeform 53">
                <a:extLst>
                  <a:ext uri="{FF2B5EF4-FFF2-40B4-BE49-F238E27FC236}">
                    <a16:creationId xmlns:a16="http://schemas.microsoft.com/office/drawing/2014/main" id="{1CEC5F3F-CFF2-331C-1963-0AD08BDF8AB4}"/>
                  </a:ext>
                </a:extLst>
              </p:cNvPr>
              <p:cNvSpPr>
                <a:spLocks/>
              </p:cNvSpPr>
              <p:nvPr/>
            </p:nvSpPr>
            <p:spPr bwMode="auto">
              <a:xfrm>
                <a:off x="20314636" y="6303956"/>
                <a:ext cx="6872890" cy="770535"/>
              </a:xfrm>
              <a:custGeom>
                <a:avLst/>
                <a:gdLst>
                  <a:gd name="T0" fmla="*/ 3985 w 4128"/>
                  <a:gd name="T1" fmla="*/ 0 h 572"/>
                  <a:gd name="T2" fmla="*/ 3569 w 4128"/>
                  <a:gd name="T3" fmla="*/ 179 h 572"/>
                  <a:gd name="T4" fmla="*/ 3344 w 4128"/>
                  <a:gd name="T5" fmla="*/ 286 h 572"/>
                  <a:gd name="T6" fmla="*/ 3119 w 4128"/>
                  <a:gd name="T7" fmla="*/ 179 h 572"/>
                  <a:gd name="T8" fmla="*/ 2703 w 4128"/>
                  <a:gd name="T9" fmla="*/ 0 h 572"/>
                  <a:gd name="T10" fmla="*/ 2288 w 4128"/>
                  <a:gd name="T11" fmla="*/ 179 h 572"/>
                  <a:gd name="T12" fmla="*/ 2063 w 4128"/>
                  <a:gd name="T13" fmla="*/ 286 h 572"/>
                  <a:gd name="T14" fmla="*/ 1838 w 4128"/>
                  <a:gd name="T15" fmla="*/ 179 h 572"/>
                  <a:gd name="T16" fmla="*/ 1423 w 4128"/>
                  <a:gd name="T17" fmla="*/ 0 h 572"/>
                  <a:gd name="T18" fmla="*/ 1008 w 4128"/>
                  <a:gd name="T19" fmla="*/ 179 h 572"/>
                  <a:gd name="T20" fmla="*/ 783 w 4128"/>
                  <a:gd name="T21" fmla="*/ 286 h 572"/>
                  <a:gd name="T22" fmla="*/ 559 w 4128"/>
                  <a:gd name="T23" fmla="*/ 179 h 572"/>
                  <a:gd name="T24" fmla="*/ 143 w 4128"/>
                  <a:gd name="T25" fmla="*/ 0 h 572"/>
                  <a:gd name="T26" fmla="*/ 0 w 4128"/>
                  <a:gd name="T27" fmla="*/ 143 h 572"/>
                  <a:gd name="T28" fmla="*/ 143 w 4128"/>
                  <a:gd name="T29" fmla="*/ 286 h 572"/>
                  <a:gd name="T30" fmla="*/ 368 w 4128"/>
                  <a:gd name="T31" fmla="*/ 393 h 572"/>
                  <a:gd name="T32" fmla="*/ 783 w 4128"/>
                  <a:gd name="T33" fmla="*/ 572 h 572"/>
                  <a:gd name="T34" fmla="*/ 1198 w 4128"/>
                  <a:gd name="T35" fmla="*/ 393 h 572"/>
                  <a:gd name="T36" fmla="*/ 1423 w 4128"/>
                  <a:gd name="T37" fmla="*/ 286 h 572"/>
                  <a:gd name="T38" fmla="*/ 1648 w 4128"/>
                  <a:gd name="T39" fmla="*/ 393 h 572"/>
                  <a:gd name="T40" fmla="*/ 2063 w 4128"/>
                  <a:gd name="T41" fmla="*/ 572 h 572"/>
                  <a:gd name="T42" fmla="*/ 2478 w 4128"/>
                  <a:gd name="T43" fmla="*/ 393 h 572"/>
                  <a:gd name="T44" fmla="*/ 2703 w 4128"/>
                  <a:gd name="T45" fmla="*/ 286 h 572"/>
                  <a:gd name="T46" fmla="*/ 2928 w 4128"/>
                  <a:gd name="T47" fmla="*/ 393 h 572"/>
                  <a:gd name="T48" fmla="*/ 3344 w 4128"/>
                  <a:gd name="T49" fmla="*/ 572 h 572"/>
                  <a:gd name="T50" fmla="*/ 3759 w 4128"/>
                  <a:gd name="T51" fmla="*/ 393 h 572"/>
                  <a:gd name="T52" fmla="*/ 3985 w 4128"/>
                  <a:gd name="T53" fmla="*/ 286 h 572"/>
                  <a:gd name="T54" fmla="*/ 4128 w 4128"/>
                  <a:gd name="T55" fmla="*/ 143 h 572"/>
                  <a:gd name="T56" fmla="*/ 3985 w 4128"/>
                  <a:gd name="T57" fmla="*/ 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28" h="572">
                    <a:moveTo>
                      <a:pt x="3985" y="0"/>
                    </a:moveTo>
                    <a:cubicBezTo>
                      <a:pt x="3770" y="0"/>
                      <a:pt x="3654" y="104"/>
                      <a:pt x="3569" y="179"/>
                    </a:cubicBezTo>
                    <a:cubicBezTo>
                      <a:pt x="3494" y="246"/>
                      <a:pt x="3449" y="286"/>
                      <a:pt x="3344" y="286"/>
                    </a:cubicBezTo>
                    <a:cubicBezTo>
                      <a:pt x="3238" y="286"/>
                      <a:pt x="3193" y="246"/>
                      <a:pt x="3119" y="179"/>
                    </a:cubicBezTo>
                    <a:cubicBezTo>
                      <a:pt x="3034" y="104"/>
                      <a:pt x="2918" y="0"/>
                      <a:pt x="2703" y="0"/>
                    </a:cubicBezTo>
                    <a:cubicBezTo>
                      <a:pt x="2488" y="0"/>
                      <a:pt x="2372" y="104"/>
                      <a:pt x="2288" y="179"/>
                    </a:cubicBezTo>
                    <a:cubicBezTo>
                      <a:pt x="2213" y="246"/>
                      <a:pt x="2168" y="286"/>
                      <a:pt x="2063" y="286"/>
                    </a:cubicBezTo>
                    <a:cubicBezTo>
                      <a:pt x="1957" y="286"/>
                      <a:pt x="1912" y="246"/>
                      <a:pt x="1838" y="179"/>
                    </a:cubicBezTo>
                    <a:cubicBezTo>
                      <a:pt x="1753" y="104"/>
                      <a:pt x="1637" y="0"/>
                      <a:pt x="1423" y="0"/>
                    </a:cubicBezTo>
                    <a:cubicBezTo>
                      <a:pt x="1208" y="0"/>
                      <a:pt x="1092" y="104"/>
                      <a:pt x="1008" y="179"/>
                    </a:cubicBezTo>
                    <a:cubicBezTo>
                      <a:pt x="933" y="246"/>
                      <a:pt x="889" y="286"/>
                      <a:pt x="783" y="286"/>
                    </a:cubicBezTo>
                    <a:cubicBezTo>
                      <a:pt x="678" y="286"/>
                      <a:pt x="633" y="246"/>
                      <a:pt x="559" y="179"/>
                    </a:cubicBezTo>
                    <a:cubicBezTo>
                      <a:pt x="474" y="104"/>
                      <a:pt x="358" y="0"/>
                      <a:pt x="143" y="0"/>
                    </a:cubicBezTo>
                    <a:cubicBezTo>
                      <a:pt x="64" y="0"/>
                      <a:pt x="0" y="64"/>
                      <a:pt x="0" y="143"/>
                    </a:cubicBezTo>
                    <a:cubicBezTo>
                      <a:pt x="0" y="222"/>
                      <a:pt x="64" y="286"/>
                      <a:pt x="143" y="286"/>
                    </a:cubicBezTo>
                    <a:cubicBezTo>
                      <a:pt x="249" y="286"/>
                      <a:pt x="294" y="326"/>
                      <a:pt x="368" y="393"/>
                    </a:cubicBezTo>
                    <a:cubicBezTo>
                      <a:pt x="453" y="468"/>
                      <a:pt x="569" y="572"/>
                      <a:pt x="783" y="572"/>
                    </a:cubicBezTo>
                    <a:cubicBezTo>
                      <a:pt x="998" y="572"/>
                      <a:pt x="1114" y="468"/>
                      <a:pt x="1198" y="393"/>
                    </a:cubicBezTo>
                    <a:cubicBezTo>
                      <a:pt x="1273" y="326"/>
                      <a:pt x="1318" y="286"/>
                      <a:pt x="1423" y="286"/>
                    </a:cubicBezTo>
                    <a:cubicBezTo>
                      <a:pt x="1528" y="286"/>
                      <a:pt x="1573" y="326"/>
                      <a:pt x="1648" y="393"/>
                    </a:cubicBezTo>
                    <a:cubicBezTo>
                      <a:pt x="1732" y="468"/>
                      <a:pt x="1848" y="572"/>
                      <a:pt x="2063" y="572"/>
                    </a:cubicBezTo>
                    <a:cubicBezTo>
                      <a:pt x="2277" y="572"/>
                      <a:pt x="2393" y="468"/>
                      <a:pt x="2478" y="393"/>
                    </a:cubicBezTo>
                    <a:cubicBezTo>
                      <a:pt x="2553" y="326"/>
                      <a:pt x="2598" y="286"/>
                      <a:pt x="2703" y="286"/>
                    </a:cubicBezTo>
                    <a:cubicBezTo>
                      <a:pt x="2809" y="286"/>
                      <a:pt x="2854" y="326"/>
                      <a:pt x="2928" y="393"/>
                    </a:cubicBezTo>
                    <a:cubicBezTo>
                      <a:pt x="3013" y="468"/>
                      <a:pt x="3129" y="572"/>
                      <a:pt x="3344" y="572"/>
                    </a:cubicBezTo>
                    <a:cubicBezTo>
                      <a:pt x="3559" y="572"/>
                      <a:pt x="3675" y="468"/>
                      <a:pt x="3759" y="393"/>
                    </a:cubicBezTo>
                    <a:cubicBezTo>
                      <a:pt x="3834" y="326"/>
                      <a:pt x="3879" y="286"/>
                      <a:pt x="3985" y="286"/>
                    </a:cubicBezTo>
                    <a:cubicBezTo>
                      <a:pt x="4063" y="286"/>
                      <a:pt x="4128" y="222"/>
                      <a:pt x="4128" y="143"/>
                    </a:cubicBezTo>
                    <a:cubicBezTo>
                      <a:pt x="4128" y="64"/>
                      <a:pt x="4063" y="0"/>
                      <a:pt x="3985" y="0"/>
                    </a:cubicBezTo>
                    <a:close/>
                  </a:path>
                </a:pathLst>
              </a:custGeom>
              <a:solidFill>
                <a:srgbClr val="203A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14" name="Group 313">
              <a:extLst>
                <a:ext uri="{FF2B5EF4-FFF2-40B4-BE49-F238E27FC236}">
                  <a16:creationId xmlns:a16="http://schemas.microsoft.com/office/drawing/2014/main" id="{3D92DA8B-AFC2-11AD-2054-FDD9D65FA1A9}"/>
                </a:ext>
              </a:extLst>
            </p:cNvPr>
            <p:cNvGrpSpPr/>
            <p:nvPr/>
          </p:nvGrpSpPr>
          <p:grpSpPr>
            <a:xfrm>
              <a:off x="930820" y="3235830"/>
              <a:ext cx="443204" cy="1025201"/>
              <a:chOff x="1900744" y="4024635"/>
              <a:chExt cx="354679" cy="820431"/>
            </a:xfrm>
          </p:grpSpPr>
          <p:sp>
            <p:nvSpPr>
              <p:cNvPr id="315" name="Rectangle 314">
                <a:extLst>
                  <a:ext uri="{FF2B5EF4-FFF2-40B4-BE49-F238E27FC236}">
                    <a16:creationId xmlns:a16="http://schemas.microsoft.com/office/drawing/2014/main" id="{1F48B02C-9584-EBDC-2EC4-D57F10510499}"/>
                  </a:ext>
                </a:extLst>
              </p:cNvPr>
              <p:cNvSpPr/>
              <p:nvPr/>
            </p:nvSpPr>
            <p:spPr>
              <a:xfrm>
                <a:off x="1900744" y="4136382"/>
                <a:ext cx="354330" cy="169545"/>
              </a:xfrm>
              <a:prstGeom prst="rect">
                <a:avLst/>
              </a:prstGeom>
              <a:solidFill>
                <a:srgbClr val="202954"/>
              </a:solidFill>
              <a:ln w="28575">
                <a:solidFill>
                  <a:srgbClr val="2029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Freeform: Shape 315">
                <a:extLst>
                  <a:ext uri="{FF2B5EF4-FFF2-40B4-BE49-F238E27FC236}">
                    <a16:creationId xmlns:a16="http://schemas.microsoft.com/office/drawing/2014/main" id="{EE21BE4B-7D25-5E3A-1DE9-472E29E5BE26}"/>
                  </a:ext>
                </a:extLst>
              </p:cNvPr>
              <p:cNvSpPr/>
              <p:nvPr/>
            </p:nvSpPr>
            <p:spPr>
              <a:xfrm>
                <a:off x="1901093" y="4319070"/>
                <a:ext cx="354330" cy="98836"/>
              </a:xfrm>
              <a:custGeom>
                <a:avLst/>
                <a:gdLst>
                  <a:gd name="connsiteX0" fmla="*/ 0 w 354330"/>
                  <a:gd name="connsiteY0" fmla="*/ 0 h 98836"/>
                  <a:gd name="connsiteX1" fmla="*/ 354330 w 354330"/>
                  <a:gd name="connsiteY1" fmla="*/ 0 h 98836"/>
                  <a:gd name="connsiteX2" fmla="*/ 354330 w 354330"/>
                  <a:gd name="connsiteY2" fmla="*/ 4660 h 98836"/>
                  <a:gd name="connsiteX3" fmla="*/ 300581 w 354330"/>
                  <a:gd name="connsiteY3" fmla="*/ 98836 h 98836"/>
                  <a:gd name="connsiteX4" fmla="*/ 53597 w 354330"/>
                  <a:gd name="connsiteY4" fmla="*/ 98836 h 98836"/>
                  <a:gd name="connsiteX5" fmla="*/ 0 w 354330"/>
                  <a:gd name="connsiteY5" fmla="*/ 9025 h 98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4330" h="98836">
                    <a:moveTo>
                      <a:pt x="0" y="0"/>
                    </a:moveTo>
                    <a:lnTo>
                      <a:pt x="354330" y="0"/>
                    </a:lnTo>
                    <a:lnTo>
                      <a:pt x="354330" y="4660"/>
                    </a:lnTo>
                    <a:lnTo>
                      <a:pt x="300581" y="98836"/>
                    </a:lnTo>
                    <a:lnTo>
                      <a:pt x="53597" y="98836"/>
                    </a:lnTo>
                    <a:lnTo>
                      <a:pt x="0" y="9025"/>
                    </a:lnTo>
                    <a:close/>
                  </a:path>
                </a:pathLst>
              </a:custGeom>
              <a:noFill/>
              <a:ln w="28575">
                <a:solidFill>
                  <a:srgbClr val="20295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7" name="Freeform: Shape 316">
                <a:extLst>
                  <a:ext uri="{FF2B5EF4-FFF2-40B4-BE49-F238E27FC236}">
                    <a16:creationId xmlns:a16="http://schemas.microsoft.com/office/drawing/2014/main" id="{5FBA29FC-AE93-EC41-8EAA-004DB70AC3CA}"/>
                  </a:ext>
                </a:extLst>
              </p:cNvPr>
              <p:cNvSpPr/>
              <p:nvPr/>
            </p:nvSpPr>
            <p:spPr>
              <a:xfrm flipV="1">
                <a:off x="1901093" y="4024635"/>
                <a:ext cx="354330" cy="98836"/>
              </a:xfrm>
              <a:custGeom>
                <a:avLst/>
                <a:gdLst>
                  <a:gd name="connsiteX0" fmla="*/ 0 w 354330"/>
                  <a:gd name="connsiteY0" fmla="*/ 0 h 98836"/>
                  <a:gd name="connsiteX1" fmla="*/ 354330 w 354330"/>
                  <a:gd name="connsiteY1" fmla="*/ 0 h 98836"/>
                  <a:gd name="connsiteX2" fmla="*/ 354330 w 354330"/>
                  <a:gd name="connsiteY2" fmla="*/ 4660 h 98836"/>
                  <a:gd name="connsiteX3" fmla="*/ 300581 w 354330"/>
                  <a:gd name="connsiteY3" fmla="*/ 98836 h 98836"/>
                  <a:gd name="connsiteX4" fmla="*/ 53597 w 354330"/>
                  <a:gd name="connsiteY4" fmla="*/ 98836 h 98836"/>
                  <a:gd name="connsiteX5" fmla="*/ 0 w 354330"/>
                  <a:gd name="connsiteY5" fmla="*/ 9025 h 98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4330" h="98836">
                    <a:moveTo>
                      <a:pt x="0" y="0"/>
                    </a:moveTo>
                    <a:lnTo>
                      <a:pt x="354330" y="0"/>
                    </a:lnTo>
                    <a:lnTo>
                      <a:pt x="354330" y="4660"/>
                    </a:lnTo>
                    <a:lnTo>
                      <a:pt x="300581" y="98836"/>
                    </a:lnTo>
                    <a:lnTo>
                      <a:pt x="53597" y="98836"/>
                    </a:lnTo>
                    <a:lnTo>
                      <a:pt x="0" y="9025"/>
                    </a:lnTo>
                    <a:close/>
                  </a:path>
                </a:pathLst>
              </a:custGeom>
              <a:noFill/>
              <a:ln w="28575">
                <a:solidFill>
                  <a:srgbClr val="20295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18" name="Group 317">
                <a:extLst>
                  <a:ext uri="{FF2B5EF4-FFF2-40B4-BE49-F238E27FC236}">
                    <a16:creationId xmlns:a16="http://schemas.microsoft.com/office/drawing/2014/main" id="{46FD72B0-093F-3914-C21D-FFE04A43C786}"/>
                  </a:ext>
                </a:extLst>
              </p:cNvPr>
              <p:cNvGrpSpPr/>
              <p:nvPr/>
            </p:nvGrpSpPr>
            <p:grpSpPr>
              <a:xfrm>
                <a:off x="1956435" y="4417592"/>
                <a:ext cx="242272" cy="427474"/>
                <a:chOff x="1940335" y="4417592"/>
                <a:chExt cx="258372" cy="427474"/>
              </a:xfrm>
            </p:grpSpPr>
            <p:sp>
              <p:nvSpPr>
                <p:cNvPr id="319" name="Rectangle 318">
                  <a:extLst>
                    <a:ext uri="{FF2B5EF4-FFF2-40B4-BE49-F238E27FC236}">
                      <a16:creationId xmlns:a16="http://schemas.microsoft.com/office/drawing/2014/main" id="{5D0A7BE6-DBD8-D8EF-8DCD-33CD5A29ECA6}"/>
                    </a:ext>
                  </a:extLst>
                </p:cNvPr>
                <p:cNvSpPr/>
                <p:nvPr/>
              </p:nvSpPr>
              <p:spPr>
                <a:xfrm>
                  <a:off x="1940335" y="4417592"/>
                  <a:ext cx="129186" cy="427240"/>
                </a:xfrm>
                <a:prstGeom prst="rect">
                  <a:avLst/>
                </a:prstGeom>
                <a:noFill/>
                <a:ln w="28575">
                  <a:solidFill>
                    <a:srgbClr val="2029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Rectangle 319">
                  <a:extLst>
                    <a:ext uri="{FF2B5EF4-FFF2-40B4-BE49-F238E27FC236}">
                      <a16:creationId xmlns:a16="http://schemas.microsoft.com/office/drawing/2014/main" id="{2BAA09B2-95C1-A463-205C-61ED62304D57}"/>
                    </a:ext>
                  </a:extLst>
                </p:cNvPr>
                <p:cNvSpPr/>
                <p:nvPr/>
              </p:nvSpPr>
              <p:spPr>
                <a:xfrm>
                  <a:off x="2069521" y="4417826"/>
                  <a:ext cx="129186" cy="427240"/>
                </a:xfrm>
                <a:prstGeom prst="rect">
                  <a:avLst/>
                </a:prstGeom>
                <a:noFill/>
                <a:ln w="28575">
                  <a:solidFill>
                    <a:srgbClr val="2029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21" name="Hexagon 320">
              <a:extLst>
                <a:ext uri="{FF2B5EF4-FFF2-40B4-BE49-F238E27FC236}">
                  <a16:creationId xmlns:a16="http://schemas.microsoft.com/office/drawing/2014/main" id="{AA33010F-FC9A-72FB-81BE-DD02C97F94D5}"/>
                </a:ext>
              </a:extLst>
            </p:cNvPr>
            <p:cNvSpPr/>
            <p:nvPr/>
          </p:nvSpPr>
          <p:spPr>
            <a:xfrm>
              <a:off x="-852996" y="2370403"/>
              <a:ext cx="1398217" cy="1205359"/>
            </a:xfrm>
            <a:prstGeom prst="hexagon">
              <a:avLst/>
            </a:prstGeom>
            <a:solidFill>
              <a:srgbClr val="21B5EA">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9" name="Straight Connector 328">
              <a:extLst>
                <a:ext uri="{FF2B5EF4-FFF2-40B4-BE49-F238E27FC236}">
                  <a16:creationId xmlns:a16="http://schemas.microsoft.com/office/drawing/2014/main" id="{5DBD7320-72C0-3575-BFF2-363AA798A236}"/>
                </a:ext>
              </a:extLst>
            </p:cNvPr>
            <p:cNvCxnSpPr>
              <a:cxnSpLocks/>
            </p:cNvCxnSpPr>
            <p:nvPr/>
          </p:nvCxnSpPr>
          <p:spPr>
            <a:xfrm flipV="1">
              <a:off x="1702944" y="4717935"/>
              <a:ext cx="265698" cy="181651"/>
            </a:xfrm>
            <a:prstGeom prst="line">
              <a:avLst/>
            </a:prstGeom>
            <a:ln w="31750">
              <a:solidFill>
                <a:srgbClr val="008BCF"/>
              </a:solidFill>
            </a:ln>
          </p:spPr>
          <p:style>
            <a:lnRef idx="2">
              <a:schemeClr val="accent1"/>
            </a:lnRef>
            <a:fillRef idx="0">
              <a:schemeClr val="accent1"/>
            </a:fillRef>
            <a:effectRef idx="1">
              <a:schemeClr val="accent1"/>
            </a:effectRef>
            <a:fontRef idx="minor">
              <a:schemeClr val="tx1"/>
            </a:fontRef>
          </p:style>
        </p:cxnSp>
        <p:cxnSp>
          <p:nvCxnSpPr>
            <p:cNvPr id="341" name="Straight Connector 340">
              <a:extLst>
                <a:ext uri="{FF2B5EF4-FFF2-40B4-BE49-F238E27FC236}">
                  <a16:creationId xmlns:a16="http://schemas.microsoft.com/office/drawing/2014/main" id="{222FB6A2-6554-0300-97C2-B4B5EA713B7C}"/>
                </a:ext>
              </a:extLst>
            </p:cNvPr>
            <p:cNvCxnSpPr>
              <a:cxnSpLocks/>
            </p:cNvCxnSpPr>
            <p:nvPr/>
          </p:nvCxnSpPr>
          <p:spPr>
            <a:xfrm flipH="1" flipV="1">
              <a:off x="3097975" y="4717935"/>
              <a:ext cx="264519" cy="197313"/>
            </a:xfrm>
            <a:prstGeom prst="line">
              <a:avLst/>
            </a:prstGeom>
            <a:ln w="31750">
              <a:solidFill>
                <a:srgbClr val="008BCF"/>
              </a:solidFill>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754BE394-7DF3-81C0-E46B-A235A4AA7099}"/>
                </a:ext>
              </a:extLst>
            </p:cNvPr>
            <p:cNvSpPr/>
            <p:nvPr/>
          </p:nvSpPr>
          <p:spPr>
            <a:xfrm>
              <a:off x="3420346" y="5982016"/>
              <a:ext cx="2081536" cy="523220"/>
            </a:xfrm>
            <a:prstGeom prst="rect">
              <a:avLst/>
            </a:prstGeom>
          </p:spPr>
          <p:txBody>
            <a:bodyPr wrap="square" lIns="0" tIns="45720" rIns="0" bIns="45720" anchor="t">
              <a:spAutoFit/>
            </a:bodyPr>
            <a:lstStyle/>
            <a:p>
              <a:r>
                <a:rPr lang="en-GB" sz="1400" b="1" dirty="0">
                  <a:solidFill>
                    <a:srgbClr val="008FD2"/>
                  </a:solidFill>
                  <a:latin typeface="Atkinson Hyperlegible" pitchFamily="2" charset="0"/>
                  <a:ea typeface="Arial" charset="0"/>
                  <a:cs typeface="Times New Roman" panose="02020603050405020304" pitchFamily="18" charset="0"/>
                </a:rPr>
                <a:t>…TO </a:t>
              </a:r>
              <a:r>
                <a:rPr lang="en-US" sz="1400" b="1" dirty="0">
                  <a:solidFill>
                    <a:srgbClr val="008FD2"/>
                  </a:solidFill>
                  <a:latin typeface="Atkinson Hyperlegible" pitchFamily="2" charset="0"/>
                  <a:ea typeface="Arial" charset="0"/>
                  <a:cs typeface="Times New Roman" panose="02020603050405020304" pitchFamily="18" charset="0"/>
                </a:rPr>
                <a:t>PROVIDE SAFE WATER HERE</a:t>
              </a:r>
            </a:p>
          </p:txBody>
        </p:sp>
        <p:sp>
          <p:nvSpPr>
            <p:cNvPr id="20" name="Rectangle 19">
              <a:extLst>
                <a:ext uri="{FF2B5EF4-FFF2-40B4-BE49-F238E27FC236}">
                  <a16:creationId xmlns:a16="http://schemas.microsoft.com/office/drawing/2014/main" id="{8003E64C-7273-A809-16FF-80A459E2780E}"/>
                </a:ext>
              </a:extLst>
            </p:cNvPr>
            <p:cNvSpPr/>
            <p:nvPr/>
          </p:nvSpPr>
          <p:spPr>
            <a:xfrm>
              <a:off x="2080847" y="1523781"/>
              <a:ext cx="2237154" cy="523220"/>
            </a:xfrm>
            <a:prstGeom prst="rect">
              <a:avLst/>
            </a:prstGeom>
          </p:spPr>
          <p:txBody>
            <a:bodyPr wrap="square" lIns="0" tIns="45720" rIns="0" bIns="45720" anchor="t">
              <a:spAutoFit/>
            </a:bodyPr>
            <a:lstStyle/>
            <a:p>
              <a:r>
                <a:rPr lang="en-US" sz="1400" b="1" dirty="0">
                  <a:solidFill>
                    <a:srgbClr val="008CD1"/>
                  </a:solidFill>
                  <a:latin typeface="Atkinson Hyperlegible" pitchFamily="2" charset="0"/>
                  <a:ea typeface="Arial" charset="0"/>
                  <a:cs typeface="Times New Roman" panose="02020603050405020304" pitchFamily="18" charset="0"/>
                </a:rPr>
                <a:t>MANAGE WATER QUALITY RISKS HERE…</a:t>
              </a:r>
            </a:p>
          </p:txBody>
        </p:sp>
        <p:grpSp>
          <p:nvGrpSpPr>
            <p:cNvPr id="25" name="Group 24">
              <a:extLst>
                <a:ext uri="{FF2B5EF4-FFF2-40B4-BE49-F238E27FC236}">
                  <a16:creationId xmlns:a16="http://schemas.microsoft.com/office/drawing/2014/main" id="{5E121DAF-3C16-EF4C-C368-AFE1B2678CB0}"/>
                </a:ext>
              </a:extLst>
            </p:cNvPr>
            <p:cNvGrpSpPr/>
            <p:nvPr/>
          </p:nvGrpSpPr>
          <p:grpSpPr>
            <a:xfrm>
              <a:off x="2243323" y="4027170"/>
              <a:ext cx="566764" cy="750496"/>
              <a:chOff x="2243323" y="4423410"/>
              <a:chExt cx="566764" cy="750496"/>
            </a:xfrm>
          </p:grpSpPr>
          <p:grpSp>
            <p:nvGrpSpPr>
              <p:cNvPr id="294" name="Group 293">
                <a:extLst>
                  <a:ext uri="{FF2B5EF4-FFF2-40B4-BE49-F238E27FC236}">
                    <a16:creationId xmlns:a16="http://schemas.microsoft.com/office/drawing/2014/main" id="{84463D95-40B9-8ED1-6670-DFEFAE48FFFA}"/>
                  </a:ext>
                </a:extLst>
              </p:cNvPr>
              <p:cNvGrpSpPr/>
              <p:nvPr/>
            </p:nvGrpSpPr>
            <p:grpSpPr>
              <a:xfrm>
                <a:off x="2243323" y="4423410"/>
                <a:ext cx="566764" cy="750496"/>
                <a:chOff x="2197100" y="4282621"/>
                <a:chExt cx="701675" cy="929142"/>
              </a:xfrm>
            </p:grpSpPr>
            <p:sp>
              <p:nvSpPr>
                <p:cNvPr id="289" name="Freeform: Shape 288">
                  <a:extLst>
                    <a:ext uri="{FF2B5EF4-FFF2-40B4-BE49-F238E27FC236}">
                      <a16:creationId xmlns:a16="http://schemas.microsoft.com/office/drawing/2014/main" id="{23A093AE-F88C-9DC5-74C2-37944A4BB418}"/>
                    </a:ext>
                  </a:extLst>
                </p:cNvPr>
                <p:cNvSpPr/>
                <p:nvPr/>
              </p:nvSpPr>
              <p:spPr>
                <a:xfrm>
                  <a:off x="2399566" y="4311682"/>
                  <a:ext cx="305071" cy="74836"/>
                </a:xfrm>
                <a:custGeom>
                  <a:avLst/>
                  <a:gdLst>
                    <a:gd name="connsiteX0" fmla="*/ 152535 w 305071"/>
                    <a:gd name="connsiteY0" fmla="*/ 0 h 74836"/>
                    <a:gd name="connsiteX1" fmla="*/ 294169 w 305071"/>
                    <a:gd name="connsiteY1" fmla="*/ 58667 h 74836"/>
                    <a:gd name="connsiteX2" fmla="*/ 305071 w 305071"/>
                    <a:gd name="connsiteY2" fmla="*/ 74836 h 74836"/>
                    <a:gd name="connsiteX3" fmla="*/ 0 w 305071"/>
                    <a:gd name="connsiteY3" fmla="*/ 74836 h 74836"/>
                    <a:gd name="connsiteX4" fmla="*/ 10901 w 305071"/>
                    <a:gd name="connsiteY4" fmla="*/ 58667 h 74836"/>
                    <a:gd name="connsiteX5" fmla="*/ 152535 w 305071"/>
                    <a:gd name="connsiteY5" fmla="*/ 0 h 7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071" h="74836">
                      <a:moveTo>
                        <a:pt x="152535" y="0"/>
                      </a:moveTo>
                      <a:cubicBezTo>
                        <a:pt x="207847" y="0"/>
                        <a:pt x="257922" y="22420"/>
                        <a:pt x="294169" y="58667"/>
                      </a:cubicBezTo>
                      <a:lnTo>
                        <a:pt x="305071" y="74836"/>
                      </a:lnTo>
                      <a:lnTo>
                        <a:pt x="0" y="74836"/>
                      </a:lnTo>
                      <a:lnTo>
                        <a:pt x="10901" y="58667"/>
                      </a:lnTo>
                      <a:cubicBezTo>
                        <a:pt x="47149" y="22420"/>
                        <a:pt x="97224" y="0"/>
                        <a:pt x="152535" y="0"/>
                      </a:cubicBezTo>
                      <a:close/>
                    </a:path>
                  </a:pathLst>
                </a:custGeom>
                <a:solidFill>
                  <a:srgbClr val="20295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2" name="Freeform 41">
                  <a:extLst>
                    <a:ext uri="{FF2B5EF4-FFF2-40B4-BE49-F238E27FC236}">
                      <a16:creationId xmlns:a16="http://schemas.microsoft.com/office/drawing/2014/main" id="{E3F688E8-F984-E9E1-4FCD-14C4AFA2F7C8}"/>
                    </a:ext>
                  </a:extLst>
                </p:cNvPr>
                <p:cNvSpPr>
                  <a:spLocks/>
                </p:cNvSpPr>
                <p:nvPr/>
              </p:nvSpPr>
              <p:spPr bwMode="auto">
                <a:xfrm>
                  <a:off x="2197100" y="4389438"/>
                  <a:ext cx="701675" cy="822325"/>
                </a:xfrm>
                <a:custGeom>
                  <a:avLst/>
                  <a:gdLst>
                    <a:gd name="T0" fmla="*/ 0 w 1721"/>
                    <a:gd name="T1" fmla="*/ 1197 h 2013"/>
                    <a:gd name="T2" fmla="*/ 389 w 1721"/>
                    <a:gd name="T3" fmla="*/ 1956 h 2013"/>
                    <a:gd name="T4" fmla="*/ 417 w 1721"/>
                    <a:gd name="T5" fmla="*/ 2013 h 2013"/>
                    <a:gd name="T6" fmla="*/ 417 w 1721"/>
                    <a:gd name="T7" fmla="*/ 2013 h 2013"/>
                    <a:gd name="T8" fmla="*/ 860 w 1721"/>
                    <a:gd name="T9" fmla="*/ 2013 h 2013"/>
                    <a:gd name="T10" fmla="*/ 1304 w 1721"/>
                    <a:gd name="T11" fmla="*/ 2013 h 2013"/>
                    <a:gd name="T12" fmla="*/ 1304 w 1721"/>
                    <a:gd name="T13" fmla="*/ 2013 h 2013"/>
                    <a:gd name="T14" fmla="*/ 1332 w 1721"/>
                    <a:gd name="T15" fmla="*/ 1956 h 2013"/>
                    <a:gd name="T16" fmla="*/ 1721 w 1721"/>
                    <a:gd name="T17" fmla="*/ 1197 h 2013"/>
                    <a:gd name="T18" fmla="*/ 1313 w 1721"/>
                    <a:gd name="T19" fmla="*/ 624 h 2013"/>
                    <a:gd name="T20" fmla="*/ 1170 w 1721"/>
                    <a:gd name="T21" fmla="*/ 403 h 2013"/>
                    <a:gd name="T22" fmla="*/ 1170 w 1721"/>
                    <a:gd name="T23" fmla="*/ 341 h 2013"/>
                    <a:gd name="T24" fmla="*/ 1199 w 1721"/>
                    <a:gd name="T25" fmla="*/ 227 h 2013"/>
                    <a:gd name="T26" fmla="*/ 1314 w 1721"/>
                    <a:gd name="T27" fmla="*/ 73 h 2013"/>
                    <a:gd name="T28" fmla="*/ 1282 w 1721"/>
                    <a:gd name="T29" fmla="*/ 0 h 2013"/>
                    <a:gd name="T30" fmla="*/ 439 w 1721"/>
                    <a:gd name="T31" fmla="*/ 0 h 2013"/>
                    <a:gd name="T32" fmla="*/ 407 w 1721"/>
                    <a:gd name="T33" fmla="*/ 73 h 2013"/>
                    <a:gd name="T34" fmla="*/ 522 w 1721"/>
                    <a:gd name="T35" fmla="*/ 227 h 2013"/>
                    <a:gd name="T36" fmla="*/ 551 w 1721"/>
                    <a:gd name="T37" fmla="*/ 341 h 2013"/>
                    <a:gd name="T38" fmla="*/ 551 w 1721"/>
                    <a:gd name="T39" fmla="*/ 403 h 2013"/>
                    <a:gd name="T40" fmla="*/ 408 w 1721"/>
                    <a:gd name="T41" fmla="*/ 624 h 2013"/>
                    <a:gd name="T42" fmla="*/ 0 w 1721"/>
                    <a:gd name="T43" fmla="*/ 1197 h 2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21" h="2013">
                      <a:moveTo>
                        <a:pt x="0" y="1197"/>
                      </a:moveTo>
                      <a:cubicBezTo>
                        <a:pt x="0" y="1616"/>
                        <a:pt x="296" y="1882"/>
                        <a:pt x="389" y="1956"/>
                      </a:cubicBezTo>
                      <a:cubicBezTo>
                        <a:pt x="406" y="1970"/>
                        <a:pt x="417" y="1991"/>
                        <a:pt x="417" y="2013"/>
                      </a:cubicBezTo>
                      <a:cubicBezTo>
                        <a:pt x="417" y="2013"/>
                        <a:pt x="417" y="2013"/>
                        <a:pt x="417" y="2013"/>
                      </a:cubicBezTo>
                      <a:cubicBezTo>
                        <a:pt x="860" y="2013"/>
                        <a:pt x="860" y="2013"/>
                        <a:pt x="860" y="2013"/>
                      </a:cubicBezTo>
                      <a:cubicBezTo>
                        <a:pt x="1304" y="2013"/>
                        <a:pt x="1304" y="2013"/>
                        <a:pt x="1304" y="2013"/>
                      </a:cubicBezTo>
                      <a:cubicBezTo>
                        <a:pt x="1304" y="2013"/>
                        <a:pt x="1304" y="2013"/>
                        <a:pt x="1304" y="2013"/>
                      </a:cubicBezTo>
                      <a:cubicBezTo>
                        <a:pt x="1304" y="1991"/>
                        <a:pt x="1314" y="1970"/>
                        <a:pt x="1332" y="1956"/>
                      </a:cubicBezTo>
                      <a:cubicBezTo>
                        <a:pt x="1425" y="1882"/>
                        <a:pt x="1721" y="1616"/>
                        <a:pt x="1721" y="1197"/>
                      </a:cubicBezTo>
                      <a:cubicBezTo>
                        <a:pt x="1721" y="865"/>
                        <a:pt x="1476" y="698"/>
                        <a:pt x="1313" y="624"/>
                      </a:cubicBezTo>
                      <a:cubicBezTo>
                        <a:pt x="1226" y="584"/>
                        <a:pt x="1170" y="499"/>
                        <a:pt x="1170" y="403"/>
                      </a:cubicBezTo>
                      <a:cubicBezTo>
                        <a:pt x="1170" y="341"/>
                        <a:pt x="1170" y="341"/>
                        <a:pt x="1170" y="341"/>
                      </a:cubicBezTo>
                      <a:cubicBezTo>
                        <a:pt x="1170" y="301"/>
                        <a:pt x="1180" y="262"/>
                        <a:pt x="1199" y="227"/>
                      </a:cubicBezTo>
                      <a:cubicBezTo>
                        <a:pt x="1231" y="167"/>
                        <a:pt x="1276" y="113"/>
                        <a:pt x="1314" y="73"/>
                      </a:cubicBezTo>
                      <a:cubicBezTo>
                        <a:pt x="1340" y="45"/>
                        <a:pt x="1320" y="0"/>
                        <a:pt x="1282" y="0"/>
                      </a:cubicBezTo>
                      <a:cubicBezTo>
                        <a:pt x="439" y="0"/>
                        <a:pt x="439" y="0"/>
                        <a:pt x="439" y="0"/>
                      </a:cubicBezTo>
                      <a:cubicBezTo>
                        <a:pt x="401" y="0"/>
                        <a:pt x="381" y="45"/>
                        <a:pt x="407" y="73"/>
                      </a:cubicBezTo>
                      <a:cubicBezTo>
                        <a:pt x="445" y="113"/>
                        <a:pt x="489" y="167"/>
                        <a:pt x="522" y="227"/>
                      </a:cubicBezTo>
                      <a:cubicBezTo>
                        <a:pt x="541" y="262"/>
                        <a:pt x="551" y="301"/>
                        <a:pt x="551" y="341"/>
                      </a:cubicBezTo>
                      <a:cubicBezTo>
                        <a:pt x="551" y="403"/>
                        <a:pt x="551" y="403"/>
                        <a:pt x="551" y="403"/>
                      </a:cubicBezTo>
                      <a:cubicBezTo>
                        <a:pt x="551" y="499"/>
                        <a:pt x="494" y="584"/>
                        <a:pt x="408" y="624"/>
                      </a:cubicBezTo>
                      <a:cubicBezTo>
                        <a:pt x="244" y="698"/>
                        <a:pt x="0" y="865"/>
                        <a:pt x="0" y="1197"/>
                      </a:cubicBezTo>
                      <a:close/>
                    </a:path>
                  </a:pathLst>
                </a:custGeom>
                <a:solidFill>
                  <a:srgbClr val="202954"/>
                </a:solidFill>
                <a:ln w="4763"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3" name="Oval 292">
                  <a:extLst>
                    <a:ext uri="{FF2B5EF4-FFF2-40B4-BE49-F238E27FC236}">
                      <a16:creationId xmlns:a16="http://schemas.microsoft.com/office/drawing/2014/main" id="{5FA3931A-C205-6282-F07B-13D0B65B2C5A}"/>
                    </a:ext>
                  </a:extLst>
                </p:cNvPr>
                <p:cNvSpPr/>
                <p:nvPr/>
              </p:nvSpPr>
              <p:spPr>
                <a:xfrm>
                  <a:off x="2503149" y="4282621"/>
                  <a:ext cx="84247" cy="49409"/>
                </a:xfrm>
                <a:prstGeom prst="ellipse">
                  <a:avLst/>
                </a:prstGeom>
                <a:solidFill>
                  <a:srgbClr val="2029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Freeform 41">
                <a:extLst>
                  <a:ext uri="{FF2B5EF4-FFF2-40B4-BE49-F238E27FC236}">
                    <a16:creationId xmlns:a16="http://schemas.microsoft.com/office/drawing/2014/main" id="{2BA24064-56DF-2147-E807-C10236ADF116}"/>
                  </a:ext>
                </a:extLst>
              </p:cNvPr>
              <p:cNvSpPr>
                <a:spLocks/>
              </p:cNvSpPr>
              <p:nvPr/>
            </p:nvSpPr>
            <p:spPr bwMode="auto">
              <a:xfrm>
                <a:off x="2291420" y="4750661"/>
                <a:ext cx="470105" cy="383506"/>
              </a:xfrm>
              <a:custGeom>
                <a:avLst/>
                <a:gdLst>
                  <a:gd name="T0" fmla="*/ 0 w 1721"/>
                  <a:gd name="T1" fmla="*/ 1197 h 2013"/>
                  <a:gd name="T2" fmla="*/ 389 w 1721"/>
                  <a:gd name="T3" fmla="*/ 1956 h 2013"/>
                  <a:gd name="T4" fmla="*/ 417 w 1721"/>
                  <a:gd name="T5" fmla="*/ 2013 h 2013"/>
                  <a:gd name="T6" fmla="*/ 417 w 1721"/>
                  <a:gd name="T7" fmla="*/ 2013 h 2013"/>
                  <a:gd name="T8" fmla="*/ 860 w 1721"/>
                  <a:gd name="T9" fmla="*/ 2013 h 2013"/>
                  <a:gd name="T10" fmla="*/ 1304 w 1721"/>
                  <a:gd name="T11" fmla="*/ 2013 h 2013"/>
                  <a:gd name="T12" fmla="*/ 1304 w 1721"/>
                  <a:gd name="T13" fmla="*/ 2013 h 2013"/>
                  <a:gd name="T14" fmla="*/ 1332 w 1721"/>
                  <a:gd name="T15" fmla="*/ 1956 h 2013"/>
                  <a:gd name="T16" fmla="*/ 1721 w 1721"/>
                  <a:gd name="T17" fmla="*/ 1197 h 2013"/>
                  <a:gd name="T18" fmla="*/ 1313 w 1721"/>
                  <a:gd name="T19" fmla="*/ 624 h 2013"/>
                  <a:gd name="T20" fmla="*/ 1170 w 1721"/>
                  <a:gd name="T21" fmla="*/ 403 h 2013"/>
                  <a:gd name="T22" fmla="*/ 1170 w 1721"/>
                  <a:gd name="T23" fmla="*/ 341 h 2013"/>
                  <a:gd name="T24" fmla="*/ 1199 w 1721"/>
                  <a:gd name="T25" fmla="*/ 227 h 2013"/>
                  <a:gd name="T26" fmla="*/ 1314 w 1721"/>
                  <a:gd name="T27" fmla="*/ 73 h 2013"/>
                  <a:gd name="T28" fmla="*/ 1282 w 1721"/>
                  <a:gd name="T29" fmla="*/ 0 h 2013"/>
                  <a:gd name="T30" fmla="*/ 439 w 1721"/>
                  <a:gd name="T31" fmla="*/ 0 h 2013"/>
                  <a:gd name="T32" fmla="*/ 407 w 1721"/>
                  <a:gd name="T33" fmla="*/ 73 h 2013"/>
                  <a:gd name="T34" fmla="*/ 522 w 1721"/>
                  <a:gd name="T35" fmla="*/ 227 h 2013"/>
                  <a:gd name="T36" fmla="*/ 551 w 1721"/>
                  <a:gd name="T37" fmla="*/ 341 h 2013"/>
                  <a:gd name="T38" fmla="*/ 551 w 1721"/>
                  <a:gd name="T39" fmla="*/ 403 h 2013"/>
                  <a:gd name="T40" fmla="*/ 408 w 1721"/>
                  <a:gd name="T41" fmla="*/ 624 h 2013"/>
                  <a:gd name="T42" fmla="*/ 0 w 1721"/>
                  <a:gd name="T43" fmla="*/ 1197 h 2013"/>
                  <a:gd name="connsiteX0" fmla="*/ 0 w 10000"/>
                  <a:gd name="connsiteY0" fmla="*/ 5946 h 10000"/>
                  <a:gd name="connsiteX1" fmla="*/ 2260 w 10000"/>
                  <a:gd name="connsiteY1" fmla="*/ 9717 h 10000"/>
                  <a:gd name="connsiteX2" fmla="*/ 2423 w 10000"/>
                  <a:gd name="connsiteY2" fmla="*/ 10000 h 10000"/>
                  <a:gd name="connsiteX3" fmla="*/ 2423 w 10000"/>
                  <a:gd name="connsiteY3" fmla="*/ 10000 h 10000"/>
                  <a:gd name="connsiteX4" fmla="*/ 4997 w 10000"/>
                  <a:gd name="connsiteY4" fmla="*/ 10000 h 10000"/>
                  <a:gd name="connsiteX5" fmla="*/ 7577 w 10000"/>
                  <a:gd name="connsiteY5" fmla="*/ 10000 h 10000"/>
                  <a:gd name="connsiteX6" fmla="*/ 7577 w 10000"/>
                  <a:gd name="connsiteY6" fmla="*/ 10000 h 10000"/>
                  <a:gd name="connsiteX7" fmla="*/ 7740 w 10000"/>
                  <a:gd name="connsiteY7" fmla="*/ 9717 h 10000"/>
                  <a:gd name="connsiteX8" fmla="*/ 10000 w 10000"/>
                  <a:gd name="connsiteY8" fmla="*/ 5946 h 10000"/>
                  <a:gd name="connsiteX9" fmla="*/ 7629 w 10000"/>
                  <a:gd name="connsiteY9" fmla="*/ 3100 h 10000"/>
                  <a:gd name="connsiteX10" fmla="*/ 6798 w 10000"/>
                  <a:gd name="connsiteY10" fmla="*/ 2002 h 10000"/>
                  <a:gd name="connsiteX11" fmla="*/ 6798 w 10000"/>
                  <a:gd name="connsiteY11" fmla="*/ 1694 h 10000"/>
                  <a:gd name="connsiteX12" fmla="*/ 6967 w 10000"/>
                  <a:gd name="connsiteY12" fmla="*/ 1128 h 10000"/>
                  <a:gd name="connsiteX13" fmla="*/ 7635 w 10000"/>
                  <a:gd name="connsiteY13" fmla="*/ 363 h 10000"/>
                  <a:gd name="connsiteX14" fmla="*/ 2551 w 10000"/>
                  <a:gd name="connsiteY14" fmla="*/ 0 h 10000"/>
                  <a:gd name="connsiteX15" fmla="*/ 2365 w 10000"/>
                  <a:gd name="connsiteY15" fmla="*/ 363 h 10000"/>
                  <a:gd name="connsiteX16" fmla="*/ 3033 w 10000"/>
                  <a:gd name="connsiteY16" fmla="*/ 1128 h 10000"/>
                  <a:gd name="connsiteX17" fmla="*/ 3202 w 10000"/>
                  <a:gd name="connsiteY17" fmla="*/ 1694 h 10000"/>
                  <a:gd name="connsiteX18" fmla="*/ 3202 w 10000"/>
                  <a:gd name="connsiteY18" fmla="*/ 2002 h 10000"/>
                  <a:gd name="connsiteX19" fmla="*/ 2371 w 10000"/>
                  <a:gd name="connsiteY19" fmla="*/ 3100 h 10000"/>
                  <a:gd name="connsiteX20" fmla="*/ 0 w 10000"/>
                  <a:gd name="connsiteY20" fmla="*/ 5946 h 10000"/>
                  <a:gd name="connsiteX0" fmla="*/ 0 w 10000"/>
                  <a:gd name="connsiteY0" fmla="*/ 5973 h 10027"/>
                  <a:gd name="connsiteX1" fmla="*/ 2260 w 10000"/>
                  <a:gd name="connsiteY1" fmla="*/ 9744 h 10027"/>
                  <a:gd name="connsiteX2" fmla="*/ 2423 w 10000"/>
                  <a:gd name="connsiteY2" fmla="*/ 10027 h 10027"/>
                  <a:gd name="connsiteX3" fmla="*/ 2423 w 10000"/>
                  <a:gd name="connsiteY3" fmla="*/ 10027 h 10027"/>
                  <a:gd name="connsiteX4" fmla="*/ 4997 w 10000"/>
                  <a:gd name="connsiteY4" fmla="*/ 10027 h 10027"/>
                  <a:gd name="connsiteX5" fmla="*/ 7577 w 10000"/>
                  <a:gd name="connsiteY5" fmla="*/ 10027 h 10027"/>
                  <a:gd name="connsiteX6" fmla="*/ 7577 w 10000"/>
                  <a:gd name="connsiteY6" fmla="*/ 10027 h 10027"/>
                  <a:gd name="connsiteX7" fmla="*/ 7740 w 10000"/>
                  <a:gd name="connsiteY7" fmla="*/ 9744 h 10027"/>
                  <a:gd name="connsiteX8" fmla="*/ 10000 w 10000"/>
                  <a:gd name="connsiteY8" fmla="*/ 5973 h 10027"/>
                  <a:gd name="connsiteX9" fmla="*/ 7629 w 10000"/>
                  <a:gd name="connsiteY9" fmla="*/ 3127 h 10027"/>
                  <a:gd name="connsiteX10" fmla="*/ 6798 w 10000"/>
                  <a:gd name="connsiteY10" fmla="*/ 2029 h 10027"/>
                  <a:gd name="connsiteX11" fmla="*/ 6798 w 10000"/>
                  <a:gd name="connsiteY11" fmla="*/ 1721 h 10027"/>
                  <a:gd name="connsiteX12" fmla="*/ 6967 w 10000"/>
                  <a:gd name="connsiteY12" fmla="*/ 1155 h 10027"/>
                  <a:gd name="connsiteX13" fmla="*/ 2551 w 10000"/>
                  <a:gd name="connsiteY13" fmla="*/ 27 h 10027"/>
                  <a:gd name="connsiteX14" fmla="*/ 2365 w 10000"/>
                  <a:gd name="connsiteY14" fmla="*/ 390 h 10027"/>
                  <a:gd name="connsiteX15" fmla="*/ 3033 w 10000"/>
                  <a:gd name="connsiteY15" fmla="*/ 1155 h 10027"/>
                  <a:gd name="connsiteX16" fmla="*/ 3202 w 10000"/>
                  <a:gd name="connsiteY16" fmla="*/ 1721 h 10027"/>
                  <a:gd name="connsiteX17" fmla="*/ 3202 w 10000"/>
                  <a:gd name="connsiteY17" fmla="*/ 2029 h 10027"/>
                  <a:gd name="connsiteX18" fmla="*/ 2371 w 10000"/>
                  <a:gd name="connsiteY18" fmla="*/ 3127 h 10027"/>
                  <a:gd name="connsiteX19" fmla="*/ 0 w 10000"/>
                  <a:gd name="connsiteY19" fmla="*/ 5973 h 10027"/>
                  <a:gd name="connsiteX0" fmla="*/ 0 w 10000"/>
                  <a:gd name="connsiteY0" fmla="*/ 5583 h 9637"/>
                  <a:gd name="connsiteX1" fmla="*/ 2260 w 10000"/>
                  <a:gd name="connsiteY1" fmla="*/ 9354 h 9637"/>
                  <a:gd name="connsiteX2" fmla="*/ 2423 w 10000"/>
                  <a:gd name="connsiteY2" fmla="*/ 9637 h 9637"/>
                  <a:gd name="connsiteX3" fmla="*/ 2423 w 10000"/>
                  <a:gd name="connsiteY3" fmla="*/ 9637 h 9637"/>
                  <a:gd name="connsiteX4" fmla="*/ 4997 w 10000"/>
                  <a:gd name="connsiteY4" fmla="*/ 9637 h 9637"/>
                  <a:gd name="connsiteX5" fmla="*/ 7577 w 10000"/>
                  <a:gd name="connsiteY5" fmla="*/ 9637 h 9637"/>
                  <a:gd name="connsiteX6" fmla="*/ 7577 w 10000"/>
                  <a:gd name="connsiteY6" fmla="*/ 9637 h 9637"/>
                  <a:gd name="connsiteX7" fmla="*/ 7740 w 10000"/>
                  <a:gd name="connsiteY7" fmla="*/ 9354 h 9637"/>
                  <a:gd name="connsiteX8" fmla="*/ 10000 w 10000"/>
                  <a:gd name="connsiteY8" fmla="*/ 5583 h 9637"/>
                  <a:gd name="connsiteX9" fmla="*/ 7629 w 10000"/>
                  <a:gd name="connsiteY9" fmla="*/ 2737 h 9637"/>
                  <a:gd name="connsiteX10" fmla="*/ 6798 w 10000"/>
                  <a:gd name="connsiteY10" fmla="*/ 1639 h 9637"/>
                  <a:gd name="connsiteX11" fmla="*/ 6798 w 10000"/>
                  <a:gd name="connsiteY11" fmla="*/ 1331 h 9637"/>
                  <a:gd name="connsiteX12" fmla="*/ 6967 w 10000"/>
                  <a:gd name="connsiteY12" fmla="*/ 765 h 9637"/>
                  <a:gd name="connsiteX13" fmla="*/ 2365 w 10000"/>
                  <a:gd name="connsiteY13" fmla="*/ 0 h 9637"/>
                  <a:gd name="connsiteX14" fmla="*/ 3033 w 10000"/>
                  <a:gd name="connsiteY14" fmla="*/ 765 h 9637"/>
                  <a:gd name="connsiteX15" fmla="*/ 3202 w 10000"/>
                  <a:gd name="connsiteY15" fmla="*/ 1331 h 9637"/>
                  <a:gd name="connsiteX16" fmla="*/ 3202 w 10000"/>
                  <a:gd name="connsiteY16" fmla="*/ 1639 h 9637"/>
                  <a:gd name="connsiteX17" fmla="*/ 2371 w 10000"/>
                  <a:gd name="connsiteY17" fmla="*/ 2737 h 9637"/>
                  <a:gd name="connsiteX18" fmla="*/ 0 w 10000"/>
                  <a:gd name="connsiteY18" fmla="*/ 5583 h 9637"/>
                  <a:gd name="connsiteX0" fmla="*/ 0 w 10000"/>
                  <a:gd name="connsiteY0" fmla="*/ 5073 h 9280"/>
                  <a:gd name="connsiteX1" fmla="*/ 2260 w 10000"/>
                  <a:gd name="connsiteY1" fmla="*/ 8986 h 9280"/>
                  <a:gd name="connsiteX2" fmla="*/ 2423 w 10000"/>
                  <a:gd name="connsiteY2" fmla="*/ 9280 h 9280"/>
                  <a:gd name="connsiteX3" fmla="*/ 2423 w 10000"/>
                  <a:gd name="connsiteY3" fmla="*/ 9280 h 9280"/>
                  <a:gd name="connsiteX4" fmla="*/ 4997 w 10000"/>
                  <a:gd name="connsiteY4" fmla="*/ 9280 h 9280"/>
                  <a:gd name="connsiteX5" fmla="*/ 7577 w 10000"/>
                  <a:gd name="connsiteY5" fmla="*/ 9280 h 9280"/>
                  <a:gd name="connsiteX6" fmla="*/ 7577 w 10000"/>
                  <a:gd name="connsiteY6" fmla="*/ 9280 h 9280"/>
                  <a:gd name="connsiteX7" fmla="*/ 7740 w 10000"/>
                  <a:gd name="connsiteY7" fmla="*/ 8986 h 9280"/>
                  <a:gd name="connsiteX8" fmla="*/ 10000 w 10000"/>
                  <a:gd name="connsiteY8" fmla="*/ 5073 h 9280"/>
                  <a:gd name="connsiteX9" fmla="*/ 7629 w 10000"/>
                  <a:gd name="connsiteY9" fmla="*/ 2120 h 9280"/>
                  <a:gd name="connsiteX10" fmla="*/ 6798 w 10000"/>
                  <a:gd name="connsiteY10" fmla="*/ 981 h 9280"/>
                  <a:gd name="connsiteX11" fmla="*/ 6798 w 10000"/>
                  <a:gd name="connsiteY11" fmla="*/ 661 h 9280"/>
                  <a:gd name="connsiteX12" fmla="*/ 6967 w 10000"/>
                  <a:gd name="connsiteY12" fmla="*/ 74 h 9280"/>
                  <a:gd name="connsiteX13" fmla="*/ 3033 w 10000"/>
                  <a:gd name="connsiteY13" fmla="*/ 74 h 9280"/>
                  <a:gd name="connsiteX14" fmla="*/ 3202 w 10000"/>
                  <a:gd name="connsiteY14" fmla="*/ 661 h 9280"/>
                  <a:gd name="connsiteX15" fmla="*/ 3202 w 10000"/>
                  <a:gd name="connsiteY15" fmla="*/ 981 h 9280"/>
                  <a:gd name="connsiteX16" fmla="*/ 2371 w 10000"/>
                  <a:gd name="connsiteY16" fmla="*/ 2120 h 9280"/>
                  <a:gd name="connsiteX17" fmla="*/ 0 w 10000"/>
                  <a:gd name="connsiteY17" fmla="*/ 5073 h 9280"/>
                  <a:gd name="connsiteX0" fmla="*/ 0 w 10000"/>
                  <a:gd name="connsiteY0" fmla="*/ 5387 h 9920"/>
                  <a:gd name="connsiteX1" fmla="*/ 2260 w 10000"/>
                  <a:gd name="connsiteY1" fmla="*/ 9603 h 9920"/>
                  <a:gd name="connsiteX2" fmla="*/ 2423 w 10000"/>
                  <a:gd name="connsiteY2" fmla="*/ 9920 h 9920"/>
                  <a:gd name="connsiteX3" fmla="*/ 2423 w 10000"/>
                  <a:gd name="connsiteY3" fmla="*/ 9920 h 9920"/>
                  <a:gd name="connsiteX4" fmla="*/ 4997 w 10000"/>
                  <a:gd name="connsiteY4" fmla="*/ 9920 h 9920"/>
                  <a:gd name="connsiteX5" fmla="*/ 7577 w 10000"/>
                  <a:gd name="connsiteY5" fmla="*/ 9920 h 9920"/>
                  <a:gd name="connsiteX6" fmla="*/ 7577 w 10000"/>
                  <a:gd name="connsiteY6" fmla="*/ 9920 h 9920"/>
                  <a:gd name="connsiteX7" fmla="*/ 7740 w 10000"/>
                  <a:gd name="connsiteY7" fmla="*/ 9603 h 9920"/>
                  <a:gd name="connsiteX8" fmla="*/ 10000 w 10000"/>
                  <a:gd name="connsiteY8" fmla="*/ 5387 h 9920"/>
                  <a:gd name="connsiteX9" fmla="*/ 7629 w 10000"/>
                  <a:gd name="connsiteY9" fmla="*/ 2204 h 9920"/>
                  <a:gd name="connsiteX10" fmla="*/ 6798 w 10000"/>
                  <a:gd name="connsiteY10" fmla="*/ 977 h 9920"/>
                  <a:gd name="connsiteX11" fmla="*/ 6798 w 10000"/>
                  <a:gd name="connsiteY11" fmla="*/ 632 h 9920"/>
                  <a:gd name="connsiteX12" fmla="*/ 6967 w 10000"/>
                  <a:gd name="connsiteY12" fmla="*/ 0 h 9920"/>
                  <a:gd name="connsiteX13" fmla="*/ 3202 w 10000"/>
                  <a:gd name="connsiteY13" fmla="*/ 632 h 9920"/>
                  <a:gd name="connsiteX14" fmla="*/ 3202 w 10000"/>
                  <a:gd name="connsiteY14" fmla="*/ 977 h 9920"/>
                  <a:gd name="connsiteX15" fmla="*/ 2371 w 10000"/>
                  <a:gd name="connsiteY15" fmla="*/ 2204 h 9920"/>
                  <a:gd name="connsiteX16" fmla="*/ 0 w 10000"/>
                  <a:gd name="connsiteY16" fmla="*/ 5387 h 9920"/>
                  <a:gd name="connsiteX0" fmla="*/ 0 w 10000"/>
                  <a:gd name="connsiteY0" fmla="*/ 4837 h 9407"/>
                  <a:gd name="connsiteX1" fmla="*/ 2260 w 10000"/>
                  <a:gd name="connsiteY1" fmla="*/ 9087 h 9407"/>
                  <a:gd name="connsiteX2" fmla="*/ 2423 w 10000"/>
                  <a:gd name="connsiteY2" fmla="*/ 9407 h 9407"/>
                  <a:gd name="connsiteX3" fmla="*/ 2423 w 10000"/>
                  <a:gd name="connsiteY3" fmla="*/ 9407 h 9407"/>
                  <a:gd name="connsiteX4" fmla="*/ 4997 w 10000"/>
                  <a:gd name="connsiteY4" fmla="*/ 9407 h 9407"/>
                  <a:gd name="connsiteX5" fmla="*/ 7577 w 10000"/>
                  <a:gd name="connsiteY5" fmla="*/ 9407 h 9407"/>
                  <a:gd name="connsiteX6" fmla="*/ 7577 w 10000"/>
                  <a:gd name="connsiteY6" fmla="*/ 9407 h 9407"/>
                  <a:gd name="connsiteX7" fmla="*/ 7740 w 10000"/>
                  <a:gd name="connsiteY7" fmla="*/ 9087 h 9407"/>
                  <a:gd name="connsiteX8" fmla="*/ 10000 w 10000"/>
                  <a:gd name="connsiteY8" fmla="*/ 4837 h 9407"/>
                  <a:gd name="connsiteX9" fmla="*/ 7629 w 10000"/>
                  <a:gd name="connsiteY9" fmla="*/ 1629 h 9407"/>
                  <a:gd name="connsiteX10" fmla="*/ 6798 w 10000"/>
                  <a:gd name="connsiteY10" fmla="*/ 392 h 9407"/>
                  <a:gd name="connsiteX11" fmla="*/ 6798 w 10000"/>
                  <a:gd name="connsiteY11" fmla="*/ 44 h 9407"/>
                  <a:gd name="connsiteX12" fmla="*/ 3202 w 10000"/>
                  <a:gd name="connsiteY12" fmla="*/ 44 h 9407"/>
                  <a:gd name="connsiteX13" fmla="*/ 3202 w 10000"/>
                  <a:gd name="connsiteY13" fmla="*/ 392 h 9407"/>
                  <a:gd name="connsiteX14" fmla="*/ 2371 w 10000"/>
                  <a:gd name="connsiteY14" fmla="*/ 1629 h 9407"/>
                  <a:gd name="connsiteX15" fmla="*/ 0 w 10000"/>
                  <a:gd name="connsiteY15" fmla="*/ 4837 h 9407"/>
                  <a:gd name="connsiteX0" fmla="*/ 0 w 10000"/>
                  <a:gd name="connsiteY0" fmla="*/ 5095 h 9953"/>
                  <a:gd name="connsiteX1" fmla="*/ 2260 w 10000"/>
                  <a:gd name="connsiteY1" fmla="*/ 9613 h 9953"/>
                  <a:gd name="connsiteX2" fmla="*/ 2423 w 10000"/>
                  <a:gd name="connsiteY2" fmla="*/ 9953 h 9953"/>
                  <a:gd name="connsiteX3" fmla="*/ 2423 w 10000"/>
                  <a:gd name="connsiteY3" fmla="*/ 9953 h 9953"/>
                  <a:gd name="connsiteX4" fmla="*/ 4997 w 10000"/>
                  <a:gd name="connsiteY4" fmla="*/ 9953 h 9953"/>
                  <a:gd name="connsiteX5" fmla="*/ 7577 w 10000"/>
                  <a:gd name="connsiteY5" fmla="*/ 9953 h 9953"/>
                  <a:gd name="connsiteX6" fmla="*/ 7577 w 10000"/>
                  <a:gd name="connsiteY6" fmla="*/ 9953 h 9953"/>
                  <a:gd name="connsiteX7" fmla="*/ 7740 w 10000"/>
                  <a:gd name="connsiteY7" fmla="*/ 9613 h 9953"/>
                  <a:gd name="connsiteX8" fmla="*/ 10000 w 10000"/>
                  <a:gd name="connsiteY8" fmla="*/ 5095 h 9953"/>
                  <a:gd name="connsiteX9" fmla="*/ 7629 w 10000"/>
                  <a:gd name="connsiteY9" fmla="*/ 1685 h 9953"/>
                  <a:gd name="connsiteX10" fmla="*/ 6798 w 10000"/>
                  <a:gd name="connsiteY10" fmla="*/ 370 h 9953"/>
                  <a:gd name="connsiteX11" fmla="*/ 6798 w 10000"/>
                  <a:gd name="connsiteY11" fmla="*/ 0 h 9953"/>
                  <a:gd name="connsiteX12" fmla="*/ 3202 w 10000"/>
                  <a:gd name="connsiteY12" fmla="*/ 370 h 9953"/>
                  <a:gd name="connsiteX13" fmla="*/ 2371 w 10000"/>
                  <a:gd name="connsiteY13" fmla="*/ 1685 h 9953"/>
                  <a:gd name="connsiteX14" fmla="*/ 0 w 10000"/>
                  <a:gd name="connsiteY14" fmla="*/ 5095 h 9953"/>
                  <a:gd name="connsiteX0" fmla="*/ 0 w 10000"/>
                  <a:gd name="connsiteY0" fmla="*/ 4912 h 9793"/>
                  <a:gd name="connsiteX1" fmla="*/ 2260 w 10000"/>
                  <a:gd name="connsiteY1" fmla="*/ 9451 h 9793"/>
                  <a:gd name="connsiteX2" fmla="*/ 2423 w 10000"/>
                  <a:gd name="connsiteY2" fmla="*/ 9793 h 9793"/>
                  <a:gd name="connsiteX3" fmla="*/ 2423 w 10000"/>
                  <a:gd name="connsiteY3" fmla="*/ 9793 h 9793"/>
                  <a:gd name="connsiteX4" fmla="*/ 4997 w 10000"/>
                  <a:gd name="connsiteY4" fmla="*/ 9793 h 9793"/>
                  <a:gd name="connsiteX5" fmla="*/ 7577 w 10000"/>
                  <a:gd name="connsiteY5" fmla="*/ 9793 h 9793"/>
                  <a:gd name="connsiteX6" fmla="*/ 7577 w 10000"/>
                  <a:gd name="connsiteY6" fmla="*/ 9793 h 9793"/>
                  <a:gd name="connsiteX7" fmla="*/ 7740 w 10000"/>
                  <a:gd name="connsiteY7" fmla="*/ 9451 h 9793"/>
                  <a:gd name="connsiteX8" fmla="*/ 10000 w 10000"/>
                  <a:gd name="connsiteY8" fmla="*/ 4912 h 9793"/>
                  <a:gd name="connsiteX9" fmla="*/ 7629 w 10000"/>
                  <a:gd name="connsiteY9" fmla="*/ 1486 h 9793"/>
                  <a:gd name="connsiteX10" fmla="*/ 6798 w 10000"/>
                  <a:gd name="connsiteY10" fmla="*/ 165 h 9793"/>
                  <a:gd name="connsiteX11" fmla="*/ 3202 w 10000"/>
                  <a:gd name="connsiteY11" fmla="*/ 165 h 9793"/>
                  <a:gd name="connsiteX12" fmla="*/ 2371 w 10000"/>
                  <a:gd name="connsiteY12" fmla="*/ 1486 h 9793"/>
                  <a:gd name="connsiteX13" fmla="*/ 0 w 10000"/>
                  <a:gd name="connsiteY13" fmla="*/ 4912 h 9793"/>
                  <a:gd name="connsiteX0" fmla="*/ 0 w 10000"/>
                  <a:gd name="connsiteY0" fmla="*/ 4848 h 9832"/>
                  <a:gd name="connsiteX1" fmla="*/ 2260 w 10000"/>
                  <a:gd name="connsiteY1" fmla="*/ 9483 h 9832"/>
                  <a:gd name="connsiteX2" fmla="*/ 2423 w 10000"/>
                  <a:gd name="connsiteY2" fmla="*/ 9832 h 9832"/>
                  <a:gd name="connsiteX3" fmla="*/ 2423 w 10000"/>
                  <a:gd name="connsiteY3" fmla="*/ 9832 h 9832"/>
                  <a:gd name="connsiteX4" fmla="*/ 4997 w 10000"/>
                  <a:gd name="connsiteY4" fmla="*/ 9832 h 9832"/>
                  <a:gd name="connsiteX5" fmla="*/ 7577 w 10000"/>
                  <a:gd name="connsiteY5" fmla="*/ 9832 h 9832"/>
                  <a:gd name="connsiteX6" fmla="*/ 7577 w 10000"/>
                  <a:gd name="connsiteY6" fmla="*/ 9832 h 9832"/>
                  <a:gd name="connsiteX7" fmla="*/ 7740 w 10000"/>
                  <a:gd name="connsiteY7" fmla="*/ 9483 h 9832"/>
                  <a:gd name="connsiteX8" fmla="*/ 10000 w 10000"/>
                  <a:gd name="connsiteY8" fmla="*/ 4848 h 9832"/>
                  <a:gd name="connsiteX9" fmla="*/ 7629 w 10000"/>
                  <a:gd name="connsiteY9" fmla="*/ 1349 h 9832"/>
                  <a:gd name="connsiteX10" fmla="*/ 3202 w 10000"/>
                  <a:gd name="connsiteY10" fmla="*/ 0 h 9832"/>
                  <a:gd name="connsiteX11" fmla="*/ 2371 w 10000"/>
                  <a:gd name="connsiteY11" fmla="*/ 1349 h 9832"/>
                  <a:gd name="connsiteX12" fmla="*/ 0 w 10000"/>
                  <a:gd name="connsiteY12" fmla="*/ 4848 h 9832"/>
                  <a:gd name="connsiteX0" fmla="*/ 0 w 10000"/>
                  <a:gd name="connsiteY0" fmla="*/ 4004 h 9073"/>
                  <a:gd name="connsiteX1" fmla="*/ 2260 w 10000"/>
                  <a:gd name="connsiteY1" fmla="*/ 8718 h 9073"/>
                  <a:gd name="connsiteX2" fmla="*/ 2423 w 10000"/>
                  <a:gd name="connsiteY2" fmla="*/ 9073 h 9073"/>
                  <a:gd name="connsiteX3" fmla="*/ 2423 w 10000"/>
                  <a:gd name="connsiteY3" fmla="*/ 9073 h 9073"/>
                  <a:gd name="connsiteX4" fmla="*/ 4997 w 10000"/>
                  <a:gd name="connsiteY4" fmla="*/ 9073 h 9073"/>
                  <a:gd name="connsiteX5" fmla="*/ 7577 w 10000"/>
                  <a:gd name="connsiteY5" fmla="*/ 9073 h 9073"/>
                  <a:gd name="connsiteX6" fmla="*/ 7577 w 10000"/>
                  <a:gd name="connsiteY6" fmla="*/ 9073 h 9073"/>
                  <a:gd name="connsiteX7" fmla="*/ 7740 w 10000"/>
                  <a:gd name="connsiteY7" fmla="*/ 8718 h 9073"/>
                  <a:gd name="connsiteX8" fmla="*/ 10000 w 10000"/>
                  <a:gd name="connsiteY8" fmla="*/ 4004 h 9073"/>
                  <a:gd name="connsiteX9" fmla="*/ 7629 w 10000"/>
                  <a:gd name="connsiteY9" fmla="*/ 445 h 9073"/>
                  <a:gd name="connsiteX10" fmla="*/ 2371 w 10000"/>
                  <a:gd name="connsiteY10" fmla="*/ 445 h 9073"/>
                  <a:gd name="connsiteX11" fmla="*/ 0 w 10000"/>
                  <a:gd name="connsiteY11" fmla="*/ 4004 h 9073"/>
                  <a:gd name="connsiteX0" fmla="*/ 0 w 10000"/>
                  <a:gd name="connsiteY0" fmla="*/ 4006 h 9593"/>
                  <a:gd name="connsiteX1" fmla="*/ 2260 w 10000"/>
                  <a:gd name="connsiteY1" fmla="*/ 9202 h 9593"/>
                  <a:gd name="connsiteX2" fmla="*/ 2423 w 10000"/>
                  <a:gd name="connsiteY2" fmla="*/ 9593 h 9593"/>
                  <a:gd name="connsiteX3" fmla="*/ 2423 w 10000"/>
                  <a:gd name="connsiteY3" fmla="*/ 9593 h 9593"/>
                  <a:gd name="connsiteX4" fmla="*/ 4997 w 10000"/>
                  <a:gd name="connsiteY4" fmla="*/ 9593 h 9593"/>
                  <a:gd name="connsiteX5" fmla="*/ 7577 w 10000"/>
                  <a:gd name="connsiteY5" fmla="*/ 9593 h 9593"/>
                  <a:gd name="connsiteX6" fmla="*/ 7577 w 10000"/>
                  <a:gd name="connsiteY6" fmla="*/ 9593 h 9593"/>
                  <a:gd name="connsiteX7" fmla="*/ 7740 w 10000"/>
                  <a:gd name="connsiteY7" fmla="*/ 9202 h 9593"/>
                  <a:gd name="connsiteX8" fmla="*/ 10000 w 10000"/>
                  <a:gd name="connsiteY8" fmla="*/ 4006 h 9593"/>
                  <a:gd name="connsiteX9" fmla="*/ 7629 w 10000"/>
                  <a:gd name="connsiteY9" fmla="*/ 83 h 9593"/>
                  <a:gd name="connsiteX10" fmla="*/ 2371 w 10000"/>
                  <a:gd name="connsiteY10" fmla="*/ 83 h 9593"/>
                  <a:gd name="connsiteX11" fmla="*/ 0 w 10000"/>
                  <a:gd name="connsiteY11" fmla="*/ 4006 h 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00" h="9593">
                    <a:moveTo>
                      <a:pt x="0" y="4006"/>
                    </a:moveTo>
                    <a:cubicBezTo>
                      <a:pt x="0" y="6876"/>
                      <a:pt x="1720" y="8695"/>
                      <a:pt x="2260" y="9202"/>
                    </a:cubicBezTo>
                    <a:cubicBezTo>
                      <a:pt x="2359" y="9300"/>
                      <a:pt x="2423" y="9442"/>
                      <a:pt x="2423" y="9593"/>
                    </a:cubicBezTo>
                    <a:lnTo>
                      <a:pt x="2423" y="9593"/>
                    </a:lnTo>
                    <a:lnTo>
                      <a:pt x="4997" y="9593"/>
                    </a:lnTo>
                    <a:lnTo>
                      <a:pt x="7577" y="9593"/>
                    </a:lnTo>
                    <a:lnTo>
                      <a:pt x="7577" y="9593"/>
                    </a:lnTo>
                    <a:cubicBezTo>
                      <a:pt x="7577" y="9442"/>
                      <a:pt x="7635" y="9300"/>
                      <a:pt x="7740" y="9202"/>
                    </a:cubicBezTo>
                    <a:cubicBezTo>
                      <a:pt x="8280" y="8695"/>
                      <a:pt x="10000" y="6876"/>
                      <a:pt x="10000" y="4006"/>
                    </a:cubicBezTo>
                    <a:cubicBezTo>
                      <a:pt x="10000" y="1735"/>
                      <a:pt x="8901" y="737"/>
                      <a:pt x="7629" y="83"/>
                    </a:cubicBezTo>
                    <a:cubicBezTo>
                      <a:pt x="6358" y="-570"/>
                      <a:pt x="4644" y="2935"/>
                      <a:pt x="2371" y="83"/>
                    </a:cubicBezTo>
                    <a:cubicBezTo>
                      <a:pt x="1418" y="590"/>
                      <a:pt x="0" y="1735"/>
                      <a:pt x="0" y="4006"/>
                    </a:cubicBezTo>
                    <a:close/>
                  </a:path>
                </a:pathLst>
              </a:custGeom>
              <a:solidFill>
                <a:srgbClr val="B2DBEF"/>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 name="Oval 21">
                <a:extLst>
                  <a:ext uri="{FF2B5EF4-FFF2-40B4-BE49-F238E27FC236}">
                    <a16:creationId xmlns:a16="http://schemas.microsoft.com/office/drawing/2014/main" id="{137CD820-17AE-B64E-792E-3CD87C6A14D3}"/>
                  </a:ext>
                </a:extLst>
              </p:cNvPr>
              <p:cNvSpPr/>
              <p:nvPr/>
            </p:nvSpPr>
            <p:spPr>
              <a:xfrm>
                <a:off x="2564341" y="4802421"/>
                <a:ext cx="84606" cy="84606"/>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6E618B5-8B5B-4678-6456-74F955955EAD}"/>
                  </a:ext>
                </a:extLst>
              </p:cNvPr>
              <p:cNvSpPr/>
              <p:nvPr/>
            </p:nvSpPr>
            <p:spPr>
              <a:xfrm>
                <a:off x="2600375" y="4986268"/>
                <a:ext cx="45719" cy="4571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CD38AA5-7622-3876-E6EA-8A597726F40F}"/>
                  </a:ext>
                </a:extLst>
              </p:cNvPr>
              <p:cNvSpPr/>
              <p:nvPr/>
            </p:nvSpPr>
            <p:spPr>
              <a:xfrm>
                <a:off x="2518435" y="4916432"/>
                <a:ext cx="66755" cy="6675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Hexagon 26">
              <a:extLst>
                <a:ext uri="{FF2B5EF4-FFF2-40B4-BE49-F238E27FC236}">
                  <a16:creationId xmlns:a16="http://schemas.microsoft.com/office/drawing/2014/main" id="{2C5FF408-60D6-03FE-DBB4-F20B6F742B0F}"/>
                </a:ext>
              </a:extLst>
            </p:cNvPr>
            <p:cNvSpPr/>
            <p:nvPr/>
          </p:nvSpPr>
          <p:spPr>
            <a:xfrm>
              <a:off x="-852996" y="3872052"/>
              <a:ext cx="1398217" cy="1205359"/>
            </a:xfrm>
            <a:prstGeom prst="hexagon">
              <a:avLst/>
            </a:prstGeom>
            <a:solidFill>
              <a:srgbClr val="21B5EA">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55AB8B5-28B5-ACA5-193B-A46EE3D0DAD0}"/>
              </a:ext>
            </a:extLst>
          </p:cNvPr>
          <p:cNvGrpSpPr/>
          <p:nvPr/>
        </p:nvGrpSpPr>
        <p:grpSpPr>
          <a:xfrm>
            <a:off x="5786151" y="3288750"/>
            <a:ext cx="2668055" cy="3315610"/>
            <a:chOff x="5786151" y="3288750"/>
            <a:chExt cx="2668055" cy="3315610"/>
          </a:xfrm>
        </p:grpSpPr>
        <p:sp>
          <p:nvSpPr>
            <p:cNvPr id="9" name="Rectangle 8">
              <a:extLst>
                <a:ext uri="{FF2B5EF4-FFF2-40B4-BE49-F238E27FC236}">
                  <a16:creationId xmlns:a16="http://schemas.microsoft.com/office/drawing/2014/main" id="{4E03DA6C-7AFF-DF39-D470-AEC5BFD46AC9}"/>
                </a:ext>
              </a:extLst>
            </p:cNvPr>
            <p:cNvSpPr/>
            <p:nvPr/>
          </p:nvSpPr>
          <p:spPr>
            <a:xfrm>
              <a:off x="5786151" y="3982400"/>
              <a:ext cx="2668055" cy="2621960"/>
            </a:xfrm>
            <a:prstGeom prst="rect">
              <a:avLst/>
            </a:prstGeom>
            <a:solidFill>
              <a:srgbClr val="EF4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34DEE613-1199-BEB1-F3A9-9D83E23C6BAB}"/>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038024" y="3288750"/>
              <a:ext cx="2164309" cy="3044952"/>
            </a:xfrm>
            <a:prstGeom prst="rect">
              <a:avLst/>
            </a:prstGeom>
            <a:ln>
              <a:solidFill>
                <a:srgbClr val="439A9C"/>
              </a:solidFill>
            </a:ln>
            <a:effectLst/>
          </p:spPr>
        </p:pic>
      </p:grpSp>
      <p:sp>
        <p:nvSpPr>
          <p:cNvPr id="14" name="Rectangle 13">
            <a:extLst>
              <a:ext uri="{FF2B5EF4-FFF2-40B4-BE49-F238E27FC236}">
                <a16:creationId xmlns:a16="http://schemas.microsoft.com/office/drawing/2014/main" id="{2F388261-FCC9-30CD-2AB9-90B989789FFB}"/>
              </a:ext>
            </a:extLst>
          </p:cNvPr>
          <p:cNvSpPr/>
          <p:nvPr/>
        </p:nvSpPr>
        <p:spPr>
          <a:xfrm>
            <a:off x="5255896" y="1942863"/>
            <a:ext cx="6669404" cy="1200329"/>
          </a:xfrm>
          <a:prstGeom prst="rect">
            <a:avLst/>
          </a:prstGeom>
        </p:spPr>
        <p:txBody>
          <a:bodyPr wrap="square" lIns="0" tIns="45720" rIns="0" bIns="45720" anchor="t">
            <a:spAutoFit/>
          </a:bodyPr>
          <a:lstStyle/>
          <a:p>
            <a:r>
              <a:rPr lang="en-GB" sz="2400" dirty="0">
                <a:solidFill>
                  <a:schemeClr val="bg1"/>
                </a:solidFill>
                <a:latin typeface="Atkinson Hyperlegible" pitchFamily="2" charset="0"/>
                <a:ea typeface="Arial" charset="0"/>
                <a:cs typeface="Arial"/>
              </a:rPr>
              <a:t>A comprehensive risk assessment and risk management approach that includes all steps in the water supply from catchment to consumer.</a:t>
            </a:r>
            <a:endParaRPr lang="en-US" sz="2400" dirty="0">
              <a:solidFill>
                <a:schemeClr val="bg1"/>
              </a:solidFill>
              <a:latin typeface="Atkinson Hyperlegible" pitchFamily="2" charset="0"/>
              <a:ea typeface="Arial" charset="0"/>
              <a:cs typeface="Arial" panose="020B0604020202020204" pitchFamily="34" charset="0"/>
            </a:endParaRPr>
          </a:p>
        </p:txBody>
      </p:sp>
      <p:grpSp>
        <p:nvGrpSpPr>
          <p:cNvPr id="11" name="Group 10">
            <a:extLst>
              <a:ext uri="{FF2B5EF4-FFF2-40B4-BE49-F238E27FC236}">
                <a16:creationId xmlns:a16="http://schemas.microsoft.com/office/drawing/2014/main" id="{A34C4DA2-96CD-2CB3-71EA-BE1003933037}"/>
              </a:ext>
            </a:extLst>
          </p:cNvPr>
          <p:cNvGrpSpPr/>
          <p:nvPr/>
        </p:nvGrpSpPr>
        <p:grpSpPr>
          <a:xfrm>
            <a:off x="8816708" y="3288750"/>
            <a:ext cx="2668055" cy="3315610"/>
            <a:chOff x="8816708" y="3288750"/>
            <a:chExt cx="2668055" cy="3315610"/>
          </a:xfrm>
        </p:grpSpPr>
        <p:sp>
          <p:nvSpPr>
            <p:cNvPr id="12" name="Rectangle 11">
              <a:extLst>
                <a:ext uri="{FF2B5EF4-FFF2-40B4-BE49-F238E27FC236}">
                  <a16:creationId xmlns:a16="http://schemas.microsoft.com/office/drawing/2014/main" id="{AE54B5E3-8426-C0F0-5F63-4E8A5E621227}"/>
                </a:ext>
              </a:extLst>
            </p:cNvPr>
            <p:cNvSpPr/>
            <p:nvPr/>
          </p:nvSpPr>
          <p:spPr>
            <a:xfrm>
              <a:off x="8816708" y="3982400"/>
              <a:ext cx="2668055" cy="2621960"/>
            </a:xfrm>
            <a:prstGeom prst="rect">
              <a:avLst/>
            </a:prstGeom>
            <a:solidFill>
              <a:srgbClr val="FED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6BA1536-BDDD-577F-65E9-FFC74D0DAC45}"/>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r="1540"/>
            <a:stretch/>
          </p:blipFill>
          <p:spPr>
            <a:xfrm>
              <a:off x="9067108" y="3288750"/>
              <a:ext cx="2167255" cy="3042754"/>
            </a:xfrm>
            <a:prstGeom prst="rect">
              <a:avLst/>
            </a:prstGeom>
            <a:ln>
              <a:solidFill>
                <a:srgbClr val="8EC7D0"/>
              </a:solidFill>
            </a:ln>
            <a:effectLst/>
          </p:spPr>
        </p:pic>
      </p:grpSp>
      <p:sp>
        <p:nvSpPr>
          <p:cNvPr id="15" name="Rectangle 14">
            <a:extLst>
              <a:ext uri="{FF2B5EF4-FFF2-40B4-BE49-F238E27FC236}">
                <a16:creationId xmlns:a16="http://schemas.microsoft.com/office/drawing/2014/main" id="{C805AA7B-260C-5FED-D9E6-22B5BF45A4E3}"/>
              </a:ext>
            </a:extLst>
          </p:cNvPr>
          <p:cNvSpPr/>
          <p:nvPr/>
        </p:nvSpPr>
        <p:spPr>
          <a:xfrm>
            <a:off x="5255896" y="2312195"/>
            <a:ext cx="6745604" cy="461665"/>
          </a:xfrm>
          <a:prstGeom prst="rect">
            <a:avLst/>
          </a:prstGeom>
        </p:spPr>
        <p:txBody>
          <a:bodyPr wrap="square" lIns="0" tIns="45720" rIns="0" bIns="45720" anchor="t">
            <a:spAutoFit/>
          </a:bodyPr>
          <a:lstStyle/>
          <a:p>
            <a:r>
              <a:rPr lang="en-GB" sz="2400" dirty="0">
                <a:solidFill>
                  <a:schemeClr val="bg1"/>
                </a:solidFill>
                <a:latin typeface="Atkinson Hyperlegible" pitchFamily="2" charset="0"/>
                <a:ea typeface="Arial" charset="0"/>
                <a:cs typeface="Arial"/>
              </a:rPr>
              <a:t>Entire water supply system</a:t>
            </a:r>
            <a:endParaRPr lang="en-US" sz="2400" dirty="0">
              <a:solidFill>
                <a:schemeClr val="bg1"/>
              </a:solidFill>
              <a:latin typeface="Atkinson Hyperlegible" pitchFamily="2" charset="0"/>
              <a:ea typeface="Arial" charset="0"/>
              <a:cs typeface="Arial" panose="020B0604020202020204" pitchFamily="34" charset="0"/>
            </a:endParaRPr>
          </a:p>
        </p:txBody>
      </p:sp>
      <p:sp>
        <p:nvSpPr>
          <p:cNvPr id="16" name="Rectangle 15">
            <a:extLst>
              <a:ext uri="{FF2B5EF4-FFF2-40B4-BE49-F238E27FC236}">
                <a16:creationId xmlns:a16="http://schemas.microsoft.com/office/drawing/2014/main" id="{E4E8ADA7-FA8E-D59F-5050-9500447D2FB6}"/>
              </a:ext>
            </a:extLst>
          </p:cNvPr>
          <p:cNvSpPr/>
          <p:nvPr/>
        </p:nvSpPr>
        <p:spPr>
          <a:xfrm>
            <a:off x="5255896" y="2312195"/>
            <a:ext cx="6745604" cy="461665"/>
          </a:xfrm>
          <a:prstGeom prst="rect">
            <a:avLst/>
          </a:prstGeom>
        </p:spPr>
        <p:txBody>
          <a:bodyPr wrap="square" lIns="0" tIns="45720" rIns="0" bIns="45720" anchor="t">
            <a:spAutoFit/>
          </a:bodyPr>
          <a:lstStyle/>
          <a:p>
            <a:r>
              <a:rPr lang="en-GB" sz="2400" dirty="0">
                <a:solidFill>
                  <a:schemeClr val="bg1"/>
                </a:solidFill>
                <a:latin typeface="Atkinson Hyperlegible" pitchFamily="2" charset="0"/>
                <a:ea typeface="Arial" charset="0"/>
                <a:cs typeface="Arial"/>
              </a:rPr>
              <a:t>Operational monitoring plan</a:t>
            </a:r>
            <a:endParaRPr lang="en-US" sz="2400" dirty="0">
              <a:solidFill>
                <a:schemeClr val="bg1"/>
              </a:solidFill>
              <a:latin typeface="Atkinson Hyperlegible" pitchFamily="2" charset="0"/>
              <a:ea typeface="Arial" charset="0"/>
              <a:cs typeface="Arial" panose="020B0604020202020204" pitchFamily="34" charset="0"/>
            </a:endParaRPr>
          </a:p>
        </p:txBody>
      </p:sp>
      <p:sp>
        <p:nvSpPr>
          <p:cNvPr id="17" name="Rectangle 16">
            <a:extLst>
              <a:ext uri="{FF2B5EF4-FFF2-40B4-BE49-F238E27FC236}">
                <a16:creationId xmlns:a16="http://schemas.microsoft.com/office/drawing/2014/main" id="{E1C57D62-A52E-438C-97AD-E40F5ABE28C7}"/>
              </a:ext>
            </a:extLst>
          </p:cNvPr>
          <p:cNvSpPr/>
          <p:nvPr/>
        </p:nvSpPr>
        <p:spPr>
          <a:xfrm>
            <a:off x="5255896" y="2312195"/>
            <a:ext cx="6745604" cy="461665"/>
          </a:xfrm>
          <a:prstGeom prst="rect">
            <a:avLst/>
          </a:prstGeom>
        </p:spPr>
        <p:txBody>
          <a:bodyPr wrap="square" lIns="0" tIns="45720" rIns="0" bIns="45720" anchor="t">
            <a:spAutoFit/>
          </a:bodyPr>
          <a:lstStyle/>
          <a:p>
            <a:r>
              <a:rPr lang="en-GB" sz="2400" dirty="0">
                <a:solidFill>
                  <a:schemeClr val="bg1"/>
                </a:solidFill>
                <a:latin typeface="Atkinson Hyperlegible" pitchFamily="2" charset="0"/>
                <a:ea typeface="Arial" charset="0"/>
                <a:cs typeface="Arial"/>
              </a:rPr>
              <a:t>Water quality compliance</a:t>
            </a:r>
            <a:endParaRPr lang="en-US" sz="2400" dirty="0">
              <a:solidFill>
                <a:schemeClr val="bg1"/>
              </a:solidFill>
              <a:latin typeface="Atkinson Hyperlegible" pitchFamily="2" charset="0"/>
              <a:ea typeface="Arial" charset="0"/>
              <a:cs typeface="Arial" panose="020B0604020202020204" pitchFamily="34" charset="0"/>
            </a:endParaRPr>
          </a:p>
        </p:txBody>
      </p:sp>
      <p:sp>
        <p:nvSpPr>
          <p:cNvPr id="18" name="Rectangle 17">
            <a:extLst>
              <a:ext uri="{FF2B5EF4-FFF2-40B4-BE49-F238E27FC236}">
                <a16:creationId xmlns:a16="http://schemas.microsoft.com/office/drawing/2014/main" id="{C88D68A7-A0E8-168A-D4E9-15C885907710}"/>
              </a:ext>
            </a:extLst>
          </p:cNvPr>
          <p:cNvSpPr/>
          <p:nvPr/>
        </p:nvSpPr>
        <p:spPr>
          <a:xfrm>
            <a:off x="5255896" y="2312195"/>
            <a:ext cx="6745604" cy="461665"/>
          </a:xfrm>
          <a:prstGeom prst="rect">
            <a:avLst/>
          </a:prstGeom>
        </p:spPr>
        <p:txBody>
          <a:bodyPr wrap="square" lIns="0" tIns="45720" rIns="0" bIns="45720" anchor="t">
            <a:spAutoFit/>
          </a:bodyPr>
          <a:lstStyle/>
          <a:p>
            <a:r>
              <a:rPr lang="en-GB" sz="2400" dirty="0">
                <a:solidFill>
                  <a:schemeClr val="bg1"/>
                </a:solidFill>
                <a:latin typeface="Atkinson Hyperlegible" pitchFamily="2" charset="0"/>
                <a:ea typeface="Arial" charset="0"/>
                <a:cs typeface="Arial"/>
              </a:rPr>
              <a:t>Engagement with authorities</a:t>
            </a:r>
            <a:endParaRPr lang="en-US" sz="2400" dirty="0">
              <a:solidFill>
                <a:schemeClr val="bg1"/>
              </a:solidFill>
              <a:latin typeface="Atkinson Hyperlegible" pitchFamily="2" charset="0"/>
              <a:ea typeface="Arial" charset="0"/>
              <a:cs typeface="Arial" panose="020B0604020202020204" pitchFamily="34" charset="0"/>
            </a:endParaRPr>
          </a:p>
        </p:txBody>
      </p:sp>
      <p:pic>
        <p:nvPicPr>
          <p:cNvPr id="6" name="06">
            <a:hlinkClick r:id="" action="ppaction://media"/>
            <a:extLst>
              <a:ext uri="{FF2B5EF4-FFF2-40B4-BE49-F238E27FC236}">
                <a16:creationId xmlns:a16="http://schemas.microsoft.com/office/drawing/2014/main" id="{3F1FE0EC-4676-2371-1BFB-62FF1163DB1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0" y="6858000"/>
            <a:ext cx="609600" cy="609600"/>
          </a:xfrm>
          <a:prstGeom prst="rect">
            <a:avLst/>
          </a:prstGeom>
        </p:spPr>
      </p:pic>
    </p:spTree>
    <p:extLst>
      <p:ext uri="{BB962C8B-B14F-4D97-AF65-F5344CB8AC3E}">
        <p14:creationId xmlns:p14="http://schemas.microsoft.com/office/powerpoint/2010/main" val="3770996357"/>
      </p:ext>
    </p:extLst>
  </p:cSld>
  <p:clrMapOvr>
    <a:masterClrMapping/>
  </p:clrMapOvr>
  <mc:AlternateContent xmlns:mc="http://schemas.openxmlformats.org/markup-compatibility/2006">
    <mc:Choice xmlns:p14="http://schemas.microsoft.com/office/powerpoint/2010/main" Requires="p14">
      <p:transition spd="slow" p14:dur="2000" advClick="0" advTm="51360"/>
    </mc:Choice>
    <mc:Fallback>
      <p:transition spd="slow" advClick="0" advTm="51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1360" fill="hold"/>
                                        <p:tgtEl>
                                          <p:spTgt spid="6"/>
                                        </p:tgtEl>
                                      </p:cBhvr>
                                    </p:cmd>
                                  </p:childTnLst>
                                </p:cTn>
                              </p:par>
                              <p:par>
                                <p:cTn id="7" presetID="22" presetClass="exit" presetSubtype="8" fill="hold" grpId="0" nodeType="withEffect">
                                  <p:stCondLst>
                                    <p:cond delay="12500"/>
                                  </p:stCondLst>
                                  <p:childTnLst>
                                    <p:animEffect transition="out" filter="wipe(left)">
                                      <p:cBhvr>
                                        <p:cTn id="8" dur="500"/>
                                        <p:tgtEl>
                                          <p:spTgt spid="14"/>
                                        </p:tgtEl>
                                      </p:cBhvr>
                                    </p:animEffect>
                                    <p:set>
                                      <p:cBhvr>
                                        <p:cTn id="9" dur="1" fill="hold">
                                          <p:stCondLst>
                                            <p:cond delay="499"/>
                                          </p:stCondLst>
                                        </p:cTn>
                                        <p:tgtEl>
                                          <p:spTgt spid="14"/>
                                        </p:tgtEl>
                                        <p:attrNameLst>
                                          <p:attrName>style.visibility</p:attrName>
                                        </p:attrNameLst>
                                      </p:cBhvr>
                                      <p:to>
                                        <p:strVal val="hidden"/>
                                      </p:to>
                                    </p:set>
                                  </p:childTnLst>
                                </p:cTn>
                              </p:par>
                              <p:par>
                                <p:cTn id="10" presetID="22" presetClass="entr" presetSubtype="8" fill="hold" grpId="0" nodeType="withEffect">
                                  <p:stCondLst>
                                    <p:cond delay="1300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par>
                                <p:cTn id="13" presetID="22" presetClass="exit" presetSubtype="8" fill="hold" grpId="1" nodeType="withEffect">
                                  <p:stCondLst>
                                    <p:cond delay="17000"/>
                                  </p:stCondLst>
                                  <p:childTnLst>
                                    <p:animEffect transition="out" filter="wipe(left)">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par>
                                <p:cTn id="16" presetID="22" presetClass="entr" presetSubtype="8" fill="hold" grpId="0" nodeType="withEffect">
                                  <p:stCondLst>
                                    <p:cond delay="1750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xit" presetSubtype="8" fill="hold" grpId="1" nodeType="withEffect">
                                  <p:stCondLst>
                                    <p:cond delay="19750"/>
                                  </p:stCondLst>
                                  <p:childTnLst>
                                    <p:animEffect transition="out" filter="wipe(left)">
                                      <p:cBhvr>
                                        <p:cTn id="20" dur="500"/>
                                        <p:tgtEl>
                                          <p:spTgt spid="16"/>
                                        </p:tgtEl>
                                      </p:cBhvr>
                                    </p:animEffect>
                                    <p:set>
                                      <p:cBhvr>
                                        <p:cTn id="21" dur="1" fill="hold">
                                          <p:stCondLst>
                                            <p:cond delay="499"/>
                                          </p:stCondLst>
                                        </p:cTn>
                                        <p:tgtEl>
                                          <p:spTgt spid="16"/>
                                        </p:tgtEl>
                                        <p:attrNameLst>
                                          <p:attrName>style.visibility</p:attrName>
                                        </p:attrNameLst>
                                      </p:cBhvr>
                                      <p:to>
                                        <p:strVal val="hidden"/>
                                      </p:to>
                                    </p:set>
                                  </p:childTnLst>
                                </p:cTn>
                              </p:par>
                              <p:par>
                                <p:cTn id="22" presetID="22" presetClass="entr" presetSubtype="8" fill="hold" grpId="0" nodeType="withEffect">
                                  <p:stCondLst>
                                    <p:cond delay="2025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par>
                                <p:cTn id="25" presetID="22" presetClass="exit" presetSubtype="8" fill="hold" grpId="1" nodeType="withEffect">
                                  <p:stCondLst>
                                    <p:cond delay="24000"/>
                                  </p:stCondLst>
                                  <p:childTnLst>
                                    <p:animEffect transition="out" filter="wipe(left)">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par>
                                <p:cTn id="28" presetID="22" presetClass="entr" presetSubtype="8" fill="hold" grpId="0" nodeType="withEffect">
                                  <p:stCondLst>
                                    <p:cond delay="2450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par>
                                <p:cTn id="31" presetID="2" presetClass="exit" presetSubtype="8" fill="hold" nodeType="withEffect">
                                  <p:stCondLst>
                                    <p:cond delay="51360"/>
                                  </p:stCondLst>
                                  <p:childTnLst>
                                    <p:anim calcmode="lin" valueType="num">
                                      <p:cBhvr additive="base">
                                        <p:cTn id="32" dur="500"/>
                                        <p:tgtEl>
                                          <p:spTgt spid="3"/>
                                        </p:tgtEl>
                                        <p:attrNameLst>
                                          <p:attrName>ppt_x</p:attrName>
                                        </p:attrNameLst>
                                      </p:cBhvr>
                                      <p:tavLst>
                                        <p:tav tm="0">
                                          <p:val>
                                            <p:strVal val="ppt_x"/>
                                          </p:val>
                                        </p:tav>
                                        <p:tav tm="100000">
                                          <p:val>
                                            <p:strVal val="0-ppt_w/2"/>
                                          </p:val>
                                        </p:tav>
                                      </p:tavLst>
                                    </p:anim>
                                    <p:anim calcmode="lin" valueType="num">
                                      <p:cBhvr additive="base">
                                        <p:cTn id="33" dur="500"/>
                                        <p:tgtEl>
                                          <p:spTgt spid="3"/>
                                        </p:tgtEl>
                                        <p:attrNameLst>
                                          <p:attrName>ppt_y</p:attrName>
                                        </p:attrNameLst>
                                      </p:cBhvr>
                                      <p:tavLst>
                                        <p:tav tm="0">
                                          <p:val>
                                            <p:strVal val="ppt_y"/>
                                          </p:val>
                                        </p:tav>
                                        <p:tav tm="100000">
                                          <p:val>
                                            <p:strVal val="ppt_y"/>
                                          </p:val>
                                        </p:tav>
                                      </p:tavLst>
                                    </p:anim>
                                    <p:set>
                                      <p:cBhvr>
                                        <p:cTn id="34" dur="1" fill="hold">
                                          <p:stCondLst>
                                            <p:cond delay="499"/>
                                          </p:stCondLst>
                                        </p:cTn>
                                        <p:tgtEl>
                                          <p:spTgt spid="3"/>
                                        </p:tgtEl>
                                        <p:attrNameLst>
                                          <p:attrName>style.visibility</p:attrName>
                                        </p:attrNameLst>
                                      </p:cBhvr>
                                      <p:to>
                                        <p:strVal val="hidden"/>
                                      </p:to>
                                    </p:set>
                                  </p:childTnLst>
                                </p:cTn>
                              </p:par>
                              <p:par>
                                <p:cTn id="35" presetID="2" presetClass="exit" presetSubtype="8" fill="hold" grpId="0" nodeType="withEffect">
                                  <p:stCondLst>
                                    <p:cond delay="51360"/>
                                  </p:stCondLst>
                                  <p:childTnLst>
                                    <p:anim calcmode="lin" valueType="num">
                                      <p:cBhvr additive="base">
                                        <p:cTn id="36" dur="500"/>
                                        <p:tgtEl>
                                          <p:spTgt spid="5"/>
                                        </p:tgtEl>
                                        <p:attrNameLst>
                                          <p:attrName>ppt_x</p:attrName>
                                        </p:attrNameLst>
                                      </p:cBhvr>
                                      <p:tavLst>
                                        <p:tav tm="0">
                                          <p:val>
                                            <p:strVal val="ppt_x"/>
                                          </p:val>
                                        </p:tav>
                                        <p:tav tm="100000">
                                          <p:val>
                                            <p:strVal val="0-ppt_w/2"/>
                                          </p:val>
                                        </p:tav>
                                      </p:tavLst>
                                    </p:anim>
                                    <p:anim calcmode="lin" valueType="num">
                                      <p:cBhvr additive="base">
                                        <p:cTn id="37" dur="500"/>
                                        <p:tgtEl>
                                          <p:spTgt spid="5"/>
                                        </p:tgtEl>
                                        <p:attrNameLst>
                                          <p:attrName>ppt_y</p:attrName>
                                        </p:attrNameLst>
                                      </p:cBhvr>
                                      <p:tavLst>
                                        <p:tav tm="0">
                                          <p:val>
                                            <p:strVal val="ppt_y"/>
                                          </p:val>
                                        </p:tav>
                                        <p:tav tm="100000">
                                          <p:val>
                                            <p:strVal val="ppt_y"/>
                                          </p:val>
                                        </p:tav>
                                      </p:tavLst>
                                    </p:anim>
                                    <p:set>
                                      <p:cBhvr>
                                        <p:cTn id="38" dur="1" fill="hold">
                                          <p:stCondLst>
                                            <p:cond delay="499"/>
                                          </p:stCondLst>
                                        </p:cTn>
                                        <p:tgtEl>
                                          <p:spTgt spid="5"/>
                                        </p:tgtEl>
                                        <p:attrNameLst>
                                          <p:attrName>style.visibility</p:attrName>
                                        </p:attrNameLst>
                                      </p:cBhvr>
                                      <p:to>
                                        <p:strVal val="hidden"/>
                                      </p:to>
                                    </p:set>
                                  </p:childTnLst>
                                </p:cTn>
                              </p:par>
                              <p:par>
                                <p:cTn id="39" presetID="2" presetClass="exit" presetSubtype="2" fill="hold" nodeType="withEffect">
                                  <p:stCondLst>
                                    <p:cond delay="51360"/>
                                  </p:stCondLst>
                                  <p:childTnLst>
                                    <p:anim calcmode="lin" valueType="num">
                                      <p:cBhvr additive="base">
                                        <p:cTn id="40" dur="500"/>
                                        <p:tgtEl>
                                          <p:spTgt spid="19"/>
                                        </p:tgtEl>
                                        <p:attrNameLst>
                                          <p:attrName>ppt_x</p:attrName>
                                        </p:attrNameLst>
                                      </p:cBhvr>
                                      <p:tavLst>
                                        <p:tav tm="0">
                                          <p:val>
                                            <p:strVal val="ppt_x"/>
                                          </p:val>
                                        </p:tav>
                                        <p:tav tm="100000">
                                          <p:val>
                                            <p:strVal val="1+ppt_w/2"/>
                                          </p:val>
                                        </p:tav>
                                      </p:tavLst>
                                    </p:anim>
                                    <p:anim calcmode="lin" valueType="num">
                                      <p:cBhvr additive="base">
                                        <p:cTn id="41" dur="500"/>
                                        <p:tgtEl>
                                          <p:spTgt spid="19"/>
                                        </p:tgtEl>
                                        <p:attrNameLst>
                                          <p:attrName>ppt_y</p:attrName>
                                        </p:attrNameLst>
                                      </p:cBhvr>
                                      <p:tavLst>
                                        <p:tav tm="0">
                                          <p:val>
                                            <p:strVal val="ppt_y"/>
                                          </p:val>
                                        </p:tav>
                                        <p:tav tm="100000">
                                          <p:val>
                                            <p:strVal val="ppt_y"/>
                                          </p:val>
                                        </p:tav>
                                      </p:tavLst>
                                    </p:anim>
                                    <p:set>
                                      <p:cBhvr>
                                        <p:cTn id="42" dur="1" fill="hold">
                                          <p:stCondLst>
                                            <p:cond delay="499"/>
                                          </p:stCondLst>
                                        </p:cTn>
                                        <p:tgtEl>
                                          <p:spTgt spid="19"/>
                                        </p:tgtEl>
                                        <p:attrNameLst>
                                          <p:attrName>style.visibility</p:attrName>
                                        </p:attrNameLst>
                                      </p:cBhvr>
                                      <p:to>
                                        <p:strVal val="hidden"/>
                                      </p:to>
                                    </p:set>
                                  </p:childTnLst>
                                </p:cTn>
                              </p:par>
                              <p:par>
                                <p:cTn id="43" presetID="2" presetClass="exit" presetSubtype="2" fill="hold" nodeType="withEffect">
                                  <p:stCondLst>
                                    <p:cond delay="51360"/>
                                  </p:stCondLst>
                                  <p:childTnLst>
                                    <p:anim calcmode="lin" valueType="num">
                                      <p:cBhvr additive="base">
                                        <p:cTn id="44" dur="500"/>
                                        <p:tgtEl>
                                          <p:spTgt spid="8"/>
                                        </p:tgtEl>
                                        <p:attrNameLst>
                                          <p:attrName>ppt_x</p:attrName>
                                        </p:attrNameLst>
                                      </p:cBhvr>
                                      <p:tavLst>
                                        <p:tav tm="0">
                                          <p:val>
                                            <p:strVal val="ppt_x"/>
                                          </p:val>
                                        </p:tav>
                                        <p:tav tm="100000">
                                          <p:val>
                                            <p:strVal val="1+ppt_w/2"/>
                                          </p:val>
                                        </p:tav>
                                      </p:tavLst>
                                    </p:anim>
                                    <p:anim calcmode="lin" valueType="num">
                                      <p:cBhvr additive="base">
                                        <p:cTn id="45" dur="500"/>
                                        <p:tgtEl>
                                          <p:spTgt spid="8"/>
                                        </p:tgtEl>
                                        <p:attrNameLst>
                                          <p:attrName>ppt_y</p:attrName>
                                        </p:attrNameLst>
                                      </p:cBhvr>
                                      <p:tavLst>
                                        <p:tav tm="0">
                                          <p:val>
                                            <p:strVal val="ppt_y"/>
                                          </p:val>
                                        </p:tav>
                                        <p:tav tm="100000">
                                          <p:val>
                                            <p:strVal val="ppt_y"/>
                                          </p:val>
                                        </p:tav>
                                      </p:tavLst>
                                    </p:anim>
                                    <p:set>
                                      <p:cBhvr>
                                        <p:cTn id="46" dur="1" fill="hold">
                                          <p:stCondLst>
                                            <p:cond delay="499"/>
                                          </p:stCondLst>
                                        </p:cTn>
                                        <p:tgtEl>
                                          <p:spTgt spid="8"/>
                                        </p:tgtEl>
                                        <p:attrNameLst>
                                          <p:attrName>style.visibility</p:attrName>
                                        </p:attrNameLst>
                                      </p:cBhvr>
                                      <p:to>
                                        <p:strVal val="hidden"/>
                                      </p:to>
                                    </p:set>
                                  </p:childTnLst>
                                </p:cTn>
                              </p:par>
                              <p:par>
                                <p:cTn id="47" presetID="2" presetClass="exit" presetSubtype="2" fill="hold" nodeType="withEffect">
                                  <p:stCondLst>
                                    <p:cond delay="51360"/>
                                  </p:stCondLst>
                                  <p:childTnLst>
                                    <p:anim calcmode="lin" valueType="num">
                                      <p:cBhvr additive="base">
                                        <p:cTn id="48" dur="500"/>
                                        <p:tgtEl>
                                          <p:spTgt spid="11"/>
                                        </p:tgtEl>
                                        <p:attrNameLst>
                                          <p:attrName>ppt_x</p:attrName>
                                        </p:attrNameLst>
                                      </p:cBhvr>
                                      <p:tavLst>
                                        <p:tav tm="0">
                                          <p:val>
                                            <p:strVal val="ppt_x"/>
                                          </p:val>
                                        </p:tav>
                                        <p:tav tm="100000">
                                          <p:val>
                                            <p:strVal val="1+ppt_w/2"/>
                                          </p:val>
                                        </p:tav>
                                      </p:tavLst>
                                    </p:anim>
                                    <p:anim calcmode="lin" valueType="num">
                                      <p:cBhvr additive="base">
                                        <p:cTn id="49" dur="500"/>
                                        <p:tgtEl>
                                          <p:spTgt spid="11"/>
                                        </p:tgtEl>
                                        <p:attrNameLst>
                                          <p:attrName>ppt_y</p:attrName>
                                        </p:attrNameLst>
                                      </p:cBhvr>
                                      <p:tavLst>
                                        <p:tav tm="0">
                                          <p:val>
                                            <p:strVal val="ppt_y"/>
                                          </p:val>
                                        </p:tav>
                                        <p:tav tm="100000">
                                          <p:val>
                                            <p:strVal val="ppt_y"/>
                                          </p:val>
                                        </p:tav>
                                      </p:tavLst>
                                    </p:anim>
                                    <p:set>
                                      <p:cBhvr>
                                        <p:cTn id="50" dur="1" fill="hold">
                                          <p:stCondLst>
                                            <p:cond delay="499"/>
                                          </p:stCondLst>
                                        </p:cTn>
                                        <p:tgtEl>
                                          <p:spTgt spid="11"/>
                                        </p:tgtEl>
                                        <p:attrNameLst>
                                          <p:attrName>style.visibility</p:attrName>
                                        </p:attrNameLst>
                                      </p:cBhvr>
                                      <p:to>
                                        <p:strVal val="hidden"/>
                                      </p:to>
                                    </p:set>
                                  </p:childTnLst>
                                </p:cTn>
                              </p:par>
                              <p:par>
                                <p:cTn id="51" presetID="2" presetClass="exit" presetSubtype="2" fill="hold" grpId="1" nodeType="withEffect">
                                  <p:stCondLst>
                                    <p:cond delay="51360"/>
                                  </p:stCondLst>
                                  <p:childTnLst>
                                    <p:anim calcmode="lin" valueType="num">
                                      <p:cBhvr additive="base">
                                        <p:cTn id="52" dur="500"/>
                                        <p:tgtEl>
                                          <p:spTgt spid="18"/>
                                        </p:tgtEl>
                                        <p:attrNameLst>
                                          <p:attrName>ppt_x</p:attrName>
                                        </p:attrNameLst>
                                      </p:cBhvr>
                                      <p:tavLst>
                                        <p:tav tm="0">
                                          <p:val>
                                            <p:strVal val="ppt_x"/>
                                          </p:val>
                                        </p:tav>
                                        <p:tav tm="100000">
                                          <p:val>
                                            <p:strVal val="1+ppt_w/2"/>
                                          </p:val>
                                        </p:tav>
                                      </p:tavLst>
                                    </p:anim>
                                    <p:anim calcmode="lin" valueType="num">
                                      <p:cBhvr additive="base">
                                        <p:cTn id="53" dur="500"/>
                                        <p:tgtEl>
                                          <p:spTgt spid="18"/>
                                        </p:tgtEl>
                                        <p:attrNameLst>
                                          <p:attrName>ppt_y</p:attrName>
                                        </p:attrNameLst>
                                      </p:cBhvr>
                                      <p:tavLst>
                                        <p:tav tm="0">
                                          <p:val>
                                            <p:strVal val="ppt_y"/>
                                          </p:val>
                                        </p:tav>
                                        <p:tav tm="100000">
                                          <p:val>
                                            <p:strVal val="ppt_y"/>
                                          </p:val>
                                        </p:tav>
                                      </p:tavLst>
                                    </p:anim>
                                    <p:set>
                                      <p:cBhvr>
                                        <p:cTn id="54"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6"/>
                </p:tgtEl>
              </p:cMediaNode>
            </p:audio>
          </p:childTnLst>
        </p:cTn>
      </p:par>
    </p:tnLst>
    <p:bldLst>
      <p:bldP spid="5" grpId="0"/>
      <p:bldP spid="14" grpId="0"/>
      <p:bldP spid="15" grpId="0"/>
      <p:bldP spid="15" grpId="1"/>
      <p:bldP spid="16" grpId="0"/>
      <p:bldP spid="16" grpId="1"/>
      <p:bldP spid="17" grpId="0"/>
      <p:bldP spid="17" grpId="1"/>
      <p:bldP spid="18" grpId="0"/>
      <p:bldP spid="18"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CC915CB4-35C0-8966-EB69-376AE1261B6E}"/>
              </a:ext>
            </a:extLst>
          </p:cNvPr>
          <p:cNvSpPr txBox="1"/>
          <p:nvPr/>
        </p:nvSpPr>
        <p:spPr>
          <a:xfrm>
            <a:off x="128016" y="96886"/>
            <a:ext cx="11435094" cy="1077218"/>
          </a:xfrm>
          <a:prstGeom prst="rect">
            <a:avLst/>
          </a:prstGeom>
          <a:noFill/>
        </p:spPr>
        <p:txBody>
          <a:bodyPr wrap="square" rtlCol="0">
            <a:spAutoFit/>
          </a:bodyPr>
          <a:lstStyle/>
          <a:p>
            <a:r>
              <a:rPr lang="en-US" sz="3200" b="1" dirty="0">
                <a:solidFill>
                  <a:srgbClr val="1CB9EC"/>
                </a:solidFill>
                <a:latin typeface="Atkinson Hyperlegible" pitchFamily="2" charset="0"/>
              </a:rPr>
              <a:t>Minimum water requirements and quantities for health are facilities</a:t>
            </a:r>
          </a:p>
        </p:txBody>
      </p:sp>
      <p:grpSp>
        <p:nvGrpSpPr>
          <p:cNvPr id="37" name="Group 36">
            <a:extLst>
              <a:ext uri="{FF2B5EF4-FFF2-40B4-BE49-F238E27FC236}">
                <a16:creationId xmlns:a16="http://schemas.microsoft.com/office/drawing/2014/main" id="{51BCB0F5-A254-D532-AFFC-B4CF971F933E}"/>
              </a:ext>
            </a:extLst>
          </p:cNvPr>
          <p:cNvGrpSpPr/>
          <p:nvPr/>
        </p:nvGrpSpPr>
        <p:grpSpPr>
          <a:xfrm>
            <a:off x="242317" y="1183234"/>
            <a:ext cx="11721083" cy="1412898"/>
            <a:chOff x="242316" y="5201337"/>
            <a:chExt cx="11721083" cy="1412898"/>
          </a:xfrm>
        </p:grpSpPr>
        <p:sp>
          <p:nvSpPr>
            <p:cNvPr id="15" name="Rectangle 14">
              <a:extLst>
                <a:ext uri="{FF2B5EF4-FFF2-40B4-BE49-F238E27FC236}">
                  <a16:creationId xmlns:a16="http://schemas.microsoft.com/office/drawing/2014/main" id="{A310CC2B-B477-D051-C5A7-B30DF5BCA6C6}"/>
                </a:ext>
              </a:extLst>
            </p:cNvPr>
            <p:cNvSpPr/>
            <p:nvPr/>
          </p:nvSpPr>
          <p:spPr>
            <a:xfrm>
              <a:off x="242316" y="5201337"/>
              <a:ext cx="11721083" cy="1412898"/>
            </a:xfrm>
            <a:prstGeom prst="rect">
              <a:avLst/>
            </a:prstGeom>
            <a:solidFill>
              <a:srgbClr val="2029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0931F601-DD0D-6C27-7B3F-F0FFAE0ED9A0}"/>
                </a:ext>
              </a:extLst>
            </p:cNvPr>
            <p:cNvSpPr txBox="1"/>
            <p:nvPr/>
          </p:nvSpPr>
          <p:spPr>
            <a:xfrm>
              <a:off x="1375161" y="5523066"/>
              <a:ext cx="10366920" cy="769441"/>
            </a:xfrm>
            <a:prstGeom prst="rect">
              <a:avLst/>
            </a:prstGeom>
            <a:noFill/>
          </p:spPr>
          <p:txBody>
            <a:bodyPr wrap="square">
              <a:spAutoFit/>
            </a:bodyPr>
            <a:lstStyle/>
            <a:p>
              <a:r>
                <a:rPr lang="en-US" sz="2200" b="0" dirty="0">
                  <a:solidFill>
                    <a:schemeClr val="bg1"/>
                  </a:solidFill>
                  <a:latin typeface="Atkinson Hyperlegible" pitchFamily="2" charset="0"/>
                  <a:cs typeface="Arial" panose="020B0604020202020204" pitchFamily="34" charset="0"/>
                </a:rPr>
                <a:t>For global monitoring, WHO/UNICEF have defined basic questions and indicators for monitoring water, sanitation, hygiene, waste and cleaning in health care.</a:t>
              </a:r>
            </a:p>
          </p:txBody>
        </p:sp>
        <p:pic>
          <p:nvPicPr>
            <p:cNvPr id="29" name="Picture 28" descr="A person washing her hands&#10;&#10;Description automatically generated">
              <a:extLst>
                <a:ext uri="{FF2B5EF4-FFF2-40B4-BE49-F238E27FC236}">
                  <a16:creationId xmlns:a16="http://schemas.microsoft.com/office/drawing/2014/main" id="{47CB3BA7-EBE7-D360-5A85-AAC80F3A14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385" y="5243104"/>
              <a:ext cx="939801" cy="1329364"/>
            </a:xfrm>
            <a:prstGeom prst="rect">
              <a:avLst/>
            </a:prstGeom>
            <a:ln>
              <a:solidFill>
                <a:srgbClr val="E8507E"/>
              </a:solidFill>
            </a:ln>
          </p:spPr>
        </p:pic>
      </p:grpSp>
      <p:grpSp>
        <p:nvGrpSpPr>
          <p:cNvPr id="35" name="Group 34">
            <a:extLst>
              <a:ext uri="{FF2B5EF4-FFF2-40B4-BE49-F238E27FC236}">
                <a16:creationId xmlns:a16="http://schemas.microsoft.com/office/drawing/2014/main" id="{644A49D4-E463-FCD1-B9C4-622DFF098FA4}"/>
              </a:ext>
            </a:extLst>
          </p:cNvPr>
          <p:cNvGrpSpPr/>
          <p:nvPr/>
        </p:nvGrpSpPr>
        <p:grpSpPr>
          <a:xfrm>
            <a:off x="242317" y="2708000"/>
            <a:ext cx="11721085" cy="1371600"/>
            <a:chOff x="242315" y="3716220"/>
            <a:chExt cx="11721085" cy="1371600"/>
          </a:xfrm>
        </p:grpSpPr>
        <p:sp>
          <p:nvSpPr>
            <p:cNvPr id="32" name="Rectangle 31">
              <a:extLst>
                <a:ext uri="{FF2B5EF4-FFF2-40B4-BE49-F238E27FC236}">
                  <a16:creationId xmlns:a16="http://schemas.microsoft.com/office/drawing/2014/main" id="{1409DDD8-DA9A-83B9-B3B4-56B8712B0E67}"/>
                </a:ext>
              </a:extLst>
            </p:cNvPr>
            <p:cNvSpPr/>
            <p:nvPr/>
          </p:nvSpPr>
          <p:spPr>
            <a:xfrm>
              <a:off x="242315" y="3716220"/>
              <a:ext cx="11721085" cy="1371600"/>
            </a:xfrm>
            <a:prstGeom prst="rect">
              <a:avLst/>
            </a:prstGeom>
            <a:solidFill>
              <a:srgbClr val="00ADD8">
                <a:alpha val="1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30DDD9AA-2CB8-668A-14FD-B40C5FD863CF}"/>
                </a:ext>
              </a:extLst>
            </p:cNvPr>
            <p:cNvSpPr/>
            <p:nvPr/>
          </p:nvSpPr>
          <p:spPr>
            <a:xfrm>
              <a:off x="242319" y="3716220"/>
              <a:ext cx="996868" cy="1371600"/>
            </a:xfrm>
            <a:prstGeom prst="rect">
              <a:avLst/>
            </a:prstGeom>
            <a:solidFill>
              <a:srgbClr val="00AC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a:extLst>
                <a:ext uri="{FF2B5EF4-FFF2-40B4-BE49-F238E27FC236}">
                  <a16:creationId xmlns:a16="http://schemas.microsoft.com/office/drawing/2014/main" id="{F05A6C20-03F1-F7DF-F767-7694B3EE733D}"/>
                </a:ext>
              </a:extLst>
            </p:cNvPr>
            <p:cNvPicPr>
              <a:picLocks noChangeAspect="1"/>
            </p:cNvPicPr>
            <p:nvPr/>
          </p:nvPicPr>
          <p:blipFill rotWithShape="1">
            <a:blip r:embed="rId6">
              <a:extLst>
                <a:ext uri="{28A0092B-C50C-407E-A947-70E740481C1C}">
                  <a14:useLocalDpi xmlns:a14="http://schemas.microsoft.com/office/drawing/2010/main" val="0"/>
                </a:ext>
              </a:extLst>
            </a:blip>
            <a:srcRect l="2816" b="4114"/>
            <a:stretch/>
          </p:blipFill>
          <p:spPr>
            <a:xfrm>
              <a:off x="262843" y="3920705"/>
              <a:ext cx="955820" cy="962631"/>
            </a:xfrm>
            <a:prstGeom prst="rect">
              <a:avLst/>
            </a:prstGeom>
          </p:spPr>
        </p:pic>
        <p:sp>
          <p:nvSpPr>
            <p:cNvPr id="31" name="TextBox 30">
              <a:extLst>
                <a:ext uri="{FF2B5EF4-FFF2-40B4-BE49-F238E27FC236}">
                  <a16:creationId xmlns:a16="http://schemas.microsoft.com/office/drawing/2014/main" id="{324EB092-CFE6-FB4A-2A83-370830D31402}"/>
                </a:ext>
              </a:extLst>
            </p:cNvPr>
            <p:cNvSpPr txBox="1"/>
            <p:nvPr/>
          </p:nvSpPr>
          <p:spPr>
            <a:xfrm>
              <a:off x="1375161" y="3848022"/>
              <a:ext cx="10195234" cy="1107996"/>
            </a:xfrm>
            <a:prstGeom prst="rect">
              <a:avLst/>
            </a:prstGeom>
            <a:noFill/>
          </p:spPr>
          <p:txBody>
            <a:bodyPr wrap="square" rtlCol="0">
              <a:spAutoFit/>
            </a:bodyPr>
            <a:lstStyle/>
            <a:p>
              <a:r>
                <a:rPr lang="en-US" sz="2200" b="0" dirty="0">
                  <a:latin typeface="Atkinson Hyperlegible" pitchFamily="2" charset="0"/>
                  <a:cs typeface="Arial" panose="020B0604020202020204" pitchFamily="34" charset="0"/>
                </a:rPr>
                <a:t>SDG 6 calls for safely managed water and sanitation for all people, in all settings including in health care facilities. Read more about UN coordinated efforts on SDG 6 at UN Water (</a:t>
              </a:r>
              <a:r>
                <a:rPr lang="en-US" sz="2200" b="0" dirty="0">
                  <a:solidFill>
                    <a:srgbClr val="0070C0"/>
                  </a:solidFill>
                  <a:latin typeface="Atkinson Hyperlegible" pitchFamily="2" charset="0"/>
                  <a:cs typeface="Arial" panose="020B0604020202020204" pitchFamily="34" charset="0"/>
                  <a:hlinkClick r:id="rId7">
                    <a:extLst>
                      <a:ext uri="{A12FA001-AC4F-418D-AE19-62706E023703}">
                        <ahyp:hlinkClr xmlns:ahyp="http://schemas.microsoft.com/office/drawing/2018/hyperlinkcolor" val="tx"/>
                      </a:ext>
                    </a:extLst>
                  </a:hlinkClick>
                </a:rPr>
                <a:t>https://www.unwater.org/)</a:t>
              </a:r>
              <a:r>
                <a:rPr lang="en-US" sz="2200" b="0" dirty="0">
                  <a:latin typeface="Atkinson Hyperlegible" pitchFamily="2" charset="0"/>
                  <a:cs typeface="Arial" panose="020B0604020202020204" pitchFamily="34" charset="0"/>
                </a:rPr>
                <a:t>.</a:t>
              </a:r>
            </a:p>
          </p:txBody>
        </p:sp>
      </p:grpSp>
      <p:grpSp>
        <p:nvGrpSpPr>
          <p:cNvPr id="26" name="Group 25">
            <a:extLst>
              <a:ext uri="{FF2B5EF4-FFF2-40B4-BE49-F238E27FC236}">
                <a16:creationId xmlns:a16="http://schemas.microsoft.com/office/drawing/2014/main" id="{BC706A1B-4780-DAA6-4A91-CE3D8A774B9F}"/>
              </a:ext>
            </a:extLst>
          </p:cNvPr>
          <p:cNvGrpSpPr/>
          <p:nvPr/>
        </p:nvGrpSpPr>
        <p:grpSpPr>
          <a:xfrm>
            <a:off x="242317" y="4191469"/>
            <a:ext cx="11721086" cy="730403"/>
            <a:chOff x="242315" y="1182223"/>
            <a:chExt cx="11721086" cy="730403"/>
          </a:xfrm>
        </p:grpSpPr>
        <p:sp>
          <p:nvSpPr>
            <p:cNvPr id="82" name="Rounded Rectangle 34">
              <a:extLst>
                <a:ext uri="{FF2B5EF4-FFF2-40B4-BE49-F238E27FC236}">
                  <a16:creationId xmlns:a16="http://schemas.microsoft.com/office/drawing/2014/main" id="{8275D00E-41BD-A9B1-9F4E-26FB3071B02A}"/>
                </a:ext>
              </a:extLst>
            </p:cNvPr>
            <p:cNvSpPr/>
            <p:nvPr/>
          </p:nvSpPr>
          <p:spPr>
            <a:xfrm flipH="1">
              <a:off x="242315" y="1182223"/>
              <a:ext cx="11721086" cy="730403"/>
            </a:xfrm>
            <a:prstGeom prst="roundRect">
              <a:avLst>
                <a:gd name="adj" fmla="val 7754"/>
              </a:avLst>
            </a:prstGeom>
            <a:solidFill>
              <a:srgbClr val="C3B5D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20663" tIns="125730" rIns="125731" bIns="125730" numCol="1" spcCol="1270" anchor="t" anchorCtr="0">
              <a:noAutofit/>
            </a:bodyPr>
            <a:lstStyle/>
            <a:p>
              <a:pPr lvl="0" algn="l" defTabSz="1466850">
                <a:lnSpc>
                  <a:spcPct val="90000"/>
                </a:lnSpc>
                <a:spcBef>
                  <a:spcPct val="0"/>
                </a:spcBef>
                <a:spcAft>
                  <a:spcPct val="35000"/>
                </a:spcAft>
              </a:pPr>
              <a:endParaRPr lang="en-US" sz="3300" kern="1200" dirty="0"/>
            </a:p>
            <a:p>
              <a:pPr marL="228600" lvl="1" indent="-228600" algn="l" defTabSz="1155700">
                <a:lnSpc>
                  <a:spcPct val="90000"/>
                </a:lnSpc>
                <a:spcBef>
                  <a:spcPct val="0"/>
                </a:spcBef>
                <a:spcAft>
                  <a:spcPct val="15000"/>
                </a:spcAft>
                <a:buChar char="••"/>
              </a:pPr>
              <a:endParaRPr lang="en-US" sz="2600" kern="1200" dirty="0"/>
            </a:p>
            <a:p>
              <a:pPr marL="228600" lvl="1" indent="-228600" algn="l" defTabSz="1155700">
                <a:lnSpc>
                  <a:spcPct val="90000"/>
                </a:lnSpc>
                <a:spcBef>
                  <a:spcPct val="0"/>
                </a:spcBef>
                <a:spcAft>
                  <a:spcPct val="15000"/>
                </a:spcAft>
                <a:buChar char="••"/>
              </a:pPr>
              <a:endParaRPr lang="en-US" sz="2600" kern="1200" dirty="0"/>
            </a:p>
          </p:txBody>
        </p:sp>
        <p:sp>
          <p:nvSpPr>
            <p:cNvPr id="47" name="Rectangle 46">
              <a:extLst>
                <a:ext uri="{FF2B5EF4-FFF2-40B4-BE49-F238E27FC236}">
                  <a16:creationId xmlns:a16="http://schemas.microsoft.com/office/drawing/2014/main" id="{8350A3AC-FC07-0037-AB38-16C47ADE2FE3}"/>
                </a:ext>
              </a:extLst>
            </p:cNvPr>
            <p:cNvSpPr/>
            <p:nvPr/>
          </p:nvSpPr>
          <p:spPr>
            <a:xfrm>
              <a:off x="953477" y="1378147"/>
              <a:ext cx="10616918" cy="338554"/>
            </a:xfrm>
            <a:prstGeom prst="rect">
              <a:avLst/>
            </a:prstGeom>
          </p:spPr>
          <p:txBody>
            <a:bodyPr wrap="square" lIns="0" tIns="0" rIns="0" bIns="0">
              <a:spAutoFit/>
            </a:bodyPr>
            <a:lstStyle/>
            <a:p>
              <a:r>
                <a:rPr lang="en-US" altLang="en-US" sz="2200" dirty="0">
                  <a:latin typeface="Atkinson Hyperlegible" pitchFamily="2" charset="0"/>
                  <a:ea typeface="ＭＳ Ｐゴシック" pitchFamily="34" charset="-128"/>
                </a:rPr>
                <a:t>Water must be </a:t>
              </a:r>
              <a:r>
                <a:rPr lang="en-US" altLang="en-US" sz="2200" b="1" dirty="0">
                  <a:latin typeface="Atkinson Hyperlegible" pitchFamily="2" charset="0"/>
                  <a:ea typeface="ＭＳ Ｐゴシック" pitchFamily="34" charset="-128"/>
                </a:rPr>
                <a:t>on-site</a:t>
              </a:r>
              <a:r>
                <a:rPr lang="en-US" altLang="en-US" sz="2200" dirty="0">
                  <a:latin typeface="Atkinson Hyperlegible" pitchFamily="2" charset="0"/>
                  <a:ea typeface="ＭＳ Ｐゴシック" pitchFamily="34" charset="-128"/>
                </a:rPr>
                <a:t> from an </a:t>
              </a:r>
              <a:r>
                <a:rPr lang="en-US" altLang="en-US" sz="2200" b="1" dirty="0">
                  <a:latin typeface="Atkinson Hyperlegible" pitchFamily="2" charset="0"/>
                  <a:ea typeface="ＭＳ Ｐゴシック" pitchFamily="34" charset="-128"/>
                </a:rPr>
                <a:t>improved</a:t>
              </a:r>
              <a:r>
                <a:rPr lang="en-US" altLang="en-US" sz="2200" dirty="0">
                  <a:latin typeface="Atkinson Hyperlegible" pitchFamily="2" charset="0"/>
                  <a:ea typeface="ＭＳ Ｐゴシック" pitchFamily="34" charset="-128"/>
                </a:rPr>
                <a:t> source and available at all points of care.</a:t>
              </a:r>
            </a:p>
          </p:txBody>
        </p:sp>
        <p:sp>
          <p:nvSpPr>
            <p:cNvPr id="98" name="Arrow: Pentagon 97">
              <a:extLst>
                <a:ext uri="{FF2B5EF4-FFF2-40B4-BE49-F238E27FC236}">
                  <a16:creationId xmlns:a16="http://schemas.microsoft.com/office/drawing/2014/main" id="{B2B61B91-753A-2E77-1834-83CD5DBCBF27}"/>
                </a:ext>
              </a:extLst>
            </p:cNvPr>
            <p:cNvSpPr/>
            <p:nvPr/>
          </p:nvSpPr>
          <p:spPr>
            <a:xfrm>
              <a:off x="242317" y="1347761"/>
              <a:ext cx="492133" cy="399326"/>
            </a:xfrm>
            <a:prstGeom prst="homePlate">
              <a:avLst/>
            </a:prstGeom>
            <a:solidFill>
              <a:srgbClr val="5B2C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82798146-1EEF-0790-ABF5-61747A5B1A12}"/>
              </a:ext>
            </a:extLst>
          </p:cNvPr>
          <p:cNvGrpSpPr/>
          <p:nvPr/>
        </p:nvGrpSpPr>
        <p:grpSpPr>
          <a:xfrm>
            <a:off x="242317" y="5877129"/>
            <a:ext cx="11721086" cy="731520"/>
            <a:chOff x="242316" y="2871182"/>
            <a:chExt cx="11721086" cy="731520"/>
          </a:xfrm>
        </p:grpSpPr>
        <p:sp>
          <p:nvSpPr>
            <p:cNvPr id="119" name="Rounded Rectangle 34">
              <a:extLst>
                <a:ext uri="{FF2B5EF4-FFF2-40B4-BE49-F238E27FC236}">
                  <a16:creationId xmlns:a16="http://schemas.microsoft.com/office/drawing/2014/main" id="{19AE542C-2467-1BFF-A9BF-2D4014C4F36C}"/>
                </a:ext>
              </a:extLst>
            </p:cNvPr>
            <p:cNvSpPr/>
            <p:nvPr/>
          </p:nvSpPr>
          <p:spPr>
            <a:xfrm flipH="1">
              <a:off x="242316" y="2871182"/>
              <a:ext cx="11721086" cy="731520"/>
            </a:xfrm>
            <a:prstGeom prst="roundRect">
              <a:avLst>
                <a:gd name="adj" fmla="val 7754"/>
              </a:avLst>
            </a:prstGeom>
            <a:solidFill>
              <a:srgbClr val="F2DBB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20663" tIns="125730" rIns="125731" bIns="125730" numCol="1" spcCol="1270" anchor="t" anchorCtr="0">
              <a:noAutofit/>
            </a:bodyPr>
            <a:lstStyle/>
            <a:p>
              <a:pPr lvl="0" algn="l" defTabSz="1466850">
                <a:lnSpc>
                  <a:spcPct val="90000"/>
                </a:lnSpc>
                <a:spcBef>
                  <a:spcPct val="0"/>
                </a:spcBef>
                <a:spcAft>
                  <a:spcPct val="35000"/>
                </a:spcAft>
              </a:pPr>
              <a:endParaRPr lang="en-US" sz="3300" kern="1200" dirty="0"/>
            </a:p>
            <a:p>
              <a:pPr marL="228600" lvl="1" indent="-228600" algn="l" defTabSz="1155700">
                <a:lnSpc>
                  <a:spcPct val="90000"/>
                </a:lnSpc>
                <a:spcBef>
                  <a:spcPct val="0"/>
                </a:spcBef>
                <a:spcAft>
                  <a:spcPct val="15000"/>
                </a:spcAft>
                <a:buChar char="••"/>
              </a:pPr>
              <a:endParaRPr lang="en-US" sz="2600" kern="1200" dirty="0"/>
            </a:p>
            <a:p>
              <a:pPr marL="228600" lvl="1" indent="-228600" algn="l" defTabSz="1155700">
                <a:lnSpc>
                  <a:spcPct val="90000"/>
                </a:lnSpc>
                <a:spcBef>
                  <a:spcPct val="0"/>
                </a:spcBef>
                <a:spcAft>
                  <a:spcPct val="15000"/>
                </a:spcAft>
                <a:buChar char="••"/>
              </a:pPr>
              <a:endParaRPr lang="en-US" sz="2600" kern="1200" dirty="0"/>
            </a:p>
          </p:txBody>
        </p:sp>
        <p:sp>
          <p:nvSpPr>
            <p:cNvPr id="120" name="Rectangle 119">
              <a:extLst>
                <a:ext uri="{FF2B5EF4-FFF2-40B4-BE49-F238E27FC236}">
                  <a16:creationId xmlns:a16="http://schemas.microsoft.com/office/drawing/2014/main" id="{28318A1F-9809-259D-BDF6-BF2702F09071}"/>
                </a:ext>
              </a:extLst>
            </p:cNvPr>
            <p:cNvSpPr/>
            <p:nvPr/>
          </p:nvSpPr>
          <p:spPr>
            <a:xfrm>
              <a:off x="953477" y="3067665"/>
              <a:ext cx="10616918" cy="338554"/>
            </a:xfrm>
            <a:prstGeom prst="rect">
              <a:avLst/>
            </a:prstGeom>
          </p:spPr>
          <p:txBody>
            <a:bodyPr wrap="square" lIns="0" tIns="0" rIns="0" bIns="0">
              <a:spAutoFit/>
            </a:bodyPr>
            <a:lstStyle/>
            <a:p>
              <a:r>
                <a:rPr lang="en-US" altLang="en-US" sz="2200" dirty="0">
                  <a:latin typeface="Atkinson Hyperlegible" pitchFamily="2" charset="0"/>
                  <a:ea typeface="ＭＳ Ｐゴシック" pitchFamily="34" charset="-128"/>
                </a:rPr>
                <a:t>Water must be of sufficient </a:t>
              </a:r>
              <a:r>
                <a:rPr lang="en-US" altLang="en-US" sz="2200" b="1" dirty="0">
                  <a:latin typeface="Atkinson Hyperlegible" pitchFamily="2" charset="0"/>
                  <a:ea typeface="ＭＳ Ｐゴシック" pitchFamily="34" charset="-128"/>
                </a:rPr>
                <a:t>quantity</a:t>
              </a:r>
              <a:r>
                <a:rPr lang="en-US" altLang="en-US" sz="2200" dirty="0">
                  <a:latin typeface="Atkinson Hyperlegible" pitchFamily="2" charset="0"/>
                  <a:ea typeface="ＭＳ Ｐゴシック" pitchFamily="34" charset="-128"/>
                </a:rPr>
                <a:t> to meet the facility’s needs for 2 days.</a:t>
              </a:r>
            </a:p>
          </p:txBody>
        </p:sp>
        <p:sp>
          <p:nvSpPr>
            <p:cNvPr id="118" name="Arrow: Pentagon 117">
              <a:extLst>
                <a:ext uri="{FF2B5EF4-FFF2-40B4-BE49-F238E27FC236}">
                  <a16:creationId xmlns:a16="http://schemas.microsoft.com/office/drawing/2014/main" id="{64B3BBC6-51F8-6986-11A3-E4B06175D7FA}"/>
                </a:ext>
              </a:extLst>
            </p:cNvPr>
            <p:cNvSpPr/>
            <p:nvPr/>
          </p:nvSpPr>
          <p:spPr>
            <a:xfrm>
              <a:off x="242318" y="3018502"/>
              <a:ext cx="492133" cy="436880"/>
            </a:xfrm>
            <a:prstGeom prst="homePlate">
              <a:avLst/>
            </a:prstGeom>
            <a:solidFill>
              <a:srgbClr val="F4A8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27">
            <a:extLst>
              <a:ext uri="{FF2B5EF4-FFF2-40B4-BE49-F238E27FC236}">
                <a16:creationId xmlns:a16="http://schemas.microsoft.com/office/drawing/2014/main" id="{8D594112-C3F1-4409-ABCE-DDF8436DC27D}"/>
              </a:ext>
            </a:extLst>
          </p:cNvPr>
          <p:cNvGrpSpPr/>
          <p:nvPr/>
        </p:nvGrpSpPr>
        <p:grpSpPr>
          <a:xfrm>
            <a:off x="242317" y="5033741"/>
            <a:ext cx="11721084" cy="731520"/>
            <a:chOff x="242316" y="2026144"/>
            <a:chExt cx="11721084" cy="731520"/>
          </a:xfrm>
        </p:grpSpPr>
        <p:sp>
          <p:nvSpPr>
            <p:cNvPr id="124" name="Rounded Rectangle 34">
              <a:extLst>
                <a:ext uri="{FF2B5EF4-FFF2-40B4-BE49-F238E27FC236}">
                  <a16:creationId xmlns:a16="http://schemas.microsoft.com/office/drawing/2014/main" id="{048B5742-D8CA-8270-3059-4C60571B04DA}"/>
                </a:ext>
              </a:extLst>
            </p:cNvPr>
            <p:cNvSpPr/>
            <p:nvPr/>
          </p:nvSpPr>
          <p:spPr>
            <a:xfrm flipH="1">
              <a:off x="242316" y="2026144"/>
              <a:ext cx="11721084" cy="731520"/>
            </a:xfrm>
            <a:prstGeom prst="roundRect">
              <a:avLst>
                <a:gd name="adj" fmla="val 7754"/>
              </a:avLst>
            </a:prstGeom>
            <a:solidFill>
              <a:srgbClr val="CFE1A8"/>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20663" tIns="125730" rIns="125731" bIns="125730" numCol="1" spcCol="1270" anchor="t" anchorCtr="0">
              <a:noAutofit/>
            </a:bodyPr>
            <a:lstStyle/>
            <a:p>
              <a:pPr lvl="0" algn="l" defTabSz="1466850">
                <a:lnSpc>
                  <a:spcPct val="90000"/>
                </a:lnSpc>
                <a:spcBef>
                  <a:spcPct val="0"/>
                </a:spcBef>
                <a:spcAft>
                  <a:spcPct val="35000"/>
                </a:spcAft>
              </a:pPr>
              <a:endParaRPr lang="en-US" sz="3300" kern="1200" dirty="0"/>
            </a:p>
            <a:p>
              <a:pPr marL="228600" lvl="1" indent="-228600" algn="l" defTabSz="1155700">
                <a:lnSpc>
                  <a:spcPct val="90000"/>
                </a:lnSpc>
                <a:spcBef>
                  <a:spcPct val="0"/>
                </a:spcBef>
                <a:spcAft>
                  <a:spcPct val="15000"/>
                </a:spcAft>
                <a:buChar char="••"/>
              </a:pPr>
              <a:endParaRPr lang="en-US" sz="2600" kern="1200" dirty="0"/>
            </a:p>
            <a:p>
              <a:pPr marL="228600" lvl="1" indent="-228600" algn="l" defTabSz="1155700">
                <a:lnSpc>
                  <a:spcPct val="90000"/>
                </a:lnSpc>
                <a:spcBef>
                  <a:spcPct val="0"/>
                </a:spcBef>
                <a:spcAft>
                  <a:spcPct val="15000"/>
                </a:spcAft>
                <a:buChar char="••"/>
              </a:pPr>
              <a:endParaRPr lang="en-US" sz="2600" kern="1200" dirty="0"/>
            </a:p>
          </p:txBody>
        </p:sp>
        <p:sp>
          <p:nvSpPr>
            <p:cNvPr id="123" name="Arrow: Pentagon 122">
              <a:extLst>
                <a:ext uri="{FF2B5EF4-FFF2-40B4-BE49-F238E27FC236}">
                  <a16:creationId xmlns:a16="http://schemas.microsoft.com/office/drawing/2014/main" id="{64E18D3E-AEBF-A261-4851-B61214FE0362}"/>
                </a:ext>
              </a:extLst>
            </p:cNvPr>
            <p:cNvSpPr/>
            <p:nvPr/>
          </p:nvSpPr>
          <p:spPr>
            <a:xfrm>
              <a:off x="242318" y="2173464"/>
              <a:ext cx="492133" cy="436880"/>
            </a:xfrm>
            <a:prstGeom prst="homePlate">
              <a:avLst/>
            </a:prstGeom>
            <a:solidFill>
              <a:srgbClr val="80B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2297898A-A636-9C09-9BB0-DC9084771796}"/>
                </a:ext>
              </a:extLst>
            </p:cNvPr>
            <p:cNvSpPr/>
            <p:nvPr/>
          </p:nvSpPr>
          <p:spPr>
            <a:xfrm>
              <a:off x="953479" y="2222627"/>
              <a:ext cx="10616916" cy="338554"/>
            </a:xfrm>
            <a:prstGeom prst="rect">
              <a:avLst/>
            </a:prstGeom>
          </p:spPr>
          <p:txBody>
            <a:bodyPr wrap="square" lIns="0" tIns="0" rIns="0" bIns="0">
              <a:spAutoFit/>
            </a:bodyPr>
            <a:lstStyle/>
            <a:p>
              <a:r>
                <a:rPr lang="en-US" altLang="en-US" sz="2200" dirty="0">
                  <a:latin typeface="Atkinson Hyperlegible" pitchFamily="2" charset="0"/>
                  <a:ea typeface="ＭＳ Ｐゴシック" pitchFamily="34" charset="-128"/>
                </a:rPr>
                <a:t>Water should be </a:t>
              </a:r>
              <a:r>
                <a:rPr lang="en-US" altLang="en-US" sz="2200" b="1" dirty="0">
                  <a:latin typeface="Atkinson Hyperlegible" pitchFamily="2" charset="0"/>
                  <a:ea typeface="ＭＳ Ｐゴシック" pitchFamily="34" charset="-128"/>
                </a:rPr>
                <a:t>safely treated </a:t>
              </a:r>
              <a:r>
                <a:rPr lang="en-US" altLang="en-US" sz="2200" dirty="0">
                  <a:latin typeface="Atkinson Hyperlegible" pitchFamily="2" charset="0"/>
                  <a:ea typeface="ＭＳ Ｐゴシック" pitchFamily="34" charset="-128"/>
                </a:rPr>
                <a:t>and </a:t>
              </a:r>
              <a:r>
                <a:rPr lang="en-US" altLang="en-US" sz="2200" b="1" dirty="0">
                  <a:latin typeface="Atkinson Hyperlegible" pitchFamily="2" charset="0"/>
                  <a:ea typeface="ＭＳ Ｐゴシック" pitchFamily="34" charset="-128"/>
                </a:rPr>
                <a:t>reliable</a:t>
              </a:r>
              <a:r>
                <a:rPr lang="en-US" altLang="en-US" sz="2200" dirty="0">
                  <a:latin typeface="Atkinson Hyperlegible" pitchFamily="2" charset="0"/>
                  <a:ea typeface="ＭＳ Ｐゴシック" pitchFamily="34" charset="-128"/>
                </a:rPr>
                <a:t>. </a:t>
              </a:r>
            </a:p>
          </p:txBody>
        </p:sp>
      </p:grpSp>
      <p:pic>
        <p:nvPicPr>
          <p:cNvPr id="2" name="07">
            <a:hlinkClick r:id="" action="ppaction://media"/>
            <a:extLst>
              <a:ext uri="{FF2B5EF4-FFF2-40B4-BE49-F238E27FC236}">
                <a16:creationId xmlns:a16="http://schemas.microsoft.com/office/drawing/2014/main" id="{E650870D-121C-9651-BF9A-43CEC6C6FE6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0" y="6891414"/>
            <a:ext cx="609600" cy="609600"/>
          </a:xfrm>
          <a:prstGeom prst="rect">
            <a:avLst/>
          </a:prstGeom>
        </p:spPr>
      </p:pic>
    </p:spTree>
    <p:extLst>
      <p:ext uri="{BB962C8B-B14F-4D97-AF65-F5344CB8AC3E}">
        <p14:creationId xmlns:p14="http://schemas.microsoft.com/office/powerpoint/2010/main" val="83896501"/>
      </p:ext>
    </p:extLst>
  </p:cSld>
  <p:clrMapOvr>
    <a:masterClrMapping/>
  </p:clrMapOvr>
  <mc:AlternateContent xmlns:mc="http://schemas.openxmlformats.org/markup-compatibility/2006">
    <mc:Choice xmlns:p14="http://schemas.microsoft.com/office/powerpoint/2010/main" Requires="p14">
      <p:transition spd="slow" p14:dur="2000" advClick="0" advTm="53400"/>
    </mc:Choice>
    <mc:Fallback>
      <p:transition spd="slow" advClick="0" advTm="53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3400" fill="hold"/>
                                        <p:tgtEl>
                                          <p:spTgt spid="2"/>
                                        </p:tgtEl>
                                      </p:cBhvr>
                                    </p:cmd>
                                  </p:childTnLst>
                                </p:cTn>
                              </p:par>
                              <p:par>
                                <p:cTn id="7" presetID="2" presetClass="entr" presetSubtype="8"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anim calcmode="lin" valueType="num">
                                      <p:cBhvr additive="base">
                                        <p:cTn id="9" dur="500" fill="hold"/>
                                        <p:tgtEl>
                                          <p:spTgt spid="36"/>
                                        </p:tgtEl>
                                        <p:attrNameLst>
                                          <p:attrName>ppt_x</p:attrName>
                                        </p:attrNameLst>
                                      </p:cBhvr>
                                      <p:tavLst>
                                        <p:tav tm="0">
                                          <p:val>
                                            <p:strVal val="0-#ppt_w/2"/>
                                          </p:val>
                                        </p:tav>
                                        <p:tav tm="100000">
                                          <p:val>
                                            <p:strVal val="#ppt_x"/>
                                          </p:val>
                                        </p:tav>
                                      </p:tavLst>
                                    </p:anim>
                                    <p:anim calcmode="lin" valueType="num">
                                      <p:cBhvr additive="base">
                                        <p:cTn id="10" dur="500" fill="hold"/>
                                        <p:tgtEl>
                                          <p:spTgt spid="36"/>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500"/>
                                  </p:stCondLst>
                                  <p:childTnLst>
                                    <p:set>
                                      <p:cBhvr>
                                        <p:cTn id="12" dur="1" fill="hold">
                                          <p:stCondLst>
                                            <p:cond delay="0"/>
                                          </p:stCondLst>
                                        </p:cTn>
                                        <p:tgtEl>
                                          <p:spTgt spid="37"/>
                                        </p:tgtEl>
                                        <p:attrNameLst>
                                          <p:attrName>style.visibility</p:attrName>
                                        </p:attrNameLst>
                                      </p:cBhvr>
                                      <p:to>
                                        <p:strVal val="visible"/>
                                      </p:to>
                                    </p:set>
                                    <p:anim calcmode="lin" valueType="num">
                                      <p:cBhvr additive="base">
                                        <p:cTn id="13" dur="500" fill="hold"/>
                                        <p:tgtEl>
                                          <p:spTgt spid="37"/>
                                        </p:tgtEl>
                                        <p:attrNameLst>
                                          <p:attrName>ppt_x</p:attrName>
                                        </p:attrNameLst>
                                      </p:cBhvr>
                                      <p:tavLst>
                                        <p:tav tm="0">
                                          <p:val>
                                            <p:strVal val="0-#ppt_w/2"/>
                                          </p:val>
                                        </p:tav>
                                        <p:tav tm="100000">
                                          <p:val>
                                            <p:strVal val="#ppt_x"/>
                                          </p:val>
                                        </p:tav>
                                      </p:tavLst>
                                    </p:anim>
                                    <p:anim calcmode="lin" valueType="num">
                                      <p:cBhvr additive="base">
                                        <p:cTn id="14" dur="500" fill="hold"/>
                                        <p:tgtEl>
                                          <p:spTgt spid="37"/>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50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fill="hold"/>
                                        <p:tgtEl>
                                          <p:spTgt spid="35"/>
                                        </p:tgtEl>
                                        <p:attrNameLst>
                                          <p:attrName>ppt_x</p:attrName>
                                        </p:attrNameLst>
                                      </p:cBhvr>
                                      <p:tavLst>
                                        <p:tav tm="0">
                                          <p:val>
                                            <p:strVal val="0-#ppt_w/2"/>
                                          </p:val>
                                        </p:tav>
                                        <p:tav tm="100000">
                                          <p:val>
                                            <p:strVal val="#ppt_x"/>
                                          </p:val>
                                        </p:tav>
                                      </p:tavLst>
                                    </p:anim>
                                    <p:anim calcmode="lin" valueType="num">
                                      <p:cBhvr additive="base">
                                        <p:cTn id="18" dur="500" fill="hold"/>
                                        <p:tgtEl>
                                          <p:spTgt spid="35"/>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3050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0-#ppt_w/2"/>
                                          </p:val>
                                        </p:tav>
                                        <p:tav tm="100000">
                                          <p:val>
                                            <p:strVal val="#ppt_x"/>
                                          </p:val>
                                        </p:tav>
                                      </p:tavLst>
                                    </p:anim>
                                    <p:anim calcmode="lin" valueType="num">
                                      <p:cBhvr additive="base">
                                        <p:cTn id="22" dur="500" fill="hold"/>
                                        <p:tgtEl>
                                          <p:spTgt spid="26"/>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3900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0-#ppt_w/2"/>
                                          </p:val>
                                        </p:tav>
                                        <p:tav tm="100000">
                                          <p:val>
                                            <p:strVal val="#ppt_x"/>
                                          </p:val>
                                        </p:tav>
                                      </p:tavLst>
                                    </p:anim>
                                    <p:anim calcmode="lin" valueType="num">
                                      <p:cBhvr additive="base">
                                        <p:cTn id="26" dur="500" fill="hold"/>
                                        <p:tgtEl>
                                          <p:spTgt spid="28"/>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42000"/>
                                  </p:stCondLst>
                                  <p:childTnLst>
                                    <p:set>
                                      <p:cBhvr>
                                        <p:cTn id="28" dur="1" fill="hold">
                                          <p:stCondLst>
                                            <p:cond delay="0"/>
                                          </p:stCondLst>
                                        </p:cTn>
                                        <p:tgtEl>
                                          <p:spTgt spid="34"/>
                                        </p:tgtEl>
                                        <p:attrNameLst>
                                          <p:attrName>style.visibility</p:attrName>
                                        </p:attrNameLst>
                                      </p:cBhvr>
                                      <p:to>
                                        <p:strVal val="visible"/>
                                      </p:to>
                                    </p:set>
                                    <p:anim calcmode="lin" valueType="num">
                                      <p:cBhvr additive="base">
                                        <p:cTn id="29" dur="500" fill="hold"/>
                                        <p:tgtEl>
                                          <p:spTgt spid="34"/>
                                        </p:tgtEl>
                                        <p:attrNameLst>
                                          <p:attrName>ppt_x</p:attrName>
                                        </p:attrNameLst>
                                      </p:cBhvr>
                                      <p:tavLst>
                                        <p:tav tm="0">
                                          <p:val>
                                            <p:strVal val="0-#ppt_w/2"/>
                                          </p:val>
                                        </p:tav>
                                        <p:tav tm="100000">
                                          <p:val>
                                            <p:strVal val="#ppt_x"/>
                                          </p:val>
                                        </p:tav>
                                      </p:tavLst>
                                    </p:anim>
                                    <p:anim calcmode="lin" valueType="num">
                                      <p:cBhvr additive="base">
                                        <p:cTn id="30" dur="500" fill="hold"/>
                                        <p:tgtEl>
                                          <p:spTgt spid="34"/>
                                        </p:tgtEl>
                                        <p:attrNameLst>
                                          <p:attrName>ppt_y</p:attrName>
                                        </p:attrNameLst>
                                      </p:cBhvr>
                                      <p:tavLst>
                                        <p:tav tm="0">
                                          <p:val>
                                            <p:strVal val="#ppt_y"/>
                                          </p:val>
                                        </p:tav>
                                        <p:tav tm="100000">
                                          <p:val>
                                            <p:strVal val="#ppt_y"/>
                                          </p:val>
                                        </p:tav>
                                      </p:tavLst>
                                    </p:anim>
                                  </p:childTnLst>
                                </p:cTn>
                              </p:par>
                              <p:par>
                                <p:cTn id="31" presetID="2" presetClass="exit" presetSubtype="8" fill="hold" grpId="1" nodeType="withEffect">
                                  <p:stCondLst>
                                    <p:cond delay="53400"/>
                                  </p:stCondLst>
                                  <p:childTnLst>
                                    <p:anim calcmode="lin" valueType="num">
                                      <p:cBhvr additive="base">
                                        <p:cTn id="32" dur="500"/>
                                        <p:tgtEl>
                                          <p:spTgt spid="36"/>
                                        </p:tgtEl>
                                        <p:attrNameLst>
                                          <p:attrName>ppt_x</p:attrName>
                                        </p:attrNameLst>
                                      </p:cBhvr>
                                      <p:tavLst>
                                        <p:tav tm="0">
                                          <p:val>
                                            <p:strVal val="ppt_x"/>
                                          </p:val>
                                        </p:tav>
                                        <p:tav tm="100000">
                                          <p:val>
                                            <p:strVal val="0-ppt_w/2"/>
                                          </p:val>
                                        </p:tav>
                                      </p:tavLst>
                                    </p:anim>
                                    <p:anim calcmode="lin" valueType="num">
                                      <p:cBhvr additive="base">
                                        <p:cTn id="33" dur="500"/>
                                        <p:tgtEl>
                                          <p:spTgt spid="36"/>
                                        </p:tgtEl>
                                        <p:attrNameLst>
                                          <p:attrName>ppt_y</p:attrName>
                                        </p:attrNameLst>
                                      </p:cBhvr>
                                      <p:tavLst>
                                        <p:tav tm="0">
                                          <p:val>
                                            <p:strVal val="ppt_y"/>
                                          </p:val>
                                        </p:tav>
                                        <p:tav tm="100000">
                                          <p:val>
                                            <p:strVal val="ppt_y"/>
                                          </p:val>
                                        </p:tav>
                                      </p:tavLst>
                                    </p:anim>
                                    <p:set>
                                      <p:cBhvr>
                                        <p:cTn id="34" dur="1" fill="hold">
                                          <p:stCondLst>
                                            <p:cond delay="499"/>
                                          </p:stCondLst>
                                        </p:cTn>
                                        <p:tgtEl>
                                          <p:spTgt spid="36"/>
                                        </p:tgtEl>
                                        <p:attrNameLst>
                                          <p:attrName>style.visibility</p:attrName>
                                        </p:attrNameLst>
                                      </p:cBhvr>
                                      <p:to>
                                        <p:strVal val="hidden"/>
                                      </p:to>
                                    </p:set>
                                  </p:childTnLst>
                                </p:cTn>
                              </p:par>
                              <p:par>
                                <p:cTn id="35" presetID="2" presetClass="exit" presetSubtype="8" fill="hold" nodeType="withEffect">
                                  <p:stCondLst>
                                    <p:cond delay="53400"/>
                                  </p:stCondLst>
                                  <p:childTnLst>
                                    <p:anim calcmode="lin" valueType="num">
                                      <p:cBhvr additive="base">
                                        <p:cTn id="36" dur="500"/>
                                        <p:tgtEl>
                                          <p:spTgt spid="35"/>
                                        </p:tgtEl>
                                        <p:attrNameLst>
                                          <p:attrName>ppt_x</p:attrName>
                                        </p:attrNameLst>
                                      </p:cBhvr>
                                      <p:tavLst>
                                        <p:tav tm="0">
                                          <p:val>
                                            <p:strVal val="ppt_x"/>
                                          </p:val>
                                        </p:tav>
                                        <p:tav tm="100000">
                                          <p:val>
                                            <p:strVal val="0-ppt_w/2"/>
                                          </p:val>
                                        </p:tav>
                                      </p:tavLst>
                                    </p:anim>
                                    <p:anim calcmode="lin" valueType="num">
                                      <p:cBhvr additive="base">
                                        <p:cTn id="37" dur="500"/>
                                        <p:tgtEl>
                                          <p:spTgt spid="35"/>
                                        </p:tgtEl>
                                        <p:attrNameLst>
                                          <p:attrName>ppt_y</p:attrName>
                                        </p:attrNameLst>
                                      </p:cBhvr>
                                      <p:tavLst>
                                        <p:tav tm="0">
                                          <p:val>
                                            <p:strVal val="ppt_y"/>
                                          </p:val>
                                        </p:tav>
                                        <p:tav tm="100000">
                                          <p:val>
                                            <p:strVal val="ppt_y"/>
                                          </p:val>
                                        </p:tav>
                                      </p:tavLst>
                                    </p:anim>
                                    <p:set>
                                      <p:cBhvr>
                                        <p:cTn id="38" dur="1" fill="hold">
                                          <p:stCondLst>
                                            <p:cond delay="499"/>
                                          </p:stCondLst>
                                        </p:cTn>
                                        <p:tgtEl>
                                          <p:spTgt spid="35"/>
                                        </p:tgtEl>
                                        <p:attrNameLst>
                                          <p:attrName>style.visibility</p:attrName>
                                        </p:attrNameLst>
                                      </p:cBhvr>
                                      <p:to>
                                        <p:strVal val="hidden"/>
                                      </p:to>
                                    </p:set>
                                  </p:childTnLst>
                                </p:cTn>
                              </p:par>
                              <p:par>
                                <p:cTn id="39" presetID="2" presetClass="exit" presetSubtype="8" fill="hold" nodeType="withEffect">
                                  <p:stCondLst>
                                    <p:cond delay="53400"/>
                                  </p:stCondLst>
                                  <p:childTnLst>
                                    <p:anim calcmode="lin" valueType="num">
                                      <p:cBhvr additive="base">
                                        <p:cTn id="40" dur="500"/>
                                        <p:tgtEl>
                                          <p:spTgt spid="37"/>
                                        </p:tgtEl>
                                        <p:attrNameLst>
                                          <p:attrName>ppt_x</p:attrName>
                                        </p:attrNameLst>
                                      </p:cBhvr>
                                      <p:tavLst>
                                        <p:tav tm="0">
                                          <p:val>
                                            <p:strVal val="ppt_x"/>
                                          </p:val>
                                        </p:tav>
                                        <p:tav tm="100000">
                                          <p:val>
                                            <p:strVal val="0-ppt_w/2"/>
                                          </p:val>
                                        </p:tav>
                                      </p:tavLst>
                                    </p:anim>
                                    <p:anim calcmode="lin" valueType="num">
                                      <p:cBhvr additive="base">
                                        <p:cTn id="41" dur="500"/>
                                        <p:tgtEl>
                                          <p:spTgt spid="37"/>
                                        </p:tgtEl>
                                        <p:attrNameLst>
                                          <p:attrName>ppt_y</p:attrName>
                                        </p:attrNameLst>
                                      </p:cBhvr>
                                      <p:tavLst>
                                        <p:tav tm="0">
                                          <p:val>
                                            <p:strVal val="ppt_y"/>
                                          </p:val>
                                        </p:tav>
                                        <p:tav tm="100000">
                                          <p:val>
                                            <p:strVal val="ppt_y"/>
                                          </p:val>
                                        </p:tav>
                                      </p:tavLst>
                                    </p:anim>
                                    <p:set>
                                      <p:cBhvr>
                                        <p:cTn id="42" dur="1" fill="hold">
                                          <p:stCondLst>
                                            <p:cond delay="499"/>
                                          </p:stCondLst>
                                        </p:cTn>
                                        <p:tgtEl>
                                          <p:spTgt spid="37"/>
                                        </p:tgtEl>
                                        <p:attrNameLst>
                                          <p:attrName>style.visibility</p:attrName>
                                        </p:attrNameLst>
                                      </p:cBhvr>
                                      <p:to>
                                        <p:strVal val="hidden"/>
                                      </p:to>
                                    </p:set>
                                  </p:childTnLst>
                                </p:cTn>
                              </p:par>
                              <p:par>
                                <p:cTn id="43" presetID="2" presetClass="exit" presetSubtype="8" fill="hold" nodeType="withEffect">
                                  <p:stCondLst>
                                    <p:cond delay="53400"/>
                                  </p:stCondLst>
                                  <p:childTnLst>
                                    <p:anim calcmode="lin" valueType="num">
                                      <p:cBhvr additive="base">
                                        <p:cTn id="44" dur="500"/>
                                        <p:tgtEl>
                                          <p:spTgt spid="26"/>
                                        </p:tgtEl>
                                        <p:attrNameLst>
                                          <p:attrName>ppt_x</p:attrName>
                                        </p:attrNameLst>
                                      </p:cBhvr>
                                      <p:tavLst>
                                        <p:tav tm="0">
                                          <p:val>
                                            <p:strVal val="ppt_x"/>
                                          </p:val>
                                        </p:tav>
                                        <p:tav tm="100000">
                                          <p:val>
                                            <p:strVal val="0-ppt_w/2"/>
                                          </p:val>
                                        </p:tav>
                                      </p:tavLst>
                                    </p:anim>
                                    <p:anim calcmode="lin" valueType="num">
                                      <p:cBhvr additive="base">
                                        <p:cTn id="45" dur="500"/>
                                        <p:tgtEl>
                                          <p:spTgt spid="26"/>
                                        </p:tgtEl>
                                        <p:attrNameLst>
                                          <p:attrName>ppt_y</p:attrName>
                                        </p:attrNameLst>
                                      </p:cBhvr>
                                      <p:tavLst>
                                        <p:tav tm="0">
                                          <p:val>
                                            <p:strVal val="ppt_y"/>
                                          </p:val>
                                        </p:tav>
                                        <p:tav tm="100000">
                                          <p:val>
                                            <p:strVal val="ppt_y"/>
                                          </p:val>
                                        </p:tav>
                                      </p:tavLst>
                                    </p:anim>
                                    <p:set>
                                      <p:cBhvr>
                                        <p:cTn id="46" dur="1" fill="hold">
                                          <p:stCondLst>
                                            <p:cond delay="499"/>
                                          </p:stCondLst>
                                        </p:cTn>
                                        <p:tgtEl>
                                          <p:spTgt spid="26"/>
                                        </p:tgtEl>
                                        <p:attrNameLst>
                                          <p:attrName>style.visibility</p:attrName>
                                        </p:attrNameLst>
                                      </p:cBhvr>
                                      <p:to>
                                        <p:strVal val="hidden"/>
                                      </p:to>
                                    </p:set>
                                  </p:childTnLst>
                                </p:cTn>
                              </p:par>
                              <p:par>
                                <p:cTn id="47" presetID="2" presetClass="exit" presetSubtype="8" fill="hold" nodeType="withEffect">
                                  <p:stCondLst>
                                    <p:cond delay="53400"/>
                                  </p:stCondLst>
                                  <p:childTnLst>
                                    <p:anim calcmode="lin" valueType="num">
                                      <p:cBhvr additive="base">
                                        <p:cTn id="48" dur="500"/>
                                        <p:tgtEl>
                                          <p:spTgt spid="28"/>
                                        </p:tgtEl>
                                        <p:attrNameLst>
                                          <p:attrName>ppt_x</p:attrName>
                                        </p:attrNameLst>
                                      </p:cBhvr>
                                      <p:tavLst>
                                        <p:tav tm="0">
                                          <p:val>
                                            <p:strVal val="ppt_x"/>
                                          </p:val>
                                        </p:tav>
                                        <p:tav tm="100000">
                                          <p:val>
                                            <p:strVal val="0-ppt_w/2"/>
                                          </p:val>
                                        </p:tav>
                                      </p:tavLst>
                                    </p:anim>
                                    <p:anim calcmode="lin" valueType="num">
                                      <p:cBhvr additive="base">
                                        <p:cTn id="49" dur="500"/>
                                        <p:tgtEl>
                                          <p:spTgt spid="28"/>
                                        </p:tgtEl>
                                        <p:attrNameLst>
                                          <p:attrName>ppt_y</p:attrName>
                                        </p:attrNameLst>
                                      </p:cBhvr>
                                      <p:tavLst>
                                        <p:tav tm="0">
                                          <p:val>
                                            <p:strVal val="ppt_y"/>
                                          </p:val>
                                        </p:tav>
                                        <p:tav tm="100000">
                                          <p:val>
                                            <p:strVal val="ppt_y"/>
                                          </p:val>
                                        </p:tav>
                                      </p:tavLst>
                                    </p:anim>
                                    <p:set>
                                      <p:cBhvr>
                                        <p:cTn id="50" dur="1" fill="hold">
                                          <p:stCondLst>
                                            <p:cond delay="499"/>
                                          </p:stCondLst>
                                        </p:cTn>
                                        <p:tgtEl>
                                          <p:spTgt spid="28"/>
                                        </p:tgtEl>
                                        <p:attrNameLst>
                                          <p:attrName>style.visibility</p:attrName>
                                        </p:attrNameLst>
                                      </p:cBhvr>
                                      <p:to>
                                        <p:strVal val="hidden"/>
                                      </p:to>
                                    </p:set>
                                  </p:childTnLst>
                                </p:cTn>
                              </p:par>
                              <p:par>
                                <p:cTn id="51" presetID="2" presetClass="exit" presetSubtype="8" fill="hold" nodeType="withEffect">
                                  <p:stCondLst>
                                    <p:cond delay="53400"/>
                                  </p:stCondLst>
                                  <p:childTnLst>
                                    <p:anim calcmode="lin" valueType="num">
                                      <p:cBhvr additive="base">
                                        <p:cTn id="52" dur="500"/>
                                        <p:tgtEl>
                                          <p:spTgt spid="34"/>
                                        </p:tgtEl>
                                        <p:attrNameLst>
                                          <p:attrName>ppt_x</p:attrName>
                                        </p:attrNameLst>
                                      </p:cBhvr>
                                      <p:tavLst>
                                        <p:tav tm="0">
                                          <p:val>
                                            <p:strVal val="ppt_x"/>
                                          </p:val>
                                        </p:tav>
                                        <p:tav tm="100000">
                                          <p:val>
                                            <p:strVal val="0-ppt_w/2"/>
                                          </p:val>
                                        </p:tav>
                                      </p:tavLst>
                                    </p:anim>
                                    <p:anim calcmode="lin" valueType="num">
                                      <p:cBhvr additive="base">
                                        <p:cTn id="53" dur="500"/>
                                        <p:tgtEl>
                                          <p:spTgt spid="34"/>
                                        </p:tgtEl>
                                        <p:attrNameLst>
                                          <p:attrName>ppt_y</p:attrName>
                                        </p:attrNameLst>
                                      </p:cBhvr>
                                      <p:tavLst>
                                        <p:tav tm="0">
                                          <p:val>
                                            <p:strVal val="ppt_y"/>
                                          </p:val>
                                        </p:tav>
                                        <p:tav tm="100000">
                                          <p:val>
                                            <p:strVal val="ppt_y"/>
                                          </p:val>
                                        </p:tav>
                                      </p:tavLst>
                                    </p:anim>
                                    <p:set>
                                      <p:cBhvr>
                                        <p:cTn id="54"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
                </p:tgtEl>
              </p:cMediaNode>
            </p:audio>
          </p:childTnLst>
        </p:cTn>
      </p:par>
    </p:tnLst>
    <p:bldLst>
      <p:bldP spid="36" grpId="0"/>
      <p:bldP spid="3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CC915CB4-35C0-8966-EB69-376AE1261B6E}"/>
              </a:ext>
            </a:extLst>
          </p:cNvPr>
          <p:cNvSpPr txBox="1"/>
          <p:nvPr/>
        </p:nvSpPr>
        <p:spPr>
          <a:xfrm>
            <a:off x="128016" y="96886"/>
            <a:ext cx="11238484" cy="1077218"/>
          </a:xfrm>
          <a:prstGeom prst="rect">
            <a:avLst/>
          </a:prstGeom>
          <a:noFill/>
        </p:spPr>
        <p:txBody>
          <a:bodyPr wrap="square" rtlCol="0">
            <a:spAutoFit/>
          </a:bodyPr>
          <a:lstStyle/>
          <a:p>
            <a:r>
              <a:rPr lang="en-US" sz="3200" b="1" dirty="0">
                <a:solidFill>
                  <a:srgbClr val="1CB9EC"/>
                </a:solidFill>
                <a:latin typeface="Atkinson Hyperlegible" pitchFamily="2" charset="0"/>
              </a:rPr>
              <a:t>Minimum water requirements and quantities for health care facilities</a:t>
            </a:r>
          </a:p>
        </p:txBody>
      </p:sp>
      <p:cxnSp>
        <p:nvCxnSpPr>
          <p:cNvPr id="128" name="Straight Connector 127">
            <a:extLst>
              <a:ext uri="{FF2B5EF4-FFF2-40B4-BE49-F238E27FC236}">
                <a16:creationId xmlns:a16="http://schemas.microsoft.com/office/drawing/2014/main" id="{4272D3FF-D36E-D42D-B160-D2689A1313E4}"/>
              </a:ext>
            </a:extLst>
          </p:cNvPr>
          <p:cNvCxnSpPr>
            <a:cxnSpLocks/>
          </p:cNvCxnSpPr>
          <p:nvPr/>
        </p:nvCxnSpPr>
        <p:spPr>
          <a:xfrm>
            <a:off x="1079823" y="2469365"/>
            <a:ext cx="4846320" cy="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2" name="TextBox 131">
            <a:extLst>
              <a:ext uri="{FF2B5EF4-FFF2-40B4-BE49-F238E27FC236}">
                <a16:creationId xmlns:a16="http://schemas.microsoft.com/office/drawing/2014/main" id="{BFB89CAC-DADF-8582-0F53-44FF5ED541D5}"/>
              </a:ext>
            </a:extLst>
          </p:cNvPr>
          <p:cNvSpPr txBox="1"/>
          <p:nvPr/>
        </p:nvSpPr>
        <p:spPr>
          <a:xfrm>
            <a:off x="128016" y="1188947"/>
            <a:ext cx="7631684" cy="523220"/>
          </a:xfrm>
          <a:prstGeom prst="rect">
            <a:avLst/>
          </a:prstGeom>
          <a:noFill/>
        </p:spPr>
        <p:txBody>
          <a:bodyPr wrap="square">
            <a:spAutoFit/>
          </a:bodyPr>
          <a:lstStyle/>
          <a:p>
            <a:r>
              <a:rPr lang="en-US" sz="2800" b="1" dirty="0">
                <a:latin typeface="Atkinson Hyperlegible" pitchFamily="2" charset="0"/>
              </a:rPr>
              <a:t>Water should be available for</a:t>
            </a:r>
          </a:p>
        </p:txBody>
      </p:sp>
      <p:cxnSp>
        <p:nvCxnSpPr>
          <p:cNvPr id="140" name="Straight Connector 139">
            <a:extLst>
              <a:ext uri="{FF2B5EF4-FFF2-40B4-BE49-F238E27FC236}">
                <a16:creationId xmlns:a16="http://schemas.microsoft.com/office/drawing/2014/main" id="{2CF4DE02-A3C2-3BC3-A3C5-74FE6F430BEC}"/>
              </a:ext>
            </a:extLst>
          </p:cNvPr>
          <p:cNvCxnSpPr>
            <a:cxnSpLocks/>
          </p:cNvCxnSpPr>
          <p:nvPr/>
        </p:nvCxnSpPr>
        <p:spPr>
          <a:xfrm>
            <a:off x="1079823" y="3319875"/>
            <a:ext cx="4846320" cy="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43" name="Straight Connector 142">
            <a:extLst>
              <a:ext uri="{FF2B5EF4-FFF2-40B4-BE49-F238E27FC236}">
                <a16:creationId xmlns:a16="http://schemas.microsoft.com/office/drawing/2014/main" id="{CD7DBECE-C055-2C69-D54C-D694C01C4025}"/>
              </a:ext>
            </a:extLst>
          </p:cNvPr>
          <p:cNvCxnSpPr>
            <a:cxnSpLocks/>
          </p:cNvCxnSpPr>
          <p:nvPr/>
        </p:nvCxnSpPr>
        <p:spPr>
          <a:xfrm>
            <a:off x="1079823" y="4439846"/>
            <a:ext cx="4846320" cy="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46" name="Straight Connector 145">
            <a:extLst>
              <a:ext uri="{FF2B5EF4-FFF2-40B4-BE49-F238E27FC236}">
                <a16:creationId xmlns:a16="http://schemas.microsoft.com/office/drawing/2014/main" id="{3C8278A5-CD44-07EC-8C31-B33FD34E7F3C}"/>
              </a:ext>
            </a:extLst>
          </p:cNvPr>
          <p:cNvCxnSpPr>
            <a:cxnSpLocks/>
          </p:cNvCxnSpPr>
          <p:nvPr/>
        </p:nvCxnSpPr>
        <p:spPr>
          <a:xfrm>
            <a:off x="1079823" y="5190485"/>
            <a:ext cx="4846320" cy="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54" name="Straight Connector 153">
            <a:extLst>
              <a:ext uri="{FF2B5EF4-FFF2-40B4-BE49-F238E27FC236}">
                <a16:creationId xmlns:a16="http://schemas.microsoft.com/office/drawing/2014/main" id="{0E532D3F-E753-6554-10E2-ADE21042B21D}"/>
              </a:ext>
            </a:extLst>
          </p:cNvPr>
          <p:cNvCxnSpPr>
            <a:cxnSpLocks/>
          </p:cNvCxnSpPr>
          <p:nvPr/>
        </p:nvCxnSpPr>
        <p:spPr>
          <a:xfrm>
            <a:off x="1079823" y="5961987"/>
            <a:ext cx="4846320" cy="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grpSp>
        <p:nvGrpSpPr>
          <p:cNvPr id="23" name="Group 22">
            <a:extLst>
              <a:ext uri="{FF2B5EF4-FFF2-40B4-BE49-F238E27FC236}">
                <a16:creationId xmlns:a16="http://schemas.microsoft.com/office/drawing/2014/main" id="{35842305-D5DA-2420-873C-1E5524D8BE56}"/>
              </a:ext>
            </a:extLst>
          </p:cNvPr>
          <p:cNvGrpSpPr/>
          <p:nvPr/>
        </p:nvGrpSpPr>
        <p:grpSpPr>
          <a:xfrm>
            <a:off x="404480" y="2613852"/>
            <a:ext cx="6456619" cy="561536"/>
            <a:chOff x="315580" y="2650445"/>
            <a:chExt cx="6456619" cy="561536"/>
          </a:xfrm>
        </p:grpSpPr>
        <p:sp>
          <p:nvSpPr>
            <p:cNvPr id="136" name="TextBox 50">
              <a:extLst>
                <a:ext uri="{FF2B5EF4-FFF2-40B4-BE49-F238E27FC236}">
                  <a16:creationId xmlns:a16="http://schemas.microsoft.com/office/drawing/2014/main" id="{BCDBCC28-4E91-AB31-93B8-A769238E1142}"/>
                </a:ext>
              </a:extLst>
            </p:cNvPr>
            <p:cNvSpPr txBox="1">
              <a:spLocks noChangeArrowheads="1"/>
            </p:cNvSpPr>
            <p:nvPr/>
          </p:nvSpPr>
          <p:spPr bwMode="auto">
            <a:xfrm>
              <a:off x="1285799" y="2750316"/>
              <a:ext cx="5486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0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9pPr>
            </a:lstStyle>
            <a:p>
              <a:pPr lvl="0">
                <a:lnSpc>
                  <a:spcPct val="100000"/>
                </a:lnSpc>
                <a:spcBef>
                  <a:spcPct val="0"/>
                </a:spcBef>
                <a:buNone/>
                <a:defRPr/>
              </a:pPr>
              <a:r>
                <a:rPr lang="en-US" altLang="en-US" sz="2400" dirty="0">
                  <a:latin typeface="Atkinson Hyperlegible" pitchFamily="2" charset="0"/>
                </a:rPr>
                <a:t>Cleaning</a:t>
              </a:r>
            </a:p>
          </p:txBody>
        </p:sp>
        <p:cxnSp>
          <p:nvCxnSpPr>
            <p:cNvPr id="137" name="Straight Connector 136">
              <a:extLst>
                <a:ext uri="{FF2B5EF4-FFF2-40B4-BE49-F238E27FC236}">
                  <a16:creationId xmlns:a16="http://schemas.microsoft.com/office/drawing/2014/main" id="{F234BF04-556B-10D9-32F9-10C605B59F9C}"/>
                </a:ext>
              </a:extLst>
            </p:cNvPr>
            <p:cNvCxnSpPr>
              <a:cxnSpLocks/>
            </p:cNvCxnSpPr>
            <p:nvPr/>
          </p:nvCxnSpPr>
          <p:spPr>
            <a:xfrm>
              <a:off x="1054422" y="2779980"/>
              <a:ext cx="0" cy="402336"/>
            </a:xfrm>
            <a:prstGeom prst="line">
              <a:avLst/>
            </a:prstGeom>
            <a:ln w="57150">
              <a:solidFill>
                <a:srgbClr val="A6228C"/>
              </a:solidFill>
              <a:prstDash val="solid"/>
            </a:ln>
          </p:spPr>
          <p:style>
            <a:lnRef idx="1">
              <a:schemeClr val="accent1"/>
            </a:lnRef>
            <a:fillRef idx="0">
              <a:schemeClr val="accent1"/>
            </a:fillRef>
            <a:effectRef idx="0">
              <a:schemeClr val="accent1"/>
            </a:effectRef>
            <a:fontRef idx="minor">
              <a:schemeClr val="tx1"/>
            </a:fontRef>
          </p:style>
        </p:cxnSp>
        <p:grpSp>
          <p:nvGrpSpPr>
            <p:cNvPr id="164" name="Group 163">
              <a:extLst>
                <a:ext uri="{FF2B5EF4-FFF2-40B4-BE49-F238E27FC236}">
                  <a16:creationId xmlns:a16="http://schemas.microsoft.com/office/drawing/2014/main" id="{C3E35A6C-3D5D-68B6-53EE-1286FB11C95B}"/>
                </a:ext>
              </a:extLst>
            </p:cNvPr>
            <p:cNvGrpSpPr/>
            <p:nvPr/>
          </p:nvGrpSpPr>
          <p:grpSpPr>
            <a:xfrm>
              <a:off x="315580" y="2650445"/>
              <a:ext cx="408343" cy="535389"/>
              <a:chOff x="5741427" y="1928906"/>
              <a:chExt cx="418798" cy="549096"/>
            </a:xfrm>
            <a:solidFill>
              <a:srgbClr val="A6228C"/>
            </a:solidFill>
          </p:grpSpPr>
          <p:sp>
            <p:nvSpPr>
              <p:cNvPr id="165" name="Freeform 135">
                <a:extLst>
                  <a:ext uri="{FF2B5EF4-FFF2-40B4-BE49-F238E27FC236}">
                    <a16:creationId xmlns:a16="http://schemas.microsoft.com/office/drawing/2014/main" id="{D4C17265-4A40-BE02-16C7-F6F81062FD16}"/>
                  </a:ext>
                </a:extLst>
              </p:cNvPr>
              <p:cNvSpPr>
                <a:spLocks/>
              </p:cNvSpPr>
              <p:nvPr/>
            </p:nvSpPr>
            <p:spPr bwMode="auto">
              <a:xfrm>
                <a:off x="5741427" y="2049989"/>
                <a:ext cx="418798" cy="428013"/>
              </a:xfrm>
              <a:custGeom>
                <a:avLst/>
                <a:gdLst>
                  <a:gd name="T0" fmla="*/ 24750 w 25100"/>
                  <a:gd name="T1" fmla="*/ 11008 h 25652"/>
                  <a:gd name="T2" fmla="*/ 24941 w 25100"/>
                  <a:gd name="T3" fmla="*/ 10675 h 25652"/>
                  <a:gd name="T4" fmla="*/ 24942 w 25100"/>
                  <a:gd name="T5" fmla="*/ 10674 h 25652"/>
                  <a:gd name="T6" fmla="*/ 25056 w 25100"/>
                  <a:gd name="T7" fmla="*/ 10269 h 25652"/>
                  <a:gd name="T8" fmla="*/ 24599 w 25100"/>
                  <a:gd name="T9" fmla="*/ 9212 h 25652"/>
                  <a:gd name="T10" fmla="*/ 24489 w 25100"/>
                  <a:gd name="T11" fmla="*/ 9129 h 25652"/>
                  <a:gd name="T12" fmla="*/ 23687 w 25100"/>
                  <a:gd name="T13" fmla="*/ 8859 h 25652"/>
                  <a:gd name="T14" fmla="*/ 22639 w 25100"/>
                  <a:gd name="T15" fmla="*/ 9364 h 25652"/>
                  <a:gd name="T16" fmla="*/ 18735 w 25100"/>
                  <a:gd name="T17" fmla="*/ 14495 h 25652"/>
                  <a:gd name="T18" fmla="*/ 18284 w 25100"/>
                  <a:gd name="T19" fmla="*/ 14557 h 25652"/>
                  <a:gd name="T20" fmla="*/ 18222 w 25100"/>
                  <a:gd name="T21" fmla="*/ 14105 h 25652"/>
                  <a:gd name="T22" fmla="*/ 23741 w 25100"/>
                  <a:gd name="T23" fmla="*/ 6851 h 25652"/>
                  <a:gd name="T24" fmla="*/ 23487 w 25100"/>
                  <a:gd name="T25" fmla="*/ 4989 h 25652"/>
                  <a:gd name="T26" fmla="*/ 23378 w 25100"/>
                  <a:gd name="T27" fmla="*/ 4907 h 25652"/>
                  <a:gd name="T28" fmla="*/ 22575 w 25100"/>
                  <a:gd name="T29" fmla="*/ 4636 h 25652"/>
                  <a:gd name="T30" fmla="*/ 22321 w 25100"/>
                  <a:gd name="T31" fmla="*/ 4662 h 25652"/>
                  <a:gd name="T32" fmla="*/ 21754 w 25100"/>
                  <a:gd name="T33" fmla="*/ 4918 h 25652"/>
                  <a:gd name="T34" fmla="*/ 21515 w 25100"/>
                  <a:gd name="T35" fmla="*/ 5159 h 25652"/>
                  <a:gd name="T36" fmla="*/ 16365 w 25100"/>
                  <a:gd name="T37" fmla="*/ 11929 h 25652"/>
                  <a:gd name="T38" fmla="*/ 15913 w 25100"/>
                  <a:gd name="T39" fmla="*/ 11990 h 25652"/>
                  <a:gd name="T40" fmla="*/ 15852 w 25100"/>
                  <a:gd name="T41" fmla="*/ 11539 h 25652"/>
                  <a:gd name="T42" fmla="*/ 22367 w 25100"/>
                  <a:gd name="T43" fmla="*/ 2974 h 25652"/>
                  <a:gd name="T44" fmla="*/ 22624 w 25100"/>
                  <a:gd name="T45" fmla="*/ 1990 h 25652"/>
                  <a:gd name="T46" fmla="*/ 22114 w 25100"/>
                  <a:gd name="T47" fmla="*/ 1112 h 25652"/>
                  <a:gd name="T48" fmla="*/ 22004 w 25100"/>
                  <a:gd name="T49" fmla="*/ 1028 h 25652"/>
                  <a:gd name="T50" fmla="*/ 22002 w 25100"/>
                  <a:gd name="T51" fmla="*/ 1027 h 25652"/>
                  <a:gd name="T52" fmla="*/ 21661 w 25100"/>
                  <a:gd name="T53" fmla="*/ 826 h 25652"/>
                  <a:gd name="T54" fmla="*/ 21135 w 25100"/>
                  <a:gd name="T55" fmla="*/ 710 h 25652"/>
                  <a:gd name="T56" fmla="*/ 20326 w 25100"/>
                  <a:gd name="T57" fmla="*/ 1074 h 25652"/>
                  <a:gd name="T58" fmla="*/ 20141 w 25100"/>
                  <a:gd name="T59" fmla="*/ 1282 h 25652"/>
                  <a:gd name="T60" fmla="*/ 13594 w 25100"/>
                  <a:gd name="T61" fmla="*/ 9891 h 25652"/>
                  <a:gd name="T62" fmla="*/ 13142 w 25100"/>
                  <a:gd name="T63" fmla="*/ 9952 h 25652"/>
                  <a:gd name="T64" fmla="*/ 13081 w 25100"/>
                  <a:gd name="T65" fmla="*/ 9501 h 25652"/>
                  <a:gd name="T66" fmla="*/ 18609 w 25100"/>
                  <a:gd name="T67" fmla="*/ 2200 h 25652"/>
                  <a:gd name="T68" fmla="*/ 18805 w 25100"/>
                  <a:gd name="T69" fmla="*/ 1759 h 25652"/>
                  <a:gd name="T70" fmla="*/ 18368 w 25100"/>
                  <a:gd name="T71" fmla="*/ 354 h 25652"/>
                  <a:gd name="T72" fmla="*/ 18258 w 25100"/>
                  <a:gd name="T73" fmla="*/ 268 h 25652"/>
                  <a:gd name="T74" fmla="*/ 17457 w 25100"/>
                  <a:gd name="T75" fmla="*/ 0 h 25652"/>
                  <a:gd name="T76" fmla="*/ 16395 w 25100"/>
                  <a:gd name="T77" fmla="*/ 523 h 25652"/>
                  <a:gd name="T78" fmla="*/ 5616 w 25100"/>
                  <a:gd name="T79" fmla="*/ 14662 h 25652"/>
                  <a:gd name="T80" fmla="*/ 5297 w 25100"/>
                  <a:gd name="T81" fmla="*/ 14783 h 25652"/>
                  <a:gd name="T82" fmla="*/ 5048 w 25100"/>
                  <a:gd name="T83" fmla="*/ 14550 h 25652"/>
                  <a:gd name="T84" fmla="*/ 3236 w 25100"/>
                  <a:gd name="T85" fmla="*/ 7782 h 25652"/>
                  <a:gd name="T86" fmla="*/ 3041 w 25100"/>
                  <a:gd name="T87" fmla="*/ 7225 h 25652"/>
                  <a:gd name="T88" fmla="*/ 1717 w 25100"/>
                  <a:gd name="T89" fmla="*/ 6316 h 25652"/>
                  <a:gd name="T90" fmla="*/ 1336 w 25100"/>
                  <a:gd name="T91" fmla="*/ 6347 h 25652"/>
                  <a:gd name="T92" fmla="*/ 12 w 25100"/>
                  <a:gd name="T93" fmla="*/ 8267 h 25652"/>
                  <a:gd name="T94" fmla="*/ 1097 w 25100"/>
                  <a:gd name="T95" fmla="*/ 15428 h 25652"/>
                  <a:gd name="T96" fmla="*/ 1143 w 25100"/>
                  <a:gd name="T97" fmla="*/ 15643 h 25652"/>
                  <a:gd name="T98" fmla="*/ 6213 w 25100"/>
                  <a:gd name="T99" fmla="*/ 24186 h 25652"/>
                  <a:gd name="T100" fmla="*/ 10243 w 25100"/>
                  <a:gd name="T101" fmla="*/ 25652 h 25652"/>
                  <a:gd name="T102" fmla="*/ 14339 w 25100"/>
                  <a:gd name="T103" fmla="*/ 24177 h 25652"/>
                  <a:gd name="T104" fmla="*/ 17912 w 25100"/>
                  <a:gd name="T105" fmla="*/ 20386 h 25652"/>
                  <a:gd name="T106" fmla="*/ 24750 w 25100"/>
                  <a:gd name="T107" fmla="*/ 11008 h 25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100" h="25652">
                    <a:moveTo>
                      <a:pt x="24750" y="11008"/>
                    </a:moveTo>
                    <a:cubicBezTo>
                      <a:pt x="24832" y="10900"/>
                      <a:pt x="24891" y="10788"/>
                      <a:pt x="24941" y="10675"/>
                    </a:cubicBezTo>
                    <a:cubicBezTo>
                      <a:pt x="24941" y="10675"/>
                      <a:pt x="24942" y="10675"/>
                      <a:pt x="24942" y="10674"/>
                    </a:cubicBezTo>
                    <a:cubicBezTo>
                      <a:pt x="25000" y="10540"/>
                      <a:pt x="25042" y="10404"/>
                      <a:pt x="25056" y="10269"/>
                    </a:cubicBezTo>
                    <a:cubicBezTo>
                      <a:pt x="25100" y="9863"/>
                      <a:pt x="24944" y="9474"/>
                      <a:pt x="24599" y="9212"/>
                    </a:cubicBezTo>
                    <a:lnTo>
                      <a:pt x="24489" y="9129"/>
                    </a:lnTo>
                    <a:cubicBezTo>
                      <a:pt x="24257" y="8952"/>
                      <a:pt x="23979" y="8859"/>
                      <a:pt x="23687" y="8859"/>
                    </a:cubicBezTo>
                    <a:cubicBezTo>
                      <a:pt x="23274" y="8859"/>
                      <a:pt x="22892" y="9043"/>
                      <a:pt x="22639" y="9364"/>
                    </a:cubicBezTo>
                    <a:lnTo>
                      <a:pt x="18735" y="14495"/>
                    </a:lnTo>
                    <a:cubicBezTo>
                      <a:pt x="18627" y="14637"/>
                      <a:pt x="18425" y="14665"/>
                      <a:pt x="18284" y="14557"/>
                    </a:cubicBezTo>
                    <a:cubicBezTo>
                      <a:pt x="18142" y="14449"/>
                      <a:pt x="18115" y="14247"/>
                      <a:pt x="18222" y="14105"/>
                    </a:cubicBezTo>
                    <a:lnTo>
                      <a:pt x="23741" y="6851"/>
                    </a:lnTo>
                    <a:cubicBezTo>
                      <a:pt x="24184" y="6268"/>
                      <a:pt x="24070" y="5433"/>
                      <a:pt x="23487" y="4989"/>
                    </a:cubicBezTo>
                    <a:lnTo>
                      <a:pt x="23378" y="4907"/>
                    </a:lnTo>
                    <a:cubicBezTo>
                      <a:pt x="23145" y="4730"/>
                      <a:pt x="22868" y="4636"/>
                      <a:pt x="22575" y="4636"/>
                    </a:cubicBezTo>
                    <a:cubicBezTo>
                      <a:pt x="22488" y="4636"/>
                      <a:pt x="22404" y="4646"/>
                      <a:pt x="22321" y="4662"/>
                    </a:cubicBezTo>
                    <a:cubicBezTo>
                      <a:pt x="22112" y="4701"/>
                      <a:pt x="21919" y="4789"/>
                      <a:pt x="21754" y="4918"/>
                    </a:cubicBezTo>
                    <a:cubicBezTo>
                      <a:pt x="21666" y="4987"/>
                      <a:pt x="21585" y="5067"/>
                      <a:pt x="21515" y="5159"/>
                    </a:cubicBezTo>
                    <a:lnTo>
                      <a:pt x="16365" y="11929"/>
                    </a:lnTo>
                    <a:cubicBezTo>
                      <a:pt x="16257" y="12070"/>
                      <a:pt x="16055" y="12098"/>
                      <a:pt x="15913" y="11990"/>
                    </a:cubicBezTo>
                    <a:cubicBezTo>
                      <a:pt x="15772" y="11883"/>
                      <a:pt x="15744" y="11680"/>
                      <a:pt x="15852" y="11539"/>
                    </a:cubicBezTo>
                    <a:lnTo>
                      <a:pt x="22367" y="2974"/>
                    </a:lnTo>
                    <a:cubicBezTo>
                      <a:pt x="22581" y="2693"/>
                      <a:pt x="22672" y="2343"/>
                      <a:pt x="22624" y="1990"/>
                    </a:cubicBezTo>
                    <a:cubicBezTo>
                      <a:pt x="22576" y="1637"/>
                      <a:pt x="22395" y="1326"/>
                      <a:pt x="22114" y="1112"/>
                    </a:cubicBezTo>
                    <a:lnTo>
                      <a:pt x="22004" y="1028"/>
                    </a:lnTo>
                    <a:cubicBezTo>
                      <a:pt x="22003" y="1028"/>
                      <a:pt x="22002" y="1027"/>
                      <a:pt x="22002" y="1027"/>
                    </a:cubicBezTo>
                    <a:cubicBezTo>
                      <a:pt x="21888" y="941"/>
                      <a:pt x="21774" y="878"/>
                      <a:pt x="21661" y="826"/>
                    </a:cubicBezTo>
                    <a:cubicBezTo>
                      <a:pt x="21484" y="746"/>
                      <a:pt x="21308" y="707"/>
                      <a:pt x="21135" y="710"/>
                    </a:cubicBezTo>
                    <a:cubicBezTo>
                      <a:pt x="20848" y="715"/>
                      <a:pt x="20573" y="832"/>
                      <a:pt x="20326" y="1074"/>
                    </a:cubicBezTo>
                    <a:cubicBezTo>
                      <a:pt x="20263" y="1136"/>
                      <a:pt x="20201" y="1204"/>
                      <a:pt x="20141" y="1282"/>
                    </a:cubicBezTo>
                    <a:lnTo>
                      <a:pt x="13594" y="9891"/>
                    </a:lnTo>
                    <a:cubicBezTo>
                      <a:pt x="13486" y="10032"/>
                      <a:pt x="13284" y="10060"/>
                      <a:pt x="13142" y="9952"/>
                    </a:cubicBezTo>
                    <a:cubicBezTo>
                      <a:pt x="13001" y="9845"/>
                      <a:pt x="12973" y="9642"/>
                      <a:pt x="13081" y="9501"/>
                    </a:cubicBezTo>
                    <a:cubicBezTo>
                      <a:pt x="13081" y="9501"/>
                      <a:pt x="18577" y="2255"/>
                      <a:pt x="18609" y="2200"/>
                    </a:cubicBezTo>
                    <a:cubicBezTo>
                      <a:pt x="18697" y="2055"/>
                      <a:pt x="18763" y="1907"/>
                      <a:pt x="18805" y="1759"/>
                    </a:cubicBezTo>
                    <a:cubicBezTo>
                      <a:pt x="18956" y="1219"/>
                      <a:pt x="18810" y="689"/>
                      <a:pt x="18368" y="354"/>
                    </a:cubicBezTo>
                    <a:lnTo>
                      <a:pt x="18258" y="268"/>
                    </a:lnTo>
                    <a:cubicBezTo>
                      <a:pt x="18027" y="94"/>
                      <a:pt x="17750" y="0"/>
                      <a:pt x="17457" y="0"/>
                    </a:cubicBezTo>
                    <a:cubicBezTo>
                      <a:pt x="17036" y="0"/>
                      <a:pt x="16649" y="191"/>
                      <a:pt x="16395" y="523"/>
                    </a:cubicBezTo>
                    <a:lnTo>
                      <a:pt x="5616" y="14662"/>
                    </a:lnTo>
                    <a:cubicBezTo>
                      <a:pt x="5541" y="14760"/>
                      <a:pt x="5418" y="14807"/>
                      <a:pt x="5297" y="14783"/>
                    </a:cubicBezTo>
                    <a:cubicBezTo>
                      <a:pt x="5177" y="14759"/>
                      <a:pt x="5080" y="14669"/>
                      <a:pt x="5048" y="14550"/>
                    </a:cubicBezTo>
                    <a:cubicBezTo>
                      <a:pt x="5048" y="14550"/>
                      <a:pt x="3242" y="7803"/>
                      <a:pt x="3236" y="7782"/>
                    </a:cubicBezTo>
                    <a:cubicBezTo>
                      <a:pt x="3180" y="7572"/>
                      <a:pt x="3114" y="7387"/>
                      <a:pt x="3041" y="7225"/>
                    </a:cubicBezTo>
                    <a:cubicBezTo>
                      <a:pt x="2757" y="6597"/>
                      <a:pt x="2342" y="6316"/>
                      <a:pt x="1717" y="6316"/>
                    </a:cubicBezTo>
                    <a:cubicBezTo>
                      <a:pt x="1599" y="6316"/>
                      <a:pt x="1471" y="6327"/>
                      <a:pt x="1336" y="6347"/>
                    </a:cubicBezTo>
                    <a:cubicBezTo>
                      <a:pt x="445" y="6480"/>
                      <a:pt x="0" y="7126"/>
                      <a:pt x="12" y="8267"/>
                    </a:cubicBezTo>
                    <a:cubicBezTo>
                      <a:pt x="14" y="8279"/>
                      <a:pt x="274" y="11641"/>
                      <a:pt x="1097" y="15428"/>
                    </a:cubicBezTo>
                    <a:lnTo>
                      <a:pt x="1143" y="15643"/>
                    </a:lnTo>
                    <a:cubicBezTo>
                      <a:pt x="1786" y="18604"/>
                      <a:pt x="2392" y="21400"/>
                      <a:pt x="6213" y="24186"/>
                    </a:cubicBezTo>
                    <a:cubicBezTo>
                      <a:pt x="7546" y="25159"/>
                      <a:pt x="8902" y="25652"/>
                      <a:pt x="10243" y="25652"/>
                    </a:cubicBezTo>
                    <a:cubicBezTo>
                      <a:pt x="11590" y="25652"/>
                      <a:pt x="12930" y="25169"/>
                      <a:pt x="14339" y="24177"/>
                    </a:cubicBezTo>
                    <a:cubicBezTo>
                      <a:pt x="16102" y="22867"/>
                      <a:pt x="17022" y="21605"/>
                      <a:pt x="17912" y="20386"/>
                    </a:cubicBezTo>
                    <a:cubicBezTo>
                      <a:pt x="18102" y="20125"/>
                      <a:pt x="24746" y="11014"/>
                      <a:pt x="24750" y="110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Freeform 136">
                <a:extLst>
                  <a:ext uri="{FF2B5EF4-FFF2-40B4-BE49-F238E27FC236}">
                    <a16:creationId xmlns:a16="http://schemas.microsoft.com/office/drawing/2014/main" id="{6CDED696-45D8-6816-D985-81B08D77FA34}"/>
                  </a:ext>
                </a:extLst>
              </p:cNvPr>
              <p:cNvSpPr>
                <a:spLocks/>
              </p:cNvSpPr>
              <p:nvPr/>
            </p:nvSpPr>
            <p:spPr bwMode="auto">
              <a:xfrm>
                <a:off x="5961541" y="1928906"/>
                <a:ext cx="67343" cy="105202"/>
              </a:xfrm>
              <a:custGeom>
                <a:avLst/>
                <a:gdLst>
                  <a:gd name="T0" fmla="*/ 2019 w 4037"/>
                  <a:gd name="T1" fmla="*/ 6302 h 6302"/>
                  <a:gd name="T2" fmla="*/ 4037 w 4037"/>
                  <a:gd name="T3" fmla="*/ 4227 h 6302"/>
                  <a:gd name="T4" fmla="*/ 2019 w 4037"/>
                  <a:gd name="T5" fmla="*/ 0 h 6302"/>
                  <a:gd name="T6" fmla="*/ 0 w 4037"/>
                  <a:gd name="T7" fmla="*/ 4227 h 6302"/>
                  <a:gd name="T8" fmla="*/ 2019 w 4037"/>
                  <a:gd name="T9" fmla="*/ 6302 h 6302"/>
                </a:gdLst>
                <a:ahLst/>
                <a:cxnLst>
                  <a:cxn ang="0">
                    <a:pos x="T0" y="T1"/>
                  </a:cxn>
                  <a:cxn ang="0">
                    <a:pos x="T2" y="T3"/>
                  </a:cxn>
                  <a:cxn ang="0">
                    <a:pos x="T4" y="T5"/>
                  </a:cxn>
                  <a:cxn ang="0">
                    <a:pos x="T6" y="T7"/>
                  </a:cxn>
                  <a:cxn ang="0">
                    <a:pos x="T8" y="T9"/>
                  </a:cxn>
                </a:cxnLst>
                <a:rect l="0" t="0" r="r" b="b"/>
                <a:pathLst>
                  <a:path w="4037" h="6302">
                    <a:moveTo>
                      <a:pt x="2019" y="6302"/>
                    </a:moveTo>
                    <a:cubicBezTo>
                      <a:pt x="3134" y="6302"/>
                      <a:pt x="4037" y="5373"/>
                      <a:pt x="4037" y="4227"/>
                    </a:cubicBezTo>
                    <a:cubicBezTo>
                      <a:pt x="4037" y="2679"/>
                      <a:pt x="2424" y="1068"/>
                      <a:pt x="2019" y="0"/>
                    </a:cubicBezTo>
                    <a:cubicBezTo>
                      <a:pt x="1598" y="1088"/>
                      <a:pt x="0" y="2679"/>
                      <a:pt x="0" y="4227"/>
                    </a:cubicBezTo>
                    <a:cubicBezTo>
                      <a:pt x="0" y="5373"/>
                      <a:pt x="904" y="6302"/>
                      <a:pt x="2019" y="63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137">
                <a:extLst>
                  <a:ext uri="{FF2B5EF4-FFF2-40B4-BE49-F238E27FC236}">
                    <a16:creationId xmlns:a16="http://schemas.microsoft.com/office/drawing/2014/main" id="{85694EB4-8BF1-A6C9-672E-AB2626072D44}"/>
                  </a:ext>
                </a:extLst>
              </p:cNvPr>
              <p:cNvSpPr>
                <a:spLocks/>
              </p:cNvSpPr>
              <p:nvPr/>
            </p:nvSpPr>
            <p:spPr bwMode="auto">
              <a:xfrm>
                <a:off x="5871583" y="1971966"/>
                <a:ext cx="67510" cy="105202"/>
              </a:xfrm>
              <a:custGeom>
                <a:avLst/>
                <a:gdLst>
                  <a:gd name="T0" fmla="*/ 2018 w 4037"/>
                  <a:gd name="T1" fmla="*/ 6302 h 6302"/>
                  <a:gd name="T2" fmla="*/ 4037 w 4037"/>
                  <a:gd name="T3" fmla="*/ 4226 h 6302"/>
                  <a:gd name="T4" fmla="*/ 2018 w 4037"/>
                  <a:gd name="T5" fmla="*/ 0 h 6302"/>
                  <a:gd name="T6" fmla="*/ 0 w 4037"/>
                  <a:gd name="T7" fmla="*/ 4226 h 6302"/>
                  <a:gd name="T8" fmla="*/ 2018 w 4037"/>
                  <a:gd name="T9" fmla="*/ 6302 h 6302"/>
                </a:gdLst>
                <a:ahLst/>
                <a:cxnLst>
                  <a:cxn ang="0">
                    <a:pos x="T0" y="T1"/>
                  </a:cxn>
                  <a:cxn ang="0">
                    <a:pos x="T2" y="T3"/>
                  </a:cxn>
                  <a:cxn ang="0">
                    <a:pos x="T4" y="T5"/>
                  </a:cxn>
                  <a:cxn ang="0">
                    <a:pos x="T6" y="T7"/>
                  </a:cxn>
                  <a:cxn ang="0">
                    <a:pos x="T8" y="T9"/>
                  </a:cxn>
                </a:cxnLst>
                <a:rect l="0" t="0" r="r" b="b"/>
                <a:pathLst>
                  <a:path w="4037" h="6302">
                    <a:moveTo>
                      <a:pt x="2018" y="6302"/>
                    </a:moveTo>
                    <a:cubicBezTo>
                      <a:pt x="3133" y="6302"/>
                      <a:pt x="4037" y="5372"/>
                      <a:pt x="4037" y="4226"/>
                    </a:cubicBezTo>
                    <a:cubicBezTo>
                      <a:pt x="4037" y="2678"/>
                      <a:pt x="2423" y="1067"/>
                      <a:pt x="2018" y="0"/>
                    </a:cubicBezTo>
                    <a:cubicBezTo>
                      <a:pt x="1597" y="1087"/>
                      <a:pt x="0" y="2678"/>
                      <a:pt x="0" y="4226"/>
                    </a:cubicBezTo>
                    <a:cubicBezTo>
                      <a:pt x="0" y="5372"/>
                      <a:pt x="903" y="6302"/>
                      <a:pt x="2018" y="63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138">
                <a:extLst>
                  <a:ext uri="{FF2B5EF4-FFF2-40B4-BE49-F238E27FC236}">
                    <a16:creationId xmlns:a16="http://schemas.microsoft.com/office/drawing/2014/main" id="{399997A9-89DA-C973-8166-474A7C1905BB}"/>
                  </a:ext>
                </a:extLst>
              </p:cNvPr>
              <p:cNvSpPr>
                <a:spLocks/>
              </p:cNvSpPr>
              <p:nvPr/>
            </p:nvSpPr>
            <p:spPr bwMode="auto">
              <a:xfrm>
                <a:off x="5781792" y="1928906"/>
                <a:ext cx="67343" cy="105202"/>
              </a:xfrm>
              <a:custGeom>
                <a:avLst/>
                <a:gdLst>
                  <a:gd name="T0" fmla="*/ 2019 w 4037"/>
                  <a:gd name="T1" fmla="*/ 6302 h 6302"/>
                  <a:gd name="T2" fmla="*/ 4037 w 4037"/>
                  <a:gd name="T3" fmla="*/ 4227 h 6302"/>
                  <a:gd name="T4" fmla="*/ 2019 w 4037"/>
                  <a:gd name="T5" fmla="*/ 0 h 6302"/>
                  <a:gd name="T6" fmla="*/ 0 w 4037"/>
                  <a:gd name="T7" fmla="*/ 4227 h 6302"/>
                  <a:gd name="T8" fmla="*/ 2019 w 4037"/>
                  <a:gd name="T9" fmla="*/ 6302 h 6302"/>
                </a:gdLst>
                <a:ahLst/>
                <a:cxnLst>
                  <a:cxn ang="0">
                    <a:pos x="T0" y="T1"/>
                  </a:cxn>
                  <a:cxn ang="0">
                    <a:pos x="T2" y="T3"/>
                  </a:cxn>
                  <a:cxn ang="0">
                    <a:pos x="T4" y="T5"/>
                  </a:cxn>
                  <a:cxn ang="0">
                    <a:pos x="T6" y="T7"/>
                  </a:cxn>
                  <a:cxn ang="0">
                    <a:pos x="T8" y="T9"/>
                  </a:cxn>
                </a:cxnLst>
                <a:rect l="0" t="0" r="r" b="b"/>
                <a:pathLst>
                  <a:path w="4037" h="6302">
                    <a:moveTo>
                      <a:pt x="2019" y="6302"/>
                    </a:moveTo>
                    <a:cubicBezTo>
                      <a:pt x="3134" y="6302"/>
                      <a:pt x="4037" y="5373"/>
                      <a:pt x="4037" y="4227"/>
                    </a:cubicBezTo>
                    <a:cubicBezTo>
                      <a:pt x="4037" y="2679"/>
                      <a:pt x="2423" y="1068"/>
                      <a:pt x="2019" y="0"/>
                    </a:cubicBezTo>
                    <a:cubicBezTo>
                      <a:pt x="1597" y="1088"/>
                      <a:pt x="0" y="2679"/>
                      <a:pt x="0" y="4227"/>
                    </a:cubicBezTo>
                    <a:cubicBezTo>
                      <a:pt x="0" y="5373"/>
                      <a:pt x="903" y="6302"/>
                      <a:pt x="2019" y="63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2" name="Group 21">
            <a:extLst>
              <a:ext uri="{FF2B5EF4-FFF2-40B4-BE49-F238E27FC236}">
                <a16:creationId xmlns:a16="http://schemas.microsoft.com/office/drawing/2014/main" id="{6091AA9A-0DF9-4728-365F-0560E3A5FD69}"/>
              </a:ext>
            </a:extLst>
          </p:cNvPr>
          <p:cNvGrpSpPr/>
          <p:nvPr/>
        </p:nvGrpSpPr>
        <p:grpSpPr>
          <a:xfrm>
            <a:off x="340936" y="1863213"/>
            <a:ext cx="6520163" cy="461665"/>
            <a:chOff x="252036" y="1939413"/>
            <a:chExt cx="6520163" cy="461665"/>
          </a:xfrm>
        </p:grpSpPr>
        <p:sp>
          <p:nvSpPr>
            <p:cNvPr id="126" name="TextBox 50">
              <a:extLst>
                <a:ext uri="{FF2B5EF4-FFF2-40B4-BE49-F238E27FC236}">
                  <a16:creationId xmlns:a16="http://schemas.microsoft.com/office/drawing/2014/main" id="{DE8F46DB-3793-54C9-33C7-3B07C79B50CE}"/>
                </a:ext>
              </a:extLst>
            </p:cNvPr>
            <p:cNvSpPr txBox="1">
              <a:spLocks noChangeArrowheads="1"/>
            </p:cNvSpPr>
            <p:nvPr/>
          </p:nvSpPr>
          <p:spPr bwMode="auto">
            <a:xfrm>
              <a:off x="1285799" y="1939413"/>
              <a:ext cx="5486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0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9pPr>
            </a:lstStyle>
            <a:p>
              <a:pPr lvl="0">
                <a:lnSpc>
                  <a:spcPct val="100000"/>
                </a:lnSpc>
                <a:spcBef>
                  <a:spcPct val="0"/>
                </a:spcBef>
                <a:buNone/>
                <a:defRPr/>
              </a:pPr>
              <a:r>
                <a:rPr lang="en-US" altLang="en-US" sz="2400" dirty="0">
                  <a:latin typeface="Atkinson Hyperlegible" pitchFamily="2" charset="0"/>
                </a:rPr>
                <a:t>Drinking</a:t>
              </a:r>
            </a:p>
          </p:txBody>
        </p:sp>
        <p:cxnSp>
          <p:nvCxnSpPr>
            <p:cNvPr id="127" name="Straight Connector 126">
              <a:extLst>
                <a:ext uri="{FF2B5EF4-FFF2-40B4-BE49-F238E27FC236}">
                  <a16:creationId xmlns:a16="http://schemas.microsoft.com/office/drawing/2014/main" id="{0AEFB1FA-61D9-2730-7634-42882019F3FA}"/>
                </a:ext>
              </a:extLst>
            </p:cNvPr>
            <p:cNvCxnSpPr>
              <a:cxnSpLocks/>
            </p:cNvCxnSpPr>
            <p:nvPr/>
          </p:nvCxnSpPr>
          <p:spPr>
            <a:xfrm>
              <a:off x="1054422" y="1969077"/>
              <a:ext cx="0" cy="402336"/>
            </a:xfrm>
            <a:prstGeom prst="line">
              <a:avLst/>
            </a:prstGeom>
            <a:ln w="57150">
              <a:solidFill>
                <a:srgbClr val="29B6F6"/>
              </a:solidFill>
              <a:prstDash val="solid"/>
            </a:ln>
          </p:spPr>
          <p:style>
            <a:lnRef idx="1">
              <a:schemeClr val="accent1"/>
            </a:lnRef>
            <a:fillRef idx="0">
              <a:schemeClr val="accent1"/>
            </a:fillRef>
            <a:effectRef idx="0">
              <a:schemeClr val="accent1"/>
            </a:effectRef>
            <a:fontRef idx="minor">
              <a:schemeClr val="tx1"/>
            </a:fontRef>
          </p:style>
        </p:cxnSp>
        <p:grpSp>
          <p:nvGrpSpPr>
            <p:cNvPr id="176" name="Group 175">
              <a:extLst>
                <a:ext uri="{FF2B5EF4-FFF2-40B4-BE49-F238E27FC236}">
                  <a16:creationId xmlns:a16="http://schemas.microsoft.com/office/drawing/2014/main" id="{8232784D-0355-EF15-0F35-F8A3631C9414}"/>
                </a:ext>
              </a:extLst>
            </p:cNvPr>
            <p:cNvGrpSpPr/>
            <p:nvPr/>
          </p:nvGrpSpPr>
          <p:grpSpPr>
            <a:xfrm flipH="1">
              <a:off x="252036" y="1952756"/>
              <a:ext cx="560763" cy="434978"/>
              <a:chOff x="12761913" y="4894263"/>
              <a:chExt cx="1096962" cy="850900"/>
            </a:xfrm>
            <a:solidFill>
              <a:srgbClr val="29B6F6"/>
            </a:solidFill>
          </p:grpSpPr>
          <p:sp>
            <p:nvSpPr>
              <p:cNvPr id="173" name="Freeform 5">
                <a:extLst>
                  <a:ext uri="{FF2B5EF4-FFF2-40B4-BE49-F238E27FC236}">
                    <a16:creationId xmlns:a16="http://schemas.microsoft.com/office/drawing/2014/main" id="{20E31018-4C4F-A0C5-77ED-9F94BFEA10D4}"/>
                  </a:ext>
                </a:extLst>
              </p:cNvPr>
              <p:cNvSpPr>
                <a:spLocks/>
              </p:cNvSpPr>
              <p:nvPr/>
            </p:nvSpPr>
            <p:spPr bwMode="auto">
              <a:xfrm>
                <a:off x="13160375" y="4894263"/>
                <a:ext cx="698500" cy="850900"/>
              </a:xfrm>
              <a:custGeom>
                <a:avLst/>
                <a:gdLst>
                  <a:gd name="T0" fmla="*/ 828 w 1146"/>
                  <a:gd name="T1" fmla="*/ 992 h 1393"/>
                  <a:gd name="T2" fmla="*/ 1124 w 1146"/>
                  <a:gd name="T3" fmla="*/ 613 h 1393"/>
                  <a:gd name="T4" fmla="*/ 1124 w 1146"/>
                  <a:gd name="T5" fmla="*/ 612 h 1393"/>
                  <a:gd name="T6" fmla="*/ 1092 w 1146"/>
                  <a:gd name="T7" fmla="*/ 281 h 1393"/>
                  <a:gd name="T8" fmla="*/ 764 w 1146"/>
                  <a:gd name="T9" fmla="*/ 35 h 1393"/>
                  <a:gd name="T10" fmla="*/ 713 w 1146"/>
                  <a:gd name="T11" fmla="*/ 22 h 1393"/>
                  <a:gd name="T12" fmla="*/ 401 w 1146"/>
                  <a:gd name="T13" fmla="*/ 39 h 1393"/>
                  <a:gd name="T14" fmla="*/ 266 w 1146"/>
                  <a:gd name="T15" fmla="*/ 122 h 1393"/>
                  <a:gd name="T16" fmla="*/ 176 w 1146"/>
                  <a:gd name="T17" fmla="*/ 270 h 1393"/>
                  <a:gd name="T18" fmla="*/ 168 w 1146"/>
                  <a:gd name="T19" fmla="*/ 339 h 1393"/>
                  <a:gd name="T20" fmla="*/ 156 w 1146"/>
                  <a:gd name="T21" fmla="*/ 406 h 1393"/>
                  <a:gd name="T22" fmla="*/ 71 w 1146"/>
                  <a:gd name="T23" fmla="*/ 502 h 1393"/>
                  <a:gd name="T24" fmla="*/ 41 w 1146"/>
                  <a:gd name="T25" fmla="*/ 529 h 1393"/>
                  <a:gd name="T26" fmla="*/ 10 w 1146"/>
                  <a:gd name="T27" fmla="*/ 593 h 1393"/>
                  <a:gd name="T28" fmla="*/ 53 w 1146"/>
                  <a:gd name="T29" fmla="*/ 619 h 1393"/>
                  <a:gd name="T30" fmla="*/ 85 w 1146"/>
                  <a:gd name="T31" fmla="*/ 635 h 1393"/>
                  <a:gd name="T32" fmla="*/ 49 w 1146"/>
                  <a:gd name="T33" fmla="*/ 682 h 1393"/>
                  <a:gd name="T34" fmla="*/ 199 w 1146"/>
                  <a:gd name="T35" fmla="*/ 786 h 1393"/>
                  <a:gd name="T36" fmla="*/ 27 w 1146"/>
                  <a:gd name="T37" fmla="*/ 824 h 1393"/>
                  <a:gd name="T38" fmla="*/ 63 w 1146"/>
                  <a:gd name="T39" fmla="*/ 880 h 1393"/>
                  <a:gd name="T40" fmla="*/ 48 w 1146"/>
                  <a:gd name="T41" fmla="*/ 924 h 1393"/>
                  <a:gd name="T42" fmla="*/ 29 w 1146"/>
                  <a:gd name="T43" fmla="*/ 971 h 1393"/>
                  <a:gd name="T44" fmla="*/ 151 w 1146"/>
                  <a:gd name="T45" fmla="*/ 1041 h 1393"/>
                  <a:gd name="T46" fmla="*/ 184 w 1146"/>
                  <a:gd name="T47" fmla="*/ 1046 h 1393"/>
                  <a:gd name="T48" fmla="*/ 202 w 1146"/>
                  <a:gd name="T49" fmla="*/ 1048 h 1393"/>
                  <a:gd name="T50" fmla="*/ 289 w 1146"/>
                  <a:gd name="T51" fmla="*/ 1120 h 1393"/>
                  <a:gd name="T52" fmla="*/ 279 w 1146"/>
                  <a:gd name="T53" fmla="*/ 1341 h 1393"/>
                  <a:gd name="T54" fmla="*/ 519 w 1146"/>
                  <a:gd name="T55" fmla="*/ 1393 h 1393"/>
                  <a:gd name="T56" fmla="*/ 773 w 1146"/>
                  <a:gd name="T57" fmla="*/ 1349 h 1393"/>
                  <a:gd name="T58" fmla="*/ 766 w 1146"/>
                  <a:gd name="T59" fmla="*/ 1132 h 1393"/>
                  <a:gd name="T60" fmla="*/ 824 w 1146"/>
                  <a:gd name="T61" fmla="*/ 995 h 1393"/>
                  <a:gd name="T62" fmla="*/ 828 w 1146"/>
                  <a:gd name="T63" fmla="*/ 992 h 1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46" h="1393">
                    <a:moveTo>
                      <a:pt x="828" y="992"/>
                    </a:moveTo>
                    <a:cubicBezTo>
                      <a:pt x="936" y="920"/>
                      <a:pt x="1072" y="829"/>
                      <a:pt x="1124" y="613"/>
                    </a:cubicBezTo>
                    <a:cubicBezTo>
                      <a:pt x="1124" y="613"/>
                      <a:pt x="1124" y="612"/>
                      <a:pt x="1124" y="612"/>
                    </a:cubicBezTo>
                    <a:cubicBezTo>
                      <a:pt x="1146" y="482"/>
                      <a:pt x="1136" y="370"/>
                      <a:pt x="1092" y="281"/>
                    </a:cubicBezTo>
                    <a:cubicBezTo>
                      <a:pt x="1037" y="165"/>
                      <a:pt x="926" y="83"/>
                      <a:pt x="764" y="35"/>
                    </a:cubicBezTo>
                    <a:cubicBezTo>
                      <a:pt x="748" y="30"/>
                      <a:pt x="730" y="25"/>
                      <a:pt x="713" y="22"/>
                    </a:cubicBezTo>
                    <a:cubicBezTo>
                      <a:pt x="606" y="0"/>
                      <a:pt x="492" y="7"/>
                      <a:pt x="401" y="39"/>
                    </a:cubicBezTo>
                    <a:cubicBezTo>
                      <a:pt x="348" y="59"/>
                      <a:pt x="303" y="86"/>
                      <a:pt x="266" y="122"/>
                    </a:cubicBezTo>
                    <a:cubicBezTo>
                      <a:pt x="225" y="162"/>
                      <a:pt x="195" y="212"/>
                      <a:pt x="176" y="270"/>
                    </a:cubicBezTo>
                    <a:cubicBezTo>
                      <a:pt x="164" y="308"/>
                      <a:pt x="166" y="325"/>
                      <a:pt x="168" y="339"/>
                    </a:cubicBezTo>
                    <a:cubicBezTo>
                      <a:pt x="170" y="355"/>
                      <a:pt x="172" y="369"/>
                      <a:pt x="156" y="406"/>
                    </a:cubicBezTo>
                    <a:cubicBezTo>
                      <a:pt x="140" y="443"/>
                      <a:pt x="104" y="474"/>
                      <a:pt x="71" y="502"/>
                    </a:cubicBezTo>
                    <a:cubicBezTo>
                      <a:pt x="60" y="511"/>
                      <a:pt x="50" y="520"/>
                      <a:pt x="41" y="529"/>
                    </a:cubicBezTo>
                    <a:cubicBezTo>
                      <a:pt x="20" y="548"/>
                      <a:pt x="0" y="569"/>
                      <a:pt x="10" y="593"/>
                    </a:cubicBezTo>
                    <a:cubicBezTo>
                      <a:pt x="15" y="605"/>
                      <a:pt x="33" y="612"/>
                      <a:pt x="53" y="619"/>
                    </a:cubicBezTo>
                    <a:cubicBezTo>
                      <a:pt x="65" y="624"/>
                      <a:pt x="78" y="629"/>
                      <a:pt x="85" y="635"/>
                    </a:cubicBezTo>
                    <a:cubicBezTo>
                      <a:pt x="86" y="646"/>
                      <a:pt x="53" y="660"/>
                      <a:pt x="49" y="682"/>
                    </a:cubicBezTo>
                    <a:cubicBezTo>
                      <a:pt x="41" y="714"/>
                      <a:pt x="199" y="786"/>
                      <a:pt x="199" y="786"/>
                    </a:cubicBezTo>
                    <a:cubicBezTo>
                      <a:pt x="199" y="786"/>
                      <a:pt x="33" y="798"/>
                      <a:pt x="27" y="824"/>
                    </a:cubicBezTo>
                    <a:cubicBezTo>
                      <a:pt x="22" y="850"/>
                      <a:pt x="62" y="872"/>
                      <a:pt x="63" y="880"/>
                    </a:cubicBezTo>
                    <a:cubicBezTo>
                      <a:pt x="67" y="898"/>
                      <a:pt x="57" y="911"/>
                      <a:pt x="48" y="924"/>
                    </a:cubicBezTo>
                    <a:cubicBezTo>
                      <a:pt x="38" y="937"/>
                      <a:pt x="28" y="951"/>
                      <a:pt x="29" y="971"/>
                    </a:cubicBezTo>
                    <a:cubicBezTo>
                      <a:pt x="32" y="1005"/>
                      <a:pt x="104" y="1031"/>
                      <a:pt x="151" y="1041"/>
                    </a:cubicBezTo>
                    <a:cubicBezTo>
                      <a:pt x="163" y="1043"/>
                      <a:pt x="174" y="1045"/>
                      <a:pt x="184" y="1046"/>
                    </a:cubicBezTo>
                    <a:cubicBezTo>
                      <a:pt x="190" y="1046"/>
                      <a:pt x="196" y="1047"/>
                      <a:pt x="202" y="1048"/>
                    </a:cubicBezTo>
                    <a:cubicBezTo>
                      <a:pt x="250" y="1058"/>
                      <a:pt x="290" y="1091"/>
                      <a:pt x="289" y="1120"/>
                    </a:cubicBezTo>
                    <a:cubicBezTo>
                      <a:pt x="288" y="1155"/>
                      <a:pt x="279" y="1339"/>
                      <a:pt x="279" y="1341"/>
                    </a:cubicBezTo>
                    <a:cubicBezTo>
                      <a:pt x="279" y="1342"/>
                      <a:pt x="362" y="1393"/>
                      <a:pt x="519" y="1393"/>
                    </a:cubicBezTo>
                    <a:cubicBezTo>
                      <a:pt x="676" y="1393"/>
                      <a:pt x="773" y="1350"/>
                      <a:pt x="773" y="1349"/>
                    </a:cubicBezTo>
                    <a:cubicBezTo>
                      <a:pt x="761" y="1246"/>
                      <a:pt x="761" y="1191"/>
                      <a:pt x="766" y="1132"/>
                    </a:cubicBezTo>
                    <a:cubicBezTo>
                      <a:pt x="773" y="1060"/>
                      <a:pt x="791" y="1015"/>
                      <a:pt x="824" y="995"/>
                    </a:cubicBezTo>
                    <a:lnTo>
                      <a:pt x="828" y="9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6">
                <a:extLst>
                  <a:ext uri="{FF2B5EF4-FFF2-40B4-BE49-F238E27FC236}">
                    <a16:creationId xmlns:a16="http://schemas.microsoft.com/office/drawing/2014/main" id="{0A9A4023-B04D-E3BE-C1FB-719C27078C51}"/>
                  </a:ext>
                </a:extLst>
              </p:cNvPr>
              <p:cNvSpPr>
                <a:spLocks noEditPoints="1"/>
              </p:cNvSpPr>
              <p:nvPr/>
            </p:nvSpPr>
            <p:spPr bwMode="auto">
              <a:xfrm>
                <a:off x="12761913" y="5110163"/>
                <a:ext cx="400050" cy="330200"/>
              </a:xfrm>
              <a:custGeom>
                <a:avLst/>
                <a:gdLst>
                  <a:gd name="T0" fmla="*/ 96 w 656"/>
                  <a:gd name="T1" fmla="*/ 527 h 542"/>
                  <a:gd name="T2" fmla="*/ 3 w 656"/>
                  <a:gd name="T3" fmla="*/ 236 h 542"/>
                  <a:gd name="T4" fmla="*/ 14 w 656"/>
                  <a:gd name="T5" fmla="*/ 212 h 542"/>
                  <a:gd name="T6" fmla="*/ 504 w 656"/>
                  <a:gd name="T7" fmla="*/ 2 h 542"/>
                  <a:gd name="T8" fmla="*/ 520 w 656"/>
                  <a:gd name="T9" fmla="*/ 2 h 542"/>
                  <a:gd name="T10" fmla="*/ 531 w 656"/>
                  <a:gd name="T11" fmla="*/ 14 h 542"/>
                  <a:gd name="T12" fmla="*/ 654 w 656"/>
                  <a:gd name="T13" fmla="*/ 402 h 542"/>
                  <a:gd name="T14" fmla="*/ 653 w 656"/>
                  <a:gd name="T15" fmla="*/ 418 h 542"/>
                  <a:gd name="T16" fmla="*/ 640 w 656"/>
                  <a:gd name="T17" fmla="*/ 427 h 542"/>
                  <a:gd name="T18" fmla="*/ 118 w 656"/>
                  <a:gd name="T19" fmla="*/ 540 h 542"/>
                  <a:gd name="T20" fmla="*/ 96 w 656"/>
                  <a:gd name="T21" fmla="*/ 527 h 542"/>
                  <a:gd name="T22" fmla="*/ 46 w 656"/>
                  <a:gd name="T23" fmla="*/ 241 h 542"/>
                  <a:gd name="T24" fmla="*/ 128 w 656"/>
                  <a:gd name="T25" fmla="*/ 498 h 542"/>
                  <a:gd name="T26" fmla="*/ 610 w 656"/>
                  <a:gd name="T27" fmla="*/ 393 h 542"/>
                  <a:gd name="T28" fmla="*/ 500 w 656"/>
                  <a:gd name="T29" fmla="*/ 47 h 542"/>
                  <a:gd name="T30" fmla="*/ 46 w 656"/>
                  <a:gd name="T31" fmla="*/ 241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6" h="542">
                    <a:moveTo>
                      <a:pt x="96" y="527"/>
                    </a:moveTo>
                    <a:cubicBezTo>
                      <a:pt x="3" y="236"/>
                      <a:pt x="3" y="236"/>
                      <a:pt x="3" y="236"/>
                    </a:cubicBezTo>
                    <a:cubicBezTo>
                      <a:pt x="0" y="227"/>
                      <a:pt x="4" y="216"/>
                      <a:pt x="14" y="212"/>
                    </a:cubicBezTo>
                    <a:cubicBezTo>
                      <a:pt x="504" y="2"/>
                      <a:pt x="504" y="2"/>
                      <a:pt x="504" y="2"/>
                    </a:cubicBezTo>
                    <a:cubicBezTo>
                      <a:pt x="509" y="0"/>
                      <a:pt x="515" y="0"/>
                      <a:pt x="520" y="2"/>
                    </a:cubicBezTo>
                    <a:cubicBezTo>
                      <a:pt x="525" y="5"/>
                      <a:pt x="529" y="9"/>
                      <a:pt x="531" y="14"/>
                    </a:cubicBezTo>
                    <a:cubicBezTo>
                      <a:pt x="654" y="402"/>
                      <a:pt x="654" y="402"/>
                      <a:pt x="654" y="402"/>
                    </a:cubicBezTo>
                    <a:cubicBezTo>
                      <a:pt x="656" y="407"/>
                      <a:pt x="655" y="413"/>
                      <a:pt x="653" y="418"/>
                    </a:cubicBezTo>
                    <a:cubicBezTo>
                      <a:pt x="650" y="422"/>
                      <a:pt x="645" y="426"/>
                      <a:pt x="640" y="427"/>
                    </a:cubicBezTo>
                    <a:cubicBezTo>
                      <a:pt x="118" y="540"/>
                      <a:pt x="118" y="540"/>
                      <a:pt x="118" y="540"/>
                    </a:cubicBezTo>
                    <a:cubicBezTo>
                      <a:pt x="109" y="542"/>
                      <a:pt x="99" y="536"/>
                      <a:pt x="96" y="527"/>
                    </a:cubicBezTo>
                    <a:close/>
                    <a:moveTo>
                      <a:pt x="46" y="241"/>
                    </a:moveTo>
                    <a:cubicBezTo>
                      <a:pt x="128" y="498"/>
                      <a:pt x="128" y="498"/>
                      <a:pt x="128" y="498"/>
                    </a:cubicBezTo>
                    <a:cubicBezTo>
                      <a:pt x="610" y="393"/>
                      <a:pt x="610" y="393"/>
                      <a:pt x="610" y="393"/>
                    </a:cubicBezTo>
                    <a:cubicBezTo>
                      <a:pt x="500" y="47"/>
                      <a:pt x="500" y="47"/>
                      <a:pt x="500" y="47"/>
                    </a:cubicBezTo>
                    <a:lnTo>
                      <a:pt x="46" y="2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Freeform 7">
                <a:extLst>
                  <a:ext uri="{FF2B5EF4-FFF2-40B4-BE49-F238E27FC236}">
                    <a16:creationId xmlns:a16="http://schemas.microsoft.com/office/drawing/2014/main" id="{B29342E5-A0E4-4190-244C-3DE8CE5FB71B}"/>
                  </a:ext>
                </a:extLst>
              </p:cNvPr>
              <p:cNvSpPr>
                <a:spLocks/>
              </p:cNvSpPr>
              <p:nvPr/>
            </p:nvSpPr>
            <p:spPr bwMode="auto">
              <a:xfrm>
                <a:off x="12814300" y="5268913"/>
                <a:ext cx="295275" cy="122238"/>
              </a:xfrm>
              <a:custGeom>
                <a:avLst/>
                <a:gdLst>
                  <a:gd name="T0" fmla="*/ 0 w 484"/>
                  <a:gd name="T1" fmla="*/ 0 h 200"/>
                  <a:gd name="T2" fmla="*/ 64 w 484"/>
                  <a:gd name="T3" fmla="*/ 200 h 200"/>
                  <a:gd name="T4" fmla="*/ 484 w 484"/>
                  <a:gd name="T5" fmla="*/ 108 h 200"/>
                  <a:gd name="T6" fmla="*/ 0 w 484"/>
                  <a:gd name="T7" fmla="*/ 0 h 200"/>
                </a:gdLst>
                <a:ahLst/>
                <a:cxnLst>
                  <a:cxn ang="0">
                    <a:pos x="T0" y="T1"/>
                  </a:cxn>
                  <a:cxn ang="0">
                    <a:pos x="T2" y="T3"/>
                  </a:cxn>
                  <a:cxn ang="0">
                    <a:pos x="T4" y="T5"/>
                  </a:cxn>
                  <a:cxn ang="0">
                    <a:pos x="T6" y="T7"/>
                  </a:cxn>
                </a:cxnLst>
                <a:rect l="0" t="0" r="r" b="b"/>
                <a:pathLst>
                  <a:path w="484" h="200">
                    <a:moveTo>
                      <a:pt x="0" y="0"/>
                    </a:moveTo>
                    <a:cubicBezTo>
                      <a:pt x="64" y="200"/>
                      <a:pt x="64" y="200"/>
                      <a:pt x="64" y="200"/>
                    </a:cubicBezTo>
                    <a:cubicBezTo>
                      <a:pt x="484" y="108"/>
                      <a:pt x="484" y="108"/>
                      <a:pt x="484" y="108"/>
                    </a:cubicBezTo>
                    <a:cubicBezTo>
                      <a:pt x="220" y="9"/>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4" name="Group 23">
            <a:extLst>
              <a:ext uri="{FF2B5EF4-FFF2-40B4-BE49-F238E27FC236}">
                <a16:creationId xmlns:a16="http://schemas.microsoft.com/office/drawing/2014/main" id="{63FFAF08-774C-C49F-0E9C-EC006BBAB894}"/>
              </a:ext>
            </a:extLst>
          </p:cNvPr>
          <p:cNvGrpSpPr/>
          <p:nvPr/>
        </p:nvGrpSpPr>
        <p:grpSpPr>
          <a:xfrm>
            <a:off x="348975" y="3464362"/>
            <a:ext cx="6512124" cy="830997"/>
            <a:chOff x="260075" y="3578880"/>
            <a:chExt cx="6512124" cy="830997"/>
          </a:xfrm>
        </p:grpSpPr>
        <p:sp>
          <p:nvSpPr>
            <p:cNvPr id="141" name="TextBox 50">
              <a:extLst>
                <a:ext uri="{FF2B5EF4-FFF2-40B4-BE49-F238E27FC236}">
                  <a16:creationId xmlns:a16="http://schemas.microsoft.com/office/drawing/2014/main" id="{BB257925-7817-1009-9EB4-C759614F4C69}"/>
                </a:ext>
              </a:extLst>
            </p:cNvPr>
            <p:cNvSpPr txBox="1">
              <a:spLocks noChangeArrowheads="1"/>
            </p:cNvSpPr>
            <p:nvPr/>
          </p:nvSpPr>
          <p:spPr bwMode="auto">
            <a:xfrm>
              <a:off x="1285799" y="3578880"/>
              <a:ext cx="5486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0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9pPr>
            </a:lstStyle>
            <a:p>
              <a:pPr lvl="0">
                <a:lnSpc>
                  <a:spcPct val="100000"/>
                </a:lnSpc>
                <a:spcBef>
                  <a:spcPct val="0"/>
                </a:spcBef>
                <a:buNone/>
                <a:defRPr/>
              </a:pPr>
              <a:r>
                <a:rPr lang="en-US" altLang="en-US" sz="2400" dirty="0">
                  <a:latin typeface="Atkinson Hyperlegible" pitchFamily="2" charset="0"/>
                </a:rPr>
                <a:t>Personal hygiene including hand washing, bathing and cleaning </a:t>
              </a:r>
            </a:p>
          </p:txBody>
        </p:sp>
        <p:cxnSp>
          <p:nvCxnSpPr>
            <p:cNvPr id="142" name="Straight Connector 141">
              <a:extLst>
                <a:ext uri="{FF2B5EF4-FFF2-40B4-BE49-F238E27FC236}">
                  <a16:creationId xmlns:a16="http://schemas.microsoft.com/office/drawing/2014/main" id="{B3BD6A3B-32C0-D848-26CB-2D07416AA055}"/>
                </a:ext>
              </a:extLst>
            </p:cNvPr>
            <p:cNvCxnSpPr>
              <a:cxnSpLocks/>
            </p:cNvCxnSpPr>
            <p:nvPr/>
          </p:nvCxnSpPr>
          <p:spPr>
            <a:xfrm>
              <a:off x="1054422" y="3701770"/>
              <a:ext cx="0" cy="585216"/>
            </a:xfrm>
            <a:prstGeom prst="line">
              <a:avLst/>
            </a:prstGeom>
            <a:ln w="57150">
              <a:solidFill>
                <a:srgbClr val="80BC00"/>
              </a:solidFill>
              <a:prstDash val="solid"/>
            </a:ln>
          </p:spPr>
          <p:style>
            <a:lnRef idx="1">
              <a:schemeClr val="accent1"/>
            </a:lnRef>
            <a:fillRef idx="0">
              <a:schemeClr val="accent1"/>
            </a:fillRef>
            <a:effectRef idx="0">
              <a:schemeClr val="accent1"/>
            </a:effectRef>
            <a:fontRef idx="minor">
              <a:schemeClr val="tx1"/>
            </a:fontRef>
          </p:style>
        </p:cxnSp>
        <p:grpSp>
          <p:nvGrpSpPr>
            <p:cNvPr id="188" name="Group 187">
              <a:extLst>
                <a:ext uri="{FF2B5EF4-FFF2-40B4-BE49-F238E27FC236}">
                  <a16:creationId xmlns:a16="http://schemas.microsoft.com/office/drawing/2014/main" id="{42D15C33-0542-1035-37DE-36DD09921647}"/>
                </a:ext>
              </a:extLst>
            </p:cNvPr>
            <p:cNvGrpSpPr/>
            <p:nvPr/>
          </p:nvGrpSpPr>
          <p:grpSpPr>
            <a:xfrm>
              <a:off x="260075" y="3712976"/>
              <a:ext cx="541482" cy="510973"/>
              <a:chOff x="-2462649" y="4603174"/>
              <a:chExt cx="4141787" cy="3908425"/>
            </a:xfrm>
            <a:solidFill>
              <a:srgbClr val="80BC00"/>
            </a:solidFill>
          </p:grpSpPr>
          <p:sp>
            <p:nvSpPr>
              <p:cNvPr id="181" name="Freeform 11">
                <a:extLst>
                  <a:ext uri="{FF2B5EF4-FFF2-40B4-BE49-F238E27FC236}">
                    <a16:creationId xmlns:a16="http://schemas.microsoft.com/office/drawing/2014/main" id="{513C5A58-60EE-432E-55B0-D42B54DCD22F}"/>
                  </a:ext>
                </a:extLst>
              </p:cNvPr>
              <p:cNvSpPr>
                <a:spLocks/>
              </p:cNvSpPr>
              <p:nvPr/>
            </p:nvSpPr>
            <p:spPr bwMode="auto">
              <a:xfrm>
                <a:off x="-1711762" y="4728586"/>
                <a:ext cx="3390900" cy="3127375"/>
              </a:xfrm>
              <a:custGeom>
                <a:avLst/>
                <a:gdLst>
                  <a:gd name="T0" fmla="*/ 771 w 900"/>
                  <a:gd name="T1" fmla="*/ 67 h 829"/>
                  <a:gd name="T2" fmla="*/ 579 w 900"/>
                  <a:gd name="T3" fmla="*/ 13 h 829"/>
                  <a:gd name="T4" fmla="*/ 417 w 900"/>
                  <a:gd name="T5" fmla="*/ 30 h 829"/>
                  <a:gd name="T6" fmla="*/ 169 w 900"/>
                  <a:gd name="T7" fmla="*/ 88 h 829"/>
                  <a:gd name="T8" fmla="*/ 186 w 900"/>
                  <a:gd name="T9" fmla="*/ 93 h 829"/>
                  <a:gd name="T10" fmla="*/ 238 w 900"/>
                  <a:gd name="T11" fmla="*/ 162 h 829"/>
                  <a:gd name="T12" fmla="*/ 186 w 900"/>
                  <a:gd name="T13" fmla="*/ 231 h 829"/>
                  <a:gd name="T14" fmla="*/ 91 w 900"/>
                  <a:gd name="T15" fmla="*/ 257 h 829"/>
                  <a:gd name="T16" fmla="*/ 65 w 900"/>
                  <a:gd name="T17" fmla="*/ 352 h 829"/>
                  <a:gd name="T18" fmla="*/ 4 w 900"/>
                  <a:gd name="T19" fmla="*/ 403 h 829"/>
                  <a:gd name="T20" fmla="*/ 13 w 900"/>
                  <a:gd name="T21" fmla="*/ 558 h 829"/>
                  <a:gd name="T22" fmla="*/ 185 w 900"/>
                  <a:gd name="T23" fmla="*/ 815 h 829"/>
                  <a:gd name="T24" fmla="*/ 263 w 900"/>
                  <a:gd name="T25" fmla="*/ 829 h 829"/>
                  <a:gd name="T26" fmla="*/ 357 w 900"/>
                  <a:gd name="T27" fmla="*/ 812 h 829"/>
                  <a:gd name="T28" fmla="*/ 255 w 900"/>
                  <a:gd name="T29" fmla="*/ 736 h 829"/>
                  <a:gd name="T30" fmla="*/ 219 w 900"/>
                  <a:gd name="T31" fmla="*/ 676 h 829"/>
                  <a:gd name="T32" fmla="*/ 237 w 900"/>
                  <a:gd name="T33" fmla="*/ 607 h 829"/>
                  <a:gd name="T34" fmla="*/ 306 w 900"/>
                  <a:gd name="T35" fmla="*/ 574 h 829"/>
                  <a:gd name="T36" fmla="*/ 323 w 900"/>
                  <a:gd name="T37" fmla="*/ 575 h 829"/>
                  <a:gd name="T38" fmla="*/ 247 w 900"/>
                  <a:gd name="T39" fmla="*/ 444 h 829"/>
                  <a:gd name="T40" fmla="*/ 238 w 900"/>
                  <a:gd name="T41" fmla="*/ 378 h 829"/>
                  <a:gd name="T42" fmla="*/ 279 w 900"/>
                  <a:gd name="T43" fmla="*/ 325 h 829"/>
                  <a:gd name="T44" fmla="*/ 321 w 900"/>
                  <a:gd name="T45" fmla="*/ 314 h 829"/>
                  <a:gd name="T46" fmla="*/ 374 w 900"/>
                  <a:gd name="T47" fmla="*/ 235 h 829"/>
                  <a:gd name="T48" fmla="*/ 408 w 900"/>
                  <a:gd name="T49" fmla="*/ 229 h 829"/>
                  <a:gd name="T50" fmla="*/ 461 w 900"/>
                  <a:gd name="T51" fmla="*/ 247 h 829"/>
                  <a:gd name="T52" fmla="*/ 499 w 900"/>
                  <a:gd name="T53" fmla="*/ 223 h 829"/>
                  <a:gd name="T54" fmla="*/ 525 w 900"/>
                  <a:gd name="T55" fmla="*/ 219 h 829"/>
                  <a:gd name="T56" fmla="*/ 590 w 900"/>
                  <a:gd name="T57" fmla="*/ 249 h 829"/>
                  <a:gd name="T58" fmla="*/ 617 w 900"/>
                  <a:gd name="T59" fmla="*/ 238 h 829"/>
                  <a:gd name="T60" fmla="*/ 637 w 900"/>
                  <a:gd name="T61" fmla="*/ 235 h 829"/>
                  <a:gd name="T62" fmla="*/ 721 w 900"/>
                  <a:gd name="T63" fmla="*/ 302 h 829"/>
                  <a:gd name="T64" fmla="*/ 785 w 900"/>
                  <a:gd name="T65" fmla="*/ 588 h 829"/>
                  <a:gd name="T66" fmla="*/ 786 w 900"/>
                  <a:gd name="T67" fmla="*/ 593 h 829"/>
                  <a:gd name="T68" fmla="*/ 896 w 900"/>
                  <a:gd name="T69" fmla="*/ 392 h 829"/>
                  <a:gd name="T70" fmla="*/ 771 w 900"/>
                  <a:gd name="T71" fmla="*/ 67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0" h="829">
                    <a:moveTo>
                      <a:pt x="771" y="67"/>
                    </a:moveTo>
                    <a:cubicBezTo>
                      <a:pt x="716" y="19"/>
                      <a:pt x="650" y="0"/>
                      <a:pt x="579" y="13"/>
                    </a:cubicBezTo>
                    <a:cubicBezTo>
                      <a:pt x="523" y="23"/>
                      <a:pt x="469" y="27"/>
                      <a:pt x="417" y="30"/>
                    </a:cubicBezTo>
                    <a:cubicBezTo>
                      <a:pt x="320" y="37"/>
                      <a:pt x="234" y="43"/>
                      <a:pt x="169" y="88"/>
                    </a:cubicBezTo>
                    <a:cubicBezTo>
                      <a:pt x="186" y="93"/>
                      <a:pt x="186" y="93"/>
                      <a:pt x="186" y="93"/>
                    </a:cubicBezTo>
                    <a:cubicBezTo>
                      <a:pt x="217" y="102"/>
                      <a:pt x="238" y="129"/>
                      <a:pt x="238" y="162"/>
                    </a:cubicBezTo>
                    <a:cubicBezTo>
                      <a:pt x="238" y="194"/>
                      <a:pt x="217" y="222"/>
                      <a:pt x="186" y="231"/>
                    </a:cubicBezTo>
                    <a:cubicBezTo>
                      <a:pt x="91" y="257"/>
                      <a:pt x="91" y="257"/>
                      <a:pt x="91" y="257"/>
                    </a:cubicBezTo>
                    <a:cubicBezTo>
                      <a:pt x="65" y="352"/>
                      <a:pt x="65" y="352"/>
                      <a:pt x="65" y="352"/>
                    </a:cubicBezTo>
                    <a:cubicBezTo>
                      <a:pt x="57" y="380"/>
                      <a:pt x="33" y="400"/>
                      <a:pt x="4" y="403"/>
                    </a:cubicBezTo>
                    <a:cubicBezTo>
                      <a:pt x="0" y="453"/>
                      <a:pt x="3" y="505"/>
                      <a:pt x="13" y="558"/>
                    </a:cubicBezTo>
                    <a:cubicBezTo>
                      <a:pt x="40" y="693"/>
                      <a:pt x="99" y="781"/>
                      <a:pt x="185" y="815"/>
                    </a:cubicBezTo>
                    <a:cubicBezTo>
                      <a:pt x="209" y="824"/>
                      <a:pt x="235" y="829"/>
                      <a:pt x="263" y="829"/>
                    </a:cubicBezTo>
                    <a:cubicBezTo>
                      <a:pt x="293" y="829"/>
                      <a:pt x="324" y="824"/>
                      <a:pt x="357" y="812"/>
                    </a:cubicBezTo>
                    <a:cubicBezTo>
                      <a:pt x="309" y="778"/>
                      <a:pt x="263" y="742"/>
                      <a:pt x="255" y="736"/>
                    </a:cubicBezTo>
                    <a:cubicBezTo>
                      <a:pt x="235" y="722"/>
                      <a:pt x="223" y="700"/>
                      <a:pt x="219" y="676"/>
                    </a:cubicBezTo>
                    <a:cubicBezTo>
                      <a:pt x="215" y="652"/>
                      <a:pt x="222" y="627"/>
                      <a:pt x="237" y="607"/>
                    </a:cubicBezTo>
                    <a:cubicBezTo>
                      <a:pt x="254" y="586"/>
                      <a:pt x="278" y="574"/>
                      <a:pt x="306" y="574"/>
                    </a:cubicBezTo>
                    <a:cubicBezTo>
                      <a:pt x="311" y="574"/>
                      <a:pt x="317" y="574"/>
                      <a:pt x="323" y="575"/>
                    </a:cubicBezTo>
                    <a:cubicBezTo>
                      <a:pt x="301" y="537"/>
                      <a:pt x="263" y="472"/>
                      <a:pt x="247" y="444"/>
                    </a:cubicBezTo>
                    <a:cubicBezTo>
                      <a:pt x="235" y="424"/>
                      <a:pt x="232" y="400"/>
                      <a:pt x="238" y="378"/>
                    </a:cubicBezTo>
                    <a:cubicBezTo>
                      <a:pt x="244" y="355"/>
                      <a:pt x="258" y="337"/>
                      <a:pt x="279" y="325"/>
                    </a:cubicBezTo>
                    <a:cubicBezTo>
                      <a:pt x="292" y="318"/>
                      <a:pt x="306" y="314"/>
                      <a:pt x="321" y="314"/>
                    </a:cubicBezTo>
                    <a:cubicBezTo>
                      <a:pt x="322" y="281"/>
                      <a:pt x="341" y="250"/>
                      <a:pt x="374" y="235"/>
                    </a:cubicBezTo>
                    <a:cubicBezTo>
                      <a:pt x="385" y="231"/>
                      <a:pt x="396" y="229"/>
                      <a:pt x="408" y="229"/>
                    </a:cubicBezTo>
                    <a:cubicBezTo>
                      <a:pt x="428" y="229"/>
                      <a:pt x="446" y="235"/>
                      <a:pt x="461" y="247"/>
                    </a:cubicBezTo>
                    <a:cubicBezTo>
                      <a:pt x="471" y="236"/>
                      <a:pt x="484" y="228"/>
                      <a:pt x="499" y="223"/>
                    </a:cubicBezTo>
                    <a:cubicBezTo>
                      <a:pt x="507" y="220"/>
                      <a:pt x="516" y="219"/>
                      <a:pt x="525" y="219"/>
                    </a:cubicBezTo>
                    <a:cubicBezTo>
                      <a:pt x="551" y="219"/>
                      <a:pt x="574" y="230"/>
                      <a:pt x="590" y="249"/>
                    </a:cubicBezTo>
                    <a:cubicBezTo>
                      <a:pt x="598" y="244"/>
                      <a:pt x="607" y="240"/>
                      <a:pt x="617" y="238"/>
                    </a:cubicBezTo>
                    <a:cubicBezTo>
                      <a:pt x="623" y="236"/>
                      <a:pt x="630" y="235"/>
                      <a:pt x="637" y="235"/>
                    </a:cubicBezTo>
                    <a:cubicBezTo>
                      <a:pt x="677" y="235"/>
                      <a:pt x="712" y="263"/>
                      <a:pt x="721" y="302"/>
                    </a:cubicBezTo>
                    <a:cubicBezTo>
                      <a:pt x="722" y="305"/>
                      <a:pt x="769" y="512"/>
                      <a:pt x="785" y="588"/>
                    </a:cubicBezTo>
                    <a:cubicBezTo>
                      <a:pt x="786" y="593"/>
                      <a:pt x="786" y="593"/>
                      <a:pt x="786" y="593"/>
                    </a:cubicBezTo>
                    <a:cubicBezTo>
                      <a:pt x="843" y="550"/>
                      <a:pt x="893" y="485"/>
                      <a:pt x="896" y="392"/>
                    </a:cubicBezTo>
                    <a:cubicBezTo>
                      <a:pt x="900" y="264"/>
                      <a:pt x="851" y="136"/>
                      <a:pt x="771"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12">
                <a:extLst>
                  <a:ext uri="{FF2B5EF4-FFF2-40B4-BE49-F238E27FC236}">
                    <a16:creationId xmlns:a16="http://schemas.microsoft.com/office/drawing/2014/main" id="{485CC2CE-12F8-1F73-E2D3-89BC4115C7E5}"/>
                  </a:ext>
                </a:extLst>
              </p:cNvPr>
              <p:cNvSpPr>
                <a:spLocks/>
              </p:cNvSpPr>
              <p:nvPr/>
            </p:nvSpPr>
            <p:spPr bwMode="auto">
              <a:xfrm>
                <a:off x="-713224" y="5735061"/>
                <a:ext cx="1865313" cy="2165350"/>
              </a:xfrm>
              <a:custGeom>
                <a:avLst/>
                <a:gdLst>
                  <a:gd name="T0" fmla="*/ 422 w 495"/>
                  <a:gd name="T1" fmla="*/ 512 h 574"/>
                  <a:gd name="T2" fmla="*/ 469 w 495"/>
                  <a:gd name="T3" fmla="*/ 332 h 574"/>
                  <a:gd name="T4" fmla="*/ 405 w 495"/>
                  <a:gd name="T5" fmla="*/ 47 h 574"/>
                  <a:gd name="T6" fmla="*/ 364 w 495"/>
                  <a:gd name="T7" fmla="*/ 21 h 574"/>
                  <a:gd name="T8" fmla="*/ 338 w 495"/>
                  <a:gd name="T9" fmla="*/ 63 h 574"/>
                  <a:gd name="T10" fmla="*/ 374 w 495"/>
                  <a:gd name="T11" fmla="*/ 213 h 574"/>
                  <a:gd name="T12" fmla="*/ 367 w 495"/>
                  <a:gd name="T13" fmla="*/ 226 h 574"/>
                  <a:gd name="T14" fmla="*/ 366 w 495"/>
                  <a:gd name="T15" fmla="*/ 226 h 574"/>
                  <a:gd name="T16" fmla="*/ 353 w 495"/>
                  <a:gd name="T17" fmla="*/ 219 h 574"/>
                  <a:gd name="T18" fmla="*/ 293 w 495"/>
                  <a:gd name="T19" fmla="*/ 29 h 574"/>
                  <a:gd name="T20" fmla="*/ 250 w 495"/>
                  <a:gd name="T21" fmla="*/ 6 h 574"/>
                  <a:gd name="T22" fmla="*/ 227 w 495"/>
                  <a:gd name="T23" fmla="*/ 49 h 574"/>
                  <a:gd name="T24" fmla="*/ 287 w 495"/>
                  <a:gd name="T25" fmla="*/ 240 h 574"/>
                  <a:gd name="T26" fmla="*/ 281 w 495"/>
                  <a:gd name="T27" fmla="*/ 253 h 574"/>
                  <a:gd name="T28" fmla="*/ 268 w 495"/>
                  <a:gd name="T29" fmla="*/ 247 h 574"/>
                  <a:gd name="T30" fmla="*/ 174 w 495"/>
                  <a:gd name="T31" fmla="*/ 34 h 574"/>
                  <a:gd name="T32" fmla="*/ 129 w 495"/>
                  <a:gd name="T33" fmla="*/ 17 h 574"/>
                  <a:gd name="T34" fmla="*/ 111 w 495"/>
                  <a:gd name="T35" fmla="*/ 62 h 574"/>
                  <a:gd name="T36" fmla="*/ 201 w 495"/>
                  <a:gd name="T37" fmla="*/ 266 h 574"/>
                  <a:gd name="T38" fmla="*/ 194 w 495"/>
                  <a:gd name="T39" fmla="*/ 280 h 574"/>
                  <a:gd name="T40" fmla="*/ 191 w 495"/>
                  <a:gd name="T41" fmla="*/ 281 h 574"/>
                  <a:gd name="T42" fmla="*/ 179 w 495"/>
                  <a:gd name="T43" fmla="*/ 276 h 574"/>
                  <a:gd name="T44" fmla="*/ 86 w 495"/>
                  <a:gd name="T45" fmla="*/ 116 h 574"/>
                  <a:gd name="T46" fmla="*/ 39 w 495"/>
                  <a:gd name="T47" fmla="*/ 104 h 574"/>
                  <a:gd name="T48" fmla="*/ 27 w 495"/>
                  <a:gd name="T49" fmla="*/ 151 h 574"/>
                  <a:gd name="T50" fmla="*/ 118 w 495"/>
                  <a:gd name="T51" fmla="*/ 309 h 574"/>
                  <a:gd name="T52" fmla="*/ 152 w 495"/>
                  <a:gd name="T53" fmla="*/ 380 h 574"/>
                  <a:gd name="T54" fmla="*/ 129 w 495"/>
                  <a:gd name="T55" fmla="*/ 400 h 574"/>
                  <a:gd name="T56" fmla="*/ 67 w 495"/>
                  <a:gd name="T57" fmla="*/ 366 h 574"/>
                  <a:gd name="T58" fmla="*/ 13 w 495"/>
                  <a:gd name="T59" fmla="*/ 372 h 574"/>
                  <a:gd name="T60" fmla="*/ 22 w 495"/>
                  <a:gd name="T61" fmla="*/ 427 h 574"/>
                  <a:gd name="T62" fmla="*/ 193 w 495"/>
                  <a:gd name="T63" fmla="*/ 547 h 574"/>
                  <a:gd name="T64" fmla="*/ 280 w 495"/>
                  <a:gd name="T65" fmla="*/ 564 h 574"/>
                  <a:gd name="T66" fmla="*/ 422 w 495"/>
                  <a:gd name="T67" fmla="*/ 512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5" h="574">
                    <a:moveTo>
                      <a:pt x="422" y="512"/>
                    </a:moveTo>
                    <a:cubicBezTo>
                      <a:pt x="495" y="486"/>
                      <a:pt x="486" y="408"/>
                      <a:pt x="469" y="332"/>
                    </a:cubicBezTo>
                    <a:cubicBezTo>
                      <a:pt x="453" y="255"/>
                      <a:pt x="405" y="47"/>
                      <a:pt x="405" y="47"/>
                    </a:cubicBezTo>
                    <a:cubicBezTo>
                      <a:pt x="401" y="28"/>
                      <a:pt x="382" y="17"/>
                      <a:pt x="364" y="21"/>
                    </a:cubicBezTo>
                    <a:cubicBezTo>
                      <a:pt x="345" y="26"/>
                      <a:pt x="334" y="44"/>
                      <a:pt x="338" y="63"/>
                    </a:cubicBezTo>
                    <a:cubicBezTo>
                      <a:pt x="374" y="213"/>
                      <a:pt x="374" y="213"/>
                      <a:pt x="374" y="213"/>
                    </a:cubicBezTo>
                    <a:cubicBezTo>
                      <a:pt x="375" y="219"/>
                      <a:pt x="372" y="224"/>
                      <a:pt x="367" y="226"/>
                    </a:cubicBezTo>
                    <a:cubicBezTo>
                      <a:pt x="366" y="226"/>
                      <a:pt x="366" y="226"/>
                      <a:pt x="366" y="226"/>
                    </a:cubicBezTo>
                    <a:cubicBezTo>
                      <a:pt x="361" y="228"/>
                      <a:pt x="355" y="225"/>
                      <a:pt x="353" y="219"/>
                    </a:cubicBezTo>
                    <a:cubicBezTo>
                      <a:pt x="293" y="29"/>
                      <a:pt x="293" y="29"/>
                      <a:pt x="293" y="29"/>
                    </a:cubicBezTo>
                    <a:cubicBezTo>
                      <a:pt x="287" y="10"/>
                      <a:pt x="268" y="0"/>
                      <a:pt x="250" y="6"/>
                    </a:cubicBezTo>
                    <a:cubicBezTo>
                      <a:pt x="232" y="12"/>
                      <a:pt x="222" y="31"/>
                      <a:pt x="227" y="49"/>
                    </a:cubicBezTo>
                    <a:cubicBezTo>
                      <a:pt x="287" y="240"/>
                      <a:pt x="287" y="240"/>
                      <a:pt x="287" y="240"/>
                    </a:cubicBezTo>
                    <a:cubicBezTo>
                      <a:pt x="289" y="245"/>
                      <a:pt x="286" y="251"/>
                      <a:pt x="281" y="253"/>
                    </a:cubicBezTo>
                    <a:cubicBezTo>
                      <a:pt x="275" y="255"/>
                      <a:pt x="270" y="252"/>
                      <a:pt x="268" y="247"/>
                    </a:cubicBezTo>
                    <a:cubicBezTo>
                      <a:pt x="174" y="34"/>
                      <a:pt x="174" y="34"/>
                      <a:pt x="174" y="34"/>
                    </a:cubicBezTo>
                    <a:cubicBezTo>
                      <a:pt x="167" y="17"/>
                      <a:pt x="147" y="9"/>
                      <a:pt x="129" y="17"/>
                    </a:cubicBezTo>
                    <a:cubicBezTo>
                      <a:pt x="112" y="24"/>
                      <a:pt x="104" y="44"/>
                      <a:pt x="111" y="62"/>
                    </a:cubicBezTo>
                    <a:cubicBezTo>
                      <a:pt x="201" y="266"/>
                      <a:pt x="201" y="266"/>
                      <a:pt x="201" y="266"/>
                    </a:cubicBezTo>
                    <a:cubicBezTo>
                      <a:pt x="203" y="272"/>
                      <a:pt x="200" y="278"/>
                      <a:pt x="194" y="280"/>
                    </a:cubicBezTo>
                    <a:cubicBezTo>
                      <a:pt x="191" y="281"/>
                      <a:pt x="191" y="281"/>
                      <a:pt x="191" y="281"/>
                    </a:cubicBezTo>
                    <a:cubicBezTo>
                      <a:pt x="186" y="283"/>
                      <a:pt x="181" y="281"/>
                      <a:pt x="179" y="276"/>
                    </a:cubicBezTo>
                    <a:cubicBezTo>
                      <a:pt x="86" y="116"/>
                      <a:pt x="86" y="116"/>
                      <a:pt x="86" y="116"/>
                    </a:cubicBezTo>
                    <a:cubicBezTo>
                      <a:pt x="77" y="100"/>
                      <a:pt x="56" y="94"/>
                      <a:pt x="39" y="104"/>
                    </a:cubicBezTo>
                    <a:cubicBezTo>
                      <a:pt x="23" y="113"/>
                      <a:pt x="17" y="134"/>
                      <a:pt x="27" y="151"/>
                    </a:cubicBezTo>
                    <a:cubicBezTo>
                      <a:pt x="27" y="151"/>
                      <a:pt x="103" y="281"/>
                      <a:pt x="118" y="309"/>
                    </a:cubicBezTo>
                    <a:cubicBezTo>
                      <a:pt x="133" y="338"/>
                      <a:pt x="141" y="354"/>
                      <a:pt x="152" y="380"/>
                    </a:cubicBezTo>
                    <a:cubicBezTo>
                      <a:pt x="158" y="395"/>
                      <a:pt x="149" y="409"/>
                      <a:pt x="129" y="400"/>
                    </a:cubicBezTo>
                    <a:cubicBezTo>
                      <a:pt x="129" y="400"/>
                      <a:pt x="89" y="376"/>
                      <a:pt x="67" y="366"/>
                    </a:cubicBezTo>
                    <a:cubicBezTo>
                      <a:pt x="45" y="355"/>
                      <a:pt x="26" y="356"/>
                      <a:pt x="13" y="372"/>
                    </a:cubicBezTo>
                    <a:cubicBezTo>
                      <a:pt x="0" y="390"/>
                      <a:pt x="4" y="415"/>
                      <a:pt x="22" y="427"/>
                    </a:cubicBezTo>
                    <a:cubicBezTo>
                      <a:pt x="22" y="427"/>
                      <a:pt x="133" y="516"/>
                      <a:pt x="193" y="547"/>
                    </a:cubicBezTo>
                    <a:cubicBezTo>
                      <a:pt x="220" y="561"/>
                      <a:pt x="252" y="574"/>
                      <a:pt x="280" y="564"/>
                    </a:cubicBezTo>
                    <a:cubicBezTo>
                      <a:pt x="335" y="544"/>
                      <a:pt x="367" y="532"/>
                      <a:pt x="422" y="5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13">
                <a:extLst>
                  <a:ext uri="{FF2B5EF4-FFF2-40B4-BE49-F238E27FC236}">
                    <a16:creationId xmlns:a16="http://schemas.microsoft.com/office/drawing/2014/main" id="{C886D84C-8509-C0D8-A9A6-B304675B9B4E}"/>
                  </a:ext>
                </a:extLst>
              </p:cNvPr>
              <p:cNvSpPr>
                <a:spLocks/>
              </p:cNvSpPr>
              <p:nvPr/>
            </p:nvSpPr>
            <p:spPr bwMode="auto">
              <a:xfrm>
                <a:off x="255151" y="7749599"/>
                <a:ext cx="1062038" cy="762000"/>
              </a:xfrm>
              <a:custGeom>
                <a:avLst/>
                <a:gdLst>
                  <a:gd name="T0" fmla="*/ 250 w 282"/>
                  <a:gd name="T1" fmla="*/ 18 h 202"/>
                  <a:gd name="T2" fmla="*/ 220 w 282"/>
                  <a:gd name="T3" fmla="*/ 4 h 202"/>
                  <a:gd name="T4" fmla="*/ 18 w 282"/>
                  <a:gd name="T5" fmla="*/ 78 h 202"/>
                  <a:gd name="T6" fmla="*/ 4 w 282"/>
                  <a:gd name="T7" fmla="*/ 108 h 202"/>
                  <a:gd name="T8" fmla="*/ 31 w 282"/>
                  <a:gd name="T9" fmla="*/ 183 h 202"/>
                  <a:gd name="T10" fmla="*/ 62 w 282"/>
                  <a:gd name="T11" fmla="*/ 197 h 202"/>
                  <a:gd name="T12" fmla="*/ 263 w 282"/>
                  <a:gd name="T13" fmla="*/ 124 h 202"/>
                  <a:gd name="T14" fmla="*/ 277 w 282"/>
                  <a:gd name="T15" fmla="*/ 93 h 202"/>
                  <a:gd name="T16" fmla="*/ 250 w 282"/>
                  <a:gd name="T17" fmla="*/ 1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2" h="202">
                    <a:moveTo>
                      <a:pt x="250" y="18"/>
                    </a:moveTo>
                    <a:cubicBezTo>
                      <a:pt x="246" y="6"/>
                      <a:pt x="232" y="0"/>
                      <a:pt x="220" y="4"/>
                    </a:cubicBezTo>
                    <a:cubicBezTo>
                      <a:pt x="18" y="78"/>
                      <a:pt x="18" y="78"/>
                      <a:pt x="18" y="78"/>
                    </a:cubicBezTo>
                    <a:cubicBezTo>
                      <a:pt x="6" y="82"/>
                      <a:pt x="0" y="96"/>
                      <a:pt x="4" y="108"/>
                    </a:cubicBezTo>
                    <a:cubicBezTo>
                      <a:pt x="31" y="183"/>
                      <a:pt x="31" y="183"/>
                      <a:pt x="31" y="183"/>
                    </a:cubicBezTo>
                    <a:cubicBezTo>
                      <a:pt x="36" y="195"/>
                      <a:pt x="49" y="202"/>
                      <a:pt x="62" y="197"/>
                    </a:cubicBezTo>
                    <a:cubicBezTo>
                      <a:pt x="263" y="124"/>
                      <a:pt x="263" y="124"/>
                      <a:pt x="263" y="124"/>
                    </a:cubicBezTo>
                    <a:cubicBezTo>
                      <a:pt x="276" y="119"/>
                      <a:pt x="282" y="105"/>
                      <a:pt x="277" y="93"/>
                    </a:cubicBezTo>
                    <a:lnTo>
                      <a:pt x="25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14">
                <a:extLst>
                  <a:ext uri="{FF2B5EF4-FFF2-40B4-BE49-F238E27FC236}">
                    <a16:creationId xmlns:a16="http://schemas.microsoft.com/office/drawing/2014/main" id="{24F80386-69E7-5BF8-0242-5B20AD5D8D0A}"/>
                  </a:ext>
                </a:extLst>
              </p:cNvPr>
              <p:cNvSpPr>
                <a:spLocks/>
              </p:cNvSpPr>
              <p:nvPr/>
            </p:nvSpPr>
            <p:spPr bwMode="auto">
              <a:xfrm>
                <a:off x="-2462649" y="4603174"/>
                <a:ext cx="1466850" cy="1471613"/>
              </a:xfrm>
              <a:custGeom>
                <a:avLst/>
                <a:gdLst>
                  <a:gd name="T0" fmla="*/ 214 w 389"/>
                  <a:gd name="T1" fmla="*/ 370 h 390"/>
                  <a:gd name="T2" fmla="*/ 245 w 389"/>
                  <a:gd name="T3" fmla="*/ 259 h 390"/>
                  <a:gd name="T4" fmla="*/ 259 w 389"/>
                  <a:gd name="T5" fmla="*/ 245 h 390"/>
                  <a:gd name="T6" fmla="*/ 370 w 389"/>
                  <a:gd name="T7" fmla="*/ 214 h 390"/>
                  <a:gd name="T8" fmla="*/ 370 w 389"/>
                  <a:gd name="T9" fmla="*/ 176 h 390"/>
                  <a:gd name="T10" fmla="*/ 259 w 389"/>
                  <a:gd name="T11" fmla="*/ 145 h 390"/>
                  <a:gd name="T12" fmla="*/ 245 w 389"/>
                  <a:gd name="T13" fmla="*/ 131 h 390"/>
                  <a:gd name="T14" fmla="*/ 214 w 389"/>
                  <a:gd name="T15" fmla="*/ 19 h 390"/>
                  <a:gd name="T16" fmla="*/ 176 w 389"/>
                  <a:gd name="T17" fmla="*/ 19 h 390"/>
                  <a:gd name="T18" fmla="*/ 145 w 389"/>
                  <a:gd name="T19" fmla="*/ 131 h 390"/>
                  <a:gd name="T20" fmla="*/ 131 w 389"/>
                  <a:gd name="T21" fmla="*/ 145 h 390"/>
                  <a:gd name="T22" fmla="*/ 19 w 389"/>
                  <a:gd name="T23" fmla="*/ 176 h 390"/>
                  <a:gd name="T24" fmla="*/ 19 w 389"/>
                  <a:gd name="T25" fmla="*/ 214 h 390"/>
                  <a:gd name="T26" fmla="*/ 131 w 389"/>
                  <a:gd name="T27" fmla="*/ 245 h 390"/>
                  <a:gd name="T28" fmla="*/ 145 w 389"/>
                  <a:gd name="T29" fmla="*/ 259 h 390"/>
                  <a:gd name="T30" fmla="*/ 176 w 389"/>
                  <a:gd name="T31" fmla="*/ 370 h 390"/>
                  <a:gd name="T32" fmla="*/ 214 w 389"/>
                  <a:gd name="T33" fmla="*/ 37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9" h="390">
                    <a:moveTo>
                      <a:pt x="214" y="370"/>
                    </a:moveTo>
                    <a:cubicBezTo>
                      <a:pt x="245" y="259"/>
                      <a:pt x="245" y="259"/>
                      <a:pt x="245" y="259"/>
                    </a:cubicBezTo>
                    <a:cubicBezTo>
                      <a:pt x="247" y="252"/>
                      <a:pt x="252" y="247"/>
                      <a:pt x="259" y="245"/>
                    </a:cubicBezTo>
                    <a:cubicBezTo>
                      <a:pt x="370" y="214"/>
                      <a:pt x="370" y="214"/>
                      <a:pt x="370" y="214"/>
                    </a:cubicBezTo>
                    <a:cubicBezTo>
                      <a:pt x="389" y="208"/>
                      <a:pt x="389" y="181"/>
                      <a:pt x="370" y="176"/>
                    </a:cubicBezTo>
                    <a:cubicBezTo>
                      <a:pt x="259" y="145"/>
                      <a:pt x="259" y="145"/>
                      <a:pt x="259" y="145"/>
                    </a:cubicBezTo>
                    <a:cubicBezTo>
                      <a:pt x="252" y="143"/>
                      <a:pt x="247" y="138"/>
                      <a:pt x="245" y="131"/>
                    </a:cubicBezTo>
                    <a:cubicBezTo>
                      <a:pt x="214" y="19"/>
                      <a:pt x="214" y="19"/>
                      <a:pt x="214" y="19"/>
                    </a:cubicBezTo>
                    <a:cubicBezTo>
                      <a:pt x="208" y="0"/>
                      <a:pt x="181" y="0"/>
                      <a:pt x="176" y="19"/>
                    </a:cubicBezTo>
                    <a:cubicBezTo>
                      <a:pt x="145" y="131"/>
                      <a:pt x="145" y="131"/>
                      <a:pt x="145" y="131"/>
                    </a:cubicBezTo>
                    <a:cubicBezTo>
                      <a:pt x="143" y="138"/>
                      <a:pt x="138" y="143"/>
                      <a:pt x="131" y="145"/>
                    </a:cubicBezTo>
                    <a:cubicBezTo>
                      <a:pt x="19" y="176"/>
                      <a:pt x="19" y="176"/>
                      <a:pt x="19" y="176"/>
                    </a:cubicBezTo>
                    <a:cubicBezTo>
                      <a:pt x="0" y="181"/>
                      <a:pt x="0" y="208"/>
                      <a:pt x="19" y="214"/>
                    </a:cubicBezTo>
                    <a:cubicBezTo>
                      <a:pt x="131" y="245"/>
                      <a:pt x="131" y="245"/>
                      <a:pt x="131" y="245"/>
                    </a:cubicBezTo>
                    <a:cubicBezTo>
                      <a:pt x="138" y="247"/>
                      <a:pt x="143" y="252"/>
                      <a:pt x="145" y="259"/>
                    </a:cubicBezTo>
                    <a:cubicBezTo>
                      <a:pt x="176" y="370"/>
                      <a:pt x="176" y="370"/>
                      <a:pt x="176" y="370"/>
                    </a:cubicBezTo>
                    <a:cubicBezTo>
                      <a:pt x="181" y="390"/>
                      <a:pt x="208" y="390"/>
                      <a:pt x="214" y="3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8" name="Group 27">
            <a:extLst>
              <a:ext uri="{FF2B5EF4-FFF2-40B4-BE49-F238E27FC236}">
                <a16:creationId xmlns:a16="http://schemas.microsoft.com/office/drawing/2014/main" id="{8B5A79D5-DF6B-6319-A1F4-0F6EF9D51617}"/>
              </a:ext>
            </a:extLst>
          </p:cNvPr>
          <p:cNvGrpSpPr/>
          <p:nvPr/>
        </p:nvGrpSpPr>
        <p:grpSpPr>
          <a:xfrm>
            <a:off x="403764" y="6106472"/>
            <a:ext cx="6457335" cy="479859"/>
            <a:chOff x="314864" y="6004872"/>
            <a:chExt cx="6457335" cy="479859"/>
          </a:xfrm>
        </p:grpSpPr>
        <p:sp>
          <p:nvSpPr>
            <p:cNvPr id="155" name="TextBox 50">
              <a:extLst>
                <a:ext uri="{FF2B5EF4-FFF2-40B4-BE49-F238E27FC236}">
                  <a16:creationId xmlns:a16="http://schemas.microsoft.com/office/drawing/2014/main" id="{A0A072FB-4EA4-0CF5-47BE-D99955BD72CD}"/>
                </a:ext>
              </a:extLst>
            </p:cNvPr>
            <p:cNvSpPr txBox="1">
              <a:spLocks noChangeArrowheads="1"/>
            </p:cNvSpPr>
            <p:nvPr/>
          </p:nvSpPr>
          <p:spPr bwMode="auto">
            <a:xfrm>
              <a:off x="1285799" y="6013969"/>
              <a:ext cx="5486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lvl="0">
                <a:lnSpc>
                  <a:spcPct val="100000"/>
                </a:lnSpc>
                <a:spcBef>
                  <a:spcPct val="0"/>
                </a:spcBef>
                <a:buFont typeface="Arial" panose="020B0604020202020204" pitchFamily="34" charset="0"/>
                <a:buNone/>
                <a:defRPr sz="2400">
                  <a:latin typeface="Atkinson Hyperlegible" pitchFamily="2" charset="0"/>
                </a:defRPr>
              </a:lvl1pPr>
              <a:lvl2pPr marL="742950" indent="-285750">
                <a:lnSpc>
                  <a:spcPct val="90000"/>
                </a:lnSpc>
                <a:spcBef>
                  <a:spcPts val="500"/>
                </a:spcBef>
                <a:buFont typeface="Arial" panose="020B0604020202020204" pitchFamily="34" charset="0"/>
                <a:buChar char="•"/>
                <a:defRPr>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16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400">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200">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200">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200">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200">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200">
                  <a:latin typeface="Calibri" panose="020F0502020204030204" pitchFamily="34" charset="0"/>
                </a:defRPr>
              </a:lvl9pPr>
            </a:lstStyle>
            <a:p>
              <a:r>
                <a:rPr lang="en-US" altLang="en-US" dirty="0"/>
                <a:t>Laundry</a:t>
              </a:r>
            </a:p>
          </p:txBody>
        </p:sp>
        <p:cxnSp>
          <p:nvCxnSpPr>
            <p:cNvPr id="156" name="Straight Connector 155">
              <a:extLst>
                <a:ext uri="{FF2B5EF4-FFF2-40B4-BE49-F238E27FC236}">
                  <a16:creationId xmlns:a16="http://schemas.microsoft.com/office/drawing/2014/main" id="{FEFEC9DD-25C9-69A8-3404-2E710E614914}"/>
                </a:ext>
              </a:extLst>
            </p:cNvPr>
            <p:cNvCxnSpPr>
              <a:cxnSpLocks/>
            </p:cNvCxnSpPr>
            <p:nvPr/>
          </p:nvCxnSpPr>
          <p:spPr>
            <a:xfrm>
              <a:off x="1054422" y="6043633"/>
              <a:ext cx="0" cy="402336"/>
            </a:xfrm>
            <a:prstGeom prst="line">
              <a:avLst/>
            </a:prstGeom>
            <a:ln w="57150">
              <a:solidFill>
                <a:srgbClr val="F26829"/>
              </a:solidFill>
              <a:prstDash val="solid"/>
            </a:ln>
          </p:spPr>
          <p:style>
            <a:lnRef idx="1">
              <a:schemeClr val="accent1"/>
            </a:lnRef>
            <a:fillRef idx="0">
              <a:schemeClr val="accent1"/>
            </a:fillRef>
            <a:effectRef idx="0">
              <a:schemeClr val="accent1"/>
            </a:effectRef>
            <a:fontRef idx="minor">
              <a:schemeClr val="tx1"/>
            </a:fontRef>
          </p:style>
        </p:cxnSp>
        <p:grpSp>
          <p:nvGrpSpPr>
            <p:cNvPr id="187" name="Group 186">
              <a:extLst>
                <a:ext uri="{FF2B5EF4-FFF2-40B4-BE49-F238E27FC236}">
                  <a16:creationId xmlns:a16="http://schemas.microsoft.com/office/drawing/2014/main" id="{D73663FD-BFD2-73FA-8537-1D023248477A}"/>
                </a:ext>
              </a:extLst>
            </p:cNvPr>
            <p:cNvGrpSpPr/>
            <p:nvPr/>
          </p:nvGrpSpPr>
          <p:grpSpPr>
            <a:xfrm flipH="1">
              <a:off x="314864" y="6004872"/>
              <a:ext cx="410061" cy="479859"/>
              <a:chOff x="28967113" y="1082675"/>
              <a:chExt cx="3133725" cy="3667125"/>
            </a:xfrm>
            <a:solidFill>
              <a:srgbClr val="F26829"/>
            </a:solidFill>
          </p:grpSpPr>
          <p:sp>
            <p:nvSpPr>
              <p:cNvPr id="185" name="Freeform 15">
                <a:extLst>
                  <a:ext uri="{FF2B5EF4-FFF2-40B4-BE49-F238E27FC236}">
                    <a16:creationId xmlns:a16="http://schemas.microsoft.com/office/drawing/2014/main" id="{5307F530-A1F0-8B55-F417-071F1EABF471}"/>
                  </a:ext>
                </a:extLst>
              </p:cNvPr>
              <p:cNvSpPr>
                <a:spLocks noEditPoints="1"/>
              </p:cNvSpPr>
              <p:nvPr/>
            </p:nvSpPr>
            <p:spPr bwMode="auto">
              <a:xfrm>
                <a:off x="28967113" y="1082675"/>
                <a:ext cx="3133725" cy="3667125"/>
              </a:xfrm>
              <a:custGeom>
                <a:avLst/>
                <a:gdLst>
                  <a:gd name="T0" fmla="*/ 736 w 832"/>
                  <a:gd name="T1" fmla="*/ 0 h 972"/>
                  <a:gd name="T2" fmla="*/ 96 w 832"/>
                  <a:gd name="T3" fmla="*/ 0 h 972"/>
                  <a:gd name="T4" fmla="*/ 0 w 832"/>
                  <a:gd name="T5" fmla="*/ 96 h 972"/>
                  <a:gd name="T6" fmla="*/ 0 w 832"/>
                  <a:gd name="T7" fmla="*/ 876 h 972"/>
                  <a:gd name="T8" fmla="*/ 96 w 832"/>
                  <a:gd name="T9" fmla="*/ 972 h 972"/>
                  <a:gd name="T10" fmla="*/ 736 w 832"/>
                  <a:gd name="T11" fmla="*/ 972 h 972"/>
                  <a:gd name="T12" fmla="*/ 832 w 832"/>
                  <a:gd name="T13" fmla="*/ 876 h 972"/>
                  <a:gd name="T14" fmla="*/ 832 w 832"/>
                  <a:gd name="T15" fmla="*/ 96 h 972"/>
                  <a:gd name="T16" fmla="*/ 736 w 832"/>
                  <a:gd name="T17" fmla="*/ 0 h 972"/>
                  <a:gd name="T18" fmla="*/ 296 w 832"/>
                  <a:gd name="T19" fmla="*/ 93 h 972"/>
                  <a:gd name="T20" fmla="*/ 343 w 832"/>
                  <a:gd name="T21" fmla="*/ 140 h 972"/>
                  <a:gd name="T22" fmla="*/ 296 w 832"/>
                  <a:gd name="T23" fmla="*/ 187 h 972"/>
                  <a:gd name="T24" fmla="*/ 249 w 832"/>
                  <a:gd name="T25" fmla="*/ 140 h 972"/>
                  <a:gd name="T26" fmla="*/ 296 w 832"/>
                  <a:gd name="T27" fmla="*/ 93 h 972"/>
                  <a:gd name="T28" fmla="*/ 110 w 832"/>
                  <a:gd name="T29" fmla="*/ 140 h 972"/>
                  <a:gd name="T30" fmla="*/ 157 w 832"/>
                  <a:gd name="T31" fmla="*/ 93 h 972"/>
                  <a:gd name="T32" fmla="*/ 204 w 832"/>
                  <a:gd name="T33" fmla="*/ 140 h 972"/>
                  <a:gd name="T34" fmla="*/ 157 w 832"/>
                  <a:gd name="T35" fmla="*/ 187 h 972"/>
                  <a:gd name="T36" fmla="*/ 110 w 832"/>
                  <a:gd name="T37" fmla="*/ 140 h 972"/>
                  <a:gd name="T38" fmla="*/ 416 w 832"/>
                  <a:gd name="T39" fmla="*/ 826 h 972"/>
                  <a:gd name="T40" fmla="*/ 160 w 832"/>
                  <a:gd name="T41" fmla="*/ 570 h 972"/>
                  <a:gd name="T42" fmla="*/ 416 w 832"/>
                  <a:gd name="T43" fmla="*/ 315 h 972"/>
                  <a:gd name="T44" fmla="*/ 672 w 832"/>
                  <a:gd name="T45" fmla="*/ 570 h 972"/>
                  <a:gd name="T46" fmla="*/ 416 w 832"/>
                  <a:gd name="T47" fmla="*/ 826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32" h="972">
                    <a:moveTo>
                      <a:pt x="736" y="0"/>
                    </a:moveTo>
                    <a:cubicBezTo>
                      <a:pt x="96" y="0"/>
                      <a:pt x="96" y="0"/>
                      <a:pt x="96" y="0"/>
                    </a:cubicBezTo>
                    <a:cubicBezTo>
                      <a:pt x="43" y="0"/>
                      <a:pt x="0" y="43"/>
                      <a:pt x="0" y="96"/>
                    </a:cubicBezTo>
                    <a:cubicBezTo>
                      <a:pt x="0" y="876"/>
                      <a:pt x="0" y="876"/>
                      <a:pt x="0" y="876"/>
                    </a:cubicBezTo>
                    <a:cubicBezTo>
                      <a:pt x="0" y="929"/>
                      <a:pt x="43" y="972"/>
                      <a:pt x="96" y="972"/>
                    </a:cubicBezTo>
                    <a:cubicBezTo>
                      <a:pt x="736" y="972"/>
                      <a:pt x="736" y="972"/>
                      <a:pt x="736" y="972"/>
                    </a:cubicBezTo>
                    <a:cubicBezTo>
                      <a:pt x="789" y="972"/>
                      <a:pt x="832" y="929"/>
                      <a:pt x="832" y="876"/>
                    </a:cubicBezTo>
                    <a:cubicBezTo>
                      <a:pt x="832" y="96"/>
                      <a:pt x="832" y="96"/>
                      <a:pt x="832" y="96"/>
                    </a:cubicBezTo>
                    <a:cubicBezTo>
                      <a:pt x="832" y="43"/>
                      <a:pt x="789" y="0"/>
                      <a:pt x="736" y="0"/>
                    </a:cubicBezTo>
                    <a:close/>
                    <a:moveTo>
                      <a:pt x="296" y="93"/>
                    </a:moveTo>
                    <a:cubicBezTo>
                      <a:pt x="322" y="93"/>
                      <a:pt x="343" y="114"/>
                      <a:pt x="343" y="140"/>
                    </a:cubicBezTo>
                    <a:cubicBezTo>
                      <a:pt x="343" y="166"/>
                      <a:pt x="322" y="187"/>
                      <a:pt x="296" y="187"/>
                    </a:cubicBezTo>
                    <a:cubicBezTo>
                      <a:pt x="270" y="187"/>
                      <a:pt x="249" y="166"/>
                      <a:pt x="249" y="140"/>
                    </a:cubicBezTo>
                    <a:cubicBezTo>
                      <a:pt x="249" y="114"/>
                      <a:pt x="270" y="93"/>
                      <a:pt x="296" y="93"/>
                    </a:cubicBezTo>
                    <a:close/>
                    <a:moveTo>
                      <a:pt x="110" y="140"/>
                    </a:moveTo>
                    <a:cubicBezTo>
                      <a:pt x="110" y="114"/>
                      <a:pt x="131" y="93"/>
                      <a:pt x="157" y="93"/>
                    </a:cubicBezTo>
                    <a:cubicBezTo>
                      <a:pt x="182" y="93"/>
                      <a:pt x="204" y="114"/>
                      <a:pt x="204" y="140"/>
                    </a:cubicBezTo>
                    <a:cubicBezTo>
                      <a:pt x="204" y="166"/>
                      <a:pt x="182" y="187"/>
                      <a:pt x="157" y="187"/>
                    </a:cubicBezTo>
                    <a:cubicBezTo>
                      <a:pt x="131" y="187"/>
                      <a:pt x="110" y="166"/>
                      <a:pt x="110" y="140"/>
                    </a:cubicBezTo>
                    <a:close/>
                    <a:moveTo>
                      <a:pt x="416" y="826"/>
                    </a:moveTo>
                    <a:cubicBezTo>
                      <a:pt x="275" y="826"/>
                      <a:pt x="160" y="712"/>
                      <a:pt x="160" y="570"/>
                    </a:cubicBezTo>
                    <a:cubicBezTo>
                      <a:pt x="160" y="429"/>
                      <a:pt x="275" y="315"/>
                      <a:pt x="416" y="315"/>
                    </a:cubicBezTo>
                    <a:cubicBezTo>
                      <a:pt x="557" y="315"/>
                      <a:pt x="672" y="429"/>
                      <a:pt x="672" y="570"/>
                    </a:cubicBezTo>
                    <a:cubicBezTo>
                      <a:pt x="672" y="712"/>
                      <a:pt x="557" y="826"/>
                      <a:pt x="416" y="8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16">
                <a:extLst>
                  <a:ext uri="{FF2B5EF4-FFF2-40B4-BE49-F238E27FC236}">
                    <a16:creationId xmlns:a16="http://schemas.microsoft.com/office/drawing/2014/main" id="{1F37BBE4-74A9-1A76-BADF-C637510ED6CA}"/>
                  </a:ext>
                </a:extLst>
              </p:cNvPr>
              <p:cNvSpPr>
                <a:spLocks/>
              </p:cNvSpPr>
              <p:nvPr/>
            </p:nvSpPr>
            <p:spPr bwMode="auto">
              <a:xfrm>
                <a:off x="29814838" y="2927350"/>
                <a:ext cx="1438275" cy="1030288"/>
              </a:xfrm>
              <a:custGeom>
                <a:avLst/>
                <a:gdLst>
                  <a:gd name="T0" fmla="*/ 333 w 382"/>
                  <a:gd name="T1" fmla="*/ 27 h 273"/>
                  <a:gd name="T2" fmla="*/ 290 w 382"/>
                  <a:gd name="T3" fmla="*/ 11 h 273"/>
                  <a:gd name="T4" fmla="*/ 262 w 382"/>
                  <a:gd name="T5" fmla="*/ 0 h 273"/>
                  <a:gd name="T6" fmla="*/ 234 w 382"/>
                  <a:gd name="T7" fmla="*/ 11 h 273"/>
                  <a:gd name="T8" fmla="*/ 191 w 382"/>
                  <a:gd name="T9" fmla="*/ 27 h 273"/>
                  <a:gd name="T10" fmla="*/ 148 w 382"/>
                  <a:gd name="T11" fmla="*/ 11 h 273"/>
                  <a:gd name="T12" fmla="*/ 120 w 382"/>
                  <a:gd name="T13" fmla="*/ 0 h 273"/>
                  <a:gd name="T14" fmla="*/ 92 w 382"/>
                  <a:gd name="T15" fmla="*/ 11 h 273"/>
                  <a:gd name="T16" fmla="*/ 49 w 382"/>
                  <a:gd name="T17" fmla="*/ 27 h 273"/>
                  <a:gd name="T18" fmla="*/ 12 w 382"/>
                  <a:gd name="T19" fmla="*/ 15 h 273"/>
                  <a:gd name="T20" fmla="*/ 0 w 382"/>
                  <a:gd name="T21" fmla="*/ 81 h 273"/>
                  <a:gd name="T22" fmla="*/ 191 w 382"/>
                  <a:gd name="T23" fmla="*/ 273 h 273"/>
                  <a:gd name="T24" fmla="*/ 382 w 382"/>
                  <a:gd name="T25" fmla="*/ 81 h 273"/>
                  <a:gd name="T26" fmla="*/ 370 w 382"/>
                  <a:gd name="T27" fmla="*/ 15 h 273"/>
                  <a:gd name="T28" fmla="*/ 333 w 382"/>
                  <a:gd name="T29" fmla="*/ 27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2" h="273">
                    <a:moveTo>
                      <a:pt x="333" y="27"/>
                    </a:moveTo>
                    <a:cubicBezTo>
                      <a:pt x="311" y="27"/>
                      <a:pt x="299" y="18"/>
                      <a:pt x="290" y="11"/>
                    </a:cubicBezTo>
                    <a:cubicBezTo>
                      <a:pt x="282" y="4"/>
                      <a:pt x="276" y="0"/>
                      <a:pt x="262" y="0"/>
                    </a:cubicBezTo>
                    <a:cubicBezTo>
                      <a:pt x="248" y="0"/>
                      <a:pt x="242" y="4"/>
                      <a:pt x="234" y="11"/>
                    </a:cubicBezTo>
                    <a:cubicBezTo>
                      <a:pt x="224" y="18"/>
                      <a:pt x="213" y="27"/>
                      <a:pt x="191" y="27"/>
                    </a:cubicBezTo>
                    <a:cubicBezTo>
                      <a:pt x="169" y="27"/>
                      <a:pt x="157" y="18"/>
                      <a:pt x="148" y="11"/>
                    </a:cubicBezTo>
                    <a:cubicBezTo>
                      <a:pt x="139" y="4"/>
                      <a:pt x="133" y="0"/>
                      <a:pt x="120" y="0"/>
                    </a:cubicBezTo>
                    <a:cubicBezTo>
                      <a:pt x="106" y="0"/>
                      <a:pt x="100" y="4"/>
                      <a:pt x="92" y="11"/>
                    </a:cubicBezTo>
                    <a:cubicBezTo>
                      <a:pt x="82" y="18"/>
                      <a:pt x="71" y="27"/>
                      <a:pt x="49" y="27"/>
                    </a:cubicBezTo>
                    <a:cubicBezTo>
                      <a:pt x="31" y="27"/>
                      <a:pt x="20" y="22"/>
                      <a:pt x="12" y="15"/>
                    </a:cubicBezTo>
                    <a:cubicBezTo>
                      <a:pt x="4" y="36"/>
                      <a:pt x="0" y="58"/>
                      <a:pt x="0" y="81"/>
                    </a:cubicBezTo>
                    <a:cubicBezTo>
                      <a:pt x="0" y="187"/>
                      <a:pt x="85" y="273"/>
                      <a:pt x="191" y="273"/>
                    </a:cubicBezTo>
                    <a:cubicBezTo>
                      <a:pt x="297" y="273"/>
                      <a:pt x="382" y="187"/>
                      <a:pt x="382" y="81"/>
                    </a:cubicBezTo>
                    <a:cubicBezTo>
                      <a:pt x="382" y="58"/>
                      <a:pt x="378" y="36"/>
                      <a:pt x="370" y="15"/>
                    </a:cubicBezTo>
                    <a:cubicBezTo>
                      <a:pt x="362" y="22"/>
                      <a:pt x="351" y="27"/>
                      <a:pt x="333"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6" name="Group 25">
            <a:extLst>
              <a:ext uri="{FF2B5EF4-FFF2-40B4-BE49-F238E27FC236}">
                <a16:creationId xmlns:a16="http://schemas.microsoft.com/office/drawing/2014/main" id="{5BBEA7A7-EB7E-5F8A-70B5-84F57CF9746D}"/>
              </a:ext>
            </a:extLst>
          </p:cNvPr>
          <p:cNvGrpSpPr/>
          <p:nvPr/>
        </p:nvGrpSpPr>
        <p:grpSpPr>
          <a:xfrm>
            <a:off x="346625" y="5334972"/>
            <a:ext cx="6514474" cy="482528"/>
            <a:chOff x="257725" y="5234408"/>
            <a:chExt cx="6514474" cy="482528"/>
          </a:xfrm>
        </p:grpSpPr>
        <p:sp>
          <p:nvSpPr>
            <p:cNvPr id="150" name="TextBox 50">
              <a:extLst>
                <a:ext uri="{FF2B5EF4-FFF2-40B4-BE49-F238E27FC236}">
                  <a16:creationId xmlns:a16="http://schemas.microsoft.com/office/drawing/2014/main" id="{E8BBB293-604F-1E3C-52AC-034FC80753E8}"/>
                </a:ext>
              </a:extLst>
            </p:cNvPr>
            <p:cNvSpPr txBox="1">
              <a:spLocks noChangeArrowheads="1"/>
            </p:cNvSpPr>
            <p:nvPr/>
          </p:nvSpPr>
          <p:spPr bwMode="auto">
            <a:xfrm>
              <a:off x="1285799" y="5244840"/>
              <a:ext cx="5486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0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9pPr>
            </a:lstStyle>
            <a:p>
              <a:pPr lvl="0">
                <a:lnSpc>
                  <a:spcPct val="100000"/>
                </a:lnSpc>
                <a:spcBef>
                  <a:spcPct val="0"/>
                </a:spcBef>
                <a:buNone/>
                <a:defRPr/>
              </a:pPr>
              <a:r>
                <a:rPr lang="en-US" altLang="en-US" sz="2400" dirty="0">
                  <a:latin typeface="Atkinson Hyperlegible" pitchFamily="2" charset="0"/>
                </a:rPr>
                <a:t>Cooking</a:t>
              </a:r>
            </a:p>
          </p:txBody>
        </p:sp>
        <p:cxnSp>
          <p:nvCxnSpPr>
            <p:cNvPr id="151" name="Straight Connector 150">
              <a:extLst>
                <a:ext uri="{FF2B5EF4-FFF2-40B4-BE49-F238E27FC236}">
                  <a16:creationId xmlns:a16="http://schemas.microsoft.com/office/drawing/2014/main" id="{E0E78C13-FFF3-49AB-E9EB-5E97DB820CAD}"/>
                </a:ext>
              </a:extLst>
            </p:cNvPr>
            <p:cNvCxnSpPr>
              <a:cxnSpLocks/>
            </p:cNvCxnSpPr>
            <p:nvPr/>
          </p:nvCxnSpPr>
          <p:spPr>
            <a:xfrm>
              <a:off x="1054422" y="5274504"/>
              <a:ext cx="0" cy="402336"/>
            </a:xfrm>
            <a:prstGeom prst="line">
              <a:avLst/>
            </a:prstGeom>
            <a:ln w="57150">
              <a:solidFill>
                <a:srgbClr val="5B2C86"/>
              </a:solidFill>
              <a:prstDash val="solid"/>
            </a:ln>
          </p:spPr>
          <p:style>
            <a:lnRef idx="1">
              <a:schemeClr val="accent1"/>
            </a:lnRef>
            <a:fillRef idx="0">
              <a:schemeClr val="accent1"/>
            </a:fillRef>
            <a:effectRef idx="0">
              <a:schemeClr val="accent1"/>
            </a:effectRef>
            <a:fontRef idx="minor">
              <a:schemeClr val="tx1"/>
            </a:fontRef>
          </p:style>
        </p:cxnSp>
        <p:grpSp>
          <p:nvGrpSpPr>
            <p:cNvPr id="209" name="Group 208">
              <a:extLst>
                <a:ext uri="{FF2B5EF4-FFF2-40B4-BE49-F238E27FC236}">
                  <a16:creationId xmlns:a16="http://schemas.microsoft.com/office/drawing/2014/main" id="{910D0701-144C-6CB8-A665-D95C4A432425}"/>
                </a:ext>
              </a:extLst>
            </p:cNvPr>
            <p:cNvGrpSpPr/>
            <p:nvPr/>
          </p:nvGrpSpPr>
          <p:grpSpPr>
            <a:xfrm>
              <a:off x="257725" y="5234408"/>
              <a:ext cx="547118" cy="482528"/>
              <a:chOff x="23749000" y="-1374775"/>
              <a:chExt cx="7772400" cy="6854826"/>
            </a:xfrm>
            <a:solidFill>
              <a:srgbClr val="5B2C86"/>
            </a:solidFill>
          </p:grpSpPr>
          <p:sp>
            <p:nvSpPr>
              <p:cNvPr id="197" name="Freeform 20">
                <a:extLst>
                  <a:ext uri="{FF2B5EF4-FFF2-40B4-BE49-F238E27FC236}">
                    <a16:creationId xmlns:a16="http://schemas.microsoft.com/office/drawing/2014/main" id="{C67E789B-9E01-2346-8061-81DE4FF44A3E}"/>
                  </a:ext>
                </a:extLst>
              </p:cNvPr>
              <p:cNvSpPr>
                <a:spLocks noEditPoints="1"/>
              </p:cNvSpPr>
              <p:nvPr/>
            </p:nvSpPr>
            <p:spPr bwMode="auto">
              <a:xfrm>
                <a:off x="23749000" y="1679575"/>
                <a:ext cx="5942013" cy="3800476"/>
              </a:xfrm>
              <a:custGeom>
                <a:avLst/>
                <a:gdLst>
                  <a:gd name="T0" fmla="*/ 6327 w 6420"/>
                  <a:gd name="T1" fmla="*/ 963 h 4105"/>
                  <a:gd name="T2" fmla="*/ 5179 w 6420"/>
                  <a:gd name="T3" fmla="*/ 195 h 4105"/>
                  <a:gd name="T4" fmla="*/ 4885 w 6420"/>
                  <a:gd name="T5" fmla="*/ 382 h 4105"/>
                  <a:gd name="T6" fmla="*/ 5073 w 6420"/>
                  <a:gd name="T7" fmla="*/ 676 h 4105"/>
                  <a:gd name="T8" fmla="*/ 5825 w 6420"/>
                  <a:gd name="T9" fmla="*/ 1022 h 4105"/>
                  <a:gd name="T10" fmla="*/ 3210 w 6420"/>
                  <a:gd name="T11" fmla="*/ 1519 h 4105"/>
                  <a:gd name="T12" fmla="*/ 585 w 6420"/>
                  <a:gd name="T13" fmla="*/ 1006 h 4105"/>
                  <a:gd name="T14" fmla="*/ 3210 w 6420"/>
                  <a:gd name="T15" fmla="*/ 493 h 4105"/>
                  <a:gd name="T16" fmla="*/ 3406 w 6420"/>
                  <a:gd name="T17" fmla="*/ 495 h 4105"/>
                  <a:gd name="T18" fmla="*/ 3657 w 6420"/>
                  <a:gd name="T19" fmla="*/ 253 h 4105"/>
                  <a:gd name="T20" fmla="*/ 3415 w 6420"/>
                  <a:gd name="T21" fmla="*/ 2 h 4105"/>
                  <a:gd name="T22" fmla="*/ 3210 w 6420"/>
                  <a:gd name="T23" fmla="*/ 0 h 4105"/>
                  <a:gd name="T24" fmla="*/ 90 w 6420"/>
                  <a:gd name="T25" fmla="*/ 980 h 4105"/>
                  <a:gd name="T26" fmla="*/ 89 w 6420"/>
                  <a:gd name="T27" fmla="*/ 987 h 4105"/>
                  <a:gd name="T28" fmla="*/ 846 w 6420"/>
                  <a:gd name="T29" fmla="*/ 3220 h 4105"/>
                  <a:gd name="T30" fmla="*/ 3210 w 6420"/>
                  <a:gd name="T31" fmla="*/ 4105 h 4105"/>
                  <a:gd name="T32" fmla="*/ 5574 w 6420"/>
                  <a:gd name="T33" fmla="*/ 3220 h 4105"/>
                  <a:gd name="T34" fmla="*/ 6332 w 6420"/>
                  <a:gd name="T35" fmla="*/ 987 h 4105"/>
                  <a:gd name="T36" fmla="*/ 6327 w 6420"/>
                  <a:gd name="T37" fmla="*/ 963 h 4105"/>
                  <a:gd name="T38" fmla="*/ 1820 w 6420"/>
                  <a:gd name="T39" fmla="*/ 3148 h 4105"/>
                  <a:gd name="T40" fmla="*/ 1656 w 6420"/>
                  <a:gd name="T41" fmla="*/ 3236 h 4105"/>
                  <a:gd name="T42" fmla="*/ 1547 w 6420"/>
                  <a:gd name="T43" fmla="*/ 3203 h 4105"/>
                  <a:gd name="T44" fmla="*/ 803 w 6420"/>
                  <a:gd name="T45" fmla="*/ 2268 h 4105"/>
                  <a:gd name="T46" fmla="*/ 911 w 6420"/>
                  <a:gd name="T47" fmla="*/ 2011 h 4105"/>
                  <a:gd name="T48" fmla="*/ 1168 w 6420"/>
                  <a:gd name="T49" fmla="*/ 2119 h 4105"/>
                  <a:gd name="T50" fmla="*/ 1766 w 6420"/>
                  <a:gd name="T51" fmla="*/ 2875 h 4105"/>
                  <a:gd name="T52" fmla="*/ 1820 w 6420"/>
                  <a:gd name="T53" fmla="*/ 3148 h 4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420" h="4105">
                    <a:moveTo>
                      <a:pt x="6327" y="963"/>
                    </a:moveTo>
                    <a:cubicBezTo>
                      <a:pt x="6276" y="535"/>
                      <a:pt x="5469" y="259"/>
                      <a:pt x="5179" y="195"/>
                    </a:cubicBezTo>
                    <a:cubicBezTo>
                      <a:pt x="5046" y="165"/>
                      <a:pt x="4915" y="250"/>
                      <a:pt x="4885" y="382"/>
                    </a:cubicBezTo>
                    <a:cubicBezTo>
                      <a:pt x="4856" y="515"/>
                      <a:pt x="4940" y="647"/>
                      <a:pt x="5073" y="676"/>
                    </a:cubicBezTo>
                    <a:cubicBezTo>
                      <a:pt x="5430" y="756"/>
                      <a:pt x="5732" y="928"/>
                      <a:pt x="5825" y="1022"/>
                    </a:cubicBezTo>
                    <a:cubicBezTo>
                      <a:pt x="5676" y="1209"/>
                      <a:pt x="4726" y="1519"/>
                      <a:pt x="3210" y="1519"/>
                    </a:cubicBezTo>
                    <a:cubicBezTo>
                      <a:pt x="1650" y="1519"/>
                      <a:pt x="690" y="1191"/>
                      <a:pt x="585" y="1006"/>
                    </a:cubicBezTo>
                    <a:cubicBezTo>
                      <a:pt x="690" y="821"/>
                      <a:pt x="1650" y="493"/>
                      <a:pt x="3210" y="493"/>
                    </a:cubicBezTo>
                    <a:cubicBezTo>
                      <a:pt x="3276" y="493"/>
                      <a:pt x="3341" y="493"/>
                      <a:pt x="3406" y="495"/>
                    </a:cubicBezTo>
                    <a:cubicBezTo>
                      <a:pt x="3540" y="496"/>
                      <a:pt x="3654" y="389"/>
                      <a:pt x="3657" y="253"/>
                    </a:cubicBezTo>
                    <a:cubicBezTo>
                      <a:pt x="3660" y="117"/>
                      <a:pt x="3551" y="4"/>
                      <a:pt x="3415" y="2"/>
                    </a:cubicBezTo>
                    <a:cubicBezTo>
                      <a:pt x="3347" y="0"/>
                      <a:pt x="3279" y="0"/>
                      <a:pt x="3210" y="0"/>
                    </a:cubicBezTo>
                    <a:cubicBezTo>
                      <a:pt x="2063" y="0"/>
                      <a:pt x="133" y="207"/>
                      <a:pt x="90" y="980"/>
                    </a:cubicBezTo>
                    <a:cubicBezTo>
                      <a:pt x="90" y="982"/>
                      <a:pt x="89" y="985"/>
                      <a:pt x="89" y="987"/>
                    </a:cubicBezTo>
                    <a:cubicBezTo>
                      <a:pt x="85" y="1041"/>
                      <a:pt x="0" y="2308"/>
                      <a:pt x="846" y="3220"/>
                    </a:cubicBezTo>
                    <a:cubicBezTo>
                      <a:pt x="1391" y="3807"/>
                      <a:pt x="2186" y="4105"/>
                      <a:pt x="3210" y="4105"/>
                    </a:cubicBezTo>
                    <a:cubicBezTo>
                      <a:pt x="4234" y="4105"/>
                      <a:pt x="5030" y="3807"/>
                      <a:pt x="5574" y="3220"/>
                    </a:cubicBezTo>
                    <a:cubicBezTo>
                      <a:pt x="6420" y="2308"/>
                      <a:pt x="6336" y="1041"/>
                      <a:pt x="6332" y="987"/>
                    </a:cubicBezTo>
                    <a:cubicBezTo>
                      <a:pt x="6331" y="979"/>
                      <a:pt x="6329" y="971"/>
                      <a:pt x="6327" y="963"/>
                    </a:cubicBezTo>
                    <a:close/>
                    <a:moveTo>
                      <a:pt x="1820" y="3148"/>
                    </a:moveTo>
                    <a:cubicBezTo>
                      <a:pt x="1782" y="3205"/>
                      <a:pt x="1720" y="3236"/>
                      <a:pt x="1656" y="3236"/>
                    </a:cubicBezTo>
                    <a:cubicBezTo>
                      <a:pt x="1618" y="3236"/>
                      <a:pt x="1580" y="3225"/>
                      <a:pt x="1547" y="3203"/>
                    </a:cubicBezTo>
                    <a:cubicBezTo>
                      <a:pt x="1216" y="2982"/>
                      <a:pt x="966" y="2668"/>
                      <a:pt x="803" y="2268"/>
                    </a:cubicBezTo>
                    <a:cubicBezTo>
                      <a:pt x="762" y="2167"/>
                      <a:pt x="811" y="2052"/>
                      <a:pt x="911" y="2011"/>
                    </a:cubicBezTo>
                    <a:cubicBezTo>
                      <a:pt x="1012" y="1970"/>
                      <a:pt x="1127" y="2018"/>
                      <a:pt x="1168" y="2119"/>
                    </a:cubicBezTo>
                    <a:cubicBezTo>
                      <a:pt x="1301" y="2444"/>
                      <a:pt x="1502" y="2699"/>
                      <a:pt x="1766" y="2875"/>
                    </a:cubicBezTo>
                    <a:cubicBezTo>
                      <a:pt x="1856" y="2935"/>
                      <a:pt x="1881" y="3058"/>
                      <a:pt x="1820" y="31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21">
                <a:extLst>
                  <a:ext uri="{FF2B5EF4-FFF2-40B4-BE49-F238E27FC236}">
                    <a16:creationId xmlns:a16="http://schemas.microsoft.com/office/drawing/2014/main" id="{7972F0DE-186C-A2EE-BA2A-899F1CA4E40E}"/>
                  </a:ext>
                </a:extLst>
              </p:cNvPr>
              <p:cNvSpPr>
                <a:spLocks/>
              </p:cNvSpPr>
              <p:nvPr/>
            </p:nvSpPr>
            <p:spPr bwMode="auto">
              <a:xfrm>
                <a:off x="27171650" y="611187"/>
                <a:ext cx="930275" cy="2265363"/>
              </a:xfrm>
              <a:custGeom>
                <a:avLst/>
                <a:gdLst>
                  <a:gd name="T0" fmla="*/ 146 w 1005"/>
                  <a:gd name="T1" fmla="*/ 2447 h 2447"/>
                  <a:gd name="T2" fmla="*/ 151 w 1005"/>
                  <a:gd name="T3" fmla="*/ 2447 h 2447"/>
                  <a:gd name="T4" fmla="*/ 298 w 1005"/>
                  <a:gd name="T5" fmla="*/ 2304 h 2447"/>
                  <a:gd name="T6" fmla="*/ 952 w 1005"/>
                  <a:gd name="T7" fmla="*/ 261 h 2447"/>
                  <a:gd name="T8" fmla="*/ 933 w 1005"/>
                  <a:gd name="T9" fmla="*/ 53 h 2447"/>
                  <a:gd name="T10" fmla="*/ 725 w 1005"/>
                  <a:gd name="T11" fmla="*/ 72 h 2447"/>
                  <a:gd name="T12" fmla="*/ 3 w 1005"/>
                  <a:gd name="T13" fmla="*/ 2295 h 2447"/>
                  <a:gd name="T14" fmla="*/ 146 w 1005"/>
                  <a:gd name="T15" fmla="*/ 2447 h 24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5" h="2447">
                    <a:moveTo>
                      <a:pt x="146" y="2447"/>
                    </a:moveTo>
                    <a:cubicBezTo>
                      <a:pt x="148" y="2447"/>
                      <a:pt x="149" y="2447"/>
                      <a:pt x="151" y="2447"/>
                    </a:cubicBezTo>
                    <a:cubicBezTo>
                      <a:pt x="230" y="2447"/>
                      <a:pt x="296" y="2384"/>
                      <a:pt x="298" y="2304"/>
                    </a:cubicBezTo>
                    <a:cubicBezTo>
                      <a:pt x="337" y="1023"/>
                      <a:pt x="946" y="268"/>
                      <a:pt x="952" y="261"/>
                    </a:cubicBezTo>
                    <a:cubicBezTo>
                      <a:pt x="1005" y="198"/>
                      <a:pt x="996" y="105"/>
                      <a:pt x="933" y="53"/>
                    </a:cubicBezTo>
                    <a:cubicBezTo>
                      <a:pt x="870" y="0"/>
                      <a:pt x="777" y="9"/>
                      <a:pt x="725" y="72"/>
                    </a:cubicBezTo>
                    <a:cubicBezTo>
                      <a:pt x="697" y="105"/>
                      <a:pt x="45" y="907"/>
                      <a:pt x="3" y="2295"/>
                    </a:cubicBezTo>
                    <a:cubicBezTo>
                      <a:pt x="0" y="2376"/>
                      <a:pt x="64" y="2445"/>
                      <a:pt x="146" y="24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22">
                <a:extLst>
                  <a:ext uri="{FF2B5EF4-FFF2-40B4-BE49-F238E27FC236}">
                    <a16:creationId xmlns:a16="http://schemas.microsoft.com/office/drawing/2014/main" id="{17C2B528-4A06-7649-9EA4-CEED105B1710}"/>
                  </a:ext>
                </a:extLst>
              </p:cNvPr>
              <p:cNvSpPr>
                <a:spLocks/>
              </p:cNvSpPr>
              <p:nvPr/>
            </p:nvSpPr>
            <p:spPr bwMode="auto">
              <a:xfrm>
                <a:off x="27735213" y="792162"/>
                <a:ext cx="725488" cy="2032000"/>
              </a:xfrm>
              <a:custGeom>
                <a:avLst/>
                <a:gdLst>
                  <a:gd name="T0" fmla="*/ 699 w 784"/>
                  <a:gd name="T1" fmla="*/ 45 h 2194"/>
                  <a:gd name="T2" fmla="*/ 493 w 784"/>
                  <a:gd name="T3" fmla="*/ 85 h 2194"/>
                  <a:gd name="T4" fmla="*/ 133 w 784"/>
                  <a:gd name="T5" fmla="*/ 2062 h 2194"/>
                  <a:gd name="T6" fmla="*/ 279 w 784"/>
                  <a:gd name="T7" fmla="*/ 2194 h 2194"/>
                  <a:gd name="T8" fmla="*/ 295 w 784"/>
                  <a:gd name="T9" fmla="*/ 2193 h 2194"/>
                  <a:gd name="T10" fmla="*/ 427 w 784"/>
                  <a:gd name="T11" fmla="*/ 2030 h 2194"/>
                  <a:gd name="T12" fmla="*/ 738 w 784"/>
                  <a:gd name="T13" fmla="*/ 251 h 2194"/>
                  <a:gd name="T14" fmla="*/ 699 w 784"/>
                  <a:gd name="T15" fmla="*/ 45 h 21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4" h="2194">
                    <a:moveTo>
                      <a:pt x="699" y="45"/>
                    </a:moveTo>
                    <a:cubicBezTo>
                      <a:pt x="631" y="0"/>
                      <a:pt x="539" y="18"/>
                      <a:pt x="493" y="85"/>
                    </a:cubicBezTo>
                    <a:cubicBezTo>
                      <a:pt x="473" y="115"/>
                      <a:pt x="0" y="832"/>
                      <a:pt x="133" y="2062"/>
                    </a:cubicBezTo>
                    <a:cubicBezTo>
                      <a:pt x="141" y="2138"/>
                      <a:pt x="205" y="2194"/>
                      <a:pt x="279" y="2194"/>
                    </a:cubicBezTo>
                    <a:cubicBezTo>
                      <a:pt x="285" y="2194"/>
                      <a:pt x="290" y="2194"/>
                      <a:pt x="295" y="2193"/>
                    </a:cubicBezTo>
                    <a:cubicBezTo>
                      <a:pt x="377" y="2184"/>
                      <a:pt x="435" y="2111"/>
                      <a:pt x="427" y="2030"/>
                    </a:cubicBezTo>
                    <a:cubicBezTo>
                      <a:pt x="306" y="914"/>
                      <a:pt x="734" y="257"/>
                      <a:pt x="738" y="251"/>
                    </a:cubicBezTo>
                    <a:cubicBezTo>
                      <a:pt x="784" y="183"/>
                      <a:pt x="766" y="91"/>
                      <a:pt x="699"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23">
                <a:extLst>
                  <a:ext uri="{FF2B5EF4-FFF2-40B4-BE49-F238E27FC236}">
                    <a16:creationId xmlns:a16="http://schemas.microsoft.com/office/drawing/2014/main" id="{4072C966-1B45-A61D-62DD-DC3A9EE23585}"/>
                  </a:ext>
                </a:extLst>
              </p:cNvPr>
              <p:cNvSpPr>
                <a:spLocks/>
              </p:cNvSpPr>
              <p:nvPr/>
            </p:nvSpPr>
            <p:spPr bwMode="auto">
              <a:xfrm>
                <a:off x="24353838" y="-720725"/>
                <a:ext cx="328613" cy="315913"/>
              </a:xfrm>
              <a:custGeom>
                <a:avLst/>
                <a:gdLst>
                  <a:gd name="T0" fmla="*/ 88 w 355"/>
                  <a:gd name="T1" fmla="*/ 298 h 341"/>
                  <a:gd name="T2" fmla="*/ 193 w 355"/>
                  <a:gd name="T3" fmla="*/ 341 h 341"/>
                  <a:gd name="T4" fmla="*/ 297 w 355"/>
                  <a:gd name="T5" fmla="*/ 298 h 341"/>
                  <a:gd name="T6" fmla="*/ 297 w 355"/>
                  <a:gd name="T7" fmla="*/ 88 h 341"/>
                  <a:gd name="T8" fmla="*/ 267 w 355"/>
                  <a:gd name="T9" fmla="*/ 58 h 341"/>
                  <a:gd name="T10" fmla="*/ 57 w 355"/>
                  <a:gd name="T11" fmla="*/ 58 h 341"/>
                  <a:gd name="T12" fmla="*/ 57 w 355"/>
                  <a:gd name="T13" fmla="*/ 267 h 341"/>
                  <a:gd name="T14" fmla="*/ 88 w 355"/>
                  <a:gd name="T15" fmla="*/ 298 h 3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5" h="341">
                    <a:moveTo>
                      <a:pt x="88" y="298"/>
                    </a:moveTo>
                    <a:cubicBezTo>
                      <a:pt x="117" y="327"/>
                      <a:pt x="155" y="341"/>
                      <a:pt x="193" y="341"/>
                    </a:cubicBezTo>
                    <a:cubicBezTo>
                      <a:pt x="231" y="341"/>
                      <a:pt x="269" y="327"/>
                      <a:pt x="297" y="298"/>
                    </a:cubicBezTo>
                    <a:cubicBezTo>
                      <a:pt x="355" y="240"/>
                      <a:pt x="355" y="146"/>
                      <a:pt x="297" y="88"/>
                    </a:cubicBezTo>
                    <a:cubicBezTo>
                      <a:pt x="267" y="58"/>
                      <a:pt x="267" y="58"/>
                      <a:pt x="267" y="58"/>
                    </a:cubicBezTo>
                    <a:cubicBezTo>
                      <a:pt x="209" y="0"/>
                      <a:pt x="115" y="0"/>
                      <a:pt x="57" y="58"/>
                    </a:cubicBezTo>
                    <a:cubicBezTo>
                      <a:pt x="0" y="115"/>
                      <a:pt x="0" y="209"/>
                      <a:pt x="57" y="267"/>
                    </a:cubicBezTo>
                    <a:lnTo>
                      <a:pt x="88" y="2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24">
                <a:extLst>
                  <a:ext uri="{FF2B5EF4-FFF2-40B4-BE49-F238E27FC236}">
                    <a16:creationId xmlns:a16="http://schemas.microsoft.com/office/drawing/2014/main" id="{2BB63840-7664-0F40-BAB5-F74F2A0DDE28}"/>
                  </a:ext>
                </a:extLst>
              </p:cNvPr>
              <p:cNvSpPr>
                <a:spLocks/>
              </p:cNvSpPr>
              <p:nvPr/>
            </p:nvSpPr>
            <p:spPr bwMode="auto">
              <a:xfrm>
                <a:off x="24763413" y="-311150"/>
                <a:ext cx="328613" cy="315913"/>
              </a:xfrm>
              <a:custGeom>
                <a:avLst/>
                <a:gdLst>
                  <a:gd name="T0" fmla="*/ 89 w 355"/>
                  <a:gd name="T1" fmla="*/ 298 h 341"/>
                  <a:gd name="T2" fmla="*/ 193 w 355"/>
                  <a:gd name="T3" fmla="*/ 341 h 341"/>
                  <a:gd name="T4" fmla="*/ 298 w 355"/>
                  <a:gd name="T5" fmla="*/ 298 h 341"/>
                  <a:gd name="T6" fmla="*/ 297 w 355"/>
                  <a:gd name="T7" fmla="*/ 88 h 341"/>
                  <a:gd name="T8" fmla="*/ 266 w 355"/>
                  <a:gd name="T9" fmla="*/ 58 h 341"/>
                  <a:gd name="T10" fmla="*/ 57 w 355"/>
                  <a:gd name="T11" fmla="*/ 58 h 341"/>
                  <a:gd name="T12" fmla="*/ 58 w 355"/>
                  <a:gd name="T13" fmla="*/ 267 h 341"/>
                  <a:gd name="T14" fmla="*/ 89 w 355"/>
                  <a:gd name="T15" fmla="*/ 298 h 3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5" h="341">
                    <a:moveTo>
                      <a:pt x="89" y="298"/>
                    </a:moveTo>
                    <a:cubicBezTo>
                      <a:pt x="117" y="327"/>
                      <a:pt x="155" y="341"/>
                      <a:pt x="193" y="341"/>
                    </a:cubicBezTo>
                    <a:cubicBezTo>
                      <a:pt x="231" y="341"/>
                      <a:pt x="269" y="327"/>
                      <a:pt x="298" y="298"/>
                    </a:cubicBezTo>
                    <a:cubicBezTo>
                      <a:pt x="355" y="240"/>
                      <a:pt x="355" y="146"/>
                      <a:pt x="297" y="88"/>
                    </a:cubicBezTo>
                    <a:cubicBezTo>
                      <a:pt x="266" y="58"/>
                      <a:pt x="266" y="58"/>
                      <a:pt x="266" y="58"/>
                    </a:cubicBezTo>
                    <a:cubicBezTo>
                      <a:pt x="209" y="0"/>
                      <a:pt x="115" y="0"/>
                      <a:pt x="57" y="58"/>
                    </a:cubicBezTo>
                    <a:cubicBezTo>
                      <a:pt x="0" y="116"/>
                      <a:pt x="0" y="209"/>
                      <a:pt x="58" y="267"/>
                    </a:cubicBezTo>
                    <a:lnTo>
                      <a:pt x="89" y="2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25">
                <a:extLst>
                  <a:ext uri="{FF2B5EF4-FFF2-40B4-BE49-F238E27FC236}">
                    <a16:creationId xmlns:a16="http://schemas.microsoft.com/office/drawing/2014/main" id="{02D4C18D-9019-5A71-9057-10DADAD00505}"/>
                  </a:ext>
                </a:extLst>
              </p:cNvPr>
              <p:cNvSpPr>
                <a:spLocks/>
              </p:cNvSpPr>
              <p:nvPr/>
            </p:nvSpPr>
            <p:spPr bwMode="auto">
              <a:xfrm>
                <a:off x="24353838" y="-311150"/>
                <a:ext cx="328613" cy="315913"/>
              </a:xfrm>
              <a:custGeom>
                <a:avLst/>
                <a:gdLst>
                  <a:gd name="T0" fmla="*/ 162 w 355"/>
                  <a:gd name="T1" fmla="*/ 341 h 341"/>
                  <a:gd name="T2" fmla="*/ 267 w 355"/>
                  <a:gd name="T3" fmla="*/ 298 h 341"/>
                  <a:gd name="T4" fmla="*/ 297 w 355"/>
                  <a:gd name="T5" fmla="*/ 267 h 341"/>
                  <a:gd name="T6" fmla="*/ 297 w 355"/>
                  <a:gd name="T7" fmla="*/ 58 h 341"/>
                  <a:gd name="T8" fmla="*/ 88 w 355"/>
                  <a:gd name="T9" fmla="*/ 58 h 341"/>
                  <a:gd name="T10" fmla="*/ 57 w 355"/>
                  <a:gd name="T11" fmla="*/ 89 h 341"/>
                  <a:gd name="T12" fmla="*/ 57 w 355"/>
                  <a:gd name="T13" fmla="*/ 298 h 341"/>
                  <a:gd name="T14" fmla="*/ 162 w 355"/>
                  <a:gd name="T15" fmla="*/ 341 h 3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5" h="341">
                    <a:moveTo>
                      <a:pt x="162" y="341"/>
                    </a:moveTo>
                    <a:cubicBezTo>
                      <a:pt x="200" y="341"/>
                      <a:pt x="238" y="327"/>
                      <a:pt x="267" y="298"/>
                    </a:cubicBezTo>
                    <a:cubicBezTo>
                      <a:pt x="297" y="267"/>
                      <a:pt x="297" y="267"/>
                      <a:pt x="297" y="267"/>
                    </a:cubicBezTo>
                    <a:cubicBezTo>
                      <a:pt x="355" y="209"/>
                      <a:pt x="355" y="115"/>
                      <a:pt x="297" y="58"/>
                    </a:cubicBezTo>
                    <a:cubicBezTo>
                      <a:pt x="240" y="0"/>
                      <a:pt x="146" y="0"/>
                      <a:pt x="88" y="58"/>
                    </a:cubicBezTo>
                    <a:cubicBezTo>
                      <a:pt x="57" y="89"/>
                      <a:pt x="57" y="89"/>
                      <a:pt x="57" y="89"/>
                    </a:cubicBezTo>
                    <a:cubicBezTo>
                      <a:pt x="0" y="146"/>
                      <a:pt x="0" y="240"/>
                      <a:pt x="57" y="298"/>
                    </a:cubicBezTo>
                    <a:cubicBezTo>
                      <a:pt x="86" y="327"/>
                      <a:pt x="124" y="341"/>
                      <a:pt x="162" y="3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26">
                <a:extLst>
                  <a:ext uri="{FF2B5EF4-FFF2-40B4-BE49-F238E27FC236}">
                    <a16:creationId xmlns:a16="http://schemas.microsoft.com/office/drawing/2014/main" id="{99E4617E-FA64-F0AC-1E6B-CF6E3330D2A5}"/>
                  </a:ext>
                </a:extLst>
              </p:cNvPr>
              <p:cNvSpPr>
                <a:spLocks/>
              </p:cNvSpPr>
              <p:nvPr/>
            </p:nvSpPr>
            <p:spPr bwMode="auto">
              <a:xfrm>
                <a:off x="24763413" y="-720725"/>
                <a:ext cx="328613" cy="315913"/>
              </a:xfrm>
              <a:custGeom>
                <a:avLst/>
                <a:gdLst>
                  <a:gd name="T0" fmla="*/ 162 w 355"/>
                  <a:gd name="T1" fmla="*/ 341 h 341"/>
                  <a:gd name="T2" fmla="*/ 266 w 355"/>
                  <a:gd name="T3" fmla="*/ 298 h 341"/>
                  <a:gd name="T4" fmla="*/ 297 w 355"/>
                  <a:gd name="T5" fmla="*/ 267 h 341"/>
                  <a:gd name="T6" fmla="*/ 298 w 355"/>
                  <a:gd name="T7" fmla="*/ 58 h 341"/>
                  <a:gd name="T8" fmla="*/ 89 w 355"/>
                  <a:gd name="T9" fmla="*/ 57 h 341"/>
                  <a:gd name="T10" fmla="*/ 58 w 355"/>
                  <a:gd name="T11" fmla="*/ 88 h 341"/>
                  <a:gd name="T12" fmla="*/ 57 w 355"/>
                  <a:gd name="T13" fmla="*/ 297 h 341"/>
                  <a:gd name="T14" fmla="*/ 162 w 355"/>
                  <a:gd name="T15" fmla="*/ 341 h 3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5" h="341">
                    <a:moveTo>
                      <a:pt x="162" y="341"/>
                    </a:moveTo>
                    <a:cubicBezTo>
                      <a:pt x="200" y="341"/>
                      <a:pt x="238" y="327"/>
                      <a:pt x="266" y="298"/>
                    </a:cubicBezTo>
                    <a:cubicBezTo>
                      <a:pt x="297" y="267"/>
                      <a:pt x="297" y="267"/>
                      <a:pt x="297" y="267"/>
                    </a:cubicBezTo>
                    <a:cubicBezTo>
                      <a:pt x="355" y="209"/>
                      <a:pt x="355" y="116"/>
                      <a:pt x="298" y="58"/>
                    </a:cubicBezTo>
                    <a:cubicBezTo>
                      <a:pt x="240" y="0"/>
                      <a:pt x="146" y="0"/>
                      <a:pt x="89" y="57"/>
                    </a:cubicBezTo>
                    <a:cubicBezTo>
                      <a:pt x="58" y="88"/>
                      <a:pt x="58" y="88"/>
                      <a:pt x="58" y="88"/>
                    </a:cubicBezTo>
                    <a:cubicBezTo>
                      <a:pt x="0" y="146"/>
                      <a:pt x="0" y="240"/>
                      <a:pt x="57" y="297"/>
                    </a:cubicBezTo>
                    <a:cubicBezTo>
                      <a:pt x="86" y="326"/>
                      <a:pt x="124" y="341"/>
                      <a:pt x="162" y="3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27">
                <a:extLst>
                  <a:ext uri="{FF2B5EF4-FFF2-40B4-BE49-F238E27FC236}">
                    <a16:creationId xmlns:a16="http://schemas.microsoft.com/office/drawing/2014/main" id="{012E7E25-48B6-0AE0-D97E-200B573DA143}"/>
                  </a:ext>
                </a:extLst>
              </p:cNvPr>
              <p:cNvSpPr>
                <a:spLocks/>
              </p:cNvSpPr>
              <p:nvPr/>
            </p:nvSpPr>
            <p:spPr bwMode="auto">
              <a:xfrm>
                <a:off x="25812750" y="747712"/>
                <a:ext cx="392113" cy="379413"/>
              </a:xfrm>
              <a:custGeom>
                <a:avLst/>
                <a:gdLst>
                  <a:gd name="T0" fmla="*/ 162 w 424"/>
                  <a:gd name="T1" fmla="*/ 409 h 409"/>
                  <a:gd name="T2" fmla="*/ 266 w 424"/>
                  <a:gd name="T3" fmla="*/ 366 h 409"/>
                  <a:gd name="T4" fmla="*/ 366 w 424"/>
                  <a:gd name="T5" fmla="*/ 267 h 409"/>
                  <a:gd name="T6" fmla="*/ 366 w 424"/>
                  <a:gd name="T7" fmla="*/ 57 h 409"/>
                  <a:gd name="T8" fmla="*/ 157 w 424"/>
                  <a:gd name="T9" fmla="*/ 57 h 409"/>
                  <a:gd name="T10" fmla="*/ 57 w 424"/>
                  <a:gd name="T11" fmla="*/ 157 h 409"/>
                  <a:gd name="T12" fmla="*/ 57 w 424"/>
                  <a:gd name="T13" fmla="*/ 366 h 409"/>
                  <a:gd name="T14" fmla="*/ 162 w 424"/>
                  <a:gd name="T15" fmla="*/ 409 h 4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4" h="409">
                    <a:moveTo>
                      <a:pt x="162" y="409"/>
                    </a:moveTo>
                    <a:cubicBezTo>
                      <a:pt x="200" y="409"/>
                      <a:pt x="238" y="395"/>
                      <a:pt x="266" y="366"/>
                    </a:cubicBezTo>
                    <a:cubicBezTo>
                      <a:pt x="366" y="267"/>
                      <a:pt x="366" y="267"/>
                      <a:pt x="366" y="267"/>
                    </a:cubicBezTo>
                    <a:cubicBezTo>
                      <a:pt x="424" y="209"/>
                      <a:pt x="424" y="115"/>
                      <a:pt x="366" y="57"/>
                    </a:cubicBezTo>
                    <a:cubicBezTo>
                      <a:pt x="308" y="0"/>
                      <a:pt x="214" y="0"/>
                      <a:pt x="157" y="57"/>
                    </a:cubicBezTo>
                    <a:cubicBezTo>
                      <a:pt x="57" y="157"/>
                      <a:pt x="57" y="157"/>
                      <a:pt x="57" y="157"/>
                    </a:cubicBezTo>
                    <a:cubicBezTo>
                      <a:pt x="0" y="215"/>
                      <a:pt x="0" y="308"/>
                      <a:pt x="57" y="366"/>
                    </a:cubicBezTo>
                    <a:cubicBezTo>
                      <a:pt x="86" y="395"/>
                      <a:pt x="124" y="409"/>
                      <a:pt x="162" y="4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28">
                <a:extLst>
                  <a:ext uri="{FF2B5EF4-FFF2-40B4-BE49-F238E27FC236}">
                    <a16:creationId xmlns:a16="http://schemas.microsoft.com/office/drawing/2014/main" id="{6AF95EE4-5A5B-57E0-09C4-F8F896061A91}"/>
                  </a:ext>
                </a:extLst>
              </p:cNvPr>
              <p:cNvSpPr>
                <a:spLocks/>
              </p:cNvSpPr>
              <p:nvPr/>
            </p:nvSpPr>
            <p:spPr bwMode="auto">
              <a:xfrm>
                <a:off x="26309638" y="250825"/>
                <a:ext cx="392113" cy="379413"/>
              </a:xfrm>
              <a:custGeom>
                <a:avLst/>
                <a:gdLst>
                  <a:gd name="T0" fmla="*/ 162 w 424"/>
                  <a:gd name="T1" fmla="*/ 409 h 409"/>
                  <a:gd name="T2" fmla="*/ 267 w 424"/>
                  <a:gd name="T3" fmla="*/ 366 h 409"/>
                  <a:gd name="T4" fmla="*/ 366 w 424"/>
                  <a:gd name="T5" fmla="*/ 266 h 409"/>
                  <a:gd name="T6" fmla="*/ 366 w 424"/>
                  <a:gd name="T7" fmla="*/ 57 h 409"/>
                  <a:gd name="T8" fmla="*/ 157 w 424"/>
                  <a:gd name="T9" fmla="*/ 57 h 409"/>
                  <a:gd name="T10" fmla="*/ 58 w 424"/>
                  <a:gd name="T11" fmla="*/ 157 h 409"/>
                  <a:gd name="T12" fmla="*/ 58 w 424"/>
                  <a:gd name="T13" fmla="*/ 366 h 409"/>
                  <a:gd name="T14" fmla="*/ 162 w 424"/>
                  <a:gd name="T15" fmla="*/ 409 h 4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4" h="409">
                    <a:moveTo>
                      <a:pt x="162" y="409"/>
                    </a:moveTo>
                    <a:cubicBezTo>
                      <a:pt x="200" y="409"/>
                      <a:pt x="238" y="395"/>
                      <a:pt x="267" y="366"/>
                    </a:cubicBezTo>
                    <a:cubicBezTo>
                      <a:pt x="366" y="266"/>
                      <a:pt x="366" y="266"/>
                      <a:pt x="366" y="266"/>
                    </a:cubicBezTo>
                    <a:cubicBezTo>
                      <a:pt x="424" y="209"/>
                      <a:pt x="424" y="115"/>
                      <a:pt x="366" y="57"/>
                    </a:cubicBezTo>
                    <a:cubicBezTo>
                      <a:pt x="308" y="0"/>
                      <a:pt x="215" y="0"/>
                      <a:pt x="157" y="57"/>
                    </a:cubicBezTo>
                    <a:cubicBezTo>
                      <a:pt x="58" y="157"/>
                      <a:pt x="58" y="157"/>
                      <a:pt x="58" y="157"/>
                    </a:cubicBezTo>
                    <a:cubicBezTo>
                      <a:pt x="0" y="214"/>
                      <a:pt x="0" y="308"/>
                      <a:pt x="58" y="366"/>
                    </a:cubicBezTo>
                    <a:cubicBezTo>
                      <a:pt x="86" y="395"/>
                      <a:pt x="124" y="409"/>
                      <a:pt x="162" y="4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Freeform 29">
                <a:extLst>
                  <a:ext uri="{FF2B5EF4-FFF2-40B4-BE49-F238E27FC236}">
                    <a16:creationId xmlns:a16="http://schemas.microsoft.com/office/drawing/2014/main" id="{F69ABE29-BC1F-EEB3-2CD1-26825173BCEC}"/>
                  </a:ext>
                </a:extLst>
              </p:cNvPr>
              <p:cNvSpPr>
                <a:spLocks/>
              </p:cNvSpPr>
              <p:nvPr/>
            </p:nvSpPr>
            <p:spPr bwMode="auto">
              <a:xfrm>
                <a:off x="26309638" y="747712"/>
                <a:ext cx="392113" cy="379413"/>
              </a:xfrm>
              <a:custGeom>
                <a:avLst/>
                <a:gdLst>
                  <a:gd name="T0" fmla="*/ 157 w 424"/>
                  <a:gd name="T1" fmla="*/ 366 h 409"/>
                  <a:gd name="T2" fmla="*/ 261 w 424"/>
                  <a:gd name="T3" fmla="*/ 409 h 409"/>
                  <a:gd name="T4" fmla="*/ 366 w 424"/>
                  <a:gd name="T5" fmla="*/ 366 h 409"/>
                  <a:gd name="T6" fmla="*/ 366 w 424"/>
                  <a:gd name="T7" fmla="*/ 157 h 409"/>
                  <a:gd name="T8" fmla="*/ 267 w 424"/>
                  <a:gd name="T9" fmla="*/ 57 h 409"/>
                  <a:gd name="T10" fmla="*/ 58 w 424"/>
                  <a:gd name="T11" fmla="*/ 57 h 409"/>
                  <a:gd name="T12" fmla="*/ 58 w 424"/>
                  <a:gd name="T13" fmla="*/ 267 h 409"/>
                  <a:gd name="T14" fmla="*/ 157 w 424"/>
                  <a:gd name="T15" fmla="*/ 366 h 4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4" h="409">
                    <a:moveTo>
                      <a:pt x="157" y="366"/>
                    </a:moveTo>
                    <a:cubicBezTo>
                      <a:pt x="186" y="395"/>
                      <a:pt x="224" y="409"/>
                      <a:pt x="261" y="409"/>
                    </a:cubicBezTo>
                    <a:cubicBezTo>
                      <a:pt x="299" y="409"/>
                      <a:pt x="337" y="395"/>
                      <a:pt x="366" y="366"/>
                    </a:cubicBezTo>
                    <a:cubicBezTo>
                      <a:pt x="424" y="308"/>
                      <a:pt x="424" y="215"/>
                      <a:pt x="366" y="157"/>
                    </a:cubicBezTo>
                    <a:cubicBezTo>
                      <a:pt x="267" y="57"/>
                      <a:pt x="267" y="57"/>
                      <a:pt x="267" y="57"/>
                    </a:cubicBezTo>
                    <a:cubicBezTo>
                      <a:pt x="209" y="0"/>
                      <a:pt x="115" y="0"/>
                      <a:pt x="58" y="57"/>
                    </a:cubicBezTo>
                    <a:cubicBezTo>
                      <a:pt x="0" y="115"/>
                      <a:pt x="0" y="209"/>
                      <a:pt x="58" y="267"/>
                    </a:cubicBezTo>
                    <a:lnTo>
                      <a:pt x="157" y="3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Freeform 30">
                <a:extLst>
                  <a:ext uri="{FF2B5EF4-FFF2-40B4-BE49-F238E27FC236}">
                    <a16:creationId xmlns:a16="http://schemas.microsoft.com/office/drawing/2014/main" id="{76FAF937-CF42-CCCE-0749-18ECE9B3B4DD}"/>
                  </a:ext>
                </a:extLst>
              </p:cNvPr>
              <p:cNvSpPr>
                <a:spLocks/>
              </p:cNvSpPr>
              <p:nvPr/>
            </p:nvSpPr>
            <p:spPr bwMode="auto">
              <a:xfrm>
                <a:off x="25812750" y="250825"/>
                <a:ext cx="392113" cy="379413"/>
              </a:xfrm>
              <a:custGeom>
                <a:avLst/>
                <a:gdLst>
                  <a:gd name="T0" fmla="*/ 157 w 424"/>
                  <a:gd name="T1" fmla="*/ 366 h 409"/>
                  <a:gd name="T2" fmla="*/ 261 w 424"/>
                  <a:gd name="T3" fmla="*/ 409 h 409"/>
                  <a:gd name="T4" fmla="*/ 366 w 424"/>
                  <a:gd name="T5" fmla="*/ 366 h 409"/>
                  <a:gd name="T6" fmla="*/ 366 w 424"/>
                  <a:gd name="T7" fmla="*/ 157 h 409"/>
                  <a:gd name="T8" fmla="*/ 266 w 424"/>
                  <a:gd name="T9" fmla="*/ 57 h 409"/>
                  <a:gd name="T10" fmla="*/ 57 w 424"/>
                  <a:gd name="T11" fmla="*/ 57 h 409"/>
                  <a:gd name="T12" fmla="*/ 57 w 424"/>
                  <a:gd name="T13" fmla="*/ 266 h 409"/>
                  <a:gd name="T14" fmla="*/ 157 w 424"/>
                  <a:gd name="T15" fmla="*/ 366 h 4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4" h="409">
                    <a:moveTo>
                      <a:pt x="157" y="366"/>
                    </a:moveTo>
                    <a:cubicBezTo>
                      <a:pt x="186" y="395"/>
                      <a:pt x="223" y="409"/>
                      <a:pt x="261" y="409"/>
                    </a:cubicBezTo>
                    <a:cubicBezTo>
                      <a:pt x="299" y="409"/>
                      <a:pt x="337" y="395"/>
                      <a:pt x="366" y="366"/>
                    </a:cubicBezTo>
                    <a:cubicBezTo>
                      <a:pt x="424" y="308"/>
                      <a:pt x="424" y="214"/>
                      <a:pt x="366" y="157"/>
                    </a:cubicBezTo>
                    <a:cubicBezTo>
                      <a:pt x="266" y="57"/>
                      <a:pt x="266" y="57"/>
                      <a:pt x="266" y="57"/>
                    </a:cubicBezTo>
                    <a:cubicBezTo>
                      <a:pt x="209" y="0"/>
                      <a:pt x="115" y="0"/>
                      <a:pt x="57" y="57"/>
                    </a:cubicBezTo>
                    <a:cubicBezTo>
                      <a:pt x="0" y="115"/>
                      <a:pt x="0" y="209"/>
                      <a:pt x="57" y="266"/>
                    </a:cubicBezTo>
                    <a:lnTo>
                      <a:pt x="157" y="3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Freeform 31">
                <a:extLst>
                  <a:ext uri="{FF2B5EF4-FFF2-40B4-BE49-F238E27FC236}">
                    <a16:creationId xmlns:a16="http://schemas.microsoft.com/office/drawing/2014/main" id="{D068FD6F-0977-0AB8-BCAB-4BAEC71927C2}"/>
                  </a:ext>
                </a:extLst>
              </p:cNvPr>
              <p:cNvSpPr>
                <a:spLocks noEditPoints="1"/>
              </p:cNvSpPr>
              <p:nvPr/>
            </p:nvSpPr>
            <p:spPr bwMode="auto">
              <a:xfrm>
                <a:off x="28168600" y="-1374775"/>
                <a:ext cx="3352800" cy="3325813"/>
              </a:xfrm>
              <a:custGeom>
                <a:avLst/>
                <a:gdLst>
                  <a:gd name="T0" fmla="*/ 3527 w 3623"/>
                  <a:gd name="T1" fmla="*/ 2175 h 3593"/>
                  <a:gd name="T2" fmla="*/ 2239 w 3623"/>
                  <a:gd name="T3" fmla="*/ 544 h 3593"/>
                  <a:gd name="T4" fmla="*/ 2212 w 3623"/>
                  <a:gd name="T5" fmla="*/ 219 h 3593"/>
                  <a:gd name="T6" fmla="*/ 2068 w 3623"/>
                  <a:gd name="T7" fmla="*/ 75 h 3593"/>
                  <a:gd name="T8" fmla="*/ 1889 w 3623"/>
                  <a:gd name="T9" fmla="*/ 0 h 3593"/>
                  <a:gd name="T10" fmla="*/ 1889 w 3623"/>
                  <a:gd name="T11" fmla="*/ 0 h 3593"/>
                  <a:gd name="T12" fmla="*/ 1710 w 3623"/>
                  <a:gd name="T13" fmla="*/ 75 h 3593"/>
                  <a:gd name="T14" fmla="*/ 74 w 3623"/>
                  <a:gd name="T15" fmla="*/ 1710 h 3593"/>
                  <a:gd name="T16" fmla="*/ 0 w 3623"/>
                  <a:gd name="T17" fmla="*/ 1889 h 3593"/>
                  <a:gd name="T18" fmla="*/ 74 w 3623"/>
                  <a:gd name="T19" fmla="*/ 2068 h 3593"/>
                  <a:gd name="T20" fmla="*/ 218 w 3623"/>
                  <a:gd name="T21" fmla="*/ 2213 h 3593"/>
                  <a:gd name="T22" fmla="*/ 397 w 3623"/>
                  <a:gd name="T23" fmla="*/ 2287 h 3593"/>
                  <a:gd name="T24" fmla="*/ 544 w 3623"/>
                  <a:gd name="T25" fmla="*/ 2239 h 3593"/>
                  <a:gd name="T26" fmla="*/ 2175 w 3623"/>
                  <a:gd name="T27" fmla="*/ 3528 h 3593"/>
                  <a:gd name="T28" fmla="*/ 2363 w 3623"/>
                  <a:gd name="T29" fmla="*/ 3593 h 3593"/>
                  <a:gd name="T30" fmla="*/ 2578 w 3623"/>
                  <a:gd name="T31" fmla="*/ 3504 h 3593"/>
                  <a:gd name="T32" fmla="*/ 3504 w 3623"/>
                  <a:gd name="T33" fmla="*/ 2579 h 3593"/>
                  <a:gd name="T34" fmla="*/ 3527 w 3623"/>
                  <a:gd name="T35" fmla="*/ 2175 h 3593"/>
                  <a:gd name="T36" fmla="*/ 893 w 3623"/>
                  <a:gd name="T37" fmla="*/ 1896 h 3593"/>
                  <a:gd name="T38" fmla="*/ 1504 w 3623"/>
                  <a:gd name="T39" fmla="*/ 1285 h 3593"/>
                  <a:gd name="T40" fmla="*/ 1504 w 3623"/>
                  <a:gd name="T41" fmla="*/ 1075 h 3593"/>
                  <a:gd name="T42" fmla="*/ 1295 w 3623"/>
                  <a:gd name="T43" fmla="*/ 1075 h 3593"/>
                  <a:gd name="T44" fmla="*/ 397 w 3623"/>
                  <a:gd name="T45" fmla="*/ 1973 h 3593"/>
                  <a:gd name="T46" fmla="*/ 313 w 3623"/>
                  <a:gd name="T47" fmla="*/ 1889 h 3593"/>
                  <a:gd name="T48" fmla="*/ 1889 w 3623"/>
                  <a:gd name="T49" fmla="*/ 314 h 3593"/>
                  <a:gd name="T50" fmla="*/ 1973 w 3623"/>
                  <a:gd name="T51" fmla="*/ 398 h 3593"/>
                  <a:gd name="T52" fmla="*/ 1766 w 3623"/>
                  <a:gd name="T53" fmla="*/ 604 h 3593"/>
                  <a:gd name="T54" fmla="*/ 1766 w 3623"/>
                  <a:gd name="T55" fmla="*/ 814 h 3593"/>
                  <a:gd name="T56" fmla="*/ 1975 w 3623"/>
                  <a:gd name="T57" fmla="*/ 814 h 3593"/>
                  <a:gd name="T58" fmla="*/ 2031 w 3623"/>
                  <a:gd name="T59" fmla="*/ 758 h 3593"/>
                  <a:gd name="T60" fmla="*/ 2930 w 3623"/>
                  <a:gd name="T61" fmla="*/ 1896 h 3593"/>
                  <a:gd name="T62" fmla="*/ 893 w 3623"/>
                  <a:gd name="T63" fmla="*/ 1896 h 3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23" h="3593">
                    <a:moveTo>
                      <a:pt x="3527" y="2175"/>
                    </a:moveTo>
                    <a:cubicBezTo>
                      <a:pt x="2239" y="544"/>
                      <a:pt x="2239" y="544"/>
                      <a:pt x="2239" y="544"/>
                    </a:cubicBezTo>
                    <a:cubicBezTo>
                      <a:pt x="2309" y="446"/>
                      <a:pt x="2301" y="307"/>
                      <a:pt x="2212" y="219"/>
                    </a:cubicBezTo>
                    <a:cubicBezTo>
                      <a:pt x="2068" y="75"/>
                      <a:pt x="2068" y="75"/>
                      <a:pt x="2068" y="75"/>
                    </a:cubicBezTo>
                    <a:cubicBezTo>
                      <a:pt x="2020" y="27"/>
                      <a:pt x="1957" y="0"/>
                      <a:pt x="1889" y="0"/>
                    </a:cubicBezTo>
                    <a:cubicBezTo>
                      <a:pt x="1889" y="0"/>
                      <a:pt x="1889" y="0"/>
                      <a:pt x="1889" y="0"/>
                    </a:cubicBezTo>
                    <a:cubicBezTo>
                      <a:pt x="1821" y="0"/>
                      <a:pt x="1758" y="27"/>
                      <a:pt x="1710" y="75"/>
                    </a:cubicBezTo>
                    <a:cubicBezTo>
                      <a:pt x="74" y="1710"/>
                      <a:pt x="74" y="1710"/>
                      <a:pt x="74" y="1710"/>
                    </a:cubicBezTo>
                    <a:cubicBezTo>
                      <a:pt x="26" y="1758"/>
                      <a:pt x="0" y="1822"/>
                      <a:pt x="0" y="1889"/>
                    </a:cubicBezTo>
                    <a:cubicBezTo>
                      <a:pt x="0" y="1957"/>
                      <a:pt x="26" y="2021"/>
                      <a:pt x="74" y="2068"/>
                    </a:cubicBezTo>
                    <a:cubicBezTo>
                      <a:pt x="218" y="2213"/>
                      <a:pt x="218" y="2213"/>
                      <a:pt x="218" y="2213"/>
                    </a:cubicBezTo>
                    <a:cubicBezTo>
                      <a:pt x="268" y="2262"/>
                      <a:pt x="332" y="2287"/>
                      <a:pt x="397" y="2287"/>
                    </a:cubicBezTo>
                    <a:cubicBezTo>
                      <a:pt x="449" y="2287"/>
                      <a:pt x="500" y="2270"/>
                      <a:pt x="544" y="2239"/>
                    </a:cubicBezTo>
                    <a:cubicBezTo>
                      <a:pt x="2175" y="3528"/>
                      <a:pt x="2175" y="3528"/>
                      <a:pt x="2175" y="3528"/>
                    </a:cubicBezTo>
                    <a:cubicBezTo>
                      <a:pt x="2230" y="3572"/>
                      <a:pt x="2297" y="3593"/>
                      <a:pt x="2363" y="3593"/>
                    </a:cubicBezTo>
                    <a:cubicBezTo>
                      <a:pt x="2441" y="3593"/>
                      <a:pt x="2519" y="3563"/>
                      <a:pt x="2578" y="3504"/>
                    </a:cubicBezTo>
                    <a:cubicBezTo>
                      <a:pt x="3504" y="2579"/>
                      <a:pt x="3504" y="2579"/>
                      <a:pt x="3504" y="2579"/>
                    </a:cubicBezTo>
                    <a:cubicBezTo>
                      <a:pt x="3613" y="2470"/>
                      <a:pt x="3623" y="2296"/>
                      <a:pt x="3527" y="2175"/>
                    </a:cubicBezTo>
                    <a:close/>
                    <a:moveTo>
                      <a:pt x="893" y="1896"/>
                    </a:moveTo>
                    <a:cubicBezTo>
                      <a:pt x="1504" y="1285"/>
                      <a:pt x="1504" y="1285"/>
                      <a:pt x="1504" y="1285"/>
                    </a:cubicBezTo>
                    <a:cubicBezTo>
                      <a:pt x="1562" y="1227"/>
                      <a:pt x="1562" y="1133"/>
                      <a:pt x="1504" y="1075"/>
                    </a:cubicBezTo>
                    <a:cubicBezTo>
                      <a:pt x="1447" y="1018"/>
                      <a:pt x="1353" y="1018"/>
                      <a:pt x="1295" y="1075"/>
                    </a:cubicBezTo>
                    <a:cubicBezTo>
                      <a:pt x="397" y="1973"/>
                      <a:pt x="397" y="1973"/>
                      <a:pt x="397" y="1973"/>
                    </a:cubicBezTo>
                    <a:cubicBezTo>
                      <a:pt x="313" y="1889"/>
                      <a:pt x="313" y="1889"/>
                      <a:pt x="313" y="1889"/>
                    </a:cubicBezTo>
                    <a:cubicBezTo>
                      <a:pt x="1889" y="314"/>
                      <a:pt x="1889" y="314"/>
                      <a:pt x="1889" y="314"/>
                    </a:cubicBezTo>
                    <a:cubicBezTo>
                      <a:pt x="1973" y="398"/>
                      <a:pt x="1973" y="398"/>
                      <a:pt x="1973" y="398"/>
                    </a:cubicBezTo>
                    <a:cubicBezTo>
                      <a:pt x="1766" y="604"/>
                      <a:pt x="1766" y="604"/>
                      <a:pt x="1766" y="604"/>
                    </a:cubicBezTo>
                    <a:cubicBezTo>
                      <a:pt x="1709" y="662"/>
                      <a:pt x="1709" y="756"/>
                      <a:pt x="1766" y="814"/>
                    </a:cubicBezTo>
                    <a:cubicBezTo>
                      <a:pt x="1824" y="871"/>
                      <a:pt x="1918" y="871"/>
                      <a:pt x="1975" y="814"/>
                    </a:cubicBezTo>
                    <a:cubicBezTo>
                      <a:pt x="2031" y="758"/>
                      <a:pt x="2031" y="758"/>
                      <a:pt x="2031" y="758"/>
                    </a:cubicBezTo>
                    <a:cubicBezTo>
                      <a:pt x="2930" y="1896"/>
                      <a:pt x="2930" y="1896"/>
                      <a:pt x="2930" y="1896"/>
                    </a:cubicBezTo>
                    <a:lnTo>
                      <a:pt x="893" y="18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5" name="Group 24">
            <a:extLst>
              <a:ext uri="{FF2B5EF4-FFF2-40B4-BE49-F238E27FC236}">
                <a16:creationId xmlns:a16="http://schemas.microsoft.com/office/drawing/2014/main" id="{D93E34EC-ADC4-57F9-D7DD-FAD029C2BDDD}"/>
              </a:ext>
            </a:extLst>
          </p:cNvPr>
          <p:cNvGrpSpPr/>
          <p:nvPr/>
        </p:nvGrpSpPr>
        <p:grpSpPr>
          <a:xfrm>
            <a:off x="326068" y="4584333"/>
            <a:ext cx="6535031" cy="461665"/>
            <a:chOff x="237168" y="4516032"/>
            <a:chExt cx="6535031" cy="461665"/>
          </a:xfrm>
        </p:grpSpPr>
        <p:sp>
          <p:nvSpPr>
            <p:cNvPr id="144" name="TextBox 50">
              <a:extLst>
                <a:ext uri="{FF2B5EF4-FFF2-40B4-BE49-F238E27FC236}">
                  <a16:creationId xmlns:a16="http://schemas.microsoft.com/office/drawing/2014/main" id="{9A77B107-1A1D-5BAC-54CF-9DFF301CB7F4}"/>
                </a:ext>
              </a:extLst>
            </p:cNvPr>
            <p:cNvSpPr txBox="1">
              <a:spLocks noChangeArrowheads="1"/>
            </p:cNvSpPr>
            <p:nvPr/>
          </p:nvSpPr>
          <p:spPr bwMode="auto">
            <a:xfrm>
              <a:off x="1285799" y="4516032"/>
              <a:ext cx="5486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0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200">
                  <a:solidFill>
                    <a:schemeClr val="tx1"/>
                  </a:solidFill>
                  <a:latin typeface="Calibri" panose="020F0502020204030204" pitchFamily="34" charset="0"/>
                </a:defRPr>
              </a:lvl9pPr>
            </a:lstStyle>
            <a:p>
              <a:pPr lvl="0">
                <a:lnSpc>
                  <a:spcPct val="100000"/>
                </a:lnSpc>
                <a:spcBef>
                  <a:spcPct val="0"/>
                </a:spcBef>
                <a:buNone/>
                <a:defRPr/>
              </a:pPr>
              <a:r>
                <a:rPr lang="en-US" altLang="en-US" sz="2400" dirty="0">
                  <a:latin typeface="Atkinson Hyperlegible" pitchFamily="2" charset="0"/>
                </a:rPr>
                <a:t>Medical activities </a:t>
              </a:r>
            </a:p>
          </p:txBody>
        </p:sp>
        <p:cxnSp>
          <p:nvCxnSpPr>
            <p:cNvPr id="145" name="Straight Connector 144">
              <a:extLst>
                <a:ext uri="{FF2B5EF4-FFF2-40B4-BE49-F238E27FC236}">
                  <a16:creationId xmlns:a16="http://schemas.microsoft.com/office/drawing/2014/main" id="{C258E1DF-C604-1DE1-B569-B5EEC12B08B8}"/>
                </a:ext>
              </a:extLst>
            </p:cNvPr>
            <p:cNvCxnSpPr>
              <a:cxnSpLocks/>
            </p:cNvCxnSpPr>
            <p:nvPr/>
          </p:nvCxnSpPr>
          <p:spPr>
            <a:xfrm>
              <a:off x="1054422" y="4545696"/>
              <a:ext cx="0" cy="402336"/>
            </a:xfrm>
            <a:prstGeom prst="line">
              <a:avLst/>
            </a:prstGeom>
            <a:ln w="57150">
              <a:solidFill>
                <a:srgbClr val="F4A81D"/>
              </a:solidFill>
              <a:prstDash val="solid"/>
            </a:ln>
          </p:spPr>
          <p:style>
            <a:lnRef idx="1">
              <a:schemeClr val="accent1"/>
            </a:lnRef>
            <a:fillRef idx="0">
              <a:schemeClr val="accent1"/>
            </a:fillRef>
            <a:effectRef idx="0">
              <a:schemeClr val="accent1"/>
            </a:effectRef>
            <a:fontRef idx="minor">
              <a:schemeClr val="tx1"/>
            </a:fontRef>
          </p:style>
        </p:cxnSp>
        <p:grpSp>
          <p:nvGrpSpPr>
            <p:cNvPr id="226" name="Group 225">
              <a:extLst>
                <a:ext uri="{FF2B5EF4-FFF2-40B4-BE49-F238E27FC236}">
                  <a16:creationId xmlns:a16="http://schemas.microsoft.com/office/drawing/2014/main" id="{13839465-F47C-BCB6-61D6-7F5DD642B813}"/>
                </a:ext>
              </a:extLst>
            </p:cNvPr>
            <p:cNvGrpSpPr/>
            <p:nvPr/>
          </p:nvGrpSpPr>
          <p:grpSpPr>
            <a:xfrm>
              <a:off x="237168" y="4534853"/>
              <a:ext cx="596428" cy="424023"/>
              <a:chOff x="17108954" y="-1467090"/>
              <a:chExt cx="6467009" cy="4597641"/>
            </a:xfrm>
            <a:solidFill>
              <a:srgbClr val="F4A81D"/>
            </a:solidFill>
          </p:grpSpPr>
          <p:grpSp>
            <p:nvGrpSpPr>
              <p:cNvPr id="218" name="Group 217">
                <a:extLst>
                  <a:ext uri="{FF2B5EF4-FFF2-40B4-BE49-F238E27FC236}">
                    <a16:creationId xmlns:a16="http://schemas.microsoft.com/office/drawing/2014/main" id="{7BA47830-9234-1C33-B8D9-D2CEE635C4CC}"/>
                  </a:ext>
                </a:extLst>
              </p:cNvPr>
              <p:cNvGrpSpPr/>
              <p:nvPr/>
            </p:nvGrpSpPr>
            <p:grpSpPr>
              <a:xfrm>
                <a:off x="20999451" y="555625"/>
                <a:ext cx="2576512" cy="2574926"/>
                <a:chOff x="20999451" y="555625"/>
                <a:chExt cx="2576512" cy="2574926"/>
              </a:xfrm>
              <a:grpFill/>
            </p:grpSpPr>
            <p:sp>
              <p:nvSpPr>
                <p:cNvPr id="216" name="Freeform 37">
                  <a:extLst>
                    <a:ext uri="{FF2B5EF4-FFF2-40B4-BE49-F238E27FC236}">
                      <a16:creationId xmlns:a16="http://schemas.microsoft.com/office/drawing/2014/main" id="{DA6E81C1-E30B-7ACF-E29D-71710AD6DD7C}"/>
                    </a:ext>
                  </a:extLst>
                </p:cNvPr>
                <p:cNvSpPr>
                  <a:spLocks/>
                </p:cNvSpPr>
                <p:nvPr/>
              </p:nvSpPr>
              <p:spPr bwMode="auto">
                <a:xfrm>
                  <a:off x="21448713" y="555625"/>
                  <a:ext cx="2127250" cy="2127250"/>
                </a:xfrm>
                <a:custGeom>
                  <a:avLst/>
                  <a:gdLst>
                    <a:gd name="T0" fmla="*/ 3019 w 3019"/>
                    <a:gd name="T1" fmla="*/ 1828 h 3020"/>
                    <a:gd name="T2" fmla="*/ 1191 w 3019"/>
                    <a:gd name="T3" fmla="*/ 0 h 3020"/>
                    <a:gd name="T4" fmla="*/ 0 w 3019"/>
                    <a:gd name="T5" fmla="*/ 444 h 3020"/>
                    <a:gd name="T6" fmla="*/ 2575 w 3019"/>
                    <a:gd name="T7" fmla="*/ 3020 h 3020"/>
                    <a:gd name="T8" fmla="*/ 3019 w 3019"/>
                    <a:gd name="T9" fmla="*/ 1828 h 3020"/>
                  </a:gdLst>
                  <a:ahLst/>
                  <a:cxnLst>
                    <a:cxn ang="0">
                      <a:pos x="T0" y="T1"/>
                    </a:cxn>
                    <a:cxn ang="0">
                      <a:pos x="T2" y="T3"/>
                    </a:cxn>
                    <a:cxn ang="0">
                      <a:pos x="T4" y="T5"/>
                    </a:cxn>
                    <a:cxn ang="0">
                      <a:pos x="T6" y="T7"/>
                    </a:cxn>
                    <a:cxn ang="0">
                      <a:pos x="T8" y="T9"/>
                    </a:cxn>
                  </a:cxnLst>
                  <a:rect l="0" t="0" r="r" b="b"/>
                  <a:pathLst>
                    <a:path w="3019" h="3020">
                      <a:moveTo>
                        <a:pt x="3019" y="1828"/>
                      </a:moveTo>
                      <a:cubicBezTo>
                        <a:pt x="3019" y="820"/>
                        <a:pt x="2199" y="0"/>
                        <a:pt x="1191" y="0"/>
                      </a:cubicBezTo>
                      <a:cubicBezTo>
                        <a:pt x="736" y="0"/>
                        <a:pt x="320" y="168"/>
                        <a:pt x="0" y="444"/>
                      </a:cubicBezTo>
                      <a:cubicBezTo>
                        <a:pt x="2575" y="3020"/>
                        <a:pt x="2575" y="3020"/>
                        <a:pt x="2575" y="3020"/>
                      </a:cubicBezTo>
                      <a:cubicBezTo>
                        <a:pt x="2851" y="2699"/>
                        <a:pt x="3019" y="2283"/>
                        <a:pt x="3019" y="18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 name="Freeform 38">
                  <a:extLst>
                    <a:ext uri="{FF2B5EF4-FFF2-40B4-BE49-F238E27FC236}">
                      <a16:creationId xmlns:a16="http://schemas.microsoft.com/office/drawing/2014/main" id="{D1168AAC-D187-20A1-DD13-22753AAB731B}"/>
                    </a:ext>
                  </a:extLst>
                </p:cNvPr>
                <p:cNvSpPr>
                  <a:spLocks/>
                </p:cNvSpPr>
                <p:nvPr/>
              </p:nvSpPr>
              <p:spPr bwMode="auto">
                <a:xfrm>
                  <a:off x="20999451" y="1004888"/>
                  <a:ext cx="2128838" cy="2125663"/>
                </a:xfrm>
                <a:custGeom>
                  <a:avLst/>
                  <a:gdLst>
                    <a:gd name="T0" fmla="*/ 3020 w 3020"/>
                    <a:gd name="T1" fmla="*/ 2576 h 3020"/>
                    <a:gd name="T2" fmla="*/ 445 w 3020"/>
                    <a:gd name="T3" fmla="*/ 0 h 3020"/>
                    <a:gd name="T4" fmla="*/ 0 w 3020"/>
                    <a:gd name="T5" fmla="*/ 1191 h 3020"/>
                    <a:gd name="T6" fmla="*/ 1829 w 3020"/>
                    <a:gd name="T7" fmla="*/ 3020 h 3020"/>
                    <a:gd name="T8" fmla="*/ 3020 w 3020"/>
                    <a:gd name="T9" fmla="*/ 2576 h 3020"/>
                  </a:gdLst>
                  <a:ahLst/>
                  <a:cxnLst>
                    <a:cxn ang="0">
                      <a:pos x="T0" y="T1"/>
                    </a:cxn>
                    <a:cxn ang="0">
                      <a:pos x="T2" y="T3"/>
                    </a:cxn>
                    <a:cxn ang="0">
                      <a:pos x="T4" y="T5"/>
                    </a:cxn>
                    <a:cxn ang="0">
                      <a:pos x="T6" y="T7"/>
                    </a:cxn>
                    <a:cxn ang="0">
                      <a:pos x="T8" y="T9"/>
                    </a:cxn>
                  </a:cxnLst>
                  <a:rect l="0" t="0" r="r" b="b"/>
                  <a:pathLst>
                    <a:path w="3020" h="3020">
                      <a:moveTo>
                        <a:pt x="3020" y="2576"/>
                      </a:moveTo>
                      <a:cubicBezTo>
                        <a:pt x="445" y="0"/>
                        <a:pt x="445" y="0"/>
                        <a:pt x="445" y="0"/>
                      </a:cubicBezTo>
                      <a:cubicBezTo>
                        <a:pt x="169" y="320"/>
                        <a:pt x="0" y="736"/>
                        <a:pt x="0" y="1191"/>
                      </a:cubicBezTo>
                      <a:cubicBezTo>
                        <a:pt x="0" y="2200"/>
                        <a:pt x="821" y="3020"/>
                        <a:pt x="1829" y="3020"/>
                      </a:cubicBezTo>
                      <a:cubicBezTo>
                        <a:pt x="2284" y="3020"/>
                        <a:pt x="2700" y="2852"/>
                        <a:pt x="3020" y="25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19" name="Group 218">
                <a:extLst>
                  <a:ext uri="{FF2B5EF4-FFF2-40B4-BE49-F238E27FC236}">
                    <a16:creationId xmlns:a16="http://schemas.microsoft.com/office/drawing/2014/main" id="{9731E73A-56DB-7CC0-6270-B12B553C2A9E}"/>
                  </a:ext>
                </a:extLst>
              </p:cNvPr>
              <p:cNvGrpSpPr/>
              <p:nvPr/>
            </p:nvGrpSpPr>
            <p:grpSpPr>
              <a:xfrm>
                <a:off x="17108954" y="-1467090"/>
                <a:ext cx="3890497" cy="4597641"/>
                <a:chOff x="18227675" y="4024313"/>
                <a:chExt cx="2436813" cy="2879725"/>
              </a:xfrm>
              <a:grpFill/>
            </p:grpSpPr>
            <p:sp>
              <p:nvSpPr>
                <p:cNvPr id="224" name="Freeform 49">
                  <a:extLst>
                    <a:ext uri="{FF2B5EF4-FFF2-40B4-BE49-F238E27FC236}">
                      <a16:creationId xmlns:a16="http://schemas.microsoft.com/office/drawing/2014/main" id="{4BC910B3-F7A1-531C-A055-3B8B0CEBEBA0}"/>
                    </a:ext>
                  </a:extLst>
                </p:cNvPr>
                <p:cNvSpPr>
                  <a:spLocks/>
                </p:cNvSpPr>
                <p:nvPr/>
              </p:nvSpPr>
              <p:spPr bwMode="auto">
                <a:xfrm>
                  <a:off x="18757900" y="4595813"/>
                  <a:ext cx="1376363" cy="1830388"/>
                </a:xfrm>
                <a:custGeom>
                  <a:avLst/>
                  <a:gdLst>
                    <a:gd name="T0" fmla="*/ 113 w 980"/>
                    <a:gd name="T1" fmla="*/ 1303 h 1303"/>
                    <a:gd name="T2" fmla="*/ 869 w 980"/>
                    <a:gd name="T3" fmla="*/ 1303 h 1303"/>
                    <a:gd name="T4" fmla="*/ 980 w 980"/>
                    <a:gd name="T5" fmla="*/ 63 h 1303"/>
                    <a:gd name="T6" fmla="*/ 828 w 980"/>
                    <a:gd name="T7" fmla="*/ 98 h 1303"/>
                    <a:gd name="T8" fmla="*/ 388 w 980"/>
                    <a:gd name="T9" fmla="*/ 57 h 1303"/>
                    <a:gd name="T10" fmla="*/ 0 w 980"/>
                    <a:gd name="T11" fmla="*/ 12 h 1303"/>
                    <a:gd name="T12" fmla="*/ 113 w 980"/>
                    <a:gd name="T13" fmla="*/ 1303 h 1303"/>
                  </a:gdLst>
                  <a:ahLst/>
                  <a:cxnLst>
                    <a:cxn ang="0">
                      <a:pos x="T0" y="T1"/>
                    </a:cxn>
                    <a:cxn ang="0">
                      <a:pos x="T2" y="T3"/>
                    </a:cxn>
                    <a:cxn ang="0">
                      <a:pos x="T4" y="T5"/>
                    </a:cxn>
                    <a:cxn ang="0">
                      <a:pos x="T6" y="T7"/>
                    </a:cxn>
                    <a:cxn ang="0">
                      <a:pos x="T8" y="T9"/>
                    </a:cxn>
                    <a:cxn ang="0">
                      <a:pos x="T10" y="T11"/>
                    </a:cxn>
                    <a:cxn ang="0">
                      <a:pos x="T12" y="T13"/>
                    </a:cxn>
                  </a:cxnLst>
                  <a:rect l="0" t="0" r="r" b="b"/>
                  <a:pathLst>
                    <a:path w="980" h="1303">
                      <a:moveTo>
                        <a:pt x="113" y="1303"/>
                      </a:moveTo>
                      <a:cubicBezTo>
                        <a:pt x="869" y="1303"/>
                        <a:pt x="869" y="1303"/>
                        <a:pt x="869" y="1303"/>
                      </a:cubicBezTo>
                      <a:cubicBezTo>
                        <a:pt x="980" y="63"/>
                        <a:pt x="980" y="63"/>
                        <a:pt x="980" y="63"/>
                      </a:cubicBezTo>
                      <a:cubicBezTo>
                        <a:pt x="931" y="79"/>
                        <a:pt x="880" y="89"/>
                        <a:pt x="828" y="98"/>
                      </a:cubicBezTo>
                      <a:cubicBezTo>
                        <a:pt x="684" y="118"/>
                        <a:pt x="533" y="106"/>
                        <a:pt x="388" y="57"/>
                      </a:cubicBezTo>
                      <a:cubicBezTo>
                        <a:pt x="261" y="14"/>
                        <a:pt x="129" y="0"/>
                        <a:pt x="0" y="12"/>
                      </a:cubicBezTo>
                      <a:lnTo>
                        <a:pt x="113" y="13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 name="Freeform 50">
                  <a:extLst>
                    <a:ext uri="{FF2B5EF4-FFF2-40B4-BE49-F238E27FC236}">
                      <a16:creationId xmlns:a16="http://schemas.microsoft.com/office/drawing/2014/main" id="{02B6C765-51CA-380A-1A1C-60B8E9104080}"/>
                    </a:ext>
                  </a:extLst>
                </p:cNvPr>
                <p:cNvSpPr>
                  <a:spLocks/>
                </p:cNvSpPr>
                <p:nvPr/>
              </p:nvSpPr>
              <p:spPr bwMode="auto">
                <a:xfrm>
                  <a:off x="18227675" y="4024313"/>
                  <a:ext cx="2436813" cy="2879725"/>
                </a:xfrm>
                <a:custGeom>
                  <a:avLst/>
                  <a:gdLst>
                    <a:gd name="T0" fmla="*/ 1636 w 1734"/>
                    <a:gd name="T1" fmla="*/ 0 h 2049"/>
                    <a:gd name="T2" fmla="*/ 1543 w 1734"/>
                    <a:gd name="T3" fmla="*/ 85 h 2049"/>
                    <a:gd name="T4" fmla="*/ 1392 w 1734"/>
                    <a:gd name="T5" fmla="*/ 1776 h 2049"/>
                    <a:gd name="T6" fmla="*/ 1298 w 1734"/>
                    <a:gd name="T7" fmla="*/ 1861 h 2049"/>
                    <a:gd name="T8" fmla="*/ 436 w 1734"/>
                    <a:gd name="T9" fmla="*/ 1861 h 2049"/>
                    <a:gd name="T10" fmla="*/ 343 w 1734"/>
                    <a:gd name="T11" fmla="*/ 1776 h 2049"/>
                    <a:gd name="T12" fmla="*/ 194 w 1734"/>
                    <a:gd name="T13" fmla="*/ 85 h 2049"/>
                    <a:gd name="T14" fmla="*/ 101 w 1734"/>
                    <a:gd name="T15" fmla="*/ 0 h 2049"/>
                    <a:gd name="T16" fmla="*/ 98 w 1734"/>
                    <a:gd name="T17" fmla="*/ 0 h 2049"/>
                    <a:gd name="T18" fmla="*/ 5 w 1734"/>
                    <a:gd name="T19" fmla="*/ 102 h 2049"/>
                    <a:gd name="T20" fmla="*/ 171 w 1734"/>
                    <a:gd name="T21" fmla="*/ 1964 h 2049"/>
                    <a:gd name="T22" fmla="*/ 264 w 1734"/>
                    <a:gd name="T23" fmla="*/ 2049 h 2049"/>
                    <a:gd name="T24" fmla="*/ 1470 w 1734"/>
                    <a:gd name="T25" fmla="*/ 2049 h 2049"/>
                    <a:gd name="T26" fmla="*/ 1564 w 1734"/>
                    <a:gd name="T27" fmla="*/ 1964 h 2049"/>
                    <a:gd name="T28" fmla="*/ 1729 w 1734"/>
                    <a:gd name="T29" fmla="*/ 102 h 2049"/>
                    <a:gd name="T30" fmla="*/ 1636 w 1734"/>
                    <a:gd name="T31" fmla="*/ 0 h 2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34" h="2049">
                      <a:moveTo>
                        <a:pt x="1636" y="0"/>
                      </a:moveTo>
                      <a:cubicBezTo>
                        <a:pt x="1587" y="0"/>
                        <a:pt x="1547" y="37"/>
                        <a:pt x="1543" y="85"/>
                      </a:cubicBezTo>
                      <a:cubicBezTo>
                        <a:pt x="1392" y="1776"/>
                        <a:pt x="1392" y="1776"/>
                        <a:pt x="1392" y="1776"/>
                      </a:cubicBezTo>
                      <a:cubicBezTo>
                        <a:pt x="1387" y="1824"/>
                        <a:pt x="1347" y="1861"/>
                        <a:pt x="1298" y="1861"/>
                      </a:cubicBezTo>
                      <a:cubicBezTo>
                        <a:pt x="436" y="1861"/>
                        <a:pt x="436" y="1861"/>
                        <a:pt x="436" y="1861"/>
                      </a:cubicBezTo>
                      <a:cubicBezTo>
                        <a:pt x="387" y="1861"/>
                        <a:pt x="347" y="1824"/>
                        <a:pt x="343" y="1776"/>
                      </a:cubicBezTo>
                      <a:cubicBezTo>
                        <a:pt x="194" y="85"/>
                        <a:pt x="194" y="85"/>
                        <a:pt x="194" y="85"/>
                      </a:cubicBezTo>
                      <a:cubicBezTo>
                        <a:pt x="190" y="37"/>
                        <a:pt x="150" y="0"/>
                        <a:pt x="101" y="0"/>
                      </a:cubicBezTo>
                      <a:cubicBezTo>
                        <a:pt x="98" y="0"/>
                        <a:pt x="98" y="0"/>
                        <a:pt x="98" y="0"/>
                      </a:cubicBezTo>
                      <a:cubicBezTo>
                        <a:pt x="43" y="0"/>
                        <a:pt x="0" y="47"/>
                        <a:pt x="5" y="102"/>
                      </a:cubicBezTo>
                      <a:cubicBezTo>
                        <a:pt x="171" y="1964"/>
                        <a:pt x="171" y="1964"/>
                        <a:pt x="171" y="1964"/>
                      </a:cubicBezTo>
                      <a:cubicBezTo>
                        <a:pt x="175" y="2012"/>
                        <a:pt x="215" y="2049"/>
                        <a:pt x="264" y="2049"/>
                      </a:cubicBezTo>
                      <a:cubicBezTo>
                        <a:pt x="1470" y="2049"/>
                        <a:pt x="1470" y="2049"/>
                        <a:pt x="1470" y="2049"/>
                      </a:cubicBezTo>
                      <a:cubicBezTo>
                        <a:pt x="1519" y="2049"/>
                        <a:pt x="1559" y="2012"/>
                        <a:pt x="1564" y="1964"/>
                      </a:cubicBezTo>
                      <a:cubicBezTo>
                        <a:pt x="1729" y="102"/>
                        <a:pt x="1729" y="102"/>
                        <a:pt x="1729" y="102"/>
                      </a:cubicBezTo>
                      <a:cubicBezTo>
                        <a:pt x="1734" y="47"/>
                        <a:pt x="1691" y="0"/>
                        <a:pt x="163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grpSp>
        <p:nvGrpSpPr>
          <p:cNvPr id="34" name="Group 33">
            <a:extLst>
              <a:ext uri="{FF2B5EF4-FFF2-40B4-BE49-F238E27FC236}">
                <a16:creationId xmlns:a16="http://schemas.microsoft.com/office/drawing/2014/main" id="{831B7758-0CD3-E8DE-8530-2F3623D240C8}"/>
              </a:ext>
            </a:extLst>
          </p:cNvPr>
          <p:cNvGrpSpPr/>
          <p:nvPr/>
        </p:nvGrpSpPr>
        <p:grpSpPr>
          <a:xfrm>
            <a:off x="4028845" y="757741"/>
            <a:ext cx="4134311" cy="5861245"/>
            <a:chOff x="7861945" y="808541"/>
            <a:chExt cx="4134311" cy="5861245"/>
          </a:xfrm>
        </p:grpSpPr>
        <p:sp>
          <p:nvSpPr>
            <p:cNvPr id="35" name="Rectangle 34">
              <a:extLst>
                <a:ext uri="{FF2B5EF4-FFF2-40B4-BE49-F238E27FC236}">
                  <a16:creationId xmlns:a16="http://schemas.microsoft.com/office/drawing/2014/main" id="{0DD0D77F-E1E1-24E5-665D-81227E32A46C}"/>
                </a:ext>
              </a:extLst>
            </p:cNvPr>
            <p:cNvSpPr/>
            <p:nvPr/>
          </p:nvSpPr>
          <p:spPr>
            <a:xfrm flipH="1" flipV="1">
              <a:off x="7861945" y="5680119"/>
              <a:ext cx="901357" cy="989667"/>
            </a:xfrm>
            <a:prstGeom prst="rect">
              <a:avLst/>
            </a:prstGeom>
            <a:solidFill>
              <a:srgbClr val="EF4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E66DA25F-4DCE-AAB6-AC3B-0A8ABD861246}"/>
                </a:ext>
              </a:extLst>
            </p:cNvPr>
            <p:cNvSpPr/>
            <p:nvPr/>
          </p:nvSpPr>
          <p:spPr>
            <a:xfrm flipH="1" flipV="1">
              <a:off x="11094899" y="808541"/>
              <a:ext cx="901357" cy="989667"/>
            </a:xfrm>
            <a:prstGeom prst="rect">
              <a:avLst/>
            </a:prstGeom>
            <a:solidFill>
              <a:srgbClr val="EF4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descr="A blue and white cover with several images&#10;&#10;Description automatically generated with medium confidence">
              <a:extLst>
                <a:ext uri="{FF2B5EF4-FFF2-40B4-BE49-F238E27FC236}">
                  <a16:creationId xmlns:a16="http://schemas.microsoft.com/office/drawing/2014/main" id="{19F18476-772C-55B3-6166-4736068FA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8145" y="884741"/>
              <a:ext cx="3981911" cy="5708845"/>
            </a:xfrm>
            <a:prstGeom prst="rect">
              <a:avLst/>
            </a:prstGeom>
          </p:spPr>
        </p:pic>
      </p:grpSp>
      <p:pic>
        <p:nvPicPr>
          <p:cNvPr id="4" name="08">
            <a:hlinkClick r:id="" action="ppaction://media"/>
            <a:extLst>
              <a:ext uri="{FF2B5EF4-FFF2-40B4-BE49-F238E27FC236}">
                <a16:creationId xmlns:a16="http://schemas.microsoft.com/office/drawing/2014/main" id="{AE11066E-022C-A4EA-A558-D45EE44C13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99" y="6858000"/>
            <a:ext cx="609600" cy="609600"/>
          </a:xfrm>
          <a:prstGeom prst="rect">
            <a:avLst/>
          </a:prstGeom>
        </p:spPr>
      </p:pic>
      <p:graphicFrame>
        <p:nvGraphicFramePr>
          <p:cNvPr id="2" name="Table 1">
            <a:extLst>
              <a:ext uri="{FF2B5EF4-FFF2-40B4-BE49-F238E27FC236}">
                <a16:creationId xmlns:a16="http://schemas.microsoft.com/office/drawing/2014/main" id="{1437A7ED-F8D4-1358-A148-4FECF26C71A3}"/>
              </a:ext>
            </a:extLst>
          </p:cNvPr>
          <p:cNvGraphicFramePr>
            <a:graphicFrameLocks noGrp="1"/>
          </p:cNvGraphicFramePr>
          <p:nvPr>
            <p:extLst>
              <p:ext uri="{D42A27DB-BD31-4B8C-83A1-F6EECF244321}">
                <p14:modId xmlns:p14="http://schemas.microsoft.com/office/powerpoint/2010/main" val="1407972931"/>
              </p:ext>
            </p:extLst>
          </p:nvPr>
        </p:nvGraphicFramePr>
        <p:xfrm>
          <a:off x="4675036" y="1473510"/>
          <a:ext cx="7381405" cy="4306102"/>
        </p:xfrm>
        <a:graphic>
          <a:graphicData uri="http://schemas.openxmlformats.org/drawingml/2006/table">
            <a:tbl>
              <a:tblPr firstRow="1" bandRow="1">
                <a:tableStyleId>{D27102A9-8310-4765-A935-A1911B00CA55}</a:tableStyleId>
              </a:tblPr>
              <a:tblGrid>
                <a:gridCol w="4167577">
                  <a:extLst>
                    <a:ext uri="{9D8B030D-6E8A-4147-A177-3AD203B41FA5}">
                      <a16:colId xmlns:a16="http://schemas.microsoft.com/office/drawing/2014/main" val="2652779730"/>
                    </a:ext>
                  </a:extLst>
                </a:gridCol>
                <a:gridCol w="3213828">
                  <a:extLst>
                    <a:ext uri="{9D8B030D-6E8A-4147-A177-3AD203B41FA5}">
                      <a16:colId xmlns:a16="http://schemas.microsoft.com/office/drawing/2014/main" val="3512855215"/>
                    </a:ext>
                  </a:extLst>
                </a:gridCol>
              </a:tblGrid>
              <a:tr h="3787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900" b="0" dirty="0">
                          <a:solidFill>
                            <a:schemeClr val="tx1"/>
                          </a:solidFill>
                          <a:effectLst/>
                          <a:latin typeface="Atkinson Hyperlegible" pitchFamily="2" charset="0"/>
                        </a:rPr>
                        <a:t>Outpatients</a:t>
                      </a:r>
                      <a:endParaRPr lang="en-GB" sz="1900" b="0" dirty="0">
                        <a:solidFill>
                          <a:schemeClr val="tx1"/>
                        </a:solidFill>
                        <a:effectLst/>
                        <a:latin typeface="Atkinson Hyperlegible" pitchFamily="2" charset="0"/>
                        <a:ea typeface="Calibri"/>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900" b="0" dirty="0">
                          <a:solidFill>
                            <a:schemeClr val="tx1"/>
                          </a:solidFill>
                          <a:effectLst/>
                          <a:latin typeface="Atkinson Hyperlegible" pitchFamily="2" charset="0"/>
                        </a:rPr>
                        <a:t>5 litres/consultation</a:t>
                      </a:r>
                      <a:endParaRPr lang="en-GB" sz="1900" b="0" dirty="0">
                        <a:solidFill>
                          <a:schemeClr val="tx1"/>
                        </a:solidFill>
                        <a:effectLst/>
                        <a:latin typeface="Atkinson Hyperlegible" pitchFamily="2"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2DEEF"/>
                    </a:solidFill>
                  </a:tcPr>
                </a:tc>
                <a:extLst>
                  <a:ext uri="{0D108BD9-81ED-4DB2-BD59-A6C34878D82A}">
                    <a16:rowId xmlns:a16="http://schemas.microsoft.com/office/drawing/2014/main" val="1127066434"/>
                  </a:ext>
                </a:extLst>
              </a:tr>
              <a:tr h="406872">
                <a:tc>
                  <a:txBody>
                    <a:bodyPr/>
                    <a:lstStyle/>
                    <a:p>
                      <a:pPr algn="l">
                        <a:lnSpc>
                          <a:spcPct val="115000"/>
                        </a:lnSpc>
                        <a:spcAft>
                          <a:spcPts val="0"/>
                        </a:spcAft>
                      </a:pPr>
                      <a:r>
                        <a:rPr lang="en-GB" sz="1900" dirty="0">
                          <a:solidFill>
                            <a:schemeClr val="tx1"/>
                          </a:solidFill>
                          <a:effectLst/>
                          <a:latin typeface="Atkinson Hyperlegible" pitchFamily="2" charset="0"/>
                        </a:rPr>
                        <a:t>In patients </a:t>
                      </a:r>
                      <a:endParaRPr lang="en-GB" sz="1900" dirty="0">
                        <a:solidFill>
                          <a:schemeClr val="tx1"/>
                        </a:solidFill>
                        <a:effectLst/>
                        <a:latin typeface="Atkinson Hyperlegible" pitchFamily="2"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a:lnSpc>
                          <a:spcPct val="115000"/>
                        </a:lnSpc>
                        <a:spcAft>
                          <a:spcPts val="0"/>
                        </a:spcAft>
                      </a:pPr>
                      <a:r>
                        <a:rPr lang="en-GB" sz="1900" dirty="0">
                          <a:solidFill>
                            <a:schemeClr val="tx1"/>
                          </a:solidFill>
                          <a:effectLst/>
                          <a:latin typeface="Atkinson Hyperlegible" pitchFamily="2" charset="0"/>
                        </a:rPr>
                        <a:t>40–60 litres/patient/day</a:t>
                      </a:r>
                      <a:endParaRPr lang="en-GB" sz="1900" dirty="0">
                        <a:solidFill>
                          <a:schemeClr val="tx1"/>
                        </a:solidFill>
                        <a:effectLst/>
                        <a:latin typeface="Atkinson Hyperlegible" pitchFamily="2" charset="0"/>
                        <a:ea typeface="Calibri"/>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extLst>
                  <a:ext uri="{0D108BD9-81ED-4DB2-BD59-A6C34878D82A}">
                    <a16:rowId xmlns:a16="http://schemas.microsoft.com/office/drawing/2014/main" val="3483904188"/>
                  </a:ext>
                </a:extLst>
              </a:tr>
              <a:tr h="406872">
                <a:tc>
                  <a:txBody>
                    <a:bodyPr/>
                    <a:lstStyle/>
                    <a:p>
                      <a:pPr algn="l">
                        <a:lnSpc>
                          <a:spcPct val="115000"/>
                        </a:lnSpc>
                        <a:spcAft>
                          <a:spcPts val="0"/>
                        </a:spcAft>
                      </a:pPr>
                      <a:r>
                        <a:rPr lang="en-GB" sz="1900" dirty="0">
                          <a:solidFill>
                            <a:schemeClr val="tx1"/>
                          </a:solidFill>
                          <a:effectLst/>
                          <a:latin typeface="Atkinson Hyperlegible" pitchFamily="2" charset="0"/>
                        </a:rPr>
                        <a:t>Operating</a:t>
                      </a:r>
                      <a:r>
                        <a:rPr lang="en-GB" sz="1900" baseline="0" dirty="0">
                          <a:solidFill>
                            <a:schemeClr val="tx1"/>
                          </a:solidFill>
                          <a:effectLst/>
                          <a:latin typeface="Atkinson Hyperlegible" pitchFamily="2" charset="0"/>
                        </a:rPr>
                        <a:t> </a:t>
                      </a:r>
                      <a:r>
                        <a:rPr lang="en-GB" sz="1900" dirty="0">
                          <a:solidFill>
                            <a:schemeClr val="tx1"/>
                          </a:solidFill>
                          <a:effectLst/>
                          <a:latin typeface="Atkinson Hyperlegible" pitchFamily="2" charset="0"/>
                        </a:rPr>
                        <a:t>theatre / maternity </a:t>
                      </a:r>
                      <a:endParaRPr lang="en-GB" sz="1900" dirty="0">
                        <a:solidFill>
                          <a:schemeClr val="tx1"/>
                        </a:solidFill>
                        <a:effectLst/>
                        <a:latin typeface="Atkinson Hyperlegible" pitchFamily="2"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p>
                      <a:pPr algn="l">
                        <a:lnSpc>
                          <a:spcPct val="115000"/>
                        </a:lnSpc>
                        <a:spcAft>
                          <a:spcPts val="0"/>
                        </a:spcAft>
                      </a:pPr>
                      <a:r>
                        <a:rPr lang="en-GB" sz="1900" dirty="0">
                          <a:solidFill>
                            <a:schemeClr val="tx1"/>
                          </a:solidFill>
                          <a:effectLst/>
                          <a:latin typeface="Atkinson Hyperlegible" pitchFamily="2" charset="0"/>
                        </a:rPr>
                        <a:t>100 litres/ intervention</a:t>
                      </a:r>
                      <a:endParaRPr lang="en-GB" sz="1900" dirty="0">
                        <a:solidFill>
                          <a:schemeClr val="tx1"/>
                        </a:solidFill>
                        <a:effectLst/>
                        <a:latin typeface="Atkinson Hyperlegible" pitchFamily="2" charset="0"/>
                        <a:ea typeface="Calibri"/>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2DEEF"/>
                    </a:solidFill>
                  </a:tcPr>
                </a:tc>
                <a:extLst>
                  <a:ext uri="{0D108BD9-81ED-4DB2-BD59-A6C34878D82A}">
                    <a16:rowId xmlns:a16="http://schemas.microsoft.com/office/drawing/2014/main" val="750444639"/>
                  </a:ext>
                </a:extLst>
              </a:tr>
              <a:tr h="406872">
                <a:tc>
                  <a:txBody>
                    <a:bodyPr/>
                    <a:lstStyle/>
                    <a:p>
                      <a:pPr algn="l">
                        <a:lnSpc>
                          <a:spcPct val="115000"/>
                        </a:lnSpc>
                        <a:spcAft>
                          <a:spcPts val="0"/>
                        </a:spcAft>
                      </a:pPr>
                      <a:r>
                        <a:rPr lang="en-GB" sz="1900" dirty="0">
                          <a:solidFill>
                            <a:schemeClr val="tx1"/>
                          </a:solidFill>
                          <a:effectLst/>
                          <a:latin typeface="Atkinson Hyperlegible" pitchFamily="2" charset="0"/>
                        </a:rPr>
                        <a:t>Dry or supplementary feeding centre</a:t>
                      </a:r>
                      <a:endParaRPr lang="en-GB" sz="1900" dirty="0">
                        <a:solidFill>
                          <a:schemeClr val="tx1"/>
                        </a:solidFill>
                        <a:effectLst/>
                        <a:latin typeface="Atkinson Hyperlegible" pitchFamily="2"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a:lnSpc>
                          <a:spcPct val="115000"/>
                        </a:lnSpc>
                        <a:spcAft>
                          <a:spcPts val="0"/>
                        </a:spcAft>
                      </a:pPr>
                      <a:r>
                        <a:rPr lang="en-GB" sz="1900" dirty="0">
                          <a:solidFill>
                            <a:schemeClr val="tx1"/>
                          </a:solidFill>
                          <a:effectLst/>
                          <a:latin typeface="Atkinson Hyperlegible" pitchFamily="2" charset="0"/>
                        </a:rPr>
                        <a:t>0.5–5 litres/ consultation </a:t>
                      </a:r>
                      <a:endParaRPr lang="en-GB" sz="1900" dirty="0">
                        <a:solidFill>
                          <a:schemeClr val="tx1"/>
                        </a:solidFill>
                        <a:effectLst/>
                        <a:latin typeface="Atkinson Hyperlegible" pitchFamily="2" charset="0"/>
                        <a:ea typeface="Calibri"/>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extLst>
                  <a:ext uri="{0D108BD9-81ED-4DB2-BD59-A6C34878D82A}">
                    <a16:rowId xmlns:a16="http://schemas.microsoft.com/office/drawing/2014/main" val="712528184"/>
                  </a:ext>
                </a:extLst>
              </a:tr>
              <a:tr h="406872">
                <a:tc>
                  <a:txBody>
                    <a:bodyPr/>
                    <a:lstStyle/>
                    <a:p>
                      <a:pPr algn="l">
                        <a:lnSpc>
                          <a:spcPct val="115000"/>
                        </a:lnSpc>
                        <a:spcAft>
                          <a:spcPts val="0"/>
                        </a:spcAft>
                      </a:pPr>
                      <a:r>
                        <a:rPr lang="en-GB" sz="1900" dirty="0">
                          <a:solidFill>
                            <a:schemeClr val="tx1"/>
                          </a:solidFill>
                          <a:effectLst/>
                          <a:latin typeface="Atkinson Hyperlegible" pitchFamily="2" charset="0"/>
                        </a:rPr>
                        <a:t>Wet supplementary feeding centre</a:t>
                      </a:r>
                      <a:endParaRPr lang="en-GB" sz="1900" dirty="0">
                        <a:solidFill>
                          <a:schemeClr val="tx1"/>
                        </a:solidFill>
                        <a:effectLst/>
                        <a:latin typeface="Atkinson Hyperlegible" pitchFamily="2"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p>
                      <a:pPr algn="l">
                        <a:lnSpc>
                          <a:spcPct val="115000"/>
                        </a:lnSpc>
                        <a:spcAft>
                          <a:spcPts val="0"/>
                        </a:spcAft>
                      </a:pPr>
                      <a:r>
                        <a:rPr lang="en-GB" sz="1900" dirty="0">
                          <a:solidFill>
                            <a:schemeClr val="tx1"/>
                          </a:solidFill>
                          <a:effectLst/>
                          <a:latin typeface="Atkinson Hyperlegible" pitchFamily="2" charset="0"/>
                        </a:rPr>
                        <a:t>15 litres/ consultation </a:t>
                      </a:r>
                      <a:endParaRPr lang="en-GB" sz="1900" dirty="0">
                        <a:solidFill>
                          <a:schemeClr val="tx1"/>
                        </a:solidFill>
                        <a:effectLst/>
                        <a:latin typeface="Atkinson Hyperlegible" pitchFamily="2" charset="0"/>
                        <a:ea typeface="Calibri"/>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2DEEF"/>
                    </a:solidFill>
                  </a:tcPr>
                </a:tc>
                <a:extLst>
                  <a:ext uri="{0D108BD9-81ED-4DB2-BD59-A6C34878D82A}">
                    <a16:rowId xmlns:a16="http://schemas.microsoft.com/office/drawing/2014/main" val="1147171936"/>
                  </a:ext>
                </a:extLst>
              </a:tr>
              <a:tr h="406872">
                <a:tc>
                  <a:txBody>
                    <a:bodyPr/>
                    <a:lstStyle/>
                    <a:p>
                      <a:pPr algn="l">
                        <a:lnSpc>
                          <a:spcPct val="115000"/>
                        </a:lnSpc>
                        <a:spcAft>
                          <a:spcPts val="0"/>
                        </a:spcAft>
                      </a:pPr>
                      <a:r>
                        <a:rPr lang="en-GB" sz="1900" dirty="0">
                          <a:solidFill>
                            <a:schemeClr val="tx1"/>
                          </a:solidFill>
                          <a:effectLst/>
                          <a:latin typeface="Atkinson Hyperlegible" pitchFamily="2" charset="0"/>
                        </a:rPr>
                        <a:t>Inpatient therapeutic feeding centre</a:t>
                      </a:r>
                      <a:endParaRPr lang="en-GB" sz="1900" dirty="0">
                        <a:solidFill>
                          <a:schemeClr val="tx1"/>
                        </a:solidFill>
                        <a:effectLst/>
                        <a:latin typeface="Atkinson Hyperlegible" pitchFamily="2"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a:lnSpc>
                          <a:spcPct val="115000"/>
                        </a:lnSpc>
                        <a:spcAft>
                          <a:spcPts val="0"/>
                        </a:spcAft>
                      </a:pPr>
                      <a:r>
                        <a:rPr lang="en-GB" sz="1900" dirty="0">
                          <a:solidFill>
                            <a:schemeClr val="tx1"/>
                          </a:solidFill>
                          <a:effectLst/>
                          <a:latin typeface="Atkinson Hyperlegible" pitchFamily="2" charset="0"/>
                        </a:rPr>
                        <a:t>30 litres/ patient/day</a:t>
                      </a:r>
                      <a:endParaRPr lang="en-GB" sz="1900" dirty="0">
                        <a:solidFill>
                          <a:schemeClr val="tx1"/>
                        </a:solidFill>
                        <a:effectLst/>
                        <a:latin typeface="Atkinson Hyperlegible" pitchFamily="2"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extLst>
                  <a:ext uri="{0D108BD9-81ED-4DB2-BD59-A6C34878D82A}">
                    <a16:rowId xmlns:a16="http://schemas.microsoft.com/office/drawing/2014/main" val="3333741332"/>
                  </a:ext>
                </a:extLst>
              </a:tr>
              <a:tr h="406872">
                <a:tc>
                  <a:txBody>
                    <a:bodyPr/>
                    <a:lstStyle/>
                    <a:p>
                      <a:pPr algn="l">
                        <a:lnSpc>
                          <a:spcPct val="115000"/>
                        </a:lnSpc>
                        <a:spcAft>
                          <a:spcPts val="0"/>
                        </a:spcAft>
                      </a:pPr>
                      <a:r>
                        <a:rPr lang="en-GB" sz="1900" dirty="0">
                          <a:solidFill>
                            <a:schemeClr val="tx1"/>
                          </a:solidFill>
                          <a:effectLst/>
                          <a:latin typeface="Atkinson Hyperlegible" pitchFamily="2" charset="0"/>
                        </a:rPr>
                        <a:t>Cholera </a:t>
                      </a:r>
                      <a:r>
                        <a:rPr lang="en-GB" sz="1900" noProof="0" dirty="0">
                          <a:solidFill>
                            <a:schemeClr val="tx1"/>
                          </a:solidFill>
                          <a:effectLst/>
                          <a:latin typeface="Atkinson Hyperlegible" pitchFamily="2" charset="0"/>
                        </a:rPr>
                        <a:t>treatment</a:t>
                      </a:r>
                      <a:r>
                        <a:rPr lang="en-GB" sz="1900" dirty="0">
                          <a:solidFill>
                            <a:schemeClr val="tx1"/>
                          </a:solidFill>
                          <a:effectLst/>
                          <a:latin typeface="Atkinson Hyperlegible" pitchFamily="2" charset="0"/>
                        </a:rPr>
                        <a:t> centre</a:t>
                      </a:r>
                      <a:endParaRPr lang="en-GB" sz="1900" dirty="0">
                        <a:solidFill>
                          <a:schemeClr val="tx1"/>
                        </a:solidFill>
                        <a:effectLst/>
                        <a:latin typeface="Atkinson Hyperlegible" pitchFamily="2"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p>
                      <a:pPr algn="l">
                        <a:lnSpc>
                          <a:spcPct val="115000"/>
                        </a:lnSpc>
                        <a:spcAft>
                          <a:spcPts val="0"/>
                        </a:spcAft>
                      </a:pPr>
                      <a:r>
                        <a:rPr lang="en-GB" sz="1900" dirty="0">
                          <a:solidFill>
                            <a:schemeClr val="tx1"/>
                          </a:solidFill>
                          <a:effectLst/>
                          <a:latin typeface="Atkinson Hyperlegible" pitchFamily="2" charset="0"/>
                        </a:rPr>
                        <a:t>60 litres/ patient/ day</a:t>
                      </a:r>
                      <a:endParaRPr lang="en-GB" sz="1900" dirty="0">
                        <a:solidFill>
                          <a:schemeClr val="tx1"/>
                        </a:solidFill>
                        <a:effectLst/>
                        <a:latin typeface="Atkinson Hyperlegible" pitchFamily="2"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2DEEF"/>
                    </a:solidFill>
                  </a:tcPr>
                </a:tc>
                <a:extLst>
                  <a:ext uri="{0D108BD9-81ED-4DB2-BD59-A6C34878D82A}">
                    <a16:rowId xmlns:a16="http://schemas.microsoft.com/office/drawing/2014/main" val="2773221637"/>
                  </a:ext>
                </a:extLst>
              </a:tr>
              <a:tr h="741935">
                <a:tc>
                  <a:txBody>
                    <a:bodyPr/>
                    <a:lstStyle/>
                    <a:p>
                      <a:pPr algn="l">
                        <a:lnSpc>
                          <a:spcPct val="115000"/>
                        </a:lnSpc>
                        <a:spcAft>
                          <a:spcPts val="0"/>
                        </a:spcAft>
                      </a:pPr>
                      <a:r>
                        <a:rPr lang="en-GB" sz="1900" dirty="0">
                          <a:solidFill>
                            <a:schemeClr val="tx1"/>
                          </a:solidFill>
                          <a:effectLst/>
                          <a:latin typeface="Atkinson Hyperlegible" pitchFamily="2" charset="0"/>
                        </a:rPr>
                        <a:t>Severe acute respiratory diseases isolation centre</a:t>
                      </a:r>
                      <a:endParaRPr lang="en-GB" sz="1900" dirty="0">
                        <a:solidFill>
                          <a:schemeClr val="tx1"/>
                        </a:solidFill>
                        <a:effectLst/>
                        <a:latin typeface="Atkinson Hyperlegible" pitchFamily="2" charset="0"/>
                        <a:ea typeface="Calibri"/>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a:lnSpc>
                          <a:spcPct val="115000"/>
                        </a:lnSpc>
                        <a:spcAft>
                          <a:spcPts val="0"/>
                        </a:spcAft>
                      </a:pPr>
                      <a:r>
                        <a:rPr lang="en-GB" sz="1900" dirty="0">
                          <a:solidFill>
                            <a:schemeClr val="tx1"/>
                          </a:solidFill>
                          <a:effectLst/>
                          <a:latin typeface="Atkinson Hyperlegible" pitchFamily="2" charset="0"/>
                        </a:rPr>
                        <a:t>100 litres/ patient/ day</a:t>
                      </a:r>
                      <a:endParaRPr lang="en-GB" sz="1900" dirty="0">
                        <a:solidFill>
                          <a:schemeClr val="tx1"/>
                        </a:solidFill>
                        <a:effectLst/>
                        <a:latin typeface="Atkinson Hyperlegible" pitchFamily="2"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extLst>
                  <a:ext uri="{0D108BD9-81ED-4DB2-BD59-A6C34878D82A}">
                    <a16:rowId xmlns:a16="http://schemas.microsoft.com/office/drawing/2014/main" val="1150622138"/>
                  </a:ext>
                </a:extLst>
              </a:tr>
              <a:tr h="741935">
                <a:tc>
                  <a:txBody>
                    <a:bodyPr/>
                    <a:lstStyle/>
                    <a:p>
                      <a:pPr algn="l">
                        <a:lnSpc>
                          <a:spcPct val="115000"/>
                        </a:lnSpc>
                        <a:spcAft>
                          <a:spcPts val="0"/>
                        </a:spcAft>
                      </a:pPr>
                      <a:r>
                        <a:rPr lang="en-GB" sz="1900" dirty="0">
                          <a:solidFill>
                            <a:schemeClr val="tx1"/>
                          </a:solidFill>
                          <a:effectLst/>
                          <a:latin typeface="Atkinson Hyperlegible" pitchFamily="2" charset="0"/>
                        </a:rPr>
                        <a:t>Viral </a:t>
                      </a:r>
                      <a:r>
                        <a:rPr lang="en-GB" sz="1900" dirty="0" err="1">
                          <a:solidFill>
                            <a:schemeClr val="tx1"/>
                          </a:solidFill>
                          <a:effectLst/>
                          <a:latin typeface="Atkinson Hyperlegible" pitchFamily="2" charset="0"/>
                        </a:rPr>
                        <a:t>haemorrahagic</a:t>
                      </a:r>
                      <a:r>
                        <a:rPr lang="en-GB" sz="1900" dirty="0">
                          <a:solidFill>
                            <a:schemeClr val="tx1"/>
                          </a:solidFill>
                          <a:effectLst/>
                          <a:latin typeface="Atkinson Hyperlegible" pitchFamily="2" charset="0"/>
                        </a:rPr>
                        <a:t> fever</a:t>
                      </a:r>
                      <a:br>
                        <a:rPr lang="en-GB" sz="1900" dirty="0">
                          <a:solidFill>
                            <a:schemeClr val="tx1"/>
                          </a:solidFill>
                          <a:effectLst/>
                          <a:latin typeface="Atkinson Hyperlegible" pitchFamily="2" charset="0"/>
                        </a:rPr>
                      </a:br>
                      <a:r>
                        <a:rPr lang="en-GB" sz="1900" dirty="0">
                          <a:solidFill>
                            <a:schemeClr val="tx1"/>
                          </a:solidFill>
                          <a:effectLst/>
                          <a:latin typeface="Atkinson Hyperlegible" pitchFamily="2" charset="0"/>
                        </a:rPr>
                        <a:t>isolation centre</a:t>
                      </a:r>
                      <a:endParaRPr lang="en-GB" sz="1900" dirty="0">
                        <a:solidFill>
                          <a:schemeClr val="tx1"/>
                        </a:solidFill>
                        <a:effectLst/>
                        <a:latin typeface="Atkinson Hyperlegible" pitchFamily="2" charset="0"/>
                        <a:ea typeface="Calibri"/>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p>
                      <a:pPr algn="l">
                        <a:lnSpc>
                          <a:spcPct val="115000"/>
                        </a:lnSpc>
                        <a:spcAft>
                          <a:spcPts val="0"/>
                        </a:spcAft>
                      </a:pPr>
                      <a:r>
                        <a:rPr lang="en-GB" sz="1900" dirty="0">
                          <a:solidFill>
                            <a:schemeClr val="tx1"/>
                          </a:solidFill>
                          <a:effectLst/>
                          <a:latin typeface="Atkinson Hyperlegible" pitchFamily="2" charset="0"/>
                        </a:rPr>
                        <a:t>300–400 litres/patient/ day</a:t>
                      </a:r>
                      <a:endParaRPr lang="en-GB" sz="1900" dirty="0">
                        <a:solidFill>
                          <a:schemeClr val="tx1"/>
                        </a:solidFill>
                        <a:effectLst/>
                        <a:latin typeface="Atkinson Hyperlegible" pitchFamily="2"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2DEEF"/>
                    </a:solidFill>
                  </a:tcPr>
                </a:tc>
                <a:extLst>
                  <a:ext uri="{0D108BD9-81ED-4DB2-BD59-A6C34878D82A}">
                    <a16:rowId xmlns:a16="http://schemas.microsoft.com/office/drawing/2014/main" val="1779914707"/>
                  </a:ext>
                </a:extLst>
              </a:tr>
            </a:tbl>
          </a:graphicData>
        </a:graphic>
      </p:graphicFrame>
    </p:spTree>
    <p:extLst>
      <p:ext uri="{BB962C8B-B14F-4D97-AF65-F5344CB8AC3E}">
        <p14:creationId xmlns:p14="http://schemas.microsoft.com/office/powerpoint/2010/main" val="1158178639"/>
      </p:ext>
    </p:extLst>
  </p:cSld>
  <p:clrMapOvr>
    <a:masterClrMapping/>
  </p:clrMapOvr>
  <mc:AlternateContent xmlns:mc="http://schemas.openxmlformats.org/markup-compatibility/2006">
    <mc:Choice xmlns:p14="http://schemas.microsoft.com/office/powerpoint/2010/main" Requires="p14">
      <p:transition spd="slow" p14:dur="2000" advClick="0" advTm="58010"/>
    </mc:Choice>
    <mc:Fallback>
      <p:transition spd="slow" advClick="0" advTm="58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8008" fill="hold"/>
                                        <p:tgtEl>
                                          <p:spTgt spid="4"/>
                                        </p:tgtEl>
                                      </p:cBhvr>
                                    </p:cmd>
                                  </p:childTnLst>
                                </p:cTn>
                              </p:par>
                              <p:par>
                                <p:cTn id="7" presetID="2" presetClass="entr" presetSubtype="2" fill="hold" nodeType="withEffect">
                                  <p:stCondLst>
                                    <p:cond delay="0"/>
                                  </p:stCondLst>
                                  <p:childTnLst>
                                    <p:set>
                                      <p:cBhvr>
                                        <p:cTn id="8" dur="1" fill="hold">
                                          <p:stCondLst>
                                            <p:cond delay="0"/>
                                          </p:stCondLst>
                                        </p:cTn>
                                        <p:tgtEl>
                                          <p:spTgt spid="34"/>
                                        </p:tgtEl>
                                        <p:attrNameLst>
                                          <p:attrName>style.visibility</p:attrName>
                                        </p:attrNameLst>
                                      </p:cBhvr>
                                      <p:to>
                                        <p:strVal val="visible"/>
                                      </p:to>
                                    </p:set>
                                    <p:anim calcmode="lin" valueType="num">
                                      <p:cBhvr additive="base">
                                        <p:cTn id="9" dur="500" fill="hold"/>
                                        <p:tgtEl>
                                          <p:spTgt spid="34"/>
                                        </p:tgtEl>
                                        <p:attrNameLst>
                                          <p:attrName>ppt_x</p:attrName>
                                        </p:attrNameLst>
                                      </p:cBhvr>
                                      <p:tavLst>
                                        <p:tav tm="0">
                                          <p:val>
                                            <p:strVal val="1+#ppt_w/2"/>
                                          </p:val>
                                        </p:tav>
                                        <p:tav tm="100000">
                                          <p:val>
                                            <p:strVal val="#ppt_x"/>
                                          </p:val>
                                        </p:tav>
                                      </p:tavLst>
                                    </p:anim>
                                    <p:anim calcmode="lin" valueType="num">
                                      <p:cBhvr additive="base">
                                        <p:cTn id="10" dur="500" fill="hold"/>
                                        <p:tgtEl>
                                          <p:spTgt spid="34"/>
                                        </p:tgtEl>
                                        <p:attrNameLst>
                                          <p:attrName>ppt_y</p:attrName>
                                        </p:attrNameLst>
                                      </p:cBhvr>
                                      <p:tavLst>
                                        <p:tav tm="0">
                                          <p:val>
                                            <p:strVal val="#ppt_y"/>
                                          </p:val>
                                        </p:tav>
                                        <p:tav tm="100000">
                                          <p:val>
                                            <p:strVal val="#ppt_y"/>
                                          </p:val>
                                        </p:tav>
                                      </p:tavLst>
                                    </p:anim>
                                  </p:childTnLst>
                                </p:cTn>
                              </p:par>
                              <p:par>
                                <p:cTn id="11" presetID="63" presetClass="path" presetSubtype="0" accel="50000" decel="50000" fill="hold" nodeType="withEffect">
                                  <p:stCondLst>
                                    <p:cond delay="15500"/>
                                  </p:stCondLst>
                                  <p:childTnLst>
                                    <p:animMotion origin="layout" path="M 0 -1.48148E-6 L 0.31458 -1.48148E-6 " pathEditMode="relative" rAng="0" ptsTypes="AA">
                                      <p:cBhvr>
                                        <p:cTn id="12" dur="750" fill="hold"/>
                                        <p:tgtEl>
                                          <p:spTgt spid="34"/>
                                        </p:tgtEl>
                                        <p:attrNameLst>
                                          <p:attrName>ppt_x</p:attrName>
                                          <p:attrName>ppt_y</p:attrName>
                                        </p:attrNameLst>
                                      </p:cBhvr>
                                      <p:rCtr x="15729" y="0"/>
                                    </p:animMotion>
                                  </p:childTnLst>
                                </p:cTn>
                              </p:par>
                              <p:par>
                                <p:cTn id="13" presetID="2" presetClass="entr" presetSubtype="8" fill="hold" grpId="0" nodeType="withEffect">
                                  <p:stCondLst>
                                    <p:cond delay="16000"/>
                                  </p:stCondLst>
                                  <p:childTnLst>
                                    <p:set>
                                      <p:cBhvr>
                                        <p:cTn id="14" dur="1" fill="hold">
                                          <p:stCondLst>
                                            <p:cond delay="0"/>
                                          </p:stCondLst>
                                        </p:cTn>
                                        <p:tgtEl>
                                          <p:spTgt spid="132"/>
                                        </p:tgtEl>
                                        <p:attrNameLst>
                                          <p:attrName>style.visibility</p:attrName>
                                        </p:attrNameLst>
                                      </p:cBhvr>
                                      <p:to>
                                        <p:strVal val="visible"/>
                                      </p:to>
                                    </p:set>
                                    <p:anim calcmode="lin" valueType="num">
                                      <p:cBhvr additive="base">
                                        <p:cTn id="15" dur="500" fill="hold"/>
                                        <p:tgtEl>
                                          <p:spTgt spid="132"/>
                                        </p:tgtEl>
                                        <p:attrNameLst>
                                          <p:attrName>ppt_x</p:attrName>
                                        </p:attrNameLst>
                                      </p:cBhvr>
                                      <p:tavLst>
                                        <p:tav tm="0">
                                          <p:val>
                                            <p:strVal val="0-#ppt_w/2"/>
                                          </p:val>
                                        </p:tav>
                                        <p:tav tm="100000">
                                          <p:val>
                                            <p:strVal val="#ppt_x"/>
                                          </p:val>
                                        </p:tav>
                                      </p:tavLst>
                                    </p:anim>
                                    <p:anim calcmode="lin" valueType="num">
                                      <p:cBhvr additive="base">
                                        <p:cTn id="16" dur="500" fill="hold"/>
                                        <p:tgtEl>
                                          <p:spTgt spid="132"/>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1650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0-#ppt_w/2"/>
                                          </p:val>
                                        </p:tav>
                                        <p:tav tm="100000">
                                          <p:val>
                                            <p:strVal val="#ppt_x"/>
                                          </p:val>
                                        </p:tav>
                                      </p:tavLst>
                                    </p:anim>
                                    <p:anim calcmode="lin" valueType="num">
                                      <p:cBhvr additive="base">
                                        <p:cTn id="20" dur="500" fill="hold"/>
                                        <p:tgtEl>
                                          <p:spTgt spid="2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17000"/>
                                  </p:stCondLst>
                                  <p:childTnLst>
                                    <p:set>
                                      <p:cBhvr>
                                        <p:cTn id="22" dur="1" fill="hold">
                                          <p:stCondLst>
                                            <p:cond delay="0"/>
                                          </p:stCondLst>
                                        </p:cTn>
                                        <p:tgtEl>
                                          <p:spTgt spid="128"/>
                                        </p:tgtEl>
                                        <p:attrNameLst>
                                          <p:attrName>style.visibility</p:attrName>
                                        </p:attrNameLst>
                                      </p:cBhvr>
                                      <p:to>
                                        <p:strVal val="visible"/>
                                      </p:to>
                                    </p:set>
                                    <p:anim calcmode="lin" valueType="num">
                                      <p:cBhvr additive="base">
                                        <p:cTn id="23" dur="500" fill="hold"/>
                                        <p:tgtEl>
                                          <p:spTgt spid="128"/>
                                        </p:tgtEl>
                                        <p:attrNameLst>
                                          <p:attrName>ppt_x</p:attrName>
                                        </p:attrNameLst>
                                      </p:cBhvr>
                                      <p:tavLst>
                                        <p:tav tm="0">
                                          <p:val>
                                            <p:strVal val="0-#ppt_w/2"/>
                                          </p:val>
                                        </p:tav>
                                        <p:tav tm="100000">
                                          <p:val>
                                            <p:strVal val="#ppt_x"/>
                                          </p:val>
                                        </p:tav>
                                      </p:tavLst>
                                    </p:anim>
                                    <p:anim calcmode="lin" valueType="num">
                                      <p:cBhvr additive="base">
                                        <p:cTn id="24" dur="500" fill="hold"/>
                                        <p:tgtEl>
                                          <p:spTgt spid="128"/>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1750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0-#ppt_w/2"/>
                                          </p:val>
                                        </p:tav>
                                        <p:tav tm="100000">
                                          <p:val>
                                            <p:strVal val="#ppt_x"/>
                                          </p:val>
                                        </p:tav>
                                      </p:tavLst>
                                    </p:anim>
                                    <p:anim calcmode="lin" valueType="num">
                                      <p:cBhvr additive="base">
                                        <p:cTn id="28" dur="500" fill="hold"/>
                                        <p:tgtEl>
                                          <p:spTgt spid="23"/>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18000"/>
                                  </p:stCondLst>
                                  <p:childTnLst>
                                    <p:set>
                                      <p:cBhvr>
                                        <p:cTn id="30" dur="1" fill="hold">
                                          <p:stCondLst>
                                            <p:cond delay="0"/>
                                          </p:stCondLst>
                                        </p:cTn>
                                        <p:tgtEl>
                                          <p:spTgt spid="140"/>
                                        </p:tgtEl>
                                        <p:attrNameLst>
                                          <p:attrName>style.visibility</p:attrName>
                                        </p:attrNameLst>
                                      </p:cBhvr>
                                      <p:to>
                                        <p:strVal val="visible"/>
                                      </p:to>
                                    </p:set>
                                    <p:anim calcmode="lin" valueType="num">
                                      <p:cBhvr additive="base">
                                        <p:cTn id="31" dur="500" fill="hold"/>
                                        <p:tgtEl>
                                          <p:spTgt spid="140"/>
                                        </p:tgtEl>
                                        <p:attrNameLst>
                                          <p:attrName>ppt_x</p:attrName>
                                        </p:attrNameLst>
                                      </p:cBhvr>
                                      <p:tavLst>
                                        <p:tav tm="0">
                                          <p:val>
                                            <p:strVal val="0-#ppt_w/2"/>
                                          </p:val>
                                        </p:tav>
                                        <p:tav tm="100000">
                                          <p:val>
                                            <p:strVal val="#ppt_x"/>
                                          </p:val>
                                        </p:tav>
                                      </p:tavLst>
                                    </p:anim>
                                    <p:anim calcmode="lin" valueType="num">
                                      <p:cBhvr additive="base">
                                        <p:cTn id="32" dur="500" fill="hold"/>
                                        <p:tgtEl>
                                          <p:spTgt spid="140"/>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1850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0-#ppt_w/2"/>
                                          </p:val>
                                        </p:tav>
                                        <p:tav tm="100000">
                                          <p:val>
                                            <p:strVal val="#ppt_x"/>
                                          </p:val>
                                        </p:tav>
                                      </p:tavLst>
                                    </p:anim>
                                    <p:anim calcmode="lin" valueType="num">
                                      <p:cBhvr additive="base">
                                        <p:cTn id="36" dur="500" fill="hold"/>
                                        <p:tgtEl>
                                          <p:spTgt spid="24"/>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19000"/>
                                  </p:stCondLst>
                                  <p:childTnLst>
                                    <p:set>
                                      <p:cBhvr>
                                        <p:cTn id="38" dur="1" fill="hold">
                                          <p:stCondLst>
                                            <p:cond delay="0"/>
                                          </p:stCondLst>
                                        </p:cTn>
                                        <p:tgtEl>
                                          <p:spTgt spid="143"/>
                                        </p:tgtEl>
                                        <p:attrNameLst>
                                          <p:attrName>style.visibility</p:attrName>
                                        </p:attrNameLst>
                                      </p:cBhvr>
                                      <p:to>
                                        <p:strVal val="visible"/>
                                      </p:to>
                                    </p:set>
                                    <p:anim calcmode="lin" valueType="num">
                                      <p:cBhvr additive="base">
                                        <p:cTn id="39" dur="500" fill="hold"/>
                                        <p:tgtEl>
                                          <p:spTgt spid="143"/>
                                        </p:tgtEl>
                                        <p:attrNameLst>
                                          <p:attrName>ppt_x</p:attrName>
                                        </p:attrNameLst>
                                      </p:cBhvr>
                                      <p:tavLst>
                                        <p:tav tm="0">
                                          <p:val>
                                            <p:strVal val="0-#ppt_w/2"/>
                                          </p:val>
                                        </p:tav>
                                        <p:tav tm="100000">
                                          <p:val>
                                            <p:strVal val="#ppt_x"/>
                                          </p:val>
                                        </p:tav>
                                      </p:tavLst>
                                    </p:anim>
                                    <p:anim calcmode="lin" valueType="num">
                                      <p:cBhvr additive="base">
                                        <p:cTn id="40" dur="500" fill="hold"/>
                                        <p:tgtEl>
                                          <p:spTgt spid="143"/>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1950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0-#ppt_w/2"/>
                                          </p:val>
                                        </p:tav>
                                        <p:tav tm="100000">
                                          <p:val>
                                            <p:strVal val="#ppt_x"/>
                                          </p:val>
                                        </p:tav>
                                      </p:tavLst>
                                    </p:anim>
                                    <p:anim calcmode="lin" valueType="num">
                                      <p:cBhvr additive="base">
                                        <p:cTn id="44" dur="500" fill="hold"/>
                                        <p:tgtEl>
                                          <p:spTgt spid="25"/>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20000"/>
                                  </p:stCondLst>
                                  <p:childTnLst>
                                    <p:set>
                                      <p:cBhvr>
                                        <p:cTn id="46" dur="1" fill="hold">
                                          <p:stCondLst>
                                            <p:cond delay="0"/>
                                          </p:stCondLst>
                                        </p:cTn>
                                        <p:tgtEl>
                                          <p:spTgt spid="146"/>
                                        </p:tgtEl>
                                        <p:attrNameLst>
                                          <p:attrName>style.visibility</p:attrName>
                                        </p:attrNameLst>
                                      </p:cBhvr>
                                      <p:to>
                                        <p:strVal val="visible"/>
                                      </p:to>
                                    </p:set>
                                    <p:anim calcmode="lin" valueType="num">
                                      <p:cBhvr additive="base">
                                        <p:cTn id="47" dur="500" fill="hold"/>
                                        <p:tgtEl>
                                          <p:spTgt spid="146"/>
                                        </p:tgtEl>
                                        <p:attrNameLst>
                                          <p:attrName>ppt_x</p:attrName>
                                        </p:attrNameLst>
                                      </p:cBhvr>
                                      <p:tavLst>
                                        <p:tav tm="0">
                                          <p:val>
                                            <p:strVal val="0-#ppt_w/2"/>
                                          </p:val>
                                        </p:tav>
                                        <p:tav tm="100000">
                                          <p:val>
                                            <p:strVal val="#ppt_x"/>
                                          </p:val>
                                        </p:tav>
                                      </p:tavLst>
                                    </p:anim>
                                    <p:anim calcmode="lin" valueType="num">
                                      <p:cBhvr additive="base">
                                        <p:cTn id="48" dur="500" fill="hold"/>
                                        <p:tgtEl>
                                          <p:spTgt spid="146"/>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20500"/>
                                  </p:stCondLst>
                                  <p:childTnLst>
                                    <p:set>
                                      <p:cBhvr>
                                        <p:cTn id="50" dur="1" fill="hold">
                                          <p:stCondLst>
                                            <p:cond delay="0"/>
                                          </p:stCondLst>
                                        </p:cTn>
                                        <p:tgtEl>
                                          <p:spTgt spid="26"/>
                                        </p:tgtEl>
                                        <p:attrNameLst>
                                          <p:attrName>style.visibility</p:attrName>
                                        </p:attrNameLst>
                                      </p:cBhvr>
                                      <p:to>
                                        <p:strVal val="visible"/>
                                      </p:to>
                                    </p:set>
                                    <p:anim calcmode="lin" valueType="num">
                                      <p:cBhvr additive="base">
                                        <p:cTn id="51" dur="500" fill="hold"/>
                                        <p:tgtEl>
                                          <p:spTgt spid="26"/>
                                        </p:tgtEl>
                                        <p:attrNameLst>
                                          <p:attrName>ppt_x</p:attrName>
                                        </p:attrNameLst>
                                      </p:cBhvr>
                                      <p:tavLst>
                                        <p:tav tm="0">
                                          <p:val>
                                            <p:strVal val="0-#ppt_w/2"/>
                                          </p:val>
                                        </p:tav>
                                        <p:tav tm="100000">
                                          <p:val>
                                            <p:strVal val="#ppt_x"/>
                                          </p:val>
                                        </p:tav>
                                      </p:tavLst>
                                    </p:anim>
                                    <p:anim calcmode="lin" valueType="num">
                                      <p:cBhvr additive="base">
                                        <p:cTn id="52" dur="500" fill="hold"/>
                                        <p:tgtEl>
                                          <p:spTgt spid="26"/>
                                        </p:tgtEl>
                                        <p:attrNameLst>
                                          <p:attrName>ppt_y</p:attrName>
                                        </p:attrNameLst>
                                      </p:cBhvr>
                                      <p:tavLst>
                                        <p:tav tm="0">
                                          <p:val>
                                            <p:strVal val="#ppt_y"/>
                                          </p:val>
                                        </p:tav>
                                        <p:tav tm="100000">
                                          <p:val>
                                            <p:strVal val="#ppt_y"/>
                                          </p:val>
                                        </p:tav>
                                      </p:tavLst>
                                    </p:anim>
                                  </p:childTnLst>
                                </p:cTn>
                              </p:par>
                              <p:par>
                                <p:cTn id="53" presetID="2" presetClass="entr" presetSubtype="8" fill="hold" nodeType="withEffect">
                                  <p:stCondLst>
                                    <p:cond delay="21000"/>
                                  </p:stCondLst>
                                  <p:childTnLst>
                                    <p:set>
                                      <p:cBhvr>
                                        <p:cTn id="54" dur="1" fill="hold">
                                          <p:stCondLst>
                                            <p:cond delay="0"/>
                                          </p:stCondLst>
                                        </p:cTn>
                                        <p:tgtEl>
                                          <p:spTgt spid="154"/>
                                        </p:tgtEl>
                                        <p:attrNameLst>
                                          <p:attrName>style.visibility</p:attrName>
                                        </p:attrNameLst>
                                      </p:cBhvr>
                                      <p:to>
                                        <p:strVal val="visible"/>
                                      </p:to>
                                    </p:set>
                                    <p:anim calcmode="lin" valueType="num">
                                      <p:cBhvr additive="base">
                                        <p:cTn id="55" dur="500" fill="hold"/>
                                        <p:tgtEl>
                                          <p:spTgt spid="154"/>
                                        </p:tgtEl>
                                        <p:attrNameLst>
                                          <p:attrName>ppt_x</p:attrName>
                                        </p:attrNameLst>
                                      </p:cBhvr>
                                      <p:tavLst>
                                        <p:tav tm="0">
                                          <p:val>
                                            <p:strVal val="0-#ppt_w/2"/>
                                          </p:val>
                                        </p:tav>
                                        <p:tav tm="100000">
                                          <p:val>
                                            <p:strVal val="#ppt_x"/>
                                          </p:val>
                                        </p:tav>
                                      </p:tavLst>
                                    </p:anim>
                                    <p:anim calcmode="lin" valueType="num">
                                      <p:cBhvr additive="base">
                                        <p:cTn id="56" dur="500" fill="hold"/>
                                        <p:tgtEl>
                                          <p:spTgt spid="154"/>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2150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500" fill="hold"/>
                                        <p:tgtEl>
                                          <p:spTgt spid="28"/>
                                        </p:tgtEl>
                                        <p:attrNameLst>
                                          <p:attrName>ppt_x</p:attrName>
                                        </p:attrNameLst>
                                      </p:cBhvr>
                                      <p:tavLst>
                                        <p:tav tm="0">
                                          <p:val>
                                            <p:strVal val="0-#ppt_w/2"/>
                                          </p:val>
                                        </p:tav>
                                        <p:tav tm="100000">
                                          <p:val>
                                            <p:strVal val="#ppt_x"/>
                                          </p:val>
                                        </p:tav>
                                      </p:tavLst>
                                    </p:anim>
                                    <p:anim calcmode="lin" valueType="num">
                                      <p:cBhvr additive="base">
                                        <p:cTn id="60" dur="500" fill="hold"/>
                                        <p:tgtEl>
                                          <p:spTgt spid="28"/>
                                        </p:tgtEl>
                                        <p:attrNameLst>
                                          <p:attrName>ppt_y</p:attrName>
                                        </p:attrNameLst>
                                      </p:cBhvr>
                                      <p:tavLst>
                                        <p:tav tm="0">
                                          <p:val>
                                            <p:strVal val="#ppt_y"/>
                                          </p:val>
                                        </p:tav>
                                        <p:tav tm="100000">
                                          <p:val>
                                            <p:strVal val="#ppt_y"/>
                                          </p:val>
                                        </p:tav>
                                      </p:tavLst>
                                    </p:anim>
                                  </p:childTnLst>
                                </p:cTn>
                              </p:par>
                              <p:par>
                                <p:cTn id="61" presetID="2" presetClass="exit" presetSubtype="8" fill="hold" nodeType="withEffect">
                                  <p:stCondLst>
                                    <p:cond delay="43250"/>
                                  </p:stCondLst>
                                  <p:childTnLst>
                                    <p:anim calcmode="lin" valueType="num">
                                      <p:cBhvr additive="base">
                                        <p:cTn id="62" dur="500"/>
                                        <p:tgtEl>
                                          <p:spTgt spid="22"/>
                                        </p:tgtEl>
                                        <p:attrNameLst>
                                          <p:attrName>ppt_x</p:attrName>
                                        </p:attrNameLst>
                                      </p:cBhvr>
                                      <p:tavLst>
                                        <p:tav tm="0">
                                          <p:val>
                                            <p:strVal val="ppt_x"/>
                                          </p:val>
                                        </p:tav>
                                        <p:tav tm="100000">
                                          <p:val>
                                            <p:strVal val="0-ppt_w/2"/>
                                          </p:val>
                                        </p:tav>
                                      </p:tavLst>
                                    </p:anim>
                                    <p:anim calcmode="lin" valueType="num">
                                      <p:cBhvr additive="base">
                                        <p:cTn id="63" dur="500"/>
                                        <p:tgtEl>
                                          <p:spTgt spid="22"/>
                                        </p:tgtEl>
                                        <p:attrNameLst>
                                          <p:attrName>ppt_y</p:attrName>
                                        </p:attrNameLst>
                                      </p:cBhvr>
                                      <p:tavLst>
                                        <p:tav tm="0">
                                          <p:val>
                                            <p:strVal val="ppt_y"/>
                                          </p:val>
                                        </p:tav>
                                        <p:tav tm="100000">
                                          <p:val>
                                            <p:strVal val="ppt_y"/>
                                          </p:val>
                                        </p:tav>
                                      </p:tavLst>
                                    </p:anim>
                                    <p:set>
                                      <p:cBhvr>
                                        <p:cTn id="64" dur="1" fill="hold">
                                          <p:stCondLst>
                                            <p:cond delay="499"/>
                                          </p:stCondLst>
                                        </p:cTn>
                                        <p:tgtEl>
                                          <p:spTgt spid="22"/>
                                        </p:tgtEl>
                                        <p:attrNameLst>
                                          <p:attrName>style.visibility</p:attrName>
                                        </p:attrNameLst>
                                      </p:cBhvr>
                                      <p:to>
                                        <p:strVal val="hidden"/>
                                      </p:to>
                                    </p:set>
                                  </p:childTnLst>
                                </p:cTn>
                              </p:par>
                              <p:par>
                                <p:cTn id="65" presetID="2" presetClass="exit" presetSubtype="8" fill="hold" nodeType="withEffect">
                                  <p:stCondLst>
                                    <p:cond delay="43250"/>
                                  </p:stCondLst>
                                  <p:childTnLst>
                                    <p:anim calcmode="lin" valueType="num">
                                      <p:cBhvr additive="base">
                                        <p:cTn id="66" dur="500"/>
                                        <p:tgtEl>
                                          <p:spTgt spid="128"/>
                                        </p:tgtEl>
                                        <p:attrNameLst>
                                          <p:attrName>ppt_x</p:attrName>
                                        </p:attrNameLst>
                                      </p:cBhvr>
                                      <p:tavLst>
                                        <p:tav tm="0">
                                          <p:val>
                                            <p:strVal val="ppt_x"/>
                                          </p:val>
                                        </p:tav>
                                        <p:tav tm="100000">
                                          <p:val>
                                            <p:strVal val="0-ppt_w/2"/>
                                          </p:val>
                                        </p:tav>
                                      </p:tavLst>
                                    </p:anim>
                                    <p:anim calcmode="lin" valueType="num">
                                      <p:cBhvr additive="base">
                                        <p:cTn id="67" dur="500"/>
                                        <p:tgtEl>
                                          <p:spTgt spid="128"/>
                                        </p:tgtEl>
                                        <p:attrNameLst>
                                          <p:attrName>ppt_y</p:attrName>
                                        </p:attrNameLst>
                                      </p:cBhvr>
                                      <p:tavLst>
                                        <p:tav tm="0">
                                          <p:val>
                                            <p:strVal val="ppt_y"/>
                                          </p:val>
                                        </p:tav>
                                        <p:tav tm="100000">
                                          <p:val>
                                            <p:strVal val="ppt_y"/>
                                          </p:val>
                                        </p:tav>
                                      </p:tavLst>
                                    </p:anim>
                                    <p:set>
                                      <p:cBhvr>
                                        <p:cTn id="68" dur="1" fill="hold">
                                          <p:stCondLst>
                                            <p:cond delay="499"/>
                                          </p:stCondLst>
                                        </p:cTn>
                                        <p:tgtEl>
                                          <p:spTgt spid="128"/>
                                        </p:tgtEl>
                                        <p:attrNameLst>
                                          <p:attrName>style.visibility</p:attrName>
                                        </p:attrNameLst>
                                      </p:cBhvr>
                                      <p:to>
                                        <p:strVal val="hidden"/>
                                      </p:to>
                                    </p:set>
                                  </p:childTnLst>
                                </p:cTn>
                              </p:par>
                              <p:par>
                                <p:cTn id="69" presetID="2" presetClass="exit" presetSubtype="8" fill="hold" nodeType="withEffect">
                                  <p:stCondLst>
                                    <p:cond delay="43250"/>
                                  </p:stCondLst>
                                  <p:childTnLst>
                                    <p:anim calcmode="lin" valueType="num">
                                      <p:cBhvr additive="base">
                                        <p:cTn id="70" dur="500"/>
                                        <p:tgtEl>
                                          <p:spTgt spid="23"/>
                                        </p:tgtEl>
                                        <p:attrNameLst>
                                          <p:attrName>ppt_x</p:attrName>
                                        </p:attrNameLst>
                                      </p:cBhvr>
                                      <p:tavLst>
                                        <p:tav tm="0">
                                          <p:val>
                                            <p:strVal val="ppt_x"/>
                                          </p:val>
                                        </p:tav>
                                        <p:tav tm="100000">
                                          <p:val>
                                            <p:strVal val="0-ppt_w/2"/>
                                          </p:val>
                                        </p:tav>
                                      </p:tavLst>
                                    </p:anim>
                                    <p:anim calcmode="lin" valueType="num">
                                      <p:cBhvr additive="base">
                                        <p:cTn id="71" dur="500"/>
                                        <p:tgtEl>
                                          <p:spTgt spid="23"/>
                                        </p:tgtEl>
                                        <p:attrNameLst>
                                          <p:attrName>ppt_y</p:attrName>
                                        </p:attrNameLst>
                                      </p:cBhvr>
                                      <p:tavLst>
                                        <p:tav tm="0">
                                          <p:val>
                                            <p:strVal val="ppt_y"/>
                                          </p:val>
                                        </p:tav>
                                        <p:tav tm="100000">
                                          <p:val>
                                            <p:strVal val="ppt_y"/>
                                          </p:val>
                                        </p:tav>
                                      </p:tavLst>
                                    </p:anim>
                                    <p:set>
                                      <p:cBhvr>
                                        <p:cTn id="72" dur="1" fill="hold">
                                          <p:stCondLst>
                                            <p:cond delay="499"/>
                                          </p:stCondLst>
                                        </p:cTn>
                                        <p:tgtEl>
                                          <p:spTgt spid="23"/>
                                        </p:tgtEl>
                                        <p:attrNameLst>
                                          <p:attrName>style.visibility</p:attrName>
                                        </p:attrNameLst>
                                      </p:cBhvr>
                                      <p:to>
                                        <p:strVal val="hidden"/>
                                      </p:to>
                                    </p:set>
                                  </p:childTnLst>
                                </p:cTn>
                              </p:par>
                              <p:par>
                                <p:cTn id="73" presetID="2" presetClass="exit" presetSubtype="8" fill="hold" nodeType="withEffect">
                                  <p:stCondLst>
                                    <p:cond delay="43250"/>
                                  </p:stCondLst>
                                  <p:childTnLst>
                                    <p:anim calcmode="lin" valueType="num">
                                      <p:cBhvr additive="base">
                                        <p:cTn id="74" dur="500"/>
                                        <p:tgtEl>
                                          <p:spTgt spid="140"/>
                                        </p:tgtEl>
                                        <p:attrNameLst>
                                          <p:attrName>ppt_x</p:attrName>
                                        </p:attrNameLst>
                                      </p:cBhvr>
                                      <p:tavLst>
                                        <p:tav tm="0">
                                          <p:val>
                                            <p:strVal val="ppt_x"/>
                                          </p:val>
                                        </p:tav>
                                        <p:tav tm="100000">
                                          <p:val>
                                            <p:strVal val="0-ppt_w/2"/>
                                          </p:val>
                                        </p:tav>
                                      </p:tavLst>
                                    </p:anim>
                                    <p:anim calcmode="lin" valueType="num">
                                      <p:cBhvr additive="base">
                                        <p:cTn id="75" dur="500"/>
                                        <p:tgtEl>
                                          <p:spTgt spid="140"/>
                                        </p:tgtEl>
                                        <p:attrNameLst>
                                          <p:attrName>ppt_y</p:attrName>
                                        </p:attrNameLst>
                                      </p:cBhvr>
                                      <p:tavLst>
                                        <p:tav tm="0">
                                          <p:val>
                                            <p:strVal val="ppt_y"/>
                                          </p:val>
                                        </p:tav>
                                        <p:tav tm="100000">
                                          <p:val>
                                            <p:strVal val="ppt_y"/>
                                          </p:val>
                                        </p:tav>
                                      </p:tavLst>
                                    </p:anim>
                                    <p:set>
                                      <p:cBhvr>
                                        <p:cTn id="76" dur="1" fill="hold">
                                          <p:stCondLst>
                                            <p:cond delay="499"/>
                                          </p:stCondLst>
                                        </p:cTn>
                                        <p:tgtEl>
                                          <p:spTgt spid="140"/>
                                        </p:tgtEl>
                                        <p:attrNameLst>
                                          <p:attrName>style.visibility</p:attrName>
                                        </p:attrNameLst>
                                      </p:cBhvr>
                                      <p:to>
                                        <p:strVal val="hidden"/>
                                      </p:to>
                                    </p:set>
                                  </p:childTnLst>
                                </p:cTn>
                              </p:par>
                              <p:par>
                                <p:cTn id="77" presetID="2" presetClass="exit" presetSubtype="8" fill="hold" nodeType="withEffect">
                                  <p:stCondLst>
                                    <p:cond delay="43250"/>
                                  </p:stCondLst>
                                  <p:childTnLst>
                                    <p:anim calcmode="lin" valueType="num">
                                      <p:cBhvr additive="base">
                                        <p:cTn id="78" dur="500"/>
                                        <p:tgtEl>
                                          <p:spTgt spid="24"/>
                                        </p:tgtEl>
                                        <p:attrNameLst>
                                          <p:attrName>ppt_x</p:attrName>
                                        </p:attrNameLst>
                                      </p:cBhvr>
                                      <p:tavLst>
                                        <p:tav tm="0">
                                          <p:val>
                                            <p:strVal val="ppt_x"/>
                                          </p:val>
                                        </p:tav>
                                        <p:tav tm="100000">
                                          <p:val>
                                            <p:strVal val="0-ppt_w/2"/>
                                          </p:val>
                                        </p:tav>
                                      </p:tavLst>
                                    </p:anim>
                                    <p:anim calcmode="lin" valueType="num">
                                      <p:cBhvr additive="base">
                                        <p:cTn id="79" dur="500"/>
                                        <p:tgtEl>
                                          <p:spTgt spid="24"/>
                                        </p:tgtEl>
                                        <p:attrNameLst>
                                          <p:attrName>ppt_y</p:attrName>
                                        </p:attrNameLst>
                                      </p:cBhvr>
                                      <p:tavLst>
                                        <p:tav tm="0">
                                          <p:val>
                                            <p:strVal val="ppt_y"/>
                                          </p:val>
                                        </p:tav>
                                        <p:tav tm="100000">
                                          <p:val>
                                            <p:strVal val="ppt_y"/>
                                          </p:val>
                                        </p:tav>
                                      </p:tavLst>
                                    </p:anim>
                                    <p:set>
                                      <p:cBhvr>
                                        <p:cTn id="80" dur="1" fill="hold">
                                          <p:stCondLst>
                                            <p:cond delay="499"/>
                                          </p:stCondLst>
                                        </p:cTn>
                                        <p:tgtEl>
                                          <p:spTgt spid="24"/>
                                        </p:tgtEl>
                                        <p:attrNameLst>
                                          <p:attrName>style.visibility</p:attrName>
                                        </p:attrNameLst>
                                      </p:cBhvr>
                                      <p:to>
                                        <p:strVal val="hidden"/>
                                      </p:to>
                                    </p:set>
                                  </p:childTnLst>
                                </p:cTn>
                              </p:par>
                              <p:par>
                                <p:cTn id="81" presetID="2" presetClass="exit" presetSubtype="8" fill="hold" nodeType="withEffect">
                                  <p:stCondLst>
                                    <p:cond delay="43250"/>
                                  </p:stCondLst>
                                  <p:childTnLst>
                                    <p:anim calcmode="lin" valueType="num">
                                      <p:cBhvr additive="base">
                                        <p:cTn id="82" dur="500"/>
                                        <p:tgtEl>
                                          <p:spTgt spid="143"/>
                                        </p:tgtEl>
                                        <p:attrNameLst>
                                          <p:attrName>ppt_x</p:attrName>
                                        </p:attrNameLst>
                                      </p:cBhvr>
                                      <p:tavLst>
                                        <p:tav tm="0">
                                          <p:val>
                                            <p:strVal val="ppt_x"/>
                                          </p:val>
                                        </p:tav>
                                        <p:tav tm="100000">
                                          <p:val>
                                            <p:strVal val="0-ppt_w/2"/>
                                          </p:val>
                                        </p:tav>
                                      </p:tavLst>
                                    </p:anim>
                                    <p:anim calcmode="lin" valueType="num">
                                      <p:cBhvr additive="base">
                                        <p:cTn id="83" dur="500"/>
                                        <p:tgtEl>
                                          <p:spTgt spid="143"/>
                                        </p:tgtEl>
                                        <p:attrNameLst>
                                          <p:attrName>ppt_y</p:attrName>
                                        </p:attrNameLst>
                                      </p:cBhvr>
                                      <p:tavLst>
                                        <p:tav tm="0">
                                          <p:val>
                                            <p:strVal val="ppt_y"/>
                                          </p:val>
                                        </p:tav>
                                        <p:tav tm="100000">
                                          <p:val>
                                            <p:strVal val="ppt_y"/>
                                          </p:val>
                                        </p:tav>
                                      </p:tavLst>
                                    </p:anim>
                                    <p:set>
                                      <p:cBhvr>
                                        <p:cTn id="84" dur="1" fill="hold">
                                          <p:stCondLst>
                                            <p:cond delay="499"/>
                                          </p:stCondLst>
                                        </p:cTn>
                                        <p:tgtEl>
                                          <p:spTgt spid="143"/>
                                        </p:tgtEl>
                                        <p:attrNameLst>
                                          <p:attrName>style.visibility</p:attrName>
                                        </p:attrNameLst>
                                      </p:cBhvr>
                                      <p:to>
                                        <p:strVal val="hidden"/>
                                      </p:to>
                                    </p:set>
                                  </p:childTnLst>
                                </p:cTn>
                              </p:par>
                              <p:par>
                                <p:cTn id="85" presetID="2" presetClass="exit" presetSubtype="8" fill="hold" nodeType="withEffect">
                                  <p:stCondLst>
                                    <p:cond delay="43250"/>
                                  </p:stCondLst>
                                  <p:childTnLst>
                                    <p:anim calcmode="lin" valueType="num">
                                      <p:cBhvr additive="base">
                                        <p:cTn id="86" dur="500"/>
                                        <p:tgtEl>
                                          <p:spTgt spid="25"/>
                                        </p:tgtEl>
                                        <p:attrNameLst>
                                          <p:attrName>ppt_x</p:attrName>
                                        </p:attrNameLst>
                                      </p:cBhvr>
                                      <p:tavLst>
                                        <p:tav tm="0">
                                          <p:val>
                                            <p:strVal val="ppt_x"/>
                                          </p:val>
                                        </p:tav>
                                        <p:tav tm="100000">
                                          <p:val>
                                            <p:strVal val="0-ppt_w/2"/>
                                          </p:val>
                                        </p:tav>
                                      </p:tavLst>
                                    </p:anim>
                                    <p:anim calcmode="lin" valueType="num">
                                      <p:cBhvr additive="base">
                                        <p:cTn id="87" dur="500"/>
                                        <p:tgtEl>
                                          <p:spTgt spid="25"/>
                                        </p:tgtEl>
                                        <p:attrNameLst>
                                          <p:attrName>ppt_y</p:attrName>
                                        </p:attrNameLst>
                                      </p:cBhvr>
                                      <p:tavLst>
                                        <p:tav tm="0">
                                          <p:val>
                                            <p:strVal val="ppt_y"/>
                                          </p:val>
                                        </p:tav>
                                        <p:tav tm="100000">
                                          <p:val>
                                            <p:strVal val="ppt_y"/>
                                          </p:val>
                                        </p:tav>
                                      </p:tavLst>
                                    </p:anim>
                                    <p:set>
                                      <p:cBhvr>
                                        <p:cTn id="88" dur="1" fill="hold">
                                          <p:stCondLst>
                                            <p:cond delay="499"/>
                                          </p:stCondLst>
                                        </p:cTn>
                                        <p:tgtEl>
                                          <p:spTgt spid="25"/>
                                        </p:tgtEl>
                                        <p:attrNameLst>
                                          <p:attrName>style.visibility</p:attrName>
                                        </p:attrNameLst>
                                      </p:cBhvr>
                                      <p:to>
                                        <p:strVal val="hidden"/>
                                      </p:to>
                                    </p:set>
                                  </p:childTnLst>
                                </p:cTn>
                              </p:par>
                              <p:par>
                                <p:cTn id="89" presetID="2" presetClass="exit" presetSubtype="8" fill="hold" nodeType="withEffect">
                                  <p:stCondLst>
                                    <p:cond delay="43250"/>
                                  </p:stCondLst>
                                  <p:childTnLst>
                                    <p:anim calcmode="lin" valueType="num">
                                      <p:cBhvr additive="base">
                                        <p:cTn id="90" dur="500"/>
                                        <p:tgtEl>
                                          <p:spTgt spid="146"/>
                                        </p:tgtEl>
                                        <p:attrNameLst>
                                          <p:attrName>ppt_x</p:attrName>
                                        </p:attrNameLst>
                                      </p:cBhvr>
                                      <p:tavLst>
                                        <p:tav tm="0">
                                          <p:val>
                                            <p:strVal val="ppt_x"/>
                                          </p:val>
                                        </p:tav>
                                        <p:tav tm="100000">
                                          <p:val>
                                            <p:strVal val="0-ppt_w/2"/>
                                          </p:val>
                                        </p:tav>
                                      </p:tavLst>
                                    </p:anim>
                                    <p:anim calcmode="lin" valueType="num">
                                      <p:cBhvr additive="base">
                                        <p:cTn id="91" dur="500"/>
                                        <p:tgtEl>
                                          <p:spTgt spid="146"/>
                                        </p:tgtEl>
                                        <p:attrNameLst>
                                          <p:attrName>ppt_y</p:attrName>
                                        </p:attrNameLst>
                                      </p:cBhvr>
                                      <p:tavLst>
                                        <p:tav tm="0">
                                          <p:val>
                                            <p:strVal val="ppt_y"/>
                                          </p:val>
                                        </p:tav>
                                        <p:tav tm="100000">
                                          <p:val>
                                            <p:strVal val="ppt_y"/>
                                          </p:val>
                                        </p:tav>
                                      </p:tavLst>
                                    </p:anim>
                                    <p:set>
                                      <p:cBhvr>
                                        <p:cTn id="92" dur="1" fill="hold">
                                          <p:stCondLst>
                                            <p:cond delay="499"/>
                                          </p:stCondLst>
                                        </p:cTn>
                                        <p:tgtEl>
                                          <p:spTgt spid="146"/>
                                        </p:tgtEl>
                                        <p:attrNameLst>
                                          <p:attrName>style.visibility</p:attrName>
                                        </p:attrNameLst>
                                      </p:cBhvr>
                                      <p:to>
                                        <p:strVal val="hidden"/>
                                      </p:to>
                                    </p:set>
                                  </p:childTnLst>
                                </p:cTn>
                              </p:par>
                              <p:par>
                                <p:cTn id="93" presetID="2" presetClass="exit" presetSubtype="8" fill="hold" nodeType="withEffect">
                                  <p:stCondLst>
                                    <p:cond delay="43250"/>
                                  </p:stCondLst>
                                  <p:childTnLst>
                                    <p:anim calcmode="lin" valueType="num">
                                      <p:cBhvr additive="base">
                                        <p:cTn id="94" dur="500"/>
                                        <p:tgtEl>
                                          <p:spTgt spid="26"/>
                                        </p:tgtEl>
                                        <p:attrNameLst>
                                          <p:attrName>ppt_x</p:attrName>
                                        </p:attrNameLst>
                                      </p:cBhvr>
                                      <p:tavLst>
                                        <p:tav tm="0">
                                          <p:val>
                                            <p:strVal val="ppt_x"/>
                                          </p:val>
                                        </p:tav>
                                        <p:tav tm="100000">
                                          <p:val>
                                            <p:strVal val="0-ppt_w/2"/>
                                          </p:val>
                                        </p:tav>
                                      </p:tavLst>
                                    </p:anim>
                                    <p:anim calcmode="lin" valueType="num">
                                      <p:cBhvr additive="base">
                                        <p:cTn id="95" dur="500"/>
                                        <p:tgtEl>
                                          <p:spTgt spid="26"/>
                                        </p:tgtEl>
                                        <p:attrNameLst>
                                          <p:attrName>ppt_y</p:attrName>
                                        </p:attrNameLst>
                                      </p:cBhvr>
                                      <p:tavLst>
                                        <p:tav tm="0">
                                          <p:val>
                                            <p:strVal val="ppt_y"/>
                                          </p:val>
                                        </p:tav>
                                        <p:tav tm="100000">
                                          <p:val>
                                            <p:strVal val="ppt_y"/>
                                          </p:val>
                                        </p:tav>
                                      </p:tavLst>
                                    </p:anim>
                                    <p:set>
                                      <p:cBhvr>
                                        <p:cTn id="96" dur="1" fill="hold">
                                          <p:stCondLst>
                                            <p:cond delay="499"/>
                                          </p:stCondLst>
                                        </p:cTn>
                                        <p:tgtEl>
                                          <p:spTgt spid="26"/>
                                        </p:tgtEl>
                                        <p:attrNameLst>
                                          <p:attrName>style.visibility</p:attrName>
                                        </p:attrNameLst>
                                      </p:cBhvr>
                                      <p:to>
                                        <p:strVal val="hidden"/>
                                      </p:to>
                                    </p:set>
                                  </p:childTnLst>
                                </p:cTn>
                              </p:par>
                              <p:par>
                                <p:cTn id="97" presetID="2" presetClass="exit" presetSubtype="8" fill="hold" nodeType="withEffect">
                                  <p:stCondLst>
                                    <p:cond delay="43250"/>
                                  </p:stCondLst>
                                  <p:childTnLst>
                                    <p:anim calcmode="lin" valueType="num">
                                      <p:cBhvr additive="base">
                                        <p:cTn id="98" dur="500"/>
                                        <p:tgtEl>
                                          <p:spTgt spid="154"/>
                                        </p:tgtEl>
                                        <p:attrNameLst>
                                          <p:attrName>ppt_x</p:attrName>
                                        </p:attrNameLst>
                                      </p:cBhvr>
                                      <p:tavLst>
                                        <p:tav tm="0">
                                          <p:val>
                                            <p:strVal val="ppt_x"/>
                                          </p:val>
                                        </p:tav>
                                        <p:tav tm="100000">
                                          <p:val>
                                            <p:strVal val="0-ppt_w/2"/>
                                          </p:val>
                                        </p:tav>
                                      </p:tavLst>
                                    </p:anim>
                                    <p:anim calcmode="lin" valueType="num">
                                      <p:cBhvr additive="base">
                                        <p:cTn id="99" dur="500"/>
                                        <p:tgtEl>
                                          <p:spTgt spid="154"/>
                                        </p:tgtEl>
                                        <p:attrNameLst>
                                          <p:attrName>ppt_y</p:attrName>
                                        </p:attrNameLst>
                                      </p:cBhvr>
                                      <p:tavLst>
                                        <p:tav tm="0">
                                          <p:val>
                                            <p:strVal val="ppt_y"/>
                                          </p:val>
                                        </p:tav>
                                        <p:tav tm="100000">
                                          <p:val>
                                            <p:strVal val="ppt_y"/>
                                          </p:val>
                                        </p:tav>
                                      </p:tavLst>
                                    </p:anim>
                                    <p:set>
                                      <p:cBhvr>
                                        <p:cTn id="100" dur="1" fill="hold">
                                          <p:stCondLst>
                                            <p:cond delay="499"/>
                                          </p:stCondLst>
                                        </p:cTn>
                                        <p:tgtEl>
                                          <p:spTgt spid="154"/>
                                        </p:tgtEl>
                                        <p:attrNameLst>
                                          <p:attrName>style.visibility</p:attrName>
                                        </p:attrNameLst>
                                      </p:cBhvr>
                                      <p:to>
                                        <p:strVal val="hidden"/>
                                      </p:to>
                                    </p:set>
                                  </p:childTnLst>
                                </p:cTn>
                              </p:par>
                              <p:par>
                                <p:cTn id="101" presetID="2" presetClass="exit" presetSubtype="8" fill="hold" nodeType="withEffect">
                                  <p:stCondLst>
                                    <p:cond delay="43250"/>
                                  </p:stCondLst>
                                  <p:childTnLst>
                                    <p:anim calcmode="lin" valueType="num">
                                      <p:cBhvr additive="base">
                                        <p:cTn id="102" dur="500"/>
                                        <p:tgtEl>
                                          <p:spTgt spid="28"/>
                                        </p:tgtEl>
                                        <p:attrNameLst>
                                          <p:attrName>ppt_x</p:attrName>
                                        </p:attrNameLst>
                                      </p:cBhvr>
                                      <p:tavLst>
                                        <p:tav tm="0">
                                          <p:val>
                                            <p:strVal val="ppt_x"/>
                                          </p:val>
                                        </p:tav>
                                        <p:tav tm="100000">
                                          <p:val>
                                            <p:strVal val="0-ppt_w/2"/>
                                          </p:val>
                                        </p:tav>
                                      </p:tavLst>
                                    </p:anim>
                                    <p:anim calcmode="lin" valueType="num">
                                      <p:cBhvr additive="base">
                                        <p:cTn id="103" dur="500"/>
                                        <p:tgtEl>
                                          <p:spTgt spid="28"/>
                                        </p:tgtEl>
                                        <p:attrNameLst>
                                          <p:attrName>ppt_y</p:attrName>
                                        </p:attrNameLst>
                                      </p:cBhvr>
                                      <p:tavLst>
                                        <p:tav tm="0">
                                          <p:val>
                                            <p:strVal val="ppt_y"/>
                                          </p:val>
                                        </p:tav>
                                        <p:tav tm="100000">
                                          <p:val>
                                            <p:strVal val="ppt_y"/>
                                          </p:val>
                                        </p:tav>
                                      </p:tavLst>
                                    </p:anim>
                                    <p:set>
                                      <p:cBhvr>
                                        <p:cTn id="104" dur="1" fill="hold">
                                          <p:stCondLst>
                                            <p:cond delay="499"/>
                                          </p:stCondLst>
                                        </p:cTn>
                                        <p:tgtEl>
                                          <p:spTgt spid="28"/>
                                        </p:tgtEl>
                                        <p:attrNameLst>
                                          <p:attrName>style.visibility</p:attrName>
                                        </p:attrNameLst>
                                      </p:cBhvr>
                                      <p:to>
                                        <p:strVal val="hidden"/>
                                      </p:to>
                                    </p:set>
                                  </p:childTnLst>
                                </p:cTn>
                              </p:par>
                              <p:par>
                                <p:cTn id="105" presetID="2" presetClass="exit" presetSubtype="8" fill="hold" grpId="1" nodeType="withEffect">
                                  <p:stCondLst>
                                    <p:cond delay="43250"/>
                                  </p:stCondLst>
                                  <p:childTnLst>
                                    <p:anim calcmode="lin" valueType="num">
                                      <p:cBhvr additive="base">
                                        <p:cTn id="106" dur="500"/>
                                        <p:tgtEl>
                                          <p:spTgt spid="132"/>
                                        </p:tgtEl>
                                        <p:attrNameLst>
                                          <p:attrName>ppt_x</p:attrName>
                                        </p:attrNameLst>
                                      </p:cBhvr>
                                      <p:tavLst>
                                        <p:tav tm="0">
                                          <p:val>
                                            <p:strVal val="ppt_x"/>
                                          </p:val>
                                        </p:tav>
                                        <p:tav tm="100000">
                                          <p:val>
                                            <p:strVal val="0-ppt_w/2"/>
                                          </p:val>
                                        </p:tav>
                                      </p:tavLst>
                                    </p:anim>
                                    <p:anim calcmode="lin" valueType="num">
                                      <p:cBhvr additive="base">
                                        <p:cTn id="107" dur="500"/>
                                        <p:tgtEl>
                                          <p:spTgt spid="132"/>
                                        </p:tgtEl>
                                        <p:attrNameLst>
                                          <p:attrName>ppt_y</p:attrName>
                                        </p:attrNameLst>
                                      </p:cBhvr>
                                      <p:tavLst>
                                        <p:tav tm="0">
                                          <p:val>
                                            <p:strVal val="ppt_y"/>
                                          </p:val>
                                        </p:tav>
                                        <p:tav tm="100000">
                                          <p:val>
                                            <p:strVal val="ppt_y"/>
                                          </p:val>
                                        </p:tav>
                                      </p:tavLst>
                                    </p:anim>
                                    <p:set>
                                      <p:cBhvr>
                                        <p:cTn id="108" dur="1" fill="hold">
                                          <p:stCondLst>
                                            <p:cond delay="499"/>
                                          </p:stCondLst>
                                        </p:cTn>
                                        <p:tgtEl>
                                          <p:spTgt spid="132"/>
                                        </p:tgtEl>
                                        <p:attrNameLst>
                                          <p:attrName>style.visibility</p:attrName>
                                        </p:attrNameLst>
                                      </p:cBhvr>
                                      <p:to>
                                        <p:strVal val="hidden"/>
                                      </p:to>
                                    </p:set>
                                  </p:childTnLst>
                                </p:cTn>
                              </p:par>
                              <p:par>
                                <p:cTn id="109" presetID="2" presetClass="entr" presetSubtype="8" fill="hold" nodeType="withEffect">
                                  <p:stCondLst>
                                    <p:cond delay="43750"/>
                                  </p:stCondLst>
                                  <p:childTnLst>
                                    <p:set>
                                      <p:cBhvr>
                                        <p:cTn id="110" dur="1" fill="hold">
                                          <p:stCondLst>
                                            <p:cond delay="0"/>
                                          </p:stCondLst>
                                        </p:cTn>
                                        <p:tgtEl>
                                          <p:spTgt spid="2"/>
                                        </p:tgtEl>
                                        <p:attrNameLst>
                                          <p:attrName>style.visibility</p:attrName>
                                        </p:attrNameLst>
                                      </p:cBhvr>
                                      <p:to>
                                        <p:strVal val="visible"/>
                                      </p:to>
                                    </p:set>
                                    <p:anim calcmode="lin" valueType="num">
                                      <p:cBhvr additive="base">
                                        <p:cTn id="111" dur="500" fill="hold"/>
                                        <p:tgtEl>
                                          <p:spTgt spid="2"/>
                                        </p:tgtEl>
                                        <p:attrNameLst>
                                          <p:attrName>ppt_x</p:attrName>
                                        </p:attrNameLst>
                                      </p:cBhvr>
                                      <p:tavLst>
                                        <p:tav tm="0">
                                          <p:val>
                                            <p:strVal val="0-#ppt_w/2"/>
                                          </p:val>
                                        </p:tav>
                                        <p:tav tm="100000">
                                          <p:val>
                                            <p:strVal val="#ppt_x"/>
                                          </p:val>
                                        </p:tav>
                                      </p:tavLst>
                                    </p:anim>
                                    <p:anim calcmode="lin" valueType="num">
                                      <p:cBhvr additive="base">
                                        <p:cTn id="1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3" fill="hold" display="0">
                  <p:stCondLst>
                    <p:cond delay="indefinite"/>
                  </p:stCondLst>
                  <p:endCondLst>
                    <p:cond evt="onStopAudio" delay="0">
                      <p:tgtEl>
                        <p:sldTgt/>
                      </p:tgtEl>
                    </p:cond>
                  </p:endCondLst>
                </p:cTn>
                <p:tgtEl>
                  <p:spTgt spid="4"/>
                </p:tgtEl>
              </p:cMediaNode>
            </p:audio>
          </p:childTnLst>
        </p:cTn>
      </p:par>
    </p:tnLst>
    <p:bldLst>
      <p:bldP spid="132" grpId="0"/>
      <p:bldP spid="13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EDA630-CD37-8446-7070-3340DD7A6428}"/>
              </a:ext>
            </a:extLst>
          </p:cNvPr>
          <p:cNvSpPr txBox="1"/>
          <p:nvPr/>
        </p:nvSpPr>
        <p:spPr>
          <a:xfrm>
            <a:off x="128016" y="96886"/>
            <a:ext cx="11403584" cy="1077218"/>
          </a:xfrm>
          <a:prstGeom prst="rect">
            <a:avLst/>
          </a:prstGeom>
          <a:noFill/>
        </p:spPr>
        <p:txBody>
          <a:bodyPr wrap="square" rtlCol="0">
            <a:spAutoFit/>
          </a:bodyPr>
          <a:lstStyle/>
          <a:p>
            <a:r>
              <a:rPr lang="en-US" sz="3200" b="1" dirty="0">
                <a:solidFill>
                  <a:srgbClr val="1CB9EC"/>
                </a:solidFill>
                <a:latin typeface="Atkinson Hyperlegible" pitchFamily="2" charset="0"/>
              </a:rPr>
              <a:t>Minimum water requirements and quantities for health care facilities</a:t>
            </a:r>
          </a:p>
        </p:txBody>
      </p:sp>
      <p:graphicFrame>
        <p:nvGraphicFramePr>
          <p:cNvPr id="4" name="Table 3">
            <a:extLst>
              <a:ext uri="{FF2B5EF4-FFF2-40B4-BE49-F238E27FC236}">
                <a16:creationId xmlns:a16="http://schemas.microsoft.com/office/drawing/2014/main" id="{86FC5E37-89AE-44C2-69CC-24478249B72C}"/>
              </a:ext>
            </a:extLst>
          </p:cNvPr>
          <p:cNvGraphicFramePr>
            <a:graphicFrameLocks noGrp="1"/>
          </p:cNvGraphicFramePr>
          <p:nvPr>
            <p:extLst>
              <p:ext uri="{D42A27DB-BD31-4B8C-83A1-F6EECF244321}">
                <p14:modId xmlns:p14="http://schemas.microsoft.com/office/powerpoint/2010/main" val="2845772104"/>
              </p:ext>
            </p:extLst>
          </p:nvPr>
        </p:nvGraphicFramePr>
        <p:xfrm>
          <a:off x="216194" y="1165051"/>
          <a:ext cx="7381405" cy="4306102"/>
        </p:xfrm>
        <a:graphic>
          <a:graphicData uri="http://schemas.openxmlformats.org/drawingml/2006/table">
            <a:tbl>
              <a:tblPr firstRow="1" bandRow="1">
                <a:tableStyleId>{D27102A9-8310-4765-A935-A1911B00CA55}</a:tableStyleId>
              </a:tblPr>
              <a:tblGrid>
                <a:gridCol w="4167577">
                  <a:extLst>
                    <a:ext uri="{9D8B030D-6E8A-4147-A177-3AD203B41FA5}">
                      <a16:colId xmlns:a16="http://schemas.microsoft.com/office/drawing/2014/main" val="2652779730"/>
                    </a:ext>
                  </a:extLst>
                </a:gridCol>
                <a:gridCol w="3213828">
                  <a:extLst>
                    <a:ext uri="{9D8B030D-6E8A-4147-A177-3AD203B41FA5}">
                      <a16:colId xmlns:a16="http://schemas.microsoft.com/office/drawing/2014/main" val="3512855215"/>
                    </a:ext>
                  </a:extLst>
                </a:gridCol>
              </a:tblGrid>
              <a:tr h="3787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900" b="0" dirty="0">
                          <a:solidFill>
                            <a:schemeClr val="tx1"/>
                          </a:solidFill>
                          <a:effectLst/>
                          <a:latin typeface="Atkinson Hyperlegible" pitchFamily="2" charset="0"/>
                        </a:rPr>
                        <a:t>Outpatients</a:t>
                      </a:r>
                      <a:endParaRPr lang="en-GB" sz="1900" b="0" dirty="0">
                        <a:solidFill>
                          <a:schemeClr val="tx1"/>
                        </a:solidFill>
                        <a:effectLst/>
                        <a:latin typeface="Atkinson Hyperlegible" pitchFamily="2" charset="0"/>
                        <a:ea typeface="Calibri"/>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900" b="0" dirty="0">
                          <a:solidFill>
                            <a:schemeClr val="tx1"/>
                          </a:solidFill>
                          <a:effectLst/>
                          <a:latin typeface="Atkinson Hyperlegible" pitchFamily="2" charset="0"/>
                        </a:rPr>
                        <a:t>5 litres/consultation</a:t>
                      </a:r>
                      <a:endParaRPr lang="en-GB" sz="1900" b="0" dirty="0">
                        <a:solidFill>
                          <a:schemeClr val="tx1"/>
                        </a:solidFill>
                        <a:effectLst/>
                        <a:latin typeface="Atkinson Hyperlegible" pitchFamily="2"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2DEEF"/>
                    </a:solidFill>
                  </a:tcPr>
                </a:tc>
                <a:extLst>
                  <a:ext uri="{0D108BD9-81ED-4DB2-BD59-A6C34878D82A}">
                    <a16:rowId xmlns:a16="http://schemas.microsoft.com/office/drawing/2014/main" val="1127066434"/>
                  </a:ext>
                </a:extLst>
              </a:tr>
              <a:tr h="406872">
                <a:tc>
                  <a:txBody>
                    <a:bodyPr/>
                    <a:lstStyle/>
                    <a:p>
                      <a:pPr algn="l">
                        <a:lnSpc>
                          <a:spcPct val="115000"/>
                        </a:lnSpc>
                        <a:spcAft>
                          <a:spcPts val="0"/>
                        </a:spcAft>
                      </a:pPr>
                      <a:r>
                        <a:rPr lang="en-GB" sz="1900" dirty="0">
                          <a:solidFill>
                            <a:schemeClr val="tx1"/>
                          </a:solidFill>
                          <a:effectLst/>
                          <a:latin typeface="Atkinson Hyperlegible" pitchFamily="2" charset="0"/>
                        </a:rPr>
                        <a:t>In patients </a:t>
                      </a:r>
                      <a:endParaRPr lang="en-GB" sz="1900" dirty="0">
                        <a:solidFill>
                          <a:schemeClr val="tx1"/>
                        </a:solidFill>
                        <a:effectLst/>
                        <a:latin typeface="Atkinson Hyperlegible" pitchFamily="2"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a:lnSpc>
                          <a:spcPct val="115000"/>
                        </a:lnSpc>
                        <a:spcAft>
                          <a:spcPts val="0"/>
                        </a:spcAft>
                      </a:pPr>
                      <a:r>
                        <a:rPr lang="en-GB" sz="1900" dirty="0">
                          <a:solidFill>
                            <a:schemeClr val="tx1"/>
                          </a:solidFill>
                          <a:effectLst/>
                          <a:latin typeface="Atkinson Hyperlegible" pitchFamily="2" charset="0"/>
                        </a:rPr>
                        <a:t>40–60 litres/patient/day</a:t>
                      </a:r>
                      <a:endParaRPr lang="en-GB" sz="1900" dirty="0">
                        <a:solidFill>
                          <a:schemeClr val="tx1"/>
                        </a:solidFill>
                        <a:effectLst/>
                        <a:latin typeface="Atkinson Hyperlegible" pitchFamily="2" charset="0"/>
                        <a:ea typeface="Calibri"/>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extLst>
                  <a:ext uri="{0D108BD9-81ED-4DB2-BD59-A6C34878D82A}">
                    <a16:rowId xmlns:a16="http://schemas.microsoft.com/office/drawing/2014/main" val="3483904188"/>
                  </a:ext>
                </a:extLst>
              </a:tr>
              <a:tr h="406872">
                <a:tc>
                  <a:txBody>
                    <a:bodyPr/>
                    <a:lstStyle/>
                    <a:p>
                      <a:pPr algn="l">
                        <a:lnSpc>
                          <a:spcPct val="115000"/>
                        </a:lnSpc>
                        <a:spcAft>
                          <a:spcPts val="0"/>
                        </a:spcAft>
                      </a:pPr>
                      <a:r>
                        <a:rPr lang="en-GB" sz="1900" dirty="0">
                          <a:solidFill>
                            <a:schemeClr val="tx1"/>
                          </a:solidFill>
                          <a:effectLst/>
                          <a:latin typeface="Atkinson Hyperlegible" pitchFamily="2" charset="0"/>
                        </a:rPr>
                        <a:t>Operating</a:t>
                      </a:r>
                      <a:r>
                        <a:rPr lang="en-GB" sz="1900" baseline="0" dirty="0">
                          <a:solidFill>
                            <a:schemeClr val="tx1"/>
                          </a:solidFill>
                          <a:effectLst/>
                          <a:latin typeface="Atkinson Hyperlegible" pitchFamily="2" charset="0"/>
                        </a:rPr>
                        <a:t> </a:t>
                      </a:r>
                      <a:r>
                        <a:rPr lang="en-GB" sz="1900" dirty="0">
                          <a:solidFill>
                            <a:schemeClr val="tx1"/>
                          </a:solidFill>
                          <a:effectLst/>
                          <a:latin typeface="Atkinson Hyperlegible" pitchFamily="2" charset="0"/>
                        </a:rPr>
                        <a:t>theatre / maternity </a:t>
                      </a:r>
                      <a:endParaRPr lang="en-GB" sz="1900" dirty="0">
                        <a:solidFill>
                          <a:schemeClr val="tx1"/>
                        </a:solidFill>
                        <a:effectLst/>
                        <a:latin typeface="Atkinson Hyperlegible" pitchFamily="2"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p>
                      <a:pPr algn="l">
                        <a:lnSpc>
                          <a:spcPct val="115000"/>
                        </a:lnSpc>
                        <a:spcAft>
                          <a:spcPts val="0"/>
                        </a:spcAft>
                      </a:pPr>
                      <a:r>
                        <a:rPr lang="en-GB" sz="1900" dirty="0">
                          <a:solidFill>
                            <a:schemeClr val="tx1"/>
                          </a:solidFill>
                          <a:effectLst/>
                          <a:latin typeface="Atkinson Hyperlegible" pitchFamily="2" charset="0"/>
                        </a:rPr>
                        <a:t>100 litres/ intervention</a:t>
                      </a:r>
                      <a:endParaRPr lang="en-GB" sz="1900" dirty="0">
                        <a:solidFill>
                          <a:schemeClr val="tx1"/>
                        </a:solidFill>
                        <a:effectLst/>
                        <a:latin typeface="Atkinson Hyperlegible" pitchFamily="2" charset="0"/>
                        <a:ea typeface="Calibri"/>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2DEEF"/>
                    </a:solidFill>
                  </a:tcPr>
                </a:tc>
                <a:extLst>
                  <a:ext uri="{0D108BD9-81ED-4DB2-BD59-A6C34878D82A}">
                    <a16:rowId xmlns:a16="http://schemas.microsoft.com/office/drawing/2014/main" val="750444639"/>
                  </a:ext>
                </a:extLst>
              </a:tr>
              <a:tr h="406872">
                <a:tc>
                  <a:txBody>
                    <a:bodyPr/>
                    <a:lstStyle/>
                    <a:p>
                      <a:pPr algn="l">
                        <a:lnSpc>
                          <a:spcPct val="115000"/>
                        </a:lnSpc>
                        <a:spcAft>
                          <a:spcPts val="0"/>
                        </a:spcAft>
                      </a:pPr>
                      <a:r>
                        <a:rPr lang="en-GB" sz="1900" dirty="0">
                          <a:solidFill>
                            <a:schemeClr val="tx1"/>
                          </a:solidFill>
                          <a:effectLst/>
                          <a:latin typeface="Atkinson Hyperlegible" pitchFamily="2" charset="0"/>
                        </a:rPr>
                        <a:t>Dry or supplementary feeding centre</a:t>
                      </a:r>
                      <a:endParaRPr lang="en-GB" sz="1900" dirty="0">
                        <a:solidFill>
                          <a:schemeClr val="tx1"/>
                        </a:solidFill>
                        <a:effectLst/>
                        <a:latin typeface="Atkinson Hyperlegible" pitchFamily="2"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a:lnSpc>
                          <a:spcPct val="115000"/>
                        </a:lnSpc>
                        <a:spcAft>
                          <a:spcPts val="0"/>
                        </a:spcAft>
                      </a:pPr>
                      <a:r>
                        <a:rPr lang="en-GB" sz="1900" dirty="0">
                          <a:solidFill>
                            <a:schemeClr val="tx1"/>
                          </a:solidFill>
                          <a:effectLst/>
                          <a:latin typeface="Atkinson Hyperlegible" pitchFamily="2" charset="0"/>
                        </a:rPr>
                        <a:t>0.5–5 litres/ consultation </a:t>
                      </a:r>
                      <a:endParaRPr lang="en-GB" sz="1900" dirty="0">
                        <a:solidFill>
                          <a:schemeClr val="tx1"/>
                        </a:solidFill>
                        <a:effectLst/>
                        <a:latin typeface="Atkinson Hyperlegible" pitchFamily="2" charset="0"/>
                        <a:ea typeface="Calibri"/>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extLst>
                  <a:ext uri="{0D108BD9-81ED-4DB2-BD59-A6C34878D82A}">
                    <a16:rowId xmlns:a16="http://schemas.microsoft.com/office/drawing/2014/main" val="712528184"/>
                  </a:ext>
                </a:extLst>
              </a:tr>
              <a:tr h="406872">
                <a:tc>
                  <a:txBody>
                    <a:bodyPr/>
                    <a:lstStyle/>
                    <a:p>
                      <a:pPr algn="l">
                        <a:lnSpc>
                          <a:spcPct val="115000"/>
                        </a:lnSpc>
                        <a:spcAft>
                          <a:spcPts val="0"/>
                        </a:spcAft>
                      </a:pPr>
                      <a:r>
                        <a:rPr lang="en-GB" sz="1900" dirty="0">
                          <a:solidFill>
                            <a:schemeClr val="tx1"/>
                          </a:solidFill>
                          <a:effectLst/>
                          <a:latin typeface="Atkinson Hyperlegible" pitchFamily="2" charset="0"/>
                        </a:rPr>
                        <a:t>Wet supplementary feeding centre</a:t>
                      </a:r>
                      <a:endParaRPr lang="en-GB" sz="1900" dirty="0">
                        <a:solidFill>
                          <a:schemeClr val="tx1"/>
                        </a:solidFill>
                        <a:effectLst/>
                        <a:latin typeface="Atkinson Hyperlegible" pitchFamily="2"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p>
                      <a:pPr algn="l">
                        <a:lnSpc>
                          <a:spcPct val="115000"/>
                        </a:lnSpc>
                        <a:spcAft>
                          <a:spcPts val="0"/>
                        </a:spcAft>
                      </a:pPr>
                      <a:r>
                        <a:rPr lang="en-GB" sz="1900" dirty="0">
                          <a:solidFill>
                            <a:schemeClr val="tx1"/>
                          </a:solidFill>
                          <a:effectLst/>
                          <a:latin typeface="Atkinson Hyperlegible" pitchFamily="2" charset="0"/>
                        </a:rPr>
                        <a:t>15 litres/ consultation </a:t>
                      </a:r>
                      <a:endParaRPr lang="en-GB" sz="1900" dirty="0">
                        <a:solidFill>
                          <a:schemeClr val="tx1"/>
                        </a:solidFill>
                        <a:effectLst/>
                        <a:latin typeface="Atkinson Hyperlegible" pitchFamily="2" charset="0"/>
                        <a:ea typeface="Calibri"/>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2DEEF"/>
                    </a:solidFill>
                  </a:tcPr>
                </a:tc>
                <a:extLst>
                  <a:ext uri="{0D108BD9-81ED-4DB2-BD59-A6C34878D82A}">
                    <a16:rowId xmlns:a16="http://schemas.microsoft.com/office/drawing/2014/main" val="1147171936"/>
                  </a:ext>
                </a:extLst>
              </a:tr>
              <a:tr h="406872">
                <a:tc>
                  <a:txBody>
                    <a:bodyPr/>
                    <a:lstStyle/>
                    <a:p>
                      <a:pPr algn="l">
                        <a:lnSpc>
                          <a:spcPct val="115000"/>
                        </a:lnSpc>
                        <a:spcAft>
                          <a:spcPts val="0"/>
                        </a:spcAft>
                      </a:pPr>
                      <a:r>
                        <a:rPr lang="en-GB" sz="1900" dirty="0">
                          <a:solidFill>
                            <a:schemeClr val="tx1"/>
                          </a:solidFill>
                          <a:effectLst/>
                          <a:latin typeface="Atkinson Hyperlegible" pitchFamily="2" charset="0"/>
                        </a:rPr>
                        <a:t>Inpatient therapeutic feeding centre</a:t>
                      </a:r>
                      <a:endParaRPr lang="en-GB" sz="1900" dirty="0">
                        <a:solidFill>
                          <a:schemeClr val="tx1"/>
                        </a:solidFill>
                        <a:effectLst/>
                        <a:latin typeface="Atkinson Hyperlegible" pitchFamily="2"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a:lnSpc>
                          <a:spcPct val="115000"/>
                        </a:lnSpc>
                        <a:spcAft>
                          <a:spcPts val="0"/>
                        </a:spcAft>
                      </a:pPr>
                      <a:r>
                        <a:rPr lang="en-GB" sz="1900" dirty="0">
                          <a:solidFill>
                            <a:schemeClr val="tx1"/>
                          </a:solidFill>
                          <a:effectLst/>
                          <a:latin typeface="Atkinson Hyperlegible" pitchFamily="2" charset="0"/>
                        </a:rPr>
                        <a:t>30 litres/ patient/day</a:t>
                      </a:r>
                      <a:endParaRPr lang="en-GB" sz="1900" dirty="0">
                        <a:solidFill>
                          <a:schemeClr val="tx1"/>
                        </a:solidFill>
                        <a:effectLst/>
                        <a:latin typeface="Atkinson Hyperlegible" pitchFamily="2"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extLst>
                  <a:ext uri="{0D108BD9-81ED-4DB2-BD59-A6C34878D82A}">
                    <a16:rowId xmlns:a16="http://schemas.microsoft.com/office/drawing/2014/main" val="3333741332"/>
                  </a:ext>
                </a:extLst>
              </a:tr>
              <a:tr h="406872">
                <a:tc>
                  <a:txBody>
                    <a:bodyPr/>
                    <a:lstStyle/>
                    <a:p>
                      <a:pPr algn="l">
                        <a:lnSpc>
                          <a:spcPct val="115000"/>
                        </a:lnSpc>
                        <a:spcAft>
                          <a:spcPts val="0"/>
                        </a:spcAft>
                      </a:pPr>
                      <a:r>
                        <a:rPr lang="en-GB" sz="1900" dirty="0">
                          <a:solidFill>
                            <a:schemeClr val="tx1"/>
                          </a:solidFill>
                          <a:effectLst/>
                          <a:latin typeface="Atkinson Hyperlegible" pitchFamily="2" charset="0"/>
                        </a:rPr>
                        <a:t>Cholera </a:t>
                      </a:r>
                      <a:r>
                        <a:rPr lang="en-GB" sz="1900" noProof="0" dirty="0">
                          <a:solidFill>
                            <a:schemeClr val="tx1"/>
                          </a:solidFill>
                          <a:effectLst/>
                          <a:latin typeface="Atkinson Hyperlegible" pitchFamily="2" charset="0"/>
                        </a:rPr>
                        <a:t>treatment</a:t>
                      </a:r>
                      <a:r>
                        <a:rPr lang="en-GB" sz="1900" dirty="0">
                          <a:solidFill>
                            <a:schemeClr val="tx1"/>
                          </a:solidFill>
                          <a:effectLst/>
                          <a:latin typeface="Atkinson Hyperlegible" pitchFamily="2" charset="0"/>
                        </a:rPr>
                        <a:t> centre</a:t>
                      </a:r>
                      <a:endParaRPr lang="en-GB" sz="1900" dirty="0">
                        <a:solidFill>
                          <a:schemeClr val="tx1"/>
                        </a:solidFill>
                        <a:effectLst/>
                        <a:latin typeface="Atkinson Hyperlegible" pitchFamily="2"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p>
                      <a:pPr algn="l">
                        <a:lnSpc>
                          <a:spcPct val="115000"/>
                        </a:lnSpc>
                        <a:spcAft>
                          <a:spcPts val="0"/>
                        </a:spcAft>
                      </a:pPr>
                      <a:r>
                        <a:rPr lang="en-GB" sz="1900" dirty="0">
                          <a:solidFill>
                            <a:schemeClr val="tx1"/>
                          </a:solidFill>
                          <a:effectLst/>
                          <a:latin typeface="Atkinson Hyperlegible" pitchFamily="2" charset="0"/>
                        </a:rPr>
                        <a:t>60 litres/ patient/ day</a:t>
                      </a:r>
                      <a:endParaRPr lang="en-GB" sz="1900" dirty="0">
                        <a:solidFill>
                          <a:schemeClr val="tx1"/>
                        </a:solidFill>
                        <a:effectLst/>
                        <a:latin typeface="Atkinson Hyperlegible" pitchFamily="2"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2DEEF"/>
                    </a:solidFill>
                  </a:tcPr>
                </a:tc>
                <a:extLst>
                  <a:ext uri="{0D108BD9-81ED-4DB2-BD59-A6C34878D82A}">
                    <a16:rowId xmlns:a16="http://schemas.microsoft.com/office/drawing/2014/main" val="2773221637"/>
                  </a:ext>
                </a:extLst>
              </a:tr>
              <a:tr h="741935">
                <a:tc>
                  <a:txBody>
                    <a:bodyPr/>
                    <a:lstStyle/>
                    <a:p>
                      <a:pPr algn="l">
                        <a:lnSpc>
                          <a:spcPct val="115000"/>
                        </a:lnSpc>
                        <a:spcAft>
                          <a:spcPts val="0"/>
                        </a:spcAft>
                      </a:pPr>
                      <a:r>
                        <a:rPr lang="en-GB" sz="1900" dirty="0">
                          <a:solidFill>
                            <a:schemeClr val="tx1"/>
                          </a:solidFill>
                          <a:effectLst/>
                          <a:latin typeface="Atkinson Hyperlegible" pitchFamily="2" charset="0"/>
                        </a:rPr>
                        <a:t>Severe acute respiratory diseases isolation centre</a:t>
                      </a:r>
                      <a:endParaRPr lang="en-GB" sz="1900" dirty="0">
                        <a:solidFill>
                          <a:schemeClr val="tx1"/>
                        </a:solidFill>
                        <a:effectLst/>
                        <a:latin typeface="Atkinson Hyperlegible" pitchFamily="2" charset="0"/>
                        <a:ea typeface="Calibri"/>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a:lnSpc>
                          <a:spcPct val="115000"/>
                        </a:lnSpc>
                        <a:spcAft>
                          <a:spcPts val="0"/>
                        </a:spcAft>
                      </a:pPr>
                      <a:r>
                        <a:rPr lang="en-GB" sz="1900" dirty="0">
                          <a:solidFill>
                            <a:schemeClr val="tx1"/>
                          </a:solidFill>
                          <a:effectLst/>
                          <a:latin typeface="Atkinson Hyperlegible" pitchFamily="2" charset="0"/>
                        </a:rPr>
                        <a:t>100 litres/ patient/ day</a:t>
                      </a:r>
                      <a:endParaRPr lang="en-GB" sz="1900" dirty="0">
                        <a:solidFill>
                          <a:schemeClr val="tx1"/>
                        </a:solidFill>
                        <a:effectLst/>
                        <a:latin typeface="Atkinson Hyperlegible" pitchFamily="2"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extLst>
                  <a:ext uri="{0D108BD9-81ED-4DB2-BD59-A6C34878D82A}">
                    <a16:rowId xmlns:a16="http://schemas.microsoft.com/office/drawing/2014/main" val="1150622138"/>
                  </a:ext>
                </a:extLst>
              </a:tr>
              <a:tr h="741935">
                <a:tc>
                  <a:txBody>
                    <a:bodyPr/>
                    <a:lstStyle/>
                    <a:p>
                      <a:pPr algn="l">
                        <a:lnSpc>
                          <a:spcPct val="115000"/>
                        </a:lnSpc>
                        <a:spcAft>
                          <a:spcPts val="0"/>
                        </a:spcAft>
                      </a:pPr>
                      <a:r>
                        <a:rPr lang="en-GB" sz="1900" dirty="0">
                          <a:solidFill>
                            <a:schemeClr val="tx1"/>
                          </a:solidFill>
                          <a:effectLst/>
                          <a:latin typeface="Atkinson Hyperlegible" pitchFamily="2" charset="0"/>
                        </a:rPr>
                        <a:t>Viral </a:t>
                      </a:r>
                      <a:r>
                        <a:rPr lang="en-GB" sz="1900" dirty="0" err="1">
                          <a:solidFill>
                            <a:schemeClr val="tx1"/>
                          </a:solidFill>
                          <a:effectLst/>
                          <a:latin typeface="Atkinson Hyperlegible" pitchFamily="2" charset="0"/>
                        </a:rPr>
                        <a:t>haemorrahagic</a:t>
                      </a:r>
                      <a:r>
                        <a:rPr lang="en-GB" sz="1900" dirty="0">
                          <a:solidFill>
                            <a:schemeClr val="tx1"/>
                          </a:solidFill>
                          <a:effectLst/>
                          <a:latin typeface="Atkinson Hyperlegible" pitchFamily="2" charset="0"/>
                        </a:rPr>
                        <a:t> fever</a:t>
                      </a:r>
                      <a:br>
                        <a:rPr lang="en-GB" sz="1900" dirty="0">
                          <a:solidFill>
                            <a:schemeClr val="tx1"/>
                          </a:solidFill>
                          <a:effectLst/>
                          <a:latin typeface="Atkinson Hyperlegible" pitchFamily="2" charset="0"/>
                        </a:rPr>
                      </a:br>
                      <a:r>
                        <a:rPr lang="en-GB" sz="1900" dirty="0">
                          <a:solidFill>
                            <a:schemeClr val="tx1"/>
                          </a:solidFill>
                          <a:effectLst/>
                          <a:latin typeface="Atkinson Hyperlegible" pitchFamily="2" charset="0"/>
                        </a:rPr>
                        <a:t>isolation centre</a:t>
                      </a:r>
                      <a:endParaRPr lang="en-GB" sz="1900" dirty="0">
                        <a:solidFill>
                          <a:schemeClr val="tx1"/>
                        </a:solidFill>
                        <a:effectLst/>
                        <a:latin typeface="Atkinson Hyperlegible" pitchFamily="2" charset="0"/>
                        <a:ea typeface="Calibri"/>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p>
                      <a:pPr algn="l">
                        <a:lnSpc>
                          <a:spcPct val="115000"/>
                        </a:lnSpc>
                        <a:spcAft>
                          <a:spcPts val="0"/>
                        </a:spcAft>
                      </a:pPr>
                      <a:r>
                        <a:rPr lang="en-GB" sz="1900" dirty="0">
                          <a:solidFill>
                            <a:schemeClr val="tx1"/>
                          </a:solidFill>
                          <a:effectLst/>
                          <a:latin typeface="Atkinson Hyperlegible" pitchFamily="2" charset="0"/>
                        </a:rPr>
                        <a:t>300–400 litres/patient/ day</a:t>
                      </a:r>
                      <a:endParaRPr lang="en-GB" sz="1900" dirty="0">
                        <a:solidFill>
                          <a:schemeClr val="tx1"/>
                        </a:solidFill>
                        <a:effectLst/>
                        <a:latin typeface="Atkinson Hyperlegible" pitchFamily="2"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2DEEF"/>
                    </a:solidFill>
                  </a:tcPr>
                </a:tc>
                <a:extLst>
                  <a:ext uri="{0D108BD9-81ED-4DB2-BD59-A6C34878D82A}">
                    <a16:rowId xmlns:a16="http://schemas.microsoft.com/office/drawing/2014/main" val="1779914707"/>
                  </a:ext>
                </a:extLst>
              </a:tr>
            </a:tbl>
          </a:graphicData>
        </a:graphic>
      </p:graphicFrame>
      <p:grpSp>
        <p:nvGrpSpPr>
          <p:cNvPr id="12" name="Group 11">
            <a:extLst>
              <a:ext uri="{FF2B5EF4-FFF2-40B4-BE49-F238E27FC236}">
                <a16:creationId xmlns:a16="http://schemas.microsoft.com/office/drawing/2014/main" id="{29CB44DB-7AF7-91F8-8CF6-3EFEF88413D1}"/>
              </a:ext>
            </a:extLst>
          </p:cNvPr>
          <p:cNvGrpSpPr/>
          <p:nvPr/>
        </p:nvGrpSpPr>
        <p:grpSpPr>
          <a:xfrm>
            <a:off x="7861945" y="757741"/>
            <a:ext cx="4134311" cy="5861245"/>
            <a:chOff x="7861945" y="808541"/>
            <a:chExt cx="4134311" cy="5861245"/>
          </a:xfrm>
        </p:grpSpPr>
        <p:sp>
          <p:nvSpPr>
            <p:cNvPr id="53" name="Rectangle 52">
              <a:extLst>
                <a:ext uri="{FF2B5EF4-FFF2-40B4-BE49-F238E27FC236}">
                  <a16:creationId xmlns:a16="http://schemas.microsoft.com/office/drawing/2014/main" id="{B5D05EF3-DCE5-DE72-6B2F-FFD57DAFA88E}"/>
                </a:ext>
              </a:extLst>
            </p:cNvPr>
            <p:cNvSpPr/>
            <p:nvPr/>
          </p:nvSpPr>
          <p:spPr>
            <a:xfrm flipH="1" flipV="1">
              <a:off x="7861945" y="5680119"/>
              <a:ext cx="901357" cy="989667"/>
            </a:xfrm>
            <a:prstGeom prst="rect">
              <a:avLst/>
            </a:prstGeom>
            <a:solidFill>
              <a:srgbClr val="EF4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61B49DD3-FEBF-531F-FB70-D930C3538312}"/>
                </a:ext>
              </a:extLst>
            </p:cNvPr>
            <p:cNvSpPr/>
            <p:nvPr/>
          </p:nvSpPr>
          <p:spPr>
            <a:xfrm flipH="1" flipV="1">
              <a:off x="11094899" y="808541"/>
              <a:ext cx="901357" cy="989667"/>
            </a:xfrm>
            <a:prstGeom prst="rect">
              <a:avLst/>
            </a:prstGeom>
            <a:solidFill>
              <a:srgbClr val="EF4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and white cover with several images&#10;&#10;Description automatically generated with medium confidence">
              <a:extLst>
                <a:ext uri="{FF2B5EF4-FFF2-40B4-BE49-F238E27FC236}">
                  <a16:creationId xmlns:a16="http://schemas.microsoft.com/office/drawing/2014/main" id="{3E3B2402-AB67-476D-54D7-5A31BB6B2F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8145" y="884741"/>
              <a:ext cx="3981911" cy="5708845"/>
            </a:xfrm>
            <a:prstGeom prst="rect">
              <a:avLst/>
            </a:prstGeom>
          </p:spPr>
        </p:pic>
      </p:grpSp>
      <p:grpSp>
        <p:nvGrpSpPr>
          <p:cNvPr id="6" name="Group 5">
            <a:extLst>
              <a:ext uri="{FF2B5EF4-FFF2-40B4-BE49-F238E27FC236}">
                <a16:creationId xmlns:a16="http://schemas.microsoft.com/office/drawing/2014/main" id="{8F2E65EE-3C6D-2ED2-E63C-E94D010105FB}"/>
              </a:ext>
            </a:extLst>
          </p:cNvPr>
          <p:cNvGrpSpPr/>
          <p:nvPr/>
        </p:nvGrpSpPr>
        <p:grpSpPr>
          <a:xfrm>
            <a:off x="248813" y="5612015"/>
            <a:ext cx="7348786" cy="989667"/>
            <a:chOff x="248813" y="5612015"/>
            <a:chExt cx="7348786" cy="989667"/>
          </a:xfrm>
        </p:grpSpPr>
        <p:grpSp>
          <p:nvGrpSpPr>
            <p:cNvPr id="57" name="Group 56">
              <a:extLst>
                <a:ext uri="{FF2B5EF4-FFF2-40B4-BE49-F238E27FC236}">
                  <a16:creationId xmlns:a16="http://schemas.microsoft.com/office/drawing/2014/main" id="{06251853-FFE9-3FBA-A232-0B49BEEF0D29}"/>
                </a:ext>
              </a:extLst>
            </p:cNvPr>
            <p:cNvGrpSpPr/>
            <p:nvPr/>
          </p:nvGrpSpPr>
          <p:grpSpPr>
            <a:xfrm>
              <a:off x="589442" y="5612015"/>
              <a:ext cx="7008157" cy="989667"/>
              <a:chOff x="678342" y="5157202"/>
              <a:chExt cx="7190773" cy="1212837"/>
            </a:xfrm>
          </p:grpSpPr>
          <p:sp>
            <p:nvSpPr>
              <p:cNvPr id="9" name="Rounded Rectangle 2">
                <a:extLst>
                  <a:ext uri="{FF2B5EF4-FFF2-40B4-BE49-F238E27FC236}">
                    <a16:creationId xmlns:a16="http://schemas.microsoft.com/office/drawing/2014/main" id="{A5E84510-972A-A4A4-179C-A678105D7FD6}"/>
                  </a:ext>
                </a:extLst>
              </p:cNvPr>
              <p:cNvSpPr/>
              <p:nvPr/>
            </p:nvSpPr>
            <p:spPr>
              <a:xfrm flipH="1">
                <a:off x="678342" y="5157202"/>
                <a:ext cx="7190773" cy="1212837"/>
              </a:xfrm>
              <a:prstGeom prst="roundRect">
                <a:avLst>
                  <a:gd name="adj" fmla="val 15760"/>
                </a:avLst>
              </a:prstGeom>
              <a:solidFill>
                <a:srgbClr val="1CB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0" name="Rounded Rectangle 3">
                <a:extLst>
                  <a:ext uri="{FF2B5EF4-FFF2-40B4-BE49-F238E27FC236}">
                    <a16:creationId xmlns:a16="http://schemas.microsoft.com/office/drawing/2014/main" id="{9DBB1538-5656-DADA-C02D-0CDD1E2707AE}"/>
                  </a:ext>
                </a:extLst>
              </p:cNvPr>
              <p:cNvSpPr/>
              <p:nvPr/>
            </p:nvSpPr>
            <p:spPr>
              <a:xfrm flipH="1">
                <a:off x="1138721" y="5251959"/>
                <a:ext cx="6646379" cy="1015193"/>
              </a:xfrm>
              <a:prstGeom prst="roundRect">
                <a:avLst>
                  <a:gd name="adj" fmla="val 14499"/>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tx1">
                      <a:lumMod val="65000"/>
                      <a:lumOff val="35000"/>
                    </a:schemeClr>
                  </a:solidFill>
                </a:endParaRPr>
              </a:p>
            </p:txBody>
          </p:sp>
        </p:grpSp>
        <p:sp>
          <p:nvSpPr>
            <p:cNvPr id="7" name="TextBox 6">
              <a:extLst>
                <a:ext uri="{FF2B5EF4-FFF2-40B4-BE49-F238E27FC236}">
                  <a16:creationId xmlns:a16="http://schemas.microsoft.com/office/drawing/2014/main" id="{02F94361-F2EF-4A8C-FC86-1533D5FBB1A9}"/>
                </a:ext>
              </a:extLst>
            </p:cNvPr>
            <p:cNvSpPr txBox="1"/>
            <p:nvPr/>
          </p:nvSpPr>
          <p:spPr>
            <a:xfrm>
              <a:off x="1185669" y="5749588"/>
              <a:ext cx="6180331" cy="707886"/>
            </a:xfrm>
            <a:prstGeom prst="rect">
              <a:avLst/>
            </a:prstGeom>
            <a:noFill/>
          </p:spPr>
          <p:txBody>
            <a:bodyPr wrap="square">
              <a:spAutoFit/>
            </a:bodyPr>
            <a:lstStyle/>
            <a:p>
              <a:pPr rtl="0"/>
              <a:r>
                <a:rPr lang="en-US" sz="2000" b="1" dirty="0">
                  <a:latin typeface="Atkinson Hyperlegible" pitchFamily="2" charset="0"/>
                </a:rPr>
                <a:t>“Sufficient” water – </a:t>
              </a:r>
            </a:p>
            <a:p>
              <a:pPr rtl="0"/>
              <a:r>
                <a:rPr lang="en-US" sz="2000" b="1" dirty="0">
                  <a:latin typeface="Atkinson Hyperlegible" pitchFamily="2" charset="0"/>
                </a:rPr>
                <a:t>Enough to meet the needs of facility for </a:t>
              </a:r>
              <a:r>
                <a:rPr lang="en-US" sz="2000" b="1" dirty="0">
                  <a:solidFill>
                    <a:srgbClr val="F26829"/>
                  </a:solidFill>
                  <a:latin typeface="Atkinson Hyperlegible" pitchFamily="2" charset="0"/>
                </a:rPr>
                <a:t>48 hours </a:t>
              </a:r>
            </a:p>
          </p:txBody>
        </p:sp>
        <p:grpSp>
          <p:nvGrpSpPr>
            <p:cNvPr id="58" name="Group 57">
              <a:extLst>
                <a:ext uri="{FF2B5EF4-FFF2-40B4-BE49-F238E27FC236}">
                  <a16:creationId xmlns:a16="http://schemas.microsoft.com/office/drawing/2014/main" id="{DB4E66A8-1E12-7B21-58A5-10F627F7AAE1}"/>
                </a:ext>
              </a:extLst>
            </p:cNvPr>
            <p:cNvGrpSpPr/>
            <p:nvPr/>
          </p:nvGrpSpPr>
          <p:grpSpPr>
            <a:xfrm>
              <a:off x="248813" y="5773383"/>
              <a:ext cx="681259" cy="610130"/>
              <a:chOff x="266994" y="5376697"/>
              <a:chExt cx="822697" cy="736801"/>
            </a:xfrm>
          </p:grpSpPr>
          <p:grpSp>
            <p:nvGrpSpPr>
              <p:cNvPr id="11" name="Group 10">
                <a:extLst>
                  <a:ext uri="{FF2B5EF4-FFF2-40B4-BE49-F238E27FC236}">
                    <a16:creationId xmlns:a16="http://schemas.microsoft.com/office/drawing/2014/main" id="{CA7B3738-FCB5-DE88-0AEF-7782D441BD24}"/>
                  </a:ext>
                </a:extLst>
              </p:cNvPr>
              <p:cNvGrpSpPr/>
              <p:nvPr/>
            </p:nvGrpSpPr>
            <p:grpSpPr>
              <a:xfrm>
                <a:off x="266994" y="5376697"/>
                <a:ext cx="822697" cy="736801"/>
                <a:chOff x="1083395" y="2317458"/>
                <a:chExt cx="922887" cy="766006"/>
              </a:xfrm>
            </p:grpSpPr>
            <p:sp>
              <p:nvSpPr>
                <p:cNvPr id="16" name="Oval 15">
                  <a:extLst>
                    <a:ext uri="{FF2B5EF4-FFF2-40B4-BE49-F238E27FC236}">
                      <a16:creationId xmlns:a16="http://schemas.microsoft.com/office/drawing/2014/main" id="{A61D2AD4-2C62-26F4-C9BD-499A8C6E631F}"/>
                    </a:ext>
                  </a:extLst>
                </p:cNvPr>
                <p:cNvSpPr/>
                <p:nvPr/>
              </p:nvSpPr>
              <p:spPr>
                <a:xfrm>
                  <a:off x="1083395" y="2317458"/>
                  <a:ext cx="818658" cy="760515"/>
                </a:xfrm>
                <a:prstGeom prst="ellipse">
                  <a:avLst/>
                </a:prstGeom>
                <a:solidFill>
                  <a:srgbClr val="1CB9EC"/>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7" name="Oval 16">
                  <a:extLst>
                    <a:ext uri="{FF2B5EF4-FFF2-40B4-BE49-F238E27FC236}">
                      <a16:creationId xmlns:a16="http://schemas.microsoft.com/office/drawing/2014/main" id="{0E9DBBFE-F5D9-D6B4-B277-9B9627B03C41}"/>
                    </a:ext>
                  </a:extLst>
                </p:cNvPr>
                <p:cNvSpPr/>
                <p:nvPr/>
              </p:nvSpPr>
              <p:spPr>
                <a:xfrm>
                  <a:off x="1187624" y="2322949"/>
                  <a:ext cx="818658" cy="760515"/>
                </a:xfrm>
                <a:prstGeom prst="ellipse">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chemeClr val="tx1">
                        <a:lumMod val="65000"/>
                        <a:lumOff val="35000"/>
                      </a:schemeClr>
                    </a:solidFill>
                  </a:endParaRPr>
                </a:p>
              </p:txBody>
            </p:sp>
          </p:grpSp>
          <p:grpSp>
            <p:nvGrpSpPr>
              <p:cNvPr id="48" name="Google Shape;8913;p66">
                <a:extLst>
                  <a:ext uri="{FF2B5EF4-FFF2-40B4-BE49-F238E27FC236}">
                    <a16:creationId xmlns:a16="http://schemas.microsoft.com/office/drawing/2014/main" id="{7AECDA1C-0CC9-0223-82DC-6AD92CBE81A9}"/>
                  </a:ext>
                </a:extLst>
              </p:cNvPr>
              <p:cNvGrpSpPr/>
              <p:nvPr/>
            </p:nvGrpSpPr>
            <p:grpSpPr>
              <a:xfrm>
                <a:off x="477718" y="5503340"/>
                <a:ext cx="509287" cy="509144"/>
                <a:chOff x="-30735200" y="3910925"/>
                <a:chExt cx="292225" cy="291450"/>
              </a:xfrm>
              <a:solidFill>
                <a:srgbClr val="F26829"/>
              </a:solidFill>
            </p:grpSpPr>
            <p:sp>
              <p:nvSpPr>
                <p:cNvPr id="49" name="Google Shape;8914;p66">
                  <a:extLst>
                    <a:ext uri="{FF2B5EF4-FFF2-40B4-BE49-F238E27FC236}">
                      <a16:creationId xmlns:a16="http://schemas.microsoft.com/office/drawing/2014/main" id="{43443BBE-935D-3E16-ED78-82F3A2757CDD}"/>
                    </a:ext>
                  </a:extLst>
                </p:cNvPr>
                <p:cNvSpPr/>
                <p:nvPr/>
              </p:nvSpPr>
              <p:spPr>
                <a:xfrm>
                  <a:off x="-30683225" y="3962900"/>
                  <a:ext cx="188275" cy="186700"/>
                </a:xfrm>
                <a:custGeom>
                  <a:avLst/>
                  <a:gdLst/>
                  <a:ahLst/>
                  <a:cxnLst/>
                  <a:rect l="l" t="t" r="r" b="b"/>
                  <a:pathLst>
                    <a:path w="7531" h="7468" extrusionOk="0">
                      <a:moveTo>
                        <a:pt x="3750" y="663"/>
                      </a:moveTo>
                      <a:cubicBezTo>
                        <a:pt x="3939" y="663"/>
                        <a:pt x="4096" y="820"/>
                        <a:pt x="4096" y="1009"/>
                      </a:cubicBezTo>
                      <a:lnTo>
                        <a:pt x="4096" y="3624"/>
                      </a:lnTo>
                      <a:lnTo>
                        <a:pt x="5357" y="4884"/>
                      </a:lnTo>
                      <a:cubicBezTo>
                        <a:pt x="5514" y="5042"/>
                        <a:pt x="5514" y="5231"/>
                        <a:pt x="5357" y="5357"/>
                      </a:cubicBezTo>
                      <a:cubicBezTo>
                        <a:pt x="5294" y="5420"/>
                        <a:pt x="5207" y="5451"/>
                        <a:pt x="5120" y="5451"/>
                      </a:cubicBezTo>
                      <a:cubicBezTo>
                        <a:pt x="5034" y="5451"/>
                        <a:pt x="4947" y="5420"/>
                        <a:pt x="4884" y="5357"/>
                      </a:cubicBezTo>
                      <a:lnTo>
                        <a:pt x="3498" y="3971"/>
                      </a:lnTo>
                      <a:cubicBezTo>
                        <a:pt x="3435" y="3908"/>
                        <a:pt x="3403" y="3813"/>
                        <a:pt x="3403" y="3719"/>
                      </a:cubicBezTo>
                      <a:lnTo>
                        <a:pt x="3403" y="1009"/>
                      </a:lnTo>
                      <a:cubicBezTo>
                        <a:pt x="3403" y="820"/>
                        <a:pt x="3561" y="663"/>
                        <a:pt x="3750" y="663"/>
                      </a:cubicBezTo>
                      <a:close/>
                      <a:moveTo>
                        <a:pt x="3750" y="1"/>
                      </a:moveTo>
                      <a:cubicBezTo>
                        <a:pt x="1671" y="1"/>
                        <a:pt x="1" y="1702"/>
                        <a:pt x="1" y="3750"/>
                      </a:cubicBezTo>
                      <a:cubicBezTo>
                        <a:pt x="1" y="5829"/>
                        <a:pt x="1702" y="7468"/>
                        <a:pt x="3750" y="7468"/>
                      </a:cubicBezTo>
                      <a:cubicBezTo>
                        <a:pt x="5798" y="7468"/>
                        <a:pt x="7499" y="5798"/>
                        <a:pt x="7499" y="3750"/>
                      </a:cubicBezTo>
                      <a:cubicBezTo>
                        <a:pt x="7530" y="1702"/>
                        <a:pt x="5829" y="1"/>
                        <a:pt x="3750" y="1"/>
                      </a:cubicBezTo>
                      <a:close/>
                    </a:path>
                  </a:pathLst>
                </a:custGeom>
                <a:solidFill>
                  <a:srgbClr val="1CB9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915;p66">
                  <a:extLst>
                    <a:ext uri="{FF2B5EF4-FFF2-40B4-BE49-F238E27FC236}">
                      <a16:creationId xmlns:a16="http://schemas.microsoft.com/office/drawing/2014/main" id="{ACBEF510-AF7C-58AB-6915-34FAD0E1784C}"/>
                    </a:ext>
                  </a:extLst>
                </p:cNvPr>
                <p:cNvSpPr/>
                <p:nvPr/>
              </p:nvSpPr>
              <p:spPr>
                <a:xfrm>
                  <a:off x="-30735200" y="3910925"/>
                  <a:ext cx="292225" cy="291450"/>
                </a:xfrm>
                <a:custGeom>
                  <a:avLst/>
                  <a:gdLst/>
                  <a:ahLst/>
                  <a:cxnLst/>
                  <a:rect l="l" t="t" r="r" b="b"/>
                  <a:pathLst>
                    <a:path w="11689" h="11658" extrusionOk="0">
                      <a:moveTo>
                        <a:pt x="5829" y="1355"/>
                      </a:moveTo>
                      <a:cubicBezTo>
                        <a:pt x="8286" y="1355"/>
                        <a:pt x="10271" y="3372"/>
                        <a:pt x="10271" y="5829"/>
                      </a:cubicBezTo>
                      <a:cubicBezTo>
                        <a:pt x="10271" y="8286"/>
                        <a:pt x="8318" y="10271"/>
                        <a:pt x="5829" y="10271"/>
                      </a:cubicBezTo>
                      <a:cubicBezTo>
                        <a:pt x="3403" y="10271"/>
                        <a:pt x="1387" y="8255"/>
                        <a:pt x="1387" y="5829"/>
                      </a:cubicBezTo>
                      <a:cubicBezTo>
                        <a:pt x="1387" y="3372"/>
                        <a:pt x="3371" y="1355"/>
                        <a:pt x="5829" y="1355"/>
                      </a:cubicBezTo>
                      <a:close/>
                      <a:moveTo>
                        <a:pt x="5829" y="1"/>
                      </a:moveTo>
                      <a:cubicBezTo>
                        <a:pt x="2647" y="1"/>
                        <a:pt x="0" y="2616"/>
                        <a:pt x="0" y="5829"/>
                      </a:cubicBezTo>
                      <a:cubicBezTo>
                        <a:pt x="0" y="9011"/>
                        <a:pt x="2647" y="11657"/>
                        <a:pt x="5829" y="11657"/>
                      </a:cubicBezTo>
                      <a:cubicBezTo>
                        <a:pt x="9011" y="11657"/>
                        <a:pt x="11657" y="9011"/>
                        <a:pt x="11657" y="5829"/>
                      </a:cubicBezTo>
                      <a:cubicBezTo>
                        <a:pt x="11689" y="2616"/>
                        <a:pt x="9042" y="1"/>
                        <a:pt x="5829" y="1"/>
                      </a:cubicBezTo>
                      <a:close/>
                    </a:path>
                  </a:pathLst>
                </a:custGeom>
                <a:solidFill>
                  <a:srgbClr val="1CB9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8" name="09">
            <a:hlinkClick r:id="" action="ppaction://media"/>
            <a:extLst>
              <a:ext uri="{FF2B5EF4-FFF2-40B4-BE49-F238E27FC236}">
                <a16:creationId xmlns:a16="http://schemas.microsoft.com/office/drawing/2014/main" id="{B41AC26F-D7F3-3F13-6627-3480588DB4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312" y="6891882"/>
            <a:ext cx="609600" cy="609600"/>
          </a:xfrm>
          <a:prstGeom prst="rect">
            <a:avLst/>
          </a:prstGeom>
        </p:spPr>
      </p:pic>
    </p:spTree>
    <p:extLst>
      <p:ext uri="{BB962C8B-B14F-4D97-AF65-F5344CB8AC3E}">
        <p14:creationId xmlns:p14="http://schemas.microsoft.com/office/powerpoint/2010/main" val="3516165527"/>
      </p:ext>
    </p:extLst>
  </p:cSld>
  <p:clrMapOvr>
    <a:masterClrMapping/>
  </p:clrMapOvr>
  <mc:AlternateContent xmlns:mc="http://schemas.openxmlformats.org/markup-compatibility/2006">
    <mc:Choice xmlns:p14="http://schemas.microsoft.com/office/powerpoint/2010/main" Requires="p14">
      <p:transition spd="slow" p14:dur="2000" advClick="0" advTm="12000"/>
    </mc:Choice>
    <mc:Fallback>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376" fill="hold"/>
                                        <p:tgtEl>
                                          <p:spTgt spid="8"/>
                                        </p:tgtEl>
                                      </p:cBhvr>
                                    </p:cmd>
                                  </p:childTnLst>
                                </p:cTn>
                              </p:par>
                              <p:par>
                                <p:cTn id="7" presetID="2" presetClass="entr" presetSubtype="8" fill="hold" nodeType="withEffect">
                                  <p:stCondLst>
                                    <p:cond delay="50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500" fill="hold"/>
                                        <p:tgtEl>
                                          <p:spTgt spid="6"/>
                                        </p:tgtEl>
                                        <p:attrNameLst>
                                          <p:attrName>ppt_x</p:attrName>
                                        </p:attrNameLst>
                                      </p:cBhvr>
                                      <p:tavLst>
                                        <p:tav tm="0">
                                          <p:val>
                                            <p:strVal val="0-#ppt_w/2"/>
                                          </p:val>
                                        </p:tav>
                                        <p:tav tm="100000">
                                          <p:val>
                                            <p:strVal val="#ppt_x"/>
                                          </p:val>
                                        </p:tav>
                                      </p:tavLst>
                                    </p:anim>
                                    <p:anim calcmode="lin" valueType="num">
                                      <p:cBhvr additive="base">
                                        <p:cTn id="10" dur="500" fill="hold"/>
                                        <p:tgtEl>
                                          <p:spTgt spid="6"/>
                                        </p:tgtEl>
                                        <p:attrNameLst>
                                          <p:attrName>ppt_y</p:attrName>
                                        </p:attrNameLst>
                                      </p:cBhvr>
                                      <p:tavLst>
                                        <p:tav tm="0">
                                          <p:val>
                                            <p:strVal val="#ppt_y"/>
                                          </p:val>
                                        </p:tav>
                                        <p:tav tm="100000">
                                          <p:val>
                                            <p:strVal val="#ppt_y"/>
                                          </p:val>
                                        </p:tav>
                                      </p:tavLst>
                                    </p:anim>
                                  </p:childTnLst>
                                </p:cTn>
                              </p:par>
                              <p:par>
                                <p:cTn id="11" presetID="2" presetClass="exit" presetSubtype="8" fill="hold" nodeType="withEffect">
                                  <p:stCondLst>
                                    <p:cond delay="12000"/>
                                  </p:stCondLst>
                                  <p:childTnLst>
                                    <p:anim calcmode="lin" valueType="num">
                                      <p:cBhvr additive="base">
                                        <p:cTn id="12" dur="500"/>
                                        <p:tgtEl>
                                          <p:spTgt spid="4"/>
                                        </p:tgtEl>
                                        <p:attrNameLst>
                                          <p:attrName>ppt_x</p:attrName>
                                        </p:attrNameLst>
                                      </p:cBhvr>
                                      <p:tavLst>
                                        <p:tav tm="0">
                                          <p:val>
                                            <p:strVal val="ppt_x"/>
                                          </p:val>
                                        </p:tav>
                                        <p:tav tm="100000">
                                          <p:val>
                                            <p:strVal val="0-ppt_w/2"/>
                                          </p:val>
                                        </p:tav>
                                      </p:tavLst>
                                    </p:anim>
                                    <p:anim calcmode="lin" valueType="num">
                                      <p:cBhvr additive="base">
                                        <p:cTn id="13" dur="500"/>
                                        <p:tgtEl>
                                          <p:spTgt spid="4"/>
                                        </p:tgtEl>
                                        <p:attrNameLst>
                                          <p:attrName>ppt_y</p:attrName>
                                        </p:attrNameLst>
                                      </p:cBhvr>
                                      <p:tavLst>
                                        <p:tav tm="0">
                                          <p:val>
                                            <p:strVal val="ppt_y"/>
                                          </p:val>
                                        </p:tav>
                                        <p:tav tm="100000">
                                          <p:val>
                                            <p:strVal val="ppt_y"/>
                                          </p:val>
                                        </p:tav>
                                      </p:tavLst>
                                    </p:anim>
                                    <p:set>
                                      <p:cBhvr>
                                        <p:cTn id="14" dur="1" fill="hold">
                                          <p:stCondLst>
                                            <p:cond delay="499"/>
                                          </p:stCondLst>
                                        </p:cTn>
                                        <p:tgtEl>
                                          <p:spTgt spid="4"/>
                                        </p:tgtEl>
                                        <p:attrNameLst>
                                          <p:attrName>style.visibility</p:attrName>
                                        </p:attrNameLst>
                                      </p:cBhvr>
                                      <p:to>
                                        <p:strVal val="hidden"/>
                                      </p:to>
                                    </p:set>
                                  </p:childTnLst>
                                </p:cTn>
                              </p:par>
                              <p:par>
                                <p:cTn id="15" presetID="2" presetClass="exit" presetSubtype="8" fill="hold" nodeType="withEffect">
                                  <p:stCondLst>
                                    <p:cond delay="12000"/>
                                  </p:stCondLst>
                                  <p:childTnLst>
                                    <p:anim calcmode="lin" valueType="num">
                                      <p:cBhvr additive="base">
                                        <p:cTn id="16" dur="500"/>
                                        <p:tgtEl>
                                          <p:spTgt spid="6"/>
                                        </p:tgtEl>
                                        <p:attrNameLst>
                                          <p:attrName>ppt_x</p:attrName>
                                        </p:attrNameLst>
                                      </p:cBhvr>
                                      <p:tavLst>
                                        <p:tav tm="0">
                                          <p:val>
                                            <p:strVal val="ppt_x"/>
                                          </p:val>
                                        </p:tav>
                                        <p:tav tm="100000">
                                          <p:val>
                                            <p:strVal val="0-ppt_w/2"/>
                                          </p:val>
                                        </p:tav>
                                      </p:tavLst>
                                    </p:anim>
                                    <p:anim calcmode="lin" valueType="num">
                                      <p:cBhvr additive="base">
                                        <p:cTn id="17" dur="500"/>
                                        <p:tgtEl>
                                          <p:spTgt spid="6"/>
                                        </p:tgtEl>
                                        <p:attrNameLst>
                                          <p:attrName>ppt_y</p:attrName>
                                        </p:attrNameLst>
                                      </p:cBhvr>
                                      <p:tavLst>
                                        <p:tav tm="0">
                                          <p:val>
                                            <p:strVal val="ppt_y"/>
                                          </p:val>
                                        </p:tav>
                                        <p:tav tm="100000">
                                          <p:val>
                                            <p:strVal val="ppt_y"/>
                                          </p:val>
                                        </p:tav>
                                      </p:tavLst>
                                    </p:anim>
                                    <p:set>
                                      <p:cBhvr>
                                        <p:cTn id="18" dur="1" fill="hold">
                                          <p:stCondLst>
                                            <p:cond delay="499"/>
                                          </p:stCondLst>
                                        </p:cTn>
                                        <p:tgtEl>
                                          <p:spTgt spid="6"/>
                                        </p:tgtEl>
                                        <p:attrNameLst>
                                          <p:attrName>style.visibility</p:attrName>
                                        </p:attrNameLst>
                                      </p:cBhvr>
                                      <p:to>
                                        <p:strVal val="hidden"/>
                                      </p:to>
                                    </p:set>
                                  </p:childTnLst>
                                </p:cTn>
                              </p:par>
                              <p:par>
                                <p:cTn id="19" presetID="2" presetClass="exit" presetSubtype="8" fill="hold" grpId="0" nodeType="withEffect">
                                  <p:stCondLst>
                                    <p:cond delay="12000"/>
                                  </p:stCondLst>
                                  <p:childTnLst>
                                    <p:anim calcmode="lin" valueType="num">
                                      <p:cBhvr additive="base">
                                        <p:cTn id="20" dur="500"/>
                                        <p:tgtEl>
                                          <p:spTgt spid="2"/>
                                        </p:tgtEl>
                                        <p:attrNameLst>
                                          <p:attrName>ppt_x</p:attrName>
                                        </p:attrNameLst>
                                      </p:cBhvr>
                                      <p:tavLst>
                                        <p:tav tm="0">
                                          <p:val>
                                            <p:strVal val="ppt_x"/>
                                          </p:val>
                                        </p:tav>
                                        <p:tav tm="100000">
                                          <p:val>
                                            <p:strVal val="0-ppt_w/2"/>
                                          </p:val>
                                        </p:tav>
                                      </p:tavLst>
                                    </p:anim>
                                    <p:anim calcmode="lin" valueType="num">
                                      <p:cBhvr additive="base">
                                        <p:cTn id="21" dur="500"/>
                                        <p:tgtEl>
                                          <p:spTgt spid="2"/>
                                        </p:tgtEl>
                                        <p:attrNameLst>
                                          <p:attrName>ppt_y</p:attrName>
                                        </p:attrNameLst>
                                      </p:cBhvr>
                                      <p:tavLst>
                                        <p:tav tm="0">
                                          <p:val>
                                            <p:strVal val="ppt_y"/>
                                          </p:val>
                                        </p:tav>
                                        <p:tav tm="100000">
                                          <p:val>
                                            <p:strVal val="ppt_y"/>
                                          </p:val>
                                        </p:tav>
                                      </p:tavLst>
                                    </p:anim>
                                    <p:set>
                                      <p:cBhvr>
                                        <p:cTn id="22" dur="1" fill="hold">
                                          <p:stCondLst>
                                            <p:cond delay="499"/>
                                          </p:stCondLst>
                                        </p:cTn>
                                        <p:tgtEl>
                                          <p:spTgt spid="2"/>
                                        </p:tgtEl>
                                        <p:attrNameLst>
                                          <p:attrName>style.visibility</p:attrName>
                                        </p:attrNameLst>
                                      </p:cBhvr>
                                      <p:to>
                                        <p:strVal val="hidden"/>
                                      </p:to>
                                    </p:set>
                                  </p:childTnLst>
                                </p:cTn>
                              </p:par>
                              <p:par>
                                <p:cTn id="23" presetID="2" presetClass="exit" presetSubtype="2" fill="hold" nodeType="withEffect">
                                  <p:stCondLst>
                                    <p:cond delay="12000"/>
                                  </p:stCondLst>
                                  <p:childTnLst>
                                    <p:anim calcmode="lin" valueType="num">
                                      <p:cBhvr additive="base">
                                        <p:cTn id="24" dur="500"/>
                                        <p:tgtEl>
                                          <p:spTgt spid="12"/>
                                        </p:tgtEl>
                                        <p:attrNameLst>
                                          <p:attrName>ppt_x</p:attrName>
                                        </p:attrNameLst>
                                      </p:cBhvr>
                                      <p:tavLst>
                                        <p:tav tm="0">
                                          <p:val>
                                            <p:strVal val="ppt_x"/>
                                          </p:val>
                                        </p:tav>
                                        <p:tav tm="100000">
                                          <p:val>
                                            <p:strVal val="1+ppt_w/2"/>
                                          </p:val>
                                        </p:tav>
                                      </p:tavLst>
                                    </p:anim>
                                    <p:anim calcmode="lin" valueType="num">
                                      <p:cBhvr additive="base">
                                        <p:cTn id="25" dur="500"/>
                                        <p:tgtEl>
                                          <p:spTgt spid="12"/>
                                        </p:tgtEl>
                                        <p:attrNameLst>
                                          <p:attrName>ppt_y</p:attrName>
                                        </p:attrNameLst>
                                      </p:cBhvr>
                                      <p:tavLst>
                                        <p:tav tm="0">
                                          <p:val>
                                            <p:strVal val="ppt_y"/>
                                          </p:val>
                                        </p:tav>
                                        <p:tav tm="100000">
                                          <p:val>
                                            <p:strVal val="ppt_y"/>
                                          </p:val>
                                        </p:tav>
                                      </p:tavLst>
                                    </p:anim>
                                    <p:set>
                                      <p:cBhvr>
                                        <p:cTn id="26"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8"/>
                </p:tgtEl>
              </p:cMediaNode>
            </p:audio>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bodyPr lIns="91440" tIns="45720" rIns="91440" bIns="45720" anchor="t">
        <a:normAutofit fontScale="70000" lnSpcReduction="20000"/>
      </a:bodyPr>
      <a:lstStyle>
        <a:defPPr marL="342900" indent="-342900" algn="l">
          <a:lnSpc>
            <a:spcPct val="120000"/>
          </a:lnSpc>
          <a:defRPr sz="2400" smtClean="0">
            <a:solidFill>
              <a:srgbClr val="0D0D0D"/>
            </a:solidFill>
            <a:latin typeface="Arial"/>
            <a:cs typeface="Arial"/>
          </a:defRPr>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7647</TotalTime>
  <Words>6609</Words>
  <Application>Microsoft Office PowerPoint</Application>
  <PresentationFormat>Widescreen</PresentationFormat>
  <Paragraphs>452</Paragraphs>
  <Slides>27</Slides>
  <Notes>27</Notes>
  <HiddenSlides>0</HiddenSlides>
  <MMClips>27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Aptos</vt:lpstr>
      <vt:lpstr>Aptos Display</vt:lpstr>
      <vt:lpstr>Arial</vt:lpstr>
      <vt:lpstr>Atkinson Hyperlegible</vt:lpstr>
      <vt:lpstr>Calibri</vt:lpstr>
      <vt:lpstr>IBM Plex Sans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Kiran Sandanshive</dc:creator>
  <cp:lastModifiedBy>ARONOVA, Daria</cp:lastModifiedBy>
  <cp:revision>819</cp:revision>
  <dcterms:created xsi:type="dcterms:W3CDTF">2024-03-28T15:53:21Z</dcterms:created>
  <dcterms:modified xsi:type="dcterms:W3CDTF">2025-02-11T00:13:47Z</dcterms:modified>
</cp:coreProperties>
</file>