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301" r:id="rId2"/>
    <p:sldId id="309" r:id="rId3"/>
    <p:sldId id="376" r:id="rId4"/>
    <p:sldId id="377" r:id="rId5"/>
    <p:sldId id="336" r:id="rId6"/>
    <p:sldId id="340" r:id="rId7"/>
    <p:sldId id="342" r:id="rId8"/>
    <p:sldId id="341" r:id="rId9"/>
    <p:sldId id="343" r:id="rId10"/>
    <p:sldId id="346" r:id="rId11"/>
    <p:sldId id="366" r:id="rId12"/>
    <p:sldId id="345" r:id="rId13"/>
    <p:sldId id="347" r:id="rId14"/>
    <p:sldId id="370" r:id="rId15"/>
    <p:sldId id="349" r:id="rId16"/>
    <p:sldId id="350" r:id="rId17"/>
    <p:sldId id="351" r:id="rId18"/>
    <p:sldId id="354" r:id="rId19"/>
    <p:sldId id="355" r:id="rId20"/>
    <p:sldId id="356" r:id="rId21"/>
    <p:sldId id="357" r:id="rId22"/>
    <p:sldId id="358" r:id="rId23"/>
    <p:sldId id="359" r:id="rId24"/>
    <p:sldId id="374" r:id="rId25"/>
    <p:sldId id="360" r:id="rId26"/>
    <p:sldId id="361" r:id="rId27"/>
    <p:sldId id="362" r:id="rId28"/>
    <p:sldId id="363" r:id="rId29"/>
    <p:sldId id="364" r:id="rId30"/>
    <p:sldId id="365" r:id="rId31"/>
    <p:sldId id="371" r:id="rId32"/>
    <p:sldId id="337"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7536" userDrawn="1">
          <p15:clr>
            <a:srgbClr val="A4A3A4"/>
          </p15:clr>
        </p15:guide>
        <p15:guide id="3" pos="144" userDrawn="1">
          <p15:clr>
            <a:srgbClr val="A4A3A4"/>
          </p15:clr>
        </p15:guide>
        <p15:guide id="4" orient="horz" pos="4089" userDrawn="1">
          <p15:clr>
            <a:srgbClr val="A4A3A4"/>
          </p15:clr>
        </p15:guide>
        <p15:guide id="9" pos="3016" userDrawn="1">
          <p15:clr>
            <a:srgbClr val="A4A3A4"/>
          </p15:clr>
        </p15:guide>
        <p15:guide id="10" orient="horz" pos="792" userDrawn="1">
          <p15:clr>
            <a:srgbClr val="A4A3A4"/>
          </p15:clr>
        </p15:guide>
        <p15:guide id="11" orient="horz" pos="199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6829"/>
    <a:srgbClr val="F0404C"/>
    <a:srgbClr val="00205C"/>
    <a:srgbClr val="BA342C"/>
    <a:srgbClr val="FABA27"/>
    <a:srgbClr val="4DA23E"/>
    <a:srgbClr val="80BC00"/>
    <a:srgbClr val="FED02F"/>
    <a:srgbClr val="F2F2F2"/>
    <a:srgbClr val="FAC2C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250" autoAdjust="0"/>
    <p:restoredTop sz="67333" autoAdjust="0"/>
  </p:normalViewPr>
  <p:slideViewPr>
    <p:cSldViewPr snapToGrid="0">
      <p:cViewPr>
        <p:scale>
          <a:sx n="75" d="100"/>
          <a:sy n="75" d="100"/>
        </p:scale>
        <p:origin x="1680" y="936"/>
      </p:cViewPr>
      <p:guideLst>
        <p:guide pos="7536"/>
        <p:guide pos="144"/>
        <p:guide orient="horz" pos="4089"/>
        <p:guide pos="3016"/>
        <p:guide orient="horz" pos="792"/>
        <p:guide orient="horz" pos="199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A6228C"/>
              </a:solidFill>
              <a:ln w="19050">
                <a:solidFill>
                  <a:schemeClr val="lt1"/>
                </a:solidFill>
              </a:ln>
              <a:effectLst/>
            </c:spPr>
            <c:extLst>
              <c:ext xmlns:c16="http://schemas.microsoft.com/office/drawing/2014/chart" uri="{C3380CC4-5D6E-409C-BE32-E72D297353CC}">
                <c16:uniqueId val="{00000003-E99B-431A-BB49-842C8140769F}"/>
              </c:ext>
            </c:extLst>
          </c:dPt>
          <c:dPt>
            <c:idx val="1"/>
            <c:bubble3D val="0"/>
            <c:spPr>
              <a:solidFill>
                <a:srgbClr val="80BC00"/>
              </a:solidFill>
              <a:ln w="19050">
                <a:solidFill>
                  <a:schemeClr val="lt1"/>
                </a:solidFill>
              </a:ln>
              <a:effectLst/>
            </c:spPr>
            <c:extLst>
              <c:ext xmlns:c16="http://schemas.microsoft.com/office/drawing/2014/chart" uri="{C3380CC4-5D6E-409C-BE32-E72D297353CC}">
                <c16:uniqueId val="{00000001-E99B-431A-BB49-842C8140769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F3F-4158-9A3E-68547D8CD81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5F3F-4158-9A3E-68547D8CD81F}"/>
              </c:ext>
            </c:extLst>
          </c:dPt>
          <c:cat>
            <c:strRef>
              <c:f>Sheet1!$A$2:$A$5</c:f>
              <c:strCache>
                <c:ptCount val="2"/>
                <c:pt idx="0">
                  <c:v>1st Qtr</c:v>
                </c:pt>
                <c:pt idx="1">
                  <c:v>2nd Qtr</c:v>
                </c:pt>
              </c:strCache>
            </c:strRef>
          </c:cat>
          <c:val>
            <c:numRef>
              <c:f>Sheet1!$B$2:$B$5</c:f>
              <c:numCache>
                <c:formatCode>General</c:formatCode>
                <c:ptCount val="4"/>
                <c:pt idx="0">
                  <c:v>10</c:v>
                </c:pt>
                <c:pt idx="1">
                  <c:v>13</c:v>
                </c:pt>
              </c:numCache>
            </c:numRef>
          </c:val>
          <c:extLst>
            <c:ext xmlns:c16="http://schemas.microsoft.com/office/drawing/2014/chart" uri="{C3380CC4-5D6E-409C-BE32-E72D297353CC}">
              <c16:uniqueId val="{00000000-E99B-431A-BB49-842C8140769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574D07-4849-48D9-B298-E3C25AFFCA99}" type="datetimeFigureOut">
              <a:rPr lang="en-US" smtClean="0"/>
              <a:t>8/28/2024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6FB899-AFE7-4BDE-875B-18BFC5E545B0}" type="slidenum">
              <a:rPr lang="en-US" smtClean="0"/>
              <a:t>‹#›</a:t>
            </a:fld>
            <a:endParaRPr lang="en-US"/>
          </a:p>
        </p:txBody>
      </p:sp>
    </p:spTree>
    <p:extLst>
      <p:ext uri="{BB962C8B-B14F-4D97-AF65-F5344CB8AC3E}">
        <p14:creationId xmlns:p14="http://schemas.microsoft.com/office/powerpoint/2010/main" val="37870637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800" b="1" dirty="0">
                <a:solidFill>
                  <a:srgbClr val="000000"/>
                </a:solidFill>
                <a:effectLst/>
                <a:latin typeface="Calibri" panose="020F0502020204030204" pitchFamily="34" charset="0"/>
                <a:ea typeface="PMingLiU" panose="02020500000000000000" pitchFamily="18" charset="-120"/>
              </a:rPr>
              <a:t>Audio:</a:t>
            </a:r>
            <a:r>
              <a:rPr lang="en-US" sz="1800" dirty="0">
                <a:solidFill>
                  <a:srgbClr val="000000"/>
                </a:solidFill>
                <a:effectLst/>
                <a:latin typeface="Calibri" panose="020F0502020204030204" pitchFamily="34" charset="0"/>
                <a:ea typeface="PMingLiU" panose="02020500000000000000" pitchFamily="18" charset="-120"/>
              </a:rPr>
              <a:t> </a:t>
            </a:r>
            <a:r>
              <a:rPr lang="en-GB" sz="1800" dirty="0"/>
              <a:t>Hello again. This is Akosua Kwakye from Ghana. Welcome to </a:t>
            </a:r>
            <a:r>
              <a:rPr lang="it" sz="1800" dirty="0"/>
              <a:t>Module 9: Safe and environmentally friendly health care waste management.</a:t>
            </a:r>
            <a:endParaRPr lang="en-US" sz="1800" dirty="0"/>
          </a:p>
        </p:txBody>
      </p:sp>
      <p:sp>
        <p:nvSpPr>
          <p:cNvPr id="4" name="Slide Number Placeholder 3"/>
          <p:cNvSpPr>
            <a:spLocks noGrp="1"/>
          </p:cNvSpPr>
          <p:nvPr>
            <p:ph type="sldNum" sz="quarter" idx="5"/>
          </p:nvPr>
        </p:nvSpPr>
        <p:spPr/>
        <p:txBody>
          <a:bodyPr/>
          <a:lstStyle/>
          <a:p>
            <a:fld id="{81BCFEF8-FD76-4F0F-9D3F-EA6FDD982AF8}" type="slidenum">
              <a:rPr lang="en-US" smtClean="0"/>
              <a:t>1</a:t>
            </a:fld>
            <a:endParaRPr lang="en-US"/>
          </a:p>
        </p:txBody>
      </p:sp>
    </p:spTree>
    <p:extLst>
      <p:ext uri="{BB962C8B-B14F-4D97-AF65-F5344CB8AC3E}">
        <p14:creationId xmlns:p14="http://schemas.microsoft.com/office/powerpoint/2010/main" val="28736794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sz="1800" b="1" dirty="0"/>
              <a:t>Audio: </a:t>
            </a:r>
            <a:r>
              <a:rPr lang="en-US" sz="1800" b="0" dirty="0"/>
              <a:t>This arrow shows an ideal waste management chain from waste generation all the way through to final disposal. We will go through each of these steps in order. To read about these in depth, refer to WHO's 2014 publication, Safe management of wastes from health-care activities which you can find in the Resources section. </a:t>
            </a:r>
          </a:p>
          <a:p>
            <a:pPr>
              <a:defRPr/>
            </a:pPr>
            <a:endParaRPr lang="en-US" sz="1800" b="0" dirty="0"/>
          </a:p>
          <a:p>
            <a:pPr>
              <a:defRPr/>
            </a:pPr>
            <a:r>
              <a:rPr lang="en-US" sz="1800" b="0" dirty="0"/>
              <a:t>The process starts with waste generation and minimization at the source or point of care. </a:t>
            </a:r>
          </a:p>
          <a:p>
            <a:pPr>
              <a:defRPr/>
            </a:pPr>
            <a:endParaRPr lang="en-US" sz="1800" b="0" dirty="0"/>
          </a:p>
          <a:p>
            <a:pPr>
              <a:defRPr/>
            </a:pPr>
            <a:r>
              <a:rPr lang="en-US" sz="1800" b="0" dirty="0"/>
              <a:t>Many different tactics help reduce waste. Some of these are to minimize unnecessary glove usage (and encourage hand hygiene in the process), opt for eco-friendly and less packaging, and adopt a "just in time" procurement approach (where goods are received from suppliers only as they are needed). </a:t>
            </a:r>
          </a:p>
          <a:p>
            <a:pPr>
              <a:defRPr/>
            </a:pPr>
            <a:endParaRPr lang="en-US" sz="1800" b="0" dirty="0"/>
          </a:p>
          <a:p>
            <a:pPr>
              <a:defRPr/>
            </a:pPr>
            <a:r>
              <a:rPr lang="en-US" sz="1800" b="0" dirty="0"/>
              <a:t>These strategies also lead to cost savings, using fewer consumables, less fuel for powering waste management technologies and putting less strain on infrastructure. Segregation can effectively and significantly decrease the volume of hazardous waste and has a huge impact on the ability of waste management systems to cope.</a:t>
            </a:r>
          </a:p>
        </p:txBody>
      </p:sp>
      <p:sp>
        <p:nvSpPr>
          <p:cNvPr id="4" name="Slide Number Placeholder 3"/>
          <p:cNvSpPr>
            <a:spLocks noGrp="1"/>
          </p:cNvSpPr>
          <p:nvPr>
            <p:ph type="sldNum" sz="quarter" idx="5"/>
          </p:nvPr>
        </p:nvSpPr>
        <p:spPr/>
        <p:txBody>
          <a:bodyPr/>
          <a:lstStyle/>
          <a:p>
            <a:fld id="{07D41EA3-1EB6-4AA7-96FA-6C6066CC3C28}" type="slidenum">
              <a:rPr lang="en-US" smtClean="0"/>
              <a:t>10</a:t>
            </a:fld>
            <a:endParaRPr lang="en-US"/>
          </a:p>
        </p:txBody>
      </p:sp>
    </p:spTree>
    <p:extLst>
      <p:ext uri="{BB962C8B-B14F-4D97-AF65-F5344CB8AC3E}">
        <p14:creationId xmlns:p14="http://schemas.microsoft.com/office/powerpoint/2010/main" val="40396833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sz="1800" b="1" dirty="0"/>
              <a:t>Audio: </a:t>
            </a:r>
            <a:r>
              <a:rPr lang="en-US" sz="1800" b="0" dirty="0"/>
              <a:t>This arrow shows an ideal waste management chain from waste generation all the way through to final disposal. We will go through each of these steps in order. To read about these in depth, refer to WHO's 2014 publication, Safe management of wastes from health-care activities which you can find in the Resources section. </a:t>
            </a:r>
          </a:p>
          <a:p>
            <a:pPr>
              <a:defRPr/>
            </a:pPr>
            <a:endParaRPr lang="en-US" sz="1800" b="0" dirty="0"/>
          </a:p>
          <a:p>
            <a:pPr>
              <a:defRPr/>
            </a:pPr>
            <a:r>
              <a:rPr lang="en-US" sz="1800" b="0" dirty="0"/>
              <a:t>The process starts with waste generation and minimization at the source or point of care. </a:t>
            </a:r>
          </a:p>
          <a:p>
            <a:pPr>
              <a:defRPr/>
            </a:pPr>
            <a:endParaRPr lang="en-US" sz="1800" b="0" dirty="0"/>
          </a:p>
          <a:p>
            <a:pPr>
              <a:defRPr/>
            </a:pPr>
            <a:r>
              <a:rPr lang="en-US" sz="1800" b="0" dirty="0"/>
              <a:t>Many different tactics help reduce waste. Some of these are to minimize unnecessary glove usage (and encourage hand hygiene in the process), opt for eco-friendly and less packaging, and adopt a "just in time" procurement approach (where goods are received from suppliers only as they are needed). </a:t>
            </a:r>
          </a:p>
          <a:p>
            <a:pPr>
              <a:defRPr/>
            </a:pPr>
            <a:endParaRPr lang="en-US" sz="1800" b="0" dirty="0"/>
          </a:p>
          <a:p>
            <a:pPr>
              <a:defRPr/>
            </a:pPr>
            <a:r>
              <a:rPr lang="en-US" sz="1800" b="0" dirty="0"/>
              <a:t>These strategies also lead to cost savings, using fewer consumables, less fuel for powering waste management technologies and putting less strain on infrastructure. Segregation can effectively and significantly decrease the volume of hazardous waste and has a huge impact on the ability of waste management systems to cope.</a:t>
            </a:r>
          </a:p>
        </p:txBody>
      </p:sp>
      <p:sp>
        <p:nvSpPr>
          <p:cNvPr id="4" name="Slide Number Placeholder 3"/>
          <p:cNvSpPr>
            <a:spLocks noGrp="1"/>
          </p:cNvSpPr>
          <p:nvPr>
            <p:ph type="sldNum" sz="quarter" idx="5"/>
          </p:nvPr>
        </p:nvSpPr>
        <p:spPr/>
        <p:txBody>
          <a:bodyPr/>
          <a:lstStyle/>
          <a:p>
            <a:fld id="{07D41EA3-1EB6-4AA7-96FA-6C6066CC3C28}" type="slidenum">
              <a:rPr lang="en-US" smtClean="0"/>
              <a:t>11</a:t>
            </a:fld>
            <a:endParaRPr lang="en-US"/>
          </a:p>
        </p:txBody>
      </p:sp>
    </p:spTree>
    <p:extLst>
      <p:ext uri="{BB962C8B-B14F-4D97-AF65-F5344CB8AC3E}">
        <p14:creationId xmlns:p14="http://schemas.microsoft.com/office/powerpoint/2010/main" val="39524312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sz="1800" b="1" dirty="0"/>
              <a:t>Audio: </a:t>
            </a:r>
            <a:r>
              <a:rPr lang="en-US" sz="1800" dirty="0"/>
              <a:t>In 2021, WHO conducted a global analysis of health care waste generated during COVID-19, using data on items shipped through the UN procurement system and found that nearly 50%, of the waste (or 38,000 </a:t>
            </a:r>
            <a:r>
              <a:rPr lang="en-US" sz="1800" dirty="0" err="1"/>
              <a:t>tonnes</a:t>
            </a:r>
            <a:r>
              <a:rPr lang="en-US" sz="1800" dirty="0"/>
              <a:t>) were items deemed non-essential for COVID-19 care. </a:t>
            </a:r>
          </a:p>
          <a:p>
            <a:pPr>
              <a:defRPr/>
            </a:pPr>
            <a:r>
              <a:rPr lang="en-US" sz="1800" dirty="0"/>
              <a:t>This resulted in significant increases in health care waste volumes - in some facilities, ten times as much - which overwhelmed already understaffed and under resourced facilities. As well as needing to dispose of this waste, there were also huge economic and environmental costs to purchasing, shipping and storing all these materials. This could have been avoided by only procuring what was needed.</a:t>
            </a:r>
          </a:p>
        </p:txBody>
      </p:sp>
      <p:sp>
        <p:nvSpPr>
          <p:cNvPr id="4" name="Slide Number Placeholder 3"/>
          <p:cNvSpPr>
            <a:spLocks noGrp="1"/>
          </p:cNvSpPr>
          <p:nvPr>
            <p:ph type="sldNum" sz="quarter" idx="5"/>
          </p:nvPr>
        </p:nvSpPr>
        <p:spPr/>
        <p:txBody>
          <a:bodyPr/>
          <a:lstStyle/>
          <a:p>
            <a:fld id="{07D41EA3-1EB6-4AA7-96FA-6C6066CC3C28}" type="slidenum">
              <a:rPr lang="en-US" smtClean="0"/>
              <a:t>12</a:t>
            </a:fld>
            <a:endParaRPr lang="en-US"/>
          </a:p>
        </p:txBody>
      </p:sp>
    </p:spTree>
    <p:extLst>
      <p:ext uri="{BB962C8B-B14F-4D97-AF65-F5344CB8AC3E}">
        <p14:creationId xmlns:p14="http://schemas.microsoft.com/office/powerpoint/2010/main" val="14783181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GB" sz="1800" b="1" dirty="0"/>
              <a:t>Audio: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Without proper segregation, hazardous waste can contaminate non-hazardous waste, effectively increasing volume of waste that is considered hazardous and thus needs to be treated. Effective segregation allows non-hazardous waste to be recycled, reducing environmental impact and in some cases, generating revenue. </a:t>
            </a: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r>
              <a:rPr lang="en-US" sz="1800" dirty="0">
                <a:effectLst/>
                <a:latin typeface="Aptos" panose="020B0004020202020204" pitchFamily="34" charset="0"/>
                <a:ea typeface="Aptos" panose="020B0004020202020204" pitchFamily="34" charset="0"/>
                <a:cs typeface="Times New Roman" panose="02020603050405020304" pitchFamily="18" charset="0"/>
              </a:rPr>
              <a:t>To segregate correctly, waste bins must meet specific requirements. They should be properly labelled, with leak-proof liners, covers and pedals Bins must be available by all care points and regular monitored to check they are not overflowing. In addition, visual aids, such as posters strategically placed at points of care, serve as reminders for good practices. Campaigns and regular training refreshers are often needed for staff to practice consistent and correct segregation</a:t>
            </a:r>
            <a:endParaRPr lang="en-US" sz="1800" dirty="0"/>
          </a:p>
        </p:txBody>
      </p:sp>
      <p:sp>
        <p:nvSpPr>
          <p:cNvPr id="4" name="Slide Number Placeholder 3"/>
          <p:cNvSpPr>
            <a:spLocks noGrp="1"/>
          </p:cNvSpPr>
          <p:nvPr>
            <p:ph type="sldNum" sz="quarter" idx="5"/>
          </p:nvPr>
        </p:nvSpPr>
        <p:spPr/>
        <p:txBody>
          <a:bodyPr/>
          <a:lstStyle/>
          <a:p>
            <a:fld id="{07D41EA3-1EB6-4AA7-96FA-6C6066CC3C28}" type="slidenum">
              <a:rPr lang="en-US" smtClean="0"/>
              <a:t>13</a:t>
            </a:fld>
            <a:endParaRPr lang="en-US"/>
          </a:p>
        </p:txBody>
      </p:sp>
    </p:spTree>
    <p:extLst>
      <p:ext uri="{BB962C8B-B14F-4D97-AF65-F5344CB8AC3E}">
        <p14:creationId xmlns:p14="http://schemas.microsoft.com/office/powerpoint/2010/main" val="11034461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GB" sz="1800" b="1" dirty="0"/>
              <a:t>Audio: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Without proper segregation, hazardous waste can contaminate non-hazardous waste, effectively increasing volume of waste that is considered hazardous and thus needs to be treated. Effective segregation allows non-hazardous waste to be recycled, reducing environmental impact and in some cases, generating revenue. </a:t>
            </a: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r>
              <a:rPr lang="en-US" sz="1800" dirty="0">
                <a:effectLst/>
                <a:latin typeface="Aptos" panose="020B0004020202020204" pitchFamily="34" charset="0"/>
                <a:ea typeface="Aptos" panose="020B0004020202020204" pitchFamily="34" charset="0"/>
                <a:cs typeface="Times New Roman" panose="02020603050405020304" pitchFamily="18" charset="0"/>
              </a:rPr>
              <a:t>To segregate correctly, waste bins must meet specific requirements. They should be properly labelled, with leak-proof liners, covers and pedals Bins must be available by all care points and regular monitored to check they are not overflowing. In addition, visual aids, such as posters strategically placed at points of care, serve as reminders for good practices. Campaigns and regular training refreshers are often needed for staff to practice consistent and correct segregation</a:t>
            </a:r>
            <a:endParaRPr lang="en-US" sz="1800" dirty="0"/>
          </a:p>
        </p:txBody>
      </p:sp>
      <p:sp>
        <p:nvSpPr>
          <p:cNvPr id="4" name="Slide Number Placeholder 3"/>
          <p:cNvSpPr>
            <a:spLocks noGrp="1"/>
          </p:cNvSpPr>
          <p:nvPr>
            <p:ph type="sldNum" sz="quarter" idx="5"/>
          </p:nvPr>
        </p:nvSpPr>
        <p:spPr/>
        <p:txBody>
          <a:bodyPr/>
          <a:lstStyle/>
          <a:p>
            <a:fld id="{07D41EA3-1EB6-4AA7-96FA-6C6066CC3C28}" type="slidenum">
              <a:rPr lang="en-US" smtClean="0"/>
              <a:t>14</a:t>
            </a:fld>
            <a:endParaRPr lang="en-US"/>
          </a:p>
        </p:txBody>
      </p:sp>
    </p:spTree>
    <p:extLst>
      <p:ext uri="{BB962C8B-B14F-4D97-AF65-F5344CB8AC3E}">
        <p14:creationId xmlns:p14="http://schemas.microsoft.com/office/powerpoint/2010/main" val="16544212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t>Audio: </a:t>
            </a:r>
            <a:r>
              <a:rPr lang="en-US" sz="1800" dirty="0"/>
              <a:t>Here you can see some examples of commonly used waste containers. The gold standard is to have a cardboard or hard plastic sharps container, as seen on the left. In low-resource settings, budget solutions may be required where plastic bottles are used instead. This can be attached to the trolly which moves around the ward, closer to the point of waste generation. Finally, needle cutters may be used which removes the needle from the syringe, meaning the sharps container takes longer to fill before it must be replaced. </a:t>
            </a:r>
          </a:p>
        </p:txBody>
      </p:sp>
      <p:sp>
        <p:nvSpPr>
          <p:cNvPr id="4" name="Slide Number Placeholder 3"/>
          <p:cNvSpPr>
            <a:spLocks noGrp="1"/>
          </p:cNvSpPr>
          <p:nvPr>
            <p:ph type="sldNum" sz="quarter" idx="5"/>
          </p:nvPr>
        </p:nvSpPr>
        <p:spPr/>
        <p:txBody>
          <a:bodyPr/>
          <a:lstStyle/>
          <a:p>
            <a:fld id="{07D41EA3-1EB6-4AA7-96FA-6C6066CC3C28}" type="slidenum">
              <a:rPr lang="en-US" smtClean="0"/>
              <a:t>15</a:t>
            </a:fld>
            <a:endParaRPr lang="en-US"/>
          </a:p>
        </p:txBody>
      </p:sp>
    </p:spTree>
    <p:extLst>
      <p:ext uri="{BB962C8B-B14F-4D97-AF65-F5344CB8AC3E}">
        <p14:creationId xmlns:p14="http://schemas.microsoft.com/office/powerpoint/2010/main" val="22132625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t>Audio: </a:t>
            </a:r>
            <a:r>
              <a:rPr lang="en-GB" sz="1800" dirty="0"/>
              <a:t>What types of non-hazardous waste are most common? Packaging, plastic bottles, food containers, and outdated equipment make up the bulk. </a:t>
            </a:r>
          </a:p>
          <a:p>
            <a:endParaRPr lang="en-GB" sz="1800" dirty="0"/>
          </a:p>
          <a:p>
            <a:r>
              <a:rPr lang="en-GB" sz="1800" dirty="0"/>
              <a:t>Disposal methods for this type of waste include landfill, municipal waste sites, facility waste pits, recycling, and composting.</a:t>
            </a:r>
            <a:endParaRPr lang="en-US" sz="1800" dirty="0"/>
          </a:p>
        </p:txBody>
      </p:sp>
      <p:sp>
        <p:nvSpPr>
          <p:cNvPr id="4" name="Slide Number Placeholder 3"/>
          <p:cNvSpPr>
            <a:spLocks noGrp="1"/>
          </p:cNvSpPr>
          <p:nvPr>
            <p:ph type="sldNum" sz="quarter" idx="5"/>
          </p:nvPr>
        </p:nvSpPr>
        <p:spPr/>
        <p:txBody>
          <a:bodyPr/>
          <a:lstStyle/>
          <a:p>
            <a:fld id="{07D41EA3-1EB6-4AA7-96FA-6C6066CC3C28}" type="slidenum">
              <a:rPr lang="en-US" smtClean="0"/>
              <a:t>16</a:t>
            </a:fld>
            <a:endParaRPr lang="en-US"/>
          </a:p>
        </p:txBody>
      </p:sp>
    </p:spTree>
    <p:extLst>
      <p:ext uri="{BB962C8B-B14F-4D97-AF65-F5344CB8AC3E}">
        <p14:creationId xmlns:p14="http://schemas.microsoft.com/office/powerpoint/2010/main" val="15565229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t>Audio: </a:t>
            </a:r>
            <a:r>
              <a:rPr lang="en-GB" sz="1800" dirty="0"/>
              <a:t>Regular collection and transport of waste to designated treatment or disposal facilities is important and should be done according to strict protocols, and in a timely manner with designated equipment such as a covered trolley, wheelbarrow, wheeled bin or cart. </a:t>
            </a:r>
            <a:endParaRPr lang="en-US" sz="1800" dirty="0"/>
          </a:p>
          <a:p>
            <a:r>
              <a:rPr lang="en-GB" sz="1800" dirty="0"/>
              <a:t> </a:t>
            </a:r>
            <a:endParaRPr lang="en-GB" sz="1800" dirty="0">
              <a:cs typeface="Calibri"/>
            </a:endParaRPr>
          </a:p>
          <a:p>
            <a:r>
              <a:rPr lang="en-GB" sz="1800" dirty="0"/>
              <a:t>Bins used for waste collection should be disinfected, for example, with a 0.2% chlorine solution to minimize the risk of contamination and spread of infections, and hand hygiene performed after handling waste. </a:t>
            </a:r>
            <a:endParaRPr lang="en-US" sz="1800" dirty="0"/>
          </a:p>
          <a:p>
            <a:r>
              <a:rPr lang="en-GB" sz="1800" dirty="0"/>
              <a:t> </a:t>
            </a:r>
            <a:endParaRPr lang="en-US" sz="1800" dirty="0"/>
          </a:p>
          <a:p>
            <a:r>
              <a:rPr lang="en-GB" sz="1800" dirty="0"/>
              <a:t>Additionally, facilities must provide washing and disinfection areas for waste handlers and those responsible for transporting the waste. </a:t>
            </a:r>
            <a:endParaRPr lang="en-US" sz="1800" dirty="0"/>
          </a:p>
          <a:p>
            <a:endParaRPr lang="en-GB" sz="1800" dirty="0">
              <a:cs typeface="Calibri"/>
            </a:endParaRPr>
          </a:p>
        </p:txBody>
      </p:sp>
      <p:sp>
        <p:nvSpPr>
          <p:cNvPr id="4" name="Slide Number Placeholder 3"/>
          <p:cNvSpPr>
            <a:spLocks noGrp="1"/>
          </p:cNvSpPr>
          <p:nvPr>
            <p:ph type="sldNum" sz="quarter" idx="5"/>
          </p:nvPr>
        </p:nvSpPr>
        <p:spPr/>
        <p:txBody>
          <a:bodyPr/>
          <a:lstStyle/>
          <a:p>
            <a:fld id="{07D41EA3-1EB6-4AA7-96FA-6C6066CC3C28}" type="slidenum">
              <a:rPr lang="en-US" smtClean="0"/>
              <a:t>17</a:t>
            </a:fld>
            <a:endParaRPr lang="en-US"/>
          </a:p>
        </p:txBody>
      </p:sp>
    </p:spTree>
    <p:extLst>
      <p:ext uri="{BB962C8B-B14F-4D97-AF65-F5344CB8AC3E}">
        <p14:creationId xmlns:p14="http://schemas.microsoft.com/office/powerpoint/2010/main" val="8645000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t>Audio: </a:t>
            </a:r>
            <a:r>
              <a:rPr lang="en-US" sz="1800" dirty="0"/>
              <a:t>Handling and transporting waste is intrinsically dangerous, so waste handlers need adequate protection. This includes wearing appropriate Personal Protective Equipment, such as gloves, masks, and goggles, and preventing spillage or exposure. Thorough hand hygiene before and after handling waste is crucial to prevent infections. </a:t>
            </a:r>
          </a:p>
          <a:p>
            <a:r>
              <a:rPr lang="en-US" sz="1800" dirty="0"/>
              <a:t> </a:t>
            </a:r>
            <a:endParaRPr lang="en-US" sz="1800" dirty="0">
              <a:cs typeface="Calibri"/>
            </a:endParaRPr>
          </a:p>
          <a:p>
            <a:r>
              <a:rPr lang="en-US" sz="1800" dirty="0"/>
              <a:t>Waste should not be re-sorted to avoid exposure to hazards. Handlers should avoid carrying waste against the body and use waste transportation equipment for heavy loads to prevent injuries. </a:t>
            </a:r>
            <a:endParaRPr lang="en-US" sz="1800" dirty="0">
              <a:cs typeface="Calibri"/>
            </a:endParaRPr>
          </a:p>
        </p:txBody>
      </p:sp>
      <p:sp>
        <p:nvSpPr>
          <p:cNvPr id="4" name="Slide Number Placeholder 3"/>
          <p:cNvSpPr>
            <a:spLocks noGrp="1"/>
          </p:cNvSpPr>
          <p:nvPr>
            <p:ph type="sldNum" sz="quarter" idx="5"/>
          </p:nvPr>
        </p:nvSpPr>
        <p:spPr/>
        <p:txBody>
          <a:bodyPr/>
          <a:lstStyle/>
          <a:p>
            <a:fld id="{07D41EA3-1EB6-4AA7-96FA-6C6066CC3C28}" type="slidenum">
              <a:rPr lang="en-US" smtClean="0"/>
              <a:t>18</a:t>
            </a:fld>
            <a:endParaRPr lang="en-US"/>
          </a:p>
        </p:txBody>
      </p:sp>
    </p:spTree>
    <p:extLst>
      <p:ext uri="{BB962C8B-B14F-4D97-AF65-F5344CB8AC3E}">
        <p14:creationId xmlns:p14="http://schemas.microsoft.com/office/powerpoint/2010/main" val="26313244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t>Audio: </a:t>
            </a:r>
            <a:r>
              <a:rPr lang="en-US" sz="1800" dirty="0"/>
              <a:t>Proper storage of infectious and sharp waste in healthcare facilities is crucial for meeting health and safety standards. </a:t>
            </a:r>
          </a:p>
          <a:p>
            <a:r>
              <a:rPr lang="en-US" sz="1800" dirty="0"/>
              <a:t>The storage area must have sealed or tiled floors and walls for easy disinfection, </a:t>
            </a:r>
          </a:p>
          <a:p>
            <a:r>
              <a:rPr lang="en-US" sz="1800" dirty="0"/>
              <a:t>alongside adequate ventilation to prevent hazardous gas buildup and protection from rain. </a:t>
            </a:r>
          </a:p>
          <a:p>
            <a:r>
              <a:rPr lang="en-US" sz="1800" dirty="0"/>
              <a:t>There are strict time limits for storage based on climate, in hotter climates waste must not wait as long before being treated. </a:t>
            </a:r>
          </a:p>
          <a:p>
            <a:r>
              <a:rPr lang="en-US" sz="1800" dirty="0"/>
              <a:t>Sharps waste requires special attention - containers must be replaced when three-quarters full. </a:t>
            </a:r>
          </a:p>
        </p:txBody>
      </p:sp>
      <p:sp>
        <p:nvSpPr>
          <p:cNvPr id="4" name="Slide Number Placeholder 3"/>
          <p:cNvSpPr>
            <a:spLocks noGrp="1"/>
          </p:cNvSpPr>
          <p:nvPr>
            <p:ph type="sldNum" sz="quarter" idx="5"/>
          </p:nvPr>
        </p:nvSpPr>
        <p:spPr/>
        <p:txBody>
          <a:bodyPr/>
          <a:lstStyle/>
          <a:p>
            <a:fld id="{07D41EA3-1EB6-4AA7-96FA-6C6066CC3C28}" type="slidenum">
              <a:rPr lang="en-US" smtClean="0"/>
              <a:t>19</a:t>
            </a:fld>
            <a:endParaRPr lang="en-US"/>
          </a:p>
        </p:txBody>
      </p:sp>
    </p:spTree>
    <p:extLst>
      <p:ext uri="{BB962C8B-B14F-4D97-AF65-F5344CB8AC3E}">
        <p14:creationId xmlns:p14="http://schemas.microsoft.com/office/powerpoint/2010/main" val="11958427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solidFill>
                  <a:srgbClr val="000000"/>
                </a:solidFill>
                <a:effectLst/>
                <a:latin typeface="Calibri" panose="020F0502020204030204" pitchFamily="34" charset="0"/>
                <a:ea typeface="PMingLiU" panose="02020500000000000000" pitchFamily="18" charset="-120"/>
              </a:rPr>
              <a:t>Audio:</a:t>
            </a:r>
            <a:r>
              <a:rPr lang="en-GB" sz="1800" dirty="0">
                <a:solidFill>
                  <a:srgbClr val="000000"/>
                </a:solidFill>
                <a:effectLst/>
                <a:latin typeface="Calibri" panose="020F0502020204030204" pitchFamily="34" charset="0"/>
                <a:ea typeface="PMingLiU" panose="02020500000000000000" pitchFamily="18" charset="-120"/>
              </a:rPr>
              <a:t> </a:t>
            </a:r>
            <a:r>
              <a:rPr lang="en-GB" sz="1800" dirty="0"/>
              <a:t>By the end of this module, you'll understand the risks of unsafe healthcare waste management. We'll then cover ways to improve waste generation, treatment, and disposal, and how to meet guidelines for effective waste management. We’ll also explore eco-friendly waste treatment options and sustainability measures. Lastly, we'll introduce steps to improve waste management gradually when resources may be limited. </a:t>
            </a:r>
            <a:endParaRPr lang="en-US" sz="1800" dirty="0"/>
          </a:p>
          <a:p>
            <a:pPr>
              <a:defRPr/>
            </a:pPr>
            <a:endParaRPr lang="en-GB" dirty="0">
              <a:ea typeface="Calibri"/>
              <a:cs typeface="Calibri"/>
            </a:endParaRPr>
          </a:p>
        </p:txBody>
      </p:sp>
      <p:sp>
        <p:nvSpPr>
          <p:cNvPr id="4" name="Slide Number Placeholder 3"/>
          <p:cNvSpPr>
            <a:spLocks noGrp="1"/>
          </p:cNvSpPr>
          <p:nvPr>
            <p:ph type="sldNum" sz="quarter" idx="5"/>
          </p:nvPr>
        </p:nvSpPr>
        <p:spPr/>
        <p:txBody>
          <a:bodyPr/>
          <a:lstStyle/>
          <a:p>
            <a:fld id="{07D41EA3-1EB6-4AA7-96FA-6C6066CC3C28}" type="slidenum">
              <a:rPr lang="en-US" smtClean="0"/>
              <a:t>2</a:t>
            </a:fld>
            <a:endParaRPr lang="en-US"/>
          </a:p>
        </p:txBody>
      </p:sp>
    </p:spTree>
    <p:extLst>
      <p:ext uri="{BB962C8B-B14F-4D97-AF65-F5344CB8AC3E}">
        <p14:creationId xmlns:p14="http://schemas.microsoft.com/office/powerpoint/2010/main" val="37362928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t>Audio: </a:t>
            </a:r>
            <a:r>
              <a:rPr lang="en-US" sz="1800" dirty="0">
                <a:solidFill>
                  <a:srgbClr val="002060"/>
                </a:solidFill>
              </a:rPr>
              <a:t>Non-burn treatment methods, like autoclaves, are evolving to be more accessible and eco-friendly, featuring newer models that are more cost-effective and resource-efficient. Some autoclaves require as little as 3 liters of water per cycle, a significant reduction from older models. Operating with steam, autoclaves sterilize waste without emitting hazardous substances or ash. </a:t>
            </a:r>
          </a:p>
          <a:p>
            <a:endParaRPr lang="en-US" sz="1800" dirty="0">
              <a:solidFill>
                <a:srgbClr val="002060"/>
              </a:solidFill>
            </a:endParaRPr>
          </a:p>
          <a:p>
            <a:r>
              <a:rPr lang="en-US" sz="1800" dirty="0">
                <a:solidFill>
                  <a:srgbClr val="002060"/>
                </a:solidFill>
              </a:rPr>
              <a:t>This process renders waste non-hazardous, with potential for recycling, thus lessening the environmental impact. </a:t>
            </a:r>
          </a:p>
          <a:p>
            <a:endParaRPr lang="en-US" sz="1800" dirty="0">
              <a:solidFill>
                <a:srgbClr val="002060"/>
              </a:solidFill>
            </a:endParaRPr>
          </a:p>
          <a:p>
            <a:r>
              <a:rPr lang="en-US" sz="1800" dirty="0">
                <a:solidFill>
                  <a:srgbClr val="002060"/>
                </a:solidFill>
              </a:rPr>
              <a:t>Autoclaves vary in size, accommodating different waste volumes, but require a steady water and power supply for optimal operation, which is not possible in all settings. </a:t>
            </a:r>
            <a:endParaRPr lang="en-US" sz="1800" dirty="0"/>
          </a:p>
        </p:txBody>
      </p:sp>
      <p:sp>
        <p:nvSpPr>
          <p:cNvPr id="4" name="Slide Number Placeholder 3"/>
          <p:cNvSpPr>
            <a:spLocks noGrp="1"/>
          </p:cNvSpPr>
          <p:nvPr>
            <p:ph type="sldNum" sz="quarter" idx="5"/>
          </p:nvPr>
        </p:nvSpPr>
        <p:spPr/>
        <p:txBody>
          <a:bodyPr/>
          <a:lstStyle/>
          <a:p>
            <a:fld id="{07D41EA3-1EB6-4AA7-96FA-6C6066CC3C28}" type="slidenum">
              <a:rPr lang="en-US" smtClean="0"/>
              <a:t>20</a:t>
            </a:fld>
            <a:endParaRPr lang="en-US"/>
          </a:p>
        </p:txBody>
      </p:sp>
    </p:spTree>
    <p:extLst>
      <p:ext uri="{BB962C8B-B14F-4D97-AF65-F5344CB8AC3E}">
        <p14:creationId xmlns:p14="http://schemas.microsoft.com/office/powerpoint/2010/main" val="26387767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sz="1800" b="1" dirty="0"/>
              <a:t>Audio: </a:t>
            </a:r>
            <a:r>
              <a:rPr lang="en-US" sz="1800" dirty="0">
                <a:solidFill>
                  <a:srgbClr val="09164D"/>
                </a:solidFill>
              </a:rPr>
              <a:t>Incineration, particularly in low-resource settings, is often favored for its affordability and ease of setup compared to non-burn technologies. However, it carries significant environmental and health risks from emissions like dioxins and furans, a type of Persistent Organic Pollutants. Many types of waste are also not suitable for incineration. </a:t>
            </a:r>
            <a:endParaRPr lang="en-US" sz="1800" dirty="0"/>
          </a:p>
          <a:p>
            <a:pPr>
              <a:defRPr/>
            </a:pPr>
            <a:r>
              <a:rPr lang="en-US" sz="1800" dirty="0">
                <a:solidFill>
                  <a:srgbClr val="09164D"/>
                </a:solidFill>
              </a:rPr>
              <a:t> </a:t>
            </a:r>
            <a:endParaRPr lang="en-US" sz="1800" dirty="0"/>
          </a:p>
          <a:p>
            <a:pPr>
              <a:defRPr/>
            </a:pPr>
            <a:r>
              <a:rPr lang="en-US" sz="1800" dirty="0">
                <a:solidFill>
                  <a:srgbClr val="09164D"/>
                </a:solidFill>
              </a:rPr>
              <a:t>These substances are highly hazardous to health and the environment, affecting different bodily systems and increasing the risk of cancer. The Stockholm Convention has set a goal to limit the emissions of dioxins and furans, aiming for minimal presence in the air. This is a worldwide effort to lessen the damage caused by these pollutants. Meeting this standard requires using the best techniques and practices available. </a:t>
            </a:r>
            <a:endParaRPr lang="en-US" sz="1800" dirty="0"/>
          </a:p>
        </p:txBody>
      </p:sp>
      <p:sp>
        <p:nvSpPr>
          <p:cNvPr id="4" name="Slide Number Placeholder 3"/>
          <p:cNvSpPr>
            <a:spLocks noGrp="1"/>
          </p:cNvSpPr>
          <p:nvPr>
            <p:ph type="sldNum" sz="quarter" idx="5"/>
          </p:nvPr>
        </p:nvSpPr>
        <p:spPr/>
        <p:txBody>
          <a:bodyPr/>
          <a:lstStyle/>
          <a:p>
            <a:fld id="{07D41EA3-1EB6-4AA7-96FA-6C6066CC3C28}" type="slidenum">
              <a:rPr lang="en-US" smtClean="0"/>
              <a:t>21</a:t>
            </a:fld>
            <a:endParaRPr lang="en-US"/>
          </a:p>
        </p:txBody>
      </p:sp>
    </p:spTree>
    <p:extLst>
      <p:ext uri="{BB962C8B-B14F-4D97-AF65-F5344CB8AC3E}">
        <p14:creationId xmlns:p14="http://schemas.microsoft.com/office/powerpoint/2010/main" val="8988139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sz="1800" b="1" dirty="0"/>
              <a:t>Audio: </a:t>
            </a:r>
            <a:r>
              <a:rPr lang="en-US" sz="1800" dirty="0">
                <a:solidFill>
                  <a:srgbClr val="09164D"/>
                </a:solidFill>
              </a:rPr>
              <a:t>Incineration, particularly in low-resource settings, is often favored for its affordability and ease of setup compared to non-burn technologies. However, it carries significant environmental and health risks from emissions like dioxins and furans, a type of Persistent Organic Pollutants. Many types of waste are also not suitable for incineration. </a:t>
            </a:r>
            <a:endParaRPr lang="en-US" sz="1800" dirty="0"/>
          </a:p>
          <a:p>
            <a:pPr>
              <a:defRPr/>
            </a:pPr>
            <a:r>
              <a:rPr lang="en-US" sz="1800" dirty="0">
                <a:solidFill>
                  <a:srgbClr val="09164D"/>
                </a:solidFill>
              </a:rPr>
              <a:t> </a:t>
            </a:r>
            <a:endParaRPr lang="en-US" sz="1800" dirty="0"/>
          </a:p>
          <a:p>
            <a:pPr>
              <a:defRPr/>
            </a:pPr>
            <a:r>
              <a:rPr lang="en-US" sz="1800" dirty="0">
                <a:solidFill>
                  <a:srgbClr val="09164D"/>
                </a:solidFill>
              </a:rPr>
              <a:t>These substances are highly hazardous to health and the environment, affecting different bodily systems and increasing the risk of cancer. The Stockholm Convention has set a goal to limit the emissions of dioxins and furans, aiming for minimal presence in the air. This is a worldwide effort to lessen the damage caused by these pollutants. Meeting this standard requires using the best techniques and practices available.</a:t>
            </a:r>
            <a:endParaRPr lang="en-US" sz="1800" dirty="0">
              <a:solidFill>
                <a:srgbClr val="09164D"/>
              </a:solidFill>
              <a:cs typeface="Calibri"/>
            </a:endParaRPr>
          </a:p>
          <a:p>
            <a:pPr>
              <a:defRPr/>
            </a:pPr>
            <a:endParaRPr lang="en-US" sz="1800" dirty="0">
              <a:solidFill>
                <a:srgbClr val="09164D"/>
              </a:solidFill>
              <a:cs typeface="Calibri"/>
            </a:endParaRPr>
          </a:p>
        </p:txBody>
      </p:sp>
      <p:sp>
        <p:nvSpPr>
          <p:cNvPr id="4" name="Slide Number Placeholder 3"/>
          <p:cNvSpPr>
            <a:spLocks noGrp="1"/>
          </p:cNvSpPr>
          <p:nvPr>
            <p:ph type="sldNum" sz="quarter" idx="5"/>
          </p:nvPr>
        </p:nvSpPr>
        <p:spPr/>
        <p:txBody>
          <a:bodyPr/>
          <a:lstStyle/>
          <a:p>
            <a:fld id="{07D41EA3-1EB6-4AA7-96FA-6C6066CC3C28}" type="slidenum">
              <a:rPr lang="en-US" smtClean="0"/>
              <a:t>22</a:t>
            </a:fld>
            <a:endParaRPr lang="en-US"/>
          </a:p>
        </p:txBody>
      </p:sp>
    </p:spTree>
    <p:extLst>
      <p:ext uri="{BB962C8B-B14F-4D97-AF65-F5344CB8AC3E}">
        <p14:creationId xmlns:p14="http://schemas.microsoft.com/office/powerpoint/2010/main" val="23834715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t>Audio: </a:t>
            </a:r>
            <a:r>
              <a:rPr lang="en-US" sz="1800" dirty="0"/>
              <a:t>Waste may be treated on or off-site. Smaller facilities are not generally expected to have their own waste treatment infrastructure and may send waste to be treated elsewhere. This is known as centralized treatment. </a:t>
            </a:r>
          </a:p>
          <a:p>
            <a:r>
              <a:rPr lang="en-US" sz="1800" dirty="0"/>
              <a:t> </a:t>
            </a:r>
            <a:endParaRPr lang="en-US" sz="1800" dirty="0">
              <a:cs typeface="Calibri"/>
            </a:endParaRPr>
          </a:p>
          <a:p>
            <a:r>
              <a:rPr lang="en-US" sz="1800" dirty="0"/>
              <a:t>A number of waste treatment options exist and are classified here into a hierarchy. At the top are "green" options, which are the most preferable. These include non-burn technologies like autoclaves that produce minimal to no emissions, or incinerators that operate at high temperatures that align </a:t>
            </a:r>
            <a:r>
              <a:rPr lang="en-US" sz="1800" b="0" i="0" u="none" strike="noStrike" baseline="0" dirty="0"/>
              <a:t>with International Conventions</a:t>
            </a:r>
            <a:r>
              <a:rPr lang="en-US" sz="1800" dirty="0"/>
              <a:t>. </a:t>
            </a:r>
          </a:p>
          <a:p>
            <a:r>
              <a:rPr lang="en-US" sz="1800" dirty="0"/>
              <a:t> </a:t>
            </a:r>
            <a:endParaRPr lang="en-US" sz="1800" dirty="0">
              <a:cs typeface="Calibri"/>
            </a:endParaRPr>
          </a:p>
          <a:p>
            <a:r>
              <a:rPr lang="en-US" sz="1800" dirty="0"/>
              <a:t>Moving down the hierarchy, "yellow" options are interim solutions. While these may not fully meet international standards, they are a step towards the end goal. </a:t>
            </a:r>
            <a:endParaRPr lang="en-US" sz="1800" dirty="0">
              <a:cs typeface="Calibri"/>
            </a:endParaRPr>
          </a:p>
          <a:p>
            <a:r>
              <a:rPr lang="en-US" sz="1800" dirty="0"/>
              <a:t> </a:t>
            </a:r>
            <a:endParaRPr lang="en-US" sz="1800" dirty="0">
              <a:cs typeface="Calibri"/>
            </a:endParaRPr>
          </a:p>
          <a:p>
            <a:r>
              <a:rPr lang="en-US" sz="1800" dirty="0"/>
              <a:t>At the bottom are "red" options, considered last resorts. These are used in extremely low resource settings, in emergencies or as temporary measures. However, they often have significant environmental and health impacts, as we have already discussed. </a:t>
            </a:r>
            <a:endParaRPr lang="en-US" sz="1800" dirty="0">
              <a:cs typeface="Calibri"/>
            </a:endParaRPr>
          </a:p>
          <a:p>
            <a:r>
              <a:rPr lang="en-US" sz="1800" dirty="0"/>
              <a:t> </a:t>
            </a:r>
            <a:endParaRPr lang="en-US" sz="1800" dirty="0">
              <a:cs typeface="Calibri"/>
            </a:endParaRPr>
          </a:p>
          <a:p>
            <a:pPr>
              <a:defRPr/>
            </a:pPr>
            <a:r>
              <a:rPr lang="en-US" sz="1800" dirty="0"/>
              <a:t>WHO provides a comparative analyses of technologies, taking into account compliance with international standards, cost, energy requirements (such as electricity, water and fuel), waste volumes and importantly, environmentally sustainability. You can find a link to the document in the resources section at the end of the module. </a:t>
            </a:r>
            <a:endParaRPr lang="en-US" sz="1800" dirty="0">
              <a:cs typeface="Calibri"/>
            </a:endParaRPr>
          </a:p>
          <a:p>
            <a:pPr marL="0" marR="0" lvl="0" indent="0" algn="l" defTabSz="914400">
              <a:lnSpc>
                <a:spcPct val="100000"/>
              </a:lnSpc>
              <a:spcBef>
                <a:spcPts val="0"/>
              </a:spcBef>
              <a:spcAft>
                <a:spcPts val="0"/>
              </a:spcAft>
              <a:buClrTx/>
              <a:buSzTx/>
              <a:buFontTx/>
              <a:buNone/>
              <a:tabLst/>
              <a:defRPr/>
            </a:pPr>
            <a:endParaRPr lang="en-US" sz="1800" dirty="0">
              <a:cs typeface="Calibri"/>
            </a:endParaRPr>
          </a:p>
          <a:p>
            <a:pPr>
              <a:defRPr/>
            </a:pPr>
            <a:endParaRPr lang="en-US" sz="1800" dirty="0">
              <a:solidFill>
                <a:srgbClr val="09164D"/>
              </a:solidFill>
              <a:cs typeface="Calibri"/>
            </a:endParaRPr>
          </a:p>
        </p:txBody>
      </p:sp>
      <p:sp>
        <p:nvSpPr>
          <p:cNvPr id="4" name="Slide Number Placeholder 3"/>
          <p:cNvSpPr>
            <a:spLocks noGrp="1"/>
          </p:cNvSpPr>
          <p:nvPr>
            <p:ph type="sldNum" sz="quarter" idx="5"/>
          </p:nvPr>
        </p:nvSpPr>
        <p:spPr/>
        <p:txBody>
          <a:bodyPr/>
          <a:lstStyle/>
          <a:p>
            <a:fld id="{07D41EA3-1EB6-4AA7-96FA-6C6066CC3C28}" type="slidenum">
              <a:rPr lang="en-US" smtClean="0"/>
              <a:t>23</a:t>
            </a:fld>
            <a:endParaRPr lang="en-US"/>
          </a:p>
        </p:txBody>
      </p:sp>
    </p:spTree>
    <p:extLst>
      <p:ext uri="{BB962C8B-B14F-4D97-AF65-F5344CB8AC3E}">
        <p14:creationId xmlns:p14="http://schemas.microsoft.com/office/powerpoint/2010/main" val="33555752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t>Audio: </a:t>
            </a:r>
            <a:r>
              <a:rPr lang="en-US" sz="1800" dirty="0"/>
              <a:t>Waste may be treated on or off-site. Smaller facilities are not generally expected to have their own waste treatment infrastructure and may send waste to be treated elsewhere. This is known as centralized treatment. </a:t>
            </a:r>
          </a:p>
          <a:p>
            <a:r>
              <a:rPr lang="en-US" sz="1800" dirty="0"/>
              <a:t> </a:t>
            </a:r>
            <a:endParaRPr lang="en-US" sz="1800" dirty="0">
              <a:cs typeface="Calibri"/>
            </a:endParaRPr>
          </a:p>
          <a:p>
            <a:r>
              <a:rPr lang="en-US" sz="1800" dirty="0"/>
              <a:t>A number of waste treatment options exist and are classified here into a hierarchy. At the top are "green" options, which are the most preferable. These include non-burn technologies like autoclaves that produce minimal to no emissions, or incinerators that operate at high temperatures that align </a:t>
            </a:r>
            <a:r>
              <a:rPr lang="en-US" sz="1800" b="0" i="0" u="none" strike="noStrike" baseline="0" dirty="0"/>
              <a:t>with International Conventions</a:t>
            </a:r>
            <a:r>
              <a:rPr lang="en-US" sz="1800" dirty="0"/>
              <a:t>. </a:t>
            </a:r>
          </a:p>
          <a:p>
            <a:r>
              <a:rPr lang="en-US" sz="1800" dirty="0"/>
              <a:t> </a:t>
            </a:r>
            <a:endParaRPr lang="en-US" sz="1800" dirty="0">
              <a:cs typeface="Calibri"/>
            </a:endParaRPr>
          </a:p>
          <a:p>
            <a:r>
              <a:rPr lang="en-US" sz="1800" dirty="0"/>
              <a:t>Moving down the hierarchy, "yellow" options are interim solutions. While these may not fully meet international standards, they are a step towards the end goal. </a:t>
            </a:r>
            <a:endParaRPr lang="en-US" sz="1800" dirty="0">
              <a:cs typeface="Calibri"/>
            </a:endParaRPr>
          </a:p>
          <a:p>
            <a:r>
              <a:rPr lang="en-US" sz="1800" dirty="0"/>
              <a:t> </a:t>
            </a:r>
            <a:endParaRPr lang="en-US" sz="1800" dirty="0">
              <a:cs typeface="Calibri"/>
            </a:endParaRPr>
          </a:p>
          <a:p>
            <a:r>
              <a:rPr lang="en-US" sz="1800" dirty="0"/>
              <a:t>At the bottom are "red" options, considered last resorts. These are used in extremely low resource settings, in emergencies or as temporary measures. However, they often have significant environmental and health impacts, as we have already discussed. </a:t>
            </a:r>
            <a:endParaRPr lang="en-US" sz="1800" dirty="0">
              <a:cs typeface="Calibri"/>
            </a:endParaRPr>
          </a:p>
          <a:p>
            <a:r>
              <a:rPr lang="en-US" sz="1800" dirty="0"/>
              <a:t> </a:t>
            </a:r>
            <a:endParaRPr lang="en-US" sz="1800" dirty="0">
              <a:cs typeface="Calibri"/>
            </a:endParaRPr>
          </a:p>
          <a:p>
            <a:pPr>
              <a:defRPr/>
            </a:pPr>
            <a:r>
              <a:rPr lang="en-US" sz="1800" dirty="0"/>
              <a:t>WHO provides a comparative analyses of technologies, taking into account compliance with international standards, cost, energy requirements (such as electricity, water and fuel), waste volumes and importantly, environmentally sustainability. You can find a link to the document in the resources section at the end of the module. </a:t>
            </a:r>
            <a:endParaRPr lang="en-US" sz="1800" dirty="0">
              <a:cs typeface="Calibri"/>
            </a:endParaRPr>
          </a:p>
          <a:p>
            <a:pPr marL="0" marR="0" lvl="0" indent="0" algn="l" defTabSz="914400">
              <a:lnSpc>
                <a:spcPct val="100000"/>
              </a:lnSpc>
              <a:spcBef>
                <a:spcPts val="0"/>
              </a:spcBef>
              <a:spcAft>
                <a:spcPts val="0"/>
              </a:spcAft>
              <a:buClrTx/>
              <a:buSzTx/>
              <a:buFontTx/>
              <a:buNone/>
              <a:tabLst/>
              <a:defRPr/>
            </a:pPr>
            <a:endParaRPr lang="en-US" sz="1800" dirty="0">
              <a:cs typeface="Calibri"/>
            </a:endParaRPr>
          </a:p>
          <a:p>
            <a:pPr>
              <a:defRPr/>
            </a:pPr>
            <a:endParaRPr lang="en-US" sz="1800" dirty="0">
              <a:solidFill>
                <a:srgbClr val="09164D"/>
              </a:solidFill>
              <a:cs typeface="Calibri"/>
            </a:endParaRPr>
          </a:p>
        </p:txBody>
      </p:sp>
      <p:sp>
        <p:nvSpPr>
          <p:cNvPr id="4" name="Slide Number Placeholder 3"/>
          <p:cNvSpPr>
            <a:spLocks noGrp="1"/>
          </p:cNvSpPr>
          <p:nvPr>
            <p:ph type="sldNum" sz="quarter" idx="5"/>
          </p:nvPr>
        </p:nvSpPr>
        <p:spPr/>
        <p:txBody>
          <a:bodyPr/>
          <a:lstStyle/>
          <a:p>
            <a:fld id="{07D41EA3-1EB6-4AA7-96FA-6C6066CC3C28}" type="slidenum">
              <a:rPr lang="en-US" smtClean="0"/>
              <a:t>24</a:t>
            </a:fld>
            <a:endParaRPr lang="en-US"/>
          </a:p>
        </p:txBody>
      </p:sp>
    </p:spTree>
    <p:extLst>
      <p:ext uri="{BB962C8B-B14F-4D97-AF65-F5344CB8AC3E}">
        <p14:creationId xmlns:p14="http://schemas.microsoft.com/office/powerpoint/2010/main" val="21049222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t>Audio: </a:t>
            </a:r>
            <a:r>
              <a:rPr lang="en-US" sz="1800" b="0" i="0" u="none" strike="noStrike" baseline="0" dirty="0">
                <a:solidFill>
                  <a:srgbClr val="000000"/>
                </a:solidFill>
              </a:rPr>
              <a:t>This table provides a comparison of the technologies commonly available on the market which comply with the Stockholm and Basel Conventions. </a:t>
            </a:r>
          </a:p>
          <a:p>
            <a:endParaRPr lang="en-US" sz="1800" b="0" i="0" u="none" strike="noStrike" baseline="0" dirty="0">
              <a:solidFill>
                <a:srgbClr val="000000"/>
              </a:solidFill>
            </a:endParaRPr>
          </a:p>
          <a:p>
            <a:r>
              <a:rPr lang="en-US" sz="1800" b="0" i="0" u="none" strike="noStrike" baseline="0" dirty="0">
                <a:solidFill>
                  <a:srgbClr val="000000"/>
                </a:solidFill>
              </a:rPr>
              <a:t>Of these, vacuum autoclaves have the lowest environmental impact, capital and operating costs. </a:t>
            </a:r>
          </a:p>
          <a:p>
            <a:endParaRPr lang="en-US" sz="1800" b="0" i="0" u="none" strike="noStrike" baseline="0" dirty="0">
              <a:solidFill>
                <a:srgbClr val="000000"/>
              </a:solidFill>
            </a:endParaRPr>
          </a:p>
          <a:p>
            <a:r>
              <a:rPr lang="en-US" sz="1800" b="0" i="0" u="none" strike="noStrike" baseline="0" dirty="0">
                <a:solidFill>
                  <a:srgbClr val="000000"/>
                </a:solidFill>
              </a:rPr>
              <a:t>When selecting waste technologies, consider national &amp; international regulations, budget availability for investment and maintenance, infrastructure including space, availability of energy </a:t>
            </a:r>
            <a:r>
              <a:rPr lang="en-US" sz="1800" b="0" i="0" u="none" strike="noStrike" baseline="0" dirty="0" err="1">
                <a:solidFill>
                  <a:srgbClr val="000000"/>
                </a:solidFill>
              </a:rPr>
              <a:t>likeelectricity</a:t>
            </a:r>
            <a:r>
              <a:rPr lang="en-US" sz="1800" b="0" i="0" u="none" strike="noStrike" baseline="0" dirty="0">
                <a:solidFill>
                  <a:srgbClr val="000000"/>
                </a:solidFill>
              </a:rPr>
              <a:t>, water or fuel, and the types &amp; quantity of waste generated. Finally, look at what options exist for final disposal, such as recycling or landfills nearby?</a:t>
            </a:r>
            <a:endParaRPr lang="en-US" sz="1800" dirty="0">
              <a:solidFill>
                <a:srgbClr val="09164D"/>
              </a:solidFill>
              <a:cs typeface="Calibri"/>
            </a:endParaRPr>
          </a:p>
        </p:txBody>
      </p:sp>
      <p:sp>
        <p:nvSpPr>
          <p:cNvPr id="4" name="Slide Number Placeholder 3"/>
          <p:cNvSpPr>
            <a:spLocks noGrp="1"/>
          </p:cNvSpPr>
          <p:nvPr>
            <p:ph type="sldNum" sz="quarter" idx="5"/>
          </p:nvPr>
        </p:nvSpPr>
        <p:spPr/>
        <p:txBody>
          <a:bodyPr/>
          <a:lstStyle/>
          <a:p>
            <a:fld id="{07D41EA3-1EB6-4AA7-96FA-6C6066CC3C28}" type="slidenum">
              <a:rPr lang="en-US" smtClean="0"/>
              <a:t>25</a:t>
            </a:fld>
            <a:endParaRPr lang="en-US"/>
          </a:p>
        </p:txBody>
      </p:sp>
    </p:spTree>
    <p:extLst>
      <p:ext uri="{BB962C8B-B14F-4D97-AF65-F5344CB8AC3E}">
        <p14:creationId xmlns:p14="http://schemas.microsoft.com/office/powerpoint/2010/main" val="15070709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Audio: </a:t>
            </a:r>
            <a:r>
              <a:rPr lang="en-US" sz="1800" dirty="0"/>
              <a:t>Remember the diagram on the last slide. We aim to progress through the WASH FIT hierarchy incrementally, making small, cost-effective improvements. Remember, every step taken enhances climate resilience. </a:t>
            </a:r>
          </a:p>
          <a:p>
            <a:r>
              <a:rPr lang="en-US" sz="1800" dirty="0"/>
              <a:t> </a:t>
            </a:r>
            <a:endParaRPr lang="en-US" sz="1800" dirty="0">
              <a:cs typeface="Calibri"/>
            </a:endParaRPr>
          </a:p>
          <a:p>
            <a:r>
              <a:rPr lang="en-US" sz="1800" dirty="0"/>
              <a:t>Initially, efforts should focus on minimizing waste through staff training in waste segregation and optimizing PPE use, supported by reminders across the facility. </a:t>
            </a:r>
          </a:p>
          <a:p>
            <a:r>
              <a:rPr lang="en-US" sz="1800" dirty="0"/>
              <a:t> </a:t>
            </a:r>
            <a:endParaRPr lang="en-US" sz="1800" dirty="0">
              <a:cs typeface="Calibri"/>
            </a:endParaRPr>
          </a:p>
          <a:p>
            <a:r>
              <a:rPr lang="en-US" sz="1800" dirty="0"/>
              <a:t>In the medium term, investing in infrastructure, like secure waste storage or cost-effective incinerators for facilities which are currently using open burning, becomes essential. </a:t>
            </a:r>
          </a:p>
          <a:p>
            <a:r>
              <a:rPr lang="en-US" sz="1800" dirty="0"/>
              <a:t> </a:t>
            </a:r>
            <a:endParaRPr lang="en-US" sz="1800" dirty="0">
              <a:cs typeface="Calibri"/>
            </a:endParaRPr>
          </a:p>
          <a:p>
            <a:r>
              <a:rPr lang="en-US" sz="1800" dirty="0"/>
              <a:t>Long-term strategies include creating a reverse logistics system for eco-friendly waste treatment at centralized facilities, emphasizing sustainable practices. </a:t>
            </a:r>
          </a:p>
          <a:p>
            <a:r>
              <a:rPr lang="en-US" sz="1800" dirty="0"/>
              <a:t> </a:t>
            </a:r>
            <a:endParaRPr lang="en-US" sz="1800" dirty="0">
              <a:cs typeface="Calibri"/>
            </a:endParaRPr>
          </a:p>
          <a:p>
            <a:r>
              <a:rPr lang="en-US" sz="1800" dirty="0"/>
              <a:t>Nationally, establishing standards and legal frameworks, alongside allocating regular budgets for infrastructure, maintenance, energy, and training, is crucial for standardized, sustainable waste management. </a:t>
            </a:r>
          </a:p>
          <a:p>
            <a:endParaRPr lang="en-US" sz="1800" dirty="0">
              <a:cs typeface="Calibri"/>
            </a:endParaRPr>
          </a:p>
          <a:p>
            <a:endParaRPr lang="en-US" sz="1800" dirty="0">
              <a:cs typeface="Calibri"/>
            </a:endParaRPr>
          </a:p>
        </p:txBody>
      </p:sp>
      <p:sp>
        <p:nvSpPr>
          <p:cNvPr id="4" name="Slide Number Placeholder 3"/>
          <p:cNvSpPr>
            <a:spLocks noGrp="1"/>
          </p:cNvSpPr>
          <p:nvPr>
            <p:ph type="sldNum" sz="quarter" idx="5"/>
          </p:nvPr>
        </p:nvSpPr>
        <p:spPr/>
        <p:txBody>
          <a:bodyPr/>
          <a:lstStyle/>
          <a:p>
            <a:fld id="{07D41EA3-1EB6-4AA7-96FA-6C6066CC3C28}" type="slidenum">
              <a:rPr lang="en-US" smtClean="0"/>
              <a:t>26</a:t>
            </a:fld>
            <a:endParaRPr lang="en-US"/>
          </a:p>
        </p:txBody>
      </p:sp>
    </p:spTree>
    <p:extLst>
      <p:ext uri="{BB962C8B-B14F-4D97-AF65-F5344CB8AC3E}">
        <p14:creationId xmlns:p14="http://schemas.microsoft.com/office/powerpoint/2010/main" val="21495185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Audio: </a:t>
            </a:r>
            <a:r>
              <a:rPr lang="en-US" sz="1200" dirty="0"/>
              <a:t>Remember the diagram on the last slide. We aim to progress through the WASH FIT hierarchy incrementally, making small, cost-effective improvements. Remember, every step taken enhances climate resilience. </a:t>
            </a:r>
          </a:p>
          <a:p>
            <a:r>
              <a:rPr lang="en-US" sz="1200" dirty="0"/>
              <a:t> </a:t>
            </a:r>
            <a:endParaRPr lang="en-US" sz="1200" dirty="0">
              <a:cs typeface="Calibri"/>
            </a:endParaRPr>
          </a:p>
          <a:p>
            <a:r>
              <a:rPr lang="en-US" sz="1200" b="1" dirty="0"/>
              <a:t>Initially</a:t>
            </a:r>
            <a:r>
              <a:rPr lang="en-US" sz="1200" dirty="0"/>
              <a:t>, efforts should focus on minimizing waste through staff training in waste segregation and optimizing PPE use, supported by reminders across the facility. </a:t>
            </a:r>
          </a:p>
          <a:p>
            <a:r>
              <a:rPr lang="en-US" sz="1200" dirty="0"/>
              <a:t> </a:t>
            </a:r>
            <a:endParaRPr lang="en-US" sz="1200" dirty="0">
              <a:cs typeface="Calibri"/>
            </a:endParaRPr>
          </a:p>
          <a:p>
            <a:r>
              <a:rPr lang="en-US" sz="1200" b="1" dirty="0"/>
              <a:t>In</a:t>
            </a:r>
            <a:r>
              <a:rPr lang="en-US" sz="1200" dirty="0"/>
              <a:t> the medium term, investing in infrastructure, like secure waste storage or cost-effective incinerators for facilities which are currently using open burning, becomes essential. </a:t>
            </a:r>
          </a:p>
          <a:p>
            <a:r>
              <a:rPr lang="en-US" sz="1200" dirty="0"/>
              <a:t> </a:t>
            </a:r>
            <a:endParaRPr lang="en-US" sz="1200" dirty="0">
              <a:cs typeface="Calibri"/>
            </a:endParaRPr>
          </a:p>
          <a:p>
            <a:r>
              <a:rPr lang="en-US" sz="1200" b="1" dirty="0"/>
              <a:t>Long-term</a:t>
            </a:r>
            <a:r>
              <a:rPr lang="en-US" sz="1200" dirty="0"/>
              <a:t> strategies include creating a reverse logistics system for eco-friendly waste treatment at centralized facilities, emphasizing sustainable practices. </a:t>
            </a:r>
          </a:p>
          <a:p>
            <a:r>
              <a:rPr lang="en-US" sz="1200" dirty="0"/>
              <a:t> </a:t>
            </a:r>
            <a:endParaRPr lang="en-US" sz="1200" dirty="0">
              <a:cs typeface="Calibri"/>
            </a:endParaRPr>
          </a:p>
          <a:p>
            <a:r>
              <a:rPr lang="en-US" sz="1200" dirty="0"/>
              <a:t>Nationally, establishing standards and legal frameworks, alongside allocating regular budgets for infrastructure, maintenance, energy, and training, is crucial for standardized, sustainable waste management. </a:t>
            </a:r>
          </a:p>
          <a:p>
            <a:endParaRPr lang="en-US" sz="1200" dirty="0">
              <a:cs typeface="Calibri"/>
            </a:endParaRPr>
          </a:p>
          <a:p>
            <a:endParaRPr lang="en-US" sz="1200" dirty="0">
              <a:cs typeface="Calibri"/>
            </a:endParaRPr>
          </a:p>
        </p:txBody>
      </p:sp>
      <p:sp>
        <p:nvSpPr>
          <p:cNvPr id="4" name="Slide Number Placeholder 3"/>
          <p:cNvSpPr>
            <a:spLocks noGrp="1"/>
          </p:cNvSpPr>
          <p:nvPr>
            <p:ph type="sldNum" sz="quarter" idx="5"/>
          </p:nvPr>
        </p:nvSpPr>
        <p:spPr/>
        <p:txBody>
          <a:bodyPr/>
          <a:lstStyle/>
          <a:p>
            <a:fld id="{07D41EA3-1EB6-4AA7-96FA-6C6066CC3C28}" type="slidenum">
              <a:rPr lang="en-US" smtClean="0"/>
              <a:t>27</a:t>
            </a:fld>
            <a:endParaRPr lang="en-US"/>
          </a:p>
        </p:txBody>
      </p:sp>
    </p:spTree>
    <p:extLst>
      <p:ext uri="{BB962C8B-B14F-4D97-AF65-F5344CB8AC3E}">
        <p14:creationId xmlns:p14="http://schemas.microsoft.com/office/powerpoint/2010/main" val="24479918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Audio: </a:t>
            </a:r>
            <a:r>
              <a:rPr lang="en-US" sz="1200" dirty="0"/>
              <a:t>Remember the diagram on the last slide. We aim to progress through the WASH FIT hierarchy incrementally, making small, cost-effective improvements. Remember, every step taken enhances climate resilience. </a:t>
            </a:r>
          </a:p>
          <a:p>
            <a:r>
              <a:rPr lang="en-US" sz="1200" dirty="0"/>
              <a:t> </a:t>
            </a:r>
            <a:endParaRPr lang="en-US" sz="1200" dirty="0">
              <a:cs typeface="Calibri"/>
            </a:endParaRPr>
          </a:p>
          <a:p>
            <a:r>
              <a:rPr lang="en-US" sz="1200" dirty="0"/>
              <a:t>Initially, efforts should focus on minimizing waste through staff training in waste segregation and optimizing PPE use, supported by reminders across the facility. </a:t>
            </a:r>
          </a:p>
          <a:p>
            <a:r>
              <a:rPr lang="en-US" sz="1200" dirty="0"/>
              <a:t> </a:t>
            </a:r>
            <a:endParaRPr lang="en-US" sz="1200" dirty="0">
              <a:cs typeface="Calibri"/>
            </a:endParaRPr>
          </a:p>
          <a:p>
            <a:r>
              <a:rPr lang="en-US" sz="1200" dirty="0"/>
              <a:t>In the medium term, investing in infrastructure, like secure waste storage or cost-effective incinerators for facilities which are currently using open burning, becomes essential. </a:t>
            </a:r>
          </a:p>
          <a:p>
            <a:r>
              <a:rPr lang="en-US" sz="1200" dirty="0"/>
              <a:t> </a:t>
            </a:r>
            <a:endParaRPr lang="en-US" sz="1200" dirty="0">
              <a:cs typeface="Calibri"/>
            </a:endParaRPr>
          </a:p>
          <a:p>
            <a:r>
              <a:rPr lang="en-US" sz="1200" dirty="0"/>
              <a:t>Long-term strategies include creating a reverse logistics system for eco-friendly waste treatment at centralized facilities, emphasizing sustainable practices. </a:t>
            </a:r>
          </a:p>
          <a:p>
            <a:r>
              <a:rPr lang="en-US" sz="1200" dirty="0"/>
              <a:t> </a:t>
            </a:r>
            <a:endParaRPr lang="en-US" sz="1200" dirty="0">
              <a:cs typeface="Calibri"/>
            </a:endParaRPr>
          </a:p>
          <a:p>
            <a:r>
              <a:rPr lang="en-US" sz="1200" dirty="0"/>
              <a:t>Nationally, establishing standards and legal frameworks, alongside allocating regular budgets for infrastructure, maintenance, energy, and training, is crucial for standardized, sustainable waste management. </a:t>
            </a:r>
          </a:p>
          <a:p>
            <a:endParaRPr lang="en-US" sz="1200" dirty="0">
              <a:cs typeface="Calibri"/>
            </a:endParaRPr>
          </a:p>
          <a:p>
            <a:endParaRPr lang="en-US" sz="1200" dirty="0">
              <a:cs typeface="Calibri"/>
            </a:endParaRPr>
          </a:p>
        </p:txBody>
      </p:sp>
      <p:sp>
        <p:nvSpPr>
          <p:cNvPr id="4" name="Slide Number Placeholder 3"/>
          <p:cNvSpPr>
            <a:spLocks noGrp="1"/>
          </p:cNvSpPr>
          <p:nvPr>
            <p:ph type="sldNum" sz="quarter" idx="5"/>
          </p:nvPr>
        </p:nvSpPr>
        <p:spPr/>
        <p:txBody>
          <a:bodyPr/>
          <a:lstStyle/>
          <a:p>
            <a:fld id="{07D41EA3-1EB6-4AA7-96FA-6C6066CC3C28}" type="slidenum">
              <a:rPr lang="en-US" smtClean="0"/>
              <a:t>28</a:t>
            </a:fld>
            <a:endParaRPr lang="en-US"/>
          </a:p>
        </p:txBody>
      </p:sp>
    </p:spTree>
    <p:extLst>
      <p:ext uri="{BB962C8B-B14F-4D97-AF65-F5344CB8AC3E}">
        <p14:creationId xmlns:p14="http://schemas.microsoft.com/office/powerpoint/2010/main" val="10778641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Audio: </a:t>
            </a:r>
            <a:r>
              <a:rPr lang="en-US" sz="1200" dirty="0"/>
              <a:t>Remember the diagram on the last slide. We aim to progress through the WASH FIT hierarchy incrementally, making small, cost-effective improvements. Remember, every step taken enhances climate resilience. </a:t>
            </a:r>
          </a:p>
          <a:p>
            <a:r>
              <a:rPr lang="en-US" sz="1200" dirty="0"/>
              <a:t> </a:t>
            </a:r>
            <a:endParaRPr lang="en-US" sz="1200" dirty="0">
              <a:cs typeface="Calibri"/>
            </a:endParaRPr>
          </a:p>
          <a:p>
            <a:r>
              <a:rPr lang="en-US" sz="1200" dirty="0"/>
              <a:t>Initially, efforts should focus on minimizing waste through staff training in waste segregation and optimizing PPE use, supported by reminders across the facility. </a:t>
            </a:r>
          </a:p>
          <a:p>
            <a:r>
              <a:rPr lang="en-US" sz="1200" dirty="0"/>
              <a:t> </a:t>
            </a:r>
            <a:endParaRPr lang="en-US" sz="1200" dirty="0">
              <a:cs typeface="Calibri"/>
            </a:endParaRPr>
          </a:p>
          <a:p>
            <a:r>
              <a:rPr lang="en-US" sz="1200" dirty="0"/>
              <a:t>In the medium term, investing in infrastructure, like secure waste storage or cost-effective incinerators for facilities which are currently using open burning, becomes essential. </a:t>
            </a:r>
          </a:p>
          <a:p>
            <a:r>
              <a:rPr lang="en-US" sz="1200" dirty="0"/>
              <a:t> </a:t>
            </a:r>
            <a:endParaRPr lang="en-US" sz="1200" dirty="0">
              <a:cs typeface="Calibri"/>
            </a:endParaRPr>
          </a:p>
          <a:p>
            <a:r>
              <a:rPr lang="en-US" sz="1200" dirty="0"/>
              <a:t>Long-term strategies include creating a reverse logistics system for eco-friendly waste treatment at centralized facilities, emphasizing sustainable practices. </a:t>
            </a:r>
          </a:p>
          <a:p>
            <a:r>
              <a:rPr lang="en-US" sz="1200" dirty="0"/>
              <a:t> </a:t>
            </a:r>
            <a:endParaRPr lang="en-US" sz="1200" dirty="0">
              <a:cs typeface="Calibri"/>
            </a:endParaRPr>
          </a:p>
          <a:p>
            <a:r>
              <a:rPr lang="en-US" sz="1200" dirty="0"/>
              <a:t>Nationally, establishing standards and legal frameworks, alongside allocating regular budgets for infrastructure, maintenance, energy, and training, is crucial for standardized, sustainable waste management. </a:t>
            </a:r>
          </a:p>
          <a:p>
            <a:endParaRPr lang="en-US" sz="1200" dirty="0">
              <a:cs typeface="Calibri"/>
            </a:endParaRPr>
          </a:p>
          <a:p>
            <a:endParaRPr lang="en-US" sz="1200" dirty="0">
              <a:cs typeface="Calibri"/>
            </a:endParaRPr>
          </a:p>
        </p:txBody>
      </p:sp>
      <p:sp>
        <p:nvSpPr>
          <p:cNvPr id="4" name="Slide Number Placeholder 3"/>
          <p:cNvSpPr>
            <a:spLocks noGrp="1"/>
          </p:cNvSpPr>
          <p:nvPr>
            <p:ph type="sldNum" sz="quarter" idx="5"/>
          </p:nvPr>
        </p:nvSpPr>
        <p:spPr/>
        <p:txBody>
          <a:bodyPr/>
          <a:lstStyle/>
          <a:p>
            <a:fld id="{07D41EA3-1EB6-4AA7-96FA-6C6066CC3C28}" type="slidenum">
              <a:rPr lang="en-US" smtClean="0"/>
              <a:t>29</a:t>
            </a:fld>
            <a:endParaRPr lang="en-US"/>
          </a:p>
        </p:txBody>
      </p:sp>
    </p:spTree>
    <p:extLst>
      <p:ext uri="{BB962C8B-B14F-4D97-AF65-F5344CB8AC3E}">
        <p14:creationId xmlns:p14="http://schemas.microsoft.com/office/powerpoint/2010/main" val="19030883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sz="1800" b="1" dirty="0"/>
              <a:t>Audio: </a:t>
            </a:r>
            <a:r>
              <a:rPr lang="en-US" sz="1800" dirty="0">
                <a:solidFill>
                  <a:srgbClr val="212121"/>
                </a:solidFill>
              </a:rPr>
              <a:t>Effective waste management strategies safeguard healthcare workers, patients, and communities. Improper healthcare waste management poses grave health risks, including needle-stick injuries to health workers, transmission of diseases and antimicrobial-resistant organisms and environmental pollution. All of these endanger public health.</a:t>
            </a:r>
            <a:endParaRPr lang="en-US" sz="1800" dirty="0"/>
          </a:p>
          <a:p>
            <a:pPr>
              <a:defRPr/>
            </a:pPr>
            <a:r>
              <a:rPr lang="en-US" sz="1800" dirty="0">
                <a:solidFill>
                  <a:srgbClr val="212121"/>
                </a:solidFill>
              </a:rPr>
              <a:t> </a:t>
            </a:r>
            <a:endParaRPr lang="en-US" sz="1800" dirty="0"/>
          </a:p>
          <a:p>
            <a:pPr>
              <a:defRPr/>
            </a:pPr>
            <a:r>
              <a:rPr lang="en-US" sz="1800" dirty="0">
                <a:solidFill>
                  <a:srgbClr val="212121"/>
                </a:solidFill>
              </a:rPr>
              <a:t>Uncontrolled incineration releases dioxins and furans, which may be carcinogenic and contribute to other adverse health outcomes upon inhalation. Chemical exposure from mercury-containing medical devices, leads to neurological damage. Contaminated injections have caused millions of Hepatitis B and C infections and HIV transmissions worldwide. </a:t>
            </a:r>
            <a:endParaRPr lang="en-US" sz="1800" dirty="0"/>
          </a:p>
          <a:p>
            <a:endParaRPr lang="en-US" dirty="0"/>
          </a:p>
        </p:txBody>
      </p:sp>
      <p:sp>
        <p:nvSpPr>
          <p:cNvPr id="4" name="Slide Number Placeholder 3"/>
          <p:cNvSpPr>
            <a:spLocks noGrp="1"/>
          </p:cNvSpPr>
          <p:nvPr>
            <p:ph type="sldNum" sz="quarter" idx="5"/>
          </p:nvPr>
        </p:nvSpPr>
        <p:spPr/>
        <p:txBody>
          <a:bodyPr/>
          <a:lstStyle/>
          <a:p>
            <a:fld id="{07D41EA3-1EB6-4AA7-96FA-6C6066CC3C28}" type="slidenum">
              <a:rPr lang="en-US" smtClean="0"/>
              <a:t>3</a:t>
            </a:fld>
            <a:endParaRPr lang="en-US"/>
          </a:p>
        </p:txBody>
      </p:sp>
    </p:spTree>
    <p:extLst>
      <p:ext uri="{BB962C8B-B14F-4D97-AF65-F5344CB8AC3E}">
        <p14:creationId xmlns:p14="http://schemas.microsoft.com/office/powerpoint/2010/main" val="23966274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Audio: </a:t>
            </a:r>
            <a:r>
              <a:rPr lang="en-GB" sz="1800" dirty="0">
                <a:effectLst/>
                <a:latin typeface="Calibri" panose="020F0502020204030204" pitchFamily="34" charset="0"/>
                <a:ea typeface="PMingLiU" panose="02020500000000000000" pitchFamily="18" charset="-120"/>
              </a:rPr>
              <a:t>Finally, we will touch on some good practices to mitigate climate impact and enhance resilience. Strategies to prevent and reduce waste minimize the quantity generated. Recycling of non-hazardous materials conserves resources and decreases landfill use. Ensuring sufficient waste containers are available and planning for frequent emptying are vital, particularly when demands on health care facilities increase. Preparing for emergencies by improving storage capacity for additional waste generated during climate events is also necessary. Transitioning to safer waste treatment options, such as autoclaves that disinfect and neutralize waste without burning, is part of this initiative. Additionally, to combat the risks from floods, waste treatment areas and pits should be elevated, and ash pits made watertight and kept from overfilling to prevent contamination. These measures not only mitigate the impact of climate change but also bolster resilience to its effect.</a:t>
            </a:r>
            <a:endParaRPr lang="en-US" dirty="0"/>
          </a:p>
        </p:txBody>
      </p:sp>
      <p:sp>
        <p:nvSpPr>
          <p:cNvPr id="4" name="Slide Number Placeholder 3"/>
          <p:cNvSpPr>
            <a:spLocks noGrp="1"/>
          </p:cNvSpPr>
          <p:nvPr>
            <p:ph type="sldNum" sz="quarter" idx="5"/>
          </p:nvPr>
        </p:nvSpPr>
        <p:spPr/>
        <p:txBody>
          <a:bodyPr/>
          <a:lstStyle/>
          <a:p>
            <a:fld id="{07D41EA3-1EB6-4AA7-96FA-6C6066CC3C28}" type="slidenum">
              <a:rPr lang="en-US" smtClean="0"/>
              <a:t>30</a:t>
            </a:fld>
            <a:endParaRPr lang="en-US"/>
          </a:p>
        </p:txBody>
      </p:sp>
    </p:spTree>
    <p:extLst>
      <p:ext uri="{BB962C8B-B14F-4D97-AF65-F5344CB8AC3E}">
        <p14:creationId xmlns:p14="http://schemas.microsoft.com/office/powerpoint/2010/main" val="6290117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Audio: </a:t>
            </a:r>
            <a:r>
              <a:rPr lang="en-GB" sz="1800" dirty="0">
                <a:effectLst/>
                <a:latin typeface="Calibri" panose="020F0502020204030204" pitchFamily="34" charset="0"/>
                <a:ea typeface="PMingLiU" panose="02020500000000000000" pitchFamily="18" charset="-120"/>
              </a:rPr>
              <a:t>Finally, we will touch on some good practices to mitigate climate impact and enhance resilience. Strategies to prevent and reduce waste minimize the quantity generated. Recycling of non-hazardous materials conserves resources and decreases landfill use. Ensuring sufficient waste containers are available and planning for frequent emptying are vital, particularly when demands on health care facilities increase. Preparing for emergencies by improving storage capacity for additional waste generated during climate events is also necessary. Transitioning to safer waste treatment options, such as autoclaves that disinfect and neutralize waste without burning, is part of this initiative. Additionally, to combat the risks from floods, waste treatment areas and pits should be elevated, and ash pits made watertight and kept from overfilling to prevent contamination. These measures not only mitigate the impact of climate change but also bolster resilience to its effect.</a:t>
            </a:r>
            <a:endParaRPr lang="en-US" dirty="0"/>
          </a:p>
        </p:txBody>
      </p:sp>
      <p:sp>
        <p:nvSpPr>
          <p:cNvPr id="4" name="Slide Number Placeholder 3"/>
          <p:cNvSpPr>
            <a:spLocks noGrp="1"/>
          </p:cNvSpPr>
          <p:nvPr>
            <p:ph type="sldNum" sz="quarter" idx="5"/>
          </p:nvPr>
        </p:nvSpPr>
        <p:spPr/>
        <p:txBody>
          <a:bodyPr/>
          <a:lstStyle/>
          <a:p>
            <a:fld id="{07D41EA3-1EB6-4AA7-96FA-6C6066CC3C28}" type="slidenum">
              <a:rPr lang="en-US" smtClean="0"/>
              <a:t>31</a:t>
            </a:fld>
            <a:endParaRPr lang="en-US"/>
          </a:p>
        </p:txBody>
      </p:sp>
    </p:spTree>
    <p:extLst>
      <p:ext uri="{BB962C8B-B14F-4D97-AF65-F5344CB8AC3E}">
        <p14:creationId xmlns:p14="http://schemas.microsoft.com/office/powerpoint/2010/main" val="5883093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effectLst/>
                <a:latin typeface="Calibri" panose="020F0502020204030204" pitchFamily="34" charset="0"/>
                <a:ea typeface="Times New Roman" panose="02020603050405020304" pitchFamily="18" charset="0"/>
              </a:rPr>
              <a:t>Audio:</a:t>
            </a:r>
            <a:r>
              <a:rPr lang="en-US" sz="1800" dirty="0">
                <a:effectLst/>
                <a:latin typeface="Calibri" panose="020F0502020204030204" pitchFamily="34" charset="0"/>
                <a:ea typeface="Times New Roman" panose="02020603050405020304" pitchFamily="18" charset="0"/>
              </a:rPr>
              <a:t> </a:t>
            </a:r>
            <a:r>
              <a:rPr lang="en-US" sz="1800" dirty="0"/>
              <a:t>Thank you for completing this module. Key points to remember are: </a:t>
            </a:r>
          </a:p>
          <a:p>
            <a:r>
              <a:rPr lang="en-US" sz="1800" dirty="0"/>
              <a:t> </a:t>
            </a:r>
          </a:p>
          <a:p>
            <a:pPr marL="171450" indent="-171450">
              <a:buFont typeface="Arial"/>
              <a:buChar char="•"/>
            </a:pPr>
            <a:r>
              <a:rPr lang="en-US" sz="1800" dirty="0"/>
              <a:t>Aim for gradual improvements in waste management systems. </a:t>
            </a:r>
          </a:p>
          <a:p>
            <a:pPr marL="171450" indent="-171450">
              <a:buFont typeface="Arial"/>
              <a:buChar char="•"/>
            </a:pPr>
            <a:r>
              <a:rPr lang="en-US" sz="1800" dirty="0"/>
              <a:t>Prioritize reducing waste generation across all facilities to save costs and protect the environment. </a:t>
            </a:r>
          </a:p>
          <a:p>
            <a:pPr marL="171450" indent="-171450">
              <a:buFont typeface="Arial"/>
              <a:buChar char="•"/>
            </a:pPr>
            <a:r>
              <a:rPr lang="en-US" sz="1800" dirty="0"/>
              <a:t>Ensure segregation of hazardous from non-hazardous waste right at the source. </a:t>
            </a:r>
          </a:p>
          <a:p>
            <a:pPr marL="171450" indent="-171450">
              <a:buFont typeface="Arial"/>
              <a:buChar char="•"/>
            </a:pPr>
            <a:r>
              <a:rPr lang="en-US" sz="1800" dirty="0"/>
              <a:t>Utilize sharp boxes to avoid needle recapping or reuse and keep infectious and sharp waste away from patients and the public. </a:t>
            </a:r>
          </a:p>
          <a:p>
            <a:pPr marL="171450" indent="-171450">
              <a:buFont typeface="Arial"/>
              <a:buChar char="•"/>
            </a:pPr>
            <a:r>
              <a:rPr lang="en-US" sz="1800" dirty="0"/>
              <a:t>Treat infectious and sharp waste before disposal, ideally using environmentally friendly technologies such as autoclaving. </a:t>
            </a:r>
          </a:p>
          <a:p>
            <a:pPr marL="171450" indent="-171450">
              <a:buFont typeface="Arial"/>
              <a:buChar char="•"/>
            </a:pPr>
            <a:r>
              <a:rPr lang="en-US" sz="1800" dirty="0"/>
              <a:t>Implementation of national standards, regulations, and budgets is crucial for the safe management of healthcare waste. </a:t>
            </a:r>
          </a:p>
          <a:p>
            <a:r>
              <a:rPr lang="en-US" sz="1800" dirty="0"/>
              <a:t> </a:t>
            </a:r>
          </a:p>
          <a:p>
            <a:r>
              <a:rPr lang="en-US" sz="1800" dirty="0"/>
              <a:t>Please explore the reference section of this module for links to all mentioned resources. </a:t>
            </a:r>
          </a:p>
          <a:p>
            <a:endParaRPr lang="en-US" sz="1800" dirty="0">
              <a:cs typeface="Calibri"/>
            </a:endParaRPr>
          </a:p>
        </p:txBody>
      </p:sp>
      <p:sp>
        <p:nvSpPr>
          <p:cNvPr id="4" name="Slide Number Placeholder 3"/>
          <p:cNvSpPr>
            <a:spLocks noGrp="1"/>
          </p:cNvSpPr>
          <p:nvPr>
            <p:ph type="sldNum" sz="quarter" idx="5"/>
          </p:nvPr>
        </p:nvSpPr>
        <p:spPr/>
        <p:txBody>
          <a:bodyPr/>
          <a:lstStyle/>
          <a:p>
            <a:fld id="{07D41EA3-1EB6-4AA7-96FA-6C6066CC3C28}" type="slidenum">
              <a:rPr lang="en-US" smtClean="0"/>
              <a:t>32</a:t>
            </a:fld>
            <a:endParaRPr lang="en-US"/>
          </a:p>
        </p:txBody>
      </p:sp>
    </p:spTree>
    <p:extLst>
      <p:ext uri="{BB962C8B-B14F-4D97-AF65-F5344CB8AC3E}">
        <p14:creationId xmlns:p14="http://schemas.microsoft.com/office/powerpoint/2010/main" val="31168114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sz="1800" b="1" dirty="0"/>
              <a:t>Audio: </a:t>
            </a:r>
            <a:r>
              <a:rPr lang="en-US" sz="1800" dirty="0">
                <a:solidFill>
                  <a:srgbClr val="212121"/>
                </a:solidFill>
              </a:rPr>
              <a:t>Effective waste management strategies safeguard healthcare workers, patients, and communities. Improper healthcare waste management poses grave health risks, including needle-stick injuries to health workers, transmission of diseases and antimicrobial-resistant organisms and environmental pollution. All of these endanger public health.</a:t>
            </a:r>
            <a:endParaRPr lang="en-US" sz="1800" dirty="0"/>
          </a:p>
          <a:p>
            <a:pPr>
              <a:defRPr/>
            </a:pPr>
            <a:r>
              <a:rPr lang="en-US" sz="1800" dirty="0">
                <a:solidFill>
                  <a:srgbClr val="212121"/>
                </a:solidFill>
              </a:rPr>
              <a:t> </a:t>
            </a:r>
            <a:endParaRPr lang="en-US" sz="1800" dirty="0"/>
          </a:p>
          <a:p>
            <a:pPr>
              <a:defRPr/>
            </a:pPr>
            <a:r>
              <a:rPr lang="en-US" sz="1800" dirty="0">
                <a:solidFill>
                  <a:srgbClr val="212121"/>
                </a:solidFill>
              </a:rPr>
              <a:t>Uncontrolled incineration releases dioxins and furans, which may be carcinogenic and contribute to other adverse health outcomes upon inhalation. Chemical exposure from mercury-containing medical devices, leads to neurological damage. Contaminated injections have caused millions of Hepatitis B and C infections and HIV transmissions worldwide. </a:t>
            </a:r>
            <a:endParaRPr lang="en-US" sz="1800" dirty="0"/>
          </a:p>
          <a:p>
            <a:endParaRPr lang="en-US" dirty="0"/>
          </a:p>
        </p:txBody>
      </p:sp>
      <p:sp>
        <p:nvSpPr>
          <p:cNvPr id="4" name="Slide Number Placeholder 3"/>
          <p:cNvSpPr>
            <a:spLocks noGrp="1"/>
          </p:cNvSpPr>
          <p:nvPr>
            <p:ph type="sldNum" sz="quarter" idx="5"/>
          </p:nvPr>
        </p:nvSpPr>
        <p:spPr/>
        <p:txBody>
          <a:bodyPr/>
          <a:lstStyle/>
          <a:p>
            <a:fld id="{07D41EA3-1EB6-4AA7-96FA-6C6066CC3C28}" type="slidenum">
              <a:rPr lang="en-US" smtClean="0"/>
              <a:t>4</a:t>
            </a:fld>
            <a:endParaRPr lang="en-US"/>
          </a:p>
        </p:txBody>
      </p:sp>
    </p:spTree>
    <p:extLst>
      <p:ext uri="{BB962C8B-B14F-4D97-AF65-F5344CB8AC3E}">
        <p14:creationId xmlns:p14="http://schemas.microsoft.com/office/powerpoint/2010/main" val="23178386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t>Audio: </a:t>
            </a:r>
            <a:r>
              <a:rPr lang="en-US" sz="1200" dirty="0"/>
              <a:t>Shockingly, 70% of facilities in least developed countries lack basic waste management systems, meaning they don’t practice safe segregation and sharps and infectious waste are not treated and disposed of safely, for example by autoclaving or incineration. Visit the WHO/UNICEF Joint Monitoring </a:t>
            </a:r>
            <a:r>
              <a:rPr lang="en-US" sz="1200" dirty="0" err="1"/>
              <a:t>Programme</a:t>
            </a:r>
            <a:r>
              <a:rPr lang="en-US" sz="1200" dirty="0"/>
              <a:t> data portal to look at the latest data on waste management by region and country. </a:t>
            </a:r>
          </a:p>
          <a:p>
            <a:r>
              <a:rPr lang="en-US" sz="1200" dirty="0"/>
              <a:t> </a:t>
            </a:r>
            <a:endParaRPr lang="en-US" sz="1200" dirty="0">
              <a:cs typeface="Calibri"/>
            </a:endParaRPr>
          </a:p>
          <a:p>
            <a:r>
              <a:rPr lang="en-US" sz="1200" dirty="0"/>
              <a:t>Did you know that the bulk of waste from healthcare facilities—up to 90%—is non-hazardous, akin to household waste? </a:t>
            </a:r>
          </a:p>
          <a:p>
            <a:endParaRPr lang="en-US" sz="1200" dirty="0"/>
          </a:p>
          <a:p>
            <a:r>
              <a:rPr lang="en-US" sz="1200" dirty="0"/>
              <a:t>Non-hazardous waste mainly comprises paper, cardboard, and plastics, resembling municipal solid waste. Only 10-25% is hazardous and requires special handling and treatment. </a:t>
            </a:r>
            <a:endParaRPr lang="en-US" sz="1200" dirty="0">
              <a:cs typeface="Calibri"/>
            </a:endParaRPr>
          </a:p>
          <a:p>
            <a:r>
              <a:rPr lang="en-US" sz="1200" dirty="0"/>
              <a:t> </a:t>
            </a:r>
            <a:endParaRPr lang="en-US" sz="1200" dirty="0">
              <a:cs typeface="Calibri"/>
            </a:endParaRPr>
          </a:p>
          <a:p>
            <a:r>
              <a:rPr lang="en-US" sz="1200" dirty="0"/>
              <a:t>Approximately 10% of infectious waste includes biohazardous materials like sharp objects and pathological waste. </a:t>
            </a:r>
          </a:p>
          <a:p>
            <a:endParaRPr lang="en-US" dirty="0"/>
          </a:p>
        </p:txBody>
      </p:sp>
      <p:sp>
        <p:nvSpPr>
          <p:cNvPr id="4" name="Slide Number Placeholder 3"/>
          <p:cNvSpPr>
            <a:spLocks noGrp="1"/>
          </p:cNvSpPr>
          <p:nvPr>
            <p:ph type="sldNum" sz="quarter" idx="5"/>
          </p:nvPr>
        </p:nvSpPr>
        <p:spPr/>
        <p:txBody>
          <a:bodyPr/>
          <a:lstStyle/>
          <a:p>
            <a:fld id="{07D41EA3-1EB6-4AA7-96FA-6C6066CC3C28}" type="slidenum">
              <a:rPr lang="en-US" smtClean="0"/>
              <a:t>5</a:t>
            </a:fld>
            <a:endParaRPr lang="en-US"/>
          </a:p>
        </p:txBody>
      </p:sp>
    </p:spTree>
    <p:extLst>
      <p:ext uri="{BB962C8B-B14F-4D97-AF65-F5344CB8AC3E}">
        <p14:creationId xmlns:p14="http://schemas.microsoft.com/office/powerpoint/2010/main" val="33088501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t>Audio: </a:t>
            </a:r>
            <a:r>
              <a:rPr lang="en-US" sz="1800" dirty="0"/>
              <a:t>Shockingly, 70% of facilities in least developed countries lack basic waste management systems, meaning they don’t practice safe segregation and sharps and infectious waste are not treated and disposed of safely, for example by autoclaving or incineration. Visit the WHO/UNICEF Joint Monitoring </a:t>
            </a:r>
            <a:r>
              <a:rPr lang="en-US" sz="1800" dirty="0" err="1"/>
              <a:t>Programme</a:t>
            </a:r>
            <a:r>
              <a:rPr lang="en-US" sz="1800" dirty="0"/>
              <a:t> data portal to look at the latest data on waste management by region and country. </a:t>
            </a:r>
          </a:p>
          <a:p>
            <a:r>
              <a:rPr lang="en-US" sz="1800" dirty="0"/>
              <a:t> </a:t>
            </a:r>
            <a:endParaRPr lang="en-US" sz="1800" dirty="0">
              <a:cs typeface="Calibri"/>
            </a:endParaRPr>
          </a:p>
          <a:p>
            <a:r>
              <a:rPr lang="en-US" sz="1800" dirty="0"/>
              <a:t>Did you know that the bulk of waste from healthcare facilities—up to 90%—is non-hazardous, akin to household waste? Non-hazardous waste mainly comprises paper, cardboard, and plastics, resembling municipal solid waste. Only 10-25% is hazardous and requires special handling and treatment. </a:t>
            </a:r>
            <a:endParaRPr lang="en-US" sz="1800" dirty="0">
              <a:cs typeface="Calibri"/>
            </a:endParaRPr>
          </a:p>
          <a:p>
            <a:r>
              <a:rPr lang="en-US" sz="1800" dirty="0"/>
              <a:t> </a:t>
            </a:r>
            <a:endParaRPr lang="en-US" sz="1800" dirty="0">
              <a:cs typeface="Calibri"/>
            </a:endParaRPr>
          </a:p>
          <a:p>
            <a:r>
              <a:rPr lang="en-US" sz="1800" dirty="0"/>
              <a:t>Approximately 10% of infectious waste includes biohazardous materials like sharp objects and pathological waste. </a:t>
            </a:r>
          </a:p>
          <a:p>
            <a:endParaRPr lang="en-US" dirty="0"/>
          </a:p>
        </p:txBody>
      </p:sp>
      <p:sp>
        <p:nvSpPr>
          <p:cNvPr id="4" name="Slide Number Placeholder 3"/>
          <p:cNvSpPr>
            <a:spLocks noGrp="1"/>
          </p:cNvSpPr>
          <p:nvPr>
            <p:ph type="sldNum" sz="quarter" idx="5"/>
          </p:nvPr>
        </p:nvSpPr>
        <p:spPr/>
        <p:txBody>
          <a:bodyPr/>
          <a:lstStyle/>
          <a:p>
            <a:fld id="{07D41EA3-1EB6-4AA7-96FA-6C6066CC3C28}" type="slidenum">
              <a:rPr lang="en-US" smtClean="0"/>
              <a:t>6</a:t>
            </a:fld>
            <a:endParaRPr lang="en-US"/>
          </a:p>
        </p:txBody>
      </p:sp>
    </p:spTree>
    <p:extLst>
      <p:ext uri="{BB962C8B-B14F-4D97-AF65-F5344CB8AC3E}">
        <p14:creationId xmlns:p14="http://schemas.microsoft.com/office/powerpoint/2010/main" val="13145834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t>Audio: </a:t>
            </a:r>
            <a:r>
              <a:rPr lang="en-US" sz="1800" dirty="0"/>
              <a:t>Shockingly, 70% of facilities in least developed countries lack basic waste management systems, meaning they don’t practice safe segregation and sharps and infectious waste are not treated and disposed of safely, for example by autoclaving or incineration. Visit the WHO/UNICEF Joint Monitoring </a:t>
            </a:r>
            <a:r>
              <a:rPr lang="en-US" sz="1800" dirty="0" err="1"/>
              <a:t>Programme</a:t>
            </a:r>
            <a:r>
              <a:rPr lang="en-US" sz="1800" dirty="0"/>
              <a:t> data portal to look at the latest data on waste management by region and country. </a:t>
            </a:r>
          </a:p>
          <a:p>
            <a:r>
              <a:rPr lang="en-US" sz="1800" dirty="0"/>
              <a:t> </a:t>
            </a:r>
            <a:endParaRPr lang="en-US" sz="1800" dirty="0">
              <a:cs typeface="Calibri"/>
            </a:endParaRPr>
          </a:p>
          <a:p>
            <a:r>
              <a:rPr lang="en-US" sz="1800" dirty="0"/>
              <a:t>Did you know that the bulk of waste from healthcare facilities—up to 90%—is non-hazardous, akin to household waste? Non-hazardous waste mainly comprises paper, cardboard, and plastics, resembling municipal solid waste. Only 10-25% is hazardous and requires special handling and treatment. </a:t>
            </a:r>
            <a:endParaRPr lang="en-US" sz="1800" dirty="0">
              <a:cs typeface="Calibri"/>
            </a:endParaRPr>
          </a:p>
          <a:p>
            <a:r>
              <a:rPr lang="en-US" sz="1800" dirty="0"/>
              <a:t> </a:t>
            </a:r>
            <a:endParaRPr lang="en-US" sz="1800" dirty="0">
              <a:cs typeface="Calibri"/>
            </a:endParaRPr>
          </a:p>
          <a:p>
            <a:r>
              <a:rPr lang="en-US" sz="1800" dirty="0"/>
              <a:t>Approximately 10% of infectious waste includes biohazardous materials like sharp objects and pathological waste. </a:t>
            </a:r>
          </a:p>
          <a:p>
            <a:endParaRPr lang="en-US" sz="1800" dirty="0"/>
          </a:p>
        </p:txBody>
      </p:sp>
      <p:sp>
        <p:nvSpPr>
          <p:cNvPr id="4" name="Slide Number Placeholder 3"/>
          <p:cNvSpPr>
            <a:spLocks noGrp="1"/>
          </p:cNvSpPr>
          <p:nvPr>
            <p:ph type="sldNum" sz="quarter" idx="5"/>
          </p:nvPr>
        </p:nvSpPr>
        <p:spPr/>
        <p:txBody>
          <a:bodyPr/>
          <a:lstStyle/>
          <a:p>
            <a:fld id="{07D41EA3-1EB6-4AA7-96FA-6C6066CC3C28}" type="slidenum">
              <a:rPr lang="en-US" smtClean="0"/>
              <a:t>7</a:t>
            </a:fld>
            <a:endParaRPr lang="en-US"/>
          </a:p>
        </p:txBody>
      </p:sp>
    </p:spTree>
    <p:extLst>
      <p:ext uri="{BB962C8B-B14F-4D97-AF65-F5344CB8AC3E}">
        <p14:creationId xmlns:p14="http://schemas.microsoft.com/office/powerpoint/2010/main" val="36603083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t>Audio: </a:t>
            </a:r>
            <a:r>
              <a:rPr lang="en-US" sz="1800" dirty="0"/>
              <a:t>Shockingly, 70% of facilities in least developed countries lack basic waste management systems, meaning they don’t practice safe segregation and sharps and infectious waste are not treated and disposed of safely, for example by autoclaving or incineration. Visit the WHO/UNICEF Joint Monitoring </a:t>
            </a:r>
            <a:r>
              <a:rPr lang="en-US" sz="1800" dirty="0" err="1"/>
              <a:t>Programme</a:t>
            </a:r>
            <a:r>
              <a:rPr lang="en-US" sz="1800" dirty="0"/>
              <a:t> data portal to look at the latest data on waste management by region and country. </a:t>
            </a:r>
          </a:p>
          <a:p>
            <a:r>
              <a:rPr lang="en-US" sz="1800" dirty="0"/>
              <a:t> </a:t>
            </a:r>
            <a:endParaRPr lang="en-US" sz="1800" dirty="0">
              <a:cs typeface="Calibri"/>
            </a:endParaRPr>
          </a:p>
          <a:p>
            <a:r>
              <a:rPr lang="en-US" sz="1800" dirty="0"/>
              <a:t>Did you know that the bulk of waste from healthcare facilities—up to 90%—is non-hazardous, akin to household waste? Non-hazardous waste mainly comprises paper, cardboard, and plastics, resembling municipal solid waste. Only 10-25% is hazardous and requires special handling and treatment. </a:t>
            </a:r>
            <a:endParaRPr lang="en-US" sz="1800" dirty="0">
              <a:cs typeface="Calibri"/>
            </a:endParaRPr>
          </a:p>
          <a:p>
            <a:r>
              <a:rPr lang="en-US" sz="1800" dirty="0"/>
              <a:t> </a:t>
            </a:r>
            <a:endParaRPr lang="en-US" sz="1800" dirty="0">
              <a:cs typeface="Calibri"/>
            </a:endParaRPr>
          </a:p>
          <a:p>
            <a:r>
              <a:rPr lang="en-US" sz="1800" dirty="0"/>
              <a:t>Approximately 10% of infectious waste includes biohazardous materials like sharp objects and pathological waste. </a:t>
            </a:r>
          </a:p>
          <a:p>
            <a:endParaRPr lang="en-US" sz="1800" dirty="0"/>
          </a:p>
        </p:txBody>
      </p:sp>
      <p:sp>
        <p:nvSpPr>
          <p:cNvPr id="4" name="Slide Number Placeholder 3"/>
          <p:cNvSpPr>
            <a:spLocks noGrp="1"/>
          </p:cNvSpPr>
          <p:nvPr>
            <p:ph type="sldNum" sz="quarter" idx="5"/>
          </p:nvPr>
        </p:nvSpPr>
        <p:spPr/>
        <p:txBody>
          <a:bodyPr/>
          <a:lstStyle/>
          <a:p>
            <a:fld id="{07D41EA3-1EB6-4AA7-96FA-6C6066CC3C28}" type="slidenum">
              <a:rPr lang="en-US" smtClean="0"/>
              <a:t>8</a:t>
            </a:fld>
            <a:endParaRPr lang="en-US"/>
          </a:p>
        </p:txBody>
      </p:sp>
    </p:spTree>
    <p:extLst>
      <p:ext uri="{BB962C8B-B14F-4D97-AF65-F5344CB8AC3E}">
        <p14:creationId xmlns:p14="http://schemas.microsoft.com/office/powerpoint/2010/main" val="36964448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t>Audio: </a:t>
            </a:r>
            <a:r>
              <a:rPr lang="en-GB" sz="1800" dirty="0"/>
              <a:t>Healthcare waste management and climate change are closely linked. Waste management negatively impacts the environment, and climate change also poses challenges for waste management. The shipping and packaging of health commodities—including personal protective equipment, vaccines, diagnostics, and medicines—contribute substantially to carbon emissions and generate waste that impacts the environment. </a:t>
            </a:r>
          </a:p>
          <a:p>
            <a:endParaRPr lang="en-GB" sz="1800" dirty="0"/>
          </a:p>
          <a:p>
            <a:r>
              <a:rPr lang="en-GB" sz="1800" dirty="0"/>
              <a:t>Incineration and disposal of waste to landfills emits greenhouse gases such as carbon dioxide, methane, and nitrous oxide. Methane is significantly more potent than carbon dioxide in terms of its global warming potential. </a:t>
            </a:r>
          </a:p>
          <a:p>
            <a:endParaRPr lang="en-GB" sz="1800" dirty="0"/>
          </a:p>
          <a:p>
            <a:r>
              <a:rPr lang="en-GB" sz="1800" dirty="0"/>
              <a:t>Climate change can also compromise waste containment, with increased rainfall and flooding posing risks to waste containers, leading to the spread of contaminants and disrupting the waste management chain. </a:t>
            </a:r>
            <a:endParaRPr lang="en-US" sz="1800" dirty="0"/>
          </a:p>
          <a:p>
            <a:br>
              <a:rPr lang="en-US" sz="1800" dirty="0"/>
            </a:br>
            <a:endParaRPr lang="en-US" sz="1800" dirty="0"/>
          </a:p>
          <a:p>
            <a:endParaRPr lang="en-GB" sz="1800" dirty="0">
              <a:cs typeface="Calibri"/>
            </a:endParaRPr>
          </a:p>
          <a:p>
            <a:endParaRPr lang="en-US" sz="1800" dirty="0"/>
          </a:p>
        </p:txBody>
      </p:sp>
      <p:sp>
        <p:nvSpPr>
          <p:cNvPr id="4" name="Slide Number Placeholder 3"/>
          <p:cNvSpPr>
            <a:spLocks noGrp="1"/>
          </p:cNvSpPr>
          <p:nvPr>
            <p:ph type="sldNum" sz="quarter" idx="5"/>
          </p:nvPr>
        </p:nvSpPr>
        <p:spPr/>
        <p:txBody>
          <a:bodyPr/>
          <a:lstStyle/>
          <a:p>
            <a:fld id="{07D41EA3-1EB6-4AA7-96FA-6C6066CC3C28}" type="slidenum">
              <a:rPr lang="en-US" smtClean="0"/>
              <a:t>9</a:t>
            </a:fld>
            <a:endParaRPr lang="en-US"/>
          </a:p>
        </p:txBody>
      </p:sp>
    </p:spTree>
    <p:extLst>
      <p:ext uri="{BB962C8B-B14F-4D97-AF65-F5344CB8AC3E}">
        <p14:creationId xmlns:p14="http://schemas.microsoft.com/office/powerpoint/2010/main" val="35303076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47C43-2177-A815-2A85-5AA135E0FB8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39737E6-674D-A818-F941-11D0F4CA26B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195DA85-983F-1D16-89EC-A8EB4F62FA1C}"/>
              </a:ext>
            </a:extLst>
          </p:cNvPr>
          <p:cNvSpPr>
            <a:spLocks noGrp="1"/>
          </p:cNvSpPr>
          <p:nvPr>
            <p:ph type="dt" sz="half" idx="10"/>
          </p:nvPr>
        </p:nvSpPr>
        <p:spPr/>
        <p:txBody>
          <a:bodyPr/>
          <a:lstStyle/>
          <a:p>
            <a:fld id="{22065A83-94D1-4FD4-A258-ABA639729873}" type="datetimeFigureOut">
              <a:rPr lang="en-US" smtClean="0"/>
              <a:t>8/28/2024</a:t>
            </a:fld>
            <a:endParaRPr lang="en-US"/>
          </a:p>
        </p:txBody>
      </p:sp>
      <p:sp>
        <p:nvSpPr>
          <p:cNvPr id="5" name="Footer Placeholder 4">
            <a:extLst>
              <a:ext uri="{FF2B5EF4-FFF2-40B4-BE49-F238E27FC236}">
                <a16:creationId xmlns:a16="http://schemas.microsoft.com/office/drawing/2014/main" id="{6FFF1418-D5CD-831F-A8E2-24FC3824E8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10EC5A-2AC8-3D9E-FD43-205FF051A421}"/>
              </a:ext>
            </a:extLst>
          </p:cNvPr>
          <p:cNvSpPr>
            <a:spLocks noGrp="1"/>
          </p:cNvSpPr>
          <p:nvPr>
            <p:ph type="sldNum" sz="quarter" idx="12"/>
          </p:nvPr>
        </p:nvSpPr>
        <p:spPr/>
        <p:txBody>
          <a:bodyPr/>
          <a:lstStyle/>
          <a:p>
            <a:fld id="{5713460F-FABA-4EFE-8495-5D5CA08DD59E}" type="slidenum">
              <a:rPr lang="en-US" smtClean="0"/>
              <a:t>‹#›</a:t>
            </a:fld>
            <a:endParaRPr lang="en-US"/>
          </a:p>
        </p:txBody>
      </p:sp>
    </p:spTree>
    <p:extLst>
      <p:ext uri="{BB962C8B-B14F-4D97-AF65-F5344CB8AC3E}">
        <p14:creationId xmlns:p14="http://schemas.microsoft.com/office/powerpoint/2010/main" val="344671374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95406-1653-6E9E-3C19-79D4DFE421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023DE0-32CA-D2FE-5E28-9B25FBF15E1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B6DF3D-DAD0-CD4C-2B03-87AA9B319036}"/>
              </a:ext>
            </a:extLst>
          </p:cNvPr>
          <p:cNvSpPr>
            <a:spLocks noGrp="1"/>
          </p:cNvSpPr>
          <p:nvPr>
            <p:ph type="dt" sz="half" idx="10"/>
          </p:nvPr>
        </p:nvSpPr>
        <p:spPr/>
        <p:txBody>
          <a:bodyPr/>
          <a:lstStyle/>
          <a:p>
            <a:fld id="{22065A83-94D1-4FD4-A258-ABA639729873}" type="datetimeFigureOut">
              <a:rPr lang="en-US" smtClean="0"/>
              <a:t>8/28/2024</a:t>
            </a:fld>
            <a:endParaRPr lang="en-US"/>
          </a:p>
        </p:txBody>
      </p:sp>
      <p:sp>
        <p:nvSpPr>
          <p:cNvPr id="5" name="Footer Placeholder 4">
            <a:extLst>
              <a:ext uri="{FF2B5EF4-FFF2-40B4-BE49-F238E27FC236}">
                <a16:creationId xmlns:a16="http://schemas.microsoft.com/office/drawing/2014/main" id="{EE0A9579-21E4-89CF-9E26-E731832925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FBECF3-42A4-A5AC-FEE5-BADA0C295D16}"/>
              </a:ext>
            </a:extLst>
          </p:cNvPr>
          <p:cNvSpPr>
            <a:spLocks noGrp="1"/>
          </p:cNvSpPr>
          <p:nvPr>
            <p:ph type="sldNum" sz="quarter" idx="12"/>
          </p:nvPr>
        </p:nvSpPr>
        <p:spPr/>
        <p:txBody>
          <a:bodyPr/>
          <a:lstStyle/>
          <a:p>
            <a:fld id="{5713460F-FABA-4EFE-8495-5D5CA08DD59E}" type="slidenum">
              <a:rPr lang="en-US" smtClean="0"/>
              <a:t>‹#›</a:t>
            </a:fld>
            <a:endParaRPr lang="en-US"/>
          </a:p>
        </p:txBody>
      </p:sp>
    </p:spTree>
    <p:extLst>
      <p:ext uri="{BB962C8B-B14F-4D97-AF65-F5344CB8AC3E}">
        <p14:creationId xmlns:p14="http://schemas.microsoft.com/office/powerpoint/2010/main" val="30256762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A540B-9D4C-017B-B96E-68BE81860A7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732A4EF-A9B8-31E9-5DF0-601AD4A9DE9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69D5D2-4A48-853F-A95B-ADF200EE6683}"/>
              </a:ext>
            </a:extLst>
          </p:cNvPr>
          <p:cNvSpPr>
            <a:spLocks noGrp="1"/>
          </p:cNvSpPr>
          <p:nvPr>
            <p:ph type="dt" sz="half" idx="10"/>
          </p:nvPr>
        </p:nvSpPr>
        <p:spPr/>
        <p:txBody>
          <a:bodyPr/>
          <a:lstStyle/>
          <a:p>
            <a:fld id="{22065A83-94D1-4FD4-A258-ABA639729873}" type="datetimeFigureOut">
              <a:rPr lang="en-US" smtClean="0"/>
              <a:t>8/28/2024</a:t>
            </a:fld>
            <a:endParaRPr lang="en-US"/>
          </a:p>
        </p:txBody>
      </p:sp>
      <p:sp>
        <p:nvSpPr>
          <p:cNvPr id="5" name="Footer Placeholder 4">
            <a:extLst>
              <a:ext uri="{FF2B5EF4-FFF2-40B4-BE49-F238E27FC236}">
                <a16:creationId xmlns:a16="http://schemas.microsoft.com/office/drawing/2014/main" id="{790200F0-48DB-B375-7D5C-D9672D1E98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7345AD-1105-1F9A-A94F-61FAE4B13489}"/>
              </a:ext>
            </a:extLst>
          </p:cNvPr>
          <p:cNvSpPr>
            <a:spLocks noGrp="1"/>
          </p:cNvSpPr>
          <p:nvPr>
            <p:ph type="sldNum" sz="quarter" idx="12"/>
          </p:nvPr>
        </p:nvSpPr>
        <p:spPr/>
        <p:txBody>
          <a:bodyPr/>
          <a:lstStyle/>
          <a:p>
            <a:fld id="{5713460F-FABA-4EFE-8495-5D5CA08DD59E}" type="slidenum">
              <a:rPr lang="en-US" smtClean="0"/>
              <a:t>‹#›</a:t>
            </a:fld>
            <a:endParaRPr lang="en-US"/>
          </a:p>
        </p:txBody>
      </p:sp>
      <p:sp>
        <p:nvSpPr>
          <p:cNvPr id="7" name="Rectangle: Top Corners Rounded 6">
            <a:extLst>
              <a:ext uri="{FF2B5EF4-FFF2-40B4-BE49-F238E27FC236}">
                <a16:creationId xmlns:a16="http://schemas.microsoft.com/office/drawing/2014/main" id="{352A16EB-2CEE-38BF-6BD9-C22EDE5DED37}"/>
              </a:ext>
            </a:extLst>
          </p:cNvPr>
          <p:cNvSpPr/>
          <p:nvPr userDrawn="1"/>
        </p:nvSpPr>
        <p:spPr>
          <a:xfrm rot="16200000">
            <a:off x="6027737" y="693737"/>
            <a:ext cx="136525" cy="12192000"/>
          </a:xfrm>
          <a:prstGeom prst="round2SameRect">
            <a:avLst>
              <a:gd name="adj1" fmla="val 0"/>
              <a:gd name="adj2" fmla="val 0"/>
            </a:avLst>
          </a:prstGeom>
          <a:solidFill>
            <a:srgbClr val="002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926044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4C3494-6503-7CCE-0D3C-857BB9DE7C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DD0BB44-DB04-2865-1351-FD908C86AF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D4B015-F19C-9790-3479-9473BB1183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2065A83-94D1-4FD4-A258-ABA639729873}" type="datetimeFigureOut">
              <a:rPr lang="en-US" smtClean="0"/>
              <a:t>8/28/2024</a:t>
            </a:fld>
            <a:endParaRPr lang="en-US"/>
          </a:p>
        </p:txBody>
      </p:sp>
      <p:sp>
        <p:nvSpPr>
          <p:cNvPr id="5" name="Footer Placeholder 4">
            <a:extLst>
              <a:ext uri="{FF2B5EF4-FFF2-40B4-BE49-F238E27FC236}">
                <a16:creationId xmlns:a16="http://schemas.microsoft.com/office/drawing/2014/main" id="{515FC783-1CE0-23A2-810F-867FB2A2AD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2E8DC51-68DA-75E9-A2B9-D6EE0A757A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713460F-FABA-4EFE-8495-5D5CA08DD59E}" type="slidenum">
              <a:rPr lang="en-US" smtClean="0"/>
              <a:t>‹#›</a:t>
            </a:fld>
            <a:endParaRPr lang="en-US"/>
          </a:p>
        </p:txBody>
      </p:sp>
    </p:spTree>
    <p:extLst>
      <p:ext uri="{BB962C8B-B14F-4D97-AF65-F5344CB8AC3E}">
        <p14:creationId xmlns:p14="http://schemas.microsoft.com/office/powerpoint/2010/main" val="13972080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jpeg"/><Relationship Id="rId3" Type="http://schemas.openxmlformats.org/officeDocument/2006/relationships/slideLayout" Target="../slideLayouts/slideLayout3.xml"/><Relationship Id="rId7" Type="http://schemas.openxmlformats.org/officeDocument/2006/relationships/image" Target="../media/image3.png"/><Relationship Id="rId12" Type="http://schemas.openxmlformats.org/officeDocument/2006/relationships/image" Target="../media/image17.jpeg"/><Relationship Id="rId17" Type="http://schemas.openxmlformats.org/officeDocument/2006/relationships/image" Target="../media/image22.jpg"/><Relationship Id="rId2" Type="http://schemas.openxmlformats.org/officeDocument/2006/relationships/audio" Target="../media/media9.mp3"/><Relationship Id="rId16" Type="http://schemas.openxmlformats.org/officeDocument/2006/relationships/image" Target="../media/image21.jpg"/><Relationship Id="rId1" Type="http://schemas.microsoft.com/office/2007/relationships/media" Target="../media/media9.mp3"/><Relationship Id="rId6" Type="http://schemas.openxmlformats.org/officeDocument/2006/relationships/image" Target="../media/image12.svg"/><Relationship Id="rId11" Type="http://schemas.openxmlformats.org/officeDocument/2006/relationships/image" Target="../media/image16.svg"/><Relationship Id="rId5" Type="http://schemas.openxmlformats.org/officeDocument/2006/relationships/image" Target="../media/image11.png"/><Relationship Id="rId15" Type="http://schemas.openxmlformats.org/officeDocument/2006/relationships/image" Target="../media/image20.jpg"/><Relationship Id="rId10" Type="http://schemas.openxmlformats.org/officeDocument/2006/relationships/image" Target="../media/image15.png"/><Relationship Id="rId4" Type="http://schemas.openxmlformats.org/officeDocument/2006/relationships/notesSlide" Target="../notesSlides/notesSlide10.xml"/><Relationship Id="rId9" Type="http://schemas.openxmlformats.org/officeDocument/2006/relationships/image" Target="../media/image14.svg"/><Relationship Id="rId14" Type="http://schemas.openxmlformats.org/officeDocument/2006/relationships/image" Target="../media/image19.jpg"/></Relationships>
</file>

<file path=ppt/slides/_rels/slide11.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19.jpg"/><Relationship Id="rId18" Type="http://schemas.openxmlformats.org/officeDocument/2006/relationships/image" Target="../media/image25.png"/><Relationship Id="rId3" Type="http://schemas.openxmlformats.org/officeDocument/2006/relationships/slideLayout" Target="../slideLayouts/slideLayout3.xml"/><Relationship Id="rId7" Type="http://schemas.openxmlformats.org/officeDocument/2006/relationships/image" Target="../media/image11.png"/><Relationship Id="rId12" Type="http://schemas.openxmlformats.org/officeDocument/2006/relationships/image" Target="../media/image17.jpeg"/><Relationship Id="rId17" Type="http://schemas.openxmlformats.org/officeDocument/2006/relationships/image" Target="../media/image24.svg"/><Relationship Id="rId2" Type="http://schemas.openxmlformats.org/officeDocument/2006/relationships/audio" Target="../media/media10.mp3"/><Relationship Id="rId16" Type="http://schemas.openxmlformats.org/officeDocument/2006/relationships/image" Target="../media/image23.png"/><Relationship Id="rId1" Type="http://schemas.microsoft.com/office/2007/relationships/media" Target="../media/media10.mp3"/><Relationship Id="rId6" Type="http://schemas.openxmlformats.org/officeDocument/2006/relationships/image" Target="../media/image14.svg"/><Relationship Id="rId11" Type="http://schemas.openxmlformats.org/officeDocument/2006/relationships/image" Target="../media/image22.jpg"/><Relationship Id="rId5" Type="http://schemas.openxmlformats.org/officeDocument/2006/relationships/image" Target="../media/image13.png"/><Relationship Id="rId15" Type="http://schemas.openxmlformats.org/officeDocument/2006/relationships/image" Target="../media/image3.png"/><Relationship Id="rId10" Type="http://schemas.openxmlformats.org/officeDocument/2006/relationships/image" Target="../media/image20.jpg"/><Relationship Id="rId19" Type="http://schemas.openxmlformats.org/officeDocument/2006/relationships/image" Target="../media/image26.svg"/><Relationship Id="rId4" Type="http://schemas.openxmlformats.org/officeDocument/2006/relationships/notesSlide" Target="../notesSlides/notesSlide11.xml"/><Relationship Id="rId9" Type="http://schemas.openxmlformats.org/officeDocument/2006/relationships/image" Target="../media/image18.jpeg"/><Relationship Id="rId14" Type="http://schemas.openxmlformats.org/officeDocument/2006/relationships/image" Target="../media/image21.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chart" Target="../charts/chart1.xml"/><Relationship Id="rId5" Type="http://schemas.openxmlformats.org/officeDocument/2006/relationships/image" Target="../media/image27.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11.png"/><Relationship Id="rId12" Type="http://schemas.microsoft.com/office/2007/relationships/hdphoto" Target="../media/hdphoto1.wdp"/><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29.svg"/><Relationship Id="rId11" Type="http://schemas.openxmlformats.org/officeDocument/2006/relationships/image" Target="../media/image30.png"/><Relationship Id="rId5" Type="http://schemas.openxmlformats.org/officeDocument/2006/relationships/image" Target="../media/image28.png"/><Relationship Id="rId10" Type="http://schemas.openxmlformats.org/officeDocument/2006/relationships/image" Target="../media/image24.svg"/><Relationship Id="rId4" Type="http://schemas.openxmlformats.org/officeDocument/2006/relationships/notesSlide" Target="../notesSlides/notesSlide13.xml"/><Relationship Id="rId9" Type="http://schemas.openxmlformats.org/officeDocument/2006/relationships/image" Target="../media/image23.png"/></Relationships>
</file>

<file path=ppt/slides/_rels/slide14.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32.png"/><Relationship Id="rId18" Type="http://schemas.openxmlformats.org/officeDocument/2006/relationships/image" Target="../media/image35.svg"/><Relationship Id="rId3" Type="http://schemas.openxmlformats.org/officeDocument/2006/relationships/slideLayout" Target="../slideLayouts/slideLayout3.xml"/><Relationship Id="rId7" Type="http://schemas.openxmlformats.org/officeDocument/2006/relationships/image" Target="../media/image11.png"/><Relationship Id="rId12" Type="http://schemas.microsoft.com/office/2007/relationships/hdphoto" Target="../media/hdphoto2.wdp"/><Relationship Id="rId17" Type="http://schemas.openxmlformats.org/officeDocument/2006/relationships/image" Target="../media/image34.png"/><Relationship Id="rId2" Type="http://schemas.openxmlformats.org/officeDocument/2006/relationships/audio" Target="../media/media13.mp3"/><Relationship Id="rId16" Type="http://schemas.openxmlformats.org/officeDocument/2006/relationships/image" Target="../media/image3.png"/><Relationship Id="rId1" Type="http://schemas.microsoft.com/office/2007/relationships/media" Target="../media/media13.mp3"/><Relationship Id="rId6" Type="http://schemas.openxmlformats.org/officeDocument/2006/relationships/image" Target="../media/image29.svg"/><Relationship Id="rId11" Type="http://schemas.openxmlformats.org/officeDocument/2006/relationships/image" Target="../media/image31.png"/><Relationship Id="rId5" Type="http://schemas.openxmlformats.org/officeDocument/2006/relationships/image" Target="../media/image28.png"/><Relationship Id="rId15" Type="http://schemas.openxmlformats.org/officeDocument/2006/relationships/image" Target="../media/image33.png"/><Relationship Id="rId10" Type="http://schemas.openxmlformats.org/officeDocument/2006/relationships/image" Target="../media/image24.svg"/><Relationship Id="rId4" Type="http://schemas.openxmlformats.org/officeDocument/2006/relationships/notesSlide" Target="../notesSlides/notesSlide14.xml"/><Relationship Id="rId9" Type="http://schemas.openxmlformats.org/officeDocument/2006/relationships/image" Target="../media/image23.png"/><Relationship Id="rId14" Type="http://schemas.microsoft.com/office/2007/relationships/hdphoto" Target="../media/hdphoto3.wdp"/></Relationships>
</file>

<file path=ppt/slides/_rels/slide15.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37.png"/><Relationship Id="rId3" Type="http://schemas.openxmlformats.org/officeDocument/2006/relationships/slideLayout" Target="../slideLayouts/slideLayout3.xml"/><Relationship Id="rId7" Type="http://schemas.openxmlformats.org/officeDocument/2006/relationships/image" Target="../media/image11.png"/><Relationship Id="rId12" Type="http://schemas.openxmlformats.org/officeDocument/2006/relationships/image" Target="../media/image36.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29.svg"/><Relationship Id="rId11" Type="http://schemas.openxmlformats.org/officeDocument/2006/relationships/image" Target="../media/image3.png"/><Relationship Id="rId5" Type="http://schemas.openxmlformats.org/officeDocument/2006/relationships/image" Target="../media/image28.png"/><Relationship Id="rId15" Type="http://schemas.openxmlformats.org/officeDocument/2006/relationships/image" Target="../media/image39.png"/><Relationship Id="rId10" Type="http://schemas.openxmlformats.org/officeDocument/2006/relationships/image" Target="../media/image24.svg"/><Relationship Id="rId4" Type="http://schemas.openxmlformats.org/officeDocument/2006/relationships/notesSlide" Target="../notesSlides/notesSlide15.xml"/><Relationship Id="rId9" Type="http://schemas.openxmlformats.org/officeDocument/2006/relationships/image" Target="../media/image23.png"/><Relationship Id="rId14" Type="http://schemas.openxmlformats.org/officeDocument/2006/relationships/image" Target="../media/image38.jpeg"/></Relationships>
</file>

<file path=ppt/slides/_rels/slide16.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slideLayout" Target="../slideLayouts/slideLayout3.xml"/><Relationship Id="rId7" Type="http://schemas.openxmlformats.org/officeDocument/2006/relationships/image" Target="../media/image11.png"/><Relationship Id="rId12" Type="http://schemas.openxmlformats.org/officeDocument/2006/relationships/image" Target="../media/image17.jpe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29.svg"/><Relationship Id="rId11" Type="http://schemas.openxmlformats.org/officeDocument/2006/relationships/image" Target="../media/image3.png"/><Relationship Id="rId5" Type="http://schemas.openxmlformats.org/officeDocument/2006/relationships/image" Target="../media/image28.png"/><Relationship Id="rId10" Type="http://schemas.openxmlformats.org/officeDocument/2006/relationships/image" Target="../media/image24.svg"/><Relationship Id="rId4" Type="http://schemas.openxmlformats.org/officeDocument/2006/relationships/notesSlide" Target="../notesSlides/notesSlide16.xml"/><Relationship Id="rId9" Type="http://schemas.openxmlformats.org/officeDocument/2006/relationships/image" Target="../media/image23.png"/></Relationships>
</file>

<file path=ppt/slides/_rels/slide1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41.png"/><Relationship Id="rId3" Type="http://schemas.openxmlformats.org/officeDocument/2006/relationships/slideLayout" Target="../slideLayouts/slideLayout3.xml"/><Relationship Id="rId7" Type="http://schemas.openxmlformats.org/officeDocument/2006/relationships/image" Target="../media/image29.svg"/><Relationship Id="rId12" Type="http://schemas.openxmlformats.org/officeDocument/2006/relationships/image" Target="../media/image3.png"/><Relationship Id="rId2" Type="http://schemas.openxmlformats.org/officeDocument/2006/relationships/audio" Target="../media/media16.mp3"/><Relationship Id="rId16" Type="http://schemas.openxmlformats.org/officeDocument/2006/relationships/image" Target="../media/image44.svg"/><Relationship Id="rId1" Type="http://schemas.microsoft.com/office/2007/relationships/media" Target="../media/media16.mp3"/><Relationship Id="rId6" Type="http://schemas.openxmlformats.org/officeDocument/2006/relationships/image" Target="../media/image28.png"/><Relationship Id="rId11" Type="http://schemas.openxmlformats.org/officeDocument/2006/relationships/image" Target="../media/image24.svg"/><Relationship Id="rId5" Type="http://schemas.openxmlformats.org/officeDocument/2006/relationships/image" Target="../media/image40.jpeg"/><Relationship Id="rId15" Type="http://schemas.openxmlformats.org/officeDocument/2006/relationships/image" Target="../media/image43.png"/><Relationship Id="rId10" Type="http://schemas.openxmlformats.org/officeDocument/2006/relationships/image" Target="../media/image23.png"/><Relationship Id="rId4" Type="http://schemas.openxmlformats.org/officeDocument/2006/relationships/notesSlide" Target="../notesSlides/notesSlide17.xml"/><Relationship Id="rId9" Type="http://schemas.openxmlformats.org/officeDocument/2006/relationships/image" Target="../media/image12.svg"/><Relationship Id="rId14" Type="http://schemas.openxmlformats.org/officeDocument/2006/relationships/image" Target="../media/image42.svg"/></Relationships>
</file>

<file path=ppt/slides/_rels/slide18.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11.png"/><Relationship Id="rId12" Type="http://schemas.openxmlformats.org/officeDocument/2006/relationships/image" Target="../media/image46.svg"/><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29.svg"/><Relationship Id="rId11" Type="http://schemas.openxmlformats.org/officeDocument/2006/relationships/image" Target="../media/image45.png"/><Relationship Id="rId5" Type="http://schemas.openxmlformats.org/officeDocument/2006/relationships/image" Target="../media/image28.png"/><Relationship Id="rId10" Type="http://schemas.openxmlformats.org/officeDocument/2006/relationships/image" Target="../media/image24.svg"/><Relationship Id="rId4" Type="http://schemas.openxmlformats.org/officeDocument/2006/relationships/notesSlide" Target="../notesSlides/notesSlide18.xml"/><Relationship Id="rId9" Type="http://schemas.openxmlformats.org/officeDocument/2006/relationships/image" Target="../media/image23.png"/><Relationship Id="rId14" Type="http://schemas.openxmlformats.org/officeDocument/2006/relationships/image" Target="../media/image47.jpeg"/></Relationships>
</file>

<file path=ppt/slides/_rels/slide19.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50.svg"/><Relationship Id="rId3" Type="http://schemas.openxmlformats.org/officeDocument/2006/relationships/slideLayout" Target="../slideLayouts/slideLayout3.xml"/><Relationship Id="rId7" Type="http://schemas.openxmlformats.org/officeDocument/2006/relationships/image" Target="../media/image11.png"/><Relationship Id="rId12" Type="http://schemas.openxmlformats.org/officeDocument/2006/relationships/image" Target="../media/image49.pn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29.svg"/><Relationship Id="rId11" Type="http://schemas.openxmlformats.org/officeDocument/2006/relationships/image" Target="../media/image48.png"/><Relationship Id="rId5" Type="http://schemas.openxmlformats.org/officeDocument/2006/relationships/image" Target="../media/image28.png"/><Relationship Id="rId10" Type="http://schemas.openxmlformats.org/officeDocument/2006/relationships/image" Target="../media/image24.svg"/><Relationship Id="rId4" Type="http://schemas.openxmlformats.org/officeDocument/2006/relationships/notesSlide" Target="../notesSlides/notesSlide19.xml"/><Relationship Id="rId9" Type="http://schemas.openxmlformats.org/officeDocument/2006/relationships/image" Target="../media/image23.png"/><Relationship Id="rId1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jpe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slideLayout" Target="../slideLayouts/slideLayout3.xml"/><Relationship Id="rId7" Type="http://schemas.openxmlformats.org/officeDocument/2006/relationships/image" Target="../media/image11.png"/><Relationship Id="rId12" Type="http://schemas.openxmlformats.org/officeDocument/2006/relationships/image" Target="../media/image51.jpe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29.svg"/><Relationship Id="rId11" Type="http://schemas.openxmlformats.org/officeDocument/2006/relationships/image" Target="../media/image3.png"/><Relationship Id="rId5" Type="http://schemas.openxmlformats.org/officeDocument/2006/relationships/image" Target="../media/image28.png"/><Relationship Id="rId10" Type="http://schemas.openxmlformats.org/officeDocument/2006/relationships/image" Target="../media/image24.svg"/><Relationship Id="rId4" Type="http://schemas.openxmlformats.org/officeDocument/2006/relationships/notesSlide" Target="../notesSlides/notesSlide20.xml"/><Relationship Id="rId9" Type="http://schemas.openxmlformats.org/officeDocument/2006/relationships/image" Target="../media/image23.png"/></Relationships>
</file>

<file path=ppt/slides/_rels/slide2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54.pn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1.mp3"/><Relationship Id="rId1" Type="http://schemas.microsoft.com/office/2007/relationships/media" Target="../media/media21.mp3"/><Relationship Id="rId5" Type="http://schemas.openxmlformats.org/officeDocument/2006/relationships/image" Target="../media/image3.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56.jpeg"/><Relationship Id="rId3" Type="http://schemas.openxmlformats.org/officeDocument/2006/relationships/slideLayout" Target="../slideLayouts/slideLayout3.xml"/><Relationship Id="rId7" Type="http://schemas.openxmlformats.org/officeDocument/2006/relationships/image" Target="../media/image11.png"/><Relationship Id="rId12" Type="http://schemas.openxmlformats.org/officeDocument/2006/relationships/image" Target="../media/image55.png"/><Relationship Id="rId2" Type="http://schemas.microsoft.com/office/2007/relationships/media" Target="../media/media22.mp3"/><Relationship Id="rId1" Type="http://schemas.openxmlformats.org/officeDocument/2006/relationships/audio" Target="NULL" TargetMode="External"/><Relationship Id="rId6" Type="http://schemas.openxmlformats.org/officeDocument/2006/relationships/image" Target="../media/image29.svg"/><Relationship Id="rId11" Type="http://schemas.openxmlformats.org/officeDocument/2006/relationships/image" Target="../media/image3.png"/><Relationship Id="rId5" Type="http://schemas.openxmlformats.org/officeDocument/2006/relationships/image" Target="../media/image28.png"/><Relationship Id="rId10" Type="http://schemas.openxmlformats.org/officeDocument/2006/relationships/image" Target="../media/image24.svg"/><Relationship Id="rId4" Type="http://schemas.openxmlformats.org/officeDocument/2006/relationships/notesSlide" Target="../notesSlides/notesSlide23.xml"/><Relationship Id="rId9" Type="http://schemas.openxmlformats.org/officeDocument/2006/relationships/image" Target="../media/image23.png"/><Relationship Id="rId14" Type="http://schemas.openxmlformats.org/officeDocument/2006/relationships/image" Target="../media/image57.jpeg"/></Relationships>
</file>

<file path=ppt/slides/_rels/slide24.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59.png"/><Relationship Id="rId3" Type="http://schemas.openxmlformats.org/officeDocument/2006/relationships/slideLayout" Target="../slideLayouts/slideLayout3.xml"/><Relationship Id="rId7" Type="http://schemas.openxmlformats.org/officeDocument/2006/relationships/image" Target="../media/image11.png"/><Relationship Id="rId12" Type="http://schemas.openxmlformats.org/officeDocument/2006/relationships/image" Target="../media/image3.png"/><Relationship Id="rId2" Type="http://schemas.microsoft.com/office/2007/relationships/media" Target="../media/media22.mp3"/><Relationship Id="rId16" Type="http://schemas.openxmlformats.org/officeDocument/2006/relationships/image" Target="../media/image55.png"/><Relationship Id="rId1" Type="http://schemas.openxmlformats.org/officeDocument/2006/relationships/audio" Target="NULL" TargetMode="External"/><Relationship Id="rId6" Type="http://schemas.openxmlformats.org/officeDocument/2006/relationships/image" Target="../media/image29.svg"/><Relationship Id="rId11" Type="http://schemas.openxmlformats.org/officeDocument/2006/relationships/image" Target="../media/image58.jpeg"/><Relationship Id="rId5" Type="http://schemas.openxmlformats.org/officeDocument/2006/relationships/image" Target="../media/image28.png"/><Relationship Id="rId15" Type="http://schemas.openxmlformats.org/officeDocument/2006/relationships/image" Target="../media/image57.jpeg"/><Relationship Id="rId10" Type="http://schemas.openxmlformats.org/officeDocument/2006/relationships/image" Target="../media/image24.svg"/><Relationship Id="rId4" Type="http://schemas.openxmlformats.org/officeDocument/2006/relationships/notesSlide" Target="../notesSlides/notesSlide24.xml"/><Relationship Id="rId9" Type="http://schemas.openxmlformats.org/officeDocument/2006/relationships/image" Target="../media/image23.png"/><Relationship Id="rId14" Type="http://schemas.openxmlformats.org/officeDocument/2006/relationships/image" Target="../media/image56.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3.mp3"/><Relationship Id="rId1" Type="http://schemas.microsoft.com/office/2007/relationships/media" Target="../media/media23.mp3"/><Relationship Id="rId5" Type="http://schemas.openxmlformats.org/officeDocument/2006/relationships/image" Target="../media/image3.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slideLayout" Target="../slideLayouts/slideLayout3.xml"/><Relationship Id="rId7" Type="http://schemas.openxmlformats.org/officeDocument/2006/relationships/image" Target="../media/image62.jpeg"/><Relationship Id="rId2" Type="http://schemas.openxmlformats.org/officeDocument/2006/relationships/audio" Target="../media/media24.mp3"/><Relationship Id="rId1" Type="http://schemas.microsoft.com/office/2007/relationships/media" Target="../media/media24.mp3"/><Relationship Id="rId6" Type="http://schemas.openxmlformats.org/officeDocument/2006/relationships/image" Target="../media/image61.jpg"/><Relationship Id="rId5" Type="http://schemas.openxmlformats.org/officeDocument/2006/relationships/image" Target="../media/image60.jpeg"/><Relationship Id="rId4" Type="http://schemas.openxmlformats.org/officeDocument/2006/relationships/notesSlide" Target="../notesSlides/notesSlide26.xml"/><Relationship Id="rId9" Type="http://schemas.openxmlformats.org/officeDocument/2006/relationships/image" Target="../media/image3.png"/></Relationships>
</file>

<file path=ppt/slides/_rels/slide27.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slideLayout" Target="../slideLayouts/slideLayout3.xml"/><Relationship Id="rId7" Type="http://schemas.openxmlformats.org/officeDocument/2006/relationships/image" Target="../media/image62.jpeg"/><Relationship Id="rId2" Type="http://schemas.openxmlformats.org/officeDocument/2006/relationships/audio" Target="../media/media25.mp3"/><Relationship Id="rId1" Type="http://schemas.microsoft.com/office/2007/relationships/media" Target="../media/media25.mp3"/><Relationship Id="rId6" Type="http://schemas.openxmlformats.org/officeDocument/2006/relationships/image" Target="../media/image61.jpg"/><Relationship Id="rId5" Type="http://schemas.openxmlformats.org/officeDocument/2006/relationships/image" Target="../media/image60.jpeg"/><Relationship Id="rId4" Type="http://schemas.openxmlformats.org/officeDocument/2006/relationships/notesSlide" Target="../notesSlides/notesSlide27.xml"/><Relationship Id="rId9" Type="http://schemas.openxmlformats.org/officeDocument/2006/relationships/image" Target="../media/image3.png"/></Relationships>
</file>

<file path=ppt/slides/_rels/slide28.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slideLayout" Target="../slideLayouts/slideLayout3.xml"/><Relationship Id="rId7" Type="http://schemas.openxmlformats.org/officeDocument/2006/relationships/image" Target="../media/image62.jpeg"/><Relationship Id="rId2" Type="http://schemas.openxmlformats.org/officeDocument/2006/relationships/audio" Target="../media/media26.mp3"/><Relationship Id="rId1" Type="http://schemas.microsoft.com/office/2007/relationships/media" Target="../media/media26.mp3"/><Relationship Id="rId6" Type="http://schemas.openxmlformats.org/officeDocument/2006/relationships/image" Target="../media/image61.jpg"/><Relationship Id="rId5" Type="http://schemas.openxmlformats.org/officeDocument/2006/relationships/image" Target="../media/image60.jpeg"/><Relationship Id="rId4" Type="http://schemas.openxmlformats.org/officeDocument/2006/relationships/notesSlide" Target="../notesSlides/notesSlide28.xml"/><Relationship Id="rId9" Type="http://schemas.openxmlformats.org/officeDocument/2006/relationships/image" Target="../media/image3.png"/></Relationships>
</file>

<file path=ppt/slides/_rels/slide29.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slideLayout" Target="../slideLayouts/slideLayout3.xml"/><Relationship Id="rId7" Type="http://schemas.openxmlformats.org/officeDocument/2006/relationships/image" Target="../media/image62.jpeg"/><Relationship Id="rId2" Type="http://schemas.openxmlformats.org/officeDocument/2006/relationships/audio" Target="../media/media27.mp3"/><Relationship Id="rId1" Type="http://schemas.microsoft.com/office/2007/relationships/media" Target="../media/media27.mp3"/><Relationship Id="rId6" Type="http://schemas.openxmlformats.org/officeDocument/2006/relationships/image" Target="../media/image61.jpg"/><Relationship Id="rId5" Type="http://schemas.openxmlformats.org/officeDocument/2006/relationships/image" Target="../media/image60.jpeg"/><Relationship Id="rId4" Type="http://schemas.openxmlformats.org/officeDocument/2006/relationships/notesSlide" Target="../notesSlides/notesSlide29.xml"/><Relationship Id="rId9"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28.mp3"/><Relationship Id="rId1" Type="http://schemas.microsoft.com/office/2007/relationships/media" Target="../media/media28.mp3"/><Relationship Id="rId6" Type="http://schemas.openxmlformats.org/officeDocument/2006/relationships/image" Target="../media/image65.jpg"/><Relationship Id="rId5" Type="http://schemas.openxmlformats.org/officeDocument/2006/relationships/image" Target="../media/image64.jpe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29.mp3"/><Relationship Id="rId1" Type="http://schemas.microsoft.com/office/2007/relationships/media" Target="../media/media29.mp3"/><Relationship Id="rId6" Type="http://schemas.openxmlformats.org/officeDocument/2006/relationships/image" Target="../media/image65.jpg"/><Relationship Id="rId5" Type="http://schemas.openxmlformats.org/officeDocument/2006/relationships/image" Target="../media/image64.jpe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67.svg"/><Relationship Id="rId2" Type="http://schemas.openxmlformats.org/officeDocument/2006/relationships/audio" Target="../media/media30.mp3"/><Relationship Id="rId1" Type="http://schemas.microsoft.com/office/2007/relationships/media" Target="../media/media30.mp3"/><Relationship Id="rId6" Type="http://schemas.openxmlformats.org/officeDocument/2006/relationships/image" Target="../media/image66.png"/><Relationship Id="rId5" Type="http://schemas.openxmlformats.org/officeDocument/2006/relationships/image" Target="../media/image1.jpeg"/><Relationship Id="rId4" Type="http://schemas.openxmlformats.org/officeDocument/2006/relationships/notesSlide" Target="../notesSlides/notesSlide3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png"/><Relationship Id="rId5" Type="http://schemas.openxmlformats.org/officeDocument/2006/relationships/image" Target="../media/image8.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6.mp3"/><Relationship Id="rId1" Type="http://schemas.openxmlformats.org/officeDocument/2006/relationships/audio" Target="NULL" TargetMode="External"/><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6.mp3"/><Relationship Id="rId1" Type="http://schemas.openxmlformats.org/officeDocument/2006/relationships/audio" Target="NULL" TargetMode="External"/><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3.png"/><Relationship Id="rId5" Type="http://schemas.openxmlformats.org/officeDocument/2006/relationships/image" Target="../media/image10.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504FF2F-6952-6F87-2D84-2698D62CA7EA}"/>
              </a:ext>
            </a:extLst>
          </p:cNvPr>
          <p:cNvGrpSpPr/>
          <p:nvPr/>
        </p:nvGrpSpPr>
        <p:grpSpPr>
          <a:xfrm>
            <a:off x="-17318" y="0"/>
            <a:ext cx="12209318" cy="6858001"/>
            <a:chOff x="-17318" y="0"/>
            <a:chExt cx="12209318" cy="6858001"/>
          </a:xfrm>
        </p:grpSpPr>
        <p:pic>
          <p:nvPicPr>
            <p:cNvPr id="5" name="Picture 4">
              <a:extLst>
                <a:ext uri="{FF2B5EF4-FFF2-40B4-BE49-F238E27FC236}">
                  <a16:creationId xmlns:a16="http://schemas.microsoft.com/office/drawing/2014/main" id="{F946B5AA-A52B-72D2-C355-C649E9909F0F}"/>
                </a:ext>
              </a:extLst>
            </p:cNvPr>
            <p:cNvPicPr>
              <a:picLocks noChangeAspect="1"/>
            </p:cNvPicPr>
            <p:nvPr/>
          </p:nvPicPr>
          <p:blipFill>
            <a:blip r:embed="rId5">
              <a:extLst>
                <a:ext uri="{28A0092B-C50C-407E-A947-70E740481C1C}">
                  <a14:useLocalDpi xmlns:a14="http://schemas.microsoft.com/office/drawing/2010/main" val="0"/>
                </a:ext>
              </a:extLst>
            </a:blip>
            <a:srcRect t="31859" b="31859"/>
            <a:stretch/>
          </p:blipFill>
          <p:spPr>
            <a:xfrm flipH="1">
              <a:off x="-17318" y="1"/>
              <a:ext cx="12209318" cy="6858000"/>
            </a:xfrm>
            <a:prstGeom prst="rect">
              <a:avLst/>
            </a:prstGeom>
          </p:spPr>
        </p:pic>
        <p:sp>
          <p:nvSpPr>
            <p:cNvPr id="53" name="Rectangle 52">
              <a:extLst>
                <a:ext uri="{FF2B5EF4-FFF2-40B4-BE49-F238E27FC236}">
                  <a16:creationId xmlns:a16="http://schemas.microsoft.com/office/drawing/2014/main" id="{378F6664-6E8A-7067-74D2-BD9E5CAEDE12}"/>
                </a:ext>
              </a:extLst>
            </p:cNvPr>
            <p:cNvSpPr/>
            <p:nvPr/>
          </p:nvSpPr>
          <p:spPr>
            <a:xfrm>
              <a:off x="0" y="0"/>
              <a:ext cx="12192000" cy="6858000"/>
            </a:xfrm>
            <a:prstGeom prst="rect">
              <a:avLst/>
            </a:prstGeom>
            <a:solidFill>
              <a:srgbClr val="00205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TextBox 17">
            <a:extLst>
              <a:ext uri="{FF2B5EF4-FFF2-40B4-BE49-F238E27FC236}">
                <a16:creationId xmlns:a16="http://schemas.microsoft.com/office/drawing/2014/main" id="{868C14E2-FBCB-FFA3-B5B5-44B131D2E87F}"/>
              </a:ext>
            </a:extLst>
          </p:cNvPr>
          <p:cNvSpPr txBox="1"/>
          <p:nvPr/>
        </p:nvSpPr>
        <p:spPr>
          <a:xfrm>
            <a:off x="350910" y="3320741"/>
            <a:ext cx="5745090" cy="1754326"/>
          </a:xfrm>
          <a:prstGeom prst="rect">
            <a:avLst/>
          </a:prstGeom>
          <a:noFill/>
        </p:spPr>
        <p:txBody>
          <a:bodyPr wrap="square">
            <a:spAutoFit/>
          </a:bodyPr>
          <a:lstStyle/>
          <a:p>
            <a:r>
              <a:rPr lang="it-IT" sz="3600" b="1" dirty="0">
                <a:solidFill>
                  <a:schemeClr val="bg1"/>
                </a:solidFill>
                <a:latin typeface="Atkinson Hyperlegible" pitchFamily="2" charset="0"/>
              </a:rPr>
              <a:t>Safe</a:t>
            </a:r>
            <a:r>
              <a:rPr lang="it-IT" sz="3000" dirty="0">
                <a:solidFill>
                  <a:schemeClr val="bg1"/>
                </a:solidFill>
                <a:latin typeface="Atkinson Hyperlegible" pitchFamily="2" charset="0"/>
              </a:rPr>
              <a:t> and </a:t>
            </a:r>
            <a:r>
              <a:rPr lang="it-IT" sz="3600" b="1" dirty="0">
                <a:solidFill>
                  <a:schemeClr val="bg1"/>
                </a:solidFill>
                <a:latin typeface="Atkinson Hyperlegible" pitchFamily="2" charset="0"/>
              </a:rPr>
              <a:t>environmentally</a:t>
            </a:r>
            <a:r>
              <a:rPr lang="it-IT" sz="3000" b="1" dirty="0">
                <a:solidFill>
                  <a:schemeClr val="bg1"/>
                </a:solidFill>
                <a:latin typeface="Atkinson Hyperlegible" pitchFamily="2" charset="0"/>
              </a:rPr>
              <a:t> </a:t>
            </a:r>
            <a:r>
              <a:rPr lang="it-IT" sz="3600" b="1" dirty="0">
                <a:solidFill>
                  <a:schemeClr val="bg1"/>
                </a:solidFill>
                <a:latin typeface="Atkinson Hyperlegible" pitchFamily="2" charset="0"/>
              </a:rPr>
              <a:t>friendly</a:t>
            </a:r>
            <a:r>
              <a:rPr lang="it-IT" sz="3000" dirty="0">
                <a:solidFill>
                  <a:schemeClr val="bg1"/>
                </a:solidFill>
                <a:latin typeface="Atkinson Hyperlegible" pitchFamily="2" charset="0"/>
              </a:rPr>
              <a:t> health care </a:t>
            </a:r>
            <a:r>
              <a:rPr lang="it-IT" sz="3600" b="1" dirty="0">
                <a:solidFill>
                  <a:schemeClr val="bg1"/>
                </a:solidFill>
                <a:latin typeface="Atkinson Hyperlegible" pitchFamily="2" charset="0"/>
              </a:rPr>
              <a:t>waste</a:t>
            </a:r>
            <a:r>
              <a:rPr lang="it-IT" sz="3000" b="1" dirty="0">
                <a:solidFill>
                  <a:schemeClr val="bg1"/>
                </a:solidFill>
                <a:latin typeface="Atkinson Hyperlegible" pitchFamily="2" charset="0"/>
              </a:rPr>
              <a:t> </a:t>
            </a:r>
            <a:r>
              <a:rPr lang="it-IT" sz="3600" b="1" dirty="0">
                <a:solidFill>
                  <a:schemeClr val="bg1"/>
                </a:solidFill>
                <a:latin typeface="Atkinson Hyperlegible" pitchFamily="2" charset="0"/>
              </a:rPr>
              <a:t>management</a:t>
            </a:r>
            <a:r>
              <a:rPr lang="it-IT" sz="3000" b="1" dirty="0">
                <a:solidFill>
                  <a:schemeClr val="bg1"/>
                </a:solidFill>
                <a:latin typeface="Atkinson Hyperlegible" pitchFamily="2" charset="0"/>
              </a:rPr>
              <a:t> </a:t>
            </a:r>
            <a:endParaRPr lang="en-US" sz="3000" b="1" dirty="0">
              <a:solidFill>
                <a:schemeClr val="bg1"/>
              </a:solidFill>
              <a:latin typeface="Atkinson Hyperlegible" pitchFamily="2" charset="0"/>
            </a:endParaRPr>
          </a:p>
        </p:txBody>
      </p:sp>
      <p:sp>
        <p:nvSpPr>
          <p:cNvPr id="57" name="TextBox 56">
            <a:extLst>
              <a:ext uri="{FF2B5EF4-FFF2-40B4-BE49-F238E27FC236}">
                <a16:creationId xmlns:a16="http://schemas.microsoft.com/office/drawing/2014/main" id="{092FD6F2-D501-A917-9F06-6743EC7AC13F}"/>
              </a:ext>
            </a:extLst>
          </p:cNvPr>
          <p:cNvSpPr txBox="1"/>
          <p:nvPr/>
        </p:nvSpPr>
        <p:spPr>
          <a:xfrm>
            <a:off x="350910" y="2660607"/>
            <a:ext cx="2690191" cy="646331"/>
          </a:xfrm>
          <a:prstGeom prst="rect">
            <a:avLst/>
          </a:prstGeom>
          <a:noFill/>
        </p:spPr>
        <p:txBody>
          <a:bodyPr wrap="square">
            <a:spAutoFit/>
          </a:bodyPr>
          <a:lstStyle/>
          <a:p>
            <a:r>
              <a:rPr lang="en-GB" sz="3600" b="1" dirty="0">
                <a:solidFill>
                  <a:schemeClr val="bg1"/>
                </a:solidFill>
                <a:latin typeface="Atkinson Hyperlegible" pitchFamily="2" charset="0"/>
              </a:rPr>
              <a:t>Module 9 </a:t>
            </a:r>
            <a:endParaRPr lang="en-US" sz="3600" b="1" dirty="0">
              <a:solidFill>
                <a:schemeClr val="bg1"/>
              </a:solidFill>
              <a:latin typeface="Atkinson Hyperlegible" pitchFamily="2" charset="0"/>
            </a:endParaRPr>
          </a:p>
        </p:txBody>
      </p:sp>
      <p:sp>
        <p:nvSpPr>
          <p:cNvPr id="103" name="Freeform: Shape 102">
            <a:extLst>
              <a:ext uri="{FF2B5EF4-FFF2-40B4-BE49-F238E27FC236}">
                <a16:creationId xmlns:a16="http://schemas.microsoft.com/office/drawing/2014/main" id="{CEC38106-27E7-5327-F032-A64FC2E960FF}"/>
              </a:ext>
            </a:extLst>
          </p:cNvPr>
          <p:cNvSpPr/>
          <p:nvPr/>
        </p:nvSpPr>
        <p:spPr>
          <a:xfrm>
            <a:off x="3413957" y="4519612"/>
            <a:ext cx="8774996" cy="2338388"/>
          </a:xfrm>
          <a:custGeom>
            <a:avLst/>
            <a:gdLst>
              <a:gd name="connsiteX0" fmla="*/ 8774996 w 8774996"/>
              <a:gd name="connsiteY0" fmla="*/ 0 h 2338388"/>
              <a:gd name="connsiteX1" fmla="*/ 8774996 w 8774996"/>
              <a:gd name="connsiteY1" fmla="*/ 92414 h 2338388"/>
              <a:gd name="connsiteX2" fmla="*/ 8349153 w 8774996"/>
              <a:gd name="connsiteY2" fmla="*/ 105037 h 2338388"/>
              <a:gd name="connsiteX3" fmla="*/ 1629181 w 8774996"/>
              <a:gd name="connsiteY3" fmla="*/ 2219739 h 2338388"/>
              <a:gd name="connsiteX4" fmla="*/ 1478083 w 8774996"/>
              <a:gd name="connsiteY4" fmla="*/ 2338388 h 2338388"/>
              <a:gd name="connsiteX5" fmla="*/ 0 w 8774996"/>
              <a:gd name="connsiteY5" fmla="*/ 2338388 h 2338388"/>
              <a:gd name="connsiteX6" fmla="*/ 181629 w 8774996"/>
              <a:gd name="connsiteY6" fmla="*/ 2214862 h 2338388"/>
              <a:gd name="connsiteX7" fmla="*/ 8259445 w 8774996"/>
              <a:gd name="connsiteY7" fmla="*/ 13237 h 2338388"/>
              <a:gd name="connsiteX8" fmla="*/ 8774996 w 8774996"/>
              <a:gd name="connsiteY8" fmla="*/ 0 h 233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74996" h="2338388">
                <a:moveTo>
                  <a:pt x="8774996" y="0"/>
                </a:moveTo>
                <a:lnTo>
                  <a:pt x="8774996" y="92414"/>
                </a:lnTo>
                <a:lnTo>
                  <a:pt x="8349153" y="105037"/>
                </a:lnTo>
                <a:cubicBezTo>
                  <a:pt x="5649372" y="266034"/>
                  <a:pt x="3265847" y="1055216"/>
                  <a:pt x="1629181" y="2219739"/>
                </a:cubicBezTo>
                <a:lnTo>
                  <a:pt x="1478083" y="2338388"/>
                </a:lnTo>
                <a:lnTo>
                  <a:pt x="0" y="2338388"/>
                </a:lnTo>
                <a:lnTo>
                  <a:pt x="181629" y="2214862"/>
                </a:lnTo>
                <a:cubicBezTo>
                  <a:pt x="2149001" y="1002472"/>
                  <a:pt x="5014143" y="180851"/>
                  <a:pt x="8259445" y="13237"/>
                </a:cubicBezTo>
                <a:lnTo>
                  <a:pt x="8774996" y="0"/>
                </a:lnTo>
                <a:close/>
              </a:path>
            </a:pathLst>
          </a:custGeom>
          <a:solidFill>
            <a:srgbClr val="FED02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51AE4922-49AA-21D7-48CA-323091345AE5}"/>
              </a:ext>
            </a:extLst>
          </p:cNvPr>
          <p:cNvSpPr/>
          <p:nvPr/>
        </p:nvSpPr>
        <p:spPr>
          <a:xfrm>
            <a:off x="12188954" y="4611936"/>
            <a:ext cx="3047" cy="2246065"/>
          </a:xfrm>
          <a:custGeom>
            <a:avLst/>
            <a:gdLst>
              <a:gd name="connsiteX0" fmla="*/ 3047 w 3047"/>
              <a:gd name="connsiteY0" fmla="*/ 0 h 2246065"/>
              <a:gd name="connsiteX1" fmla="*/ 3047 w 3047"/>
              <a:gd name="connsiteY1" fmla="*/ 2246065 h 2246065"/>
              <a:gd name="connsiteX2" fmla="*/ 0 w 3047"/>
              <a:gd name="connsiteY2" fmla="*/ 2246065 h 2246065"/>
              <a:gd name="connsiteX3" fmla="*/ 0 w 3047"/>
              <a:gd name="connsiteY3" fmla="*/ 91 h 2246065"/>
              <a:gd name="connsiteX4" fmla="*/ 3047 w 3047"/>
              <a:gd name="connsiteY4" fmla="*/ 0 h 2246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 h="2246065">
                <a:moveTo>
                  <a:pt x="3047" y="0"/>
                </a:moveTo>
                <a:lnTo>
                  <a:pt x="3047" y="2246065"/>
                </a:lnTo>
                <a:lnTo>
                  <a:pt x="0" y="2246065"/>
                </a:lnTo>
                <a:lnTo>
                  <a:pt x="0" y="91"/>
                </a:lnTo>
                <a:lnTo>
                  <a:pt x="3047" y="0"/>
                </a:lnTo>
                <a:close/>
              </a:path>
            </a:pathLst>
          </a:custGeom>
          <a:solidFill>
            <a:srgbClr val="FED02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6" name="Group 5">
            <a:extLst>
              <a:ext uri="{FF2B5EF4-FFF2-40B4-BE49-F238E27FC236}">
                <a16:creationId xmlns:a16="http://schemas.microsoft.com/office/drawing/2014/main" id="{803DDE46-B2B3-139C-47DD-4DEAC51EF5DD}"/>
              </a:ext>
            </a:extLst>
          </p:cNvPr>
          <p:cNvGrpSpPr/>
          <p:nvPr/>
        </p:nvGrpSpPr>
        <p:grpSpPr>
          <a:xfrm>
            <a:off x="6610977" y="455248"/>
            <a:ext cx="5178579" cy="5946435"/>
            <a:chOff x="6610977" y="455248"/>
            <a:chExt cx="5178579" cy="5946435"/>
          </a:xfrm>
        </p:grpSpPr>
        <p:pic>
          <p:nvPicPr>
            <p:cNvPr id="37" name="Picture 36">
              <a:extLst>
                <a:ext uri="{FF2B5EF4-FFF2-40B4-BE49-F238E27FC236}">
                  <a16:creationId xmlns:a16="http://schemas.microsoft.com/office/drawing/2014/main" id="{7C43787A-EC8B-CCD4-49B2-576B6DF3005B}"/>
                </a:ext>
              </a:extLst>
            </p:cNvPr>
            <p:cNvPicPr>
              <a:picLocks noChangeAspect="1"/>
            </p:cNvPicPr>
            <p:nvPr/>
          </p:nvPicPr>
          <p:blipFill>
            <a:blip r:embed="rId6">
              <a:extLst>
                <a:ext uri="{28A0092B-C50C-407E-A947-70E740481C1C}">
                  <a14:useLocalDpi xmlns:a14="http://schemas.microsoft.com/office/drawing/2010/main" val="0"/>
                </a:ext>
              </a:extLst>
            </a:blip>
            <a:srcRect t="12418" b="12418"/>
            <a:stretch/>
          </p:blipFill>
          <p:spPr>
            <a:xfrm>
              <a:off x="6679522" y="492679"/>
              <a:ext cx="5033833" cy="5870906"/>
            </a:xfrm>
            <a:prstGeom prst="rect">
              <a:avLst/>
            </a:prstGeom>
          </p:spPr>
        </p:pic>
        <p:sp>
          <p:nvSpPr>
            <p:cNvPr id="25" name="Rectangle 24">
              <a:extLst>
                <a:ext uri="{FF2B5EF4-FFF2-40B4-BE49-F238E27FC236}">
                  <a16:creationId xmlns:a16="http://schemas.microsoft.com/office/drawing/2014/main" id="{DBEB4468-33C8-8D71-149D-00ED37FA65D9}"/>
                </a:ext>
              </a:extLst>
            </p:cNvPr>
            <p:cNvSpPr/>
            <p:nvPr/>
          </p:nvSpPr>
          <p:spPr>
            <a:xfrm>
              <a:off x="6679522" y="6111585"/>
              <a:ext cx="1786298" cy="252000"/>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chemeClr val="tx1"/>
                  </a:solidFill>
                </a:rPr>
                <a:t>Credit: WHO/Oliver Asselin</a:t>
              </a:r>
            </a:p>
          </p:txBody>
        </p:sp>
        <p:grpSp>
          <p:nvGrpSpPr>
            <p:cNvPr id="41" name="Group 40">
              <a:extLst>
                <a:ext uri="{FF2B5EF4-FFF2-40B4-BE49-F238E27FC236}">
                  <a16:creationId xmlns:a16="http://schemas.microsoft.com/office/drawing/2014/main" id="{FC63DBDE-33E9-C3D8-3767-C68135CB2192}"/>
                </a:ext>
              </a:extLst>
            </p:cNvPr>
            <p:cNvGrpSpPr/>
            <p:nvPr/>
          </p:nvGrpSpPr>
          <p:grpSpPr>
            <a:xfrm rot="10800000" flipH="1" flipV="1">
              <a:off x="6610977" y="455248"/>
              <a:ext cx="822960" cy="844730"/>
              <a:chOff x="4901150" y="2804161"/>
              <a:chExt cx="822960" cy="844730"/>
            </a:xfrm>
          </p:grpSpPr>
          <p:cxnSp>
            <p:nvCxnSpPr>
              <p:cNvPr id="42" name="Straight Connector 41">
                <a:extLst>
                  <a:ext uri="{FF2B5EF4-FFF2-40B4-BE49-F238E27FC236}">
                    <a16:creationId xmlns:a16="http://schemas.microsoft.com/office/drawing/2014/main" id="{A48DDADF-D138-E824-72D9-FDE37E174D16}"/>
                  </a:ext>
                </a:extLst>
              </p:cNvPr>
              <p:cNvCxnSpPr>
                <a:cxnSpLocks/>
              </p:cNvCxnSpPr>
              <p:nvPr/>
            </p:nvCxnSpPr>
            <p:spPr>
              <a:xfrm>
                <a:off x="4936868" y="2825931"/>
                <a:ext cx="0" cy="822960"/>
              </a:xfrm>
              <a:prstGeom prst="line">
                <a:avLst/>
              </a:prstGeom>
              <a:ln w="76200">
                <a:solidFill>
                  <a:srgbClr val="FED02F"/>
                </a:solidFill>
              </a:ln>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4A67D5D0-4A6C-F3B2-D9E6-FBE421062A93}"/>
                  </a:ext>
                </a:extLst>
              </p:cNvPr>
              <p:cNvCxnSpPr>
                <a:cxnSpLocks/>
              </p:cNvCxnSpPr>
              <p:nvPr/>
            </p:nvCxnSpPr>
            <p:spPr>
              <a:xfrm rot="5400000">
                <a:off x="5312630" y="2392681"/>
                <a:ext cx="0" cy="822960"/>
              </a:xfrm>
              <a:prstGeom prst="line">
                <a:avLst/>
              </a:prstGeom>
              <a:ln w="76200">
                <a:solidFill>
                  <a:srgbClr val="FED02F"/>
                </a:solidFill>
              </a:ln>
            </p:spPr>
            <p:style>
              <a:lnRef idx="2">
                <a:schemeClr val="accent1"/>
              </a:lnRef>
              <a:fillRef idx="0">
                <a:schemeClr val="accent1"/>
              </a:fillRef>
              <a:effectRef idx="1">
                <a:schemeClr val="accent1"/>
              </a:effectRef>
              <a:fontRef idx="minor">
                <a:schemeClr val="tx1"/>
              </a:fontRef>
            </p:style>
          </p:cxnSp>
        </p:grpSp>
        <p:grpSp>
          <p:nvGrpSpPr>
            <p:cNvPr id="44" name="Group 43">
              <a:extLst>
                <a:ext uri="{FF2B5EF4-FFF2-40B4-BE49-F238E27FC236}">
                  <a16:creationId xmlns:a16="http://schemas.microsoft.com/office/drawing/2014/main" id="{7C81E762-9351-4E00-BD5F-FEBA76955B84}"/>
                </a:ext>
              </a:extLst>
            </p:cNvPr>
            <p:cNvGrpSpPr/>
            <p:nvPr/>
          </p:nvGrpSpPr>
          <p:grpSpPr>
            <a:xfrm rot="10800000">
              <a:off x="10966596" y="5556953"/>
              <a:ext cx="822960" cy="844730"/>
              <a:chOff x="4901150" y="2804161"/>
              <a:chExt cx="822960" cy="844730"/>
            </a:xfrm>
          </p:grpSpPr>
          <p:cxnSp>
            <p:nvCxnSpPr>
              <p:cNvPr id="45" name="Straight Connector 44">
                <a:extLst>
                  <a:ext uri="{FF2B5EF4-FFF2-40B4-BE49-F238E27FC236}">
                    <a16:creationId xmlns:a16="http://schemas.microsoft.com/office/drawing/2014/main" id="{A7FD6D1F-BF1D-4708-39C6-F94A41EC1154}"/>
                  </a:ext>
                </a:extLst>
              </p:cNvPr>
              <p:cNvCxnSpPr>
                <a:cxnSpLocks/>
              </p:cNvCxnSpPr>
              <p:nvPr/>
            </p:nvCxnSpPr>
            <p:spPr>
              <a:xfrm>
                <a:off x="4936868" y="2825931"/>
                <a:ext cx="0" cy="822960"/>
              </a:xfrm>
              <a:prstGeom prst="line">
                <a:avLst/>
              </a:prstGeom>
              <a:ln w="76200">
                <a:solidFill>
                  <a:srgbClr val="EF414A"/>
                </a:solidFill>
              </a:ln>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4FAF3BB3-84AC-07DD-8F66-5BEEE4CA88C5}"/>
                  </a:ext>
                </a:extLst>
              </p:cNvPr>
              <p:cNvCxnSpPr>
                <a:cxnSpLocks/>
              </p:cNvCxnSpPr>
              <p:nvPr/>
            </p:nvCxnSpPr>
            <p:spPr>
              <a:xfrm rot="5400000">
                <a:off x="5312630" y="2392681"/>
                <a:ext cx="0" cy="822960"/>
              </a:xfrm>
              <a:prstGeom prst="line">
                <a:avLst/>
              </a:prstGeom>
              <a:ln w="76200">
                <a:solidFill>
                  <a:srgbClr val="EF414A"/>
                </a:solidFill>
              </a:ln>
            </p:spPr>
            <p:style>
              <a:lnRef idx="2">
                <a:schemeClr val="accent1"/>
              </a:lnRef>
              <a:fillRef idx="0">
                <a:schemeClr val="accent1"/>
              </a:fillRef>
              <a:effectRef idx="1">
                <a:schemeClr val="accent1"/>
              </a:effectRef>
              <a:fontRef idx="minor">
                <a:schemeClr val="tx1"/>
              </a:fontRef>
            </p:style>
          </p:cxnSp>
        </p:grpSp>
      </p:grpSp>
      <p:pic>
        <p:nvPicPr>
          <p:cNvPr id="4" name="1">
            <a:hlinkClick r:id="" action="ppaction://media"/>
            <a:extLst>
              <a:ext uri="{FF2B5EF4-FFF2-40B4-BE49-F238E27FC236}">
                <a16:creationId xmlns:a16="http://schemas.microsoft.com/office/drawing/2014/main" id="{9E2265D4-936D-7CC4-BF82-73D2BDB7FA3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30275" y="6877050"/>
            <a:ext cx="609600" cy="609600"/>
          </a:xfrm>
          <a:prstGeom prst="rect">
            <a:avLst/>
          </a:prstGeom>
        </p:spPr>
      </p:pic>
      <p:grpSp>
        <p:nvGrpSpPr>
          <p:cNvPr id="7" name="Group 6">
            <a:extLst>
              <a:ext uri="{FF2B5EF4-FFF2-40B4-BE49-F238E27FC236}">
                <a16:creationId xmlns:a16="http://schemas.microsoft.com/office/drawing/2014/main" id="{A9E9D906-E4F7-59C3-EB1F-7C1188275AA5}"/>
              </a:ext>
            </a:extLst>
          </p:cNvPr>
          <p:cNvGrpSpPr/>
          <p:nvPr/>
        </p:nvGrpSpPr>
        <p:grpSpPr>
          <a:xfrm>
            <a:off x="0" y="0"/>
            <a:ext cx="4483596" cy="1876962"/>
            <a:chOff x="0" y="0"/>
            <a:chExt cx="4483596" cy="1876962"/>
          </a:xfrm>
        </p:grpSpPr>
        <p:sp>
          <p:nvSpPr>
            <p:cNvPr id="8" name="Freeform: Shape 7">
              <a:extLst>
                <a:ext uri="{FF2B5EF4-FFF2-40B4-BE49-F238E27FC236}">
                  <a16:creationId xmlns:a16="http://schemas.microsoft.com/office/drawing/2014/main" id="{BB90B163-1208-8662-F358-D214771D7854}"/>
                </a:ext>
              </a:extLst>
            </p:cNvPr>
            <p:cNvSpPr/>
            <p:nvPr/>
          </p:nvSpPr>
          <p:spPr>
            <a:xfrm flipH="1" flipV="1">
              <a:off x="0" y="0"/>
              <a:ext cx="4483596" cy="1876962"/>
            </a:xfrm>
            <a:custGeom>
              <a:avLst/>
              <a:gdLst>
                <a:gd name="connsiteX0" fmla="*/ 1287490 w 1287490"/>
                <a:gd name="connsiteY0" fmla="*/ 0 h 535274"/>
                <a:gd name="connsiteX1" fmla="*/ 1287490 w 1287490"/>
                <a:gd name="connsiteY1" fmla="*/ 535274 h 535274"/>
                <a:gd name="connsiteX2" fmla="*/ 0 w 1287490"/>
                <a:gd name="connsiteY2" fmla="*/ 535274 h 535274"/>
                <a:gd name="connsiteX3" fmla="*/ 26649 w 1287490"/>
                <a:gd name="connsiteY3" fmla="*/ 506998 h 535274"/>
                <a:gd name="connsiteX4" fmla="*/ 1211847 w 1287490"/>
                <a:gd name="connsiteY4" fmla="*/ 3030 h 535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7490" h="535274">
                  <a:moveTo>
                    <a:pt x="1287490" y="0"/>
                  </a:moveTo>
                  <a:lnTo>
                    <a:pt x="1287490" y="535274"/>
                  </a:lnTo>
                  <a:lnTo>
                    <a:pt x="0" y="535274"/>
                  </a:lnTo>
                  <a:lnTo>
                    <a:pt x="26649" y="506998"/>
                  </a:lnTo>
                  <a:cubicBezTo>
                    <a:pt x="315307" y="229473"/>
                    <a:pt x="735688" y="41398"/>
                    <a:pt x="1211847" y="303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Picture 9" descr="A logo for a health care facility&#10;&#10;Description automatically generated">
              <a:extLst>
                <a:ext uri="{FF2B5EF4-FFF2-40B4-BE49-F238E27FC236}">
                  <a16:creationId xmlns:a16="http://schemas.microsoft.com/office/drawing/2014/main" id="{A8C5E15E-2327-79A1-758B-C568F17A9F10}"/>
                </a:ext>
              </a:extLst>
            </p:cNvPr>
            <p:cNvPicPr>
              <a:picLocks noChangeAspect="1"/>
            </p:cNvPicPr>
            <p:nvPr/>
          </p:nvPicPr>
          <p:blipFill rotWithShape="1">
            <a:blip r:embed="rId8">
              <a:extLst>
                <a:ext uri="{28A0092B-C50C-407E-A947-70E740481C1C}">
                  <a14:useLocalDpi xmlns:a14="http://schemas.microsoft.com/office/drawing/2010/main" val="0"/>
                </a:ext>
              </a:extLst>
            </a:blip>
            <a:srcRect l="14336" t="23742" r="12757" b="25261"/>
            <a:stretch/>
          </p:blipFill>
          <p:spPr>
            <a:xfrm>
              <a:off x="262899" y="933754"/>
              <a:ext cx="1387348" cy="571503"/>
            </a:xfrm>
            <a:prstGeom prst="rect">
              <a:avLst/>
            </a:prstGeom>
          </p:spPr>
        </p:pic>
        <p:pic>
          <p:nvPicPr>
            <p:cNvPr id="11" name="Picture 10">
              <a:extLst>
                <a:ext uri="{FF2B5EF4-FFF2-40B4-BE49-F238E27FC236}">
                  <a16:creationId xmlns:a16="http://schemas.microsoft.com/office/drawing/2014/main" id="{1E2BAEE4-B8E4-95B2-4482-68EDC921EA9C}"/>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2232528" y="134107"/>
              <a:ext cx="1097280" cy="675132"/>
            </a:xfrm>
            <a:prstGeom prst="rect">
              <a:avLst/>
            </a:prstGeom>
          </p:spPr>
        </p:pic>
        <p:grpSp>
          <p:nvGrpSpPr>
            <p:cNvPr id="12" name="Group 11">
              <a:extLst>
                <a:ext uri="{FF2B5EF4-FFF2-40B4-BE49-F238E27FC236}">
                  <a16:creationId xmlns:a16="http://schemas.microsoft.com/office/drawing/2014/main" id="{B81C46E7-FF75-7EB0-076A-91DF32F6A1A8}"/>
                </a:ext>
              </a:extLst>
            </p:cNvPr>
            <p:cNvGrpSpPr>
              <a:grpSpLocks noChangeAspect="1"/>
            </p:cNvGrpSpPr>
            <p:nvPr/>
          </p:nvGrpSpPr>
          <p:grpSpPr>
            <a:xfrm>
              <a:off x="252273" y="239078"/>
              <a:ext cx="1653166" cy="502920"/>
              <a:chOff x="8675516" y="-1747131"/>
              <a:chExt cx="1964441" cy="597615"/>
            </a:xfrm>
            <a:solidFill>
              <a:srgbClr val="00AEEF"/>
            </a:solidFill>
          </p:grpSpPr>
          <p:sp>
            <p:nvSpPr>
              <p:cNvPr id="13" name="Freeform 5">
                <a:extLst>
                  <a:ext uri="{FF2B5EF4-FFF2-40B4-BE49-F238E27FC236}">
                    <a16:creationId xmlns:a16="http://schemas.microsoft.com/office/drawing/2014/main" id="{BBAE0820-EDBD-5D0E-9F18-FEE26BA4D310}"/>
                  </a:ext>
                </a:extLst>
              </p:cNvPr>
              <p:cNvSpPr>
                <a:spLocks noEditPoints="1"/>
              </p:cNvSpPr>
              <p:nvPr/>
            </p:nvSpPr>
            <p:spPr bwMode="auto">
              <a:xfrm>
                <a:off x="8675516" y="-1697823"/>
                <a:ext cx="703136" cy="548307"/>
              </a:xfrm>
              <a:custGeom>
                <a:avLst/>
                <a:gdLst>
                  <a:gd name="T0" fmla="*/ 350 w 1485"/>
                  <a:gd name="T1" fmla="*/ 721 h 1159"/>
                  <a:gd name="T2" fmla="*/ 967 w 1485"/>
                  <a:gd name="T3" fmla="*/ 341 h 1159"/>
                  <a:gd name="T4" fmla="*/ 987 w 1485"/>
                  <a:gd name="T5" fmla="*/ 131 h 1159"/>
                  <a:gd name="T6" fmla="*/ 398 w 1485"/>
                  <a:gd name="T7" fmla="*/ 160 h 1159"/>
                  <a:gd name="T8" fmla="*/ 298 w 1485"/>
                  <a:gd name="T9" fmla="*/ 636 h 1159"/>
                  <a:gd name="T10" fmla="*/ 337 w 1485"/>
                  <a:gd name="T11" fmla="*/ 652 h 1159"/>
                  <a:gd name="T12" fmla="*/ 403 w 1485"/>
                  <a:gd name="T13" fmla="*/ 697 h 1159"/>
                  <a:gd name="T14" fmla="*/ 413 w 1485"/>
                  <a:gd name="T15" fmla="*/ 602 h 1159"/>
                  <a:gd name="T16" fmla="*/ 536 w 1485"/>
                  <a:gd name="T17" fmla="*/ 298 h 1159"/>
                  <a:gd name="T18" fmla="*/ 545 w 1485"/>
                  <a:gd name="T19" fmla="*/ 414 h 1159"/>
                  <a:gd name="T20" fmla="*/ 609 w 1485"/>
                  <a:gd name="T21" fmla="*/ 541 h 1159"/>
                  <a:gd name="T22" fmla="*/ 643 w 1485"/>
                  <a:gd name="T23" fmla="*/ 552 h 1159"/>
                  <a:gd name="T24" fmla="*/ 540 w 1485"/>
                  <a:gd name="T25" fmla="*/ 456 h 1159"/>
                  <a:gd name="T26" fmla="*/ 478 w 1485"/>
                  <a:gd name="T27" fmla="*/ 523 h 1159"/>
                  <a:gd name="T28" fmla="*/ 489 w 1485"/>
                  <a:gd name="T29" fmla="*/ 530 h 1159"/>
                  <a:gd name="T30" fmla="*/ 519 w 1485"/>
                  <a:gd name="T31" fmla="*/ 545 h 1159"/>
                  <a:gd name="T32" fmla="*/ 541 w 1485"/>
                  <a:gd name="T33" fmla="*/ 503 h 1159"/>
                  <a:gd name="T34" fmla="*/ 1002 w 1485"/>
                  <a:gd name="T35" fmla="*/ 706 h 1159"/>
                  <a:gd name="T36" fmla="*/ 934 w 1485"/>
                  <a:gd name="T37" fmla="*/ 822 h 1159"/>
                  <a:gd name="T38" fmla="*/ 948 w 1485"/>
                  <a:gd name="T39" fmla="*/ 711 h 1159"/>
                  <a:gd name="T40" fmla="*/ 921 w 1485"/>
                  <a:gd name="T41" fmla="*/ 593 h 1159"/>
                  <a:gd name="T42" fmla="*/ 968 w 1485"/>
                  <a:gd name="T43" fmla="*/ 553 h 1159"/>
                  <a:gd name="T44" fmla="*/ 1027 w 1485"/>
                  <a:gd name="T45" fmla="*/ 503 h 1159"/>
                  <a:gd name="T46" fmla="*/ 1002 w 1485"/>
                  <a:gd name="T47" fmla="*/ 376 h 1159"/>
                  <a:gd name="T48" fmla="*/ 993 w 1485"/>
                  <a:gd name="T49" fmla="*/ 415 h 1159"/>
                  <a:gd name="T50" fmla="*/ 949 w 1485"/>
                  <a:gd name="T51" fmla="*/ 403 h 1159"/>
                  <a:gd name="T52" fmla="*/ 894 w 1485"/>
                  <a:gd name="T53" fmla="*/ 357 h 1159"/>
                  <a:gd name="T54" fmla="*/ 872 w 1485"/>
                  <a:gd name="T55" fmla="*/ 401 h 1159"/>
                  <a:gd name="T56" fmla="*/ 887 w 1485"/>
                  <a:gd name="T57" fmla="*/ 399 h 1159"/>
                  <a:gd name="T58" fmla="*/ 1020 w 1485"/>
                  <a:gd name="T59" fmla="*/ 428 h 1159"/>
                  <a:gd name="T60" fmla="*/ 978 w 1485"/>
                  <a:gd name="T61" fmla="*/ 462 h 1159"/>
                  <a:gd name="T62" fmla="*/ 1043 w 1485"/>
                  <a:gd name="T63" fmla="*/ 487 h 1159"/>
                  <a:gd name="T64" fmla="*/ 1015 w 1485"/>
                  <a:gd name="T65" fmla="*/ 320 h 1159"/>
                  <a:gd name="T66" fmla="*/ 1007 w 1485"/>
                  <a:gd name="T67" fmla="*/ 350 h 1159"/>
                  <a:gd name="T68" fmla="*/ 963 w 1485"/>
                  <a:gd name="T69" fmla="*/ 288 h 1159"/>
                  <a:gd name="T70" fmla="*/ 1054 w 1485"/>
                  <a:gd name="T71" fmla="*/ 244 h 1159"/>
                  <a:gd name="T72" fmla="*/ 790 w 1485"/>
                  <a:gd name="T73" fmla="*/ 15 h 1159"/>
                  <a:gd name="T74" fmla="*/ 936 w 1485"/>
                  <a:gd name="T75" fmla="*/ 132 h 1159"/>
                  <a:gd name="T76" fmla="*/ 872 w 1485"/>
                  <a:gd name="T77" fmla="*/ 336 h 1159"/>
                  <a:gd name="T78" fmla="*/ 849 w 1485"/>
                  <a:gd name="T79" fmla="*/ 361 h 1159"/>
                  <a:gd name="T80" fmla="*/ 828 w 1485"/>
                  <a:gd name="T81" fmla="*/ 373 h 1159"/>
                  <a:gd name="T82" fmla="*/ 881 w 1485"/>
                  <a:gd name="T83" fmla="*/ 582 h 1159"/>
                  <a:gd name="T84" fmla="*/ 771 w 1485"/>
                  <a:gd name="T85" fmla="*/ 872 h 1159"/>
                  <a:gd name="T86" fmla="*/ 518 w 1485"/>
                  <a:gd name="T87" fmla="*/ 757 h 1159"/>
                  <a:gd name="T88" fmla="*/ 619 w 1485"/>
                  <a:gd name="T89" fmla="*/ 632 h 1159"/>
                  <a:gd name="T90" fmla="*/ 604 w 1485"/>
                  <a:gd name="T91" fmla="*/ 344 h 1159"/>
                  <a:gd name="T92" fmla="*/ 493 w 1485"/>
                  <a:gd name="T93" fmla="*/ 255 h 1159"/>
                  <a:gd name="T94" fmla="*/ 691 w 1485"/>
                  <a:gd name="T95" fmla="*/ 0 h 1159"/>
                  <a:gd name="T96" fmla="*/ 792 w 1485"/>
                  <a:gd name="T97" fmla="*/ 582 h 1159"/>
                  <a:gd name="T98" fmla="*/ 857 w 1485"/>
                  <a:gd name="T99" fmla="*/ 214 h 1159"/>
                  <a:gd name="T100" fmla="*/ 374 w 1485"/>
                  <a:gd name="T101" fmla="*/ 18 h 1159"/>
                  <a:gd name="T102" fmla="*/ 1262 w 1485"/>
                  <a:gd name="T103" fmla="*/ 829 h 1159"/>
                  <a:gd name="T104" fmla="*/ 108 w 1485"/>
                  <a:gd name="T105" fmla="*/ 217 h 1159"/>
                  <a:gd name="T106" fmla="*/ 615 w 1485"/>
                  <a:gd name="T107" fmla="*/ 1022 h 1159"/>
                  <a:gd name="T108" fmla="*/ 780 w 1485"/>
                  <a:gd name="T109" fmla="*/ 1060 h 1159"/>
                  <a:gd name="T110" fmla="*/ 1167 w 1485"/>
                  <a:gd name="T111" fmla="*/ 821 h 1159"/>
                  <a:gd name="T112" fmla="*/ 185 w 1485"/>
                  <a:gd name="T113" fmla="*/ 766 h 1159"/>
                  <a:gd name="T114" fmla="*/ 205 w 1485"/>
                  <a:gd name="T115" fmla="*/ 99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85" h="1159">
                    <a:moveTo>
                      <a:pt x="682" y="419"/>
                    </a:moveTo>
                    <a:cubicBezTo>
                      <a:pt x="682" y="433"/>
                      <a:pt x="690" y="443"/>
                      <a:pt x="705" y="451"/>
                    </a:cubicBezTo>
                    <a:cubicBezTo>
                      <a:pt x="705" y="451"/>
                      <a:pt x="705" y="449"/>
                      <a:pt x="705" y="445"/>
                    </a:cubicBezTo>
                    <a:lnTo>
                      <a:pt x="696" y="435"/>
                    </a:lnTo>
                    <a:lnTo>
                      <a:pt x="701" y="426"/>
                    </a:lnTo>
                    <a:lnTo>
                      <a:pt x="705" y="425"/>
                    </a:lnTo>
                    <a:cubicBezTo>
                      <a:pt x="704" y="409"/>
                      <a:pt x="704" y="391"/>
                      <a:pt x="704" y="389"/>
                    </a:cubicBezTo>
                    <a:lnTo>
                      <a:pt x="703" y="389"/>
                    </a:lnTo>
                    <a:cubicBezTo>
                      <a:pt x="689" y="397"/>
                      <a:pt x="682" y="406"/>
                      <a:pt x="682" y="419"/>
                    </a:cubicBezTo>
                    <a:close/>
                    <a:moveTo>
                      <a:pt x="349" y="725"/>
                    </a:moveTo>
                    <a:lnTo>
                      <a:pt x="350" y="721"/>
                    </a:lnTo>
                    <a:lnTo>
                      <a:pt x="343" y="705"/>
                    </a:lnTo>
                    <a:lnTo>
                      <a:pt x="334" y="702"/>
                    </a:lnTo>
                    <a:lnTo>
                      <a:pt x="349" y="725"/>
                    </a:lnTo>
                    <a:close/>
                    <a:moveTo>
                      <a:pt x="937" y="360"/>
                    </a:moveTo>
                    <a:lnTo>
                      <a:pt x="938" y="367"/>
                    </a:lnTo>
                    <a:lnTo>
                      <a:pt x="952" y="362"/>
                    </a:lnTo>
                    <a:lnTo>
                      <a:pt x="956" y="354"/>
                    </a:lnTo>
                    <a:lnTo>
                      <a:pt x="946" y="341"/>
                    </a:lnTo>
                    <a:lnTo>
                      <a:pt x="952" y="333"/>
                    </a:lnTo>
                    <a:lnTo>
                      <a:pt x="965" y="343"/>
                    </a:lnTo>
                    <a:lnTo>
                      <a:pt x="967" y="341"/>
                    </a:lnTo>
                    <a:lnTo>
                      <a:pt x="964" y="339"/>
                    </a:lnTo>
                    <a:lnTo>
                      <a:pt x="961" y="333"/>
                    </a:lnTo>
                    <a:lnTo>
                      <a:pt x="967" y="330"/>
                    </a:lnTo>
                    <a:lnTo>
                      <a:pt x="962" y="323"/>
                    </a:lnTo>
                    <a:lnTo>
                      <a:pt x="949" y="329"/>
                    </a:lnTo>
                    <a:lnTo>
                      <a:pt x="945" y="337"/>
                    </a:lnTo>
                    <a:lnTo>
                      <a:pt x="943" y="344"/>
                    </a:lnTo>
                    <a:lnTo>
                      <a:pt x="948" y="353"/>
                    </a:lnTo>
                    <a:lnTo>
                      <a:pt x="946" y="357"/>
                    </a:lnTo>
                    <a:lnTo>
                      <a:pt x="937" y="360"/>
                    </a:lnTo>
                    <a:close/>
                    <a:moveTo>
                      <a:pt x="987" y="131"/>
                    </a:moveTo>
                    <a:lnTo>
                      <a:pt x="982" y="123"/>
                    </a:lnTo>
                    <a:lnTo>
                      <a:pt x="971" y="118"/>
                    </a:lnTo>
                    <a:lnTo>
                      <a:pt x="963" y="124"/>
                    </a:lnTo>
                    <a:lnTo>
                      <a:pt x="973" y="129"/>
                    </a:lnTo>
                    <a:lnTo>
                      <a:pt x="985" y="138"/>
                    </a:lnTo>
                    <a:lnTo>
                      <a:pt x="987" y="131"/>
                    </a:lnTo>
                    <a:close/>
                    <a:moveTo>
                      <a:pt x="398" y="160"/>
                    </a:moveTo>
                    <a:lnTo>
                      <a:pt x="455" y="218"/>
                    </a:lnTo>
                    <a:cubicBezTo>
                      <a:pt x="388" y="288"/>
                      <a:pt x="347" y="383"/>
                      <a:pt x="346" y="487"/>
                    </a:cubicBezTo>
                    <a:lnTo>
                      <a:pt x="264" y="487"/>
                    </a:lnTo>
                    <a:cubicBezTo>
                      <a:pt x="266" y="360"/>
                      <a:pt x="316" y="245"/>
                      <a:pt x="398" y="160"/>
                    </a:cubicBezTo>
                    <a:close/>
                    <a:moveTo>
                      <a:pt x="363" y="608"/>
                    </a:moveTo>
                    <a:lnTo>
                      <a:pt x="358" y="607"/>
                    </a:lnTo>
                    <a:lnTo>
                      <a:pt x="353" y="602"/>
                    </a:lnTo>
                    <a:lnTo>
                      <a:pt x="331" y="600"/>
                    </a:lnTo>
                    <a:lnTo>
                      <a:pt x="338" y="610"/>
                    </a:lnTo>
                    <a:lnTo>
                      <a:pt x="317" y="606"/>
                    </a:lnTo>
                    <a:lnTo>
                      <a:pt x="322" y="601"/>
                    </a:lnTo>
                    <a:lnTo>
                      <a:pt x="317" y="596"/>
                    </a:lnTo>
                    <a:lnTo>
                      <a:pt x="302" y="602"/>
                    </a:lnTo>
                    <a:lnTo>
                      <a:pt x="296" y="612"/>
                    </a:lnTo>
                    <a:lnTo>
                      <a:pt x="298" y="636"/>
                    </a:lnTo>
                    <a:lnTo>
                      <a:pt x="316" y="678"/>
                    </a:lnTo>
                    <a:lnTo>
                      <a:pt x="324" y="691"/>
                    </a:lnTo>
                    <a:lnTo>
                      <a:pt x="329" y="693"/>
                    </a:lnTo>
                    <a:lnTo>
                      <a:pt x="316" y="667"/>
                    </a:lnTo>
                    <a:lnTo>
                      <a:pt x="313" y="655"/>
                    </a:lnTo>
                    <a:lnTo>
                      <a:pt x="316" y="651"/>
                    </a:lnTo>
                    <a:lnTo>
                      <a:pt x="314" y="644"/>
                    </a:lnTo>
                    <a:lnTo>
                      <a:pt x="322" y="645"/>
                    </a:lnTo>
                    <a:lnTo>
                      <a:pt x="334" y="664"/>
                    </a:lnTo>
                    <a:lnTo>
                      <a:pt x="337" y="665"/>
                    </a:lnTo>
                    <a:lnTo>
                      <a:pt x="337" y="652"/>
                    </a:lnTo>
                    <a:lnTo>
                      <a:pt x="342" y="655"/>
                    </a:lnTo>
                    <a:lnTo>
                      <a:pt x="343" y="662"/>
                    </a:lnTo>
                    <a:lnTo>
                      <a:pt x="356" y="665"/>
                    </a:lnTo>
                    <a:lnTo>
                      <a:pt x="361" y="661"/>
                    </a:lnTo>
                    <a:lnTo>
                      <a:pt x="363" y="663"/>
                    </a:lnTo>
                    <a:lnTo>
                      <a:pt x="363" y="673"/>
                    </a:lnTo>
                    <a:lnTo>
                      <a:pt x="369" y="680"/>
                    </a:lnTo>
                    <a:lnTo>
                      <a:pt x="376" y="681"/>
                    </a:lnTo>
                    <a:lnTo>
                      <a:pt x="391" y="707"/>
                    </a:lnTo>
                    <a:lnTo>
                      <a:pt x="400" y="709"/>
                    </a:lnTo>
                    <a:lnTo>
                      <a:pt x="403" y="697"/>
                    </a:lnTo>
                    <a:cubicBezTo>
                      <a:pt x="419" y="724"/>
                      <a:pt x="437" y="748"/>
                      <a:pt x="459" y="770"/>
                    </a:cubicBezTo>
                    <a:lnTo>
                      <a:pt x="401" y="827"/>
                    </a:lnTo>
                    <a:cubicBezTo>
                      <a:pt x="319" y="743"/>
                      <a:pt x="267" y="629"/>
                      <a:pt x="264" y="503"/>
                    </a:cubicBezTo>
                    <a:lnTo>
                      <a:pt x="346" y="503"/>
                    </a:lnTo>
                    <a:cubicBezTo>
                      <a:pt x="347" y="540"/>
                      <a:pt x="353" y="575"/>
                      <a:pt x="363" y="608"/>
                    </a:cubicBezTo>
                    <a:close/>
                    <a:moveTo>
                      <a:pt x="443" y="503"/>
                    </a:moveTo>
                    <a:cubicBezTo>
                      <a:pt x="443" y="511"/>
                      <a:pt x="444" y="519"/>
                      <a:pt x="445" y="527"/>
                    </a:cubicBezTo>
                    <a:lnTo>
                      <a:pt x="435" y="529"/>
                    </a:lnTo>
                    <a:lnTo>
                      <a:pt x="433" y="539"/>
                    </a:lnTo>
                    <a:lnTo>
                      <a:pt x="412" y="565"/>
                    </a:lnTo>
                    <a:lnTo>
                      <a:pt x="413" y="602"/>
                    </a:lnTo>
                    <a:lnTo>
                      <a:pt x="391" y="609"/>
                    </a:lnTo>
                    <a:lnTo>
                      <a:pt x="380" y="609"/>
                    </a:lnTo>
                    <a:cubicBezTo>
                      <a:pt x="369" y="575"/>
                      <a:pt x="363" y="540"/>
                      <a:pt x="362" y="503"/>
                    </a:cubicBezTo>
                    <a:lnTo>
                      <a:pt x="443" y="503"/>
                    </a:lnTo>
                    <a:close/>
                    <a:moveTo>
                      <a:pt x="461" y="732"/>
                    </a:moveTo>
                    <a:lnTo>
                      <a:pt x="480" y="743"/>
                    </a:lnTo>
                    <a:lnTo>
                      <a:pt x="483" y="745"/>
                    </a:lnTo>
                    <a:lnTo>
                      <a:pt x="470" y="758"/>
                    </a:lnTo>
                    <a:cubicBezTo>
                      <a:pt x="464" y="752"/>
                      <a:pt x="458" y="745"/>
                      <a:pt x="452" y="739"/>
                    </a:cubicBezTo>
                    <a:lnTo>
                      <a:pt x="461" y="732"/>
                    </a:lnTo>
                    <a:close/>
                    <a:moveTo>
                      <a:pt x="536" y="298"/>
                    </a:moveTo>
                    <a:lnTo>
                      <a:pt x="593" y="356"/>
                    </a:lnTo>
                    <a:cubicBezTo>
                      <a:pt x="581" y="369"/>
                      <a:pt x="571" y="384"/>
                      <a:pt x="563" y="400"/>
                    </a:cubicBezTo>
                    <a:lnTo>
                      <a:pt x="559" y="399"/>
                    </a:lnTo>
                    <a:lnTo>
                      <a:pt x="550" y="402"/>
                    </a:lnTo>
                    <a:lnTo>
                      <a:pt x="548" y="402"/>
                    </a:lnTo>
                    <a:lnTo>
                      <a:pt x="539" y="410"/>
                    </a:lnTo>
                    <a:lnTo>
                      <a:pt x="550" y="408"/>
                    </a:lnTo>
                    <a:lnTo>
                      <a:pt x="560" y="405"/>
                    </a:lnTo>
                    <a:cubicBezTo>
                      <a:pt x="559" y="407"/>
                      <a:pt x="559" y="408"/>
                      <a:pt x="558" y="409"/>
                    </a:cubicBezTo>
                    <a:lnTo>
                      <a:pt x="549" y="414"/>
                    </a:lnTo>
                    <a:lnTo>
                      <a:pt x="545" y="414"/>
                    </a:lnTo>
                    <a:lnTo>
                      <a:pt x="533" y="424"/>
                    </a:lnTo>
                    <a:lnTo>
                      <a:pt x="521" y="423"/>
                    </a:lnTo>
                    <a:lnTo>
                      <a:pt x="503" y="456"/>
                    </a:lnTo>
                    <a:lnTo>
                      <a:pt x="506" y="463"/>
                    </a:lnTo>
                    <a:lnTo>
                      <a:pt x="497" y="473"/>
                    </a:lnTo>
                    <a:lnTo>
                      <a:pt x="495" y="487"/>
                    </a:lnTo>
                    <a:lnTo>
                      <a:pt x="459" y="487"/>
                    </a:lnTo>
                    <a:cubicBezTo>
                      <a:pt x="460" y="414"/>
                      <a:pt x="489" y="348"/>
                      <a:pt x="536" y="298"/>
                    </a:cubicBezTo>
                    <a:close/>
                    <a:moveTo>
                      <a:pt x="595" y="535"/>
                    </a:moveTo>
                    <a:lnTo>
                      <a:pt x="599" y="533"/>
                    </a:lnTo>
                    <a:lnTo>
                      <a:pt x="609" y="541"/>
                    </a:lnTo>
                    <a:lnTo>
                      <a:pt x="605" y="545"/>
                    </a:lnTo>
                    <a:lnTo>
                      <a:pt x="617" y="553"/>
                    </a:lnTo>
                    <a:lnTo>
                      <a:pt x="616" y="545"/>
                    </a:lnTo>
                    <a:lnTo>
                      <a:pt x="622" y="534"/>
                    </a:lnTo>
                    <a:lnTo>
                      <a:pt x="629" y="541"/>
                    </a:lnTo>
                    <a:lnTo>
                      <a:pt x="636" y="551"/>
                    </a:lnTo>
                    <a:lnTo>
                      <a:pt x="623" y="554"/>
                    </a:lnTo>
                    <a:lnTo>
                      <a:pt x="629" y="565"/>
                    </a:lnTo>
                    <a:lnTo>
                      <a:pt x="638" y="560"/>
                    </a:lnTo>
                    <a:lnTo>
                      <a:pt x="636" y="557"/>
                    </a:lnTo>
                    <a:lnTo>
                      <a:pt x="643" y="552"/>
                    </a:lnTo>
                    <a:lnTo>
                      <a:pt x="647" y="535"/>
                    </a:lnTo>
                    <a:cubicBezTo>
                      <a:pt x="651" y="545"/>
                      <a:pt x="658" y="555"/>
                      <a:pt x="665" y="563"/>
                    </a:cubicBezTo>
                    <a:lnTo>
                      <a:pt x="608" y="621"/>
                    </a:lnTo>
                    <a:cubicBezTo>
                      <a:pt x="580" y="592"/>
                      <a:pt x="562" y="554"/>
                      <a:pt x="557" y="513"/>
                    </a:cubicBezTo>
                    <a:lnTo>
                      <a:pt x="569" y="525"/>
                    </a:lnTo>
                    <a:lnTo>
                      <a:pt x="580" y="525"/>
                    </a:lnTo>
                    <a:lnTo>
                      <a:pt x="595" y="535"/>
                    </a:lnTo>
                    <a:close/>
                    <a:moveTo>
                      <a:pt x="512" y="475"/>
                    </a:moveTo>
                    <a:lnTo>
                      <a:pt x="514" y="458"/>
                    </a:lnTo>
                    <a:lnTo>
                      <a:pt x="523" y="453"/>
                    </a:lnTo>
                    <a:lnTo>
                      <a:pt x="540" y="456"/>
                    </a:lnTo>
                    <a:lnTo>
                      <a:pt x="543" y="459"/>
                    </a:lnTo>
                    <a:cubicBezTo>
                      <a:pt x="541" y="468"/>
                      <a:pt x="541" y="478"/>
                      <a:pt x="540" y="487"/>
                    </a:cubicBezTo>
                    <a:lnTo>
                      <a:pt x="521" y="487"/>
                    </a:lnTo>
                    <a:lnTo>
                      <a:pt x="512" y="475"/>
                    </a:lnTo>
                    <a:close/>
                    <a:moveTo>
                      <a:pt x="485" y="530"/>
                    </a:moveTo>
                    <a:lnTo>
                      <a:pt x="478" y="543"/>
                    </a:lnTo>
                    <a:lnTo>
                      <a:pt x="464" y="543"/>
                    </a:lnTo>
                    <a:lnTo>
                      <a:pt x="463" y="542"/>
                    </a:lnTo>
                    <a:cubicBezTo>
                      <a:pt x="461" y="529"/>
                      <a:pt x="460" y="516"/>
                      <a:pt x="459" y="503"/>
                    </a:cubicBezTo>
                    <a:lnTo>
                      <a:pt x="484" y="503"/>
                    </a:lnTo>
                    <a:lnTo>
                      <a:pt x="478" y="523"/>
                    </a:lnTo>
                    <a:lnTo>
                      <a:pt x="485" y="530"/>
                    </a:lnTo>
                    <a:close/>
                    <a:moveTo>
                      <a:pt x="539" y="689"/>
                    </a:moveTo>
                    <a:cubicBezTo>
                      <a:pt x="533" y="683"/>
                      <a:pt x="527" y="677"/>
                      <a:pt x="522" y="670"/>
                    </a:cubicBezTo>
                    <a:lnTo>
                      <a:pt x="525" y="650"/>
                    </a:lnTo>
                    <a:lnTo>
                      <a:pt x="516" y="630"/>
                    </a:lnTo>
                    <a:lnTo>
                      <a:pt x="514" y="599"/>
                    </a:lnTo>
                    <a:lnTo>
                      <a:pt x="504" y="581"/>
                    </a:lnTo>
                    <a:lnTo>
                      <a:pt x="506" y="569"/>
                    </a:lnTo>
                    <a:lnTo>
                      <a:pt x="495" y="547"/>
                    </a:lnTo>
                    <a:lnTo>
                      <a:pt x="485" y="542"/>
                    </a:lnTo>
                    <a:lnTo>
                      <a:pt x="489" y="530"/>
                    </a:lnTo>
                    <a:lnTo>
                      <a:pt x="485" y="520"/>
                    </a:lnTo>
                    <a:lnTo>
                      <a:pt x="489" y="510"/>
                    </a:lnTo>
                    <a:lnTo>
                      <a:pt x="500" y="510"/>
                    </a:lnTo>
                    <a:lnTo>
                      <a:pt x="504" y="503"/>
                    </a:lnTo>
                    <a:lnTo>
                      <a:pt x="523" y="503"/>
                    </a:lnTo>
                    <a:lnTo>
                      <a:pt x="526" y="509"/>
                    </a:lnTo>
                    <a:lnTo>
                      <a:pt x="522" y="528"/>
                    </a:lnTo>
                    <a:lnTo>
                      <a:pt x="520" y="531"/>
                    </a:lnTo>
                    <a:lnTo>
                      <a:pt x="527" y="547"/>
                    </a:lnTo>
                    <a:lnTo>
                      <a:pt x="522" y="549"/>
                    </a:lnTo>
                    <a:lnTo>
                      <a:pt x="519" y="545"/>
                    </a:lnTo>
                    <a:lnTo>
                      <a:pt x="518" y="547"/>
                    </a:lnTo>
                    <a:lnTo>
                      <a:pt x="521" y="556"/>
                    </a:lnTo>
                    <a:lnTo>
                      <a:pt x="526" y="567"/>
                    </a:lnTo>
                    <a:lnTo>
                      <a:pt x="529" y="567"/>
                    </a:lnTo>
                    <a:lnTo>
                      <a:pt x="531" y="557"/>
                    </a:lnTo>
                    <a:lnTo>
                      <a:pt x="528" y="553"/>
                    </a:lnTo>
                    <a:lnTo>
                      <a:pt x="528" y="547"/>
                    </a:lnTo>
                    <a:lnTo>
                      <a:pt x="527" y="533"/>
                    </a:lnTo>
                    <a:lnTo>
                      <a:pt x="531" y="510"/>
                    </a:lnTo>
                    <a:lnTo>
                      <a:pt x="527" y="503"/>
                    </a:lnTo>
                    <a:lnTo>
                      <a:pt x="541" y="503"/>
                    </a:lnTo>
                    <a:cubicBezTo>
                      <a:pt x="543" y="553"/>
                      <a:pt x="564" y="598"/>
                      <a:pt x="596" y="632"/>
                    </a:cubicBezTo>
                    <a:lnTo>
                      <a:pt x="539" y="689"/>
                    </a:lnTo>
                    <a:close/>
                    <a:moveTo>
                      <a:pt x="1029" y="768"/>
                    </a:moveTo>
                    <a:cubicBezTo>
                      <a:pt x="1095" y="699"/>
                      <a:pt x="1138" y="606"/>
                      <a:pt x="1140" y="503"/>
                    </a:cubicBezTo>
                    <a:lnTo>
                      <a:pt x="1222" y="503"/>
                    </a:lnTo>
                    <a:cubicBezTo>
                      <a:pt x="1219" y="628"/>
                      <a:pt x="1168" y="742"/>
                      <a:pt x="1086" y="826"/>
                    </a:cubicBezTo>
                    <a:lnTo>
                      <a:pt x="1029" y="768"/>
                    </a:lnTo>
                    <a:close/>
                    <a:moveTo>
                      <a:pt x="1006" y="746"/>
                    </a:moveTo>
                    <a:lnTo>
                      <a:pt x="1012" y="739"/>
                    </a:lnTo>
                    <a:lnTo>
                      <a:pt x="1006" y="707"/>
                    </a:lnTo>
                    <a:lnTo>
                      <a:pt x="1002" y="706"/>
                    </a:lnTo>
                    <a:lnTo>
                      <a:pt x="1005" y="700"/>
                    </a:lnTo>
                    <a:lnTo>
                      <a:pt x="991" y="696"/>
                    </a:lnTo>
                    <a:lnTo>
                      <a:pt x="989" y="707"/>
                    </a:lnTo>
                    <a:lnTo>
                      <a:pt x="987" y="722"/>
                    </a:lnTo>
                    <a:lnTo>
                      <a:pt x="984" y="724"/>
                    </a:lnTo>
                    <a:lnTo>
                      <a:pt x="960" y="699"/>
                    </a:lnTo>
                    <a:cubicBezTo>
                      <a:pt x="1009" y="648"/>
                      <a:pt x="1040" y="579"/>
                      <a:pt x="1043" y="503"/>
                    </a:cubicBezTo>
                    <a:lnTo>
                      <a:pt x="1124" y="503"/>
                    </a:lnTo>
                    <a:cubicBezTo>
                      <a:pt x="1121" y="602"/>
                      <a:pt x="1081" y="691"/>
                      <a:pt x="1017" y="757"/>
                    </a:cubicBezTo>
                    <a:lnTo>
                      <a:pt x="1006" y="746"/>
                    </a:lnTo>
                    <a:close/>
                    <a:moveTo>
                      <a:pt x="934" y="822"/>
                    </a:moveTo>
                    <a:lnTo>
                      <a:pt x="942" y="805"/>
                    </a:lnTo>
                    <a:lnTo>
                      <a:pt x="939" y="798"/>
                    </a:lnTo>
                    <a:lnTo>
                      <a:pt x="950" y="788"/>
                    </a:lnTo>
                    <a:lnTo>
                      <a:pt x="950" y="782"/>
                    </a:lnTo>
                    <a:lnTo>
                      <a:pt x="941" y="776"/>
                    </a:lnTo>
                    <a:lnTo>
                      <a:pt x="949" y="760"/>
                    </a:lnTo>
                    <a:lnTo>
                      <a:pt x="961" y="745"/>
                    </a:lnTo>
                    <a:lnTo>
                      <a:pt x="949" y="732"/>
                    </a:lnTo>
                    <a:lnTo>
                      <a:pt x="940" y="732"/>
                    </a:lnTo>
                    <a:lnTo>
                      <a:pt x="934" y="723"/>
                    </a:lnTo>
                    <a:cubicBezTo>
                      <a:pt x="939" y="719"/>
                      <a:pt x="944" y="715"/>
                      <a:pt x="948" y="711"/>
                    </a:cubicBezTo>
                    <a:lnTo>
                      <a:pt x="1006" y="768"/>
                    </a:lnTo>
                    <a:cubicBezTo>
                      <a:pt x="984" y="789"/>
                      <a:pt x="960" y="807"/>
                      <a:pt x="934" y="822"/>
                    </a:cubicBezTo>
                    <a:close/>
                    <a:moveTo>
                      <a:pt x="923" y="663"/>
                    </a:moveTo>
                    <a:lnTo>
                      <a:pt x="916" y="655"/>
                    </a:lnTo>
                    <a:lnTo>
                      <a:pt x="922" y="648"/>
                    </a:lnTo>
                    <a:lnTo>
                      <a:pt x="929" y="632"/>
                    </a:lnTo>
                    <a:lnTo>
                      <a:pt x="926" y="628"/>
                    </a:lnTo>
                    <a:lnTo>
                      <a:pt x="931" y="617"/>
                    </a:lnTo>
                    <a:lnTo>
                      <a:pt x="931" y="607"/>
                    </a:lnTo>
                    <a:lnTo>
                      <a:pt x="928" y="596"/>
                    </a:lnTo>
                    <a:lnTo>
                      <a:pt x="921" y="593"/>
                    </a:lnTo>
                    <a:lnTo>
                      <a:pt x="918" y="599"/>
                    </a:lnTo>
                    <a:lnTo>
                      <a:pt x="914" y="598"/>
                    </a:lnTo>
                    <a:cubicBezTo>
                      <a:pt x="920" y="589"/>
                      <a:pt x="926" y="579"/>
                      <a:pt x="931" y="569"/>
                    </a:cubicBezTo>
                    <a:lnTo>
                      <a:pt x="938" y="565"/>
                    </a:lnTo>
                    <a:lnTo>
                      <a:pt x="942" y="560"/>
                    </a:lnTo>
                    <a:lnTo>
                      <a:pt x="944" y="562"/>
                    </a:lnTo>
                    <a:lnTo>
                      <a:pt x="949" y="556"/>
                    </a:lnTo>
                    <a:lnTo>
                      <a:pt x="945" y="551"/>
                    </a:lnTo>
                    <a:lnTo>
                      <a:pt x="949" y="550"/>
                    </a:lnTo>
                    <a:lnTo>
                      <a:pt x="955" y="553"/>
                    </a:lnTo>
                    <a:lnTo>
                      <a:pt x="968" y="553"/>
                    </a:lnTo>
                    <a:lnTo>
                      <a:pt x="976" y="549"/>
                    </a:lnTo>
                    <a:lnTo>
                      <a:pt x="995" y="544"/>
                    </a:lnTo>
                    <a:lnTo>
                      <a:pt x="992" y="537"/>
                    </a:lnTo>
                    <a:lnTo>
                      <a:pt x="990" y="529"/>
                    </a:lnTo>
                    <a:lnTo>
                      <a:pt x="1001" y="534"/>
                    </a:lnTo>
                    <a:lnTo>
                      <a:pt x="1005" y="532"/>
                    </a:lnTo>
                    <a:lnTo>
                      <a:pt x="1003" y="524"/>
                    </a:lnTo>
                    <a:lnTo>
                      <a:pt x="990" y="528"/>
                    </a:lnTo>
                    <a:lnTo>
                      <a:pt x="976" y="525"/>
                    </a:lnTo>
                    <a:lnTo>
                      <a:pt x="965" y="503"/>
                    </a:lnTo>
                    <a:lnTo>
                      <a:pt x="1027" y="503"/>
                    </a:lnTo>
                    <a:cubicBezTo>
                      <a:pt x="1024" y="575"/>
                      <a:pt x="995" y="640"/>
                      <a:pt x="948" y="688"/>
                    </a:cubicBezTo>
                    <a:lnTo>
                      <a:pt x="940" y="680"/>
                    </a:lnTo>
                    <a:lnTo>
                      <a:pt x="943" y="668"/>
                    </a:lnTo>
                    <a:lnTo>
                      <a:pt x="937" y="643"/>
                    </a:lnTo>
                    <a:lnTo>
                      <a:pt x="923" y="663"/>
                    </a:lnTo>
                    <a:close/>
                    <a:moveTo>
                      <a:pt x="894" y="357"/>
                    </a:moveTo>
                    <a:lnTo>
                      <a:pt x="952" y="300"/>
                    </a:lnTo>
                    <a:cubicBezTo>
                      <a:pt x="965" y="314"/>
                      <a:pt x="977" y="330"/>
                      <a:pt x="987" y="347"/>
                    </a:cubicBezTo>
                    <a:lnTo>
                      <a:pt x="980" y="349"/>
                    </a:lnTo>
                    <a:lnTo>
                      <a:pt x="980" y="362"/>
                    </a:lnTo>
                    <a:lnTo>
                      <a:pt x="1002" y="376"/>
                    </a:lnTo>
                    <a:cubicBezTo>
                      <a:pt x="1007" y="387"/>
                      <a:pt x="1012" y="400"/>
                      <a:pt x="1016" y="412"/>
                    </a:cubicBezTo>
                    <a:lnTo>
                      <a:pt x="1012" y="418"/>
                    </a:lnTo>
                    <a:lnTo>
                      <a:pt x="1004" y="423"/>
                    </a:lnTo>
                    <a:lnTo>
                      <a:pt x="1002" y="435"/>
                    </a:lnTo>
                    <a:lnTo>
                      <a:pt x="997" y="437"/>
                    </a:lnTo>
                    <a:lnTo>
                      <a:pt x="992" y="443"/>
                    </a:lnTo>
                    <a:lnTo>
                      <a:pt x="988" y="441"/>
                    </a:lnTo>
                    <a:lnTo>
                      <a:pt x="980" y="441"/>
                    </a:lnTo>
                    <a:lnTo>
                      <a:pt x="984" y="435"/>
                    </a:lnTo>
                    <a:lnTo>
                      <a:pt x="988" y="418"/>
                    </a:lnTo>
                    <a:lnTo>
                      <a:pt x="993" y="415"/>
                    </a:lnTo>
                    <a:lnTo>
                      <a:pt x="978" y="400"/>
                    </a:lnTo>
                    <a:lnTo>
                      <a:pt x="966" y="404"/>
                    </a:lnTo>
                    <a:lnTo>
                      <a:pt x="963" y="415"/>
                    </a:lnTo>
                    <a:lnTo>
                      <a:pt x="956" y="423"/>
                    </a:lnTo>
                    <a:lnTo>
                      <a:pt x="948" y="417"/>
                    </a:lnTo>
                    <a:lnTo>
                      <a:pt x="946" y="410"/>
                    </a:lnTo>
                    <a:lnTo>
                      <a:pt x="950" y="407"/>
                    </a:lnTo>
                    <a:lnTo>
                      <a:pt x="952" y="412"/>
                    </a:lnTo>
                    <a:lnTo>
                      <a:pt x="956" y="410"/>
                    </a:lnTo>
                    <a:lnTo>
                      <a:pt x="954" y="403"/>
                    </a:lnTo>
                    <a:lnTo>
                      <a:pt x="949" y="403"/>
                    </a:lnTo>
                    <a:lnTo>
                      <a:pt x="949" y="406"/>
                    </a:lnTo>
                    <a:lnTo>
                      <a:pt x="946" y="406"/>
                    </a:lnTo>
                    <a:lnTo>
                      <a:pt x="928" y="386"/>
                    </a:lnTo>
                    <a:lnTo>
                      <a:pt x="922" y="381"/>
                    </a:lnTo>
                    <a:lnTo>
                      <a:pt x="924" y="378"/>
                    </a:lnTo>
                    <a:lnTo>
                      <a:pt x="930" y="376"/>
                    </a:lnTo>
                    <a:lnTo>
                      <a:pt x="925" y="375"/>
                    </a:lnTo>
                    <a:cubicBezTo>
                      <a:pt x="925" y="375"/>
                      <a:pt x="918" y="376"/>
                      <a:pt x="918" y="376"/>
                    </a:cubicBezTo>
                    <a:lnTo>
                      <a:pt x="921" y="380"/>
                    </a:lnTo>
                    <a:lnTo>
                      <a:pt x="912" y="380"/>
                    </a:lnTo>
                    <a:cubicBezTo>
                      <a:pt x="907" y="372"/>
                      <a:pt x="901" y="364"/>
                      <a:pt x="894" y="357"/>
                    </a:cubicBezTo>
                    <a:close/>
                    <a:moveTo>
                      <a:pt x="903" y="671"/>
                    </a:moveTo>
                    <a:lnTo>
                      <a:pt x="886" y="666"/>
                    </a:lnTo>
                    <a:lnTo>
                      <a:pt x="880" y="668"/>
                    </a:lnTo>
                    <a:lnTo>
                      <a:pt x="870" y="660"/>
                    </a:lnTo>
                    <a:lnTo>
                      <a:pt x="861" y="657"/>
                    </a:lnTo>
                    <a:cubicBezTo>
                      <a:pt x="866" y="654"/>
                      <a:pt x="870" y="650"/>
                      <a:pt x="874" y="646"/>
                    </a:cubicBezTo>
                    <a:lnTo>
                      <a:pt x="889" y="657"/>
                    </a:lnTo>
                    <a:lnTo>
                      <a:pt x="900" y="662"/>
                    </a:lnTo>
                    <a:lnTo>
                      <a:pt x="905" y="668"/>
                    </a:lnTo>
                    <a:lnTo>
                      <a:pt x="903" y="671"/>
                    </a:lnTo>
                    <a:close/>
                    <a:moveTo>
                      <a:pt x="872" y="401"/>
                    </a:moveTo>
                    <a:lnTo>
                      <a:pt x="879" y="399"/>
                    </a:lnTo>
                    <a:lnTo>
                      <a:pt x="879" y="397"/>
                    </a:lnTo>
                    <a:lnTo>
                      <a:pt x="872" y="392"/>
                    </a:lnTo>
                    <a:lnTo>
                      <a:pt x="874" y="377"/>
                    </a:lnTo>
                    <a:lnTo>
                      <a:pt x="883" y="368"/>
                    </a:lnTo>
                    <a:cubicBezTo>
                      <a:pt x="888" y="375"/>
                      <a:pt x="893" y="381"/>
                      <a:pt x="898" y="388"/>
                    </a:cubicBezTo>
                    <a:lnTo>
                      <a:pt x="895" y="397"/>
                    </a:lnTo>
                    <a:lnTo>
                      <a:pt x="887" y="392"/>
                    </a:lnTo>
                    <a:lnTo>
                      <a:pt x="881" y="393"/>
                    </a:lnTo>
                    <a:lnTo>
                      <a:pt x="884" y="399"/>
                    </a:lnTo>
                    <a:lnTo>
                      <a:pt x="887" y="399"/>
                    </a:lnTo>
                    <a:lnTo>
                      <a:pt x="884" y="407"/>
                    </a:lnTo>
                    <a:lnTo>
                      <a:pt x="881" y="404"/>
                    </a:lnTo>
                    <a:lnTo>
                      <a:pt x="872" y="401"/>
                    </a:lnTo>
                    <a:close/>
                    <a:moveTo>
                      <a:pt x="970" y="457"/>
                    </a:moveTo>
                    <a:lnTo>
                      <a:pt x="984" y="449"/>
                    </a:lnTo>
                    <a:lnTo>
                      <a:pt x="999" y="446"/>
                    </a:lnTo>
                    <a:lnTo>
                      <a:pt x="1002" y="439"/>
                    </a:lnTo>
                    <a:lnTo>
                      <a:pt x="1011" y="434"/>
                    </a:lnTo>
                    <a:lnTo>
                      <a:pt x="1014" y="427"/>
                    </a:lnTo>
                    <a:lnTo>
                      <a:pt x="1016" y="415"/>
                    </a:lnTo>
                    <a:cubicBezTo>
                      <a:pt x="1018" y="419"/>
                      <a:pt x="1019" y="424"/>
                      <a:pt x="1020" y="428"/>
                    </a:cubicBezTo>
                    <a:lnTo>
                      <a:pt x="1012" y="452"/>
                    </a:lnTo>
                    <a:lnTo>
                      <a:pt x="1011" y="460"/>
                    </a:lnTo>
                    <a:lnTo>
                      <a:pt x="1023" y="444"/>
                    </a:lnTo>
                    <a:cubicBezTo>
                      <a:pt x="1025" y="458"/>
                      <a:pt x="1027" y="472"/>
                      <a:pt x="1027" y="487"/>
                    </a:cubicBezTo>
                    <a:lnTo>
                      <a:pt x="956" y="487"/>
                    </a:lnTo>
                    <a:lnTo>
                      <a:pt x="954" y="481"/>
                    </a:lnTo>
                    <a:lnTo>
                      <a:pt x="962" y="474"/>
                    </a:lnTo>
                    <a:lnTo>
                      <a:pt x="964" y="470"/>
                    </a:lnTo>
                    <a:lnTo>
                      <a:pt x="968" y="468"/>
                    </a:lnTo>
                    <a:lnTo>
                      <a:pt x="977" y="467"/>
                    </a:lnTo>
                    <a:lnTo>
                      <a:pt x="978" y="462"/>
                    </a:lnTo>
                    <a:lnTo>
                      <a:pt x="970" y="457"/>
                    </a:lnTo>
                    <a:close/>
                    <a:moveTo>
                      <a:pt x="986" y="266"/>
                    </a:moveTo>
                    <a:lnTo>
                      <a:pt x="1005" y="267"/>
                    </a:lnTo>
                    <a:lnTo>
                      <a:pt x="1010" y="273"/>
                    </a:lnTo>
                    <a:lnTo>
                      <a:pt x="1008" y="281"/>
                    </a:lnTo>
                    <a:lnTo>
                      <a:pt x="1035" y="298"/>
                    </a:lnTo>
                    <a:lnTo>
                      <a:pt x="1040" y="297"/>
                    </a:lnTo>
                    <a:lnTo>
                      <a:pt x="1075" y="337"/>
                    </a:lnTo>
                    <a:lnTo>
                      <a:pt x="1089" y="332"/>
                    </a:lnTo>
                    <a:cubicBezTo>
                      <a:pt x="1111" y="379"/>
                      <a:pt x="1124" y="432"/>
                      <a:pt x="1124" y="487"/>
                    </a:cubicBezTo>
                    <a:lnTo>
                      <a:pt x="1043" y="487"/>
                    </a:lnTo>
                    <a:cubicBezTo>
                      <a:pt x="1043" y="466"/>
                      <a:pt x="1040" y="445"/>
                      <a:pt x="1035" y="425"/>
                    </a:cubicBezTo>
                    <a:lnTo>
                      <a:pt x="1039" y="420"/>
                    </a:lnTo>
                    <a:lnTo>
                      <a:pt x="1044" y="395"/>
                    </a:lnTo>
                    <a:lnTo>
                      <a:pt x="1040" y="367"/>
                    </a:lnTo>
                    <a:lnTo>
                      <a:pt x="1031" y="336"/>
                    </a:lnTo>
                    <a:lnTo>
                      <a:pt x="1008" y="303"/>
                    </a:lnTo>
                    <a:lnTo>
                      <a:pt x="1013" y="306"/>
                    </a:lnTo>
                    <a:lnTo>
                      <a:pt x="1016" y="303"/>
                    </a:lnTo>
                    <a:lnTo>
                      <a:pt x="998" y="290"/>
                    </a:lnTo>
                    <a:lnTo>
                      <a:pt x="997" y="294"/>
                    </a:lnTo>
                    <a:lnTo>
                      <a:pt x="1015" y="320"/>
                    </a:lnTo>
                    <a:lnTo>
                      <a:pt x="1025" y="342"/>
                    </a:lnTo>
                    <a:lnTo>
                      <a:pt x="1033" y="363"/>
                    </a:lnTo>
                    <a:lnTo>
                      <a:pt x="1035" y="377"/>
                    </a:lnTo>
                    <a:lnTo>
                      <a:pt x="1039" y="401"/>
                    </a:lnTo>
                    <a:lnTo>
                      <a:pt x="1032" y="402"/>
                    </a:lnTo>
                    <a:cubicBezTo>
                      <a:pt x="1032" y="402"/>
                      <a:pt x="1024" y="387"/>
                      <a:pt x="1022" y="381"/>
                    </a:cubicBezTo>
                    <a:lnTo>
                      <a:pt x="1025" y="375"/>
                    </a:lnTo>
                    <a:lnTo>
                      <a:pt x="1018" y="366"/>
                    </a:lnTo>
                    <a:lnTo>
                      <a:pt x="1018" y="356"/>
                    </a:lnTo>
                    <a:lnTo>
                      <a:pt x="1013" y="349"/>
                    </a:lnTo>
                    <a:lnTo>
                      <a:pt x="1007" y="350"/>
                    </a:lnTo>
                    <a:cubicBezTo>
                      <a:pt x="1005" y="346"/>
                      <a:pt x="1003" y="342"/>
                      <a:pt x="1000" y="338"/>
                    </a:cubicBezTo>
                    <a:lnTo>
                      <a:pt x="1005" y="340"/>
                    </a:lnTo>
                    <a:lnTo>
                      <a:pt x="1006" y="339"/>
                    </a:lnTo>
                    <a:lnTo>
                      <a:pt x="1004" y="334"/>
                    </a:lnTo>
                    <a:lnTo>
                      <a:pt x="1009" y="331"/>
                    </a:lnTo>
                    <a:lnTo>
                      <a:pt x="1006" y="328"/>
                    </a:lnTo>
                    <a:lnTo>
                      <a:pt x="999" y="331"/>
                    </a:lnTo>
                    <a:lnTo>
                      <a:pt x="1001" y="319"/>
                    </a:lnTo>
                    <a:lnTo>
                      <a:pt x="997" y="316"/>
                    </a:lnTo>
                    <a:lnTo>
                      <a:pt x="993" y="326"/>
                    </a:lnTo>
                    <a:cubicBezTo>
                      <a:pt x="984" y="312"/>
                      <a:pt x="974" y="300"/>
                      <a:pt x="963" y="288"/>
                    </a:cubicBezTo>
                    <a:lnTo>
                      <a:pt x="986" y="266"/>
                    </a:lnTo>
                    <a:close/>
                    <a:moveTo>
                      <a:pt x="1089" y="162"/>
                    </a:moveTo>
                    <a:cubicBezTo>
                      <a:pt x="1170" y="247"/>
                      <a:pt x="1220" y="361"/>
                      <a:pt x="1222" y="487"/>
                    </a:cubicBezTo>
                    <a:lnTo>
                      <a:pt x="1140" y="487"/>
                    </a:lnTo>
                    <a:cubicBezTo>
                      <a:pt x="1140" y="425"/>
                      <a:pt x="1124" y="366"/>
                      <a:pt x="1098" y="313"/>
                    </a:cubicBezTo>
                    <a:lnTo>
                      <a:pt x="1099" y="312"/>
                    </a:lnTo>
                    <a:lnTo>
                      <a:pt x="1104" y="315"/>
                    </a:lnTo>
                    <a:lnTo>
                      <a:pt x="1106" y="311"/>
                    </a:lnTo>
                    <a:lnTo>
                      <a:pt x="1091" y="285"/>
                    </a:lnTo>
                    <a:lnTo>
                      <a:pt x="1074" y="261"/>
                    </a:lnTo>
                    <a:lnTo>
                      <a:pt x="1054" y="244"/>
                    </a:lnTo>
                    <a:cubicBezTo>
                      <a:pt x="1047" y="236"/>
                      <a:pt x="1040" y="227"/>
                      <a:pt x="1032" y="219"/>
                    </a:cubicBezTo>
                    <a:lnTo>
                      <a:pt x="1089" y="162"/>
                    </a:lnTo>
                    <a:close/>
                    <a:moveTo>
                      <a:pt x="850" y="645"/>
                    </a:moveTo>
                    <a:lnTo>
                      <a:pt x="850" y="645"/>
                    </a:lnTo>
                    <a:lnTo>
                      <a:pt x="850" y="645"/>
                    </a:lnTo>
                    <a:cubicBezTo>
                      <a:pt x="850" y="645"/>
                      <a:pt x="850" y="645"/>
                      <a:pt x="850" y="645"/>
                    </a:cubicBezTo>
                    <a:close/>
                    <a:moveTo>
                      <a:pt x="743" y="987"/>
                    </a:moveTo>
                    <a:cubicBezTo>
                      <a:pt x="1016" y="987"/>
                      <a:pt x="1238" y="765"/>
                      <a:pt x="1238" y="492"/>
                    </a:cubicBezTo>
                    <a:cubicBezTo>
                      <a:pt x="1238" y="236"/>
                      <a:pt x="1043" y="25"/>
                      <a:pt x="793" y="0"/>
                    </a:cubicBezTo>
                    <a:cubicBezTo>
                      <a:pt x="793" y="1"/>
                      <a:pt x="793" y="2"/>
                      <a:pt x="793" y="3"/>
                    </a:cubicBezTo>
                    <a:cubicBezTo>
                      <a:pt x="792" y="7"/>
                      <a:pt x="791" y="12"/>
                      <a:pt x="790" y="15"/>
                    </a:cubicBezTo>
                    <a:cubicBezTo>
                      <a:pt x="902" y="26"/>
                      <a:pt x="1002" y="76"/>
                      <a:pt x="1078" y="150"/>
                    </a:cubicBezTo>
                    <a:lnTo>
                      <a:pt x="1024" y="205"/>
                    </a:lnTo>
                    <a:lnTo>
                      <a:pt x="1026" y="195"/>
                    </a:lnTo>
                    <a:lnTo>
                      <a:pt x="1018" y="192"/>
                    </a:lnTo>
                    <a:lnTo>
                      <a:pt x="1009" y="192"/>
                    </a:lnTo>
                    <a:lnTo>
                      <a:pt x="1011" y="185"/>
                    </a:lnTo>
                    <a:lnTo>
                      <a:pt x="1004" y="163"/>
                    </a:lnTo>
                    <a:lnTo>
                      <a:pt x="991" y="148"/>
                    </a:lnTo>
                    <a:lnTo>
                      <a:pt x="948" y="126"/>
                    </a:lnTo>
                    <a:lnTo>
                      <a:pt x="944" y="129"/>
                    </a:lnTo>
                    <a:lnTo>
                      <a:pt x="936" y="132"/>
                    </a:lnTo>
                    <a:cubicBezTo>
                      <a:pt x="951" y="153"/>
                      <a:pt x="959" y="178"/>
                      <a:pt x="959" y="204"/>
                    </a:cubicBezTo>
                    <a:cubicBezTo>
                      <a:pt x="959" y="207"/>
                      <a:pt x="959" y="210"/>
                      <a:pt x="959" y="213"/>
                    </a:cubicBezTo>
                    <a:lnTo>
                      <a:pt x="980" y="240"/>
                    </a:lnTo>
                    <a:lnTo>
                      <a:pt x="970" y="242"/>
                    </a:lnTo>
                    <a:lnTo>
                      <a:pt x="977" y="252"/>
                    </a:lnTo>
                    <a:lnTo>
                      <a:pt x="958" y="271"/>
                    </a:lnTo>
                    <a:lnTo>
                      <a:pt x="950" y="256"/>
                    </a:lnTo>
                    <a:cubicBezTo>
                      <a:pt x="947" y="266"/>
                      <a:pt x="942" y="276"/>
                      <a:pt x="936" y="284"/>
                    </a:cubicBezTo>
                    <a:cubicBezTo>
                      <a:pt x="938" y="285"/>
                      <a:pt x="939" y="287"/>
                      <a:pt x="940" y="288"/>
                    </a:cubicBezTo>
                    <a:lnTo>
                      <a:pt x="883" y="346"/>
                    </a:lnTo>
                    <a:cubicBezTo>
                      <a:pt x="879" y="342"/>
                      <a:pt x="876" y="339"/>
                      <a:pt x="872" y="336"/>
                    </a:cubicBezTo>
                    <a:cubicBezTo>
                      <a:pt x="867" y="339"/>
                      <a:pt x="861" y="341"/>
                      <a:pt x="855" y="343"/>
                    </a:cubicBezTo>
                    <a:cubicBezTo>
                      <a:pt x="857" y="344"/>
                      <a:pt x="859" y="346"/>
                      <a:pt x="860" y="347"/>
                    </a:cubicBezTo>
                    <a:lnTo>
                      <a:pt x="857" y="350"/>
                    </a:lnTo>
                    <a:lnTo>
                      <a:pt x="851" y="354"/>
                    </a:lnTo>
                    <a:lnTo>
                      <a:pt x="848" y="360"/>
                    </a:lnTo>
                    <a:lnTo>
                      <a:pt x="844" y="356"/>
                    </a:lnTo>
                    <a:lnTo>
                      <a:pt x="832" y="360"/>
                    </a:lnTo>
                    <a:lnTo>
                      <a:pt x="835" y="366"/>
                    </a:lnTo>
                    <a:lnTo>
                      <a:pt x="843" y="363"/>
                    </a:lnTo>
                    <a:lnTo>
                      <a:pt x="849" y="364"/>
                    </a:lnTo>
                    <a:lnTo>
                      <a:pt x="849" y="361"/>
                    </a:lnTo>
                    <a:lnTo>
                      <a:pt x="853" y="359"/>
                    </a:lnTo>
                    <a:lnTo>
                      <a:pt x="855" y="356"/>
                    </a:lnTo>
                    <a:lnTo>
                      <a:pt x="862" y="354"/>
                    </a:lnTo>
                    <a:lnTo>
                      <a:pt x="868" y="354"/>
                    </a:lnTo>
                    <a:cubicBezTo>
                      <a:pt x="869" y="355"/>
                      <a:pt x="871" y="356"/>
                      <a:pt x="872" y="357"/>
                    </a:cubicBezTo>
                    <a:lnTo>
                      <a:pt x="849" y="380"/>
                    </a:lnTo>
                    <a:lnTo>
                      <a:pt x="847" y="377"/>
                    </a:lnTo>
                    <a:lnTo>
                      <a:pt x="823" y="381"/>
                    </a:lnTo>
                    <a:lnTo>
                      <a:pt x="818" y="387"/>
                    </a:lnTo>
                    <a:lnTo>
                      <a:pt x="813" y="387"/>
                    </a:lnTo>
                    <a:lnTo>
                      <a:pt x="828" y="373"/>
                    </a:lnTo>
                    <a:lnTo>
                      <a:pt x="822" y="370"/>
                    </a:lnTo>
                    <a:lnTo>
                      <a:pt x="808" y="389"/>
                    </a:lnTo>
                    <a:lnTo>
                      <a:pt x="813" y="388"/>
                    </a:lnTo>
                    <a:lnTo>
                      <a:pt x="812" y="395"/>
                    </a:lnTo>
                    <a:lnTo>
                      <a:pt x="817" y="397"/>
                    </a:lnTo>
                    <a:lnTo>
                      <a:pt x="818" y="404"/>
                    </a:lnTo>
                    <a:lnTo>
                      <a:pt x="810" y="403"/>
                    </a:lnTo>
                    <a:lnTo>
                      <a:pt x="801" y="404"/>
                    </a:lnTo>
                    <a:lnTo>
                      <a:pt x="780" y="394"/>
                    </a:lnTo>
                    <a:cubicBezTo>
                      <a:pt x="780" y="394"/>
                      <a:pt x="779" y="450"/>
                      <a:pt x="779" y="478"/>
                    </a:cubicBezTo>
                    <a:cubicBezTo>
                      <a:pt x="828" y="495"/>
                      <a:pt x="881" y="519"/>
                      <a:pt x="881" y="582"/>
                    </a:cubicBezTo>
                    <a:cubicBezTo>
                      <a:pt x="881" y="609"/>
                      <a:pt x="869" y="632"/>
                      <a:pt x="845" y="648"/>
                    </a:cubicBezTo>
                    <a:lnTo>
                      <a:pt x="845" y="648"/>
                    </a:lnTo>
                    <a:cubicBezTo>
                      <a:pt x="845" y="648"/>
                      <a:pt x="844" y="649"/>
                      <a:pt x="844" y="649"/>
                    </a:cubicBezTo>
                    <a:lnTo>
                      <a:pt x="844" y="649"/>
                    </a:lnTo>
                    <a:cubicBezTo>
                      <a:pt x="843" y="649"/>
                      <a:pt x="843" y="650"/>
                      <a:pt x="842" y="650"/>
                    </a:cubicBezTo>
                    <a:cubicBezTo>
                      <a:pt x="822" y="663"/>
                      <a:pt x="797" y="670"/>
                      <a:pt x="774" y="677"/>
                    </a:cubicBezTo>
                    <a:cubicBezTo>
                      <a:pt x="774" y="677"/>
                      <a:pt x="774" y="721"/>
                      <a:pt x="774" y="721"/>
                    </a:cubicBezTo>
                    <a:cubicBezTo>
                      <a:pt x="809" y="739"/>
                      <a:pt x="852" y="764"/>
                      <a:pt x="848" y="838"/>
                    </a:cubicBezTo>
                    <a:cubicBezTo>
                      <a:pt x="848" y="856"/>
                      <a:pt x="841" y="861"/>
                      <a:pt x="835" y="862"/>
                    </a:cubicBezTo>
                    <a:lnTo>
                      <a:pt x="835" y="862"/>
                    </a:lnTo>
                    <a:cubicBezTo>
                      <a:pt x="814" y="867"/>
                      <a:pt x="793" y="871"/>
                      <a:pt x="771" y="872"/>
                    </a:cubicBezTo>
                    <a:cubicBezTo>
                      <a:pt x="771" y="878"/>
                      <a:pt x="771" y="884"/>
                      <a:pt x="770" y="889"/>
                    </a:cubicBezTo>
                    <a:cubicBezTo>
                      <a:pt x="866" y="882"/>
                      <a:pt x="952" y="842"/>
                      <a:pt x="1017" y="780"/>
                    </a:cubicBezTo>
                    <a:lnTo>
                      <a:pt x="1075" y="837"/>
                    </a:lnTo>
                    <a:cubicBezTo>
                      <a:pt x="989" y="920"/>
                      <a:pt x="872" y="971"/>
                      <a:pt x="743" y="971"/>
                    </a:cubicBezTo>
                    <a:cubicBezTo>
                      <a:pt x="615" y="971"/>
                      <a:pt x="499" y="920"/>
                      <a:pt x="413" y="838"/>
                    </a:cubicBezTo>
                    <a:lnTo>
                      <a:pt x="470" y="781"/>
                    </a:lnTo>
                    <a:cubicBezTo>
                      <a:pt x="535" y="842"/>
                      <a:pt x="620" y="882"/>
                      <a:pt x="713" y="889"/>
                    </a:cubicBezTo>
                    <a:cubicBezTo>
                      <a:pt x="713" y="884"/>
                      <a:pt x="713" y="878"/>
                      <a:pt x="713" y="872"/>
                    </a:cubicBezTo>
                    <a:cubicBezTo>
                      <a:pt x="624" y="865"/>
                      <a:pt x="543" y="828"/>
                      <a:pt x="482" y="770"/>
                    </a:cubicBezTo>
                    <a:lnTo>
                      <a:pt x="497" y="754"/>
                    </a:lnTo>
                    <a:lnTo>
                      <a:pt x="518" y="757"/>
                    </a:lnTo>
                    <a:lnTo>
                      <a:pt x="529" y="745"/>
                    </a:lnTo>
                    <a:lnTo>
                      <a:pt x="559" y="746"/>
                    </a:lnTo>
                    <a:lnTo>
                      <a:pt x="563" y="735"/>
                    </a:lnTo>
                    <a:lnTo>
                      <a:pt x="562" y="731"/>
                    </a:lnTo>
                    <a:cubicBezTo>
                      <a:pt x="604" y="763"/>
                      <a:pt x="656" y="785"/>
                      <a:pt x="712" y="791"/>
                    </a:cubicBezTo>
                    <a:cubicBezTo>
                      <a:pt x="712" y="784"/>
                      <a:pt x="712" y="779"/>
                      <a:pt x="711" y="774"/>
                    </a:cubicBezTo>
                    <a:cubicBezTo>
                      <a:pt x="650" y="767"/>
                      <a:pt x="594" y="741"/>
                      <a:pt x="550" y="701"/>
                    </a:cubicBezTo>
                    <a:lnTo>
                      <a:pt x="608" y="643"/>
                    </a:lnTo>
                    <a:cubicBezTo>
                      <a:pt x="622" y="656"/>
                      <a:pt x="638" y="666"/>
                      <a:pt x="655" y="674"/>
                    </a:cubicBezTo>
                    <a:cubicBezTo>
                      <a:pt x="656" y="669"/>
                      <a:pt x="658" y="664"/>
                      <a:pt x="660" y="659"/>
                    </a:cubicBezTo>
                    <a:cubicBezTo>
                      <a:pt x="646" y="652"/>
                      <a:pt x="632" y="643"/>
                      <a:pt x="619" y="632"/>
                    </a:cubicBezTo>
                    <a:lnTo>
                      <a:pt x="677" y="574"/>
                    </a:lnTo>
                    <a:cubicBezTo>
                      <a:pt x="686" y="582"/>
                      <a:pt x="697" y="587"/>
                      <a:pt x="708" y="591"/>
                    </a:cubicBezTo>
                    <a:cubicBezTo>
                      <a:pt x="708" y="586"/>
                      <a:pt x="708" y="580"/>
                      <a:pt x="708" y="574"/>
                    </a:cubicBezTo>
                    <a:cubicBezTo>
                      <a:pt x="701" y="571"/>
                      <a:pt x="694" y="567"/>
                      <a:pt x="688" y="563"/>
                    </a:cubicBezTo>
                    <a:lnTo>
                      <a:pt x="705" y="546"/>
                    </a:lnTo>
                    <a:cubicBezTo>
                      <a:pt x="699" y="545"/>
                      <a:pt x="693" y="543"/>
                      <a:pt x="688" y="541"/>
                    </a:cubicBezTo>
                    <a:lnTo>
                      <a:pt x="677" y="552"/>
                    </a:lnTo>
                    <a:cubicBezTo>
                      <a:pt x="671" y="546"/>
                      <a:pt x="667" y="539"/>
                      <a:pt x="663" y="531"/>
                    </a:cubicBezTo>
                    <a:cubicBezTo>
                      <a:pt x="653" y="527"/>
                      <a:pt x="643" y="522"/>
                      <a:pt x="634" y="516"/>
                    </a:cubicBezTo>
                    <a:cubicBezTo>
                      <a:pt x="599" y="493"/>
                      <a:pt x="581" y="460"/>
                      <a:pt x="581" y="418"/>
                    </a:cubicBezTo>
                    <a:cubicBezTo>
                      <a:pt x="581" y="387"/>
                      <a:pt x="590" y="363"/>
                      <a:pt x="604" y="344"/>
                    </a:cubicBezTo>
                    <a:lnTo>
                      <a:pt x="547" y="287"/>
                    </a:lnTo>
                    <a:cubicBezTo>
                      <a:pt x="588" y="247"/>
                      <a:pt x="641" y="220"/>
                      <a:pt x="700" y="211"/>
                    </a:cubicBezTo>
                    <a:cubicBezTo>
                      <a:pt x="700" y="206"/>
                      <a:pt x="700" y="200"/>
                      <a:pt x="700" y="195"/>
                    </a:cubicBezTo>
                    <a:cubicBezTo>
                      <a:pt x="637" y="204"/>
                      <a:pt x="580" y="233"/>
                      <a:pt x="536" y="275"/>
                    </a:cubicBezTo>
                    <a:lnTo>
                      <a:pt x="526" y="266"/>
                    </a:lnTo>
                    <a:cubicBezTo>
                      <a:pt x="524" y="270"/>
                      <a:pt x="521" y="274"/>
                      <a:pt x="518" y="281"/>
                    </a:cubicBezTo>
                    <a:lnTo>
                      <a:pt x="524" y="287"/>
                    </a:lnTo>
                    <a:cubicBezTo>
                      <a:pt x="475" y="339"/>
                      <a:pt x="444" y="410"/>
                      <a:pt x="443" y="487"/>
                    </a:cubicBezTo>
                    <a:lnTo>
                      <a:pt x="362" y="487"/>
                    </a:lnTo>
                    <a:cubicBezTo>
                      <a:pt x="363" y="387"/>
                      <a:pt x="403" y="297"/>
                      <a:pt x="467" y="229"/>
                    </a:cubicBezTo>
                    <a:lnTo>
                      <a:pt x="493" y="255"/>
                    </a:lnTo>
                    <a:cubicBezTo>
                      <a:pt x="494" y="255"/>
                      <a:pt x="495" y="255"/>
                      <a:pt x="496" y="255"/>
                    </a:cubicBezTo>
                    <a:cubicBezTo>
                      <a:pt x="501" y="255"/>
                      <a:pt x="506" y="253"/>
                      <a:pt x="511" y="251"/>
                    </a:cubicBezTo>
                    <a:lnTo>
                      <a:pt x="478" y="218"/>
                    </a:lnTo>
                    <a:cubicBezTo>
                      <a:pt x="495" y="201"/>
                      <a:pt x="514" y="186"/>
                      <a:pt x="535" y="173"/>
                    </a:cubicBezTo>
                    <a:cubicBezTo>
                      <a:pt x="536" y="167"/>
                      <a:pt x="538" y="162"/>
                      <a:pt x="539" y="161"/>
                    </a:cubicBezTo>
                    <a:cubicBezTo>
                      <a:pt x="540" y="159"/>
                      <a:pt x="545" y="152"/>
                      <a:pt x="551" y="144"/>
                    </a:cubicBezTo>
                    <a:cubicBezTo>
                      <a:pt x="520" y="161"/>
                      <a:pt x="492" y="182"/>
                      <a:pt x="467" y="207"/>
                    </a:cubicBezTo>
                    <a:lnTo>
                      <a:pt x="409" y="149"/>
                    </a:lnTo>
                    <a:cubicBezTo>
                      <a:pt x="485" y="76"/>
                      <a:pt x="584" y="27"/>
                      <a:pt x="694" y="16"/>
                    </a:cubicBezTo>
                    <a:cubicBezTo>
                      <a:pt x="694" y="14"/>
                      <a:pt x="694" y="12"/>
                      <a:pt x="694" y="12"/>
                    </a:cubicBezTo>
                    <a:cubicBezTo>
                      <a:pt x="693" y="8"/>
                      <a:pt x="692" y="4"/>
                      <a:pt x="691" y="0"/>
                    </a:cubicBezTo>
                    <a:cubicBezTo>
                      <a:pt x="443" y="26"/>
                      <a:pt x="248" y="237"/>
                      <a:pt x="248" y="492"/>
                    </a:cubicBezTo>
                    <a:cubicBezTo>
                      <a:pt x="248" y="765"/>
                      <a:pt x="470" y="987"/>
                      <a:pt x="743" y="987"/>
                    </a:cubicBezTo>
                    <a:close/>
                    <a:moveTo>
                      <a:pt x="511" y="273"/>
                    </a:moveTo>
                    <a:cubicBezTo>
                      <a:pt x="511" y="270"/>
                      <a:pt x="512" y="267"/>
                      <a:pt x="513" y="264"/>
                    </a:cubicBezTo>
                    <a:cubicBezTo>
                      <a:pt x="510" y="265"/>
                      <a:pt x="506" y="265"/>
                      <a:pt x="503" y="265"/>
                    </a:cubicBezTo>
                    <a:lnTo>
                      <a:pt x="511" y="273"/>
                    </a:lnTo>
                    <a:close/>
                    <a:moveTo>
                      <a:pt x="792" y="582"/>
                    </a:moveTo>
                    <a:cubicBezTo>
                      <a:pt x="792" y="577"/>
                      <a:pt x="786" y="573"/>
                      <a:pt x="778" y="570"/>
                    </a:cubicBezTo>
                    <a:lnTo>
                      <a:pt x="777" y="570"/>
                    </a:lnTo>
                    <a:cubicBezTo>
                      <a:pt x="777" y="573"/>
                      <a:pt x="776" y="589"/>
                      <a:pt x="776" y="597"/>
                    </a:cubicBezTo>
                    <a:cubicBezTo>
                      <a:pt x="786" y="593"/>
                      <a:pt x="792" y="588"/>
                      <a:pt x="792" y="582"/>
                    </a:cubicBezTo>
                    <a:close/>
                    <a:moveTo>
                      <a:pt x="839" y="58"/>
                    </a:moveTo>
                    <a:lnTo>
                      <a:pt x="843" y="54"/>
                    </a:lnTo>
                    <a:lnTo>
                      <a:pt x="834" y="50"/>
                    </a:lnTo>
                    <a:lnTo>
                      <a:pt x="810" y="50"/>
                    </a:lnTo>
                    <a:lnTo>
                      <a:pt x="804" y="54"/>
                    </a:lnTo>
                    <a:lnTo>
                      <a:pt x="789" y="53"/>
                    </a:lnTo>
                    <a:lnTo>
                      <a:pt x="789" y="56"/>
                    </a:lnTo>
                    <a:cubicBezTo>
                      <a:pt x="798" y="57"/>
                      <a:pt x="807" y="58"/>
                      <a:pt x="814" y="59"/>
                    </a:cubicBezTo>
                    <a:lnTo>
                      <a:pt x="826" y="58"/>
                    </a:lnTo>
                    <a:lnTo>
                      <a:pt x="839" y="58"/>
                    </a:lnTo>
                    <a:close/>
                    <a:moveTo>
                      <a:pt x="857" y="214"/>
                    </a:moveTo>
                    <a:cubicBezTo>
                      <a:pt x="834" y="205"/>
                      <a:pt x="810" y="198"/>
                      <a:pt x="785" y="195"/>
                    </a:cubicBezTo>
                    <a:cubicBezTo>
                      <a:pt x="785" y="200"/>
                      <a:pt x="784" y="206"/>
                      <a:pt x="784" y="211"/>
                    </a:cubicBezTo>
                    <a:cubicBezTo>
                      <a:pt x="808" y="214"/>
                      <a:pt x="830" y="221"/>
                      <a:pt x="851" y="229"/>
                    </a:cubicBezTo>
                    <a:cubicBezTo>
                      <a:pt x="854" y="225"/>
                      <a:pt x="856" y="220"/>
                      <a:pt x="857" y="214"/>
                    </a:cubicBezTo>
                    <a:close/>
                    <a:moveTo>
                      <a:pt x="1165" y="143"/>
                    </a:moveTo>
                    <a:cubicBezTo>
                      <a:pt x="1203" y="269"/>
                      <a:pt x="1294" y="241"/>
                      <a:pt x="1355" y="373"/>
                    </a:cubicBezTo>
                    <a:cubicBezTo>
                      <a:pt x="1349" y="329"/>
                      <a:pt x="1399" y="187"/>
                      <a:pt x="1280" y="99"/>
                    </a:cubicBezTo>
                    <a:cubicBezTo>
                      <a:pt x="1320" y="148"/>
                      <a:pt x="1308" y="238"/>
                      <a:pt x="1332" y="297"/>
                    </a:cubicBezTo>
                    <a:cubicBezTo>
                      <a:pt x="1286" y="198"/>
                      <a:pt x="1187" y="182"/>
                      <a:pt x="1165" y="143"/>
                    </a:cubicBezTo>
                    <a:close/>
                    <a:moveTo>
                      <a:pt x="294" y="128"/>
                    </a:moveTo>
                    <a:cubicBezTo>
                      <a:pt x="322" y="95"/>
                      <a:pt x="331" y="51"/>
                      <a:pt x="374" y="18"/>
                    </a:cubicBezTo>
                    <a:cubicBezTo>
                      <a:pt x="286" y="37"/>
                      <a:pt x="211" y="116"/>
                      <a:pt x="191" y="213"/>
                    </a:cubicBezTo>
                    <a:cubicBezTo>
                      <a:pt x="219" y="180"/>
                      <a:pt x="267" y="161"/>
                      <a:pt x="294" y="128"/>
                    </a:cubicBezTo>
                    <a:close/>
                    <a:moveTo>
                      <a:pt x="1276" y="412"/>
                    </a:moveTo>
                    <a:cubicBezTo>
                      <a:pt x="1270" y="540"/>
                      <a:pt x="1341" y="563"/>
                      <a:pt x="1337" y="675"/>
                    </a:cubicBezTo>
                    <a:cubicBezTo>
                      <a:pt x="1367" y="597"/>
                      <a:pt x="1485" y="575"/>
                      <a:pt x="1441" y="388"/>
                    </a:cubicBezTo>
                    <a:cubicBezTo>
                      <a:pt x="1442" y="460"/>
                      <a:pt x="1378" y="501"/>
                      <a:pt x="1351" y="613"/>
                    </a:cubicBezTo>
                    <a:cubicBezTo>
                      <a:pt x="1357" y="487"/>
                      <a:pt x="1307" y="473"/>
                      <a:pt x="1276" y="412"/>
                    </a:cubicBezTo>
                    <a:close/>
                    <a:moveTo>
                      <a:pt x="1458" y="554"/>
                    </a:moveTo>
                    <a:cubicBezTo>
                      <a:pt x="1434" y="624"/>
                      <a:pt x="1353" y="663"/>
                      <a:pt x="1300" y="766"/>
                    </a:cubicBezTo>
                    <a:cubicBezTo>
                      <a:pt x="1330" y="644"/>
                      <a:pt x="1285" y="612"/>
                      <a:pt x="1281" y="545"/>
                    </a:cubicBezTo>
                    <a:cubicBezTo>
                      <a:pt x="1236" y="663"/>
                      <a:pt x="1295" y="706"/>
                      <a:pt x="1262" y="829"/>
                    </a:cubicBezTo>
                    <a:cubicBezTo>
                      <a:pt x="1301" y="775"/>
                      <a:pt x="1456" y="747"/>
                      <a:pt x="1458" y="554"/>
                    </a:cubicBezTo>
                    <a:close/>
                    <a:moveTo>
                      <a:pt x="1365" y="455"/>
                    </a:moveTo>
                    <a:cubicBezTo>
                      <a:pt x="1352" y="391"/>
                      <a:pt x="1320" y="348"/>
                      <a:pt x="1280" y="315"/>
                    </a:cubicBezTo>
                    <a:cubicBezTo>
                      <a:pt x="1250" y="290"/>
                      <a:pt x="1242" y="284"/>
                      <a:pt x="1231" y="268"/>
                    </a:cubicBezTo>
                    <a:cubicBezTo>
                      <a:pt x="1273" y="410"/>
                      <a:pt x="1338" y="411"/>
                      <a:pt x="1366" y="518"/>
                    </a:cubicBezTo>
                    <a:cubicBezTo>
                      <a:pt x="1370" y="462"/>
                      <a:pt x="1485" y="370"/>
                      <a:pt x="1376" y="217"/>
                    </a:cubicBezTo>
                    <a:cubicBezTo>
                      <a:pt x="1405" y="288"/>
                      <a:pt x="1362" y="386"/>
                      <a:pt x="1365" y="455"/>
                    </a:cubicBezTo>
                    <a:close/>
                    <a:moveTo>
                      <a:pt x="254" y="268"/>
                    </a:moveTo>
                    <a:cubicBezTo>
                      <a:pt x="243" y="284"/>
                      <a:pt x="235" y="290"/>
                      <a:pt x="205" y="315"/>
                    </a:cubicBezTo>
                    <a:cubicBezTo>
                      <a:pt x="165" y="348"/>
                      <a:pt x="133" y="391"/>
                      <a:pt x="120" y="455"/>
                    </a:cubicBezTo>
                    <a:cubicBezTo>
                      <a:pt x="123" y="386"/>
                      <a:pt x="80" y="288"/>
                      <a:pt x="108" y="217"/>
                    </a:cubicBezTo>
                    <a:cubicBezTo>
                      <a:pt x="0" y="370"/>
                      <a:pt x="115" y="462"/>
                      <a:pt x="119" y="518"/>
                    </a:cubicBezTo>
                    <a:cubicBezTo>
                      <a:pt x="147" y="411"/>
                      <a:pt x="212" y="410"/>
                      <a:pt x="254" y="268"/>
                    </a:cubicBezTo>
                    <a:close/>
                    <a:moveTo>
                      <a:pt x="209" y="412"/>
                    </a:moveTo>
                    <a:cubicBezTo>
                      <a:pt x="178" y="473"/>
                      <a:pt x="128" y="487"/>
                      <a:pt x="133" y="613"/>
                    </a:cubicBezTo>
                    <a:cubicBezTo>
                      <a:pt x="107" y="501"/>
                      <a:pt x="43" y="460"/>
                      <a:pt x="44" y="388"/>
                    </a:cubicBezTo>
                    <a:cubicBezTo>
                      <a:pt x="0" y="575"/>
                      <a:pt x="118" y="597"/>
                      <a:pt x="148" y="675"/>
                    </a:cubicBezTo>
                    <a:cubicBezTo>
                      <a:pt x="144" y="563"/>
                      <a:pt x="215" y="540"/>
                      <a:pt x="209" y="412"/>
                    </a:cubicBezTo>
                    <a:close/>
                    <a:moveTo>
                      <a:pt x="1010" y="1043"/>
                    </a:moveTo>
                    <a:cubicBezTo>
                      <a:pt x="960" y="1030"/>
                      <a:pt x="909" y="1023"/>
                      <a:pt x="870" y="1022"/>
                    </a:cubicBezTo>
                    <a:cubicBezTo>
                      <a:pt x="822" y="1021"/>
                      <a:pt x="780" y="1030"/>
                      <a:pt x="742" y="1044"/>
                    </a:cubicBezTo>
                    <a:cubicBezTo>
                      <a:pt x="705" y="1030"/>
                      <a:pt x="663" y="1021"/>
                      <a:pt x="615" y="1022"/>
                    </a:cubicBezTo>
                    <a:cubicBezTo>
                      <a:pt x="576" y="1023"/>
                      <a:pt x="525" y="1030"/>
                      <a:pt x="475" y="1043"/>
                    </a:cubicBezTo>
                    <a:cubicBezTo>
                      <a:pt x="398" y="1064"/>
                      <a:pt x="331" y="1080"/>
                      <a:pt x="273" y="1050"/>
                    </a:cubicBezTo>
                    <a:cubicBezTo>
                      <a:pt x="328" y="1100"/>
                      <a:pt x="393" y="1117"/>
                      <a:pt x="487" y="1107"/>
                    </a:cubicBezTo>
                    <a:cubicBezTo>
                      <a:pt x="565" y="1099"/>
                      <a:pt x="628" y="1060"/>
                      <a:pt x="702" y="1060"/>
                    </a:cubicBezTo>
                    <a:cubicBezTo>
                      <a:pt x="703" y="1060"/>
                      <a:pt x="704" y="1060"/>
                      <a:pt x="705" y="1060"/>
                    </a:cubicBezTo>
                    <a:cubicBezTo>
                      <a:pt x="627" y="1099"/>
                      <a:pt x="584" y="1155"/>
                      <a:pt x="584" y="1155"/>
                    </a:cubicBezTo>
                    <a:lnTo>
                      <a:pt x="619" y="1159"/>
                    </a:lnTo>
                    <a:cubicBezTo>
                      <a:pt x="619" y="1159"/>
                      <a:pt x="657" y="1084"/>
                      <a:pt x="742" y="1065"/>
                    </a:cubicBezTo>
                    <a:cubicBezTo>
                      <a:pt x="828" y="1084"/>
                      <a:pt x="866" y="1159"/>
                      <a:pt x="866" y="1159"/>
                    </a:cubicBezTo>
                    <a:lnTo>
                      <a:pt x="901" y="1155"/>
                    </a:lnTo>
                    <a:cubicBezTo>
                      <a:pt x="901" y="1155"/>
                      <a:pt x="858" y="1099"/>
                      <a:pt x="780" y="1060"/>
                    </a:cubicBezTo>
                    <a:cubicBezTo>
                      <a:pt x="781" y="1060"/>
                      <a:pt x="782" y="1060"/>
                      <a:pt x="783" y="1060"/>
                    </a:cubicBezTo>
                    <a:cubicBezTo>
                      <a:pt x="857" y="1060"/>
                      <a:pt x="920" y="1099"/>
                      <a:pt x="998" y="1107"/>
                    </a:cubicBezTo>
                    <a:cubicBezTo>
                      <a:pt x="1092" y="1117"/>
                      <a:pt x="1157" y="1100"/>
                      <a:pt x="1212" y="1050"/>
                    </a:cubicBezTo>
                    <a:cubicBezTo>
                      <a:pt x="1154" y="1080"/>
                      <a:pt x="1087" y="1064"/>
                      <a:pt x="1010" y="1043"/>
                    </a:cubicBezTo>
                    <a:close/>
                    <a:moveTo>
                      <a:pt x="1215" y="887"/>
                    </a:moveTo>
                    <a:cubicBezTo>
                      <a:pt x="1266" y="816"/>
                      <a:pt x="1234" y="742"/>
                      <a:pt x="1245" y="690"/>
                    </a:cubicBezTo>
                    <a:cubicBezTo>
                      <a:pt x="1163" y="814"/>
                      <a:pt x="1208" y="866"/>
                      <a:pt x="1153" y="946"/>
                    </a:cubicBezTo>
                    <a:cubicBezTo>
                      <a:pt x="1220" y="898"/>
                      <a:pt x="1368" y="943"/>
                      <a:pt x="1425" y="723"/>
                    </a:cubicBezTo>
                    <a:cubicBezTo>
                      <a:pt x="1380" y="813"/>
                      <a:pt x="1268" y="828"/>
                      <a:pt x="1215" y="887"/>
                    </a:cubicBezTo>
                    <a:close/>
                    <a:moveTo>
                      <a:pt x="1081" y="997"/>
                    </a:moveTo>
                    <a:cubicBezTo>
                      <a:pt x="1168" y="915"/>
                      <a:pt x="1140" y="863"/>
                      <a:pt x="1167" y="821"/>
                    </a:cubicBezTo>
                    <a:cubicBezTo>
                      <a:pt x="1039" y="936"/>
                      <a:pt x="1070" y="971"/>
                      <a:pt x="1024" y="1034"/>
                    </a:cubicBezTo>
                    <a:cubicBezTo>
                      <a:pt x="1072" y="1011"/>
                      <a:pt x="1242" y="1087"/>
                      <a:pt x="1338" y="902"/>
                    </a:cubicBezTo>
                    <a:cubicBezTo>
                      <a:pt x="1282" y="969"/>
                      <a:pt x="1166" y="947"/>
                      <a:pt x="1081" y="997"/>
                    </a:cubicBezTo>
                    <a:close/>
                    <a:moveTo>
                      <a:pt x="461" y="1034"/>
                    </a:moveTo>
                    <a:cubicBezTo>
                      <a:pt x="415" y="971"/>
                      <a:pt x="446" y="936"/>
                      <a:pt x="318" y="821"/>
                    </a:cubicBezTo>
                    <a:cubicBezTo>
                      <a:pt x="345" y="863"/>
                      <a:pt x="317" y="915"/>
                      <a:pt x="404" y="997"/>
                    </a:cubicBezTo>
                    <a:cubicBezTo>
                      <a:pt x="319" y="947"/>
                      <a:pt x="203" y="969"/>
                      <a:pt x="146" y="902"/>
                    </a:cubicBezTo>
                    <a:cubicBezTo>
                      <a:pt x="243" y="1087"/>
                      <a:pt x="413" y="1011"/>
                      <a:pt x="461" y="1034"/>
                    </a:cubicBezTo>
                    <a:close/>
                    <a:moveTo>
                      <a:pt x="223" y="829"/>
                    </a:moveTo>
                    <a:cubicBezTo>
                      <a:pt x="190" y="706"/>
                      <a:pt x="248" y="663"/>
                      <a:pt x="204" y="545"/>
                    </a:cubicBezTo>
                    <a:cubicBezTo>
                      <a:pt x="200" y="612"/>
                      <a:pt x="155" y="644"/>
                      <a:pt x="185" y="766"/>
                    </a:cubicBezTo>
                    <a:cubicBezTo>
                      <a:pt x="132" y="663"/>
                      <a:pt x="51" y="624"/>
                      <a:pt x="27" y="554"/>
                    </a:cubicBezTo>
                    <a:cubicBezTo>
                      <a:pt x="29" y="747"/>
                      <a:pt x="184" y="775"/>
                      <a:pt x="223" y="829"/>
                    </a:cubicBezTo>
                    <a:close/>
                    <a:moveTo>
                      <a:pt x="240" y="690"/>
                    </a:moveTo>
                    <a:cubicBezTo>
                      <a:pt x="251" y="742"/>
                      <a:pt x="219" y="816"/>
                      <a:pt x="270" y="887"/>
                    </a:cubicBezTo>
                    <a:cubicBezTo>
                      <a:pt x="217" y="828"/>
                      <a:pt x="105" y="813"/>
                      <a:pt x="60" y="723"/>
                    </a:cubicBezTo>
                    <a:cubicBezTo>
                      <a:pt x="117" y="943"/>
                      <a:pt x="265" y="898"/>
                      <a:pt x="332" y="946"/>
                    </a:cubicBezTo>
                    <a:cubicBezTo>
                      <a:pt x="277" y="866"/>
                      <a:pt x="322" y="814"/>
                      <a:pt x="240" y="690"/>
                    </a:cubicBezTo>
                    <a:close/>
                    <a:moveTo>
                      <a:pt x="130" y="373"/>
                    </a:moveTo>
                    <a:cubicBezTo>
                      <a:pt x="191" y="241"/>
                      <a:pt x="282" y="269"/>
                      <a:pt x="320" y="143"/>
                    </a:cubicBezTo>
                    <a:cubicBezTo>
                      <a:pt x="298" y="182"/>
                      <a:pt x="199" y="198"/>
                      <a:pt x="153" y="297"/>
                    </a:cubicBezTo>
                    <a:cubicBezTo>
                      <a:pt x="177" y="238"/>
                      <a:pt x="165" y="148"/>
                      <a:pt x="205" y="99"/>
                    </a:cubicBezTo>
                    <a:cubicBezTo>
                      <a:pt x="86" y="187"/>
                      <a:pt x="136" y="329"/>
                      <a:pt x="130" y="373"/>
                    </a:cubicBezTo>
                    <a:close/>
                    <a:moveTo>
                      <a:pt x="1191" y="128"/>
                    </a:moveTo>
                    <a:cubicBezTo>
                      <a:pt x="1218" y="161"/>
                      <a:pt x="1266" y="180"/>
                      <a:pt x="1294" y="213"/>
                    </a:cubicBezTo>
                    <a:cubicBezTo>
                      <a:pt x="1274" y="116"/>
                      <a:pt x="1199" y="37"/>
                      <a:pt x="1111" y="18"/>
                    </a:cubicBezTo>
                    <a:cubicBezTo>
                      <a:pt x="1154" y="51"/>
                      <a:pt x="1163" y="95"/>
                      <a:pt x="1191" y="128"/>
                    </a:cubicBez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14" name="Freeform 6">
                <a:extLst>
                  <a:ext uri="{FF2B5EF4-FFF2-40B4-BE49-F238E27FC236}">
                    <a16:creationId xmlns:a16="http://schemas.microsoft.com/office/drawing/2014/main" id="{3664A47A-2F5B-F4CF-2F43-7D82A214D394}"/>
                  </a:ext>
                </a:extLst>
              </p:cNvPr>
              <p:cNvSpPr>
                <a:spLocks/>
              </p:cNvSpPr>
              <p:nvPr/>
            </p:nvSpPr>
            <p:spPr bwMode="auto">
              <a:xfrm>
                <a:off x="9042369" y="-1347735"/>
                <a:ext cx="29585" cy="45364"/>
              </a:xfrm>
              <a:custGeom>
                <a:avLst/>
                <a:gdLst>
                  <a:gd name="T0" fmla="*/ 0 w 63"/>
                  <a:gd name="T1" fmla="*/ 32 h 96"/>
                  <a:gd name="T2" fmla="*/ 59 w 63"/>
                  <a:gd name="T3" fmla="*/ 96 h 96"/>
                  <a:gd name="T4" fmla="*/ 0 w 63"/>
                  <a:gd name="T5" fmla="*/ 0 h 96"/>
                  <a:gd name="T6" fmla="*/ 0 w 63"/>
                  <a:gd name="T7" fmla="*/ 32 h 96"/>
                </a:gdLst>
                <a:ahLst/>
                <a:cxnLst>
                  <a:cxn ang="0">
                    <a:pos x="T0" y="T1"/>
                  </a:cxn>
                  <a:cxn ang="0">
                    <a:pos x="T2" y="T3"/>
                  </a:cxn>
                  <a:cxn ang="0">
                    <a:pos x="T4" y="T5"/>
                  </a:cxn>
                  <a:cxn ang="0">
                    <a:pos x="T6" y="T7"/>
                  </a:cxn>
                </a:cxnLst>
                <a:rect l="0" t="0" r="r" b="b"/>
                <a:pathLst>
                  <a:path w="63" h="96">
                    <a:moveTo>
                      <a:pt x="0" y="32"/>
                    </a:moveTo>
                    <a:cubicBezTo>
                      <a:pt x="25" y="45"/>
                      <a:pt x="49" y="63"/>
                      <a:pt x="59" y="96"/>
                    </a:cubicBezTo>
                    <a:cubicBezTo>
                      <a:pt x="63" y="40"/>
                      <a:pt x="31" y="16"/>
                      <a:pt x="0" y="0"/>
                    </a:cubicBezTo>
                    <a:cubicBezTo>
                      <a:pt x="0" y="0"/>
                      <a:pt x="0" y="32"/>
                      <a:pt x="0" y="32"/>
                    </a:cubicBez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15" name="Freeform 7">
                <a:extLst>
                  <a:ext uri="{FF2B5EF4-FFF2-40B4-BE49-F238E27FC236}">
                    <a16:creationId xmlns:a16="http://schemas.microsoft.com/office/drawing/2014/main" id="{38570FD9-7CF1-B0CC-1455-564B4D694927}"/>
                  </a:ext>
                </a:extLst>
              </p:cNvPr>
              <p:cNvSpPr>
                <a:spLocks/>
              </p:cNvSpPr>
              <p:nvPr/>
            </p:nvSpPr>
            <p:spPr bwMode="auto">
              <a:xfrm>
                <a:off x="8958545" y="-1663307"/>
                <a:ext cx="163703" cy="215970"/>
              </a:xfrm>
              <a:custGeom>
                <a:avLst/>
                <a:gdLst>
                  <a:gd name="T0" fmla="*/ 344 w 344"/>
                  <a:gd name="T1" fmla="*/ 131 h 457"/>
                  <a:gd name="T2" fmla="*/ 217 w 344"/>
                  <a:gd name="T3" fmla="*/ 3 h 457"/>
                  <a:gd name="T4" fmla="*/ 189 w 344"/>
                  <a:gd name="T5" fmla="*/ 0 h 457"/>
                  <a:gd name="T6" fmla="*/ 189 w 344"/>
                  <a:gd name="T7" fmla="*/ 25 h 457"/>
                  <a:gd name="T8" fmla="*/ 188 w 344"/>
                  <a:gd name="T9" fmla="*/ 56 h 457"/>
                  <a:gd name="T10" fmla="*/ 205 w 344"/>
                  <a:gd name="T11" fmla="*/ 58 h 457"/>
                  <a:gd name="T12" fmla="*/ 277 w 344"/>
                  <a:gd name="T13" fmla="*/ 131 h 457"/>
                  <a:gd name="T14" fmla="*/ 185 w 344"/>
                  <a:gd name="T15" fmla="*/ 211 h 457"/>
                  <a:gd name="T16" fmla="*/ 168 w 344"/>
                  <a:gd name="T17" fmla="*/ 215 h 457"/>
                  <a:gd name="T18" fmla="*/ 121 w 344"/>
                  <a:gd name="T19" fmla="*/ 227 h 457"/>
                  <a:gd name="T20" fmla="*/ 104 w 344"/>
                  <a:gd name="T21" fmla="*/ 232 h 457"/>
                  <a:gd name="T22" fmla="*/ 104 w 344"/>
                  <a:gd name="T23" fmla="*/ 232 h 457"/>
                  <a:gd name="T24" fmla="*/ 0 w 344"/>
                  <a:gd name="T25" fmla="*/ 345 h 457"/>
                  <a:gd name="T26" fmla="*/ 109 w 344"/>
                  <a:gd name="T27" fmla="*/ 457 h 457"/>
                  <a:gd name="T28" fmla="*/ 108 w 344"/>
                  <a:gd name="T29" fmla="*/ 397 h 457"/>
                  <a:gd name="T30" fmla="*/ 67 w 344"/>
                  <a:gd name="T31" fmla="*/ 346 h 457"/>
                  <a:gd name="T32" fmla="*/ 106 w 344"/>
                  <a:gd name="T33" fmla="*/ 297 h 457"/>
                  <a:gd name="T34" fmla="*/ 122 w 344"/>
                  <a:gd name="T35" fmla="*/ 291 h 457"/>
                  <a:gd name="T36" fmla="*/ 167 w 344"/>
                  <a:gd name="T37" fmla="*/ 278 h 457"/>
                  <a:gd name="T38" fmla="*/ 183 w 344"/>
                  <a:gd name="T39" fmla="*/ 274 h 457"/>
                  <a:gd name="T40" fmla="*/ 183 w 344"/>
                  <a:gd name="T41" fmla="*/ 274 h 457"/>
                  <a:gd name="T42" fmla="*/ 344 w 344"/>
                  <a:gd name="T43" fmla="*/ 131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44" h="457">
                    <a:moveTo>
                      <a:pt x="344" y="131"/>
                    </a:moveTo>
                    <a:cubicBezTo>
                      <a:pt x="344" y="80"/>
                      <a:pt x="307" y="23"/>
                      <a:pt x="217" y="3"/>
                    </a:cubicBezTo>
                    <a:cubicBezTo>
                      <a:pt x="210" y="2"/>
                      <a:pt x="200" y="1"/>
                      <a:pt x="189" y="0"/>
                    </a:cubicBezTo>
                    <a:cubicBezTo>
                      <a:pt x="189" y="8"/>
                      <a:pt x="189" y="25"/>
                      <a:pt x="189" y="25"/>
                    </a:cubicBezTo>
                    <a:cubicBezTo>
                      <a:pt x="189" y="31"/>
                      <a:pt x="188" y="51"/>
                      <a:pt x="188" y="56"/>
                    </a:cubicBezTo>
                    <a:cubicBezTo>
                      <a:pt x="196" y="56"/>
                      <a:pt x="203" y="57"/>
                      <a:pt x="205" y="58"/>
                    </a:cubicBezTo>
                    <a:cubicBezTo>
                      <a:pt x="258" y="71"/>
                      <a:pt x="277" y="101"/>
                      <a:pt x="277" y="131"/>
                    </a:cubicBezTo>
                    <a:cubicBezTo>
                      <a:pt x="277" y="179"/>
                      <a:pt x="235" y="197"/>
                      <a:pt x="185" y="211"/>
                    </a:cubicBezTo>
                    <a:cubicBezTo>
                      <a:pt x="179" y="212"/>
                      <a:pt x="174" y="214"/>
                      <a:pt x="168" y="215"/>
                    </a:cubicBezTo>
                    <a:cubicBezTo>
                      <a:pt x="153" y="219"/>
                      <a:pt x="137" y="223"/>
                      <a:pt x="121" y="227"/>
                    </a:cubicBezTo>
                    <a:cubicBezTo>
                      <a:pt x="115" y="228"/>
                      <a:pt x="110" y="230"/>
                      <a:pt x="104" y="232"/>
                    </a:cubicBezTo>
                    <a:lnTo>
                      <a:pt x="104" y="232"/>
                    </a:lnTo>
                    <a:cubicBezTo>
                      <a:pt x="48" y="249"/>
                      <a:pt x="0" y="276"/>
                      <a:pt x="0" y="345"/>
                    </a:cubicBezTo>
                    <a:cubicBezTo>
                      <a:pt x="0" y="414"/>
                      <a:pt x="55" y="440"/>
                      <a:pt x="109" y="457"/>
                    </a:cubicBezTo>
                    <a:cubicBezTo>
                      <a:pt x="108" y="437"/>
                      <a:pt x="108" y="417"/>
                      <a:pt x="108" y="397"/>
                    </a:cubicBezTo>
                    <a:cubicBezTo>
                      <a:pt x="84" y="386"/>
                      <a:pt x="67" y="371"/>
                      <a:pt x="67" y="346"/>
                    </a:cubicBezTo>
                    <a:cubicBezTo>
                      <a:pt x="67" y="322"/>
                      <a:pt x="82" y="308"/>
                      <a:pt x="106" y="297"/>
                    </a:cubicBezTo>
                    <a:cubicBezTo>
                      <a:pt x="111" y="295"/>
                      <a:pt x="116" y="293"/>
                      <a:pt x="122" y="291"/>
                    </a:cubicBezTo>
                    <a:cubicBezTo>
                      <a:pt x="136" y="286"/>
                      <a:pt x="151" y="282"/>
                      <a:pt x="167" y="278"/>
                    </a:cubicBezTo>
                    <a:cubicBezTo>
                      <a:pt x="172" y="277"/>
                      <a:pt x="178" y="276"/>
                      <a:pt x="183" y="274"/>
                    </a:cubicBezTo>
                    <a:lnTo>
                      <a:pt x="183" y="274"/>
                    </a:lnTo>
                    <a:cubicBezTo>
                      <a:pt x="259" y="256"/>
                      <a:pt x="344" y="232"/>
                      <a:pt x="344" y="131"/>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16" name="Freeform 8">
                <a:extLst>
                  <a:ext uri="{FF2B5EF4-FFF2-40B4-BE49-F238E27FC236}">
                    <a16:creationId xmlns:a16="http://schemas.microsoft.com/office/drawing/2014/main" id="{B634C736-9E28-71F5-4160-0BB371247130}"/>
                  </a:ext>
                </a:extLst>
              </p:cNvPr>
              <p:cNvSpPr>
                <a:spLocks/>
              </p:cNvSpPr>
              <p:nvPr/>
            </p:nvSpPr>
            <p:spPr bwMode="auto">
              <a:xfrm>
                <a:off x="8993061" y="-1463116"/>
                <a:ext cx="91714" cy="117354"/>
              </a:xfrm>
              <a:custGeom>
                <a:avLst/>
                <a:gdLst>
                  <a:gd name="T0" fmla="*/ 0 w 194"/>
                  <a:gd name="T1" fmla="*/ 193 h 248"/>
                  <a:gd name="T2" fmla="*/ 41 w 194"/>
                  <a:gd name="T3" fmla="*/ 248 h 248"/>
                  <a:gd name="T4" fmla="*/ 40 w 194"/>
                  <a:gd name="T5" fmla="*/ 199 h 248"/>
                  <a:gd name="T6" fmla="*/ 55 w 194"/>
                  <a:gd name="T7" fmla="*/ 182 h 248"/>
                  <a:gd name="T8" fmla="*/ 88 w 194"/>
                  <a:gd name="T9" fmla="*/ 170 h 248"/>
                  <a:gd name="T10" fmla="*/ 105 w 194"/>
                  <a:gd name="T11" fmla="*/ 164 h 248"/>
                  <a:gd name="T12" fmla="*/ 105 w 194"/>
                  <a:gd name="T13" fmla="*/ 164 h 248"/>
                  <a:gd name="T14" fmla="*/ 194 w 194"/>
                  <a:gd name="T15" fmla="*/ 86 h 248"/>
                  <a:gd name="T16" fmla="*/ 108 w 194"/>
                  <a:gd name="T17" fmla="*/ 0 h 248"/>
                  <a:gd name="T18" fmla="*/ 107 w 194"/>
                  <a:gd name="T19" fmla="*/ 55 h 248"/>
                  <a:gd name="T20" fmla="*/ 139 w 194"/>
                  <a:gd name="T21" fmla="*/ 86 h 248"/>
                  <a:gd name="T22" fmla="*/ 106 w 194"/>
                  <a:gd name="T23" fmla="*/ 119 h 248"/>
                  <a:gd name="T24" fmla="*/ 89 w 194"/>
                  <a:gd name="T25" fmla="*/ 125 h 248"/>
                  <a:gd name="T26" fmla="*/ 56 w 194"/>
                  <a:gd name="T27" fmla="*/ 136 h 248"/>
                  <a:gd name="T28" fmla="*/ 39 w 194"/>
                  <a:gd name="T29" fmla="*/ 143 h 248"/>
                  <a:gd name="T30" fmla="*/ 0 w 194"/>
                  <a:gd name="T31" fmla="*/ 193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4" h="248">
                    <a:moveTo>
                      <a:pt x="0" y="193"/>
                    </a:moveTo>
                    <a:cubicBezTo>
                      <a:pt x="0" y="221"/>
                      <a:pt x="20" y="236"/>
                      <a:pt x="41" y="248"/>
                    </a:cubicBezTo>
                    <a:cubicBezTo>
                      <a:pt x="41" y="243"/>
                      <a:pt x="40" y="200"/>
                      <a:pt x="40" y="199"/>
                    </a:cubicBezTo>
                    <a:cubicBezTo>
                      <a:pt x="40" y="191"/>
                      <a:pt x="49" y="185"/>
                      <a:pt x="55" y="182"/>
                    </a:cubicBezTo>
                    <a:cubicBezTo>
                      <a:pt x="65" y="178"/>
                      <a:pt x="75" y="174"/>
                      <a:pt x="88" y="170"/>
                    </a:cubicBezTo>
                    <a:cubicBezTo>
                      <a:pt x="94" y="168"/>
                      <a:pt x="99" y="166"/>
                      <a:pt x="105" y="164"/>
                    </a:cubicBezTo>
                    <a:lnTo>
                      <a:pt x="105" y="164"/>
                    </a:lnTo>
                    <a:cubicBezTo>
                      <a:pt x="146" y="151"/>
                      <a:pt x="194" y="136"/>
                      <a:pt x="194" y="86"/>
                    </a:cubicBezTo>
                    <a:cubicBezTo>
                      <a:pt x="194" y="35"/>
                      <a:pt x="153" y="15"/>
                      <a:pt x="108" y="0"/>
                    </a:cubicBezTo>
                    <a:cubicBezTo>
                      <a:pt x="108" y="16"/>
                      <a:pt x="108" y="39"/>
                      <a:pt x="107" y="55"/>
                    </a:cubicBezTo>
                    <a:cubicBezTo>
                      <a:pt x="126" y="62"/>
                      <a:pt x="139" y="71"/>
                      <a:pt x="139" y="86"/>
                    </a:cubicBezTo>
                    <a:cubicBezTo>
                      <a:pt x="139" y="104"/>
                      <a:pt x="119" y="114"/>
                      <a:pt x="106" y="119"/>
                    </a:cubicBezTo>
                    <a:cubicBezTo>
                      <a:pt x="100" y="121"/>
                      <a:pt x="92" y="124"/>
                      <a:pt x="89" y="125"/>
                    </a:cubicBezTo>
                    <a:cubicBezTo>
                      <a:pt x="78" y="128"/>
                      <a:pt x="67" y="132"/>
                      <a:pt x="56" y="136"/>
                    </a:cubicBezTo>
                    <a:cubicBezTo>
                      <a:pt x="50" y="138"/>
                      <a:pt x="44" y="141"/>
                      <a:pt x="39" y="143"/>
                    </a:cubicBezTo>
                    <a:cubicBezTo>
                      <a:pt x="20" y="153"/>
                      <a:pt x="0" y="168"/>
                      <a:pt x="0" y="193"/>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17" name="Freeform 9">
                <a:extLst>
                  <a:ext uri="{FF2B5EF4-FFF2-40B4-BE49-F238E27FC236}">
                    <a16:creationId xmlns:a16="http://schemas.microsoft.com/office/drawing/2014/main" id="{C5B3E316-846B-8CA6-DF40-57E0FEF612F5}"/>
                  </a:ext>
                </a:extLst>
              </p:cNvPr>
              <p:cNvSpPr>
                <a:spLocks noEditPoints="1"/>
              </p:cNvSpPr>
              <p:nvPr/>
            </p:nvSpPr>
            <p:spPr bwMode="auto">
              <a:xfrm>
                <a:off x="8909237" y="-1659363"/>
                <a:ext cx="97631" cy="93686"/>
              </a:xfrm>
              <a:custGeom>
                <a:avLst/>
                <a:gdLst>
                  <a:gd name="T0" fmla="*/ 97 w 206"/>
                  <a:gd name="T1" fmla="*/ 97 h 199"/>
                  <a:gd name="T2" fmla="*/ 84 w 206"/>
                  <a:gd name="T3" fmla="*/ 100 h 199"/>
                  <a:gd name="T4" fmla="*/ 103 w 206"/>
                  <a:gd name="T5" fmla="*/ 71 h 199"/>
                  <a:gd name="T6" fmla="*/ 121 w 206"/>
                  <a:gd name="T7" fmla="*/ 72 h 199"/>
                  <a:gd name="T8" fmla="*/ 97 w 206"/>
                  <a:gd name="T9" fmla="*/ 97 h 199"/>
                  <a:gd name="T10" fmla="*/ 205 w 206"/>
                  <a:gd name="T11" fmla="*/ 0 h 199"/>
                  <a:gd name="T12" fmla="*/ 155 w 206"/>
                  <a:gd name="T13" fmla="*/ 20 h 199"/>
                  <a:gd name="T14" fmla="*/ 86 w 206"/>
                  <a:gd name="T15" fmla="*/ 55 h 199"/>
                  <a:gd name="T16" fmla="*/ 63 w 206"/>
                  <a:gd name="T17" fmla="*/ 86 h 199"/>
                  <a:gd name="T18" fmla="*/ 49 w 206"/>
                  <a:gd name="T19" fmla="*/ 125 h 199"/>
                  <a:gd name="T20" fmla="*/ 43 w 206"/>
                  <a:gd name="T21" fmla="*/ 147 h 199"/>
                  <a:gd name="T22" fmla="*/ 43 w 206"/>
                  <a:gd name="T23" fmla="*/ 147 h 199"/>
                  <a:gd name="T24" fmla="*/ 33 w 206"/>
                  <a:gd name="T25" fmla="*/ 165 h 199"/>
                  <a:gd name="T26" fmla="*/ 0 w 206"/>
                  <a:gd name="T27" fmla="*/ 178 h 199"/>
                  <a:gd name="T28" fmla="*/ 28 w 206"/>
                  <a:gd name="T29" fmla="*/ 175 h 199"/>
                  <a:gd name="T30" fmla="*/ 22 w 206"/>
                  <a:gd name="T31" fmla="*/ 199 h 199"/>
                  <a:gd name="T32" fmla="*/ 51 w 206"/>
                  <a:gd name="T33" fmla="*/ 155 h 199"/>
                  <a:gd name="T34" fmla="*/ 90 w 206"/>
                  <a:gd name="T35" fmla="*/ 143 h 199"/>
                  <a:gd name="T36" fmla="*/ 162 w 206"/>
                  <a:gd name="T37" fmla="*/ 91 h 199"/>
                  <a:gd name="T38" fmla="*/ 206 w 206"/>
                  <a:gd name="T39" fmla="*/ 58 h 199"/>
                  <a:gd name="T40" fmla="*/ 205 w 206"/>
                  <a:gd name="T41"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6" h="199">
                    <a:moveTo>
                      <a:pt x="97" y="97"/>
                    </a:moveTo>
                    <a:lnTo>
                      <a:pt x="84" y="100"/>
                    </a:lnTo>
                    <a:lnTo>
                      <a:pt x="103" y="71"/>
                    </a:lnTo>
                    <a:lnTo>
                      <a:pt x="121" y="72"/>
                    </a:lnTo>
                    <a:lnTo>
                      <a:pt x="97" y="97"/>
                    </a:lnTo>
                    <a:close/>
                    <a:moveTo>
                      <a:pt x="205" y="0"/>
                    </a:moveTo>
                    <a:cubicBezTo>
                      <a:pt x="177" y="8"/>
                      <a:pt x="161" y="18"/>
                      <a:pt x="155" y="20"/>
                    </a:cubicBezTo>
                    <a:cubicBezTo>
                      <a:pt x="137" y="26"/>
                      <a:pt x="112" y="27"/>
                      <a:pt x="86" y="55"/>
                    </a:cubicBezTo>
                    <a:cubicBezTo>
                      <a:pt x="82" y="60"/>
                      <a:pt x="71" y="74"/>
                      <a:pt x="63" y="86"/>
                    </a:cubicBezTo>
                    <a:cubicBezTo>
                      <a:pt x="55" y="97"/>
                      <a:pt x="55" y="115"/>
                      <a:pt x="49" y="125"/>
                    </a:cubicBezTo>
                    <a:cubicBezTo>
                      <a:pt x="41" y="139"/>
                      <a:pt x="43" y="147"/>
                      <a:pt x="43" y="147"/>
                    </a:cubicBezTo>
                    <a:lnTo>
                      <a:pt x="43" y="147"/>
                    </a:lnTo>
                    <a:cubicBezTo>
                      <a:pt x="42" y="149"/>
                      <a:pt x="41" y="156"/>
                      <a:pt x="33" y="165"/>
                    </a:cubicBezTo>
                    <a:cubicBezTo>
                      <a:pt x="25" y="174"/>
                      <a:pt x="13" y="180"/>
                      <a:pt x="0" y="178"/>
                    </a:cubicBezTo>
                    <a:cubicBezTo>
                      <a:pt x="11" y="184"/>
                      <a:pt x="28" y="175"/>
                      <a:pt x="28" y="175"/>
                    </a:cubicBezTo>
                    <a:cubicBezTo>
                      <a:pt x="28" y="175"/>
                      <a:pt x="25" y="184"/>
                      <a:pt x="22" y="199"/>
                    </a:cubicBezTo>
                    <a:cubicBezTo>
                      <a:pt x="35" y="169"/>
                      <a:pt x="47" y="158"/>
                      <a:pt x="51" y="155"/>
                    </a:cubicBezTo>
                    <a:cubicBezTo>
                      <a:pt x="56" y="156"/>
                      <a:pt x="68" y="156"/>
                      <a:pt x="90" y="143"/>
                    </a:cubicBezTo>
                    <a:cubicBezTo>
                      <a:pt x="115" y="129"/>
                      <a:pt x="152" y="106"/>
                      <a:pt x="162" y="91"/>
                    </a:cubicBezTo>
                    <a:cubicBezTo>
                      <a:pt x="174" y="75"/>
                      <a:pt x="189" y="65"/>
                      <a:pt x="206" y="58"/>
                    </a:cubicBezTo>
                    <a:cubicBezTo>
                      <a:pt x="205" y="36"/>
                      <a:pt x="205" y="17"/>
                      <a:pt x="205"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19" name="Freeform 10">
                <a:extLst>
                  <a:ext uri="{FF2B5EF4-FFF2-40B4-BE49-F238E27FC236}">
                    <a16:creationId xmlns:a16="http://schemas.microsoft.com/office/drawing/2014/main" id="{074EA1F9-49A4-3883-5132-4B2AEEA2C3AE}"/>
                  </a:ext>
                </a:extLst>
              </p:cNvPr>
              <p:cNvSpPr>
                <a:spLocks/>
              </p:cNvSpPr>
              <p:nvPr/>
            </p:nvSpPr>
            <p:spPr bwMode="auto">
              <a:xfrm>
                <a:off x="9019687" y="-1374361"/>
                <a:ext cx="14793" cy="131160"/>
              </a:xfrm>
              <a:custGeom>
                <a:avLst/>
                <a:gdLst>
                  <a:gd name="T0" fmla="*/ 22 w 31"/>
                  <a:gd name="T1" fmla="*/ 3 h 278"/>
                  <a:gd name="T2" fmla="*/ 9 w 31"/>
                  <a:gd name="T3" fmla="*/ 8 h 278"/>
                  <a:gd name="T4" fmla="*/ 0 w 31"/>
                  <a:gd name="T5" fmla="*/ 13 h 278"/>
                  <a:gd name="T6" fmla="*/ 4 w 31"/>
                  <a:gd name="T7" fmla="*/ 233 h 278"/>
                  <a:gd name="T8" fmla="*/ 26 w 31"/>
                  <a:gd name="T9" fmla="*/ 233 h 278"/>
                  <a:gd name="T10" fmla="*/ 31 w 31"/>
                  <a:gd name="T11" fmla="*/ 0 h 278"/>
                  <a:gd name="T12" fmla="*/ 22 w 31"/>
                  <a:gd name="T13" fmla="*/ 3 h 278"/>
                </a:gdLst>
                <a:ahLst/>
                <a:cxnLst>
                  <a:cxn ang="0">
                    <a:pos x="T0" y="T1"/>
                  </a:cxn>
                  <a:cxn ang="0">
                    <a:pos x="T2" y="T3"/>
                  </a:cxn>
                  <a:cxn ang="0">
                    <a:pos x="T4" y="T5"/>
                  </a:cxn>
                  <a:cxn ang="0">
                    <a:pos x="T6" y="T7"/>
                  </a:cxn>
                  <a:cxn ang="0">
                    <a:pos x="T8" y="T9"/>
                  </a:cxn>
                  <a:cxn ang="0">
                    <a:pos x="T10" y="T11"/>
                  </a:cxn>
                  <a:cxn ang="0">
                    <a:pos x="T12" y="T13"/>
                  </a:cxn>
                </a:cxnLst>
                <a:rect l="0" t="0" r="r" b="b"/>
                <a:pathLst>
                  <a:path w="31" h="278">
                    <a:moveTo>
                      <a:pt x="22" y="3"/>
                    </a:moveTo>
                    <a:cubicBezTo>
                      <a:pt x="19" y="4"/>
                      <a:pt x="13" y="6"/>
                      <a:pt x="9" y="8"/>
                    </a:cubicBezTo>
                    <a:cubicBezTo>
                      <a:pt x="5" y="9"/>
                      <a:pt x="0" y="11"/>
                      <a:pt x="0" y="13"/>
                    </a:cubicBezTo>
                    <a:cubicBezTo>
                      <a:pt x="0" y="13"/>
                      <a:pt x="4" y="228"/>
                      <a:pt x="4" y="233"/>
                    </a:cubicBezTo>
                    <a:cubicBezTo>
                      <a:pt x="4" y="277"/>
                      <a:pt x="26" y="278"/>
                      <a:pt x="26" y="233"/>
                    </a:cubicBezTo>
                    <a:cubicBezTo>
                      <a:pt x="26" y="230"/>
                      <a:pt x="31" y="0"/>
                      <a:pt x="31" y="0"/>
                    </a:cubicBezTo>
                    <a:cubicBezTo>
                      <a:pt x="31" y="0"/>
                      <a:pt x="25" y="1"/>
                      <a:pt x="22" y="3"/>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20" name="Freeform 11">
                <a:extLst>
                  <a:ext uri="{FF2B5EF4-FFF2-40B4-BE49-F238E27FC236}">
                    <a16:creationId xmlns:a16="http://schemas.microsoft.com/office/drawing/2014/main" id="{3A10C4A7-10F9-41D1-4522-3F3F014A858D}"/>
                  </a:ext>
                </a:extLst>
              </p:cNvPr>
              <p:cNvSpPr>
                <a:spLocks/>
              </p:cNvSpPr>
              <p:nvPr/>
            </p:nvSpPr>
            <p:spPr bwMode="auto">
              <a:xfrm>
                <a:off x="9017715" y="-1523272"/>
                <a:ext cx="19723" cy="116367"/>
              </a:xfrm>
              <a:custGeom>
                <a:avLst/>
                <a:gdLst>
                  <a:gd name="T0" fmla="*/ 4 w 43"/>
                  <a:gd name="T1" fmla="*/ 246 h 246"/>
                  <a:gd name="T2" fmla="*/ 25 w 43"/>
                  <a:gd name="T3" fmla="*/ 239 h 246"/>
                  <a:gd name="T4" fmla="*/ 38 w 43"/>
                  <a:gd name="T5" fmla="*/ 235 h 246"/>
                  <a:gd name="T6" fmla="*/ 43 w 43"/>
                  <a:gd name="T7" fmla="*/ 0 h 246"/>
                  <a:gd name="T8" fmla="*/ 0 w 43"/>
                  <a:gd name="T9" fmla="*/ 12 h 246"/>
                  <a:gd name="T10" fmla="*/ 4 w 43"/>
                  <a:gd name="T11" fmla="*/ 246 h 246"/>
                </a:gdLst>
                <a:ahLst/>
                <a:cxnLst>
                  <a:cxn ang="0">
                    <a:pos x="T0" y="T1"/>
                  </a:cxn>
                  <a:cxn ang="0">
                    <a:pos x="T2" y="T3"/>
                  </a:cxn>
                  <a:cxn ang="0">
                    <a:pos x="T4" y="T5"/>
                  </a:cxn>
                  <a:cxn ang="0">
                    <a:pos x="T6" y="T7"/>
                  </a:cxn>
                  <a:cxn ang="0">
                    <a:pos x="T8" y="T9"/>
                  </a:cxn>
                  <a:cxn ang="0">
                    <a:pos x="T10" y="T11"/>
                  </a:cxn>
                </a:cxnLst>
                <a:rect l="0" t="0" r="r" b="b"/>
                <a:pathLst>
                  <a:path w="43" h="246">
                    <a:moveTo>
                      <a:pt x="4" y="246"/>
                    </a:moveTo>
                    <a:cubicBezTo>
                      <a:pt x="11" y="243"/>
                      <a:pt x="18" y="241"/>
                      <a:pt x="25" y="239"/>
                    </a:cubicBezTo>
                    <a:cubicBezTo>
                      <a:pt x="30" y="238"/>
                      <a:pt x="34" y="236"/>
                      <a:pt x="38" y="235"/>
                    </a:cubicBezTo>
                    <a:cubicBezTo>
                      <a:pt x="39" y="221"/>
                      <a:pt x="43" y="34"/>
                      <a:pt x="43" y="0"/>
                    </a:cubicBezTo>
                    <a:cubicBezTo>
                      <a:pt x="26" y="4"/>
                      <a:pt x="12" y="8"/>
                      <a:pt x="0" y="12"/>
                    </a:cubicBezTo>
                    <a:cubicBezTo>
                      <a:pt x="0" y="38"/>
                      <a:pt x="4" y="225"/>
                      <a:pt x="4" y="246"/>
                    </a:cubicBez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21" name="Freeform 12">
                <a:extLst>
                  <a:ext uri="{FF2B5EF4-FFF2-40B4-BE49-F238E27FC236}">
                    <a16:creationId xmlns:a16="http://schemas.microsoft.com/office/drawing/2014/main" id="{3223588E-DB99-2314-D75E-3BE0F5E4B301}"/>
                  </a:ext>
                </a:extLst>
              </p:cNvPr>
              <p:cNvSpPr>
                <a:spLocks/>
              </p:cNvSpPr>
              <p:nvPr/>
            </p:nvSpPr>
            <p:spPr bwMode="auto">
              <a:xfrm>
                <a:off x="8997992" y="-1747131"/>
                <a:ext cx="61142" cy="183427"/>
              </a:xfrm>
              <a:custGeom>
                <a:avLst/>
                <a:gdLst>
                  <a:gd name="T0" fmla="*/ 63 w 128"/>
                  <a:gd name="T1" fmla="*/ 0 h 386"/>
                  <a:gd name="T2" fmla="*/ 32 w 128"/>
                  <a:gd name="T3" fmla="*/ 125 h 386"/>
                  <a:gd name="T4" fmla="*/ 38 w 128"/>
                  <a:gd name="T5" fmla="*/ 386 h 386"/>
                  <a:gd name="T6" fmla="*/ 66 w 128"/>
                  <a:gd name="T7" fmla="*/ 379 h 386"/>
                  <a:gd name="T8" fmla="*/ 85 w 128"/>
                  <a:gd name="T9" fmla="*/ 374 h 386"/>
                  <a:gd name="T10" fmla="*/ 91 w 128"/>
                  <a:gd name="T11" fmla="*/ 124 h 386"/>
                  <a:gd name="T12" fmla="*/ 63 w 128"/>
                  <a:gd name="T13" fmla="*/ 0 h 386"/>
                </a:gdLst>
                <a:ahLst/>
                <a:cxnLst>
                  <a:cxn ang="0">
                    <a:pos x="T0" y="T1"/>
                  </a:cxn>
                  <a:cxn ang="0">
                    <a:pos x="T2" y="T3"/>
                  </a:cxn>
                  <a:cxn ang="0">
                    <a:pos x="T4" y="T5"/>
                  </a:cxn>
                  <a:cxn ang="0">
                    <a:pos x="T6" y="T7"/>
                  </a:cxn>
                  <a:cxn ang="0">
                    <a:pos x="T8" y="T9"/>
                  </a:cxn>
                  <a:cxn ang="0">
                    <a:pos x="T10" y="T11"/>
                  </a:cxn>
                  <a:cxn ang="0">
                    <a:pos x="T12" y="T13"/>
                  </a:cxn>
                </a:cxnLst>
                <a:rect l="0" t="0" r="r" b="b"/>
                <a:pathLst>
                  <a:path w="128" h="386">
                    <a:moveTo>
                      <a:pt x="63" y="0"/>
                    </a:moveTo>
                    <a:cubicBezTo>
                      <a:pt x="0" y="0"/>
                      <a:pt x="27" y="94"/>
                      <a:pt x="32" y="125"/>
                    </a:cubicBezTo>
                    <a:cubicBezTo>
                      <a:pt x="32" y="126"/>
                      <a:pt x="37" y="337"/>
                      <a:pt x="38" y="386"/>
                    </a:cubicBezTo>
                    <a:cubicBezTo>
                      <a:pt x="47" y="383"/>
                      <a:pt x="57" y="381"/>
                      <a:pt x="66" y="379"/>
                    </a:cubicBezTo>
                    <a:cubicBezTo>
                      <a:pt x="73" y="377"/>
                      <a:pt x="79" y="375"/>
                      <a:pt x="85" y="374"/>
                    </a:cubicBezTo>
                    <a:cubicBezTo>
                      <a:pt x="86" y="327"/>
                      <a:pt x="91" y="126"/>
                      <a:pt x="91" y="124"/>
                    </a:cubicBezTo>
                    <a:cubicBezTo>
                      <a:pt x="95" y="92"/>
                      <a:pt x="128" y="0"/>
                      <a:pt x="6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22" name="Freeform 13">
                <a:extLst>
                  <a:ext uri="{FF2B5EF4-FFF2-40B4-BE49-F238E27FC236}">
                    <a16:creationId xmlns:a16="http://schemas.microsoft.com/office/drawing/2014/main" id="{C1F5AFF3-2432-4528-200D-154F9A3591CE}"/>
                  </a:ext>
                </a:extLst>
              </p:cNvPr>
              <p:cNvSpPr>
                <a:spLocks/>
              </p:cNvSpPr>
              <p:nvPr/>
            </p:nvSpPr>
            <p:spPr bwMode="auto">
              <a:xfrm>
                <a:off x="9425002" y="-1635695"/>
                <a:ext cx="186386" cy="169620"/>
              </a:xfrm>
              <a:custGeom>
                <a:avLst/>
                <a:gdLst>
                  <a:gd name="T0" fmla="*/ 96 w 189"/>
                  <a:gd name="T1" fmla="*/ 31 h 172"/>
                  <a:gd name="T2" fmla="*/ 95 w 189"/>
                  <a:gd name="T3" fmla="*/ 31 h 172"/>
                  <a:gd name="T4" fmla="*/ 69 w 189"/>
                  <a:gd name="T5" fmla="*/ 172 h 172"/>
                  <a:gd name="T6" fmla="*/ 34 w 189"/>
                  <a:gd name="T7" fmla="*/ 172 h 172"/>
                  <a:gd name="T8" fmla="*/ 0 w 189"/>
                  <a:gd name="T9" fmla="*/ 0 h 172"/>
                  <a:gd name="T10" fmla="*/ 29 w 189"/>
                  <a:gd name="T11" fmla="*/ 0 h 172"/>
                  <a:gd name="T12" fmla="*/ 52 w 189"/>
                  <a:gd name="T13" fmla="*/ 133 h 172"/>
                  <a:gd name="T14" fmla="*/ 52 w 189"/>
                  <a:gd name="T15" fmla="*/ 133 h 172"/>
                  <a:gd name="T16" fmla="*/ 77 w 189"/>
                  <a:gd name="T17" fmla="*/ 0 h 172"/>
                  <a:gd name="T18" fmla="*/ 113 w 189"/>
                  <a:gd name="T19" fmla="*/ 0 h 172"/>
                  <a:gd name="T20" fmla="*/ 138 w 189"/>
                  <a:gd name="T21" fmla="*/ 133 h 172"/>
                  <a:gd name="T22" fmla="*/ 138 w 189"/>
                  <a:gd name="T23" fmla="*/ 133 h 172"/>
                  <a:gd name="T24" fmla="*/ 162 w 189"/>
                  <a:gd name="T25" fmla="*/ 0 h 172"/>
                  <a:gd name="T26" fmla="*/ 189 w 189"/>
                  <a:gd name="T27" fmla="*/ 0 h 172"/>
                  <a:gd name="T28" fmla="*/ 156 w 189"/>
                  <a:gd name="T29" fmla="*/ 172 h 172"/>
                  <a:gd name="T30" fmla="*/ 120 w 189"/>
                  <a:gd name="T31" fmla="*/ 172 h 172"/>
                  <a:gd name="T32" fmla="*/ 96 w 189"/>
                  <a:gd name="T33" fmla="*/ 31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9" h="172">
                    <a:moveTo>
                      <a:pt x="96" y="31"/>
                    </a:moveTo>
                    <a:lnTo>
                      <a:pt x="95" y="31"/>
                    </a:lnTo>
                    <a:lnTo>
                      <a:pt x="69" y="172"/>
                    </a:lnTo>
                    <a:lnTo>
                      <a:pt x="34" y="172"/>
                    </a:lnTo>
                    <a:lnTo>
                      <a:pt x="0" y="0"/>
                    </a:lnTo>
                    <a:lnTo>
                      <a:pt x="29" y="0"/>
                    </a:lnTo>
                    <a:lnTo>
                      <a:pt x="52" y="133"/>
                    </a:lnTo>
                    <a:lnTo>
                      <a:pt x="52" y="133"/>
                    </a:lnTo>
                    <a:lnTo>
                      <a:pt x="77" y="0"/>
                    </a:lnTo>
                    <a:lnTo>
                      <a:pt x="113" y="0"/>
                    </a:lnTo>
                    <a:lnTo>
                      <a:pt x="138" y="133"/>
                    </a:lnTo>
                    <a:lnTo>
                      <a:pt x="138" y="133"/>
                    </a:lnTo>
                    <a:lnTo>
                      <a:pt x="162" y="0"/>
                    </a:lnTo>
                    <a:lnTo>
                      <a:pt x="189" y="0"/>
                    </a:lnTo>
                    <a:lnTo>
                      <a:pt x="156" y="172"/>
                    </a:lnTo>
                    <a:lnTo>
                      <a:pt x="120" y="172"/>
                    </a:lnTo>
                    <a:lnTo>
                      <a:pt x="96" y="31"/>
                    </a:ln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23" name="Freeform 14">
                <a:extLst>
                  <a:ext uri="{FF2B5EF4-FFF2-40B4-BE49-F238E27FC236}">
                    <a16:creationId xmlns:a16="http://schemas.microsoft.com/office/drawing/2014/main" id="{1AE6DDD2-B085-0887-8B20-EB8303876A47}"/>
                  </a:ext>
                </a:extLst>
              </p:cNvPr>
              <p:cNvSpPr>
                <a:spLocks noEditPoints="1"/>
              </p:cNvSpPr>
              <p:nvPr/>
            </p:nvSpPr>
            <p:spPr bwMode="auto">
              <a:xfrm>
                <a:off x="9608428" y="-1593289"/>
                <a:ext cx="104534" cy="129188"/>
              </a:xfrm>
              <a:custGeom>
                <a:avLst/>
                <a:gdLst>
                  <a:gd name="T0" fmla="*/ 110 w 221"/>
                  <a:gd name="T1" fmla="*/ 227 h 272"/>
                  <a:gd name="T2" fmla="*/ 158 w 221"/>
                  <a:gd name="T3" fmla="*/ 136 h 272"/>
                  <a:gd name="T4" fmla="*/ 110 w 221"/>
                  <a:gd name="T5" fmla="*/ 45 h 272"/>
                  <a:gd name="T6" fmla="*/ 62 w 221"/>
                  <a:gd name="T7" fmla="*/ 136 h 272"/>
                  <a:gd name="T8" fmla="*/ 110 w 221"/>
                  <a:gd name="T9" fmla="*/ 227 h 272"/>
                  <a:gd name="T10" fmla="*/ 110 w 221"/>
                  <a:gd name="T11" fmla="*/ 0 h 272"/>
                  <a:gd name="T12" fmla="*/ 221 w 221"/>
                  <a:gd name="T13" fmla="*/ 136 h 272"/>
                  <a:gd name="T14" fmla="*/ 110 w 221"/>
                  <a:gd name="T15" fmla="*/ 272 h 272"/>
                  <a:gd name="T16" fmla="*/ 0 w 221"/>
                  <a:gd name="T17" fmla="*/ 136 h 272"/>
                  <a:gd name="T18" fmla="*/ 110 w 221"/>
                  <a:gd name="T19" fmla="*/ 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1" h="272">
                    <a:moveTo>
                      <a:pt x="110" y="227"/>
                    </a:moveTo>
                    <a:cubicBezTo>
                      <a:pt x="150" y="227"/>
                      <a:pt x="158" y="180"/>
                      <a:pt x="158" y="136"/>
                    </a:cubicBezTo>
                    <a:cubicBezTo>
                      <a:pt x="158" y="92"/>
                      <a:pt x="150" y="45"/>
                      <a:pt x="110" y="45"/>
                    </a:cubicBezTo>
                    <a:cubicBezTo>
                      <a:pt x="71" y="45"/>
                      <a:pt x="62" y="92"/>
                      <a:pt x="62" y="136"/>
                    </a:cubicBezTo>
                    <a:cubicBezTo>
                      <a:pt x="62" y="180"/>
                      <a:pt x="71" y="227"/>
                      <a:pt x="110" y="227"/>
                    </a:cubicBezTo>
                    <a:close/>
                    <a:moveTo>
                      <a:pt x="110" y="0"/>
                    </a:moveTo>
                    <a:cubicBezTo>
                      <a:pt x="162" y="0"/>
                      <a:pt x="221" y="28"/>
                      <a:pt x="221" y="136"/>
                    </a:cubicBezTo>
                    <a:cubicBezTo>
                      <a:pt x="221" y="247"/>
                      <a:pt x="162" y="272"/>
                      <a:pt x="110" y="272"/>
                    </a:cubicBezTo>
                    <a:cubicBezTo>
                      <a:pt x="59" y="272"/>
                      <a:pt x="0" y="247"/>
                      <a:pt x="0" y="136"/>
                    </a:cubicBezTo>
                    <a:cubicBezTo>
                      <a:pt x="0" y="28"/>
                      <a:pt x="59" y="0"/>
                      <a:pt x="11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24" name="Freeform 15">
                <a:extLst>
                  <a:ext uri="{FF2B5EF4-FFF2-40B4-BE49-F238E27FC236}">
                    <a16:creationId xmlns:a16="http://schemas.microsoft.com/office/drawing/2014/main" id="{1CEF129C-59BB-9194-CBCC-7A9912ACF41A}"/>
                  </a:ext>
                </a:extLst>
              </p:cNvPr>
              <p:cNvSpPr>
                <a:spLocks/>
              </p:cNvSpPr>
              <p:nvPr/>
            </p:nvSpPr>
            <p:spPr bwMode="auto">
              <a:xfrm>
                <a:off x="9729726" y="-1593289"/>
                <a:ext cx="63115" cy="127216"/>
              </a:xfrm>
              <a:custGeom>
                <a:avLst/>
                <a:gdLst>
                  <a:gd name="T0" fmla="*/ 2 w 132"/>
                  <a:gd name="T1" fmla="*/ 48 h 268"/>
                  <a:gd name="T2" fmla="*/ 0 w 132"/>
                  <a:gd name="T3" fmla="*/ 4 h 268"/>
                  <a:gd name="T4" fmla="*/ 55 w 132"/>
                  <a:gd name="T5" fmla="*/ 4 h 268"/>
                  <a:gd name="T6" fmla="*/ 57 w 132"/>
                  <a:gd name="T7" fmla="*/ 52 h 268"/>
                  <a:gd name="T8" fmla="*/ 58 w 132"/>
                  <a:gd name="T9" fmla="*/ 52 h 268"/>
                  <a:gd name="T10" fmla="*/ 122 w 132"/>
                  <a:gd name="T11" fmla="*/ 0 h 268"/>
                  <a:gd name="T12" fmla="*/ 132 w 132"/>
                  <a:gd name="T13" fmla="*/ 2 h 268"/>
                  <a:gd name="T14" fmla="*/ 132 w 132"/>
                  <a:gd name="T15" fmla="*/ 61 h 268"/>
                  <a:gd name="T16" fmla="*/ 115 w 132"/>
                  <a:gd name="T17" fmla="*/ 58 h 268"/>
                  <a:gd name="T18" fmla="*/ 63 w 132"/>
                  <a:gd name="T19" fmla="*/ 124 h 268"/>
                  <a:gd name="T20" fmla="*/ 63 w 132"/>
                  <a:gd name="T21" fmla="*/ 268 h 268"/>
                  <a:gd name="T22" fmla="*/ 2 w 132"/>
                  <a:gd name="T23" fmla="*/ 268 h 268"/>
                  <a:gd name="T24" fmla="*/ 2 w 132"/>
                  <a:gd name="T25" fmla="*/ 48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 h="268">
                    <a:moveTo>
                      <a:pt x="2" y="48"/>
                    </a:moveTo>
                    <a:cubicBezTo>
                      <a:pt x="2" y="31"/>
                      <a:pt x="2" y="16"/>
                      <a:pt x="0" y="4"/>
                    </a:cubicBezTo>
                    <a:lnTo>
                      <a:pt x="55" y="4"/>
                    </a:lnTo>
                    <a:cubicBezTo>
                      <a:pt x="56" y="20"/>
                      <a:pt x="57" y="36"/>
                      <a:pt x="57" y="52"/>
                    </a:cubicBezTo>
                    <a:lnTo>
                      <a:pt x="58" y="52"/>
                    </a:lnTo>
                    <a:cubicBezTo>
                      <a:pt x="65" y="32"/>
                      <a:pt x="84" y="0"/>
                      <a:pt x="122" y="0"/>
                    </a:cubicBezTo>
                    <a:cubicBezTo>
                      <a:pt x="126" y="0"/>
                      <a:pt x="129" y="1"/>
                      <a:pt x="132" y="2"/>
                    </a:cubicBezTo>
                    <a:lnTo>
                      <a:pt x="132" y="61"/>
                    </a:lnTo>
                    <a:cubicBezTo>
                      <a:pt x="127" y="59"/>
                      <a:pt x="122" y="58"/>
                      <a:pt x="115" y="58"/>
                    </a:cubicBezTo>
                    <a:cubicBezTo>
                      <a:pt x="90" y="58"/>
                      <a:pt x="63" y="74"/>
                      <a:pt x="63" y="124"/>
                    </a:cubicBezTo>
                    <a:lnTo>
                      <a:pt x="63" y="268"/>
                    </a:lnTo>
                    <a:lnTo>
                      <a:pt x="2" y="268"/>
                    </a:lnTo>
                    <a:lnTo>
                      <a:pt x="2" y="48"/>
                    </a:ln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26" name="Rectangle 16">
                <a:extLst>
                  <a:ext uri="{FF2B5EF4-FFF2-40B4-BE49-F238E27FC236}">
                    <a16:creationId xmlns:a16="http://schemas.microsoft.com/office/drawing/2014/main" id="{48F6DA91-D10E-E480-D48F-589CDA0940C3}"/>
                  </a:ext>
                </a:extLst>
              </p:cNvPr>
              <p:cNvSpPr>
                <a:spLocks noChangeArrowheads="1"/>
              </p:cNvSpPr>
              <p:nvPr/>
            </p:nvSpPr>
            <p:spPr bwMode="auto">
              <a:xfrm>
                <a:off x="9810592" y="-1647529"/>
                <a:ext cx="28599" cy="181454"/>
              </a:xfrm>
              <a:prstGeom prst="rect">
                <a:avLst/>
              </a:prstGeom>
              <a:grpFill/>
              <a:ln>
                <a:noFill/>
              </a:ln>
            </p:spPr>
            <p:txBody>
              <a:bodyPr vert="horz" wrap="square" lIns="91440" tIns="45720" rIns="91440" bIns="45720" numCol="1" anchor="t" anchorCtr="0" compatLnSpc="1">
                <a:prstTxWarp prst="textNoShape">
                  <a:avLst/>
                </a:prstTxWarp>
              </a:bodyPr>
              <a:lstStyle/>
              <a:p>
                <a:endParaRPr lang="en-IN"/>
              </a:p>
            </p:txBody>
          </p:sp>
          <p:sp>
            <p:nvSpPr>
              <p:cNvPr id="27" name="Freeform 17">
                <a:extLst>
                  <a:ext uri="{FF2B5EF4-FFF2-40B4-BE49-F238E27FC236}">
                    <a16:creationId xmlns:a16="http://schemas.microsoft.com/office/drawing/2014/main" id="{CD7F2221-C1E7-938F-2BF8-41B857A96659}"/>
                  </a:ext>
                </a:extLst>
              </p:cNvPr>
              <p:cNvSpPr>
                <a:spLocks noEditPoints="1"/>
              </p:cNvSpPr>
              <p:nvPr/>
            </p:nvSpPr>
            <p:spPr bwMode="auto">
              <a:xfrm>
                <a:off x="9857928" y="-1647529"/>
                <a:ext cx="102561" cy="183427"/>
              </a:xfrm>
              <a:custGeom>
                <a:avLst/>
                <a:gdLst>
                  <a:gd name="T0" fmla="*/ 105 w 216"/>
                  <a:gd name="T1" fmla="*/ 342 h 388"/>
                  <a:gd name="T2" fmla="*/ 153 w 216"/>
                  <a:gd name="T3" fmla="*/ 251 h 388"/>
                  <a:gd name="T4" fmla="*/ 106 w 216"/>
                  <a:gd name="T5" fmla="*/ 163 h 388"/>
                  <a:gd name="T6" fmla="*/ 61 w 216"/>
                  <a:gd name="T7" fmla="*/ 250 h 388"/>
                  <a:gd name="T8" fmla="*/ 105 w 216"/>
                  <a:gd name="T9" fmla="*/ 342 h 388"/>
                  <a:gd name="T10" fmla="*/ 214 w 216"/>
                  <a:gd name="T11" fmla="*/ 0 h 388"/>
                  <a:gd name="T12" fmla="*/ 214 w 216"/>
                  <a:gd name="T13" fmla="*/ 339 h 388"/>
                  <a:gd name="T14" fmla="*/ 216 w 216"/>
                  <a:gd name="T15" fmla="*/ 384 h 388"/>
                  <a:gd name="T16" fmla="*/ 159 w 216"/>
                  <a:gd name="T17" fmla="*/ 384 h 388"/>
                  <a:gd name="T18" fmla="*/ 157 w 216"/>
                  <a:gd name="T19" fmla="*/ 343 h 388"/>
                  <a:gd name="T20" fmla="*/ 156 w 216"/>
                  <a:gd name="T21" fmla="*/ 343 h 388"/>
                  <a:gd name="T22" fmla="*/ 89 w 216"/>
                  <a:gd name="T23" fmla="*/ 388 h 388"/>
                  <a:gd name="T24" fmla="*/ 0 w 216"/>
                  <a:gd name="T25" fmla="*/ 252 h 388"/>
                  <a:gd name="T26" fmla="*/ 87 w 216"/>
                  <a:gd name="T27" fmla="*/ 116 h 388"/>
                  <a:gd name="T28" fmla="*/ 152 w 216"/>
                  <a:gd name="T29" fmla="*/ 158 h 388"/>
                  <a:gd name="T30" fmla="*/ 153 w 216"/>
                  <a:gd name="T31" fmla="*/ 158 h 388"/>
                  <a:gd name="T32" fmla="*/ 153 w 216"/>
                  <a:gd name="T33" fmla="*/ 0 h 388"/>
                  <a:gd name="T34" fmla="*/ 214 w 216"/>
                  <a:gd name="T35" fmla="*/ 0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 h="388">
                    <a:moveTo>
                      <a:pt x="105" y="342"/>
                    </a:moveTo>
                    <a:cubicBezTo>
                      <a:pt x="141" y="342"/>
                      <a:pt x="153" y="301"/>
                      <a:pt x="153" y="251"/>
                    </a:cubicBezTo>
                    <a:cubicBezTo>
                      <a:pt x="153" y="200"/>
                      <a:pt x="140" y="163"/>
                      <a:pt x="106" y="163"/>
                    </a:cubicBezTo>
                    <a:cubicBezTo>
                      <a:pt x="73" y="163"/>
                      <a:pt x="61" y="197"/>
                      <a:pt x="61" y="250"/>
                    </a:cubicBezTo>
                    <a:cubicBezTo>
                      <a:pt x="61" y="311"/>
                      <a:pt x="70" y="342"/>
                      <a:pt x="105" y="342"/>
                    </a:cubicBezTo>
                    <a:close/>
                    <a:moveTo>
                      <a:pt x="214" y="0"/>
                    </a:moveTo>
                    <a:lnTo>
                      <a:pt x="214" y="339"/>
                    </a:lnTo>
                    <a:cubicBezTo>
                      <a:pt x="214" y="358"/>
                      <a:pt x="214" y="374"/>
                      <a:pt x="216" y="384"/>
                    </a:cubicBezTo>
                    <a:lnTo>
                      <a:pt x="159" y="384"/>
                    </a:lnTo>
                    <a:cubicBezTo>
                      <a:pt x="158" y="376"/>
                      <a:pt x="157" y="361"/>
                      <a:pt x="157" y="343"/>
                    </a:cubicBezTo>
                    <a:lnTo>
                      <a:pt x="156" y="343"/>
                    </a:lnTo>
                    <a:cubicBezTo>
                      <a:pt x="146" y="366"/>
                      <a:pt x="128" y="388"/>
                      <a:pt x="89" y="388"/>
                    </a:cubicBezTo>
                    <a:cubicBezTo>
                      <a:pt x="26" y="388"/>
                      <a:pt x="0" y="326"/>
                      <a:pt x="0" y="252"/>
                    </a:cubicBezTo>
                    <a:cubicBezTo>
                      <a:pt x="0" y="166"/>
                      <a:pt x="33" y="116"/>
                      <a:pt x="87" y="116"/>
                    </a:cubicBezTo>
                    <a:cubicBezTo>
                      <a:pt x="123" y="116"/>
                      <a:pt x="143" y="138"/>
                      <a:pt x="152" y="158"/>
                    </a:cubicBezTo>
                    <a:lnTo>
                      <a:pt x="153" y="158"/>
                    </a:lnTo>
                    <a:lnTo>
                      <a:pt x="153" y="0"/>
                    </a:lnTo>
                    <a:lnTo>
                      <a:pt x="214" y="0"/>
                    </a:ln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28" name="Freeform 18">
                <a:extLst>
                  <a:ext uri="{FF2B5EF4-FFF2-40B4-BE49-F238E27FC236}">
                    <a16:creationId xmlns:a16="http://schemas.microsoft.com/office/drawing/2014/main" id="{581C5888-6C77-DB2D-6156-32049E756995}"/>
                  </a:ext>
                </a:extLst>
              </p:cNvPr>
              <p:cNvSpPr>
                <a:spLocks/>
              </p:cNvSpPr>
              <p:nvPr/>
            </p:nvSpPr>
            <p:spPr bwMode="auto">
              <a:xfrm>
                <a:off x="10053188" y="-1635695"/>
                <a:ext cx="107492" cy="169620"/>
              </a:xfrm>
              <a:custGeom>
                <a:avLst/>
                <a:gdLst>
                  <a:gd name="T0" fmla="*/ 0 w 109"/>
                  <a:gd name="T1" fmla="*/ 0 h 172"/>
                  <a:gd name="T2" fmla="*/ 30 w 109"/>
                  <a:gd name="T3" fmla="*/ 0 h 172"/>
                  <a:gd name="T4" fmla="*/ 30 w 109"/>
                  <a:gd name="T5" fmla="*/ 70 h 172"/>
                  <a:gd name="T6" fmla="*/ 79 w 109"/>
                  <a:gd name="T7" fmla="*/ 70 h 172"/>
                  <a:gd name="T8" fmla="*/ 79 w 109"/>
                  <a:gd name="T9" fmla="*/ 0 h 172"/>
                  <a:gd name="T10" fmla="*/ 109 w 109"/>
                  <a:gd name="T11" fmla="*/ 0 h 172"/>
                  <a:gd name="T12" fmla="*/ 109 w 109"/>
                  <a:gd name="T13" fmla="*/ 172 h 172"/>
                  <a:gd name="T14" fmla="*/ 79 w 109"/>
                  <a:gd name="T15" fmla="*/ 172 h 172"/>
                  <a:gd name="T16" fmla="*/ 79 w 109"/>
                  <a:gd name="T17" fmla="*/ 96 h 172"/>
                  <a:gd name="T18" fmla="*/ 30 w 109"/>
                  <a:gd name="T19" fmla="*/ 96 h 172"/>
                  <a:gd name="T20" fmla="*/ 30 w 109"/>
                  <a:gd name="T21" fmla="*/ 172 h 172"/>
                  <a:gd name="T22" fmla="*/ 0 w 109"/>
                  <a:gd name="T23" fmla="*/ 172 h 172"/>
                  <a:gd name="T24" fmla="*/ 0 w 109"/>
                  <a:gd name="T25"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 h="172">
                    <a:moveTo>
                      <a:pt x="0" y="0"/>
                    </a:moveTo>
                    <a:lnTo>
                      <a:pt x="30" y="0"/>
                    </a:lnTo>
                    <a:lnTo>
                      <a:pt x="30" y="70"/>
                    </a:lnTo>
                    <a:lnTo>
                      <a:pt x="79" y="70"/>
                    </a:lnTo>
                    <a:lnTo>
                      <a:pt x="79" y="0"/>
                    </a:lnTo>
                    <a:lnTo>
                      <a:pt x="109" y="0"/>
                    </a:lnTo>
                    <a:lnTo>
                      <a:pt x="109" y="172"/>
                    </a:lnTo>
                    <a:lnTo>
                      <a:pt x="79" y="172"/>
                    </a:lnTo>
                    <a:lnTo>
                      <a:pt x="79" y="96"/>
                    </a:lnTo>
                    <a:lnTo>
                      <a:pt x="30" y="96"/>
                    </a:lnTo>
                    <a:lnTo>
                      <a:pt x="30" y="172"/>
                    </a:lnTo>
                    <a:lnTo>
                      <a:pt x="0" y="172"/>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29" name="Freeform 19">
                <a:extLst>
                  <a:ext uri="{FF2B5EF4-FFF2-40B4-BE49-F238E27FC236}">
                    <a16:creationId xmlns:a16="http://schemas.microsoft.com/office/drawing/2014/main" id="{B5C83AE8-9A2F-90FE-FB37-53C0346274DC}"/>
                  </a:ext>
                </a:extLst>
              </p:cNvPr>
              <p:cNvSpPr>
                <a:spLocks noEditPoints="1"/>
              </p:cNvSpPr>
              <p:nvPr/>
            </p:nvSpPr>
            <p:spPr bwMode="auto">
              <a:xfrm>
                <a:off x="10179418" y="-1593289"/>
                <a:ext cx="96644" cy="129188"/>
              </a:xfrm>
              <a:custGeom>
                <a:avLst/>
                <a:gdLst>
                  <a:gd name="T0" fmla="*/ 146 w 204"/>
                  <a:gd name="T1" fmla="*/ 113 h 272"/>
                  <a:gd name="T2" fmla="*/ 104 w 204"/>
                  <a:gd name="T3" fmla="*/ 43 h 272"/>
                  <a:gd name="T4" fmla="*/ 59 w 204"/>
                  <a:gd name="T5" fmla="*/ 113 h 272"/>
                  <a:gd name="T6" fmla="*/ 146 w 204"/>
                  <a:gd name="T7" fmla="*/ 113 h 272"/>
                  <a:gd name="T8" fmla="*/ 191 w 204"/>
                  <a:gd name="T9" fmla="*/ 255 h 272"/>
                  <a:gd name="T10" fmla="*/ 116 w 204"/>
                  <a:gd name="T11" fmla="*/ 272 h 272"/>
                  <a:gd name="T12" fmla="*/ 0 w 204"/>
                  <a:gd name="T13" fmla="*/ 140 h 272"/>
                  <a:gd name="T14" fmla="*/ 104 w 204"/>
                  <a:gd name="T15" fmla="*/ 0 h 272"/>
                  <a:gd name="T16" fmla="*/ 204 w 204"/>
                  <a:gd name="T17" fmla="*/ 141 h 272"/>
                  <a:gd name="T18" fmla="*/ 204 w 204"/>
                  <a:gd name="T19" fmla="*/ 153 h 272"/>
                  <a:gd name="T20" fmla="*/ 59 w 204"/>
                  <a:gd name="T21" fmla="*/ 153 h 272"/>
                  <a:gd name="T22" fmla="*/ 123 w 204"/>
                  <a:gd name="T23" fmla="*/ 226 h 272"/>
                  <a:gd name="T24" fmla="*/ 188 w 204"/>
                  <a:gd name="T25" fmla="*/ 205 h 272"/>
                  <a:gd name="T26" fmla="*/ 191 w 204"/>
                  <a:gd name="T27" fmla="*/ 255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4" h="272">
                    <a:moveTo>
                      <a:pt x="146" y="113"/>
                    </a:moveTo>
                    <a:cubicBezTo>
                      <a:pt x="146" y="67"/>
                      <a:pt x="131" y="43"/>
                      <a:pt x="104" y="43"/>
                    </a:cubicBezTo>
                    <a:cubicBezTo>
                      <a:pt x="72" y="43"/>
                      <a:pt x="59" y="78"/>
                      <a:pt x="59" y="113"/>
                    </a:cubicBezTo>
                    <a:lnTo>
                      <a:pt x="146" y="113"/>
                    </a:lnTo>
                    <a:close/>
                    <a:moveTo>
                      <a:pt x="191" y="255"/>
                    </a:moveTo>
                    <a:cubicBezTo>
                      <a:pt x="179" y="261"/>
                      <a:pt x="152" y="272"/>
                      <a:pt x="116" y="272"/>
                    </a:cubicBezTo>
                    <a:cubicBezTo>
                      <a:pt x="35" y="272"/>
                      <a:pt x="0" y="211"/>
                      <a:pt x="0" y="140"/>
                    </a:cubicBezTo>
                    <a:cubicBezTo>
                      <a:pt x="0" y="61"/>
                      <a:pt x="40" y="0"/>
                      <a:pt x="104" y="0"/>
                    </a:cubicBezTo>
                    <a:cubicBezTo>
                      <a:pt x="158" y="0"/>
                      <a:pt x="204" y="33"/>
                      <a:pt x="204" y="141"/>
                    </a:cubicBezTo>
                    <a:lnTo>
                      <a:pt x="204" y="153"/>
                    </a:lnTo>
                    <a:lnTo>
                      <a:pt x="59" y="153"/>
                    </a:lnTo>
                    <a:cubicBezTo>
                      <a:pt x="59" y="198"/>
                      <a:pt x="76" y="226"/>
                      <a:pt x="123" y="226"/>
                    </a:cubicBezTo>
                    <a:cubicBezTo>
                      <a:pt x="160" y="226"/>
                      <a:pt x="177" y="214"/>
                      <a:pt x="188" y="205"/>
                    </a:cubicBezTo>
                    <a:lnTo>
                      <a:pt x="191" y="255"/>
                    </a:ln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30" name="Freeform 20">
                <a:extLst>
                  <a:ext uri="{FF2B5EF4-FFF2-40B4-BE49-F238E27FC236}">
                    <a16:creationId xmlns:a16="http://schemas.microsoft.com/office/drawing/2014/main" id="{163D46E7-51ED-4805-5D22-70E37DAB0905}"/>
                  </a:ext>
                </a:extLst>
              </p:cNvPr>
              <p:cNvSpPr>
                <a:spLocks noEditPoints="1"/>
              </p:cNvSpPr>
              <p:nvPr/>
            </p:nvSpPr>
            <p:spPr bwMode="auto">
              <a:xfrm>
                <a:off x="10289868" y="-1593289"/>
                <a:ext cx="97631" cy="129188"/>
              </a:xfrm>
              <a:custGeom>
                <a:avLst/>
                <a:gdLst>
                  <a:gd name="T0" fmla="*/ 145 w 205"/>
                  <a:gd name="T1" fmla="*/ 139 h 272"/>
                  <a:gd name="T2" fmla="*/ 139 w 205"/>
                  <a:gd name="T3" fmla="*/ 139 h 272"/>
                  <a:gd name="T4" fmla="*/ 57 w 205"/>
                  <a:gd name="T5" fmla="*/ 189 h 272"/>
                  <a:gd name="T6" fmla="*/ 95 w 205"/>
                  <a:gd name="T7" fmla="*/ 229 h 272"/>
                  <a:gd name="T8" fmla="*/ 145 w 205"/>
                  <a:gd name="T9" fmla="*/ 154 h 272"/>
                  <a:gd name="T10" fmla="*/ 145 w 205"/>
                  <a:gd name="T11" fmla="*/ 139 h 272"/>
                  <a:gd name="T12" fmla="*/ 25 w 205"/>
                  <a:gd name="T13" fmla="*/ 19 h 272"/>
                  <a:gd name="T14" fmla="*/ 105 w 205"/>
                  <a:gd name="T15" fmla="*/ 0 h 272"/>
                  <a:gd name="T16" fmla="*/ 201 w 205"/>
                  <a:gd name="T17" fmla="*/ 106 h 272"/>
                  <a:gd name="T18" fmla="*/ 201 w 205"/>
                  <a:gd name="T19" fmla="*/ 222 h 272"/>
                  <a:gd name="T20" fmla="*/ 205 w 205"/>
                  <a:gd name="T21" fmla="*/ 268 h 272"/>
                  <a:gd name="T22" fmla="*/ 150 w 205"/>
                  <a:gd name="T23" fmla="*/ 268 h 272"/>
                  <a:gd name="T24" fmla="*/ 146 w 205"/>
                  <a:gd name="T25" fmla="*/ 232 h 272"/>
                  <a:gd name="T26" fmla="*/ 145 w 205"/>
                  <a:gd name="T27" fmla="*/ 232 h 272"/>
                  <a:gd name="T28" fmla="*/ 75 w 205"/>
                  <a:gd name="T29" fmla="*/ 272 h 272"/>
                  <a:gd name="T30" fmla="*/ 0 w 205"/>
                  <a:gd name="T31" fmla="*/ 195 h 272"/>
                  <a:gd name="T32" fmla="*/ 132 w 205"/>
                  <a:gd name="T33" fmla="*/ 105 h 272"/>
                  <a:gd name="T34" fmla="*/ 145 w 205"/>
                  <a:gd name="T35" fmla="*/ 105 h 272"/>
                  <a:gd name="T36" fmla="*/ 145 w 205"/>
                  <a:gd name="T37" fmla="*/ 95 h 272"/>
                  <a:gd name="T38" fmla="*/ 98 w 205"/>
                  <a:gd name="T39" fmla="*/ 45 h 272"/>
                  <a:gd name="T40" fmla="*/ 29 w 205"/>
                  <a:gd name="T41" fmla="*/ 71 h 272"/>
                  <a:gd name="T42" fmla="*/ 25 w 205"/>
                  <a:gd name="T43" fmla="*/ 19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5" h="272">
                    <a:moveTo>
                      <a:pt x="145" y="139"/>
                    </a:moveTo>
                    <a:lnTo>
                      <a:pt x="139" y="139"/>
                    </a:lnTo>
                    <a:cubicBezTo>
                      <a:pt x="87" y="139"/>
                      <a:pt x="57" y="150"/>
                      <a:pt x="57" y="189"/>
                    </a:cubicBezTo>
                    <a:cubicBezTo>
                      <a:pt x="57" y="213"/>
                      <a:pt x="72" y="229"/>
                      <a:pt x="95" y="229"/>
                    </a:cubicBezTo>
                    <a:cubicBezTo>
                      <a:pt x="131" y="229"/>
                      <a:pt x="145" y="201"/>
                      <a:pt x="145" y="154"/>
                    </a:cubicBezTo>
                    <a:lnTo>
                      <a:pt x="145" y="139"/>
                    </a:lnTo>
                    <a:close/>
                    <a:moveTo>
                      <a:pt x="25" y="19"/>
                    </a:moveTo>
                    <a:cubicBezTo>
                      <a:pt x="42" y="11"/>
                      <a:pt x="66" y="0"/>
                      <a:pt x="105" y="0"/>
                    </a:cubicBezTo>
                    <a:cubicBezTo>
                      <a:pt x="183" y="0"/>
                      <a:pt x="201" y="40"/>
                      <a:pt x="201" y="106"/>
                    </a:cubicBezTo>
                    <a:lnTo>
                      <a:pt x="201" y="222"/>
                    </a:lnTo>
                    <a:cubicBezTo>
                      <a:pt x="201" y="240"/>
                      <a:pt x="203" y="258"/>
                      <a:pt x="205" y="268"/>
                    </a:cubicBezTo>
                    <a:lnTo>
                      <a:pt x="150" y="268"/>
                    </a:lnTo>
                    <a:cubicBezTo>
                      <a:pt x="147" y="258"/>
                      <a:pt x="146" y="245"/>
                      <a:pt x="146" y="232"/>
                    </a:cubicBezTo>
                    <a:lnTo>
                      <a:pt x="145" y="232"/>
                    </a:lnTo>
                    <a:cubicBezTo>
                      <a:pt x="130" y="254"/>
                      <a:pt x="111" y="272"/>
                      <a:pt x="75" y="272"/>
                    </a:cubicBezTo>
                    <a:cubicBezTo>
                      <a:pt x="36" y="272"/>
                      <a:pt x="0" y="244"/>
                      <a:pt x="0" y="195"/>
                    </a:cubicBezTo>
                    <a:cubicBezTo>
                      <a:pt x="0" y="123"/>
                      <a:pt x="56" y="105"/>
                      <a:pt x="132" y="105"/>
                    </a:cubicBezTo>
                    <a:lnTo>
                      <a:pt x="145" y="105"/>
                    </a:lnTo>
                    <a:lnTo>
                      <a:pt x="145" y="95"/>
                    </a:lnTo>
                    <a:cubicBezTo>
                      <a:pt x="145" y="69"/>
                      <a:pt x="132" y="45"/>
                      <a:pt x="98" y="45"/>
                    </a:cubicBezTo>
                    <a:cubicBezTo>
                      <a:pt x="67" y="45"/>
                      <a:pt x="40" y="61"/>
                      <a:pt x="29" y="71"/>
                    </a:cubicBezTo>
                    <a:lnTo>
                      <a:pt x="25" y="19"/>
                    </a:ln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31" name="Rectangle 21">
                <a:extLst>
                  <a:ext uri="{FF2B5EF4-FFF2-40B4-BE49-F238E27FC236}">
                    <a16:creationId xmlns:a16="http://schemas.microsoft.com/office/drawing/2014/main" id="{431C322D-95A8-E0A1-6F5E-D76F18AB6CF6}"/>
                  </a:ext>
                </a:extLst>
              </p:cNvPr>
              <p:cNvSpPr>
                <a:spLocks noChangeArrowheads="1"/>
              </p:cNvSpPr>
              <p:nvPr/>
            </p:nvSpPr>
            <p:spPr bwMode="auto">
              <a:xfrm>
                <a:off x="10414125" y="-1647529"/>
                <a:ext cx="27613" cy="181454"/>
              </a:xfrm>
              <a:prstGeom prst="rect">
                <a:avLst/>
              </a:prstGeom>
              <a:grpFill/>
              <a:ln>
                <a:noFill/>
              </a:ln>
            </p:spPr>
            <p:txBody>
              <a:bodyPr vert="horz" wrap="square" lIns="91440" tIns="45720" rIns="91440" bIns="45720" numCol="1" anchor="t" anchorCtr="0" compatLnSpc="1">
                <a:prstTxWarp prst="textNoShape">
                  <a:avLst/>
                </a:prstTxWarp>
              </a:bodyPr>
              <a:lstStyle/>
              <a:p>
                <a:endParaRPr lang="en-IN"/>
              </a:p>
            </p:txBody>
          </p:sp>
          <p:sp>
            <p:nvSpPr>
              <p:cNvPr id="32" name="Freeform 22">
                <a:extLst>
                  <a:ext uri="{FF2B5EF4-FFF2-40B4-BE49-F238E27FC236}">
                    <a16:creationId xmlns:a16="http://schemas.microsoft.com/office/drawing/2014/main" id="{748F4406-13CD-C8F2-6D43-A98402FD80C9}"/>
                  </a:ext>
                </a:extLst>
              </p:cNvPr>
              <p:cNvSpPr>
                <a:spLocks/>
              </p:cNvSpPr>
              <p:nvPr/>
            </p:nvSpPr>
            <p:spPr bwMode="auto">
              <a:xfrm>
                <a:off x="10459488" y="-1625833"/>
                <a:ext cx="71004" cy="161731"/>
              </a:xfrm>
              <a:custGeom>
                <a:avLst/>
                <a:gdLst>
                  <a:gd name="T0" fmla="*/ 40 w 151"/>
                  <a:gd name="T1" fmla="*/ 20 h 342"/>
                  <a:gd name="T2" fmla="*/ 101 w 151"/>
                  <a:gd name="T3" fmla="*/ 0 h 342"/>
                  <a:gd name="T4" fmla="*/ 101 w 151"/>
                  <a:gd name="T5" fmla="*/ 74 h 342"/>
                  <a:gd name="T6" fmla="*/ 151 w 151"/>
                  <a:gd name="T7" fmla="*/ 74 h 342"/>
                  <a:gd name="T8" fmla="*/ 151 w 151"/>
                  <a:gd name="T9" fmla="*/ 121 h 342"/>
                  <a:gd name="T10" fmla="*/ 101 w 151"/>
                  <a:gd name="T11" fmla="*/ 121 h 342"/>
                  <a:gd name="T12" fmla="*/ 101 w 151"/>
                  <a:gd name="T13" fmla="*/ 258 h 342"/>
                  <a:gd name="T14" fmla="*/ 128 w 151"/>
                  <a:gd name="T15" fmla="*/ 294 h 342"/>
                  <a:gd name="T16" fmla="*/ 151 w 151"/>
                  <a:gd name="T17" fmla="*/ 288 h 342"/>
                  <a:gd name="T18" fmla="*/ 151 w 151"/>
                  <a:gd name="T19" fmla="*/ 334 h 342"/>
                  <a:gd name="T20" fmla="*/ 110 w 151"/>
                  <a:gd name="T21" fmla="*/ 342 h 342"/>
                  <a:gd name="T22" fmla="*/ 40 w 151"/>
                  <a:gd name="T23" fmla="*/ 265 h 342"/>
                  <a:gd name="T24" fmla="*/ 40 w 151"/>
                  <a:gd name="T25" fmla="*/ 121 h 342"/>
                  <a:gd name="T26" fmla="*/ 0 w 151"/>
                  <a:gd name="T27" fmla="*/ 121 h 342"/>
                  <a:gd name="T28" fmla="*/ 0 w 151"/>
                  <a:gd name="T29" fmla="*/ 74 h 342"/>
                  <a:gd name="T30" fmla="*/ 40 w 151"/>
                  <a:gd name="T31" fmla="*/ 74 h 342"/>
                  <a:gd name="T32" fmla="*/ 40 w 151"/>
                  <a:gd name="T33" fmla="*/ 20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1" h="342">
                    <a:moveTo>
                      <a:pt x="40" y="20"/>
                    </a:moveTo>
                    <a:lnTo>
                      <a:pt x="101" y="0"/>
                    </a:lnTo>
                    <a:lnTo>
                      <a:pt x="101" y="74"/>
                    </a:lnTo>
                    <a:lnTo>
                      <a:pt x="151" y="74"/>
                    </a:lnTo>
                    <a:lnTo>
                      <a:pt x="151" y="121"/>
                    </a:lnTo>
                    <a:lnTo>
                      <a:pt x="101" y="121"/>
                    </a:lnTo>
                    <a:lnTo>
                      <a:pt x="101" y="258"/>
                    </a:lnTo>
                    <a:cubicBezTo>
                      <a:pt x="101" y="286"/>
                      <a:pt x="110" y="294"/>
                      <a:pt x="128" y="294"/>
                    </a:cubicBezTo>
                    <a:cubicBezTo>
                      <a:pt x="139" y="294"/>
                      <a:pt x="146" y="291"/>
                      <a:pt x="151" y="288"/>
                    </a:cubicBezTo>
                    <a:lnTo>
                      <a:pt x="151" y="334"/>
                    </a:lnTo>
                    <a:cubicBezTo>
                      <a:pt x="142" y="338"/>
                      <a:pt x="128" y="342"/>
                      <a:pt x="110" y="342"/>
                    </a:cubicBezTo>
                    <a:cubicBezTo>
                      <a:pt x="65" y="342"/>
                      <a:pt x="40" y="321"/>
                      <a:pt x="40" y="265"/>
                    </a:cubicBezTo>
                    <a:lnTo>
                      <a:pt x="40" y="121"/>
                    </a:lnTo>
                    <a:lnTo>
                      <a:pt x="0" y="121"/>
                    </a:lnTo>
                    <a:lnTo>
                      <a:pt x="0" y="74"/>
                    </a:lnTo>
                    <a:lnTo>
                      <a:pt x="40" y="74"/>
                    </a:lnTo>
                    <a:lnTo>
                      <a:pt x="40" y="20"/>
                    </a:ln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33" name="Freeform 23">
                <a:extLst>
                  <a:ext uri="{FF2B5EF4-FFF2-40B4-BE49-F238E27FC236}">
                    <a16:creationId xmlns:a16="http://schemas.microsoft.com/office/drawing/2014/main" id="{E54E54C4-E97F-15CA-8AB8-01382923F61F}"/>
                  </a:ext>
                </a:extLst>
              </p:cNvPr>
              <p:cNvSpPr>
                <a:spLocks/>
              </p:cNvSpPr>
              <p:nvPr/>
            </p:nvSpPr>
            <p:spPr bwMode="auto">
              <a:xfrm>
                <a:off x="10545285" y="-1647529"/>
                <a:ext cx="94672" cy="181454"/>
              </a:xfrm>
              <a:custGeom>
                <a:avLst/>
                <a:gdLst>
                  <a:gd name="T0" fmla="*/ 0 w 199"/>
                  <a:gd name="T1" fmla="*/ 0 h 384"/>
                  <a:gd name="T2" fmla="*/ 61 w 199"/>
                  <a:gd name="T3" fmla="*/ 0 h 384"/>
                  <a:gd name="T4" fmla="*/ 61 w 199"/>
                  <a:gd name="T5" fmla="*/ 154 h 384"/>
                  <a:gd name="T6" fmla="*/ 62 w 199"/>
                  <a:gd name="T7" fmla="*/ 154 h 384"/>
                  <a:gd name="T8" fmla="*/ 125 w 199"/>
                  <a:gd name="T9" fmla="*/ 116 h 384"/>
                  <a:gd name="T10" fmla="*/ 199 w 199"/>
                  <a:gd name="T11" fmla="*/ 214 h 384"/>
                  <a:gd name="T12" fmla="*/ 199 w 199"/>
                  <a:gd name="T13" fmla="*/ 384 h 384"/>
                  <a:gd name="T14" fmla="*/ 138 w 199"/>
                  <a:gd name="T15" fmla="*/ 384 h 384"/>
                  <a:gd name="T16" fmla="*/ 138 w 199"/>
                  <a:gd name="T17" fmla="*/ 226 h 384"/>
                  <a:gd name="T18" fmla="*/ 104 w 199"/>
                  <a:gd name="T19" fmla="*/ 168 h 384"/>
                  <a:gd name="T20" fmla="*/ 61 w 199"/>
                  <a:gd name="T21" fmla="*/ 230 h 384"/>
                  <a:gd name="T22" fmla="*/ 61 w 199"/>
                  <a:gd name="T23" fmla="*/ 384 h 384"/>
                  <a:gd name="T24" fmla="*/ 0 w 199"/>
                  <a:gd name="T25" fmla="*/ 384 h 384"/>
                  <a:gd name="T26" fmla="*/ 0 w 199"/>
                  <a:gd name="T27" fmla="*/ 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9" h="384">
                    <a:moveTo>
                      <a:pt x="0" y="0"/>
                    </a:moveTo>
                    <a:lnTo>
                      <a:pt x="61" y="0"/>
                    </a:lnTo>
                    <a:lnTo>
                      <a:pt x="61" y="154"/>
                    </a:lnTo>
                    <a:lnTo>
                      <a:pt x="62" y="154"/>
                    </a:lnTo>
                    <a:cubicBezTo>
                      <a:pt x="73" y="138"/>
                      <a:pt x="87" y="116"/>
                      <a:pt x="125" y="116"/>
                    </a:cubicBezTo>
                    <a:cubicBezTo>
                      <a:pt x="182" y="116"/>
                      <a:pt x="199" y="161"/>
                      <a:pt x="199" y="214"/>
                    </a:cubicBezTo>
                    <a:lnTo>
                      <a:pt x="199" y="384"/>
                    </a:lnTo>
                    <a:lnTo>
                      <a:pt x="138" y="384"/>
                    </a:lnTo>
                    <a:lnTo>
                      <a:pt x="138" y="226"/>
                    </a:lnTo>
                    <a:cubicBezTo>
                      <a:pt x="138" y="185"/>
                      <a:pt x="129" y="168"/>
                      <a:pt x="104" y="168"/>
                    </a:cubicBezTo>
                    <a:cubicBezTo>
                      <a:pt x="72" y="168"/>
                      <a:pt x="61" y="196"/>
                      <a:pt x="61" y="230"/>
                    </a:cubicBezTo>
                    <a:lnTo>
                      <a:pt x="61" y="384"/>
                    </a:lnTo>
                    <a:lnTo>
                      <a:pt x="0" y="38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34" name="Freeform 24">
                <a:extLst>
                  <a:ext uri="{FF2B5EF4-FFF2-40B4-BE49-F238E27FC236}">
                    <a16:creationId xmlns:a16="http://schemas.microsoft.com/office/drawing/2014/main" id="{7D339828-CCE0-92D8-C971-21FAF8832CF3}"/>
                  </a:ext>
                </a:extLst>
              </p:cNvPr>
              <p:cNvSpPr>
                <a:spLocks noEditPoints="1"/>
              </p:cNvSpPr>
              <p:nvPr/>
            </p:nvSpPr>
            <p:spPr bwMode="auto">
              <a:xfrm>
                <a:off x="9425002" y="-1420711"/>
                <a:ext cx="128201" cy="174551"/>
              </a:xfrm>
              <a:custGeom>
                <a:avLst/>
                <a:gdLst>
                  <a:gd name="T0" fmla="*/ 136 w 271"/>
                  <a:gd name="T1" fmla="*/ 318 h 369"/>
                  <a:gd name="T2" fmla="*/ 207 w 271"/>
                  <a:gd name="T3" fmla="*/ 185 h 369"/>
                  <a:gd name="T4" fmla="*/ 136 w 271"/>
                  <a:gd name="T5" fmla="*/ 51 h 369"/>
                  <a:gd name="T6" fmla="*/ 64 w 271"/>
                  <a:gd name="T7" fmla="*/ 185 h 369"/>
                  <a:gd name="T8" fmla="*/ 136 w 271"/>
                  <a:gd name="T9" fmla="*/ 318 h 369"/>
                  <a:gd name="T10" fmla="*/ 136 w 271"/>
                  <a:gd name="T11" fmla="*/ 0 h 369"/>
                  <a:gd name="T12" fmla="*/ 271 w 271"/>
                  <a:gd name="T13" fmla="*/ 185 h 369"/>
                  <a:gd name="T14" fmla="*/ 136 w 271"/>
                  <a:gd name="T15" fmla="*/ 369 h 369"/>
                  <a:gd name="T16" fmla="*/ 0 w 271"/>
                  <a:gd name="T17" fmla="*/ 185 h 369"/>
                  <a:gd name="T18" fmla="*/ 136 w 271"/>
                  <a:gd name="T19" fmla="*/ 0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1" h="369">
                    <a:moveTo>
                      <a:pt x="136" y="318"/>
                    </a:moveTo>
                    <a:cubicBezTo>
                      <a:pt x="175" y="318"/>
                      <a:pt x="207" y="283"/>
                      <a:pt x="207" y="185"/>
                    </a:cubicBezTo>
                    <a:cubicBezTo>
                      <a:pt x="207" y="86"/>
                      <a:pt x="175" y="51"/>
                      <a:pt x="136" y="51"/>
                    </a:cubicBezTo>
                    <a:cubicBezTo>
                      <a:pt x="96" y="51"/>
                      <a:pt x="64" y="86"/>
                      <a:pt x="64" y="185"/>
                    </a:cubicBezTo>
                    <a:cubicBezTo>
                      <a:pt x="64" y="283"/>
                      <a:pt x="96" y="318"/>
                      <a:pt x="136" y="318"/>
                    </a:cubicBezTo>
                    <a:close/>
                    <a:moveTo>
                      <a:pt x="136" y="0"/>
                    </a:moveTo>
                    <a:cubicBezTo>
                      <a:pt x="206" y="0"/>
                      <a:pt x="271" y="56"/>
                      <a:pt x="271" y="185"/>
                    </a:cubicBezTo>
                    <a:cubicBezTo>
                      <a:pt x="271" y="313"/>
                      <a:pt x="206" y="369"/>
                      <a:pt x="136" y="369"/>
                    </a:cubicBezTo>
                    <a:cubicBezTo>
                      <a:pt x="65" y="369"/>
                      <a:pt x="0" y="313"/>
                      <a:pt x="0" y="185"/>
                    </a:cubicBezTo>
                    <a:cubicBezTo>
                      <a:pt x="0" y="56"/>
                      <a:pt x="65" y="0"/>
                      <a:pt x="13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35" name="Freeform 25">
                <a:extLst>
                  <a:ext uri="{FF2B5EF4-FFF2-40B4-BE49-F238E27FC236}">
                    <a16:creationId xmlns:a16="http://schemas.microsoft.com/office/drawing/2014/main" id="{355D397E-8EE1-C28C-1C50-40EBC10D4A98}"/>
                  </a:ext>
                </a:extLst>
              </p:cNvPr>
              <p:cNvSpPr>
                <a:spLocks/>
              </p:cNvSpPr>
              <p:nvPr/>
            </p:nvSpPr>
            <p:spPr bwMode="auto">
              <a:xfrm>
                <a:off x="9570954" y="-1376333"/>
                <a:ext cx="63115" cy="128201"/>
              </a:xfrm>
              <a:custGeom>
                <a:avLst/>
                <a:gdLst>
                  <a:gd name="T0" fmla="*/ 2 w 132"/>
                  <a:gd name="T1" fmla="*/ 48 h 269"/>
                  <a:gd name="T2" fmla="*/ 0 w 132"/>
                  <a:gd name="T3" fmla="*/ 4 h 269"/>
                  <a:gd name="T4" fmla="*/ 55 w 132"/>
                  <a:gd name="T5" fmla="*/ 4 h 269"/>
                  <a:gd name="T6" fmla="*/ 57 w 132"/>
                  <a:gd name="T7" fmla="*/ 53 h 269"/>
                  <a:gd name="T8" fmla="*/ 58 w 132"/>
                  <a:gd name="T9" fmla="*/ 53 h 269"/>
                  <a:gd name="T10" fmla="*/ 122 w 132"/>
                  <a:gd name="T11" fmla="*/ 0 h 269"/>
                  <a:gd name="T12" fmla="*/ 132 w 132"/>
                  <a:gd name="T13" fmla="*/ 2 h 269"/>
                  <a:gd name="T14" fmla="*/ 132 w 132"/>
                  <a:gd name="T15" fmla="*/ 61 h 269"/>
                  <a:gd name="T16" fmla="*/ 115 w 132"/>
                  <a:gd name="T17" fmla="*/ 59 h 269"/>
                  <a:gd name="T18" fmla="*/ 63 w 132"/>
                  <a:gd name="T19" fmla="*/ 124 h 269"/>
                  <a:gd name="T20" fmla="*/ 63 w 132"/>
                  <a:gd name="T21" fmla="*/ 269 h 269"/>
                  <a:gd name="T22" fmla="*/ 2 w 132"/>
                  <a:gd name="T23" fmla="*/ 269 h 269"/>
                  <a:gd name="T24" fmla="*/ 2 w 132"/>
                  <a:gd name="T25" fmla="*/ 48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 h="269">
                    <a:moveTo>
                      <a:pt x="2" y="48"/>
                    </a:moveTo>
                    <a:cubicBezTo>
                      <a:pt x="2" y="32"/>
                      <a:pt x="2" y="16"/>
                      <a:pt x="0" y="4"/>
                    </a:cubicBezTo>
                    <a:lnTo>
                      <a:pt x="55" y="4"/>
                    </a:lnTo>
                    <a:cubicBezTo>
                      <a:pt x="55" y="20"/>
                      <a:pt x="57" y="37"/>
                      <a:pt x="57" y="53"/>
                    </a:cubicBezTo>
                    <a:lnTo>
                      <a:pt x="58" y="53"/>
                    </a:lnTo>
                    <a:cubicBezTo>
                      <a:pt x="65" y="32"/>
                      <a:pt x="84" y="0"/>
                      <a:pt x="122" y="0"/>
                    </a:cubicBezTo>
                    <a:cubicBezTo>
                      <a:pt x="126" y="0"/>
                      <a:pt x="129" y="1"/>
                      <a:pt x="132" y="2"/>
                    </a:cubicBezTo>
                    <a:lnTo>
                      <a:pt x="132" y="61"/>
                    </a:lnTo>
                    <a:cubicBezTo>
                      <a:pt x="127" y="60"/>
                      <a:pt x="121" y="59"/>
                      <a:pt x="115" y="59"/>
                    </a:cubicBezTo>
                    <a:cubicBezTo>
                      <a:pt x="90" y="59"/>
                      <a:pt x="63" y="75"/>
                      <a:pt x="63" y="124"/>
                    </a:cubicBezTo>
                    <a:lnTo>
                      <a:pt x="63" y="269"/>
                    </a:lnTo>
                    <a:lnTo>
                      <a:pt x="2" y="269"/>
                    </a:lnTo>
                    <a:lnTo>
                      <a:pt x="2" y="48"/>
                    </a:ln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36" name="Freeform 26">
                <a:extLst>
                  <a:ext uri="{FF2B5EF4-FFF2-40B4-BE49-F238E27FC236}">
                    <a16:creationId xmlns:a16="http://schemas.microsoft.com/office/drawing/2014/main" id="{316D6E4D-4ED3-FA01-CD2E-D499AE15F8A3}"/>
                  </a:ext>
                </a:extLst>
              </p:cNvPr>
              <p:cNvSpPr>
                <a:spLocks noEditPoints="1"/>
              </p:cNvSpPr>
              <p:nvPr/>
            </p:nvSpPr>
            <p:spPr bwMode="auto">
              <a:xfrm>
                <a:off x="9644916" y="-1376333"/>
                <a:ext cx="102561" cy="181454"/>
              </a:xfrm>
              <a:custGeom>
                <a:avLst/>
                <a:gdLst>
                  <a:gd name="T0" fmla="*/ 109 w 216"/>
                  <a:gd name="T1" fmla="*/ 222 h 382"/>
                  <a:gd name="T2" fmla="*/ 162 w 216"/>
                  <a:gd name="T3" fmla="*/ 133 h 382"/>
                  <a:gd name="T4" fmla="*/ 113 w 216"/>
                  <a:gd name="T5" fmla="*/ 49 h 382"/>
                  <a:gd name="T6" fmla="*/ 69 w 216"/>
                  <a:gd name="T7" fmla="*/ 134 h 382"/>
                  <a:gd name="T8" fmla="*/ 109 w 216"/>
                  <a:gd name="T9" fmla="*/ 222 h 382"/>
                  <a:gd name="T10" fmla="*/ 15 w 216"/>
                  <a:gd name="T11" fmla="*/ 310 h 382"/>
                  <a:gd name="T12" fmla="*/ 89 w 216"/>
                  <a:gd name="T13" fmla="*/ 332 h 382"/>
                  <a:gd name="T14" fmla="*/ 155 w 216"/>
                  <a:gd name="T15" fmla="*/ 249 h 382"/>
                  <a:gd name="T16" fmla="*/ 155 w 216"/>
                  <a:gd name="T17" fmla="*/ 224 h 382"/>
                  <a:gd name="T18" fmla="*/ 154 w 216"/>
                  <a:gd name="T19" fmla="*/ 224 h 382"/>
                  <a:gd name="T20" fmla="*/ 88 w 216"/>
                  <a:gd name="T21" fmla="*/ 269 h 382"/>
                  <a:gd name="T22" fmla="*/ 0 w 216"/>
                  <a:gd name="T23" fmla="*/ 137 h 382"/>
                  <a:gd name="T24" fmla="*/ 91 w 216"/>
                  <a:gd name="T25" fmla="*/ 0 h 382"/>
                  <a:gd name="T26" fmla="*/ 157 w 216"/>
                  <a:gd name="T27" fmla="*/ 45 h 382"/>
                  <a:gd name="T28" fmla="*/ 159 w 216"/>
                  <a:gd name="T29" fmla="*/ 45 h 382"/>
                  <a:gd name="T30" fmla="*/ 161 w 216"/>
                  <a:gd name="T31" fmla="*/ 4 h 382"/>
                  <a:gd name="T32" fmla="*/ 216 w 216"/>
                  <a:gd name="T33" fmla="*/ 4 h 382"/>
                  <a:gd name="T34" fmla="*/ 214 w 216"/>
                  <a:gd name="T35" fmla="*/ 46 h 382"/>
                  <a:gd name="T36" fmla="*/ 214 w 216"/>
                  <a:gd name="T37" fmla="*/ 241 h 382"/>
                  <a:gd name="T38" fmla="*/ 98 w 216"/>
                  <a:gd name="T39" fmla="*/ 382 h 382"/>
                  <a:gd name="T40" fmla="*/ 11 w 216"/>
                  <a:gd name="T41" fmla="*/ 366 h 382"/>
                  <a:gd name="T42" fmla="*/ 15 w 216"/>
                  <a:gd name="T43" fmla="*/ 310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6" h="382">
                    <a:moveTo>
                      <a:pt x="109" y="222"/>
                    </a:moveTo>
                    <a:cubicBezTo>
                      <a:pt x="147" y="222"/>
                      <a:pt x="162" y="193"/>
                      <a:pt x="162" y="133"/>
                    </a:cubicBezTo>
                    <a:cubicBezTo>
                      <a:pt x="162" y="78"/>
                      <a:pt x="142" y="48"/>
                      <a:pt x="113" y="49"/>
                    </a:cubicBezTo>
                    <a:cubicBezTo>
                      <a:pt x="81" y="49"/>
                      <a:pt x="69" y="80"/>
                      <a:pt x="69" y="134"/>
                    </a:cubicBezTo>
                    <a:cubicBezTo>
                      <a:pt x="69" y="196"/>
                      <a:pt x="88" y="222"/>
                      <a:pt x="109" y="222"/>
                    </a:cubicBezTo>
                    <a:close/>
                    <a:moveTo>
                      <a:pt x="15" y="310"/>
                    </a:moveTo>
                    <a:cubicBezTo>
                      <a:pt x="29" y="318"/>
                      <a:pt x="57" y="332"/>
                      <a:pt x="89" y="332"/>
                    </a:cubicBezTo>
                    <a:cubicBezTo>
                      <a:pt x="146" y="332"/>
                      <a:pt x="155" y="291"/>
                      <a:pt x="155" y="249"/>
                    </a:cubicBezTo>
                    <a:lnTo>
                      <a:pt x="155" y="224"/>
                    </a:lnTo>
                    <a:lnTo>
                      <a:pt x="154" y="224"/>
                    </a:lnTo>
                    <a:cubicBezTo>
                      <a:pt x="145" y="244"/>
                      <a:pt x="127" y="269"/>
                      <a:pt x="88" y="269"/>
                    </a:cubicBezTo>
                    <a:cubicBezTo>
                      <a:pt x="53" y="269"/>
                      <a:pt x="0" y="244"/>
                      <a:pt x="0" y="137"/>
                    </a:cubicBezTo>
                    <a:cubicBezTo>
                      <a:pt x="0" y="64"/>
                      <a:pt x="25" y="0"/>
                      <a:pt x="91" y="0"/>
                    </a:cubicBezTo>
                    <a:cubicBezTo>
                      <a:pt x="127" y="0"/>
                      <a:pt x="145" y="22"/>
                      <a:pt x="157" y="45"/>
                    </a:cubicBezTo>
                    <a:lnTo>
                      <a:pt x="159" y="45"/>
                    </a:lnTo>
                    <a:cubicBezTo>
                      <a:pt x="159" y="32"/>
                      <a:pt x="161" y="18"/>
                      <a:pt x="161" y="4"/>
                    </a:cubicBezTo>
                    <a:lnTo>
                      <a:pt x="216" y="4"/>
                    </a:lnTo>
                    <a:cubicBezTo>
                      <a:pt x="215" y="18"/>
                      <a:pt x="214" y="32"/>
                      <a:pt x="214" y="46"/>
                    </a:cubicBezTo>
                    <a:lnTo>
                      <a:pt x="214" y="241"/>
                    </a:lnTo>
                    <a:cubicBezTo>
                      <a:pt x="214" y="323"/>
                      <a:pt x="190" y="382"/>
                      <a:pt x="98" y="382"/>
                    </a:cubicBezTo>
                    <a:cubicBezTo>
                      <a:pt x="58" y="382"/>
                      <a:pt x="26" y="372"/>
                      <a:pt x="11" y="366"/>
                    </a:cubicBezTo>
                    <a:lnTo>
                      <a:pt x="15" y="310"/>
                    </a:ln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38" name="Freeform 27">
                <a:extLst>
                  <a:ext uri="{FF2B5EF4-FFF2-40B4-BE49-F238E27FC236}">
                    <a16:creationId xmlns:a16="http://schemas.microsoft.com/office/drawing/2014/main" id="{C352FBEA-BA9F-D856-E7E5-47F5C2E067D5}"/>
                  </a:ext>
                </a:extLst>
              </p:cNvPr>
              <p:cNvSpPr>
                <a:spLocks noEditPoints="1"/>
              </p:cNvSpPr>
              <p:nvPr/>
            </p:nvSpPr>
            <p:spPr bwMode="auto">
              <a:xfrm>
                <a:off x="9765228" y="-1376333"/>
                <a:ext cx="96644" cy="130174"/>
              </a:xfrm>
              <a:custGeom>
                <a:avLst/>
                <a:gdLst>
                  <a:gd name="T0" fmla="*/ 145 w 205"/>
                  <a:gd name="T1" fmla="*/ 139 h 273"/>
                  <a:gd name="T2" fmla="*/ 139 w 205"/>
                  <a:gd name="T3" fmla="*/ 139 h 273"/>
                  <a:gd name="T4" fmla="*/ 57 w 205"/>
                  <a:gd name="T5" fmla="*/ 189 h 273"/>
                  <a:gd name="T6" fmla="*/ 95 w 205"/>
                  <a:gd name="T7" fmla="*/ 230 h 273"/>
                  <a:gd name="T8" fmla="*/ 145 w 205"/>
                  <a:gd name="T9" fmla="*/ 154 h 273"/>
                  <a:gd name="T10" fmla="*/ 145 w 205"/>
                  <a:gd name="T11" fmla="*/ 139 h 273"/>
                  <a:gd name="T12" fmla="*/ 25 w 205"/>
                  <a:gd name="T13" fmla="*/ 20 h 273"/>
                  <a:gd name="T14" fmla="*/ 105 w 205"/>
                  <a:gd name="T15" fmla="*/ 0 h 273"/>
                  <a:gd name="T16" fmla="*/ 201 w 205"/>
                  <a:gd name="T17" fmla="*/ 106 h 273"/>
                  <a:gd name="T18" fmla="*/ 201 w 205"/>
                  <a:gd name="T19" fmla="*/ 222 h 273"/>
                  <a:gd name="T20" fmla="*/ 205 w 205"/>
                  <a:gd name="T21" fmla="*/ 269 h 273"/>
                  <a:gd name="T22" fmla="*/ 150 w 205"/>
                  <a:gd name="T23" fmla="*/ 269 h 273"/>
                  <a:gd name="T24" fmla="*/ 147 w 205"/>
                  <a:gd name="T25" fmla="*/ 233 h 273"/>
                  <a:gd name="T26" fmla="*/ 146 w 205"/>
                  <a:gd name="T27" fmla="*/ 233 h 273"/>
                  <a:gd name="T28" fmla="*/ 75 w 205"/>
                  <a:gd name="T29" fmla="*/ 273 h 273"/>
                  <a:gd name="T30" fmla="*/ 0 w 205"/>
                  <a:gd name="T31" fmla="*/ 195 h 273"/>
                  <a:gd name="T32" fmla="*/ 132 w 205"/>
                  <a:gd name="T33" fmla="*/ 105 h 273"/>
                  <a:gd name="T34" fmla="*/ 145 w 205"/>
                  <a:gd name="T35" fmla="*/ 105 h 273"/>
                  <a:gd name="T36" fmla="*/ 145 w 205"/>
                  <a:gd name="T37" fmla="*/ 96 h 273"/>
                  <a:gd name="T38" fmla="*/ 98 w 205"/>
                  <a:gd name="T39" fmla="*/ 45 h 273"/>
                  <a:gd name="T40" fmla="*/ 29 w 205"/>
                  <a:gd name="T41" fmla="*/ 71 h 273"/>
                  <a:gd name="T42" fmla="*/ 25 w 205"/>
                  <a:gd name="T43" fmla="*/ 2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5" h="273">
                    <a:moveTo>
                      <a:pt x="145" y="139"/>
                    </a:moveTo>
                    <a:lnTo>
                      <a:pt x="139" y="139"/>
                    </a:lnTo>
                    <a:cubicBezTo>
                      <a:pt x="87" y="139"/>
                      <a:pt x="57" y="151"/>
                      <a:pt x="57" y="189"/>
                    </a:cubicBezTo>
                    <a:cubicBezTo>
                      <a:pt x="57" y="213"/>
                      <a:pt x="72" y="230"/>
                      <a:pt x="95" y="230"/>
                    </a:cubicBezTo>
                    <a:cubicBezTo>
                      <a:pt x="131" y="230"/>
                      <a:pt x="145" y="201"/>
                      <a:pt x="145" y="154"/>
                    </a:cubicBezTo>
                    <a:lnTo>
                      <a:pt x="145" y="139"/>
                    </a:lnTo>
                    <a:close/>
                    <a:moveTo>
                      <a:pt x="25" y="20"/>
                    </a:moveTo>
                    <a:cubicBezTo>
                      <a:pt x="43" y="12"/>
                      <a:pt x="66" y="0"/>
                      <a:pt x="105" y="0"/>
                    </a:cubicBezTo>
                    <a:cubicBezTo>
                      <a:pt x="183" y="0"/>
                      <a:pt x="201" y="40"/>
                      <a:pt x="201" y="106"/>
                    </a:cubicBezTo>
                    <a:lnTo>
                      <a:pt x="201" y="222"/>
                    </a:lnTo>
                    <a:cubicBezTo>
                      <a:pt x="201" y="241"/>
                      <a:pt x="203" y="258"/>
                      <a:pt x="205" y="269"/>
                    </a:cubicBezTo>
                    <a:lnTo>
                      <a:pt x="150" y="269"/>
                    </a:lnTo>
                    <a:cubicBezTo>
                      <a:pt x="147" y="258"/>
                      <a:pt x="147" y="245"/>
                      <a:pt x="147" y="233"/>
                    </a:cubicBezTo>
                    <a:lnTo>
                      <a:pt x="146" y="233"/>
                    </a:lnTo>
                    <a:cubicBezTo>
                      <a:pt x="130" y="254"/>
                      <a:pt x="111" y="273"/>
                      <a:pt x="75" y="273"/>
                    </a:cubicBezTo>
                    <a:cubicBezTo>
                      <a:pt x="36" y="273"/>
                      <a:pt x="0" y="244"/>
                      <a:pt x="0" y="195"/>
                    </a:cubicBezTo>
                    <a:cubicBezTo>
                      <a:pt x="0" y="123"/>
                      <a:pt x="56" y="105"/>
                      <a:pt x="132" y="105"/>
                    </a:cubicBezTo>
                    <a:lnTo>
                      <a:pt x="145" y="105"/>
                    </a:lnTo>
                    <a:lnTo>
                      <a:pt x="145" y="96"/>
                    </a:lnTo>
                    <a:cubicBezTo>
                      <a:pt x="145" y="70"/>
                      <a:pt x="132" y="45"/>
                      <a:pt x="98" y="45"/>
                    </a:cubicBezTo>
                    <a:cubicBezTo>
                      <a:pt x="67" y="45"/>
                      <a:pt x="41" y="61"/>
                      <a:pt x="29" y="71"/>
                    </a:cubicBezTo>
                    <a:lnTo>
                      <a:pt x="25" y="20"/>
                    </a:ln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39" name="Freeform 28">
                <a:extLst>
                  <a:ext uri="{FF2B5EF4-FFF2-40B4-BE49-F238E27FC236}">
                    <a16:creationId xmlns:a16="http://schemas.microsoft.com/office/drawing/2014/main" id="{33D9997C-ACFB-9E0D-9A3A-FE1125A6F97A}"/>
                  </a:ext>
                </a:extLst>
              </p:cNvPr>
              <p:cNvSpPr>
                <a:spLocks/>
              </p:cNvSpPr>
              <p:nvPr/>
            </p:nvSpPr>
            <p:spPr bwMode="auto">
              <a:xfrm>
                <a:off x="9888499" y="-1376333"/>
                <a:ext cx="94672" cy="128201"/>
              </a:xfrm>
              <a:custGeom>
                <a:avLst/>
                <a:gdLst>
                  <a:gd name="T0" fmla="*/ 2 w 201"/>
                  <a:gd name="T1" fmla="*/ 48 h 269"/>
                  <a:gd name="T2" fmla="*/ 0 w 201"/>
                  <a:gd name="T3" fmla="*/ 4 h 269"/>
                  <a:gd name="T4" fmla="*/ 57 w 201"/>
                  <a:gd name="T5" fmla="*/ 4 h 269"/>
                  <a:gd name="T6" fmla="*/ 59 w 201"/>
                  <a:gd name="T7" fmla="*/ 45 h 269"/>
                  <a:gd name="T8" fmla="*/ 60 w 201"/>
                  <a:gd name="T9" fmla="*/ 45 h 269"/>
                  <a:gd name="T10" fmla="*/ 60 w 201"/>
                  <a:gd name="T11" fmla="*/ 45 h 269"/>
                  <a:gd name="T12" fmla="*/ 127 w 201"/>
                  <a:gd name="T13" fmla="*/ 0 h 269"/>
                  <a:gd name="T14" fmla="*/ 201 w 201"/>
                  <a:gd name="T15" fmla="*/ 98 h 269"/>
                  <a:gd name="T16" fmla="*/ 201 w 201"/>
                  <a:gd name="T17" fmla="*/ 269 h 269"/>
                  <a:gd name="T18" fmla="*/ 141 w 201"/>
                  <a:gd name="T19" fmla="*/ 269 h 269"/>
                  <a:gd name="T20" fmla="*/ 141 w 201"/>
                  <a:gd name="T21" fmla="*/ 110 h 269"/>
                  <a:gd name="T22" fmla="*/ 106 w 201"/>
                  <a:gd name="T23" fmla="*/ 53 h 269"/>
                  <a:gd name="T24" fmla="*/ 63 w 201"/>
                  <a:gd name="T25" fmla="*/ 115 h 269"/>
                  <a:gd name="T26" fmla="*/ 63 w 201"/>
                  <a:gd name="T27" fmla="*/ 269 h 269"/>
                  <a:gd name="T28" fmla="*/ 2 w 201"/>
                  <a:gd name="T29" fmla="*/ 269 h 269"/>
                  <a:gd name="T30" fmla="*/ 2 w 201"/>
                  <a:gd name="T31" fmla="*/ 48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1" h="269">
                    <a:moveTo>
                      <a:pt x="2" y="48"/>
                    </a:moveTo>
                    <a:cubicBezTo>
                      <a:pt x="2" y="32"/>
                      <a:pt x="2" y="16"/>
                      <a:pt x="0" y="4"/>
                    </a:cubicBezTo>
                    <a:lnTo>
                      <a:pt x="57" y="4"/>
                    </a:lnTo>
                    <a:cubicBezTo>
                      <a:pt x="57" y="18"/>
                      <a:pt x="59" y="32"/>
                      <a:pt x="59" y="45"/>
                    </a:cubicBezTo>
                    <a:lnTo>
                      <a:pt x="60" y="45"/>
                    </a:lnTo>
                    <a:lnTo>
                      <a:pt x="60" y="45"/>
                    </a:lnTo>
                    <a:cubicBezTo>
                      <a:pt x="69" y="29"/>
                      <a:pt x="86" y="0"/>
                      <a:pt x="127" y="0"/>
                    </a:cubicBezTo>
                    <a:cubicBezTo>
                      <a:pt x="184" y="0"/>
                      <a:pt x="201" y="45"/>
                      <a:pt x="201" y="98"/>
                    </a:cubicBezTo>
                    <a:lnTo>
                      <a:pt x="201" y="269"/>
                    </a:lnTo>
                    <a:lnTo>
                      <a:pt x="141" y="269"/>
                    </a:lnTo>
                    <a:lnTo>
                      <a:pt x="141" y="110"/>
                    </a:lnTo>
                    <a:cubicBezTo>
                      <a:pt x="141" y="70"/>
                      <a:pt x="131" y="53"/>
                      <a:pt x="106" y="53"/>
                    </a:cubicBezTo>
                    <a:cubicBezTo>
                      <a:pt x="74" y="53"/>
                      <a:pt x="63" y="81"/>
                      <a:pt x="63" y="115"/>
                    </a:cubicBezTo>
                    <a:lnTo>
                      <a:pt x="63" y="269"/>
                    </a:lnTo>
                    <a:lnTo>
                      <a:pt x="2" y="269"/>
                    </a:lnTo>
                    <a:lnTo>
                      <a:pt x="2" y="48"/>
                    </a:ln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40" name="Freeform 29">
                <a:extLst>
                  <a:ext uri="{FF2B5EF4-FFF2-40B4-BE49-F238E27FC236}">
                    <a16:creationId xmlns:a16="http://schemas.microsoft.com/office/drawing/2014/main" id="{112F703B-9CF7-644C-8D22-ABFCE187CFA8}"/>
                  </a:ext>
                </a:extLst>
              </p:cNvPr>
              <p:cNvSpPr>
                <a:spLocks noEditPoints="1"/>
              </p:cNvSpPr>
              <p:nvPr/>
            </p:nvSpPr>
            <p:spPr bwMode="auto">
              <a:xfrm>
                <a:off x="10009797" y="-1426628"/>
                <a:ext cx="28599" cy="178496"/>
              </a:xfrm>
              <a:custGeom>
                <a:avLst/>
                <a:gdLst>
                  <a:gd name="T0" fmla="*/ 1 w 62"/>
                  <a:gd name="T1" fmla="*/ 112 h 377"/>
                  <a:gd name="T2" fmla="*/ 61 w 62"/>
                  <a:gd name="T3" fmla="*/ 112 h 377"/>
                  <a:gd name="T4" fmla="*/ 61 w 62"/>
                  <a:gd name="T5" fmla="*/ 377 h 377"/>
                  <a:gd name="T6" fmla="*/ 1 w 62"/>
                  <a:gd name="T7" fmla="*/ 377 h 377"/>
                  <a:gd name="T8" fmla="*/ 1 w 62"/>
                  <a:gd name="T9" fmla="*/ 112 h 377"/>
                  <a:gd name="T10" fmla="*/ 0 w 62"/>
                  <a:gd name="T11" fmla="*/ 0 h 377"/>
                  <a:gd name="T12" fmla="*/ 62 w 62"/>
                  <a:gd name="T13" fmla="*/ 0 h 377"/>
                  <a:gd name="T14" fmla="*/ 62 w 62"/>
                  <a:gd name="T15" fmla="*/ 63 h 377"/>
                  <a:gd name="T16" fmla="*/ 0 w 62"/>
                  <a:gd name="T17" fmla="*/ 63 h 377"/>
                  <a:gd name="T18" fmla="*/ 0 w 62"/>
                  <a:gd name="T19" fmla="*/ 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377">
                    <a:moveTo>
                      <a:pt x="1" y="112"/>
                    </a:moveTo>
                    <a:lnTo>
                      <a:pt x="61" y="112"/>
                    </a:lnTo>
                    <a:lnTo>
                      <a:pt x="61" y="377"/>
                    </a:lnTo>
                    <a:lnTo>
                      <a:pt x="1" y="377"/>
                    </a:lnTo>
                    <a:lnTo>
                      <a:pt x="1" y="112"/>
                    </a:lnTo>
                    <a:close/>
                    <a:moveTo>
                      <a:pt x="0" y="0"/>
                    </a:moveTo>
                    <a:lnTo>
                      <a:pt x="62" y="0"/>
                    </a:lnTo>
                    <a:lnTo>
                      <a:pt x="62" y="63"/>
                    </a:lnTo>
                    <a:lnTo>
                      <a:pt x="0" y="63"/>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47" name="Freeform 30">
                <a:extLst>
                  <a:ext uri="{FF2B5EF4-FFF2-40B4-BE49-F238E27FC236}">
                    <a16:creationId xmlns:a16="http://schemas.microsoft.com/office/drawing/2014/main" id="{0696025A-50D7-8C16-4CB3-5E59B2E6AFB2}"/>
                  </a:ext>
                </a:extLst>
              </p:cNvPr>
              <p:cNvSpPr>
                <a:spLocks/>
              </p:cNvSpPr>
              <p:nvPr/>
            </p:nvSpPr>
            <p:spPr bwMode="auto">
              <a:xfrm>
                <a:off x="10065022" y="-1374361"/>
                <a:ext cx="80866" cy="126229"/>
              </a:xfrm>
              <a:custGeom>
                <a:avLst/>
                <a:gdLst>
                  <a:gd name="T0" fmla="*/ 0 w 82"/>
                  <a:gd name="T1" fmla="*/ 101 h 128"/>
                  <a:gd name="T2" fmla="*/ 52 w 82"/>
                  <a:gd name="T3" fmla="*/ 24 h 128"/>
                  <a:gd name="T4" fmla="*/ 2 w 82"/>
                  <a:gd name="T5" fmla="*/ 24 h 128"/>
                  <a:gd name="T6" fmla="*/ 2 w 82"/>
                  <a:gd name="T7" fmla="*/ 0 h 128"/>
                  <a:gd name="T8" fmla="*/ 81 w 82"/>
                  <a:gd name="T9" fmla="*/ 0 h 128"/>
                  <a:gd name="T10" fmla="*/ 81 w 82"/>
                  <a:gd name="T11" fmla="*/ 27 h 128"/>
                  <a:gd name="T12" fmla="*/ 30 w 82"/>
                  <a:gd name="T13" fmla="*/ 104 h 128"/>
                  <a:gd name="T14" fmla="*/ 82 w 82"/>
                  <a:gd name="T15" fmla="*/ 104 h 128"/>
                  <a:gd name="T16" fmla="*/ 82 w 82"/>
                  <a:gd name="T17" fmla="*/ 128 h 128"/>
                  <a:gd name="T18" fmla="*/ 0 w 82"/>
                  <a:gd name="T19" fmla="*/ 128 h 128"/>
                  <a:gd name="T20" fmla="*/ 0 w 82"/>
                  <a:gd name="T21" fmla="*/ 10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 h="128">
                    <a:moveTo>
                      <a:pt x="0" y="101"/>
                    </a:moveTo>
                    <a:lnTo>
                      <a:pt x="52" y="24"/>
                    </a:lnTo>
                    <a:lnTo>
                      <a:pt x="2" y="24"/>
                    </a:lnTo>
                    <a:lnTo>
                      <a:pt x="2" y="0"/>
                    </a:lnTo>
                    <a:lnTo>
                      <a:pt x="81" y="0"/>
                    </a:lnTo>
                    <a:lnTo>
                      <a:pt x="81" y="27"/>
                    </a:lnTo>
                    <a:lnTo>
                      <a:pt x="30" y="104"/>
                    </a:lnTo>
                    <a:lnTo>
                      <a:pt x="82" y="104"/>
                    </a:lnTo>
                    <a:lnTo>
                      <a:pt x="82" y="128"/>
                    </a:lnTo>
                    <a:lnTo>
                      <a:pt x="0" y="128"/>
                    </a:lnTo>
                    <a:lnTo>
                      <a:pt x="0" y="101"/>
                    </a:ln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48" name="Freeform 31">
                <a:extLst>
                  <a:ext uri="{FF2B5EF4-FFF2-40B4-BE49-F238E27FC236}">
                    <a16:creationId xmlns:a16="http://schemas.microsoft.com/office/drawing/2014/main" id="{E5329E12-58D8-9982-C4F4-08A26C6120BA}"/>
                  </a:ext>
                </a:extLst>
              </p:cNvPr>
              <p:cNvSpPr>
                <a:spLocks noEditPoints="1"/>
              </p:cNvSpPr>
              <p:nvPr/>
            </p:nvSpPr>
            <p:spPr bwMode="auto">
              <a:xfrm>
                <a:off x="10161667" y="-1376333"/>
                <a:ext cx="96644" cy="130174"/>
              </a:xfrm>
              <a:custGeom>
                <a:avLst/>
                <a:gdLst>
                  <a:gd name="T0" fmla="*/ 144 w 205"/>
                  <a:gd name="T1" fmla="*/ 139 h 273"/>
                  <a:gd name="T2" fmla="*/ 139 w 205"/>
                  <a:gd name="T3" fmla="*/ 139 h 273"/>
                  <a:gd name="T4" fmla="*/ 57 w 205"/>
                  <a:gd name="T5" fmla="*/ 189 h 273"/>
                  <a:gd name="T6" fmla="*/ 95 w 205"/>
                  <a:gd name="T7" fmla="*/ 230 h 273"/>
                  <a:gd name="T8" fmla="*/ 144 w 205"/>
                  <a:gd name="T9" fmla="*/ 154 h 273"/>
                  <a:gd name="T10" fmla="*/ 144 w 205"/>
                  <a:gd name="T11" fmla="*/ 139 h 273"/>
                  <a:gd name="T12" fmla="*/ 25 w 205"/>
                  <a:gd name="T13" fmla="*/ 20 h 273"/>
                  <a:gd name="T14" fmla="*/ 105 w 205"/>
                  <a:gd name="T15" fmla="*/ 0 h 273"/>
                  <a:gd name="T16" fmla="*/ 201 w 205"/>
                  <a:gd name="T17" fmla="*/ 106 h 273"/>
                  <a:gd name="T18" fmla="*/ 201 w 205"/>
                  <a:gd name="T19" fmla="*/ 222 h 273"/>
                  <a:gd name="T20" fmla="*/ 205 w 205"/>
                  <a:gd name="T21" fmla="*/ 269 h 273"/>
                  <a:gd name="T22" fmla="*/ 150 w 205"/>
                  <a:gd name="T23" fmla="*/ 269 h 273"/>
                  <a:gd name="T24" fmla="*/ 146 w 205"/>
                  <a:gd name="T25" fmla="*/ 233 h 273"/>
                  <a:gd name="T26" fmla="*/ 145 w 205"/>
                  <a:gd name="T27" fmla="*/ 233 h 273"/>
                  <a:gd name="T28" fmla="*/ 75 w 205"/>
                  <a:gd name="T29" fmla="*/ 273 h 273"/>
                  <a:gd name="T30" fmla="*/ 0 w 205"/>
                  <a:gd name="T31" fmla="*/ 195 h 273"/>
                  <a:gd name="T32" fmla="*/ 132 w 205"/>
                  <a:gd name="T33" fmla="*/ 105 h 273"/>
                  <a:gd name="T34" fmla="*/ 144 w 205"/>
                  <a:gd name="T35" fmla="*/ 105 h 273"/>
                  <a:gd name="T36" fmla="*/ 144 w 205"/>
                  <a:gd name="T37" fmla="*/ 96 h 273"/>
                  <a:gd name="T38" fmla="*/ 98 w 205"/>
                  <a:gd name="T39" fmla="*/ 45 h 273"/>
                  <a:gd name="T40" fmla="*/ 29 w 205"/>
                  <a:gd name="T41" fmla="*/ 71 h 273"/>
                  <a:gd name="T42" fmla="*/ 25 w 205"/>
                  <a:gd name="T43" fmla="*/ 2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5" h="273">
                    <a:moveTo>
                      <a:pt x="144" y="139"/>
                    </a:moveTo>
                    <a:lnTo>
                      <a:pt x="139" y="139"/>
                    </a:lnTo>
                    <a:cubicBezTo>
                      <a:pt x="87" y="139"/>
                      <a:pt x="57" y="151"/>
                      <a:pt x="57" y="189"/>
                    </a:cubicBezTo>
                    <a:cubicBezTo>
                      <a:pt x="57" y="213"/>
                      <a:pt x="72" y="230"/>
                      <a:pt x="95" y="230"/>
                    </a:cubicBezTo>
                    <a:cubicBezTo>
                      <a:pt x="131" y="230"/>
                      <a:pt x="144" y="201"/>
                      <a:pt x="144" y="154"/>
                    </a:cubicBezTo>
                    <a:lnTo>
                      <a:pt x="144" y="139"/>
                    </a:lnTo>
                    <a:close/>
                    <a:moveTo>
                      <a:pt x="25" y="20"/>
                    </a:moveTo>
                    <a:cubicBezTo>
                      <a:pt x="42" y="12"/>
                      <a:pt x="66" y="0"/>
                      <a:pt x="105" y="0"/>
                    </a:cubicBezTo>
                    <a:cubicBezTo>
                      <a:pt x="183" y="0"/>
                      <a:pt x="201" y="40"/>
                      <a:pt x="201" y="106"/>
                    </a:cubicBezTo>
                    <a:lnTo>
                      <a:pt x="201" y="222"/>
                    </a:lnTo>
                    <a:cubicBezTo>
                      <a:pt x="201" y="241"/>
                      <a:pt x="203" y="258"/>
                      <a:pt x="205" y="269"/>
                    </a:cubicBezTo>
                    <a:lnTo>
                      <a:pt x="150" y="269"/>
                    </a:lnTo>
                    <a:cubicBezTo>
                      <a:pt x="147" y="258"/>
                      <a:pt x="146" y="245"/>
                      <a:pt x="146" y="233"/>
                    </a:cubicBezTo>
                    <a:lnTo>
                      <a:pt x="145" y="233"/>
                    </a:lnTo>
                    <a:cubicBezTo>
                      <a:pt x="130" y="254"/>
                      <a:pt x="111" y="273"/>
                      <a:pt x="75" y="273"/>
                    </a:cubicBezTo>
                    <a:cubicBezTo>
                      <a:pt x="36" y="273"/>
                      <a:pt x="0" y="244"/>
                      <a:pt x="0" y="195"/>
                    </a:cubicBezTo>
                    <a:cubicBezTo>
                      <a:pt x="0" y="123"/>
                      <a:pt x="56" y="105"/>
                      <a:pt x="132" y="105"/>
                    </a:cubicBezTo>
                    <a:lnTo>
                      <a:pt x="144" y="105"/>
                    </a:lnTo>
                    <a:lnTo>
                      <a:pt x="144" y="96"/>
                    </a:lnTo>
                    <a:cubicBezTo>
                      <a:pt x="144" y="70"/>
                      <a:pt x="132" y="45"/>
                      <a:pt x="98" y="45"/>
                    </a:cubicBezTo>
                    <a:cubicBezTo>
                      <a:pt x="67" y="45"/>
                      <a:pt x="40" y="61"/>
                      <a:pt x="29" y="71"/>
                    </a:cubicBezTo>
                    <a:lnTo>
                      <a:pt x="25" y="20"/>
                    </a:ln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49" name="Freeform 32">
                <a:extLst>
                  <a:ext uri="{FF2B5EF4-FFF2-40B4-BE49-F238E27FC236}">
                    <a16:creationId xmlns:a16="http://schemas.microsoft.com/office/drawing/2014/main" id="{D8C541E5-3AA2-0A33-998C-B72783E99277}"/>
                  </a:ext>
                </a:extLst>
              </p:cNvPr>
              <p:cNvSpPr>
                <a:spLocks/>
              </p:cNvSpPr>
              <p:nvPr/>
            </p:nvSpPr>
            <p:spPr bwMode="auto">
              <a:xfrm>
                <a:off x="10271131" y="-1408877"/>
                <a:ext cx="71004" cy="162717"/>
              </a:xfrm>
              <a:custGeom>
                <a:avLst/>
                <a:gdLst>
                  <a:gd name="T0" fmla="*/ 40 w 151"/>
                  <a:gd name="T1" fmla="*/ 19 h 342"/>
                  <a:gd name="T2" fmla="*/ 100 w 151"/>
                  <a:gd name="T3" fmla="*/ 0 h 342"/>
                  <a:gd name="T4" fmla="*/ 100 w 151"/>
                  <a:gd name="T5" fmla="*/ 73 h 342"/>
                  <a:gd name="T6" fmla="*/ 151 w 151"/>
                  <a:gd name="T7" fmla="*/ 73 h 342"/>
                  <a:gd name="T8" fmla="*/ 151 w 151"/>
                  <a:gd name="T9" fmla="*/ 120 h 342"/>
                  <a:gd name="T10" fmla="*/ 100 w 151"/>
                  <a:gd name="T11" fmla="*/ 120 h 342"/>
                  <a:gd name="T12" fmla="*/ 100 w 151"/>
                  <a:gd name="T13" fmla="*/ 257 h 342"/>
                  <a:gd name="T14" fmla="*/ 128 w 151"/>
                  <a:gd name="T15" fmla="*/ 293 h 342"/>
                  <a:gd name="T16" fmla="*/ 151 w 151"/>
                  <a:gd name="T17" fmla="*/ 288 h 342"/>
                  <a:gd name="T18" fmla="*/ 151 w 151"/>
                  <a:gd name="T19" fmla="*/ 333 h 342"/>
                  <a:gd name="T20" fmla="*/ 110 w 151"/>
                  <a:gd name="T21" fmla="*/ 342 h 342"/>
                  <a:gd name="T22" fmla="*/ 40 w 151"/>
                  <a:gd name="T23" fmla="*/ 265 h 342"/>
                  <a:gd name="T24" fmla="*/ 40 w 151"/>
                  <a:gd name="T25" fmla="*/ 120 h 342"/>
                  <a:gd name="T26" fmla="*/ 0 w 151"/>
                  <a:gd name="T27" fmla="*/ 120 h 342"/>
                  <a:gd name="T28" fmla="*/ 0 w 151"/>
                  <a:gd name="T29" fmla="*/ 73 h 342"/>
                  <a:gd name="T30" fmla="*/ 40 w 151"/>
                  <a:gd name="T31" fmla="*/ 73 h 342"/>
                  <a:gd name="T32" fmla="*/ 40 w 151"/>
                  <a:gd name="T33" fmla="*/ 1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1" h="342">
                    <a:moveTo>
                      <a:pt x="40" y="19"/>
                    </a:moveTo>
                    <a:lnTo>
                      <a:pt x="100" y="0"/>
                    </a:lnTo>
                    <a:lnTo>
                      <a:pt x="100" y="73"/>
                    </a:lnTo>
                    <a:lnTo>
                      <a:pt x="151" y="73"/>
                    </a:lnTo>
                    <a:lnTo>
                      <a:pt x="151" y="120"/>
                    </a:lnTo>
                    <a:lnTo>
                      <a:pt x="100" y="120"/>
                    </a:lnTo>
                    <a:lnTo>
                      <a:pt x="100" y="257"/>
                    </a:lnTo>
                    <a:cubicBezTo>
                      <a:pt x="100" y="285"/>
                      <a:pt x="110" y="293"/>
                      <a:pt x="128" y="293"/>
                    </a:cubicBezTo>
                    <a:cubicBezTo>
                      <a:pt x="138" y="293"/>
                      <a:pt x="146" y="290"/>
                      <a:pt x="151" y="288"/>
                    </a:cubicBezTo>
                    <a:lnTo>
                      <a:pt x="151" y="333"/>
                    </a:lnTo>
                    <a:cubicBezTo>
                      <a:pt x="141" y="338"/>
                      <a:pt x="128" y="342"/>
                      <a:pt x="110" y="342"/>
                    </a:cubicBezTo>
                    <a:cubicBezTo>
                      <a:pt x="65" y="342"/>
                      <a:pt x="40" y="320"/>
                      <a:pt x="40" y="265"/>
                    </a:cubicBezTo>
                    <a:lnTo>
                      <a:pt x="40" y="120"/>
                    </a:lnTo>
                    <a:lnTo>
                      <a:pt x="0" y="120"/>
                    </a:lnTo>
                    <a:lnTo>
                      <a:pt x="0" y="73"/>
                    </a:lnTo>
                    <a:lnTo>
                      <a:pt x="40" y="73"/>
                    </a:lnTo>
                    <a:lnTo>
                      <a:pt x="40" y="19"/>
                    </a:ln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50" name="Freeform 33">
                <a:extLst>
                  <a:ext uri="{FF2B5EF4-FFF2-40B4-BE49-F238E27FC236}">
                    <a16:creationId xmlns:a16="http://schemas.microsoft.com/office/drawing/2014/main" id="{9BA63415-6204-7197-5F47-83B2234A97A1}"/>
                  </a:ext>
                </a:extLst>
              </p:cNvPr>
              <p:cNvSpPr>
                <a:spLocks noEditPoints="1"/>
              </p:cNvSpPr>
              <p:nvPr/>
            </p:nvSpPr>
            <p:spPr bwMode="auto">
              <a:xfrm>
                <a:off x="10361858" y="-1426628"/>
                <a:ext cx="32544" cy="178496"/>
              </a:xfrm>
              <a:custGeom>
                <a:avLst/>
                <a:gdLst>
                  <a:gd name="T0" fmla="*/ 8 w 69"/>
                  <a:gd name="T1" fmla="*/ 112 h 377"/>
                  <a:gd name="T2" fmla="*/ 69 w 69"/>
                  <a:gd name="T3" fmla="*/ 112 h 377"/>
                  <a:gd name="T4" fmla="*/ 69 w 69"/>
                  <a:gd name="T5" fmla="*/ 377 h 377"/>
                  <a:gd name="T6" fmla="*/ 8 w 69"/>
                  <a:gd name="T7" fmla="*/ 377 h 377"/>
                  <a:gd name="T8" fmla="*/ 8 w 69"/>
                  <a:gd name="T9" fmla="*/ 112 h 377"/>
                  <a:gd name="T10" fmla="*/ 0 w 69"/>
                  <a:gd name="T11" fmla="*/ 0 h 377"/>
                  <a:gd name="T12" fmla="*/ 63 w 69"/>
                  <a:gd name="T13" fmla="*/ 0 h 377"/>
                  <a:gd name="T14" fmla="*/ 63 w 69"/>
                  <a:gd name="T15" fmla="*/ 63 h 377"/>
                  <a:gd name="T16" fmla="*/ 0 w 69"/>
                  <a:gd name="T17" fmla="*/ 63 h 377"/>
                  <a:gd name="T18" fmla="*/ 0 w 69"/>
                  <a:gd name="T19" fmla="*/ 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 h="377">
                    <a:moveTo>
                      <a:pt x="8" y="112"/>
                    </a:moveTo>
                    <a:lnTo>
                      <a:pt x="69" y="112"/>
                    </a:lnTo>
                    <a:lnTo>
                      <a:pt x="69" y="377"/>
                    </a:lnTo>
                    <a:lnTo>
                      <a:pt x="8" y="377"/>
                    </a:lnTo>
                    <a:lnTo>
                      <a:pt x="8" y="112"/>
                    </a:lnTo>
                    <a:close/>
                    <a:moveTo>
                      <a:pt x="0" y="0"/>
                    </a:moveTo>
                    <a:lnTo>
                      <a:pt x="63" y="0"/>
                    </a:lnTo>
                    <a:lnTo>
                      <a:pt x="63" y="63"/>
                    </a:lnTo>
                    <a:lnTo>
                      <a:pt x="0" y="63"/>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51" name="Freeform 34">
                <a:extLst>
                  <a:ext uri="{FF2B5EF4-FFF2-40B4-BE49-F238E27FC236}">
                    <a16:creationId xmlns:a16="http://schemas.microsoft.com/office/drawing/2014/main" id="{A505892E-2F0F-327E-98FA-5B3FC365BD15}"/>
                  </a:ext>
                </a:extLst>
              </p:cNvPr>
              <p:cNvSpPr>
                <a:spLocks noEditPoints="1"/>
              </p:cNvSpPr>
              <p:nvPr/>
            </p:nvSpPr>
            <p:spPr bwMode="auto">
              <a:xfrm>
                <a:off x="10416097" y="-1376333"/>
                <a:ext cx="104534" cy="130174"/>
              </a:xfrm>
              <a:custGeom>
                <a:avLst/>
                <a:gdLst>
                  <a:gd name="T0" fmla="*/ 111 w 221"/>
                  <a:gd name="T1" fmla="*/ 227 h 273"/>
                  <a:gd name="T2" fmla="*/ 159 w 221"/>
                  <a:gd name="T3" fmla="*/ 136 h 273"/>
                  <a:gd name="T4" fmla="*/ 111 w 221"/>
                  <a:gd name="T5" fmla="*/ 45 h 273"/>
                  <a:gd name="T6" fmla="*/ 62 w 221"/>
                  <a:gd name="T7" fmla="*/ 136 h 273"/>
                  <a:gd name="T8" fmla="*/ 111 w 221"/>
                  <a:gd name="T9" fmla="*/ 227 h 273"/>
                  <a:gd name="T10" fmla="*/ 111 w 221"/>
                  <a:gd name="T11" fmla="*/ 0 h 273"/>
                  <a:gd name="T12" fmla="*/ 221 w 221"/>
                  <a:gd name="T13" fmla="*/ 136 h 273"/>
                  <a:gd name="T14" fmla="*/ 111 w 221"/>
                  <a:gd name="T15" fmla="*/ 273 h 273"/>
                  <a:gd name="T16" fmla="*/ 0 w 221"/>
                  <a:gd name="T17" fmla="*/ 136 h 273"/>
                  <a:gd name="T18" fmla="*/ 111 w 221"/>
                  <a:gd name="T19"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1" h="273">
                    <a:moveTo>
                      <a:pt x="111" y="227"/>
                    </a:moveTo>
                    <a:cubicBezTo>
                      <a:pt x="150" y="227"/>
                      <a:pt x="159" y="180"/>
                      <a:pt x="159" y="136"/>
                    </a:cubicBezTo>
                    <a:cubicBezTo>
                      <a:pt x="159" y="92"/>
                      <a:pt x="150" y="45"/>
                      <a:pt x="111" y="45"/>
                    </a:cubicBezTo>
                    <a:cubicBezTo>
                      <a:pt x="72" y="45"/>
                      <a:pt x="62" y="92"/>
                      <a:pt x="62" y="136"/>
                    </a:cubicBezTo>
                    <a:cubicBezTo>
                      <a:pt x="62" y="180"/>
                      <a:pt x="72" y="227"/>
                      <a:pt x="111" y="227"/>
                    </a:cubicBezTo>
                    <a:close/>
                    <a:moveTo>
                      <a:pt x="111" y="0"/>
                    </a:moveTo>
                    <a:cubicBezTo>
                      <a:pt x="162" y="0"/>
                      <a:pt x="221" y="29"/>
                      <a:pt x="221" y="136"/>
                    </a:cubicBezTo>
                    <a:cubicBezTo>
                      <a:pt x="221" y="247"/>
                      <a:pt x="162" y="273"/>
                      <a:pt x="111" y="273"/>
                    </a:cubicBezTo>
                    <a:cubicBezTo>
                      <a:pt x="59" y="273"/>
                      <a:pt x="0" y="247"/>
                      <a:pt x="0" y="136"/>
                    </a:cubicBezTo>
                    <a:cubicBezTo>
                      <a:pt x="0" y="29"/>
                      <a:pt x="59" y="0"/>
                      <a:pt x="11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52" name="Freeform 35">
                <a:extLst>
                  <a:ext uri="{FF2B5EF4-FFF2-40B4-BE49-F238E27FC236}">
                    <a16:creationId xmlns:a16="http://schemas.microsoft.com/office/drawing/2014/main" id="{2777473C-BDF9-4E46-379E-F938B728C68F}"/>
                  </a:ext>
                </a:extLst>
              </p:cNvPr>
              <p:cNvSpPr>
                <a:spLocks/>
              </p:cNvSpPr>
              <p:nvPr/>
            </p:nvSpPr>
            <p:spPr bwMode="auto">
              <a:xfrm>
                <a:off x="10545285" y="-1376333"/>
                <a:ext cx="94672" cy="128201"/>
              </a:xfrm>
              <a:custGeom>
                <a:avLst/>
                <a:gdLst>
                  <a:gd name="T0" fmla="*/ 2 w 201"/>
                  <a:gd name="T1" fmla="*/ 48 h 269"/>
                  <a:gd name="T2" fmla="*/ 0 w 201"/>
                  <a:gd name="T3" fmla="*/ 4 h 269"/>
                  <a:gd name="T4" fmla="*/ 57 w 201"/>
                  <a:gd name="T5" fmla="*/ 4 h 269"/>
                  <a:gd name="T6" fmla="*/ 59 w 201"/>
                  <a:gd name="T7" fmla="*/ 45 h 269"/>
                  <a:gd name="T8" fmla="*/ 60 w 201"/>
                  <a:gd name="T9" fmla="*/ 45 h 269"/>
                  <a:gd name="T10" fmla="*/ 60 w 201"/>
                  <a:gd name="T11" fmla="*/ 45 h 269"/>
                  <a:gd name="T12" fmla="*/ 126 w 201"/>
                  <a:gd name="T13" fmla="*/ 0 h 269"/>
                  <a:gd name="T14" fmla="*/ 201 w 201"/>
                  <a:gd name="T15" fmla="*/ 98 h 269"/>
                  <a:gd name="T16" fmla="*/ 201 w 201"/>
                  <a:gd name="T17" fmla="*/ 269 h 269"/>
                  <a:gd name="T18" fmla="*/ 140 w 201"/>
                  <a:gd name="T19" fmla="*/ 269 h 269"/>
                  <a:gd name="T20" fmla="*/ 140 w 201"/>
                  <a:gd name="T21" fmla="*/ 110 h 269"/>
                  <a:gd name="T22" fmla="*/ 105 w 201"/>
                  <a:gd name="T23" fmla="*/ 53 h 269"/>
                  <a:gd name="T24" fmla="*/ 62 w 201"/>
                  <a:gd name="T25" fmla="*/ 115 h 269"/>
                  <a:gd name="T26" fmla="*/ 62 w 201"/>
                  <a:gd name="T27" fmla="*/ 269 h 269"/>
                  <a:gd name="T28" fmla="*/ 2 w 201"/>
                  <a:gd name="T29" fmla="*/ 269 h 269"/>
                  <a:gd name="T30" fmla="*/ 2 w 201"/>
                  <a:gd name="T31" fmla="*/ 48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1" h="269">
                    <a:moveTo>
                      <a:pt x="2" y="48"/>
                    </a:moveTo>
                    <a:cubicBezTo>
                      <a:pt x="2" y="32"/>
                      <a:pt x="1" y="16"/>
                      <a:pt x="0" y="4"/>
                    </a:cubicBezTo>
                    <a:lnTo>
                      <a:pt x="57" y="4"/>
                    </a:lnTo>
                    <a:cubicBezTo>
                      <a:pt x="57" y="18"/>
                      <a:pt x="59" y="32"/>
                      <a:pt x="59" y="45"/>
                    </a:cubicBezTo>
                    <a:lnTo>
                      <a:pt x="60" y="45"/>
                    </a:lnTo>
                    <a:lnTo>
                      <a:pt x="60" y="45"/>
                    </a:lnTo>
                    <a:cubicBezTo>
                      <a:pt x="68" y="29"/>
                      <a:pt x="85" y="0"/>
                      <a:pt x="126" y="0"/>
                    </a:cubicBezTo>
                    <a:cubicBezTo>
                      <a:pt x="184" y="0"/>
                      <a:pt x="201" y="45"/>
                      <a:pt x="201" y="98"/>
                    </a:cubicBezTo>
                    <a:lnTo>
                      <a:pt x="201" y="269"/>
                    </a:lnTo>
                    <a:lnTo>
                      <a:pt x="140" y="269"/>
                    </a:lnTo>
                    <a:lnTo>
                      <a:pt x="140" y="110"/>
                    </a:lnTo>
                    <a:cubicBezTo>
                      <a:pt x="140" y="70"/>
                      <a:pt x="130" y="53"/>
                      <a:pt x="105" y="53"/>
                    </a:cubicBezTo>
                    <a:cubicBezTo>
                      <a:pt x="74" y="53"/>
                      <a:pt x="62" y="81"/>
                      <a:pt x="62" y="115"/>
                    </a:cubicBezTo>
                    <a:lnTo>
                      <a:pt x="62" y="269"/>
                    </a:lnTo>
                    <a:lnTo>
                      <a:pt x="2" y="269"/>
                    </a:lnTo>
                    <a:lnTo>
                      <a:pt x="2" y="48"/>
                    </a:ln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grpSp>
      </p:grpSp>
    </p:spTree>
    <p:extLst>
      <p:ext uri="{BB962C8B-B14F-4D97-AF65-F5344CB8AC3E}">
        <p14:creationId xmlns:p14="http://schemas.microsoft.com/office/powerpoint/2010/main" val="3776654129"/>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568" fill="hold"/>
                                        <p:tgtEl>
                                          <p:spTgt spid="4"/>
                                        </p:tgtEl>
                                      </p:cBhvr>
                                    </p:cmd>
                                  </p:childTnLst>
                                </p:cTn>
                              </p:par>
                              <p:par>
                                <p:cTn id="7" presetID="14" presetClass="entr" presetSubtype="1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randombar(horizontal)">
                                      <p:cBhvr>
                                        <p:cTn id="9" dur="500"/>
                                        <p:tgtEl>
                                          <p:spTgt spid="2"/>
                                        </p:tgtEl>
                                      </p:cBhvr>
                                    </p:animEffect>
                                  </p:childTnLst>
                                </p:cTn>
                              </p:par>
                              <p:par>
                                <p:cTn id="10" presetID="2" presetClass="entr" presetSubtype="2" fill="hold" nodeType="withEffect">
                                  <p:stCondLst>
                                    <p:cond delay="75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1+#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par>
                                <p:cTn id="14" presetID="22" presetClass="entr" presetSubtype="8" fill="hold" grpId="0" nodeType="withEffect">
                                  <p:stCondLst>
                                    <p:cond delay="1000"/>
                                  </p:stCondLst>
                                  <p:childTnLst>
                                    <p:set>
                                      <p:cBhvr>
                                        <p:cTn id="15" dur="1" fill="hold">
                                          <p:stCondLst>
                                            <p:cond delay="0"/>
                                          </p:stCondLst>
                                        </p:cTn>
                                        <p:tgtEl>
                                          <p:spTgt spid="103"/>
                                        </p:tgtEl>
                                        <p:attrNameLst>
                                          <p:attrName>style.visibility</p:attrName>
                                        </p:attrNameLst>
                                      </p:cBhvr>
                                      <p:to>
                                        <p:strVal val="visible"/>
                                      </p:to>
                                    </p:set>
                                    <p:animEffect transition="in" filter="wipe(left)">
                                      <p:cBhvr>
                                        <p:cTn id="16" dur="500"/>
                                        <p:tgtEl>
                                          <p:spTgt spid="103"/>
                                        </p:tgtEl>
                                      </p:cBhvr>
                                    </p:animEffect>
                                  </p:childTnLst>
                                </p:cTn>
                              </p:par>
                              <p:par>
                                <p:cTn id="17" presetID="2" presetClass="entr" presetSubtype="8" fill="hold" grpId="0" nodeType="withEffect">
                                  <p:stCondLst>
                                    <p:cond delay="1500"/>
                                  </p:stCondLst>
                                  <p:childTnLst>
                                    <p:set>
                                      <p:cBhvr>
                                        <p:cTn id="18" dur="1" fill="hold">
                                          <p:stCondLst>
                                            <p:cond delay="0"/>
                                          </p:stCondLst>
                                        </p:cTn>
                                        <p:tgtEl>
                                          <p:spTgt spid="57"/>
                                        </p:tgtEl>
                                        <p:attrNameLst>
                                          <p:attrName>style.visibility</p:attrName>
                                        </p:attrNameLst>
                                      </p:cBhvr>
                                      <p:to>
                                        <p:strVal val="visible"/>
                                      </p:to>
                                    </p:set>
                                    <p:anim calcmode="lin" valueType="num">
                                      <p:cBhvr additive="base">
                                        <p:cTn id="19" dur="500" fill="hold"/>
                                        <p:tgtEl>
                                          <p:spTgt spid="57"/>
                                        </p:tgtEl>
                                        <p:attrNameLst>
                                          <p:attrName>ppt_x</p:attrName>
                                        </p:attrNameLst>
                                      </p:cBhvr>
                                      <p:tavLst>
                                        <p:tav tm="0">
                                          <p:val>
                                            <p:strVal val="0-#ppt_w/2"/>
                                          </p:val>
                                        </p:tav>
                                        <p:tav tm="100000">
                                          <p:val>
                                            <p:strVal val="#ppt_x"/>
                                          </p:val>
                                        </p:tav>
                                      </p:tavLst>
                                    </p:anim>
                                    <p:anim calcmode="lin" valueType="num">
                                      <p:cBhvr additive="base">
                                        <p:cTn id="20" dur="500" fill="hold"/>
                                        <p:tgtEl>
                                          <p:spTgt spid="57"/>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200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0-#ppt_w/2"/>
                                          </p:val>
                                        </p:tav>
                                        <p:tav tm="100000">
                                          <p:val>
                                            <p:strVal val="#ppt_x"/>
                                          </p:val>
                                        </p:tav>
                                      </p:tavLst>
                                    </p:anim>
                                    <p:anim calcmode="lin" valueType="num">
                                      <p:cBhvr additive="base">
                                        <p:cTn id="24" dur="500" fill="hold"/>
                                        <p:tgtEl>
                                          <p:spTgt spid="18"/>
                                        </p:tgtEl>
                                        <p:attrNameLst>
                                          <p:attrName>ppt_y</p:attrName>
                                        </p:attrNameLst>
                                      </p:cBhvr>
                                      <p:tavLst>
                                        <p:tav tm="0">
                                          <p:val>
                                            <p:strVal val="#ppt_y"/>
                                          </p:val>
                                        </p:tav>
                                        <p:tav tm="100000">
                                          <p:val>
                                            <p:strVal val="#ppt_y"/>
                                          </p:val>
                                        </p:tav>
                                      </p:tavLst>
                                    </p:anim>
                                  </p:childTnLst>
                                </p:cTn>
                              </p:par>
                              <p:par>
                                <p:cTn id="25" presetID="10" presetClass="exit" presetSubtype="0" fill="hold" nodeType="withEffect">
                                  <p:stCondLst>
                                    <p:cond delay="12000"/>
                                  </p:stCondLst>
                                  <p:childTnLst>
                                    <p:animEffect transition="out" filter="fade">
                                      <p:cBhvr>
                                        <p:cTn id="26" dur="500"/>
                                        <p:tgtEl>
                                          <p:spTgt spid="2"/>
                                        </p:tgtEl>
                                      </p:cBhvr>
                                    </p:animEffect>
                                    <p:set>
                                      <p:cBhvr>
                                        <p:cTn id="27" dur="1" fill="hold">
                                          <p:stCondLst>
                                            <p:cond delay="499"/>
                                          </p:stCondLst>
                                        </p:cTn>
                                        <p:tgtEl>
                                          <p:spTgt spid="2"/>
                                        </p:tgtEl>
                                        <p:attrNameLst>
                                          <p:attrName>style.visibility</p:attrName>
                                        </p:attrNameLst>
                                      </p:cBhvr>
                                      <p:to>
                                        <p:strVal val="hidden"/>
                                      </p:to>
                                    </p:set>
                                  </p:childTnLst>
                                </p:cTn>
                              </p:par>
                              <p:par>
                                <p:cTn id="28" presetID="2" presetClass="exit" presetSubtype="2" fill="hold" nodeType="withEffect">
                                  <p:stCondLst>
                                    <p:cond delay="12000"/>
                                  </p:stCondLst>
                                  <p:childTnLst>
                                    <p:anim calcmode="lin" valueType="num">
                                      <p:cBhvr additive="base">
                                        <p:cTn id="29" dur="500"/>
                                        <p:tgtEl>
                                          <p:spTgt spid="6"/>
                                        </p:tgtEl>
                                        <p:attrNameLst>
                                          <p:attrName>ppt_x</p:attrName>
                                        </p:attrNameLst>
                                      </p:cBhvr>
                                      <p:tavLst>
                                        <p:tav tm="0">
                                          <p:val>
                                            <p:strVal val="ppt_x"/>
                                          </p:val>
                                        </p:tav>
                                        <p:tav tm="100000">
                                          <p:val>
                                            <p:strVal val="1+ppt_w/2"/>
                                          </p:val>
                                        </p:tav>
                                      </p:tavLst>
                                    </p:anim>
                                    <p:anim calcmode="lin" valueType="num">
                                      <p:cBhvr additive="base">
                                        <p:cTn id="30" dur="500"/>
                                        <p:tgtEl>
                                          <p:spTgt spid="6"/>
                                        </p:tgtEl>
                                        <p:attrNameLst>
                                          <p:attrName>ppt_y</p:attrName>
                                        </p:attrNameLst>
                                      </p:cBhvr>
                                      <p:tavLst>
                                        <p:tav tm="0">
                                          <p:val>
                                            <p:strVal val="ppt_y"/>
                                          </p:val>
                                        </p:tav>
                                        <p:tav tm="100000">
                                          <p:val>
                                            <p:strVal val="ppt_y"/>
                                          </p:val>
                                        </p:tav>
                                      </p:tavLst>
                                    </p:anim>
                                    <p:set>
                                      <p:cBhvr>
                                        <p:cTn id="31" dur="1" fill="hold">
                                          <p:stCondLst>
                                            <p:cond delay="499"/>
                                          </p:stCondLst>
                                        </p:cTn>
                                        <p:tgtEl>
                                          <p:spTgt spid="6"/>
                                        </p:tgtEl>
                                        <p:attrNameLst>
                                          <p:attrName>style.visibility</p:attrName>
                                        </p:attrNameLst>
                                      </p:cBhvr>
                                      <p:to>
                                        <p:strVal val="hidden"/>
                                      </p:to>
                                    </p:set>
                                  </p:childTnLst>
                                </p:cTn>
                              </p:par>
                              <p:par>
                                <p:cTn id="32" presetID="2" presetClass="exit" presetSubtype="2" fill="hold" grpId="1" nodeType="withEffect">
                                  <p:stCondLst>
                                    <p:cond delay="12000"/>
                                  </p:stCondLst>
                                  <p:childTnLst>
                                    <p:anim calcmode="lin" valueType="num">
                                      <p:cBhvr additive="base">
                                        <p:cTn id="33" dur="500"/>
                                        <p:tgtEl>
                                          <p:spTgt spid="103"/>
                                        </p:tgtEl>
                                        <p:attrNameLst>
                                          <p:attrName>ppt_x</p:attrName>
                                        </p:attrNameLst>
                                      </p:cBhvr>
                                      <p:tavLst>
                                        <p:tav tm="0">
                                          <p:val>
                                            <p:strVal val="ppt_x"/>
                                          </p:val>
                                        </p:tav>
                                        <p:tav tm="100000">
                                          <p:val>
                                            <p:strVal val="1+ppt_w/2"/>
                                          </p:val>
                                        </p:tav>
                                      </p:tavLst>
                                    </p:anim>
                                    <p:anim calcmode="lin" valueType="num">
                                      <p:cBhvr additive="base">
                                        <p:cTn id="34" dur="500"/>
                                        <p:tgtEl>
                                          <p:spTgt spid="103"/>
                                        </p:tgtEl>
                                        <p:attrNameLst>
                                          <p:attrName>ppt_y</p:attrName>
                                        </p:attrNameLst>
                                      </p:cBhvr>
                                      <p:tavLst>
                                        <p:tav tm="0">
                                          <p:val>
                                            <p:strVal val="ppt_y"/>
                                          </p:val>
                                        </p:tav>
                                        <p:tav tm="100000">
                                          <p:val>
                                            <p:strVal val="ppt_y"/>
                                          </p:val>
                                        </p:tav>
                                      </p:tavLst>
                                    </p:anim>
                                    <p:set>
                                      <p:cBhvr>
                                        <p:cTn id="35" dur="1" fill="hold">
                                          <p:stCondLst>
                                            <p:cond delay="499"/>
                                          </p:stCondLst>
                                        </p:cTn>
                                        <p:tgtEl>
                                          <p:spTgt spid="103"/>
                                        </p:tgtEl>
                                        <p:attrNameLst>
                                          <p:attrName>style.visibility</p:attrName>
                                        </p:attrNameLst>
                                      </p:cBhvr>
                                      <p:to>
                                        <p:strVal val="hidden"/>
                                      </p:to>
                                    </p:set>
                                  </p:childTnLst>
                                </p:cTn>
                              </p:par>
                              <p:par>
                                <p:cTn id="36" presetID="2" presetClass="exit" presetSubtype="8" fill="hold" grpId="1" nodeType="withEffect">
                                  <p:stCondLst>
                                    <p:cond delay="12000"/>
                                  </p:stCondLst>
                                  <p:childTnLst>
                                    <p:anim calcmode="lin" valueType="num">
                                      <p:cBhvr additive="base">
                                        <p:cTn id="37" dur="500"/>
                                        <p:tgtEl>
                                          <p:spTgt spid="57"/>
                                        </p:tgtEl>
                                        <p:attrNameLst>
                                          <p:attrName>ppt_x</p:attrName>
                                        </p:attrNameLst>
                                      </p:cBhvr>
                                      <p:tavLst>
                                        <p:tav tm="0">
                                          <p:val>
                                            <p:strVal val="ppt_x"/>
                                          </p:val>
                                        </p:tav>
                                        <p:tav tm="100000">
                                          <p:val>
                                            <p:strVal val="0-ppt_w/2"/>
                                          </p:val>
                                        </p:tav>
                                      </p:tavLst>
                                    </p:anim>
                                    <p:anim calcmode="lin" valueType="num">
                                      <p:cBhvr additive="base">
                                        <p:cTn id="38" dur="500"/>
                                        <p:tgtEl>
                                          <p:spTgt spid="57"/>
                                        </p:tgtEl>
                                        <p:attrNameLst>
                                          <p:attrName>ppt_y</p:attrName>
                                        </p:attrNameLst>
                                      </p:cBhvr>
                                      <p:tavLst>
                                        <p:tav tm="0">
                                          <p:val>
                                            <p:strVal val="ppt_y"/>
                                          </p:val>
                                        </p:tav>
                                        <p:tav tm="100000">
                                          <p:val>
                                            <p:strVal val="ppt_y"/>
                                          </p:val>
                                        </p:tav>
                                      </p:tavLst>
                                    </p:anim>
                                    <p:set>
                                      <p:cBhvr>
                                        <p:cTn id="39" dur="1" fill="hold">
                                          <p:stCondLst>
                                            <p:cond delay="499"/>
                                          </p:stCondLst>
                                        </p:cTn>
                                        <p:tgtEl>
                                          <p:spTgt spid="57"/>
                                        </p:tgtEl>
                                        <p:attrNameLst>
                                          <p:attrName>style.visibility</p:attrName>
                                        </p:attrNameLst>
                                      </p:cBhvr>
                                      <p:to>
                                        <p:strVal val="hidden"/>
                                      </p:to>
                                    </p:set>
                                  </p:childTnLst>
                                </p:cTn>
                              </p:par>
                              <p:par>
                                <p:cTn id="40" presetID="2" presetClass="exit" presetSubtype="8" fill="hold" grpId="1" nodeType="withEffect">
                                  <p:stCondLst>
                                    <p:cond delay="12000"/>
                                  </p:stCondLst>
                                  <p:childTnLst>
                                    <p:anim calcmode="lin" valueType="num">
                                      <p:cBhvr additive="base">
                                        <p:cTn id="41" dur="500"/>
                                        <p:tgtEl>
                                          <p:spTgt spid="18"/>
                                        </p:tgtEl>
                                        <p:attrNameLst>
                                          <p:attrName>ppt_x</p:attrName>
                                        </p:attrNameLst>
                                      </p:cBhvr>
                                      <p:tavLst>
                                        <p:tav tm="0">
                                          <p:val>
                                            <p:strVal val="ppt_x"/>
                                          </p:val>
                                        </p:tav>
                                        <p:tav tm="100000">
                                          <p:val>
                                            <p:strVal val="0-ppt_w/2"/>
                                          </p:val>
                                        </p:tav>
                                      </p:tavLst>
                                    </p:anim>
                                    <p:anim calcmode="lin" valueType="num">
                                      <p:cBhvr additive="base">
                                        <p:cTn id="42" dur="500"/>
                                        <p:tgtEl>
                                          <p:spTgt spid="18"/>
                                        </p:tgtEl>
                                        <p:attrNameLst>
                                          <p:attrName>ppt_y</p:attrName>
                                        </p:attrNameLst>
                                      </p:cBhvr>
                                      <p:tavLst>
                                        <p:tav tm="0">
                                          <p:val>
                                            <p:strVal val="ppt_y"/>
                                          </p:val>
                                        </p:tav>
                                        <p:tav tm="100000">
                                          <p:val>
                                            <p:strVal val="ppt_y"/>
                                          </p:val>
                                        </p:tav>
                                      </p:tavLst>
                                    </p:anim>
                                    <p:set>
                                      <p:cBhvr>
                                        <p:cTn id="43" dur="1" fill="hold">
                                          <p:stCondLst>
                                            <p:cond delay="499"/>
                                          </p:stCondLst>
                                        </p:cTn>
                                        <p:tgtEl>
                                          <p:spTgt spid="18"/>
                                        </p:tgtEl>
                                        <p:attrNameLst>
                                          <p:attrName>style.visibility</p:attrName>
                                        </p:attrNameLst>
                                      </p:cBhvr>
                                      <p:to>
                                        <p:strVal val="hidden"/>
                                      </p:to>
                                    </p:set>
                                  </p:childTnLst>
                                </p:cTn>
                              </p:par>
                              <p:par>
                                <p:cTn id="44" presetID="2" presetClass="entr" presetSubtype="8" fill="hold" nodeType="with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additive="base">
                                        <p:cTn id="46" dur="500" fill="hold"/>
                                        <p:tgtEl>
                                          <p:spTgt spid="7"/>
                                        </p:tgtEl>
                                        <p:attrNameLst>
                                          <p:attrName>ppt_x</p:attrName>
                                        </p:attrNameLst>
                                      </p:cBhvr>
                                      <p:tavLst>
                                        <p:tav tm="0">
                                          <p:val>
                                            <p:strVal val="0-#ppt_w/2"/>
                                          </p:val>
                                        </p:tav>
                                        <p:tav tm="100000">
                                          <p:val>
                                            <p:strVal val="#ppt_x"/>
                                          </p:val>
                                        </p:tav>
                                      </p:tavLst>
                                    </p:anim>
                                    <p:anim calcmode="lin" valueType="num">
                                      <p:cBhvr additive="base">
                                        <p:cTn id="47" dur="500" fill="hold"/>
                                        <p:tgtEl>
                                          <p:spTgt spid="7"/>
                                        </p:tgtEl>
                                        <p:attrNameLst>
                                          <p:attrName>ppt_y</p:attrName>
                                        </p:attrNameLst>
                                      </p:cBhvr>
                                      <p:tavLst>
                                        <p:tav tm="0">
                                          <p:val>
                                            <p:strVal val="#ppt_y"/>
                                          </p:val>
                                        </p:tav>
                                        <p:tav tm="100000">
                                          <p:val>
                                            <p:strVal val="#ppt_y"/>
                                          </p:val>
                                        </p:tav>
                                      </p:tavLst>
                                    </p:anim>
                                  </p:childTnLst>
                                </p:cTn>
                              </p:par>
                              <p:par>
                                <p:cTn id="48" presetID="2" presetClass="exit" presetSubtype="9" fill="hold" nodeType="withEffect">
                                  <p:stCondLst>
                                    <p:cond delay="12000"/>
                                  </p:stCondLst>
                                  <p:childTnLst>
                                    <p:anim calcmode="lin" valueType="num">
                                      <p:cBhvr additive="base">
                                        <p:cTn id="49" dur="500"/>
                                        <p:tgtEl>
                                          <p:spTgt spid="7"/>
                                        </p:tgtEl>
                                        <p:attrNameLst>
                                          <p:attrName>ppt_x</p:attrName>
                                        </p:attrNameLst>
                                      </p:cBhvr>
                                      <p:tavLst>
                                        <p:tav tm="0">
                                          <p:val>
                                            <p:strVal val="ppt_x"/>
                                          </p:val>
                                        </p:tav>
                                        <p:tav tm="100000">
                                          <p:val>
                                            <p:strVal val="0-ppt_w/2"/>
                                          </p:val>
                                        </p:tav>
                                      </p:tavLst>
                                    </p:anim>
                                    <p:anim calcmode="lin" valueType="num">
                                      <p:cBhvr additive="base">
                                        <p:cTn id="50" dur="500"/>
                                        <p:tgtEl>
                                          <p:spTgt spid="7"/>
                                        </p:tgtEl>
                                        <p:attrNameLst>
                                          <p:attrName>ppt_y</p:attrName>
                                        </p:attrNameLst>
                                      </p:cBhvr>
                                      <p:tavLst>
                                        <p:tav tm="0">
                                          <p:val>
                                            <p:strVal val="ppt_y"/>
                                          </p:val>
                                        </p:tav>
                                        <p:tav tm="100000">
                                          <p:val>
                                            <p:strVal val="0-ppt_h/2"/>
                                          </p:val>
                                        </p:tav>
                                      </p:tavLst>
                                    </p:anim>
                                    <p:set>
                                      <p:cBhvr>
                                        <p:cTn id="51"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2" fill="hold" display="0">
                  <p:stCondLst>
                    <p:cond delay="indefinite"/>
                  </p:stCondLst>
                  <p:endCondLst>
                    <p:cond evt="onStopAudio" delay="0">
                      <p:tgtEl>
                        <p:sldTgt/>
                      </p:tgtEl>
                    </p:cond>
                  </p:endCondLst>
                </p:cTn>
                <p:tgtEl>
                  <p:spTgt spid="4"/>
                </p:tgtEl>
              </p:cMediaNode>
            </p:audio>
          </p:childTnLst>
        </p:cTn>
      </p:par>
    </p:tnLst>
    <p:bldLst>
      <p:bldP spid="18" grpId="0"/>
      <p:bldP spid="18" grpId="1"/>
      <p:bldP spid="57" grpId="0"/>
      <p:bldP spid="57" grpId="1"/>
      <p:bldP spid="103" grpId="0" animBg="1"/>
      <p:bldP spid="103"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Rectangle: Top Corners Rounded 223">
            <a:extLst>
              <a:ext uri="{FF2B5EF4-FFF2-40B4-BE49-F238E27FC236}">
                <a16:creationId xmlns:a16="http://schemas.microsoft.com/office/drawing/2014/main" id="{7706BFF0-943F-38B0-00F0-762C6F897F3F}"/>
              </a:ext>
            </a:extLst>
          </p:cNvPr>
          <p:cNvSpPr/>
          <p:nvPr/>
        </p:nvSpPr>
        <p:spPr>
          <a:xfrm>
            <a:off x="236012" y="3826189"/>
            <a:ext cx="11724774" cy="2896828"/>
          </a:xfrm>
          <a:prstGeom prst="round2SameRect">
            <a:avLst>
              <a:gd name="adj1" fmla="val 0"/>
              <a:gd name="adj2" fmla="val 0"/>
            </a:avLst>
          </a:prstGeom>
          <a:solidFill>
            <a:schemeClr val="bg1">
              <a:lumMod val="9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A38E2F66-5A0E-3577-0EA9-D3D793B8AF1B}"/>
              </a:ext>
            </a:extLst>
          </p:cNvPr>
          <p:cNvSpPr txBox="1"/>
          <p:nvPr/>
        </p:nvSpPr>
        <p:spPr>
          <a:xfrm>
            <a:off x="128016" y="96886"/>
            <a:ext cx="11771884" cy="584775"/>
          </a:xfrm>
          <a:prstGeom prst="rect">
            <a:avLst/>
          </a:prstGeom>
          <a:noFill/>
        </p:spPr>
        <p:txBody>
          <a:bodyPr wrap="square" rtlCol="0">
            <a:spAutoFit/>
          </a:bodyPr>
          <a:lstStyle>
            <a:defPPr>
              <a:defRPr lang="en-US"/>
            </a:defPPr>
            <a:lvl1pPr>
              <a:defRPr sz="3200" b="1">
                <a:solidFill>
                  <a:srgbClr val="F0404C"/>
                </a:solidFill>
                <a:latin typeface="Atkinson Hyperlegible" pitchFamily="2" charset="0"/>
              </a:defRPr>
            </a:lvl1pPr>
          </a:lstStyle>
          <a:p>
            <a:r>
              <a:rPr lang="en-US" dirty="0"/>
              <a:t>The waste management chain</a:t>
            </a:r>
          </a:p>
        </p:txBody>
      </p:sp>
      <p:grpSp>
        <p:nvGrpSpPr>
          <p:cNvPr id="61" name="07">
            <a:extLst>
              <a:ext uri="{FF2B5EF4-FFF2-40B4-BE49-F238E27FC236}">
                <a16:creationId xmlns:a16="http://schemas.microsoft.com/office/drawing/2014/main" id="{969156F7-C06C-0991-7CD4-274F4112F71E}"/>
              </a:ext>
            </a:extLst>
          </p:cNvPr>
          <p:cNvGrpSpPr/>
          <p:nvPr/>
        </p:nvGrpSpPr>
        <p:grpSpPr>
          <a:xfrm>
            <a:off x="10162408" y="3453620"/>
            <a:ext cx="1842920" cy="767546"/>
            <a:chOff x="10117866" y="3453620"/>
            <a:chExt cx="1842920" cy="767546"/>
          </a:xfrm>
        </p:grpSpPr>
        <p:pic>
          <p:nvPicPr>
            <p:cNvPr id="35" name="Graphic 34">
              <a:extLst>
                <a:ext uri="{FF2B5EF4-FFF2-40B4-BE49-F238E27FC236}">
                  <a16:creationId xmlns:a16="http://schemas.microsoft.com/office/drawing/2014/main" id="{479576DC-B869-F897-7AD5-00D6B113C87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117866" y="3453620"/>
              <a:ext cx="1842920" cy="767546"/>
            </a:xfrm>
            <a:prstGeom prst="rect">
              <a:avLst/>
            </a:prstGeom>
          </p:spPr>
        </p:pic>
        <p:sp>
          <p:nvSpPr>
            <p:cNvPr id="49" name="TextBox 48">
              <a:extLst>
                <a:ext uri="{FF2B5EF4-FFF2-40B4-BE49-F238E27FC236}">
                  <a16:creationId xmlns:a16="http://schemas.microsoft.com/office/drawing/2014/main" id="{700CD2F7-D613-D338-9F13-EA08A4624421}"/>
                </a:ext>
              </a:extLst>
            </p:cNvPr>
            <p:cNvSpPr txBox="1"/>
            <p:nvPr/>
          </p:nvSpPr>
          <p:spPr>
            <a:xfrm>
              <a:off x="10421192" y="3483450"/>
              <a:ext cx="1331648" cy="707886"/>
            </a:xfrm>
            <a:prstGeom prst="rect">
              <a:avLst/>
            </a:prstGeom>
            <a:noFill/>
          </p:spPr>
          <p:txBody>
            <a:bodyPr wrap="square" rtlCol="0">
              <a:spAutoFit/>
            </a:bodyPr>
            <a:lstStyle/>
            <a:p>
              <a:pPr lvl="0" algn="ctr"/>
              <a:r>
                <a:rPr lang="en-US" sz="2000" dirty="0">
                  <a:solidFill>
                    <a:schemeClr val="bg1"/>
                  </a:solidFill>
                  <a:latin typeface="Atkinson Hyperlegible" pitchFamily="2" charset="0"/>
                </a:rPr>
                <a:t>Final disposal</a:t>
              </a:r>
            </a:p>
          </p:txBody>
        </p:sp>
      </p:grpSp>
      <p:pic>
        <p:nvPicPr>
          <p:cNvPr id="10" name="6">
            <a:hlinkClick r:id="" action="ppaction://media"/>
            <a:extLst>
              <a:ext uri="{FF2B5EF4-FFF2-40B4-BE49-F238E27FC236}">
                <a16:creationId xmlns:a16="http://schemas.microsoft.com/office/drawing/2014/main" id="{985E5D79-25AF-055B-C81E-70E4B4A85CB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6919931"/>
            <a:ext cx="609600" cy="609600"/>
          </a:xfrm>
          <a:prstGeom prst="rect">
            <a:avLst/>
          </a:prstGeom>
        </p:spPr>
      </p:pic>
      <p:grpSp>
        <p:nvGrpSpPr>
          <p:cNvPr id="60" name="06">
            <a:extLst>
              <a:ext uri="{FF2B5EF4-FFF2-40B4-BE49-F238E27FC236}">
                <a16:creationId xmlns:a16="http://schemas.microsoft.com/office/drawing/2014/main" id="{57A0DB59-1AF6-01FF-7BCE-FD8F0A538A2E}"/>
              </a:ext>
            </a:extLst>
          </p:cNvPr>
          <p:cNvGrpSpPr/>
          <p:nvPr/>
        </p:nvGrpSpPr>
        <p:grpSpPr>
          <a:xfrm>
            <a:off x="8514362" y="3453620"/>
            <a:ext cx="1842920" cy="767546"/>
            <a:chOff x="8477247" y="3453620"/>
            <a:chExt cx="1842920" cy="767546"/>
          </a:xfrm>
        </p:grpSpPr>
        <p:pic>
          <p:nvPicPr>
            <p:cNvPr id="32" name="Graphic 31">
              <a:extLst>
                <a:ext uri="{FF2B5EF4-FFF2-40B4-BE49-F238E27FC236}">
                  <a16:creationId xmlns:a16="http://schemas.microsoft.com/office/drawing/2014/main" id="{0BEBC615-E57B-667B-699E-304EF00A0B7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77247" y="3453620"/>
              <a:ext cx="1842920" cy="767546"/>
            </a:xfrm>
            <a:prstGeom prst="rect">
              <a:avLst/>
            </a:prstGeom>
          </p:spPr>
        </p:pic>
        <p:sp>
          <p:nvSpPr>
            <p:cNvPr id="50" name="TextBox 49">
              <a:extLst>
                <a:ext uri="{FF2B5EF4-FFF2-40B4-BE49-F238E27FC236}">
                  <a16:creationId xmlns:a16="http://schemas.microsoft.com/office/drawing/2014/main" id="{490F2238-8040-36BB-38F7-C44C33C69082}"/>
                </a:ext>
              </a:extLst>
            </p:cNvPr>
            <p:cNvSpPr txBox="1"/>
            <p:nvPr/>
          </p:nvSpPr>
          <p:spPr>
            <a:xfrm>
              <a:off x="8806817" y="3637338"/>
              <a:ext cx="1344964" cy="400110"/>
            </a:xfrm>
            <a:prstGeom prst="rect">
              <a:avLst/>
            </a:prstGeom>
            <a:noFill/>
          </p:spPr>
          <p:txBody>
            <a:bodyPr wrap="square" rtlCol="0">
              <a:spAutoFit/>
            </a:bodyPr>
            <a:lstStyle/>
            <a:p>
              <a:pPr lvl="0" algn="ctr"/>
              <a:r>
                <a:rPr lang="en-US" sz="2000" dirty="0">
                  <a:solidFill>
                    <a:schemeClr val="bg1"/>
                  </a:solidFill>
                  <a:latin typeface="Atkinson Hyperlegible" pitchFamily="2" charset="0"/>
                </a:rPr>
                <a:t>Treatment</a:t>
              </a:r>
            </a:p>
          </p:txBody>
        </p:sp>
      </p:grpSp>
      <p:grpSp>
        <p:nvGrpSpPr>
          <p:cNvPr id="59" name="05">
            <a:extLst>
              <a:ext uri="{FF2B5EF4-FFF2-40B4-BE49-F238E27FC236}">
                <a16:creationId xmlns:a16="http://schemas.microsoft.com/office/drawing/2014/main" id="{0FE1881E-7148-4F72-F982-2E3D896623B7}"/>
              </a:ext>
            </a:extLst>
          </p:cNvPr>
          <p:cNvGrpSpPr/>
          <p:nvPr/>
        </p:nvGrpSpPr>
        <p:grpSpPr>
          <a:xfrm>
            <a:off x="6866318" y="3453620"/>
            <a:ext cx="1842920" cy="767546"/>
            <a:chOff x="6836626" y="3453620"/>
            <a:chExt cx="1842920" cy="767546"/>
          </a:xfrm>
        </p:grpSpPr>
        <p:pic>
          <p:nvPicPr>
            <p:cNvPr id="25" name="Graphic 24">
              <a:extLst>
                <a:ext uri="{FF2B5EF4-FFF2-40B4-BE49-F238E27FC236}">
                  <a16:creationId xmlns:a16="http://schemas.microsoft.com/office/drawing/2014/main" id="{C09789BF-D929-DCD0-883A-43A4A59A51D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836626" y="3453620"/>
              <a:ext cx="1842920" cy="767546"/>
            </a:xfrm>
            <a:prstGeom prst="rect">
              <a:avLst/>
            </a:prstGeom>
          </p:spPr>
        </p:pic>
        <p:sp>
          <p:nvSpPr>
            <p:cNvPr id="54" name="TextBox 53">
              <a:extLst>
                <a:ext uri="{FF2B5EF4-FFF2-40B4-BE49-F238E27FC236}">
                  <a16:creationId xmlns:a16="http://schemas.microsoft.com/office/drawing/2014/main" id="{C1182106-DD93-0360-10F5-8257192832E5}"/>
                </a:ext>
              </a:extLst>
            </p:cNvPr>
            <p:cNvSpPr txBox="1"/>
            <p:nvPr/>
          </p:nvSpPr>
          <p:spPr>
            <a:xfrm>
              <a:off x="7104447" y="3637338"/>
              <a:ext cx="1427707" cy="400110"/>
            </a:xfrm>
            <a:prstGeom prst="rect">
              <a:avLst/>
            </a:prstGeom>
            <a:noFill/>
          </p:spPr>
          <p:txBody>
            <a:bodyPr wrap="square" rtlCol="0">
              <a:spAutoFit/>
            </a:bodyPr>
            <a:lstStyle/>
            <a:p>
              <a:pPr lvl="0" algn="ctr"/>
              <a:r>
                <a:rPr lang="en-US" sz="2000" dirty="0">
                  <a:solidFill>
                    <a:schemeClr val="bg1"/>
                  </a:solidFill>
                  <a:latin typeface="Atkinson Hyperlegible" pitchFamily="2" charset="0"/>
                </a:rPr>
                <a:t>Storage</a:t>
              </a:r>
            </a:p>
          </p:txBody>
        </p:sp>
      </p:grpSp>
      <p:grpSp>
        <p:nvGrpSpPr>
          <p:cNvPr id="55" name="04">
            <a:extLst>
              <a:ext uri="{FF2B5EF4-FFF2-40B4-BE49-F238E27FC236}">
                <a16:creationId xmlns:a16="http://schemas.microsoft.com/office/drawing/2014/main" id="{5E0E8F4C-A738-82BF-AEB3-07E90FD80E06}"/>
              </a:ext>
            </a:extLst>
          </p:cNvPr>
          <p:cNvGrpSpPr/>
          <p:nvPr/>
        </p:nvGrpSpPr>
        <p:grpSpPr>
          <a:xfrm>
            <a:off x="5218274" y="3453620"/>
            <a:ext cx="1842920" cy="767546"/>
            <a:chOff x="5196005" y="3453620"/>
            <a:chExt cx="1842920" cy="767546"/>
          </a:xfrm>
        </p:grpSpPr>
        <p:pic>
          <p:nvPicPr>
            <p:cNvPr id="22" name="Graphic 21">
              <a:extLst>
                <a:ext uri="{FF2B5EF4-FFF2-40B4-BE49-F238E27FC236}">
                  <a16:creationId xmlns:a16="http://schemas.microsoft.com/office/drawing/2014/main" id="{B6A9379B-B5F8-2B29-CB70-1B39CC19476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196005" y="3453620"/>
              <a:ext cx="1842920" cy="767546"/>
            </a:xfrm>
            <a:prstGeom prst="rect">
              <a:avLst/>
            </a:prstGeom>
          </p:spPr>
        </p:pic>
        <p:sp>
          <p:nvSpPr>
            <p:cNvPr id="53" name="TextBox 52">
              <a:extLst>
                <a:ext uri="{FF2B5EF4-FFF2-40B4-BE49-F238E27FC236}">
                  <a16:creationId xmlns:a16="http://schemas.microsoft.com/office/drawing/2014/main" id="{D3476856-49CA-2F02-92DE-6BAAF143609E}"/>
                </a:ext>
              </a:extLst>
            </p:cNvPr>
            <p:cNvSpPr txBox="1"/>
            <p:nvPr/>
          </p:nvSpPr>
          <p:spPr>
            <a:xfrm>
              <a:off x="5496613" y="3637338"/>
              <a:ext cx="1427707" cy="400110"/>
            </a:xfrm>
            <a:prstGeom prst="rect">
              <a:avLst/>
            </a:prstGeom>
            <a:noFill/>
          </p:spPr>
          <p:txBody>
            <a:bodyPr wrap="square" rtlCol="0">
              <a:spAutoFit/>
            </a:bodyPr>
            <a:lstStyle/>
            <a:p>
              <a:pPr lvl="0" algn="ctr"/>
              <a:r>
                <a:rPr lang="en-US" sz="2000" dirty="0">
                  <a:solidFill>
                    <a:schemeClr val="bg1"/>
                  </a:solidFill>
                  <a:latin typeface="Atkinson Hyperlegible" pitchFamily="2" charset="0"/>
                </a:rPr>
                <a:t>Transport</a:t>
              </a:r>
            </a:p>
          </p:txBody>
        </p:sp>
      </p:grpSp>
      <p:grpSp>
        <p:nvGrpSpPr>
          <p:cNvPr id="58" name="03">
            <a:extLst>
              <a:ext uri="{FF2B5EF4-FFF2-40B4-BE49-F238E27FC236}">
                <a16:creationId xmlns:a16="http://schemas.microsoft.com/office/drawing/2014/main" id="{E2905C04-702C-8C06-35E7-897D7FE08D67}"/>
              </a:ext>
            </a:extLst>
          </p:cNvPr>
          <p:cNvGrpSpPr/>
          <p:nvPr/>
        </p:nvGrpSpPr>
        <p:grpSpPr>
          <a:xfrm>
            <a:off x="3570230" y="3453620"/>
            <a:ext cx="1842920" cy="767546"/>
            <a:chOff x="3555384" y="3453620"/>
            <a:chExt cx="1842920" cy="767546"/>
          </a:xfrm>
        </p:grpSpPr>
        <p:pic>
          <p:nvPicPr>
            <p:cNvPr id="21" name="Graphic 20">
              <a:extLst>
                <a:ext uri="{FF2B5EF4-FFF2-40B4-BE49-F238E27FC236}">
                  <a16:creationId xmlns:a16="http://schemas.microsoft.com/office/drawing/2014/main" id="{AFADAC8D-7081-51DC-E6EC-114B2C9412E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55384" y="3453620"/>
              <a:ext cx="1842920" cy="767546"/>
            </a:xfrm>
            <a:prstGeom prst="rect">
              <a:avLst/>
            </a:prstGeom>
          </p:spPr>
        </p:pic>
        <p:sp>
          <p:nvSpPr>
            <p:cNvPr id="52" name="TextBox 51">
              <a:extLst>
                <a:ext uri="{FF2B5EF4-FFF2-40B4-BE49-F238E27FC236}">
                  <a16:creationId xmlns:a16="http://schemas.microsoft.com/office/drawing/2014/main" id="{5CB1F528-72C7-B3FA-F8B8-1482EF54B30A}"/>
                </a:ext>
              </a:extLst>
            </p:cNvPr>
            <p:cNvSpPr txBox="1"/>
            <p:nvPr/>
          </p:nvSpPr>
          <p:spPr>
            <a:xfrm>
              <a:off x="3857056" y="3637338"/>
              <a:ext cx="1427707" cy="400110"/>
            </a:xfrm>
            <a:prstGeom prst="rect">
              <a:avLst/>
            </a:prstGeom>
            <a:noFill/>
          </p:spPr>
          <p:txBody>
            <a:bodyPr wrap="square" rtlCol="0">
              <a:spAutoFit/>
            </a:bodyPr>
            <a:lstStyle/>
            <a:p>
              <a:pPr lvl="0" algn="ctr"/>
              <a:r>
                <a:rPr lang="en-US" sz="2000" dirty="0">
                  <a:solidFill>
                    <a:schemeClr val="bg1"/>
                  </a:solidFill>
                  <a:latin typeface="Atkinson Hyperlegible" pitchFamily="2" charset="0"/>
                </a:rPr>
                <a:t>Collection</a:t>
              </a:r>
            </a:p>
          </p:txBody>
        </p:sp>
      </p:grpSp>
      <p:grpSp>
        <p:nvGrpSpPr>
          <p:cNvPr id="57" name="02">
            <a:extLst>
              <a:ext uri="{FF2B5EF4-FFF2-40B4-BE49-F238E27FC236}">
                <a16:creationId xmlns:a16="http://schemas.microsoft.com/office/drawing/2014/main" id="{D8A9E93F-A35C-D974-2B75-65188E0F22F7}"/>
              </a:ext>
            </a:extLst>
          </p:cNvPr>
          <p:cNvGrpSpPr/>
          <p:nvPr/>
        </p:nvGrpSpPr>
        <p:grpSpPr>
          <a:xfrm>
            <a:off x="1922186" y="3445557"/>
            <a:ext cx="1842920" cy="767546"/>
            <a:chOff x="1914763" y="3453620"/>
            <a:chExt cx="1842920" cy="767546"/>
          </a:xfrm>
        </p:grpSpPr>
        <p:pic>
          <p:nvPicPr>
            <p:cNvPr id="18" name="Graphic 17">
              <a:extLst>
                <a:ext uri="{FF2B5EF4-FFF2-40B4-BE49-F238E27FC236}">
                  <a16:creationId xmlns:a16="http://schemas.microsoft.com/office/drawing/2014/main" id="{9822BEFE-26F4-34A1-28A7-972C1D78800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14763" y="3453620"/>
              <a:ext cx="1842920" cy="767546"/>
            </a:xfrm>
            <a:prstGeom prst="rect">
              <a:avLst/>
            </a:prstGeom>
          </p:spPr>
        </p:pic>
        <p:sp>
          <p:nvSpPr>
            <p:cNvPr id="51" name="TextBox 50">
              <a:extLst>
                <a:ext uri="{FF2B5EF4-FFF2-40B4-BE49-F238E27FC236}">
                  <a16:creationId xmlns:a16="http://schemas.microsoft.com/office/drawing/2014/main" id="{2C313B96-2F9D-D7ED-9350-42E18E16207D}"/>
                </a:ext>
              </a:extLst>
            </p:cNvPr>
            <p:cNvSpPr txBox="1"/>
            <p:nvPr/>
          </p:nvSpPr>
          <p:spPr>
            <a:xfrm>
              <a:off x="2166133" y="3637338"/>
              <a:ext cx="1546002" cy="400110"/>
            </a:xfrm>
            <a:prstGeom prst="rect">
              <a:avLst/>
            </a:prstGeom>
            <a:noFill/>
          </p:spPr>
          <p:txBody>
            <a:bodyPr wrap="square" rtlCol="0">
              <a:spAutoFit/>
            </a:bodyPr>
            <a:lstStyle/>
            <a:p>
              <a:pPr lvl="0" algn="ctr"/>
              <a:r>
                <a:rPr lang="en-US" sz="2000" dirty="0">
                  <a:solidFill>
                    <a:schemeClr val="bg1"/>
                  </a:solidFill>
                  <a:latin typeface="Atkinson Hyperlegible" pitchFamily="2" charset="0"/>
                </a:rPr>
                <a:t>Segregation</a:t>
              </a:r>
            </a:p>
          </p:txBody>
        </p:sp>
      </p:grpSp>
      <p:grpSp>
        <p:nvGrpSpPr>
          <p:cNvPr id="56" name="01">
            <a:extLst>
              <a:ext uri="{FF2B5EF4-FFF2-40B4-BE49-F238E27FC236}">
                <a16:creationId xmlns:a16="http://schemas.microsoft.com/office/drawing/2014/main" id="{C0AE8FBA-EF64-EA98-3A4F-381BBB75EC81}"/>
              </a:ext>
            </a:extLst>
          </p:cNvPr>
          <p:cNvGrpSpPr/>
          <p:nvPr/>
        </p:nvGrpSpPr>
        <p:grpSpPr>
          <a:xfrm>
            <a:off x="236013" y="3453620"/>
            <a:ext cx="1881049" cy="767546"/>
            <a:chOff x="236013" y="3453620"/>
            <a:chExt cx="1881049" cy="767546"/>
          </a:xfrm>
        </p:grpSpPr>
        <p:pic>
          <p:nvPicPr>
            <p:cNvPr id="19" name="Graphic 18">
              <a:extLst>
                <a:ext uri="{FF2B5EF4-FFF2-40B4-BE49-F238E27FC236}">
                  <a16:creationId xmlns:a16="http://schemas.microsoft.com/office/drawing/2014/main" id="{C3EAC642-954B-7559-247F-6519E4CCD6B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36013" y="3453620"/>
              <a:ext cx="1881049" cy="767546"/>
            </a:xfrm>
            <a:prstGeom prst="rect">
              <a:avLst/>
            </a:prstGeom>
          </p:spPr>
        </p:pic>
        <p:sp>
          <p:nvSpPr>
            <p:cNvPr id="46" name="TextBox 45">
              <a:extLst>
                <a:ext uri="{FF2B5EF4-FFF2-40B4-BE49-F238E27FC236}">
                  <a16:creationId xmlns:a16="http://schemas.microsoft.com/office/drawing/2014/main" id="{508949CB-1FC5-92FB-C747-D0BAE1CEBD07}"/>
                </a:ext>
              </a:extLst>
            </p:cNvPr>
            <p:cNvSpPr txBox="1"/>
            <p:nvPr/>
          </p:nvSpPr>
          <p:spPr>
            <a:xfrm>
              <a:off x="263562" y="3483450"/>
              <a:ext cx="1641113" cy="707886"/>
            </a:xfrm>
            <a:prstGeom prst="rect">
              <a:avLst/>
            </a:prstGeom>
            <a:noFill/>
          </p:spPr>
          <p:txBody>
            <a:bodyPr wrap="square" rtlCol="0">
              <a:spAutoFit/>
            </a:bodyPr>
            <a:lstStyle/>
            <a:p>
              <a:pPr lvl="0" algn="ctr"/>
              <a:r>
                <a:rPr lang="en-US" sz="2000" dirty="0">
                  <a:latin typeface="Atkinson Hyperlegible" pitchFamily="2" charset="0"/>
                </a:rPr>
                <a:t>Generation/</a:t>
              </a:r>
            </a:p>
            <a:p>
              <a:pPr lvl="0" algn="ctr"/>
              <a:r>
                <a:rPr lang="en-US" sz="2000" dirty="0">
                  <a:latin typeface="Atkinson Hyperlegible" pitchFamily="2" charset="0"/>
                </a:rPr>
                <a:t>Minimization</a:t>
              </a:r>
            </a:p>
          </p:txBody>
        </p:sp>
      </p:grpSp>
      <p:pic>
        <p:nvPicPr>
          <p:cNvPr id="12" name="Graphic 11">
            <a:extLst>
              <a:ext uri="{FF2B5EF4-FFF2-40B4-BE49-F238E27FC236}">
                <a16:creationId xmlns:a16="http://schemas.microsoft.com/office/drawing/2014/main" id="{79C4FAAD-C5D6-3314-C8A2-E14E85FDD38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53524" y="3468373"/>
            <a:ext cx="1881049" cy="767546"/>
          </a:xfrm>
          <a:prstGeom prst="rect">
            <a:avLst/>
          </a:prstGeom>
          <a:effectLst>
            <a:glow rad="101600">
              <a:schemeClr val="accent2">
                <a:satMod val="175000"/>
                <a:alpha val="40000"/>
              </a:schemeClr>
            </a:glow>
          </a:effectLst>
        </p:spPr>
      </p:pic>
      <p:grpSp>
        <p:nvGrpSpPr>
          <p:cNvPr id="3" name="Group 2">
            <a:extLst>
              <a:ext uri="{FF2B5EF4-FFF2-40B4-BE49-F238E27FC236}">
                <a16:creationId xmlns:a16="http://schemas.microsoft.com/office/drawing/2014/main" id="{D61C8043-5432-FF35-256A-08255FE008E1}"/>
              </a:ext>
            </a:extLst>
          </p:cNvPr>
          <p:cNvGrpSpPr/>
          <p:nvPr/>
        </p:nvGrpSpPr>
        <p:grpSpPr>
          <a:xfrm>
            <a:off x="1977557" y="4130193"/>
            <a:ext cx="1717332" cy="2186095"/>
            <a:chOff x="1977557" y="4130193"/>
            <a:chExt cx="1717332" cy="2186095"/>
          </a:xfrm>
        </p:grpSpPr>
        <p:grpSp>
          <p:nvGrpSpPr>
            <p:cNvPr id="300" name="Group 299">
              <a:extLst>
                <a:ext uri="{FF2B5EF4-FFF2-40B4-BE49-F238E27FC236}">
                  <a16:creationId xmlns:a16="http://schemas.microsoft.com/office/drawing/2014/main" id="{0B9FB6DF-8C63-7E49-4C07-7012400DC54E}"/>
                </a:ext>
              </a:extLst>
            </p:cNvPr>
            <p:cNvGrpSpPr/>
            <p:nvPr/>
          </p:nvGrpSpPr>
          <p:grpSpPr>
            <a:xfrm>
              <a:off x="1977557" y="4598956"/>
              <a:ext cx="1717332" cy="1717332"/>
              <a:chOff x="1897200" y="4494450"/>
              <a:chExt cx="1717332" cy="1717332"/>
            </a:xfrm>
          </p:grpSpPr>
          <p:sp>
            <p:nvSpPr>
              <p:cNvPr id="225" name="Oval 224">
                <a:extLst>
                  <a:ext uri="{FF2B5EF4-FFF2-40B4-BE49-F238E27FC236}">
                    <a16:creationId xmlns:a16="http://schemas.microsoft.com/office/drawing/2014/main" id="{2EB64A08-D038-A9B0-729D-20F96E5966AC}"/>
                  </a:ext>
                </a:extLst>
              </p:cNvPr>
              <p:cNvSpPr/>
              <p:nvPr/>
            </p:nvSpPr>
            <p:spPr>
              <a:xfrm>
                <a:off x="1897200" y="4494450"/>
                <a:ext cx="1717332" cy="1717332"/>
              </a:xfrm>
              <a:prstGeom prst="ellipse">
                <a:avLst/>
              </a:prstGeom>
              <a:solidFill>
                <a:srgbClr val="00205C">
                  <a:alpha val="10000"/>
                </a:srgb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3" name="Picture 222" descr="Several trash cans in a row&#10;&#10;Description automatically generated">
                <a:extLst>
                  <a:ext uri="{FF2B5EF4-FFF2-40B4-BE49-F238E27FC236}">
                    <a16:creationId xmlns:a16="http://schemas.microsoft.com/office/drawing/2014/main" id="{7F72F619-03B5-9574-87E7-DE16B3859658}"/>
                  </a:ext>
                </a:extLst>
              </p:cNvPr>
              <p:cNvPicPr>
                <a:picLocks noChangeAspect="1"/>
              </p:cNvPicPr>
              <p:nvPr/>
            </p:nvPicPr>
            <p:blipFill>
              <a:blip r:embed="rId12"/>
              <a:srcRect l="17256" t="885" r="17256" b="885"/>
              <a:stretch>
                <a:fillRect/>
              </a:stretch>
            </p:blipFill>
            <p:spPr>
              <a:xfrm>
                <a:off x="1992165" y="4589415"/>
                <a:ext cx="1527402" cy="1527402"/>
              </a:xfrm>
              <a:custGeom>
                <a:avLst/>
                <a:gdLst>
                  <a:gd name="connsiteX0" fmla="*/ 763701 w 1527402"/>
                  <a:gd name="connsiteY0" fmla="*/ 0 h 1527402"/>
                  <a:gd name="connsiteX1" fmla="*/ 1527402 w 1527402"/>
                  <a:gd name="connsiteY1" fmla="*/ 763701 h 1527402"/>
                  <a:gd name="connsiteX2" fmla="*/ 763701 w 1527402"/>
                  <a:gd name="connsiteY2" fmla="*/ 1527402 h 1527402"/>
                  <a:gd name="connsiteX3" fmla="*/ 0 w 1527402"/>
                  <a:gd name="connsiteY3" fmla="*/ 763701 h 1527402"/>
                  <a:gd name="connsiteX4" fmla="*/ 763701 w 1527402"/>
                  <a:gd name="connsiteY4" fmla="*/ 0 h 1527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7402" h="1527402">
                    <a:moveTo>
                      <a:pt x="763701" y="0"/>
                    </a:moveTo>
                    <a:cubicBezTo>
                      <a:pt x="1185481" y="0"/>
                      <a:pt x="1527402" y="341921"/>
                      <a:pt x="1527402" y="763701"/>
                    </a:cubicBezTo>
                    <a:cubicBezTo>
                      <a:pt x="1527402" y="1185481"/>
                      <a:pt x="1185481" y="1527402"/>
                      <a:pt x="763701" y="1527402"/>
                    </a:cubicBezTo>
                    <a:cubicBezTo>
                      <a:pt x="341921" y="1527402"/>
                      <a:pt x="0" y="1185481"/>
                      <a:pt x="0" y="763701"/>
                    </a:cubicBezTo>
                    <a:cubicBezTo>
                      <a:pt x="0" y="341921"/>
                      <a:pt x="341921" y="0"/>
                      <a:pt x="763701" y="0"/>
                    </a:cubicBezTo>
                    <a:close/>
                  </a:path>
                </a:pathLst>
              </a:custGeom>
              <a:ln w="12700">
                <a:solidFill>
                  <a:srgbClr val="00205C"/>
                </a:solidFill>
              </a:ln>
            </p:spPr>
          </p:pic>
        </p:grpSp>
        <p:grpSp>
          <p:nvGrpSpPr>
            <p:cNvPr id="272" name="Group 271">
              <a:extLst>
                <a:ext uri="{FF2B5EF4-FFF2-40B4-BE49-F238E27FC236}">
                  <a16:creationId xmlns:a16="http://schemas.microsoft.com/office/drawing/2014/main" id="{FC5C515B-5ED7-CD4A-934F-F0BCA21D1463}"/>
                </a:ext>
              </a:extLst>
            </p:cNvPr>
            <p:cNvGrpSpPr/>
            <p:nvPr/>
          </p:nvGrpSpPr>
          <p:grpSpPr>
            <a:xfrm flipH="1" flipV="1">
              <a:off x="2811451" y="4130193"/>
              <a:ext cx="349653" cy="632704"/>
              <a:chOff x="4211626" y="2917398"/>
              <a:chExt cx="349653" cy="632704"/>
            </a:xfrm>
          </p:grpSpPr>
          <p:sp>
            <p:nvSpPr>
              <p:cNvPr id="273" name="Rectangle: Rounded Corners 201">
                <a:extLst>
                  <a:ext uri="{FF2B5EF4-FFF2-40B4-BE49-F238E27FC236}">
                    <a16:creationId xmlns:a16="http://schemas.microsoft.com/office/drawing/2014/main" id="{FC3938DC-5905-C23A-0005-1F206D4AEE40}"/>
                  </a:ext>
                </a:extLst>
              </p:cNvPr>
              <p:cNvSpPr/>
              <p:nvPr/>
            </p:nvSpPr>
            <p:spPr>
              <a:xfrm rot="18900000">
                <a:off x="4211626" y="2917398"/>
                <a:ext cx="199989" cy="494781"/>
              </a:xfrm>
              <a:custGeom>
                <a:avLst/>
                <a:gdLst>
                  <a:gd name="connsiteX0" fmla="*/ 0 w 2045019"/>
                  <a:gd name="connsiteY0" fmla="*/ 286228 h 1717333"/>
                  <a:gd name="connsiteX1" fmla="*/ 286228 w 2045019"/>
                  <a:gd name="connsiteY1" fmla="*/ 0 h 1717333"/>
                  <a:gd name="connsiteX2" fmla="*/ 1758791 w 2045019"/>
                  <a:gd name="connsiteY2" fmla="*/ 0 h 1717333"/>
                  <a:gd name="connsiteX3" fmla="*/ 2045019 w 2045019"/>
                  <a:gd name="connsiteY3" fmla="*/ 286228 h 1717333"/>
                  <a:gd name="connsiteX4" fmla="*/ 2045019 w 2045019"/>
                  <a:gd name="connsiteY4" fmla="*/ 1431105 h 1717333"/>
                  <a:gd name="connsiteX5" fmla="*/ 1758791 w 2045019"/>
                  <a:gd name="connsiteY5" fmla="*/ 1717333 h 1717333"/>
                  <a:gd name="connsiteX6" fmla="*/ 286228 w 2045019"/>
                  <a:gd name="connsiteY6" fmla="*/ 1717333 h 1717333"/>
                  <a:gd name="connsiteX7" fmla="*/ 0 w 2045019"/>
                  <a:gd name="connsiteY7" fmla="*/ 1431105 h 1717333"/>
                  <a:gd name="connsiteX8" fmla="*/ 0 w 2045019"/>
                  <a:gd name="connsiteY8" fmla="*/ 286228 h 1717333"/>
                  <a:gd name="connsiteX0" fmla="*/ 2045019 w 2136459"/>
                  <a:gd name="connsiteY0" fmla="*/ 286228 h 1717333"/>
                  <a:gd name="connsiteX1" fmla="*/ 2045019 w 2136459"/>
                  <a:gd name="connsiteY1" fmla="*/ 1431105 h 1717333"/>
                  <a:gd name="connsiteX2" fmla="*/ 1758791 w 2136459"/>
                  <a:gd name="connsiteY2" fmla="*/ 1717333 h 1717333"/>
                  <a:gd name="connsiteX3" fmla="*/ 286228 w 2136459"/>
                  <a:gd name="connsiteY3" fmla="*/ 1717333 h 1717333"/>
                  <a:gd name="connsiteX4" fmla="*/ 0 w 2136459"/>
                  <a:gd name="connsiteY4" fmla="*/ 1431105 h 1717333"/>
                  <a:gd name="connsiteX5" fmla="*/ 0 w 2136459"/>
                  <a:gd name="connsiteY5" fmla="*/ 286228 h 1717333"/>
                  <a:gd name="connsiteX6" fmla="*/ 286228 w 2136459"/>
                  <a:gd name="connsiteY6" fmla="*/ 0 h 1717333"/>
                  <a:gd name="connsiteX7" fmla="*/ 1758791 w 2136459"/>
                  <a:gd name="connsiteY7" fmla="*/ 0 h 1717333"/>
                  <a:gd name="connsiteX8" fmla="*/ 2136459 w 2136459"/>
                  <a:gd name="connsiteY8" fmla="*/ 377668 h 1717333"/>
                  <a:gd name="connsiteX0" fmla="*/ 2045019 w 2045019"/>
                  <a:gd name="connsiteY0" fmla="*/ 286228 h 1717333"/>
                  <a:gd name="connsiteX1" fmla="*/ 2045019 w 2045019"/>
                  <a:gd name="connsiteY1" fmla="*/ 1431105 h 1717333"/>
                  <a:gd name="connsiteX2" fmla="*/ 1758791 w 2045019"/>
                  <a:gd name="connsiteY2" fmla="*/ 1717333 h 1717333"/>
                  <a:gd name="connsiteX3" fmla="*/ 286228 w 2045019"/>
                  <a:gd name="connsiteY3" fmla="*/ 1717333 h 1717333"/>
                  <a:gd name="connsiteX4" fmla="*/ 0 w 2045019"/>
                  <a:gd name="connsiteY4" fmla="*/ 1431105 h 1717333"/>
                  <a:gd name="connsiteX5" fmla="*/ 0 w 2045019"/>
                  <a:gd name="connsiteY5" fmla="*/ 286228 h 1717333"/>
                  <a:gd name="connsiteX6" fmla="*/ 286228 w 2045019"/>
                  <a:gd name="connsiteY6" fmla="*/ 0 h 1717333"/>
                  <a:gd name="connsiteX7" fmla="*/ 1758791 w 2045019"/>
                  <a:gd name="connsiteY7" fmla="*/ 0 h 1717333"/>
                  <a:gd name="connsiteX0" fmla="*/ 2045019 w 2045019"/>
                  <a:gd name="connsiteY0" fmla="*/ 1431105 h 1717333"/>
                  <a:gd name="connsiteX1" fmla="*/ 1758791 w 2045019"/>
                  <a:gd name="connsiteY1" fmla="*/ 1717333 h 1717333"/>
                  <a:gd name="connsiteX2" fmla="*/ 286228 w 2045019"/>
                  <a:gd name="connsiteY2" fmla="*/ 1717333 h 1717333"/>
                  <a:gd name="connsiteX3" fmla="*/ 0 w 2045019"/>
                  <a:gd name="connsiteY3" fmla="*/ 1431105 h 1717333"/>
                  <a:gd name="connsiteX4" fmla="*/ 0 w 2045019"/>
                  <a:gd name="connsiteY4" fmla="*/ 286228 h 1717333"/>
                  <a:gd name="connsiteX5" fmla="*/ 286228 w 2045019"/>
                  <a:gd name="connsiteY5" fmla="*/ 0 h 1717333"/>
                  <a:gd name="connsiteX6" fmla="*/ 1758791 w 2045019"/>
                  <a:gd name="connsiteY6" fmla="*/ 0 h 1717333"/>
                  <a:gd name="connsiteX0" fmla="*/ 1758791 w 1758791"/>
                  <a:gd name="connsiteY0" fmla="*/ 1717333 h 1717333"/>
                  <a:gd name="connsiteX1" fmla="*/ 286228 w 1758791"/>
                  <a:gd name="connsiteY1" fmla="*/ 1717333 h 1717333"/>
                  <a:gd name="connsiteX2" fmla="*/ 0 w 1758791"/>
                  <a:gd name="connsiteY2" fmla="*/ 1431105 h 1717333"/>
                  <a:gd name="connsiteX3" fmla="*/ 0 w 1758791"/>
                  <a:gd name="connsiteY3" fmla="*/ 286228 h 1717333"/>
                  <a:gd name="connsiteX4" fmla="*/ 286228 w 1758791"/>
                  <a:gd name="connsiteY4" fmla="*/ 0 h 1717333"/>
                  <a:gd name="connsiteX5" fmla="*/ 1758791 w 1758791"/>
                  <a:gd name="connsiteY5" fmla="*/ 0 h 1717333"/>
                  <a:gd name="connsiteX0" fmla="*/ 286228 w 1758791"/>
                  <a:gd name="connsiteY0" fmla="*/ 1717333 h 1717333"/>
                  <a:gd name="connsiteX1" fmla="*/ 0 w 1758791"/>
                  <a:gd name="connsiteY1" fmla="*/ 1431105 h 1717333"/>
                  <a:gd name="connsiteX2" fmla="*/ 0 w 1758791"/>
                  <a:gd name="connsiteY2" fmla="*/ 286228 h 1717333"/>
                  <a:gd name="connsiteX3" fmla="*/ 286228 w 1758791"/>
                  <a:gd name="connsiteY3" fmla="*/ 0 h 1717333"/>
                  <a:gd name="connsiteX4" fmla="*/ 1758791 w 1758791"/>
                  <a:gd name="connsiteY4" fmla="*/ 0 h 1717333"/>
                  <a:gd name="connsiteX0" fmla="*/ 0 w 1758791"/>
                  <a:gd name="connsiteY0" fmla="*/ 1431105 h 1431105"/>
                  <a:gd name="connsiteX1" fmla="*/ 0 w 1758791"/>
                  <a:gd name="connsiteY1" fmla="*/ 286228 h 1431105"/>
                  <a:gd name="connsiteX2" fmla="*/ 286228 w 1758791"/>
                  <a:gd name="connsiteY2" fmla="*/ 0 h 1431105"/>
                  <a:gd name="connsiteX3" fmla="*/ 1758791 w 1758791"/>
                  <a:gd name="connsiteY3" fmla="*/ 0 h 1431105"/>
                  <a:gd name="connsiteX0" fmla="*/ 0 w 286228"/>
                  <a:gd name="connsiteY0" fmla="*/ 1431105 h 1431105"/>
                  <a:gd name="connsiteX1" fmla="*/ 0 w 286228"/>
                  <a:gd name="connsiteY1" fmla="*/ 286228 h 1431105"/>
                  <a:gd name="connsiteX2" fmla="*/ 286228 w 286228"/>
                  <a:gd name="connsiteY2" fmla="*/ 0 h 1431105"/>
                  <a:gd name="connsiteX0" fmla="*/ 0 w 286228"/>
                  <a:gd name="connsiteY0" fmla="*/ 653147 h 653147"/>
                  <a:gd name="connsiteX1" fmla="*/ 0 w 286228"/>
                  <a:gd name="connsiteY1" fmla="*/ 286228 h 653147"/>
                  <a:gd name="connsiteX2" fmla="*/ 286228 w 286228"/>
                  <a:gd name="connsiteY2" fmla="*/ 0 h 653147"/>
                  <a:gd name="connsiteX0" fmla="*/ 0 w 264001"/>
                  <a:gd name="connsiteY0" fmla="*/ 653147 h 653147"/>
                  <a:gd name="connsiteX1" fmla="*/ 0 w 264001"/>
                  <a:gd name="connsiteY1" fmla="*/ 286228 h 653147"/>
                  <a:gd name="connsiteX2" fmla="*/ 264001 w 264001"/>
                  <a:gd name="connsiteY2" fmla="*/ 0 h 653147"/>
                  <a:gd name="connsiteX0" fmla="*/ 0 w 264001"/>
                  <a:gd name="connsiteY0" fmla="*/ 653147 h 653147"/>
                  <a:gd name="connsiteX1" fmla="*/ 0 w 264001"/>
                  <a:gd name="connsiteY1" fmla="*/ 286228 h 653147"/>
                  <a:gd name="connsiteX2" fmla="*/ 264001 w 264001"/>
                  <a:gd name="connsiteY2" fmla="*/ 0 h 653147"/>
                </a:gdLst>
                <a:ahLst/>
                <a:cxnLst>
                  <a:cxn ang="0">
                    <a:pos x="connsiteX0" y="connsiteY0"/>
                  </a:cxn>
                  <a:cxn ang="0">
                    <a:pos x="connsiteX1" y="connsiteY1"/>
                  </a:cxn>
                  <a:cxn ang="0">
                    <a:pos x="connsiteX2" y="connsiteY2"/>
                  </a:cxn>
                </a:cxnLst>
                <a:rect l="l" t="t" r="r" b="b"/>
                <a:pathLst>
                  <a:path w="264001" h="653147">
                    <a:moveTo>
                      <a:pt x="0" y="653147"/>
                    </a:moveTo>
                    <a:lnTo>
                      <a:pt x="0" y="286228"/>
                    </a:lnTo>
                    <a:cubicBezTo>
                      <a:pt x="0" y="128149"/>
                      <a:pt x="114812" y="17780"/>
                      <a:pt x="264001" y="0"/>
                    </a:cubicBezTo>
                  </a:path>
                </a:pathLst>
              </a:custGeom>
              <a:noFill/>
              <a:ln>
                <a:solidFill>
                  <a:srgbClr val="0020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4" name="Group 273">
                <a:extLst>
                  <a:ext uri="{FF2B5EF4-FFF2-40B4-BE49-F238E27FC236}">
                    <a16:creationId xmlns:a16="http://schemas.microsoft.com/office/drawing/2014/main" id="{CE82995E-2512-67E3-2640-C38711E46EE8}"/>
                  </a:ext>
                </a:extLst>
              </p:cNvPr>
              <p:cNvGrpSpPr/>
              <p:nvPr/>
            </p:nvGrpSpPr>
            <p:grpSpPr>
              <a:xfrm>
                <a:off x="4392409" y="3381232"/>
                <a:ext cx="168870" cy="168870"/>
                <a:chOff x="1736980" y="3574452"/>
                <a:chExt cx="228600" cy="228600"/>
              </a:xfrm>
            </p:grpSpPr>
            <p:sp>
              <p:nvSpPr>
                <p:cNvPr id="275" name="Oval 274">
                  <a:extLst>
                    <a:ext uri="{FF2B5EF4-FFF2-40B4-BE49-F238E27FC236}">
                      <a16:creationId xmlns:a16="http://schemas.microsoft.com/office/drawing/2014/main" id="{17CD2DE9-3DCF-9424-2D80-4BA7E2C17B40}"/>
                    </a:ext>
                  </a:extLst>
                </p:cNvPr>
                <p:cNvSpPr/>
                <p:nvPr/>
              </p:nvSpPr>
              <p:spPr>
                <a:xfrm>
                  <a:off x="1736980" y="3574452"/>
                  <a:ext cx="228600" cy="228600"/>
                </a:xfrm>
                <a:prstGeom prst="ellipse">
                  <a:avLst/>
                </a:prstGeom>
                <a:solidFill>
                  <a:schemeClr val="bg1"/>
                </a:solidFill>
                <a:ln w="9525">
                  <a:solidFill>
                    <a:srgbClr val="0020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6" name="Oval 275">
                  <a:extLst>
                    <a:ext uri="{FF2B5EF4-FFF2-40B4-BE49-F238E27FC236}">
                      <a16:creationId xmlns:a16="http://schemas.microsoft.com/office/drawing/2014/main" id="{4883459D-8502-0407-6D2A-3C6C71F093DF}"/>
                    </a:ext>
                  </a:extLst>
                </p:cNvPr>
                <p:cNvSpPr/>
                <p:nvPr/>
              </p:nvSpPr>
              <p:spPr>
                <a:xfrm>
                  <a:off x="1782700" y="3620172"/>
                  <a:ext cx="137160" cy="137160"/>
                </a:xfrm>
                <a:prstGeom prst="ellipse">
                  <a:avLst/>
                </a:prstGeom>
                <a:solidFill>
                  <a:srgbClr val="FED0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4" name="Group 3">
            <a:extLst>
              <a:ext uri="{FF2B5EF4-FFF2-40B4-BE49-F238E27FC236}">
                <a16:creationId xmlns:a16="http://schemas.microsoft.com/office/drawing/2014/main" id="{AD7BC8A5-243B-AD74-82DB-E363C969AF0E}"/>
              </a:ext>
            </a:extLst>
          </p:cNvPr>
          <p:cNvGrpSpPr/>
          <p:nvPr/>
        </p:nvGrpSpPr>
        <p:grpSpPr>
          <a:xfrm>
            <a:off x="3618178" y="1342372"/>
            <a:ext cx="1717332" cy="2207730"/>
            <a:chOff x="3618178" y="1342372"/>
            <a:chExt cx="1717332" cy="2207730"/>
          </a:xfrm>
        </p:grpSpPr>
        <p:grpSp>
          <p:nvGrpSpPr>
            <p:cNvPr id="20" name="Group 19">
              <a:extLst>
                <a:ext uri="{FF2B5EF4-FFF2-40B4-BE49-F238E27FC236}">
                  <a16:creationId xmlns:a16="http://schemas.microsoft.com/office/drawing/2014/main" id="{3C328E97-CA23-B6F3-E429-3701348775A5}"/>
                </a:ext>
              </a:extLst>
            </p:cNvPr>
            <p:cNvGrpSpPr/>
            <p:nvPr/>
          </p:nvGrpSpPr>
          <p:grpSpPr>
            <a:xfrm>
              <a:off x="3618178" y="1342372"/>
              <a:ext cx="1717332" cy="1717332"/>
              <a:chOff x="3573873" y="1290121"/>
              <a:chExt cx="1717332" cy="1717332"/>
            </a:xfrm>
          </p:grpSpPr>
          <p:sp>
            <p:nvSpPr>
              <p:cNvPr id="241" name="Oval 240">
                <a:extLst>
                  <a:ext uri="{FF2B5EF4-FFF2-40B4-BE49-F238E27FC236}">
                    <a16:creationId xmlns:a16="http://schemas.microsoft.com/office/drawing/2014/main" id="{0067BF59-24DF-BFDB-8A63-2DCCD89A122D}"/>
                  </a:ext>
                </a:extLst>
              </p:cNvPr>
              <p:cNvSpPr/>
              <p:nvPr/>
            </p:nvSpPr>
            <p:spPr>
              <a:xfrm>
                <a:off x="3573873" y="1290121"/>
                <a:ext cx="1717332" cy="1717332"/>
              </a:xfrm>
              <a:prstGeom prst="ellipse">
                <a:avLst/>
              </a:prstGeom>
              <a:solidFill>
                <a:srgbClr val="00205C">
                  <a:alpha val="10000"/>
                </a:srgb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8" name="Picture 3">
                <a:extLst>
                  <a:ext uri="{FF2B5EF4-FFF2-40B4-BE49-F238E27FC236}">
                    <a16:creationId xmlns:a16="http://schemas.microsoft.com/office/drawing/2014/main" id="{3F85D3DD-5968-7CB9-D868-40353C9D34A1}"/>
                  </a:ext>
                </a:extLst>
              </p:cNvPr>
              <p:cNvPicPr preferRelativeResize="0">
                <a:picLocks/>
              </p:cNvPicPr>
              <p:nvPr/>
            </p:nvPicPr>
            <p:blipFill>
              <a:blip r:embed="rId13">
                <a:extLst>
                  <a:ext uri="{28A0092B-C50C-407E-A947-70E740481C1C}">
                    <a14:useLocalDpi xmlns:a14="http://schemas.microsoft.com/office/drawing/2010/main" val="0"/>
                  </a:ext>
                </a:extLst>
              </a:blip>
              <a:srcRect/>
              <a:stretch/>
            </p:blipFill>
            <p:spPr bwMode="auto">
              <a:xfrm>
                <a:off x="3669192" y="1385263"/>
                <a:ext cx="1527048" cy="1527048"/>
              </a:xfrm>
              <a:custGeom>
                <a:avLst/>
                <a:gdLst>
                  <a:gd name="connsiteX0" fmla="*/ 763701 w 1527402"/>
                  <a:gd name="connsiteY0" fmla="*/ 0 h 1527402"/>
                  <a:gd name="connsiteX1" fmla="*/ 1527402 w 1527402"/>
                  <a:gd name="connsiteY1" fmla="*/ 763701 h 1527402"/>
                  <a:gd name="connsiteX2" fmla="*/ 763701 w 1527402"/>
                  <a:gd name="connsiteY2" fmla="*/ 1527402 h 1527402"/>
                  <a:gd name="connsiteX3" fmla="*/ 0 w 1527402"/>
                  <a:gd name="connsiteY3" fmla="*/ 763701 h 1527402"/>
                  <a:gd name="connsiteX4" fmla="*/ 763701 w 1527402"/>
                  <a:gd name="connsiteY4" fmla="*/ 0 h 1527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7402" h="1527402">
                    <a:moveTo>
                      <a:pt x="763701" y="0"/>
                    </a:moveTo>
                    <a:cubicBezTo>
                      <a:pt x="1185481" y="0"/>
                      <a:pt x="1527402" y="341921"/>
                      <a:pt x="1527402" y="763701"/>
                    </a:cubicBezTo>
                    <a:cubicBezTo>
                      <a:pt x="1527402" y="1185481"/>
                      <a:pt x="1185481" y="1527402"/>
                      <a:pt x="763701" y="1527402"/>
                    </a:cubicBezTo>
                    <a:cubicBezTo>
                      <a:pt x="341921" y="1527402"/>
                      <a:pt x="0" y="1185481"/>
                      <a:pt x="0" y="763701"/>
                    </a:cubicBezTo>
                    <a:cubicBezTo>
                      <a:pt x="0" y="341921"/>
                      <a:pt x="341921" y="0"/>
                      <a:pt x="763701" y="0"/>
                    </a:cubicBezTo>
                    <a:close/>
                  </a:path>
                </a:pathLst>
              </a:custGeom>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55" name="Group 254">
              <a:extLst>
                <a:ext uri="{FF2B5EF4-FFF2-40B4-BE49-F238E27FC236}">
                  <a16:creationId xmlns:a16="http://schemas.microsoft.com/office/drawing/2014/main" id="{6B03549C-23D2-DC3A-510E-E08DDA788175}"/>
                </a:ext>
              </a:extLst>
            </p:cNvPr>
            <p:cNvGrpSpPr/>
            <p:nvPr/>
          </p:nvGrpSpPr>
          <p:grpSpPr>
            <a:xfrm>
              <a:off x="4211626" y="2917398"/>
              <a:ext cx="349653" cy="632704"/>
              <a:chOff x="4211626" y="2917398"/>
              <a:chExt cx="349653" cy="632704"/>
            </a:xfrm>
          </p:grpSpPr>
          <p:sp>
            <p:nvSpPr>
              <p:cNvPr id="202" name="Rectangle: Rounded Corners 201">
                <a:extLst>
                  <a:ext uri="{FF2B5EF4-FFF2-40B4-BE49-F238E27FC236}">
                    <a16:creationId xmlns:a16="http://schemas.microsoft.com/office/drawing/2014/main" id="{D8ACC9CB-6508-FC69-3F09-57081157F6D1}"/>
                  </a:ext>
                </a:extLst>
              </p:cNvPr>
              <p:cNvSpPr/>
              <p:nvPr/>
            </p:nvSpPr>
            <p:spPr>
              <a:xfrm rot="18900000">
                <a:off x="4211626" y="2917398"/>
                <a:ext cx="199989" cy="494781"/>
              </a:xfrm>
              <a:custGeom>
                <a:avLst/>
                <a:gdLst>
                  <a:gd name="connsiteX0" fmla="*/ 0 w 2045019"/>
                  <a:gd name="connsiteY0" fmla="*/ 286228 h 1717333"/>
                  <a:gd name="connsiteX1" fmla="*/ 286228 w 2045019"/>
                  <a:gd name="connsiteY1" fmla="*/ 0 h 1717333"/>
                  <a:gd name="connsiteX2" fmla="*/ 1758791 w 2045019"/>
                  <a:gd name="connsiteY2" fmla="*/ 0 h 1717333"/>
                  <a:gd name="connsiteX3" fmla="*/ 2045019 w 2045019"/>
                  <a:gd name="connsiteY3" fmla="*/ 286228 h 1717333"/>
                  <a:gd name="connsiteX4" fmla="*/ 2045019 w 2045019"/>
                  <a:gd name="connsiteY4" fmla="*/ 1431105 h 1717333"/>
                  <a:gd name="connsiteX5" fmla="*/ 1758791 w 2045019"/>
                  <a:gd name="connsiteY5" fmla="*/ 1717333 h 1717333"/>
                  <a:gd name="connsiteX6" fmla="*/ 286228 w 2045019"/>
                  <a:gd name="connsiteY6" fmla="*/ 1717333 h 1717333"/>
                  <a:gd name="connsiteX7" fmla="*/ 0 w 2045019"/>
                  <a:gd name="connsiteY7" fmla="*/ 1431105 h 1717333"/>
                  <a:gd name="connsiteX8" fmla="*/ 0 w 2045019"/>
                  <a:gd name="connsiteY8" fmla="*/ 286228 h 1717333"/>
                  <a:gd name="connsiteX0" fmla="*/ 2045019 w 2136459"/>
                  <a:gd name="connsiteY0" fmla="*/ 286228 h 1717333"/>
                  <a:gd name="connsiteX1" fmla="*/ 2045019 w 2136459"/>
                  <a:gd name="connsiteY1" fmla="*/ 1431105 h 1717333"/>
                  <a:gd name="connsiteX2" fmla="*/ 1758791 w 2136459"/>
                  <a:gd name="connsiteY2" fmla="*/ 1717333 h 1717333"/>
                  <a:gd name="connsiteX3" fmla="*/ 286228 w 2136459"/>
                  <a:gd name="connsiteY3" fmla="*/ 1717333 h 1717333"/>
                  <a:gd name="connsiteX4" fmla="*/ 0 w 2136459"/>
                  <a:gd name="connsiteY4" fmla="*/ 1431105 h 1717333"/>
                  <a:gd name="connsiteX5" fmla="*/ 0 w 2136459"/>
                  <a:gd name="connsiteY5" fmla="*/ 286228 h 1717333"/>
                  <a:gd name="connsiteX6" fmla="*/ 286228 w 2136459"/>
                  <a:gd name="connsiteY6" fmla="*/ 0 h 1717333"/>
                  <a:gd name="connsiteX7" fmla="*/ 1758791 w 2136459"/>
                  <a:gd name="connsiteY7" fmla="*/ 0 h 1717333"/>
                  <a:gd name="connsiteX8" fmla="*/ 2136459 w 2136459"/>
                  <a:gd name="connsiteY8" fmla="*/ 377668 h 1717333"/>
                  <a:gd name="connsiteX0" fmla="*/ 2045019 w 2045019"/>
                  <a:gd name="connsiteY0" fmla="*/ 286228 h 1717333"/>
                  <a:gd name="connsiteX1" fmla="*/ 2045019 w 2045019"/>
                  <a:gd name="connsiteY1" fmla="*/ 1431105 h 1717333"/>
                  <a:gd name="connsiteX2" fmla="*/ 1758791 w 2045019"/>
                  <a:gd name="connsiteY2" fmla="*/ 1717333 h 1717333"/>
                  <a:gd name="connsiteX3" fmla="*/ 286228 w 2045019"/>
                  <a:gd name="connsiteY3" fmla="*/ 1717333 h 1717333"/>
                  <a:gd name="connsiteX4" fmla="*/ 0 w 2045019"/>
                  <a:gd name="connsiteY4" fmla="*/ 1431105 h 1717333"/>
                  <a:gd name="connsiteX5" fmla="*/ 0 w 2045019"/>
                  <a:gd name="connsiteY5" fmla="*/ 286228 h 1717333"/>
                  <a:gd name="connsiteX6" fmla="*/ 286228 w 2045019"/>
                  <a:gd name="connsiteY6" fmla="*/ 0 h 1717333"/>
                  <a:gd name="connsiteX7" fmla="*/ 1758791 w 2045019"/>
                  <a:gd name="connsiteY7" fmla="*/ 0 h 1717333"/>
                  <a:gd name="connsiteX0" fmla="*/ 2045019 w 2045019"/>
                  <a:gd name="connsiteY0" fmla="*/ 1431105 h 1717333"/>
                  <a:gd name="connsiteX1" fmla="*/ 1758791 w 2045019"/>
                  <a:gd name="connsiteY1" fmla="*/ 1717333 h 1717333"/>
                  <a:gd name="connsiteX2" fmla="*/ 286228 w 2045019"/>
                  <a:gd name="connsiteY2" fmla="*/ 1717333 h 1717333"/>
                  <a:gd name="connsiteX3" fmla="*/ 0 w 2045019"/>
                  <a:gd name="connsiteY3" fmla="*/ 1431105 h 1717333"/>
                  <a:gd name="connsiteX4" fmla="*/ 0 w 2045019"/>
                  <a:gd name="connsiteY4" fmla="*/ 286228 h 1717333"/>
                  <a:gd name="connsiteX5" fmla="*/ 286228 w 2045019"/>
                  <a:gd name="connsiteY5" fmla="*/ 0 h 1717333"/>
                  <a:gd name="connsiteX6" fmla="*/ 1758791 w 2045019"/>
                  <a:gd name="connsiteY6" fmla="*/ 0 h 1717333"/>
                  <a:gd name="connsiteX0" fmla="*/ 1758791 w 1758791"/>
                  <a:gd name="connsiteY0" fmla="*/ 1717333 h 1717333"/>
                  <a:gd name="connsiteX1" fmla="*/ 286228 w 1758791"/>
                  <a:gd name="connsiteY1" fmla="*/ 1717333 h 1717333"/>
                  <a:gd name="connsiteX2" fmla="*/ 0 w 1758791"/>
                  <a:gd name="connsiteY2" fmla="*/ 1431105 h 1717333"/>
                  <a:gd name="connsiteX3" fmla="*/ 0 w 1758791"/>
                  <a:gd name="connsiteY3" fmla="*/ 286228 h 1717333"/>
                  <a:gd name="connsiteX4" fmla="*/ 286228 w 1758791"/>
                  <a:gd name="connsiteY4" fmla="*/ 0 h 1717333"/>
                  <a:gd name="connsiteX5" fmla="*/ 1758791 w 1758791"/>
                  <a:gd name="connsiteY5" fmla="*/ 0 h 1717333"/>
                  <a:gd name="connsiteX0" fmla="*/ 286228 w 1758791"/>
                  <a:gd name="connsiteY0" fmla="*/ 1717333 h 1717333"/>
                  <a:gd name="connsiteX1" fmla="*/ 0 w 1758791"/>
                  <a:gd name="connsiteY1" fmla="*/ 1431105 h 1717333"/>
                  <a:gd name="connsiteX2" fmla="*/ 0 w 1758791"/>
                  <a:gd name="connsiteY2" fmla="*/ 286228 h 1717333"/>
                  <a:gd name="connsiteX3" fmla="*/ 286228 w 1758791"/>
                  <a:gd name="connsiteY3" fmla="*/ 0 h 1717333"/>
                  <a:gd name="connsiteX4" fmla="*/ 1758791 w 1758791"/>
                  <a:gd name="connsiteY4" fmla="*/ 0 h 1717333"/>
                  <a:gd name="connsiteX0" fmla="*/ 0 w 1758791"/>
                  <a:gd name="connsiteY0" fmla="*/ 1431105 h 1431105"/>
                  <a:gd name="connsiteX1" fmla="*/ 0 w 1758791"/>
                  <a:gd name="connsiteY1" fmla="*/ 286228 h 1431105"/>
                  <a:gd name="connsiteX2" fmla="*/ 286228 w 1758791"/>
                  <a:gd name="connsiteY2" fmla="*/ 0 h 1431105"/>
                  <a:gd name="connsiteX3" fmla="*/ 1758791 w 1758791"/>
                  <a:gd name="connsiteY3" fmla="*/ 0 h 1431105"/>
                  <a:gd name="connsiteX0" fmla="*/ 0 w 286228"/>
                  <a:gd name="connsiteY0" fmla="*/ 1431105 h 1431105"/>
                  <a:gd name="connsiteX1" fmla="*/ 0 w 286228"/>
                  <a:gd name="connsiteY1" fmla="*/ 286228 h 1431105"/>
                  <a:gd name="connsiteX2" fmla="*/ 286228 w 286228"/>
                  <a:gd name="connsiteY2" fmla="*/ 0 h 1431105"/>
                  <a:gd name="connsiteX0" fmla="*/ 0 w 286228"/>
                  <a:gd name="connsiteY0" fmla="*/ 653147 h 653147"/>
                  <a:gd name="connsiteX1" fmla="*/ 0 w 286228"/>
                  <a:gd name="connsiteY1" fmla="*/ 286228 h 653147"/>
                  <a:gd name="connsiteX2" fmla="*/ 286228 w 286228"/>
                  <a:gd name="connsiteY2" fmla="*/ 0 h 653147"/>
                  <a:gd name="connsiteX0" fmla="*/ 0 w 264001"/>
                  <a:gd name="connsiteY0" fmla="*/ 653147 h 653147"/>
                  <a:gd name="connsiteX1" fmla="*/ 0 w 264001"/>
                  <a:gd name="connsiteY1" fmla="*/ 286228 h 653147"/>
                  <a:gd name="connsiteX2" fmla="*/ 264001 w 264001"/>
                  <a:gd name="connsiteY2" fmla="*/ 0 h 653147"/>
                  <a:gd name="connsiteX0" fmla="*/ 0 w 264001"/>
                  <a:gd name="connsiteY0" fmla="*/ 653147 h 653147"/>
                  <a:gd name="connsiteX1" fmla="*/ 0 w 264001"/>
                  <a:gd name="connsiteY1" fmla="*/ 286228 h 653147"/>
                  <a:gd name="connsiteX2" fmla="*/ 264001 w 264001"/>
                  <a:gd name="connsiteY2" fmla="*/ 0 h 653147"/>
                </a:gdLst>
                <a:ahLst/>
                <a:cxnLst>
                  <a:cxn ang="0">
                    <a:pos x="connsiteX0" y="connsiteY0"/>
                  </a:cxn>
                  <a:cxn ang="0">
                    <a:pos x="connsiteX1" y="connsiteY1"/>
                  </a:cxn>
                  <a:cxn ang="0">
                    <a:pos x="connsiteX2" y="connsiteY2"/>
                  </a:cxn>
                </a:cxnLst>
                <a:rect l="l" t="t" r="r" b="b"/>
                <a:pathLst>
                  <a:path w="264001" h="653147">
                    <a:moveTo>
                      <a:pt x="0" y="653147"/>
                    </a:moveTo>
                    <a:lnTo>
                      <a:pt x="0" y="286228"/>
                    </a:lnTo>
                    <a:cubicBezTo>
                      <a:pt x="0" y="128149"/>
                      <a:pt x="114812" y="17780"/>
                      <a:pt x="264001" y="0"/>
                    </a:cubicBezTo>
                  </a:path>
                </a:pathLst>
              </a:custGeom>
              <a:noFill/>
              <a:ln>
                <a:solidFill>
                  <a:srgbClr val="0020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486927E2-9BFF-C9C5-0EC0-BBE40B21CAE3}"/>
                  </a:ext>
                </a:extLst>
              </p:cNvPr>
              <p:cNvGrpSpPr/>
              <p:nvPr/>
            </p:nvGrpSpPr>
            <p:grpSpPr>
              <a:xfrm>
                <a:off x="4392409" y="3381232"/>
                <a:ext cx="168870" cy="168870"/>
                <a:chOff x="1736980" y="3574452"/>
                <a:chExt cx="228600" cy="228600"/>
              </a:xfrm>
            </p:grpSpPr>
            <p:sp>
              <p:nvSpPr>
                <p:cNvPr id="199" name="Oval 198">
                  <a:extLst>
                    <a:ext uri="{FF2B5EF4-FFF2-40B4-BE49-F238E27FC236}">
                      <a16:creationId xmlns:a16="http://schemas.microsoft.com/office/drawing/2014/main" id="{30F08262-148B-2E69-0AFE-664F94C68A8B}"/>
                    </a:ext>
                  </a:extLst>
                </p:cNvPr>
                <p:cNvSpPr/>
                <p:nvPr/>
              </p:nvSpPr>
              <p:spPr>
                <a:xfrm>
                  <a:off x="1736980" y="3574452"/>
                  <a:ext cx="228600" cy="228600"/>
                </a:xfrm>
                <a:prstGeom prst="ellipse">
                  <a:avLst/>
                </a:prstGeom>
                <a:solidFill>
                  <a:schemeClr val="bg1"/>
                </a:solidFill>
                <a:ln w="9525">
                  <a:solidFill>
                    <a:srgbClr val="0020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0" name="Oval 199">
                  <a:extLst>
                    <a:ext uri="{FF2B5EF4-FFF2-40B4-BE49-F238E27FC236}">
                      <a16:creationId xmlns:a16="http://schemas.microsoft.com/office/drawing/2014/main" id="{5EF64498-625F-4C0B-CB47-57925F92035F}"/>
                    </a:ext>
                  </a:extLst>
                </p:cNvPr>
                <p:cNvSpPr/>
                <p:nvPr/>
              </p:nvSpPr>
              <p:spPr>
                <a:xfrm>
                  <a:off x="1782700" y="3620172"/>
                  <a:ext cx="137160" cy="137160"/>
                </a:xfrm>
                <a:prstGeom prst="ellipse">
                  <a:avLst/>
                </a:prstGeom>
                <a:solidFill>
                  <a:srgbClr val="EF41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5" name="Group 4">
            <a:extLst>
              <a:ext uri="{FF2B5EF4-FFF2-40B4-BE49-F238E27FC236}">
                <a16:creationId xmlns:a16="http://schemas.microsoft.com/office/drawing/2014/main" id="{C82C2FAC-5766-EEBE-2ED6-14181A013432}"/>
              </a:ext>
            </a:extLst>
          </p:cNvPr>
          <p:cNvGrpSpPr/>
          <p:nvPr/>
        </p:nvGrpSpPr>
        <p:grpSpPr>
          <a:xfrm>
            <a:off x="5258799" y="4130193"/>
            <a:ext cx="1717332" cy="2186095"/>
            <a:chOff x="5258799" y="4130193"/>
            <a:chExt cx="1717332" cy="2186095"/>
          </a:xfrm>
        </p:grpSpPr>
        <p:grpSp>
          <p:nvGrpSpPr>
            <p:cNvPr id="301" name="Group 300">
              <a:extLst>
                <a:ext uri="{FF2B5EF4-FFF2-40B4-BE49-F238E27FC236}">
                  <a16:creationId xmlns:a16="http://schemas.microsoft.com/office/drawing/2014/main" id="{93A7F78B-CDAB-E640-0AAF-A5CE73B5A380}"/>
                </a:ext>
              </a:extLst>
            </p:cNvPr>
            <p:cNvGrpSpPr/>
            <p:nvPr/>
          </p:nvGrpSpPr>
          <p:grpSpPr>
            <a:xfrm>
              <a:off x="5258799" y="4598956"/>
              <a:ext cx="1717332" cy="1717332"/>
              <a:chOff x="5241148" y="4494450"/>
              <a:chExt cx="1717332" cy="1717332"/>
            </a:xfrm>
          </p:grpSpPr>
          <p:sp>
            <p:nvSpPr>
              <p:cNvPr id="247" name="Oval 246">
                <a:extLst>
                  <a:ext uri="{FF2B5EF4-FFF2-40B4-BE49-F238E27FC236}">
                    <a16:creationId xmlns:a16="http://schemas.microsoft.com/office/drawing/2014/main" id="{A2559892-6A41-8786-53C3-D35A694864E8}"/>
                  </a:ext>
                </a:extLst>
              </p:cNvPr>
              <p:cNvSpPr/>
              <p:nvPr/>
            </p:nvSpPr>
            <p:spPr>
              <a:xfrm>
                <a:off x="5241148" y="4494450"/>
                <a:ext cx="1717332" cy="1717332"/>
              </a:xfrm>
              <a:prstGeom prst="ellipse">
                <a:avLst/>
              </a:prstGeom>
              <a:solidFill>
                <a:srgbClr val="00205C">
                  <a:alpha val="10000"/>
                </a:srgb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8" name="Picture 247">
                <a:extLst>
                  <a:ext uri="{FF2B5EF4-FFF2-40B4-BE49-F238E27FC236}">
                    <a16:creationId xmlns:a16="http://schemas.microsoft.com/office/drawing/2014/main" id="{2AF89483-E274-EC6A-5CCB-D8167D61A951}"/>
                  </a:ext>
                </a:extLst>
              </p:cNvPr>
              <p:cNvPicPr>
                <a:picLocks noChangeAspect="1"/>
              </p:cNvPicPr>
              <p:nvPr/>
            </p:nvPicPr>
            <p:blipFill>
              <a:blip r:embed="rId14">
                <a:extLst>
                  <a:ext uri="{28A0092B-C50C-407E-A947-70E740481C1C}">
                    <a14:useLocalDpi xmlns:a14="http://schemas.microsoft.com/office/drawing/2010/main" val="0"/>
                  </a:ext>
                </a:extLst>
              </a:blip>
              <a:srcRect t="1456" b="1456"/>
              <a:stretch/>
            </p:blipFill>
            <p:spPr>
              <a:xfrm>
                <a:off x="5336113" y="4589415"/>
                <a:ext cx="1527402" cy="1527402"/>
              </a:xfrm>
              <a:custGeom>
                <a:avLst/>
                <a:gdLst>
                  <a:gd name="connsiteX0" fmla="*/ 763701 w 1527402"/>
                  <a:gd name="connsiteY0" fmla="*/ 0 h 1527402"/>
                  <a:gd name="connsiteX1" fmla="*/ 1527402 w 1527402"/>
                  <a:gd name="connsiteY1" fmla="*/ 763701 h 1527402"/>
                  <a:gd name="connsiteX2" fmla="*/ 763701 w 1527402"/>
                  <a:gd name="connsiteY2" fmla="*/ 1527402 h 1527402"/>
                  <a:gd name="connsiteX3" fmla="*/ 0 w 1527402"/>
                  <a:gd name="connsiteY3" fmla="*/ 763701 h 1527402"/>
                  <a:gd name="connsiteX4" fmla="*/ 763701 w 1527402"/>
                  <a:gd name="connsiteY4" fmla="*/ 0 h 1527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7402" h="1527402">
                    <a:moveTo>
                      <a:pt x="763701" y="0"/>
                    </a:moveTo>
                    <a:cubicBezTo>
                      <a:pt x="1185481" y="0"/>
                      <a:pt x="1527402" y="341921"/>
                      <a:pt x="1527402" y="763701"/>
                    </a:cubicBezTo>
                    <a:cubicBezTo>
                      <a:pt x="1527402" y="1185481"/>
                      <a:pt x="1185481" y="1527402"/>
                      <a:pt x="763701" y="1527402"/>
                    </a:cubicBezTo>
                    <a:cubicBezTo>
                      <a:pt x="341921" y="1527402"/>
                      <a:pt x="0" y="1185481"/>
                      <a:pt x="0" y="763701"/>
                    </a:cubicBezTo>
                    <a:cubicBezTo>
                      <a:pt x="0" y="341921"/>
                      <a:pt x="341921" y="0"/>
                      <a:pt x="763701" y="0"/>
                    </a:cubicBezTo>
                    <a:close/>
                  </a:path>
                </a:pathLst>
              </a:custGeom>
              <a:ln w="12700">
                <a:solidFill>
                  <a:srgbClr val="00205C"/>
                </a:solidFill>
              </a:ln>
            </p:spPr>
          </p:pic>
        </p:grpSp>
        <p:grpSp>
          <p:nvGrpSpPr>
            <p:cNvPr id="281" name="Group 280">
              <a:extLst>
                <a:ext uri="{FF2B5EF4-FFF2-40B4-BE49-F238E27FC236}">
                  <a16:creationId xmlns:a16="http://schemas.microsoft.com/office/drawing/2014/main" id="{6857B10C-5C00-F3B9-EE4B-221FAFAB59D6}"/>
                </a:ext>
              </a:extLst>
            </p:cNvPr>
            <p:cNvGrpSpPr/>
            <p:nvPr/>
          </p:nvGrpSpPr>
          <p:grpSpPr>
            <a:xfrm flipH="1" flipV="1">
              <a:off x="6076462" y="4130193"/>
              <a:ext cx="349653" cy="632704"/>
              <a:chOff x="4211626" y="2917398"/>
              <a:chExt cx="349653" cy="632704"/>
            </a:xfrm>
          </p:grpSpPr>
          <p:sp>
            <p:nvSpPr>
              <p:cNvPr id="288" name="Rectangle: Rounded Corners 201">
                <a:extLst>
                  <a:ext uri="{FF2B5EF4-FFF2-40B4-BE49-F238E27FC236}">
                    <a16:creationId xmlns:a16="http://schemas.microsoft.com/office/drawing/2014/main" id="{ACE3BC06-A213-CBCE-3673-7F38998EC10A}"/>
                  </a:ext>
                </a:extLst>
              </p:cNvPr>
              <p:cNvSpPr/>
              <p:nvPr/>
            </p:nvSpPr>
            <p:spPr>
              <a:xfrm rot="18900000">
                <a:off x="4211626" y="2917398"/>
                <a:ext cx="199989" cy="494781"/>
              </a:xfrm>
              <a:custGeom>
                <a:avLst/>
                <a:gdLst>
                  <a:gd name="connsiteX0" fmla="*/ 0 w 2045019"/>
                  <a:gd name="connsiteY0" fmla="*/ 286228 h 1717333"/>
                  <a:gd name="connsiteX1" fmla="*/ 286228 w 2045019"/>
                  <a:gd name="connsiteY1" fmla="*/ 0 h 1717333"/>
                  <a:gd name="connsiteX2" fmla="*/ 1758791 w 2045019"/>
                  <a:gd name="connsiteY2" fmla="*/ 0 h 1717333"/>
                  <a:gd name="connsiteX3" fmla="*/ 2045019 w 2045019"/>
                  <a:gd name="connsiteY3" fmla="*/ 286228 h 1717333"/>
                  <a:gd name="connsiteX4" fmla="*/ 2045019 w 2045019"/>
                  <a:gd name="connsiteY4" fmla="*/ 1431105 h 1717333"/>
                  <a:gd name="connsiteX5" fmla="*/ 1758791 w 2045019"/>
                  <a:gd name="connsiteY5" fmla="*/ 1717333 h 1717333"/>
                  <a:gd name="connsiteX6" fmla="*/ 286228 w 2045019"/>
                  <a:gd name="connsiteY6" fmla="*/ 1717333 h 1717333"/>
                  <a:gd name="connsiteX7" fmla="*/ 0 w 2045019"/>
                  <a:gd name="connsiteY7" fmla="*/ 1431105 h 1717333"/>
                  <a:gd name="connsiteX8" fmla="*/ 0 w 2045019"/>
                  <a:gd name="connsiteY8" fmla="*/ 286228 h 1717333"/>
                  <a:gd name="connsiteX0" fmla="*/ 2045019 w 2136459"/>
                  <a:gd name="connsiteY0" fmla="*/ 286228 h 1717333"/>
                  <a:gd name="connsiteX1" fmla="*/ 2045019 w 2136459"/>
                  <a:gd name="connsiteY1" fmla="*/ 1431105 h 1717333"/>
                  <a:gd name="connsiteX2" fmla="*/ 1758791 w 2136459"/>
                  <a:gd name="connsiteY2" fmla="*/ 1717333 h 1717333"/>
                  <a:gd name="connsiteX3" fmla="*/ 286228 w 2136459"/>
                  <a:gd name="connsiteY3" fmla="*/ 1717333 h 1717333"/>
                  <a:gd name="connsiteX4" fmla="*/ 0 w 2136459"/>
                  <a:gd name="connsiteY4" fmla="*/ 1431105 h 1717333"/>
                  <a:gd name="connsiteX5" fmla="*/ 0 w 2136459"/>
                  <a:gd name="connsiteY5" fmla="*/ 286228 h 1717333"/>
                  <a:gd name="connsiteX6" fmla="*/ 286228 w 2136459"/>
                  <a:gd name="connsiteY6" fmla="*/ 0 h 1717333"/>
                  <a:gd name="connsiteX7" fmla="*/ 1758791 w 2136459"/>
                  <a:gd name="connsiteY7" fmla="*/ 0 h 1717333"/>
                  <a:gd name="connsiteX8" fmla="*/ 2136459 w 2136459"/>
                  <a:gd name="connsiteY8" fmla="*/ 377668 h 1717333"/>
                  <a:gd name="connsiteX0" fmla="*/ 2045019 w 2045019"/>
                  <a:gd name="connsiteY0" fmla="*/ 286228 h 1717333"/>
                  <a:gd name="connsiteX1" fmla="*/ 2045019 w 2045019"/>
                  <a:gd name="connsiteY1" fmla="*/ 1431105 h 1717333"/>
                  <a:gd name="connsiteX2" fmla="*/ 1758791 w 2045019"/>
                  <a:gd name="connsiteY2" fmla="*/ 1717333 h 1717333"/>
                  <a:gd name="connsiteX3" fmla="*/ 286228 w 2045019"/>
                  <a:gd name="connsiteY3" fmla="*/ 1717333 h 1717333"/>
                  <a:gd name="connsiteX4" fmla="*/ 0 w 2045019"/>
                  <a:gd name="connsiteY4" fmla="*/ 1431105 h 1717333"/>
                  <a:gd name="connsiteX5" fmla="*/ 0 w 2045019"/>
                  <a:gd name="connsiteY5" fmla="*/ 286228 h 1717333"/>
                  <a:gd name="connsiteX6" fmla="*/ 286228 w 2045019"/>
                  <a:gd name="connsiteY6" fmla="*/ 0 h 1717333"/>
                  <a:gd name="connsiteX7" fmla="*/ 1758791 w 2045019"/>
                  <a:gd name="connsiteY7" fmla="*/ 0 h 1717333"/>
                  <a:gd name="connsiteX0" fmla="*/ 2045019 w 2045019"/>
                  <a:gd name="connsiteY0" fmla="*/ 1431105 h 1717333"/>
                  <a:gd name="connsiteX1" fmla="*/ 1758791 w 2045019"/>
                  <a:gd name="connsiteY1" fmla="*/ 1717333 h 1717333"/>
                  <a:gd name="connsiteX2" fmla="*/ 286228 w 2045019"/>
                  <a:gd name="connsiteY2" fmla="*/ 1717333 h 1717333"/>
                  <a:gd name="connsiteX3" fmla="*/ 0 w 2045019"/>
                  <a:gd name="connsiteY3" fmla="*/ 1431105 h 1717333"/>
                  <a:gd name="connsiteX4" fmla="*/ 0 w 2045019"/>
                  <a:gd name="connsiteY4" fmla="*/ 286228 h 1717333"/>
                  <a:gd name="connsiteX5" fmla="*/ 286228 w 2045019"/>
                  <a:gd name="connsiteY5" fmla="*/ 0 h 1717333"/>
                  <a:gd name="connsiteX6" fmla="*/ 1758791 w 2045019"/>
                  <a:gd name="connsiteY6" fmla="*/ 0 h 1717333"/>
                  <a:gd name="connsiteX0" fmla="*/ 1758791 w 1758791"/>
                  <a:gd name="connsiteY0" fmla="*/ 1717333 h 1717333"/>
                  <a:gd name="connsiteX1" fmla="*/ 286228 w 1758791"/>
                  <a:gd name="connsiteY1" fmla="*/ 1717333 h 1717333"/>
                  <a:gd name="connsiteX2" fmla="*/ 0 w 1758791"/>
                  <a:gd name="connsiteY2" fmla="*/ 1431105 h 1717333"/>
                  <a:gd name="connsiteX3" fmla="*/ 0 w 1758791"/>
                  <a:gd name="connsiteY3" fmla="*/ 286228 h 1717333"/>
                  <a:gd name="connsiteX4" fmla="*/ 286228 w 1758791"/>
                  <a:gd name="connsiteY4" fmla="*/ 0 h 1717333"/>
                  <a:gd name="connsiteX5" fmla="*/ 1758791 w 1758791"/>
                  <a:gd name="connsiteY5" fmla="*/ 0 h 1717333"/>
                  <a:gd name="connsiteX0" fmla="*/ 286228 w 1758791"/>
                  <a:gd name="connsiteY0" fmla="*/ 1717333 h 1717333"/>
                  <a:gd name="connsiteX1" fmla="*/ 0 w 1758791"/>
                  <a:gd name="connsiteY1" fmla="*/ 1431105 h 1717333"/>
                  <a:gd name="connsiteX2" fmla="*/ 0 w 1758791"/>
                  <a:gd name="connsiteY2" fmla="*/ 286228 h 1717333"/>
                  <a:gd name="connsiteX3" fmla="*/ 286228 w 1758791"/>
                  <a:gd name="connsiteY3" fmla="*/ 0 h 1717333"/>
                  <a:gd name="connsiteX4" fmla="*/ 1758791 w 1758791"/>
                  <a:gd name="connsiteY4" fmla="*/ 0 h 1717333"/>
                  <a:gd name="connsiteX0" fmla="*/ 0 w 1758791"/>
                  <a:gd name="connsiteY0" fmla="*/ 1431105 h 1431105"/>
                  <a:gd name="connsiteX1" fmla="*/ 0 w 1758791"/>
                  <a:gd name="connsiteY1" fmla="*/ 286228 h 1431105"/>
                  <a:gd name="connsiteX2" fmla="*/ 286228 w 1758791"/>
                  <a:gd name="connsiteY2" fmla="*/ 0 h 1431105"/>
                  <a:gd name="connsiteX3" fmla="*/ 1758791 w 1758791"/>
                  <a:gd name="connsiteY3" fmla="*/ 0 h 1431105"/>
                  <a:gd name="connsiteX0" fmla="*/ 0 w 286228"/>
                  <a:gd name="connsiteY0" fmla="*/ 1431105 h 1431105"/>
                  <a:gd name="connsiteX1" fmla="*/ 0 w 286228"/>
                  <a:gd name="connsiteY1" fmla="*/ 286228 h 1431105"/>
                  <a:gd name="connsiteX2" fmla="*/ 286228 w 286228"/>
                  <a:gd name="connsiteY2" fmla="*/ 0 h 1431105"/>
                  <a:gd name="connsiteX0" fmla="*/ 0 w 286228"/>
                  <a:gd name="connsiteY0" fmla="*/ 653147 h 653147"/>
                  <a:gd name="connsiteX1" fmla="*/ 0 w 286228"/>
                  <a:gd name="connsiteY1" fmla="*/ 286228 h 653147"/>
                  <a:gd name="connsiteX2" fmla="*/ 286228 w 286228"/>
                  <a:gd name="connsiteY2" fmla="*/ 0 h 653147"/>
                  <a:gd name="connsiteX0" fmla="*/ 0 w 264001"/>
                  <a:gd name="connsiteY0" fmla="*/ 653147 h 653147"/>
                  <a:gd name="connsiteX1" fmla="*/ 0 w 264001"/>
                  <a:gd name="connsiteY1" fmla="*/ 286228 h 653147"/>
                  <a:gd name="connsiteX2" fmla="*/ 264001 w 264001"/>
                  <a:gd name="connsiteY2" fmla="*/ 0 h 653147"/>
                  <a:gd name="connsiteX0" fmla="*/ 0 w 264001"/>
                  <a:gd name="connsiteY0" fmla="*/ 653147 h 653147"/>
                  <a:gd name="connsiteX1" fmla="*/ 0 w 264001"/>
                  <a:gd name="connsiteY1" fmla="*/ 286228 h 653147"/>
                  <a:gd name="connsiteX2" fmla="*/ 264001 w 264001"/>
                  <a:gd name="connsiteY2" fmla="*/ 0 h 653147"/>
                </a:gdLst>
                <a:ahLst/>
                <a:cxnLst>
                  <a:cxn ang="0">
                    <a:pos x="connsiteX0" y="connsiteY0"/>
                  </a:cxn>
                  <a:cxn ang="0">
                    <a:pos x="connsiteX1" y="connsiteY1"/>
                  </a:cxn>
                  <a:cxn ang="0">
                    <a:pos x="connsiteX2" y="connsiteY2"/>
                  </a:cxn>
                </a:cxnLst>
                <a:rect l="l" t="t" r="r" b="b"/>
                <a:pathLst>
                  <a:path w="264001" h="653147">
                    <a:moveTo>
                      <a:pt x="0" y="653147"/>
                    </a:moveTo>
                    <a:lnTo>
                      <a:pt x="0" y="286228"/>
                    </a:lnTo>
                    <a:cubicBezTo>
                      <a:pt x="0" y="128149"/>
                      <a:pt x="114812" y="17780"/>
                      <a:pt x="264001" y="0"/>
                    </a:cubicBezTo>
                  </a:path>
                </a:pathLst>
              </a:custGeom>
              <a:noFill/>
              <a:ln>
                <a:solidFill>
                  <a:srgbClr val="0020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7" name="Group 296">
                <a:extLst>
                  <a:ext uri="{FF2B5EF4-FFF2-40B4-BE49-F238E27FC236}">
                    <a16:creationId xmlns:a16="http://schemas.microsoft.com/office/drawing/2014/main" id="{1A482653-5B64-5B47-5AC5-4FF67858ECA7}"/>
                  </a:ext>
                </a:extLst>
              </p:cNvPr>
              <p:cNvGrpSpPr/>
              <p:nvPr/>
            </p:nvGrpSpPr>
            <p:grpSpPr>
              <a:xfrm>
                <a:off x="4392409" y="3381232"/>
                <a:ext cx="168870" cy="168870"/>
                <a:chOff x="1736980" y="3574452"/>
                <a:chExt cx="228600" cy="228600"/>
              </a:xfrm>
            </p:grpSpPr>
            <p:sp>
              <p:nvSpPr>
                <p:cNvPr id="299" name="Oval 298">
                  <a:extLst>
                    <a:ext uri="{FF2B5EF4-FFF2-40B4-BE49-F238E27FC236}">
                      <a16:creationId xmlns:a16="http://schemas.microsoft.com/office/drawing/2014/main" id="{39E9F41E-5927-2164-7365-0904CB786D9B}"/>
                    </a:ext>
                  </a:extLst>
                </p:cNvPr>
                <p:cNvSpPr/>
                <p:nvPr/>
              </p:nvSpPr>
              <p:spPr>
                <a:xfrm>
                  <a:off x="1736980" y="3574452"/>
                  <a:ext cx="228600" cy="228600"/>
                </a:xfrm>
                <a:prstGeom prst="ellipse">
                  <a:avLst/>
                </a:prstGeom>
                <a:solidFill>
                  <a:schemeClr val="bg1"/>
                </a:solidFill>
                <a:ln w="9525">
                  <a:solidFill>
                    <a:srgbClr val="0020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3" name="Oval 302">
                  <a:extLst>
                    <a:ext uri="{FF2B5EF4-FFF2-40B4-BE49-F238E27FC236}">
                      <a16:creationId xmlns:a16="http://schemas.microsoft.com/office/drawing/2014/main" id="{90CE2DE9-6EB1-3751-01E4-E752EF5FDA30}"/>
                    </a:ext>
                  </a:extLst>
                </p:cNvPr>
                <p:cNvSpPr/>
                <p:nvPr/>
              </p:nvSpPr>
              <p:spPr>
                <a:xfrm>
                  <a:off x="1782700" y="3620172"/>
                  <a:ext cx="137160" cy="137160"/>
                </a:xfrm>
                <a:prstGeom prst="ellipse">
                  <a:avLst/>
                </a:prstGeom>
                <a:solidFill>
                  <a:srgbClr val="FED0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grpSp>
        <p:nvGrpSpPr>
          <p:cNvPr id="6" name="Group 5">
            <a:extLst>
              <a:ext uri="{FF2B5EF4-FFF2-40B4-BE49-F238E27FC236}">
                <a16:creationId xmlns:a16="http://schemas.microsoft.com/office/drawing/2014/main" id="{22695F4A-8170-D36C-6F67-476BD9704434}"/>
              </a:ext>
            </a:extLst>
          </p:cNvPr>
          <p:cNvGrpSpPr/>
          <p:nvPr/>
        </p:nvGrpSpPr>
        <p:grpSpPr>
          <a:xfrm>
            <a:off x="6899420" y="1342372"/>
            <a:ext cx="1717332" cy="2207730"/>
            <a:chOff x="6899420" y="1342372"/>
            <a:chExt cx="1717332" cy="2207730"/>
          </a:xfrm>
        </p:grpSpPr>
        <p:grpSp>
          <p:nvGrpSpPr>
            <p:cNvPr id="289" name="Group 288">
              <a:extLst>
                <a:ext uri="{FF2B5EF4-FFF2-40B4-BE49-F238E27FC236}">
                  <a16:creationId xmlns:a16="http://schemas.microsoft.com/office/drawing/2014/main" id="{F667F98C-26FF-55A3-B252-5FAE107CA1E1}"/>
                </a:ext>
              </a:extLst>
            </p:cNvPr>
            <p:cNvGrpSpPr/>
            <p:nvPr/>
          </p:nvGrpSpPr>
          <p:grpSpPr>
            <a:xfrm>
              <a:off x="6899420" y="1342372"/>
              <a:ext cx="1717332" cy="1717332"/>
              <a:chOff x="6908423" y="1803108"/>
              <a:chExt cx="1717332" cy="1717332"/>
            </a:xfrm>
          </p:grpSpPr>
          <p:sp>
            <p:nvSpPr>
              <p:cNvPr id="250" name="Oval 249">
                <a:extLst>
                  <a:ext uri="{FF2B5EF4-FFF2-40B4-BE49-F238E27FC236}">
                    <a16:creationId xmlns:a16="http://schemas.microsoft.com/office/drawing/2014/main" id="{B3A7560A-B20B-DAAF-BDFE-B847829A0E13}"/>
                  </a:ext>
                </a:extLst>
              </p:cNvPr>
              <p:cNvSpPr/>
              <p:nvPr/>
            </p:nvSpPr>
            <p:spPr>
              <a:xfrm>
                <a:off x="6908423" y="1803108"/>
                <a:ext cx="1717332" cy="1717332"/>
              </a:xfrm>
              <a:prstGeom prst="ellipse">
                <a:avLst/>
              </a:prstGeom>
              <a:solidFill>
                <a:srgbClr val="00205C">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1" name="Picture 250">
                <a:extLst>
                  <a:ext uri="{FF2B5EF4-FFF2-40B4-BE49-F238E27FC236}">
                    <a16:creationId xmlns:a16="http://schemas.microsoft.com/office/drawing/2014/main" id="{E253310D-4C12-E2C3-E4AB-DCD793AF7043}"/>
                  </a:ext>
                </a:extLst>
              </p:cNvPr>
              <p:cNvPicPr>
                <a:picLocks noChangeAspect="1"/>
              </p:cNvPicPr>
              <p:nvPr/>
            </p:nvPicPr>
            <p:blipFill>
              <a:blip r:embed="rId15">
                <a:extLst>
                  <a:ext uri="{28A0092B-C50C-407E-A947-70E740481C1C}">
                    <a14:useLocalDpi xmlns:a14="http://schemas.microsoft.com/office/drawing/2010/main" val="0"/>
                  </a:ext>
                </a:extLst>
              </a:blip>
              <a:srcRect l="17893" r="17893"/>
              <a:stretch/>
            </p:blipFill>
            <p:spPr>
              <a:xfrm>
                <a:off x="7003388" y="1898073"/>
                <a:ext cx="1527402" cy="1527402"/>
              </a:xfrm>
              <a:custGeom>
                <a:avLst/>
                <a:gdLst>
                  <a:gd name="connsiteX0" fmla="*/ 763701 w 1527402"/>
                  <a:gd name="connsiteY0" fmla="*/ 0 h 1527402"/>
                  <a:gd name="connsiteX1" fmla="*/ 1527402 w 1527402"/>
                  <a:gd name="connsiteY1" fmla="*/ 763701 h 1527402"/>
                  <a:gd name="connsiteX2" fmla="*/ 763701 w 1527402"/>
                  <a:gd name="connsiteY2" fmla="*/ 1527402 h 1527402"/>
                  <a:gd name="connsiteX3" fmla="*/ 0 w 1527402"/>
                  <a:gd name="connsiteY3" fmla="*/ 763701 h 1527402"/>
                  <a:gd name="connsiteX4" fmla="*/ 763701 w 1527402"/>
                  <a:gd name="connsiteY4" fmla="*/ 0 h 1527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7402" h="1527402">
                    <a:moveTo>
                      <a:pt x="763701" y="0"/>
                    </a:moveTo>
                    <a:cubicBezTo>
                      <a:pt x="1185481" y="0"/>
                      <a:pt x="1527402" y="341921"/>
                      <a:pt x="1527402" y="763701"/>
                    </a:cubicBezTo>
                    <a:cubicBezTo>
                      <a:pt x="1527402" y="1185481"/>
                      <a:pt x="1185481" y="1527402"/>
                      <a:pt x="763701" y="1527402"/>
                    </a:cubicBezTo>
                    <a:cubicBezTo>
                      <a:pt x="341921" y="1527402"/>
                      <a:pt x="0" y="1185481"/>
                      <a:pt x="0" y="763701"/>
                    </a:cubicBezTo>
                    <a:cubicBezTo>
                      <a:pt x="0" y="341921"/>
                      <a:pt x="341921" y="0"/>
                      <a:pt x="763701" y="0"/>
                    </a:cubicBezTo>
                    <a:close/>
                  </a:path>
                </a:pathLst>
              </a:custGeom>
              <a:ln w="12700">
                <a:solidFill>
                  <a:srgbClr val="00205C"/>
                </a:solidFill>
              </a:ln>
            </p:spPr>
          </p:pic>
        </p:grpSp>
        <p:grpSp>
          <p:nvGrpSpPr>
            <p:cNvPr id="256" name="Group 255">
              <a:extLst>
                <a:ext uri="{FF2B5EF4-FFF2-40B4-BE49-F238E27FC236}">
                  <a16:creationId xmlns:a16="http://schemas.microsoft.com/office/drawing/2014/main" id="{DFD96ADE-6301-3391-802D-1F6B7A896375}"/>
                </a:ext>
              </a:extLst>
            </p:cNvPr>
            <p:cNvGrpSpPr/>
            <p:nvPr/>
          </p:nvGrpSpPr>
          <p:grpSpPr>
            <a:xfrm>
              <a:off x="7467112" y="2917398"/>
              <a:ext cx="349653" cy="632704"/>
              <a:chOff x="4211626" y="2917398"/>
              <a:chExt cx="349653" cy="632704"/>
            </a:xfrm>
          </p:grpSpPr>
          <p:sp>
            <p:nvSpPr>
              <p:cNvPr id="257" name="Rectangle: Rounded Corners 201">
                <a:extLst>
                  <a:ext uri="{FF2B5EF4-FFF2-40B4-BE49-F238E27FC236}">
                    <a16:creationId xmlns:a16="http://schemas.microsoft.com/office/drawing/2014/main" id="{32318EF0-DB14-CD87-5A81-AA8CF5585699}"/>
                  </a:ext>
                </a:extLst>
              </p:cNvPr>
              <p:cNvSpPr/>
              <p:nvPr/>
            </p:nvSpPr>
            <p:spPr>
              <a:xfrm rot="18900000">
                <a:off x="4211626" y="2917398"/>
                <a:ext cx="199989" cy="494781"/>
              </a:xfrm>
              <a:custGeom>
                <a:avLst/>
                <a:gdLst>
                  <a:gd name="connsiteX0" fmla="*/ 0 w 2045019"/>
                  <a:gd name="connsiteY0" fmla="*/ 286228 h 1717333"/>
                  <a:gd name="connsiteX1" fmla="*/ 286228 w 2045019"/>
                  <a:gd name="connsiteY1" fmla="*/ 0 h 1717333"/>
                  <a:gd name="connsiteX2" fmla="*/ 1758791 w 2045019"/>
                  <a:gd name="connsiteY2" fmla="*/ 0 h 1717333"/>
                  <a:gd name="connsiteX3" fmla="*/ 2045019 w 2045019"/>
                  <a:gd name="connsiteY3" fmla="*/ 286228 h 1717333"/>
                  <a:gd name="connsiteX4" fmla="*/ 2045019 w 2045019"/>
                  <a:gd name="connsiteY4" fmla="*/ 1431105 h 1717333"/>
                  <a:gd name="connsiteX5" fmla="*/ 1758791 w 2045019"/>
                  <a:gd name="connsiteY5" fmla="*/ 1717333 h 1717333"/>
                  <a:gd name="connsiteX6" fmla="*/ 286228 w 2045019"/>
                  <a:gd name="connsiteY6" fmla="*/ 1717333 h 1717333"/>
                  <a:gd name="connsiteX7" fmla="*/ 0 w 2045019"/>
                  <a:gd name="connsiteY7" fmla="*/ 1431105 h 1717333"/>
                  <a:gd name="connsiteX8" fmla="*/ 0 w 2045019"/>
                  <a:gd name="connsiteY8" fmla="*/ 286228 h 1717333"/>
                  <a:gd name="connsiteX0" fmla="*/ 2045019 w 2136459"/>
                  <a:gd name="connsiteY0" fmla="*/ 286228 h 1717333"/>
                  <a:gd name="connsiteX1" fmla="*/ 2045019 w 2136459"/>
                  <a:gd name="connsiteY1" fmla="*/ 1431105 h 1717333"/>
                  <a:gd name="connsiteX2" fmla="*/ 1758791 w 2136459"/>
                  <a:gd name="connsiteY2" fmla="*/ 1717333 h 1717333"/>
                  <a:gd name="connsiteX3" fmla="*/ 286228 w 2136459"/>
                  <a:gd name="connsiteY3" fmla="*/ 1717333 h 1717333"/>
                  <a:gd name="connsiteX4" fmla="*/ 0 w 2136459"/>
                  <a:gd name="connsiteY4" fmla="*/ 1431105 h 1717333"/>
                  <a:gd name="connsiteX5" fmla="*/ 0 w 2136459"/>
                  <a:gd name="connsiteY5" fmla="*/ 286228 h 1717333"/>
                  <a:gd name="connsiteX6" fmla="*/ 286228 w 2136459"/>
                  <a:gd name="connsiteY6" fmla="*/ 0 h 1717333"/>
                  <a:gd name="connsiteX7" fmla="*/ 1758791 w 2136459"/>
                  <a:gd name="connsiteY7" fmla="*/ 0 h 1717333"/>
                  <a:gd name="connsiteX8" fmla="*/ 2136459 w 2136459"/>
                  <a:gd name="connsiteY8" fmla="*/ 377668 h 1717333"/>
                  <a:gd name="connsiteX0" fmla="*/ 2045019 w 2045019"/>
                  <a:gd name="connsiteY0" fmla="*/ 286228 h 1717333"/>
                  <a:gd name="connsiteX1" fmla="*/ 2045019 w 2045019"/>
                  <a:gd name="connsiteY1" fmla="*/ 1431105 h 1717333"/>
                  <a:gd name="connsiteX2" fmla="*/ 1758791 w 2045019"/>
                  <a:gd name="connsiteY2" fmla="*/ 1717333 h 1717333"/>
                  <a:gd name="connsiteX3" fmla="*/ 286228 w 2045019"/>
                  <a:gd name="connsiteY3" fmla="*/ 1717333 h 1717333"/>
                  <a:gd name="connsiteX4" fmla="*/ 0 w 2045019"/>
                  <a:gd name="connsiteY4" fmla="*/ 1431105 h 1717333"/>
                  <a:gd name="connsiteX5" fmla="*/ 0 w 2045019"/>
                  <a:gd name="connsiteY5" fmla="*/ 286228 h 1717333"/>
                  <a:gd name="connsiteX6" fmla="*/ 286228 w 2045019"/>
                  <a:gd name="connsiteY6" fmla="*/ 0 h 1717333"/>
                  <a:gd name="connsiteX7" fmla="*/ 1758791 w 2045019"/>
                  <a:gd name="connsiteY7" fmla="*/ 0 h 1717333"/>
                  <a:gd name="connsiteX0" fmla="*/ 2045019 w 2045019"/>
                  <a:gd name="connsiteY0" fmla="*/ 1431105 h 1717333"/>
                  <a:gd name="connsiteX1" fmla="*/ 1758791 w 2045019"/>
                  <a:gd name="connsiteY1" fmla="*/ 1717333 h 1717333"/>
                  <a:gd name="connsiteX2" fmla="*/ 286228 w 2045019"/>
                  <a:gd name="connsiteY2" fmla="*/ 1717333 h 1717333"/>
                  <a:gd name="connsiteX3" fmla="*/ 0 w 2045019"/>
                  <a:gd name="connsiteY3" fmla="*/ 1431105 h 1717333"/>
                  <a:gd name="connsiteX4" fmla="*/ 0 w 2045019"/>
                  <a:gd name="connsiteY4" fmla="*/ 286228 h 1717333"/>
                  <a:gd name="connsiteX5" fmla="*/ 286228 w 2045019"/>
                  <a:gd name="connsiteY5" fmla="*/ 0 h 1717333"/>
                  <a:gd name="connsiteX6" fmla="*/ 1758791 w 2045019"/>
                  <a:gd name="connsiteY6" fmla="*/ 0 h 1717333"/>
                  <a:gd name="connsiteX0" fmla="*/ 1758791 w 1758791"/>
                  <a:gd name="connsiteY0" fmla="*/ 1717333 h 1717333"/>
                  <a:gd name="connsiteX1" fmla="*/ 286228 w 1758791"/>
                  <a:gd name="connsiteY1" fmla="*/ 1717333 h 1717333"/>
                  <a:gd name="connsiteX2" fmla="*/ 0 w 1758791"/>
                  <a:gd name="connsiteY2" fmla="*/ 1431105 h 1717333"/>
                  <a:gd name="connsiteX3" fmla="*/ 0 w 1758791"/>
                  <a:gd name="connsiteY3" fmla="*/ 286228 h 1717333"/>
                  <a:gd name="connsiteX4" fmla="*/ 286228 w 1758791"/>
                  <a:gd name="connsiteY4" fmla="*/ 0 h 1717333"/>
                  <a:gd name="connsiteX5" fmla="*/ 1758791 w 1758791"/>
                  <a:gd name="connsiteY5" fmla="*/ 0 h 1717333"/>
                  <a:gd name="connsiteX0" fmla="*/ 286228 w 1758791"/>
                  <a:gd name="connsiteY0" fmla="*/ 1717333 h 1717333"/>
                  <a:gd name="connsiteX1" fmla="*/ 0 w 1758791"/>
                  <a:gd name="connsiteY1" fmla="*/ 1431105 h 1717333"/>
                  <a:gd name="connsiteX2" fmla="*/ 0 w 1758791"/>
                  <a:gd name="connsiteY2" fmla="*/ 286228 h 1717333"/>
                  <a:gd name="connsiteX3" fmla="*/ 286228 w 1758791"/>
                  <a:gd name="connsiteY3" fmla="*/ 0 h 1717333"/>
                  <a:gd name="connsiteX4" fmla="*/ 1758791 w 1758791"/>
                  <a:gd name="connsiteY4" fmla="*/ 0 h 1717333"/>
                  <a:gd name="connsiteX0" fmla="*/ 0 w 1758791"/>
                  <a:gd name="connsiteY0" fmla="*/ 1431105 h 1431105"/>
                  <a:gd name="connsiteX1" fmla="*/ 0 w 1758791"/>
                  <a:gd name="connsiteY1" fmla="*/ 286228 h 1431105"/>
                  <a:gd name="connsiteX2" fmla="*/ 286228 w 1758791"/>
                  <a:gd name="connsiteY2" fmla="*/ 0 h 1431105"/>
                  <a:gd name="connsiteX3" fmla="*/ 1758791 w 1758791"/>
                  <a:gd name="connsiteY3" fmla="*/ 0 h 1431105"/>
                  <a:gd name="connsiteX0" fmla="*/ 0 w 286228"/>
                  <a:gd name="connsiteY0" fmla="*/ 1431105 h 1431105"/>
                  <a:gd name="connsiteX1" fmla="*/ 0 w 286228"/>
                  <a:gd name="connsiteY1" fmla="*/ 286228 h 1431105"/>
                  <a:gd name="connsiteX2" fmla="*/ 286228 w 286228"/>
                  <a:gd name="connsiteY2" fmla="*/ 0 h 1431105"/>
                  <a:gd name="connsiteX0" fmla="*/ 0 w 286228"/>
                  <a:gd name="connsiteY0" fmla="*/ 653147 h 653147"/>
                  <a:gd name="connsiteX1" fmla="*/ 0 w 286228"/>
                  <a:gd name="connsiteY1" fmla="*/ 286228 h 653147"/>
                  <a:gd name="connsiteX2" fmla="*/ 286228 w 286228"/>
                  <a:gd name="connsiteY2" fmla="*/ 0 h 653147"/>
                  <a:gd name="connsiteX0" fmla="*/ 0 w 264001"/>
                  <a:gd name="connsiteY0" fmla="*/ 653147 h 653147"/>
                  <a:gd name="connsiteX1" fmla="*/ 0 w 264001"/>
                  <a:gd name="connsiteY1" fmla="*/ 286228 h 653147"/>
                  <a:gd name="connsiteX2" fmla="*/ 264001 w 264001"/>
                  <a:gd name="connsiteY2" fmla="*/ 0 h 653147"/>
                  <a:gd name="connsiteX0" fmla="*/ 0 w 264001"/>
                  <a:gd name="connsiteY0" fmla="*/ 653147 h 653147"/>
                  <a:gd name="connsiteX1" fmla="*/ 0 w 264001"/>
                  <a:gd name="connsiteY1" fmla="*/ 286228 h 653147"/>
                  <a:gd name="connsiteX2" fmla="*/ 264001 w 264001"/>
                  <a:gd name="connsiteY2" fmla="*/ 0 h 653147"/>
                </a:gdLst>
                <a:ahLst/>
                <a:cxnLst>
                  <a:cxn ang="0">
                    <a:pos x="connsiteX0" y="connsiteY0"/>
                  </a:cxn>
                  <a:cxn ang="0">
                    <a:pos x="connsiteX1" y="connsiteY1"/>
                  </a:cxn>
                  <a:cxn ang="0">
                    <a:pos x="connsiteX2" y="connsiteY2"/>
                  </a:cxn>
                </a:cxnLst>
                <a:rect l="l" t="t" r="r" b="b"/>
                <a:pathLst>
                  <a:path w="264001" h="653147">
                    <a:moveTo>
                      <a:pt x="0" y="653147"/>
                    </a:moveTo>
                    <a:lnTo>
                      <a:pt x="0" y="286228"/>
                    </a:lnTo>
                    <a:cubicBezTo>
                      <a:pt x="0" y="128149"/>
                      <a:pt x="114812" y="17780"/>
                      <a:pt x="264001" y="0"/>
                    </a:cubicBezTo>
                  </a:path>
                </a:pathLst>
              </a:custGeom>
              <a:noFill/>
              <a:ln>
                <a:solidFill>
                  <a:srgbClr val="0020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8" name="Group 257">
                <a:extLst>
                  <a:ext uri="{FF2B5EF4-FFF2-40B4-BE49-F238E27FC236}">
                    <a16:creationId xmlns:a16="http://schemas.microsoft.com/office/drawing/2014/main" id="{9AD18744-6459-3B3F-AA90-BD660F4A7B52}"/>
                  </a:ext>
                </a:extLst>
              </p:cNvPr>
              <p:cNvGrpSpPr/>
              <p:nvPr/>
            </p:nvGrpSpPr>
            <p:grpSpPr>
              <a:xfrm>
                <a:off x="4392409" y="3381232"/>
                <a:ext cx="168870" cy="168870"/>
                <a:chOff x="1736980" y="3574452"/>
                <a:chExt cx="228600" cy="228600"/>
              </a:xfrm>
            </p:grpSpPr>
            <p:sp>
              <p:nvSpPr>
                <p:cNvPr id="261" name="Oval 260">
                  <a:extLst>
                    <a:ext uri="{FF2B5EF4-FFF2-40B4-BE49-F238E27FC236}">
                      <a16:creationId xmlns:a16="http://schemas.microsoft.com/office/drawing/2014/main" id="{79E77A24-D0CD-8B6F-9ACF-79CABF61837C}"/>
                    </a:ext>
                  </a:extLst>
                </p:cNvPr>
                <p:cNvSpPr/>
                <p:nvPr/>
              </p:nvSpPr>
              <p:spPr>
                <a:xfrm>
                  <a:off x="1736980" y="3574452"/>
                  <a:ext cx="228600" cy="228600"/>
                </a:xfrm>
                <a:prstGeom prst="ellipse">
                  <a:avLst/>
                </a:prstGeom>
                <a:solidFill>
                  <a:schemeClr val="bg1"/>
                </a:solidFill>
                <a:ln w="9525">
                  <a:solidFill>
                    <a:srgbClr val="0020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4" name="Oval 263">
                  <a:extLst>
                    <a:ext uri="{FF2B5EF4-FFF2-40B4-BE49-F238E27FC236}">
                      <a16:creationId xmlns:a16="http://schemas.microsoft.com/office/drawing/2014/main" id="{E843FE56-B780-21D7-2DE0-906F8F4B9342}"/>
                    </a:ext>
                  </a:extLst>
                </p:cNvPr>
                <p:cNvSpPr/>
                <p:nvPr/>
              </p:nvSpPr>
              <p:spPr>
                <a:xfrm>
                  <a:off x="1782700" y="3620172"/>
                  <a:ext cx="137160" cy="137160"/>
                </a:xfrm>
                <a:prstGeom prst="ellipse">
                  <a:avLst/>
                </a:prstGeom>
                <a:solidFill>
                  <a:srgbClr val="EF41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7" name="Group 6">
            <a:extLst>
              <a:ext uri="{FF2B5EF4-FFF2-40B4-BE49-F238E27FC236}">
                <a16:creationId xmlns:a16="http://schemas.microsoft.com/office/drawing/2014/main" id="{9A2D5106-3B69-4074-D388-890A9DB4BBAB}"/>
              </a:ext>
            </a:extLst>
          </p:cNvPr>
          <p:cNvGrpSpPr/>
          <p:nvPr/>
        </p:nvGrpSpPr>
        <p:grpSpPr>
          <a:xfrm>
            <a:off x="8540041" y="4130193"/>
            <a:ext cx="1717332" cy="2186095"/>
            <a:chOff x="8540041" y="4130193"/>
            <a:chExt cx="1717332" cy="2186095"/>
          </a:xfrm>
        </p:grpSpPr>
        <p:grpSp>
          <p:nvGrpSpPr>
            <p:cNvPr id="302" name="Group 301">
              <a:extLst>
                <a:ext uri="{FF2B5EF4-FFF2-40B4-BE49-F238E27FC236}">
                  <a16:creationId xmlns:a16="http://schemas.microsoft.com/office/drawing/2014/main" id="{B21F60E0-BE21-BFE3-41ED-57268B67FA7B}"/>
                </a:ext>
              </a:extLst>
            </p:cNvPr>
            <p:cNvGrpSpPr/>
            <p:nvPr/>
          </p:nvGrpSpPr>
          <p:grpSpPr>
            <a:xfrm>
              <a:off x="8540041" y="4598956"/>
              <a:ext cx="1717332" cy="1717332"/>
              <a:chOff x="8575698" y="4494450"/>
              <a:chExt cx="1717332" cy="1717332"/>
            </a:xfrm>
          </p:grpSpPr>
          <p:sp>
            <p:nvSpPr>
              <p:cNvPr id="262" name="Oval 261">
                <a:extLst>
                  <a:ext uri="{FF2B5EF4-FFF2-40B4-BE49-F238E27FC236}">
                    <a16:creationId xmlns:a16="http://schemas.microsoft.com/office/drawing/2014/main" id="{C864AB16-5A1B-6332-2CE3-CFB27B2CB802}"/>
                  </a:ext>
                </a:extLst>
              </p:cNvPr>
              <p:cNvSpPr/>
              <p:nvPr/>
            </p:nvSpPr>
            <p:spPr>
              <a:xfrm>
                <a:off x="8575698" y="4494450"/>
                <a:ext cx="1717332" cy="1717332"/>
              </a:xfrm>
              <a:prstGeom prst="ellipse">
                <a:avLst/>
              </a:prstGeom>
              <a:solidFill>
                <a:srgbClr val="00205C">
                  <a:alpha val="10000"/>
                </a:srgb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3" name="Picture 262">
                <a:extLst>
                  <a:ext uri="{FF2B5EF4-FFF2-40B4-BE49-F238E27FC236}">
                    <a16:creationId xmlns:a16="http://schemas.microsoft.com/office/drawing/2014/main" id="{948A0B89-90F4-02B2-6F75-902C976E2B72}"/>
                  </a:ext>
                </a:extLst>
              </p:cNvPr>
              <p:cNvPicPr>
                <a:picLocks noChangeAspect="1"/>
              </p:cNvPicPr>
              <p:nvPr/>
            </p:nvPicPr>
            <p:blipFill>
              <a:blip r:embed="rId16">
                <a:extLst>
                  <a:ext uri="{28A0092B-C50C-407E-A947-70E740481C1C}">
                    <a14:useLocalDpi xmlns:a14="http://schemas.microsoft.com/office/drawing/2010/main" val="0"/>
                  </a:ext>
                </a:extLst>
              </a:blip>
              <a:srcRect t="12375" b="12375"/>
              <a:stretch/>
            </p:blipFill>
            <p:spPr>
              <a:xfrm>
                <a:off x="8670663" y="4589415"/>
                <a:ext cx="1527402" cy="1527402"/>
              </a:xfrm>
              <a:custGeom>
                <a:avLst/>
                <a:gdLst>
                  <a:gd name="connsiteX0" fmla="*/ 763701 w 1527402"/>
                  <a:gd name="connsiteY0" fmla="*/ 0 h 1527402"/>
                  <a:gd name="connsiteX1" fmla="*/ 1527402 w 1527402"/>
                  <a:gd name="connsiteY1" fmla="*/ 763701 h 1527402"/>
                  <a:gd name="connsiteX2" fmla="*/ 763701 w 1527402"/>
                  <a:gd name="connsiteY2" fmla="*/ 1527402 h 1527402"/>
                  <a:gd name="connsiteX3" fmla="*/ 0 w 1527402"/>
                  <a:gd name="connsiteY3" fmla="*/ 763701 h 1527402"/>
                  <a:gd name="connsiteX4" fmla="*/ 763701 w 1527402"/>
                  <a:gd name="connsiteY4" fmla="*/ 0 h 1527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7402" h="1527402">
                    <a:moveTo>
                      <a:pt x="763701" y="0"/>
                    </a:moveTo>
                    <a:cubicBezTo>
                      <a:pt x="1185481" y="0"/>
                      <a:pt x="1527402" y="341921"/>
                      <a:pt x="1527402" y="763701"/>
                    </a:cubicBezTo>
                    <a:cubicBezTo>
                      <a:pt x="1527402" y="1185481"/>
                      <a:pt x="1185481" y="1527402"/>
                      <a:pt x="763701" y="1527402"/>
                    </a:cubicBezTo>
                    <a:cubicBezTo>
                      <a:pt x="341921" y="1527402"/>
                      <a:pt x="0" y="1185481"/>
                      <a:pt x="0" y="763701"/>
                    </a:cubicBezTo>
                    <a:cubicBezTo>
                      <a:pt x="0" y="341921"/>
                      <a:pt x="341921" y="0"/>
                      <a:pt x="763701" y="0"/>
                    </a:cubicBezTo>
                    <a:close/>
                  </a:path>
                </a:pathLst>
              </a:custGeom>
              <a:ln w="12700">
                <a:solidFill>
                  <a:srgbClr val="00205C"/>
                </a:solidFill>
              </a:ln>
            </p:spPr>
          </p:pic>
        </p:grpSp>
        <p:grpSp>
          <p:nvGrpSpPr>
            <p:cNvPr id="309" name="Group 308">
              <a:extLst>
                <a:ext uri="{FF2B5EF4-FFF2-40B4-BE49-F238E27FC236}">
                  <a16:creationId xmlns:a16="http://schemas.microsoft.com/office/drawing/2014/main" id="{4FB81B0D-9619-5BD9-E60B-EE244293C9BD}"/>
                </a:ext>
              </a:extLst>
            </p:cNvPr>
            <p:cNvGrpSpPr/>
            <p:nvPr/>
          </p:nvGrpSpPr>
          <p:grpSpPr>
            <a:xfrm flipH="1" flipV="1">
              <a:off x="9341924" y="4130193"/>
              <a:ext cx="349653" cy="632704"/>
              <a:chOff x="4211626" y="2917398"/>
              <a:chExt cx="349653" cy="632704"/>
            </a:xfrm>
          </p:grpSpPr>
          <p:sp>
            <p:nvSpPr>
              <p:cNvPr id="310" name="Rectangle: Rounded Corners 201">
                <a:extLst>
                  <a:ext uri="{FF2B5EF4-FFF2-40B4-BE49-F238E27FC236}">
                    <a16:creationId xmlns:a16="http://schemas.microsoft.com/office/drawing/2014/main" id="{E1BC197E-FA87-3BC5-4787-A52963CF750B}"/>
                  </a:ext>
                </a:extLst>
              </p:cNvPr>
              <p:cNvSpPr/>
              <p:nvPr/>
            </p:nvSpPr>
            <p:spPr>
              <a:xfrm rot="18900000">
                <a:off x="4211626" y="2917398"/>
                <a:ext cx="199989" cy="494781"/>
              </a:xfrm>
              <a:custGeom>
                <a:avLst/>
                <a:gdLst>
                  <a:gd name="connsiteX0" fmla="*/ 0 w 2045019"/>
                  <a:gd name="connsiteY0" fmla="*/ 286228 h 1717333"/>
                  <a:gd name="connsiteX1" fmla="*/ 286228 w 2045019"/>
                  <a:gd name="connsiteY1" fmla="*/ 0 h 1717333"/>
                  <a:gd name="connsiteX2" fmla="*/ 1758791 w 2045019"/>
                  <a:gd name="connsiteY2" fmla="*/ 0 h 1717333"/>
                  <a:gd name="connsiteX3" fmla="*/ 2045019 w 2045019"/>
                  <a:gd name="connsiteY3" fmla="*/ 286228 h 1717333"/>
                  <a:gd name="connsiteX4" fmla="*/ 2045019 w 2045019"/>
                  <a:gd name="connsiteY4" fmla="*/ 1431105 h 1717333"/>
                  <a:gd name="connsiteX5" fmla="*/ 1758791 w 2045019"/>
                  <a:gd name="connsiteY5" fmla="*/ 1717333 h 1717333"/>
                  <a:gd name="connsiteX6" fmla="*/ 286228 w 2045019"/>
                  <a:gd name="connsiteY6" fmla="*/ 1717333 h 1717333"/>
                  <a:gd name="connsiteX7" fmla="*/ 0 w 2045019"/>
                  <a:gd name="connsiteY7" fmla="*/ 1431105 h 1717333"/>
                  <a:gd name="connsiteX8" fmla="*/ 0 w 2045019"/>
                  <a:gd name="connsiteY8" fmla="*/ 286228 h 1717333"/>
                  <a:gd name="connsiteX0" fmla="*/ 2045019 w 2136459"/>
                  <a:gd name="connsiteY0" fmla="*/ 286228 h 1717333"/>
                  <a:gd name="connsiteX1" fmla="*/ 2045019 w 2136459"/>
                  <a:gd name="connsiteY1" fmla="*/ 1431105 h 1717333"/>
                  <a:gd name="connsiteX2" fmla="*/ 1758791 w 2136459"/>
                  <a:gd name="connsiteY2" fmla="*/ 1717333 h 1717333"/>
                  <a:gd name="connsiteX3" fmla="*/ 286228 w 2136459"/>
                  <a:gd name="connsiteY3" fmla="*/ 1717333 h 1717333"/>
                  <a:gd name="connsiteX4" fmla="*/ 0 w 2136459"/>
                  <a:gd name="connsiteY4" fmla="*/ 1431105 h 1717333"/>
                  <a:gd name="connsiteX5" fmla="*/ 0 w 2136459"/>
                  <a:gd name="connsiteY5" fmla="*/ 286228 h 1717333"/>
                  <a:gd name="connsiteX6" fmla="*/ 286228 w 2136459"/>
                  <a:gd name="connsiteY6" fmla="*/ 0 h 1717333"/>
                  <a:gd name="connsiteX7" fmla="*/ 1758791 w 2136459"/>
                  <a:gd name="connsiteY7" fmla="*/ 0 h 1717333"/>
                  <a:gd name="connsiteX8" fmla="*/ 2136459 w 2136459"/>
                  <a:gd name="connsiteY8" fmla="*/ 377668 h 1717333"/>
                  <a:gd name="connsiteX0" fmla="*/ 2045019 w 2045019"/>
                  <a:gd name="connsiteY0" fmla="*/ 286228 h 1717333"/>
                  <a:gd name="connsiteX1" fmla="*/ 2045019 w 2045019"/>
                  <a:gd name="connsiteY1" fmla="*/ 1431105 h 1717333"/>
                  <a:gd name="connsiteX2" fmla="*/ 1758791 w 2045019"/>
                  <a:gd name="connsiteY2" fmla="*/ 1717333 h 1717333"/>
                  <a:gd name="connsiteX3" fmla="*/ 286228 w 2045019"/>
                  <a:gd name="connsiteY3" fmla="*/ 1717333 h 1717333"/>
                  <a:gd name="connsiteX4" fmla="*/ 0 w 2045019"/>
                  <a:gd name="connsiteY4" fmla="*/ 1431105 h 1717333"/>
                  <a:gd name="connsiteX5" fmla="*/ 0 w 2045019"/>
                  <a:gd name="connsiteY5" fmla="*/ 286228 h 1717333"/>
                  <a:gd name="connsiteX6" fmla="*/ 286228 w 2045019"/>
                  <a:gd name="connsiteY6" fmla="*/ 0 h 1717333"/>
                  <a:gd name="connsiteX7" fmla="*/ 1758791 w 2045019"/>
                  <a:gd name="connsiteY7" fmla="*/ 0 h 1717333"/>
                  <a:gd name="connsiteX0" fmla="*/ 2045019 w 2045019"/>
                  <a:gd name="connsiteY0" fmla="*/ 1431105 h 1717333"/>
                  <a:gd name="connsiteX1" fmla="*/ 1758791 w 2045019"/>
                  <a:gd name="connsiteY1" fmla="*/ 1717333 h 1717333"/>
                  <a:gd name="connsiteX2" fmla="*/ 286228 w 2045019"/>
                  <a:gd name="connsiteY2" fmla="*/ 1717333 h 1717333"/>
                  <a:gd name="connsiteX3" fmla="*/ 0 w 2045019"/>
                  <a:gd name="connsiteY3" fmla="*/ 1431105 h 1717333"/>
                  <a:gd name="connsiteX4" fmla="*/ 0 w 2045019"/>
                  <a:gd name="connsiteY4" fmla="*/ 286228 h 1717333"/>
                  <a:gd name="connsiteX5" fmla="*/ 286228 w 2045019"/>
                  <a:gd name="connsiteY5" fmla="*/ 0 h 1717333"/>
                  <a:gd name="connsiteX6" fmla="*/ 1758791 w 2045019"/>
                  <a:gd name="connsiteY6" fmla="*/ 0 h 1717333"/>
                  <a:gd name="connsiteX0" fmla="*/ 1758791 w 1758791"/>
                  <a:gd name="connsiteY0" fmla="*/ 1717333 h 1717333"/>
                  <a:gd name="connsiteX1" fmla="*/ 286228 w 1758791"/>
                  <a:gd name="connsiteY1" fmla="*/ 1717333 h 1717333"/>
                  <a:gd name="connsiteX2" fmla="*/ 0 w 1758791"/>
                  <a:gd name="connsiteY2" fmla="*/ 1431105 h 1717333"/>
                  <a:gd name="connsiteX3" fmla="*/ 0 w 1758791"/>
                  <a:gd name="connsiteY3" fmla="*/ 286228 h 1717333"/>
                  <a:gd name="connsiteX4" fmla="*/ 286228 w 1758791"/>
                  <a:gd name="connsiteY4" fmla="*/ 0 h 1717333"/>
                  <a:gd name="connsiteX5" fmla="*/ 1758791 w 1758791"/>
                  <a:gd name="connsiteY5" fmla="*/ 0 h 1717333"/>
                  <a:gd name="connsiteX0" fmla="*/ 286228 w 1758791"/>
                  <a:gd name="connsiteY0" fmla="*/ 1717333 h 1717333"/>
                  <a:gd name="connsiteX1" fmla="*/ 0 w 1758791"/>
                  <a:gd name="connsiteY1" fmla="*/ 1431105 h 1717333"/>
                  <a:gd name="connsiteX2" fmla="*/ 0 w 1758791"/>
                  <a:gd name="connsiteY2" fmla="*/ 286228 h 1717333"/>
                  <a:gd name="connsiteX3" fmla="*/ 286228 w 1758791"/>
                  <a:gd name="connsiteY3" fmla="*/ 0 h 1717333"/>
                  <a:gd name="connsiteX4" fmla="*/ 1758791 w 1758791"/>
                  <a:gd name="connsiteY4" fmla="*/ 0 h 1717333"/>
                  <a:gd name="connsiteX0" fmla="*/ 0 w 1758791"/>
                  <a:gd name="connsiteY0" fmla="*/ 1431105 h 1431105"/>
                  <a:gd name="connsiteX1" fmla="*/ 0 w 1758791"/>
                  <a:gd name="connsiteY1" fmla="*/ 286228 h 1431105"/>
                  <a:gd name="connsiteX2" fmla="*/ 286228 w 1758791"/>
                  <a:gd name="connsiteY2" fmla="*/ 0 h 1431105"/>
                  <a:gd name="connsiteX3" fmla="*/ 1758791 w 1758791"/>
                  <a:gd name="connsiteY3" fmla="*/ 0 h 1431105"/>
                  <a:gd name="connsiteX0" fmla="*/ 0 w 286228"/>
                  <a:gd name="connsiteY0" fmla="*/ 1431105 h 1431105"/>
                  <a:gd name="connsiteX1" fmla="*/ 0 w 286228"/>
                  <a:gd name="connsiteY1" fmla="*/ 286228 h 1431105"/>
                  <a:gd name="connsiteX2" fmla="*/ 286228 w 286228"/>
                  <a:gd name="connsiteY2" fmla="*/ 0 h 1431105"/>
                  <a:gd name="connsiteX0" fmla="*/ 0 w 286228"/>
                  <a:gd name="connsiteY0" fmla="*/ 653147 h 653147"/>
                  <a:gd name="connsiteX1" fmla="*/ 0 w 286228"/>
                  <a:gd name="connsiteY1" fmla="*/ 286228 h 653147"/>
                  <a:gd name="connsiteX2" fmla="*/ 286228 w 286228"/>
                  <a:gd name="connsiteY2" fmla="*/ 0 h 653147"/>
                  <a:gd name="connsiteX0" fmla="*/ 0 w 264001"/>
                  <a:gd name="connsiteY0" fmla="*/ 653147 h 653147"/>
                  <a:gd name="connsiteX1" fmla="*/ 0 w 264001"/>
                  <a:gd name="connsiteY1" fmla="*/ 286228 h 653147"/>
                  <a:gd name="connsiteX2" fmla="*/ 264001 w 264001"/>
                  <a:gd name="connsiteY2" fmla="*/ 0 h 653147"/>
                  <a:gd name="connsiteX0" fmla="*/ 0 w 264001"/>
                  <a:gd name="connsiteY0" fmla="*/ 653147 h 653147"/>
                  <a:gd name="connsiteX1" fmla="*/ 0 w 264001"/>
                  <a:gd name="connsiteY1" fmla="*/ 286228 h 653147"/>
                  <a:gd name="connsiteX2" fmla="*/ 264001 w 264001"/>
                  <a:gd name="connsiteY2" fmla="*/ 0 h 653147"/>
                </a:gdLst>
                <a:ahLst/>
                <a:cxnLst>
                  <a:cxn ang="0">
                    <a:pos x="connsiteX0" y="connsiteY0"/>
                  </a:cxn>
                  <a:cxn ang="0">
                    <a:pos x="connsiteX1" y="connsiteY1"/>
                  </a:cxn>
                  <a:cxn ang="0">
                    <a:pos x="connsiteX2" y="connsiteY2"/>
                  </a:cxn>
                </a:cxnLst>
                <a:rect l="l" t="t" r="r" b="b"/>
                <a:pathLst>
                  <a:path w="264001" h="653147">
                    <a:moveTo>
                      <a:pt x="0" y="653147"/>
                    </a:moveTo>
                    <a:lnTo>
                      <a:pt x="0" y="286228"/>
                    </a:lnTo>
                    <a:cubicBezTo>
                      <a:pt x="0" y="128149"/>
                      <a:pt x="114812" y="17780"/>
                      <a:pt x="264001" y="0"/>
                    </a:cubicBezTo>
                  </a:path>
                </a:pathLst>
              </a:custGeom>
              <a:noFill/>
              <a:ln>
                <a:solidFill>
                  <a:srgbClr val="0020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1" name="Group 310">
                <a:extLst>
                  <a:ext uri="{FF2B5EF4-FFF2-40B4-BE49-F238E27FC236}">
                    <a16:creationId xmlns:a16="http://schemas.microsoft.com/office/drawing/2014/main" id="{0D2FE421-8B20-5B02-FAD6-8843EAE49002}"/>
                  </a:ext>
                </a:extLst>
              </p:cNvPr>
              <p:cNvGrpSpPr/>
              <p:nvPr/>
            </p:nvGrpSpPr>
            <p:grpSpPr>
              <a:xfrm>
                <a:off x="4392409" y="3381232"/>
                <a:ext cx="168870" cy="168870"/>
                <a:chOff x="1736980" y="3574452"/>
                <a:chExt cx="228600" cy="228600"/>
              </a:xfrm>
            </p:grpSpPr>
            <p:sp>
              <p:nvSpPr>
                <p:cNvPr id="312" name="Oval 311">
                  <a:extLst>
                    <a:ext uri="{FF2B5EF4-FFF2-40B4-BE49-F238E27FC236}">
                      <a16:creationId xmlns:a16="http://schemas.microsoft.com/office/drawing/2014/main" id="{C9D6E5DD-74E8-371F-B5BB-3716666EC14E}"/>
                    </a:ext>
                  </a:extLst>
                </p:cNvPr>
                <p:cNvSpPr/>
                <p:nvPr/>
              </p:nvSpPr>
              <p:spPr>
                <a:xfrm>
                  <a:off x="1736980" y="3574452"/>
                  <a:ext cx="228600" cy="228600"/>
                </a:xfrm>
                <a:prstGeom prst="ellipse">
                  <a:avLst/>
                </a:prstGeom>
                <a:solidFill>
                  <a:schemeClr val="bg1"/>
                </a:solidFill>
                <a:ln w="9525">
                  <a:solidFill>
                    <a:srgbClr val="0020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3" name="Oval 312">
                  <a:extLst>
                    <a:ext uri="{FF2B5EF4-FFF2-40B4-BE49-F238E27FC236}">
                      <a16:creationId xmlns:a16="http://schemas.microsoft.com/office/drawing/2014/main" id="{7C8D573D-05CF-A340-E59F-90A66DB7E6EF}"/>
                    </a:ext>
                  </a:extLst>
                </p:cNvPr>
                <p:cNvSpPr/>
                <p:nvPr/>
              </p:nvSpPr>
              <p:spPr>
                <a:xfrm>
                  <a:off x="1782700" y="3620172"/>
                  <a:ext cx="137160" cy="137160"/>
                </a:xfrm>
                <a:prstGeom prst="ellipse">
                  <a:avLst/>
                </a:prstGeom>
                <a:solidFill>
                  <a:srgbClr val="FED0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8" name="Group 7">
            <a:extLst>
              <a:ext uri="{FF2B5EF4-FFF2-40B4-BE49-F238E27FC236}">
                <a16:creationId xmlns:a16="http://schemas.microsoft.com/office/drawing/2014/main" id="{031884D3-730D-7828-8753-DC5226DB75E9}"/>
              </a:ext>
            </a:extLst>
          </p:cNvPr>
          <p:cNvGrpSpPr/>
          <p:nvPr/>
        </p:nvGrpSpPr>
        <p:grpSpPr>
          <a:xfrm>
            <a:off x="10180660" y="1342372"/>
            <a:ext cx="1717332" cy="2207730"/>
            <a:chOff x="10180660" y="1342372"/>
            <a:chExt cx="1717332" cy="2207730"/>
          </a:xfrm>
        </p:grpSpPr>
        <p:grpSp>
          <p:nvGrpSpPr>
            <p:cNvPr id="290" name="Group 289">
              <a:extLst>
                <a:ext uri="{FF2B5EF4-FFF2-40B4-BE49-F238E27FC236}">
                  <a16:creationId xmlns:a16="http://schemas.microsoft.com/office/drawing/2014/main" id="{5DA47C76-87E7-67D4-9FD6-E3BEC2AB3CD0}"/>
                </a:ext>
              </a:extLst>
            </p:cNvPr>
            <p:cNvGrpSpPr/>
            <p:nvPr/>
          </p:nvGrpSpPr>
          <p:grpSpPr>
            <a:xfrm>
              <a:off x="10180660" y="1342372"/>
              <a:ext cx="1717332" cy="1717332"/>
              <a:chOff x="10242973" y="1803108"/>
              <a:chExt cx="1717332" cy="1717332"/>
            </a:xfrm>
          </p:grpSpPr>
          <p:sp>
            <p:nvSpPr>
              <p:cNvPr id="259" name="Oval 258">
                <a:extLst>
                  <a:ext uri="{FF2B5EF4-FFF2-40B4-BE49-F238E27FC236}">
                    <a16:creationId xmlns:a16="http://schemas.microsoft.com/office/drawing/2014/main" id="{E286761E-9FC4-AAB5-F0A4-B5A074559B95}"/>
                  </a:ext>
                </a:extLst>
              </p:cNvPr>
              <p:cNvSpPr/>
              <p:nvPr/>
            </p:nvSpPr>
            <p:spPr>
              <a:xfrm>
                <a:off x="10242973" y="1803108"/>
                <a:ext cx="1717332" cy="1717332"/>
              </a:xfrm>
              <a:prstGeom prst="ellipse">
                <a:avLst/>
              </a:prstGeom>
              <a:solidFill>
                <a:srgbClr val="00205C">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0" name="Picture 259">
                <a:extLst>
                  <a:ext uri="{FF2B5EF4-FFF2-40B4-BE49-F238E27FC236}">
                    <a16:creationId xmlns:a16="http://schemas.microsoft.com/office/drawing/2014/main" id="{EDF3529F-DA39-D5AD-4E97-A7EC3CC0E725}"/>
                  </a:ext>
                </a:extLst>
              </p:cNvPr>
              <p:cNvPicPr>
                <a:picLocks noChangeAspect="1"/>
              </p:cNvPicPr>
              <p:nvPr/>
            </p:nvPicPr>
            <p:blipFill>
              <a:blip r:embed="rId17">
                <a:extLst>
                  <a:ext uri="{28A0092B-C50C-407E-A947-70E740481C1C}">
                    <a14:useLocalDpi xmlns:a14="http://schemas.microsoft.com/office/drawing/2010/main" val="0"/>
                  </a:ext>
                </a:extLst>
              </a:blip>
              <a:srcRect l="16768" r="16768"/>
              <a:stretch/>
            </p:blipFill>
            <p:spPr>
              <a:xfrm>
                <a:off x="10337938" y="1898073"/>
                <a:ext cx="1527402" cy="1527402"/>
              </a:xfrm>
              <a:custGeom>
                <a:avLst/>
                <a:gdLst>
                  <a:gd name="connsiteX0" fmla="*/ 763701 w 1527402"/>
                  <a:gd name="connsiteY0" fmla="*/ 0 h 1527402"/>
                  <a:gd name="connsiteX1" fmla="*/ 1527402 w 1527402"/>
                  <a:gd name="connsiteY1" fmla="*/ 763701 h 1527402"/>
                  <a:gd name="connsiteX2" fmla="*/ 763701 w 1527402"/>
                  <a:gd name="connsiteY2" fmla="*/ 1527402 h 1527402"/>
                  <a:gd name="connsiteX3" fmla="*/ 0 w 1527402"/>
                  <a:gd name="connsiteY3" fmla="*/ 763701 h 1527402"/>
                  <a:gd name="connsiteX4" fmla="*/ 763701 w 1527402"/>
                  <a:gd name="connsiteY4" fmla="*/ 0 h 1527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7402" h="1527402">
                    <a:moveTo>
                      <a:pt x="763701" y="0"/>
                    </a:moveTo>
                    <a:cubicBezTo>
                      <a:pt x="1185481" y="0"/>
                      <a:pt x="1527402" y="341921"/>
                      <a:pt x="1527402" y="763701"/>
                    </a:cubicBezTo>
                    <a:cubicBezTo>
                      <a:pt x="1527402" y="1185481"/>
                      <a:pt x="1185481" y="1527402"/>
                      <a:pt x="763701" y="1527402"/>
                    </a:cubicBezTo>
                    <a:cubicBezTo>
                      <a:pt x="341921" y="1527402"/>
                      <a:pt x="0" y="1185481"/>
                      <a:pt x="0" y="763701"/>
                    </a:cubicBezTo>
                    <a:cubicBezTo>
                      <a:pt x="0" y="341921"/>
                      <a:pt x="341921" y="0"/>
                      <a:pt x="763701" y="0"/>
                    </a:cubicBezTo>
                    <a:close/>
                  </a:path>
                </a:pathLst>
              </a:custGeom>
              <a:ln w="12700">
                <a:solidFill>
                  <a:srgbClr val="00205C"/>
                </a:solidFill>
              </a:ln>
            </p:spPr>
          </p:pic>
        </p:grpSp>
        <p:grpSp>
          <p:nvGrpSpPr>
            <p:cNvPr id="265" name="Group 264">
              <a:extLst>
                <a:ext uri="{FF2B5EF4-FFF2-40B4-BE49-F238E27FC236}">
                  <a16:creationId xmlns:a16="http://schemas.microsoft.com/office/drawing/2014/main" id="{28B1A662-3CBE-E8D1-85FB-D55C129FA5F6}"/>
                </a:ext>
              </a:extLst>
            </p:cNvPr>
            <p:cNvGrpSpPr/>
            <p:nvPr/>
          </p:nvGrpSpPr>
          <p:grpSpPr>
            <a:xfrm>
              <a:off x="10751624" y="2917398"/>
              <a:ext cx="349653" cy="632704"/>
              <a:chOff x="4211626" y="2917398"/>
              <a:chExt cx="349653" cy="632704"/>
            </a:xfrm>
          </p:grpSpPr>
          <p:sp>
            <p:nvSpPr>
              <p:cNvPr id="266" name="Rectangle: Rounded Corners 201">
                <a:extLst>
                  <a:ext uri="{FF2B5EF4-FFF2-40B4-BE49-F238E27FC236}">
                    <a16:creationId xmlns:a16="http://schemas.microsoft.com/office/drawing/2014/main" id="{A3B2D429-BB01-0F05-E6B9-F8AEC3D07CEF}"/>
                  </a:ext>
                </a:extLst>
              </p:cNvPr>
              <p:cNvSpPr/>
              <p:nvPr/>
            </p:nvSpPr>
            <p:spPr>
              <a:xfrm rot="18900000">
                <a:off x="4211626" y="2917398"/>
                <a:ext cx="199989" cy="494781"/>
              </a:xfrm>
              <a:custGeom>
                <a:avLst/>
                <a:gdLst>
                  <a:gd name="connsiteX0" fmla="*/ 0 w 2045019"/>
                  <a:gd name="connsiteY0" fmla="*/ 286228 h 1717333"/>
                  <a:gd name="connsiteX1" fmla="*/ 286228 w 2045019"/>
                  <a:gd name="connsiteY1" fmla="*/ 0 h 1717333"/>
                  <a:gd name="connsiteX2" fmla="*/ 1758791 w 2045019"/>
                  <a:gd name="connsiteY2" fmla="*/ 0 h 1717333"/>
                  <a:gd name="connsiteX3" fmla="*/ 2045019 w 2045019"/>
                  <a:gd name="connsiteY3" fmla="*/ 286228 h 1717333"/>
                  <a:gd name="connsiteX4" fmla="*/ 2045019 w 2045019"/>
                  <a:gd name="connsiteY4" fmla="*/ 1431105 h 1717333"/>
                  <a:gd name="connsiteX5" fmla="*/ 1758791 w 2045019"/>
                  <a:gd name="connsiteY5" fmla="*/ 1717333 h 1717333"/>
                  <a:gd name="connsiteX6" fmla="*/ 286228 w 2045019"/>
                  <a:gd name="connsiteY6" fmla="*/ 1717333 h 1717333"/>
                  <a:gd name="connsiteX7" fmla="*/ 0 w 2045019"/>
                  <a:gd name="connsiteY7" fmla="*/ 1431105 h 1717333"/>
                  <a:gd name="connsiteX8" fmla="*/ 0 w 2045019"/>
                  <a:gd name="connsiteY8" fmla="*/ 286228 h 1717333"/>
                  <a:gd name="connsiteX0" fmla="*/ 2045019 w 2136459"/>
                  <a:gd name="connsiteY0" fmla="*/ 286228 h 1717333"/>
                  <a:gd name="connsiteX1" fmla="*/ 2045019 w 2136459"/>
                  <a:gd name="connsiteY1" fmla="*/ 1431105 h 1717333"/>
                  <a:gd name="connsiteX2" fmla="*/ 1758791 w 2136459"/>
                  <a:gd name="connsiteY2" fmla="*/ 1717333 h 1717333"/>
                  <a:gd name="connsiteX3" fmla="*/ 286228 w 2136459"/>
                  <a:gd name="connsiteY3" fmla="*/ 1717333 h 1717333"/>
                  <a:gd name="connsiteX4" fmla="*/ 0 w 2136459"/>
                  <a:gd name="connsiteY4" fmla="*/ 1431105 h 1717333"/>
                  <a:gd name="connsiteX5" fmla="*/ 0 w 2136459"/>
                  <a:gd name="connsiteY5" fmla="*/ 286228 h 1717333"/>
                  <a:gd name="connsiteX6" fmla="*/ 286228 w 2136459"/>
                  <a:gd name="connsiteY6" fmla="*/ 0 h 1717333"/>
                  <a:gd name="connsiteX7" fmla="*/ 1758791 w 2136459"/>
                  <a:gd name="connsiteY7" fmla="*/ 0 h 1717333"/>
                  <a:gd name="connsiteX8" fmla="*/ 2136459 w 2136459"/>
                  <a:gd name="connsiteY8" fmla="*/ 377668 h 1717333"/>
                  <a:gd name="connsiteX0" fmla="*/ 2045019 w 2045019"/>
                  <a:gd name="connsiteY0" fmla="*/ 286228 h 1717333"/>
                  <a:gd name="connsiteX1" fmla="*/ 2045019 w 2045019"/>
                  <a:gd name="connsiteY1" fmla="*/ 1431105 h 1717333"/>
                  <a:gd name="connsiteX2" fmla="*/ 1758791 w 2045019"/>
                  <a:gd name="connsiteY2" fmla="*/ 1717333 h 1717333"/>
                  <a:gd name="connsiteX3" fmla="*/ 286228 w 2045019"/>
                  <a:gd name="connsiteY3" fmla="*/ 1717333 h 1717333"/>
                  <a:gd name="connsiteX4" fmla="*/ 0 w 2045019"/>
                  <a:gd name="connsiteY4" fmla="*/ 1431105 h 1717333"/>
                  <a:gd name="connsiteX5" fmla="*/ 0 w 2045019"/>
                  <a:gd name="connsiteY5" fmla="*/ 286228 h 1717333"/>
                  <a:gd name="connsiteX6" fmla="*/ 286228 w 2045019"/>
                  <a:gd name="connsiteY6" fmla="*/ 0 h 1717333"/>
                  <a:gd name="connsiteX7" fmla="*/ 1758791 w 2045019"/>
                  <a:gd name="connsiteY7" fmla="*/ 0 h 1717333"/>
                  <a:gd name="connsiteX0" fmla="*/ 2045019 w 2045019"/>
                  <a:gd name="connsiteY0" fmla="*/ 1431105 h 1717333"/>
                  <a:gd name="connsiteX1" fmla="*/ 1758791 w 2045019"/>
                  <a:gd name="connsiteY1" fmla="*/ 1717333 h 1717333"/>
                  <a:gd name="connsiteX2" fmla="*/ 286228 w 2045019"/>
                  <a:gd name="connsiteY2" fmla="*/ 1717333 h 1717333"/>
                  <a:gd name="connsiteX3" fmla="*/ 0 w 2045019"/>
                  <a:gd name="connsiteY3" fmla="*/ 1431105 h 1717333"/>
                  <a:gd name="connsiteX4" fmla="*/ 0 w 2045019"/>
                  <a:gd name="connsiteY4" fmla="*/ 286228 h 1717333"/>
                  <a:gd name="connsiteX5" fmla="*/ 286228 w 2045019"/>
                  <a:gd name="connsiteY5" fmla="*/ 0 h 1717333"/>
                  <a:gd name="connsiteX6" fmla="*/ 1758791 w 2045019"/>
                  <a:gd name="connsiteY6" fmla="*/ 0 h 1717333"/>
                  <a:gd name="connsiteX0" fmla="*/ 1758791 w 1758791"/>
                  <a:gd name="connsiteY0" fmla="*/ 1717333 h 1717333"/>
                  <a:gd name="connsiteX1" fmla="*/ 286228 w 1758791"/>
                  <a:gd name="connsiteY1" fmla="*/ 1717333 h 1717333"/>
                  <a:gd name="connsiteX2" fmla="*/ 0 w 1758791"/>
                  <a:gd name="connsiteY2" fmla="*/ 1431105 h 1717333"/>
                  <a:gd name="connsiteX3" fmla="*/ 0 w 1758791"/>
                  <a:gd name="connsiteY3" fmla="*/ 286228 h 1717333"/>
                  <a:gd name="connsiteX4" fmla="*/ 286228 w 1758791"/>
                  <a:gd name="connsiteY4" fmla="*/ 0 h 1717333"/>
                  <a:gd name="connsiteX5" fmla="*/ 1758791 w 1758791"/>
                  <a:gd name="connsiteY5" fmla="*/ 0 h 1717333"/>
                  <a:gd name="connsiteX0" fmla="*/ 286228 w 1758791"/>
                  <a:gd name="connsiteY0" fmla="*/ 1717333 h 1717333"/>
                  <a:gd name="connsiteX1" fmla="*/ 0 w 1758791"/>
                  <a:gd name="connsiteY1" fmla="*/ 1431105 h 1717333"/>
                  <a:gd name="connsiteX2" fmla="*/ 0 w 1758791"/>
                  <a:gd name="connsiteY2" fmla="*/ 286228 h 1717333"/>
                  <a:gd name="connsiteX3" fmla="*/ 286228 w 1758791"/>
                  <a:gd name="connsiteY3" fmla="*/ 0 h 1717333"/>
                  <a:gd name="connsiteX4" fmla="*/ 1758791 w 1758791"/>
                  <a:gd name="connsiteY4" fmla="*/ 0 h 1717333"/>
                  <a:gd name="connsiteX0" fmla="*/ 0 w 1758791"/>
                  <a:gd name="connsiteY0" fmla="*/ 1431105 h 1431105"/>
                  <a:gd name="connsiteX1" fmla="*/ 0 w 1758791"/>
                  <a:gd name="connsiteY1" fmla="*/ 286228 h 1431105"/>
                  <a:gd name="connsiteX2" fmla="*/ 286228 w 1758791"/>
                  <a:gd name="connsiteY2" fmla="*/ 0 h 1431105"/>
                  <a:gd name="connsiteX3" fmla="*/ 1758791 w 1758791"/>
                  <a:gd name="connsiteY3" fmla="*/ 0 h 1431105"/>
                  <a:gd name="connsiteX0" fmla="*/ 0 w 286228"/>
                  <a:gd name="connsiteY0" fmla="*/ 1431105 h 1431105"/>
                  <a:gd name="connsiteX1" fmla="*/ 0 w 286228"/>
                  <a:gd name="connsiteY1" fmla="*/ 286228 h 1431105"/>
                  <a:gd name="connsiteX2" fmla="*/ 286228 w 286228"/>
                  <a:gd name="connsiteY2" fmla="*/ 0 h 1431105"/>
                  <a:gd name="connsiteX0" fmla="*/ 0 w 286228"/>
                  <a:gd name="connsiteY0" fmla="*/ 653147 h 653147"/>
                  <a:gd name="connsiteX1" fmla="*/ 0 w 286228"/>
                  <a:gd name="connsiteY1" fmla="*/ 286228 h 653147"/>
                  <a:gd name="connsiteX2" fmla="*/ 286228 w 286228"/>
                  <a:gd name="connsiteY2" fmla="*/ 0 h 653147"/>
                  <a:gd name="connsiteX0" fmla="*/ 0 w 264001"/>
                  <a:gd name="connsiteY0" fmla="*/ 653147 h 653147"/>
                  <a:gd name="connsiteX1" fmla="*/ 0 w 264001"/>
                  <a:gd name="connsiteY1" fmla="*/ 286228 h 653147"/>
                  <a:gd name="connsiteX2" fmla="*/ 264001 w 264001"/>
                  <a:gd name="connsiteY2" fmla="*/ 0 h 653147"/>
                  <a:gd name="connsiteX0" fmla="*/ 0 w 264001"/>
                  <a:gd name="connsiteY0" fmla="*/ 653147 h 653147"/>
                  <a:gd name="connsiteX1" fmla="*/ 0 w 264001"/>
                  <a:gd name="connsiteY1" fmla="*/ 286228 h 653147"/>
                  <a:gd name="connsiteX2" fmla="*/ 264001 w 264001"/>
                  <a:gd name="connsiteY2" fmla="*/ 0 h 653147"/>
                </a:gdLst>
                <a:ahLst/>
                <a:cxnLst>
                  <a:cxn ang="0">
                    <a:pos x="connsiteX0" y="connsiteY0"/>
                  </a:cxn>
                  <a:cxn ang="0">
                    <a:pos x="connsiteX1" y="connsiteY1"/>
                  </a:cxn>
                  <a:cxn ang="0">
                    <a:pos x="connsiteX2" y="connsiteY2"/>
                  </a:cxn>
                </a:cxnLst>
                <a:rect l="l" t="t" r="r" b="b"/>
                <a:pathLst>
                  <a:path w="264001" h="653147">
                    <a:moveTo>
                      <a:pt x="0" y="653147"/>
                    </a:moveTo>
                    <a:lnTo>
                      <a:pt x="0" y="286228"/>
                    </a:lnTo>
                    <a:cubicBezTo>
                      <a:pt x="0" y="128149"/>
                      <a:pt x="114812" y="17780"/>
                      <a:pt x="264001" y="0"/>
                    </a:cubicBezTo>
                  </a:path>
                </a:pathLst>
              </a:custGeom>
              <a:noFill/>
              <a:ln>
                <a:solidFill>
                  <a:srgbClr val="0020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7" name="Group 266">
                <a:extLst>
                  <a:ext uri="{FF2B5EF4-FFF2-40B4-BE49-F238E27FC236}">
                    <a16:creationId xmlns:a16="http://schemas.microsoft.com/office/drawing/2014/main" id="{07E558E7-4780-87DA-A361-5FAE744946C2}"/>
                  </a:ext>
                </a:extLst>
              </p:cNvPr>
              <p:cNvGrpSpPr/>
              <p:nvPr/>
            </p:nvGrpSpPr>
            <p:grpSpPr>
              <a:xfrm>
                <a:off x="4392409" y="3381232"/>
                <a:ext cx="168870" cy="168870"/>
                <a:chOff x="1736980" y="3574452"/>
                <a:chExt cx="228600" cy="228600"/>
              </a:xfrm>
            </p:grpSpPr>
            <p:sp>
              <p:nvSpPr>
                <p:cNvPr id="268" name="Oval 267">
                  <a:extLst>
                    <a:ext uri="{FF2B5EF4-FFF2-40B4-BE49-F238E27FC236}">
                      <a16:creationId xmlns:a16="http://schemas.microsoft.com/office/drawing/2014/main" id="{AAAA8653-DC6E-2E62-472A-679D9D47A061}"/>
                    </a:ext>
                  </a:extLst>
                </p:cNvPr>
                <p:cNvSpPr/>
                <p:nvPr/>
              </p:nvSpPr>
              <p:spPr>
                <a:xfrm>
                  <a:off x="1736980" y="3574452"/>
                  <a:ext cx="228600" cy="228600"/>
                </a:xfrm>
                <a:prstGeom prst="ellipse">
                  <a:avLst/>
                </a:prstGeom>
                <a:solidFill>
                  <a:schemeClr val="bg1"/>
                </a:solidFill>
                <a:ln w="9525">
                  <a:solidFill>
                    <a:srgbClr val="0020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0" name="Oval 269">
                  <a:extLst>
                    <a:ext uri="{FF2B5EF4-FFF2-40B4-BE49-F238E27FC236}">
                      <a16:creationId xmlns:a16="http://schemas.microsoft.com/office/drawing/2014/main" id="{722C4E5E-20C1-4197-5E39-7C9F1EBDB8AA}"/>
                    </a:ext>
                  </a:extLst>
                </p:cNvPr>
                <p:cNvSpPr/>
                <p:nvPr/>
              </p:nvSpPr>
              <p:spPr>
                <a:xfrm>
                  <a:off x="1782700" y="3620172"/>
                  <a:ext cx="137160" cy="137160"/>
                </a:xfrm>
                <a:prstGeom prst="ellipse">
                  <a:avLst/>
                </a:prstGeom>
                <a:solidFill>
                  <a:srgbClr val="EF41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9" name="TextBox 28">
            <a:extLst>
              <a:ext uri="{FF2B5EF4-FFF2-40B4-BE49-F238E27FC236}">
                <a16:creationId xmlns:a16="http://schemas.microsoft.com/office/drawing/2014/main" id="{5D186916-36AB-DC43-299C-07111EDDAF8C}"/>
              </a:ext>
            </a:extLst>
          </p:cNvPr>
          <p:cNvSpPr txBox="1"/>
          <p:nvPr/>
        </p:nvSpPr>
        <p:spPr>
          <a:xfrm>
            <a:off x="236012" y="6476796"/>
            <a:ext cx="11276280" cy="246221"/>
          </a:xfrm>
          <a:prstGeom prst="rect">
            <a:avLst/>
          </a:prstGeom>
          <a:noFill/>
        </p:spPr>
        <p:txBody>
          <a:bodyPr wrap="square" lIns="91440">
            <a:spAutoFit/>
          </a:bodyPr>
          <a:lstStyle/>
          <a:p>
            <a:r>
              <a:rPr lang="en-US" sz="1000" dirty="0">
                <a:solidFill>
                  <a:srgbClr val="000000"/>
                </a:solidFill>
                <a:effectLst/>
                <a:latin typeface="Atkinson Hyperlegible" pitchFamily="2" charset="0"/>
                <a:ea typeface="Times New Roman" panose="02020603050405020304" pitchFamily="18" charset="0"/>
              </a:rPr>
              <a:t>Credits (from left): WHO/</a:t>
            </a:r>
            <a:r>
              <a:rPr lang="en-US" sz="1000" dirty="0" err="1">
                <a:solidFill>
                  <a:srgbClr val="000000"/>
                </a:solidFill>
                <a:effectLst/>
                <a:latin typeface="Atkinson Hyperlegible" pitchFamily="2" charset="0"/>
                <a:ea typeface="Times New Roman" panose="02020603050405020304" pitchFamily="18" charset="0"/>
              </a:rPr>
              <a:t>Vismita</a:t>
            </a:r>
            <a:r>
              <a:rPr lang="en-US" sz="1000" dirty="0">
                <a:solidFill>
                  <a:srgbClr val="000000"/>
                </a:solidFill>
                <a:effectLst/>
                <a:latin typeface="Atkinson Hyperlegible" pitchFamily="2" charset="0"/>
                <a:ea typeface="Times New Roman" panose="02020603050405020304" pitchFamily="18" charset="0"/>
              </a:rPr>
              <a:t> Gupta-Smith; Shutterstock; WHO/Ute Pieper; WHO/Ute Pieper; WHO/Arabella Hayter; WHO/Arabella Hayter</a:t>
            </a:r>
            <a:endParaRPr lang="en-IN" sz="1000" dirty="0">
              <a:solidFill>
                <a:srgbClr val="000000"/>
              </a:solidFill>
              <a:latin typeface="Atkinson Hyperlegible" pitchFamily="2" charset="0"/>
            </a:endParaRPr>
          </a:p>
        </p:txBody>
      </p:sp>
    </p:spTree>
    <p:extLst>
      <p:ext uri="{BB962C8B-B14F-4D97-AF65-F5344CB8AC3E}">
        <p14:creationId xmlns:p14="http://schemas.microsoft.com/office/powerpoint/2010/main" val="2489482420"/>
      </p:ext>
    </p:extLst>
  </p:cSld>
  <p:clrMapOvr>
    <a:masterClrMapping/>
  </p:clrMapOvr>
  <mc:AlternateContent xmlns:mc="http://schemas.openxmlformats.org/markup-compatibility/2006" xmlns:p14="http://schemas.microsoft.com/office/powerpoint/2010/main">
    <mc:Choice Requires="p14">
      <p:transition spd="slow" p14:dur="2000" advClick="0" advTm="44740"/>
    </mc:Choice>
    <mc:Fallback xmlns="">
      <p:transition spd="slow" advClick="0" advTm="447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4736" fill="hold"/>
                                        <p:tgtEl>
                                          <p:spTgt spid="10"/>
                                        </p:tgtEl>
                                      </p:cBhvr>
                                    </p:cmd>
                                  </p:childTnLst>
                                </p:cTn>
                              </p:par>
                              <p:par>
                                <p:cTn id="7" presetID="2" presetClass="entr" presetSubtype="4" fill="hold" grpId="0" nodeType="withEffect">
                                  <p:stCondLst>
                                    <p:cond delay="0"/>
                                  </p:stCondLst>
                                  <p:childTnLst>
                                    <p:set>
                                      <p:cBhvr>
                                        <p:cTn id="8" dur="1" fill="hold">
                                          <p:stCondLst>
                                            <p:cond delay="0"/>
                                          </p:stCondLst>
                                        </p:cTn>
                                        <p:tgtEl>
                                          <p:spTgt spid="224"/>
                                        </p:tgtEl>
                                        <p:attrNameLst>
                                          <p:attrName>style.visibility</p:attrName>
                                        </p:attrNameLst>
                                      </p:cBhvr>
                                      <p:to>
                                        <p:strVal val="visible"/>
                                      </p:to>
                                    </p:set>
                                    <p:anim calcmode="lin" valueType="num">
                                      <p:cBhvr additive="base">
                                        <p:cTn id="9" dur="500" fill="hold"/>
                                        <p:tgtEl>
                                          <p:spTgt spid="224"/>
                                        </p:tgtEl>
                                        <p:attrNameLst>
                                          <p:attrName>ppt_x</p:attrName>
                                        </p:attrNameLst>
                                      </p:cBhvr>
                                      <p:tavLst>
                                        <p:tav tm="0">
                                          <p:val>
                                            <p:strVal val="#ppt_x"/>
                                          </p:val>
                                        </p:tav>
                                        <p:tav tm="100000">
                                          <p:val>
                                            <p:strVal val="#ppt_x"/>
                                          </p:val>
                                        </p:tav>
                                      </p:tavLst>
                                    </p:anim>
                                    <p:anim calcmode="lin" valueType="num">
                                      <p:cBhvr additive="base">
                                        <p:cTn id="10" dur="500" fill="hold"/>
                                        <p:tgtEl>
                                          <p:spTgt spid="224"/>
                                        </p:tgtEl>
                                        <p:attrNameLst>
                                          <p:attrName>ppt_y</p:attrName>
                                        </p:attrNameLst>
                                      </p:cBhvr>
                                      <p:tavLst>
                                        <p:tav tm="0">
                                          <p:val>
                                            <p:strVal val="1+#ppt_h/2"/>
                                          </p:val>
                                        </p:tav>
                                        <p:tav tm="100000">
                                          <p:val>
                                            <p:strVal val="#ppt_y"/>
                                          </p:val>
                                        </p:tav>
                                      </p:tavLst>
                                    </p:anim>
                                  </p:childTnLst>
                                </p:cTn>
                              </p:par>
                              <p:par>
                                <p:cTn id="11" presetID="22" presetClass="entr" presetSubtype="8" fill="hold" nodeType="withEffect">
                                  <p:stCondLst>
                                    <p:cond delay="250"/>
                                  </p:stCondLst>
                                  <p:childTnLst>
                                    <p:set>
                                      <p:cBhvr>
                                        <p:cTn id="12" dur="1" fill="hold">
                                          <p:stCondLst>
                                            <p:cond delay="0"/>
                                          </p:stCondLst>
                                        </p:cTn>
                                        <p:tgtEl>
                                          <p:spTgt spid="56"/>
                                        </p:tgtEl>
                                        <p:attrNameLst>
                                          <p:attrName>style.visibility</p:attrName>
                                        </p:attrNameLst>
                                      </p:cBhvr>
                                      <p:to>
                                        <p:strVal val="visible"/>
                                      </p:to>
                                    </p:set>
                                    <p:animEffect transition="in" filter="wipe(left)">
                                      <p:cBhvr>
                                        <p:cTn id="13" dur="500"/>
                                        <p:tgtEl>
                                          <p:spTgt spid="56"/>
                                        </p:tgtEl>
                                      </p:cBhvr>
                                    </p:animEffect>
                                  </p:childTnLst>
                                </p:cTn>
                              </p:par>
                              <p:par>
                                <p:cTn id="14" presetID="22" presetClass="entr" presetSubtype="8" fill="hold" nodeType="withEffect">
                                  <p:stCondLst>
                                    <p:cond delay="500"/>
                                  </p:stCondLst>
                                  <p:childTnLst>
                                    <p:set>
                                      <p:cBhvr>
                                        <p:cTn id="15" dur="1" fill="hold">
                                          <p:stCondLst>
                                            <p:cond delay="0"/>
                                          </p:stCondLst>
                                        </p:cTn>
                                        <p:tgtEl>
                                          <p:spTgt spid="57"/>
                                        </p:tgtEl>
                                        <p:attrNameLst>
                                          <p:attrName>style.visibility</p:attrName>
                                        </p:attrNameLst>
                                      </p:cBhvr>
                                      <p:to>
                                        <p:strVal val="visible"/>
                                      </p:to>
                                    </p:set>
                                    <p:animEffect transition="in" filter="wipe(left)">
                                      <p:cBhvr>
                                        <p:cTn id="16" dur="500"/>
                                        <p:tgtEl>
                                          <p:spTgt spid="57"/>
                                        </p:tgtEl>
                                      </p:cBhvr>
                                    </p:animEffect>
                                  </p:childTnLst>
                                </p:cTn>
                              </p:par>
                              <p:par>
                                <p:cTn id="17" presetID="22" presetClass="entr" presetSubtype="8" fill="hold" nodeType="withEffect">
                                  <p:stCondLst>
                                    <p:cond delay="750"/>
                                  </p:stCondLst>
                                  <p:childTnLst>
                                    <p:set>
                                      <p:cBhvr>
                                        <p:cTn id="18" dur="1" fill="hold">
                                          <p:stCondLst>
                                            <p:cond delay="0"/>
                                          </p:stCondLst>
                                        </p:cTn>
                                        <p:tgtEl>
                                          <p:spTgt spid="58"/>
                                        </p:tgtEl>
                                        <p:attrNameLst>
                                          <p:attrName>style.visibility</p:attrName>
                                        </p:attrNameLst>
                                      </p:cBhvr>
                                      <p:to>
                                        <p:strVal val="visible"/>
                                      </p:to>
                                    </p:set>
                                    <p:animEffect transition="in" filter="wipe(left)">
                                      <p:cBhvr>
                                        <p:cTn id="19" dur="500"/>
                                        <p:tgtEl>
                                          <p:spTgt spid="58"/>
                                        </p:tgtEl>
                                      </p:cBhvr>
                                    </p:animEffect>
                                  </p:childTnLst>
                                </p:cTn>
                              </p:par>
                              <p:par>
                                <p:cTn id="20" presetID="22" presetClass="entr" presetSubtype="8" fill="hold" nodeType="withEffect">
                                  <p:stCondLst>
                                    <p:cond delay="1000"/>
                                  </p:stCondLst>
                                  <p:childTnLst>
                                    <p:set>
                                      <p:cBhvr>
                                        <p:cTn id="21" dur="1" fill="hold">
                                          <p:stCondLst>
                                            <p:cond delay="0"/>
                                          </p:stCondLst>
                                        </p:cTn>
                                        <p:tgtEl>
                                          <p:spTgt spid="55"/>
                                        </p:tgtEl>
                                        <p:attrNameLst>
                                          <p:attrName>style.visibility</p:attrName>
                                        </p:attrNameLst>
                                      </p:cBhvr>
                                      <p:to>
                                        <p:strVal val="visible"/>
                                      </p:to>
                                    </p:set>
                                    <p:animEffect transition="in" filter="wipe(left)">
                                      <p:cBhvr>
                                        <p:cTn id="22" dur="500"/>
                                        <p:tgtEl>
                                          <p:spTgt spid="55"/>
                                        </p:tgtEl>
                                      </p:cBhvr>
                                    </p:animEffect>
                                  </p:childTnLst>
                                </p:cTn>
                              </p:par>
                              <p:par>
                                <p:cTn id="23" presetID="22" presetClass="entr" presetSubtype="8" fill="hold" nodeType="withEffect">
                                  <p:stCondLst>
                                    <p:cond delay="1250"/>
                                  </p:stCondLst>
                                  <p:childTnLst>
                                    <p:set>
                                      <p:cBhvr>
                                        <p:cTn id="24" dur="1" fill="hold">
                                          <p:stCondLst>
                                            <p:cond delay="0"/>
                                          </p:stCondLst>
                                        </p:cTn>
                                        <p:tgtEl>
                                          <p:spTgt spid="59"/>
                                        </p:tgtEl>
                                        <p:attrNameLst>
                                          <p:attrName>style.visibility</p:attrName>
                                        </p:attrNameLst>
                                      </p:cBhvr>
                                      <p:to>
                                        <p:strVal val="visible"/>
                                      </p:to>
                                    </p:set>
                                    <p:animEffect transition="in" filter="wipe(left)">
                                      <p:cBhvr>
                                        <p:cTn id="25" dur="500"/>
                                        <p:tgtEl>
                                          <p:spTgt spid="59"/>
                                        </p:tgtEl>
                                      </p:cBhvr>
                                    </p:animEffect>
                                  </p:childTnLst>
                                </p:cTn>
                              </p:par>
                              <p:par>
                                <p:cTn id="26" presetID="22" presetClass="entr" presetSubtype="8" fill="hold" nodeType="withEffect">
                                  <p:stCondLst>
                                    <p:cond delay="1500"/>
                                  </p:stCondLst>
                                  <p:childTnLst>
                                    <p:set>
                                      <p:cBhvr>
                                        <p:cTn id="27" dur="1" fill="hold">
                                          <p:stCondLst>
                                            <p:cond delay="0"/>
                                          </p:stCondLst>
                                        </p:cTn>
                                        <p:tgtEl>
                                          <p:spTgt spid="60"/>
                                        </p:tgtEl>
                                        <p:attrNameLst>
                                          <p:attrName>style.visibility</p:attrName>
                                        </p:attrNameLst>
                                      </p:cBhvr>
                                      <p:to>
                                        <p:strVal val="visible"/>
                                      </p:to>
                                    </p:set>
                                    <p:animEffect transition="in" filter="wipe(left)">
                                      <p:cBhvr>
                                        <p:cTn id="28" dur="500"/>
                                        <p:tgtEl>
                                          <p:spTgt spid="60"/>
                                        </p:tgtEl>
                                      </p:cBhvr>
                                    </p:animEffect>
                                  </p:childTnLst>
                                </p:cTn>
                              </p:par>
                              <p:par>
                                <p:cTn id="29" presetID="22" presetClass="entr" presetSubtype="8" fill="hold" nodeType="withEffect">
                                  <p:stCondLst>
                                    <p:cond delay="1750"/>
                                  </p:stCondLst>
                                  <p:childTnLst>
                                    <p:set>
                                      <p:cBhvr>
                                        <p:cTn id="30" dur="1" fill="hold">
                                          <p:stCondLst>
                                            <p:cond delay="0"/>
                                          </p:stCondLst>
                                        </p:cTn>
                                        <p:tgtEl>
                                          <p:spTgt spid="61"/>
                                        </p:tgtEl>
                                        <p:attrNameLst>
                                          <p:attrName>style.visibility</p:attrName>
                                        </p:attrNameLst>
                                      </p:cBhvr>
                                      <p:to>
                                        <p:strVal val="visible"/>
                                      </p:to>
                                    </p:set>
                                    <p:animEffect transition="in" filter="wipe(left)">
                                      <p:cBhvr>
                                        <p:cTn id="31" dur="500"/>
                                        <p:tgtEl>
                                          <p:spTgt spid="61"/>
                                        </p:tgtEl>
                                      </p:cBhvr>
                                    </p:animEffect>
                                  </p:childTnLst>
                                </p:cTn>
                              </p:par>
                              <p:par>
                                <p:cTn id="32" presetID="53" presetClass="entr" presetSubtype="16" fill="hold" nodeType="withEffect">
                                  <p:stCondLst>
                                    <p:cond delay="2000"/>
                                  </p:stCondLst>
                                  <p:childTnLst>
                                    <p:set>
                                      <p:cBhvr>
                                        <p:cTn id="33" dur="1" fill="hold">
                                          <p:stCondLst>
                                            <p:cond delay="0"/>
                                          </p:stCondLst>
                                        </p:cTn>
                                        <p:tgtEl>
                                          <p:spTgt spid="3"/>
                                        </p:tgtEl>
                                        <p:attrNameLst>
                                          <p:attrName>style.visibility</p:attrName>
                                        </p:attrNameLst>
                                      </p:cBhvr>
                                      <p:to>
                                        <p:strVal val="visible"/>
                                      </p:to>
                                    </p:set>
                                    <p:anim calcmode="lin" valueType="num">
                                      <p:cBhvr>
                                        <p:cTn id="34" dur="500" fill="hold"/>
                                        <p:tgtEl>
                                          <p:spTgt spid="3"/>
                                        </p:tgtEl>
                                        <p:attrNameLst>
                                          <p:attrName>ppt_w</p:attrName>
                                        </p:attrNameLst>
                                      </p:cBhvr>
                                      <p:tavLst>
                                        <p:tav tm="0">
                                          <p:val>
                                            <p:fltVal val="0"/>
                                          </p:val>
                                        </p:tav>
                                        <p:tav tm="100000">
                                          <p:val>
                                            <p:strVal val="#ppt_w"/>
                                          </p:val>
                                        </p:tav>
                                      </p:tavLst>
                                    </p:anim>
                                    <p:anim calcmode="lin" valueType="num">
                                      <p:cBhvr>
                                        <p:cTn id="35" dur="500" fill="hold"/>
                                        <p:tgtEl>
                                          <p:spTgt spid="3"/>
                                        </p:tgtEl>
                                        <p:attrNameLst>
                                          <p:attrName>ppt_h</p:attrName>
                                        </p:attrNameLst>
                                      </p:cBhvr>
                                      <p:tavLst>
                                        <p:tav tm="0">
                                          <p:val>
                                            <p:fltVal val="0"/>
                                          </p:val>
                                        </p:tav>
                                        <p:tav tm="100000">
                                          <p:val>
                                            <p:strVal val="#ppt_h"/>
                                          </p:val>
                                        </p:tav>
                                      </p:tavLst>
                                    </p:anim>
                                    <p:animEffect transition="in" filter="fade">
                                      <p:cBhvr>
                                        <p:cTn id="36" dur="500"/>
                                        <p:tgtEl>
                                          <p:spTgt spid="3"/>
                                        </p:tgtEl>
                                      </p:cBhvr>
                                    </p:animEffect>
                                  </p:childTnLst>
                                </p:cTn>
                              </p:par>
                              <p:par>
                                <p:cTn id="37" presetID="53" presetClass="entr" presetSubtype="16" fill="hold" nodeType="withEffect">
                                  <p:stCondLst>
                                    <p:cond delay="2250"/>
                                  </p:stCondLst>
                                  <p:childTnLst>
                                    <p:set>
                                      <p:cBhvr>
                                        <p:cTn id="38" dur="1" fill="hold">
                                          <p:stCondLst>
                                            <p:cond delay="0"/>
                                          </p:stCondLst>
                                        </p:cTn>
                                        <p:tgtEl>
                                          <p:spTgt spid="4"/>
                                        </p:tgtEl>
                                        <p:attrNameLst>
                                          <p:attrName>style.visibility</p:attrName>
                                        </p:attrNameLst>
                                      </p:cBhvr>
                                      <p:to>
                                        <p:strVal val="visible"/>
                                      </p:to>
                                    </p:set>
                                    <p:anim calcmode="lin" valueType="num">
                                      <p:cBhvr>
                                        <p:cTn id="39" dur="500" fill="hold"/>
                                        <p:tgtEl>
                                          <p:spTgt spid="4"/>
                                        </p:tgtEl>
                                        <p:attrNameLst>
                                          <p:attrName>ppt_w</p:attrName>
                                        </p:attrNameLst>
                                      </p:cBhvr>
                                      <p:tavLst>
                                        <p:tav tm="0">
                                          <p:val>
                                            <p:fltVal val="0"/>
                                          </p:val>
                                        </p:tav>
                                        <p:tav tm="100000">
                                          <p:val>
                                            <p:strVal val="#ppt_w"/>
                                          </p:val>
                                        </p:tav>
                                      </p:tavLst>
                                    </p:anim>
                                    <p:anim calcmode="lin" valueType="num">
                                      <p:cBhvr>
                                        <p:cTn id="40" dur="500" fill="hold"/>
                                        <p:tgtEl>
                                          <p:spTgt spid="4"/>
                                        </p:tgtEl>
                                        <p:attrNameLst>
                                          <p:attrName>ppt_h</p:attrName>
                                        </p:attrNameLst>
                                      </p:cBhvr>
                                      <p:tavLst>
                                        <p:tav tm="0">
                                          <p:val>
                                            <p:fltVal val="0"/>
                                          </p:val>
                                        </p:tav>
                                        <p:tav tm="100000">
                                          <p:val>
                                            <p:strVal val="#ppt_h"/>
                                          </p:val>
                                        </p:tav>
                                      </p:tavLst>
                                    </p:anim>
                                    <p:animEffect transition="in" filter="fade">
                                      <p:cBhvr>
                                        <p:cTn id="41" dur="500"/>
                                        <p:tgtEl>
                                          <p:spTgt spid="4"/>
                                        </p:tgtEl>
                                      </p:cBhvr>
                                    </p:animEffect>
                                  </p:childTnLst>
                                </p:cTn>
                              </p:par>
                              <p:par>
                                <p:cTn id="42" presetID="53" presetClass="entr" presetSubtype="16" fill="hold" nodeType="withEffect">
                                  <p:stCondLst>
                                    <p:cond delay="2500"/>
                                  </p:stCondLst>
                                  <p:childTnLst>
                                    <p:set>
                                      <p:cBhvr>
                                        <p:cTn id="43" dur="1" fill="hold">
                                          <p:stCondLst>
                                            <p:cond delay="0"/>
                                          </p:stCondLst>
                                        </p:cTn>
                                        <p:tgtEl>
                                          <p:spTgt spid="5"/>
                                        </p:tgtEl>
                                        <p:attrNameLst>
                                          <p:attrName>style.visibility</p:attrName>
                                        </p:attrNameLst>
                                      </p:cBhvr>
                                      <p:to>
                                        <p:strVal val="visible"/>
                                      </p:to>
                                    </p:set>
                                    <p:anim calcmode="lin" valueType="num">
                                      <p:cBhvr>
                                        <p:cTn id="44" dur="500" fill="hold"/>
                                        <p:tgtEl>
                                          <p:spTgt spid="5"/>
                                        </p:tgtEl>
                                        <p:attrNameLst>
                                          <p:attrName>ppt_w</p:attrName>
                                        </p:attrNameLst>
                                      </p:cBhvr>
                                      <p:tavLst>
                                        <p:tav tm="0">
                                          <p:val>
                                            <p:fltVal val="0"/>
                                          </p:val>
                                        </p:tav>
                                        <p:tav tm="100000">
                                          <p:val>
                                            <p:strVal val="#ppt_w"/>
                                          </p:val>
                                        </p:tav>
                                      </p:tavLst>
                                    </p:anim>
                                    <p:anim calcmode="lin" valueType="num">
                                      <p:cBhvr>
                                        <p:cTn id="45" dur="500" fill="hold"/>
                                        <p:tgtEl>
                                          <p:spTgt spid="5"/>
                                        </p:tgtEl>
                                        <p:attrNameLst>
                                          <p:attrName>ppt_h</p:attrName>
                                        </p:attrNameLst>
                                      </p:cBhvr>
                                      <p:tavLst>
                                        <p:tav tm="0">
                                          <p:val>
                                            <p:fltVal val="0"/>
                                          </p:val>
                                        </p:tav>
                                        <p:tav tm="100000">
                                          <p:val>
                                            <p:strVal val="#ppt_h"/>
                                          </p:val>
                                        </p:tav>
                                      </p:tavLst>
                                    </p:anim>
                                    <p:animEffect transition="in" filter="fade">
                                      <p:cBhvr>
                                        <p:cTn id="46" dur="500"/>
                                        <p:tgtEl>
                                          <p:spTgt spid="5"/>
                                        </p:tgtEl>
                                      </p:cBhvr>
                                    </p:animEffect>
                                  </p:childTnLst>
                                </p:cTn>
                              </p:par>
                              <p:par>
                                <p:cTn id="47" presetID="53" presetClass="entr" presetSubtype="16" fill="hold" nodeType="withEffect">
                                  <p:stCondLst>
                                    <p:cond delay="2750"/>
                                  </p:stCondLst>
                                  <p:childTnLst>
                                    <p:set>
                                      <p:cBhvr>
                                        <p:cTn id="48" dur="1" fill="hold">
                                          <p:stCondLst>
                                            <p:cond delay="0"/>
                                          </p:stCondLst>
                                        </p:cTn>
                                        <p:tgtEl>
                                          <p:spTgt spid="6"/>
                                        </p:tgtEl>
                                        <p:attrNameLst>
                                          <p:attrName>style.visibility</p:attrName>
                                        </p:attrNameLst>
                                      </p:cBhvr>
                                      <p:to>
                                        <p:strVal val="visible"/>
                                      </p:to>
                                    </p:set>
                                    <p:anim calcmode="lin" valueType="num">
                                      <p:cBhvr>
                                        <p:cTn id="49" dur="500" fill="hold"/>
                                        <p:tgtEl>
                                          <p:spTgt spid="6"/>
                                        </p:tgtEl>
                                        <p:attrNameLst>
                                          <p:attrName>ppt_w</p:attrName>
                                        </p:attrNameLst>
                                      </p:cBhvr>
                                      <p:tavLst>
                                        <p:tav tm="0">
                                          <p:val>
                                            <p:fltVal val="0"/>
                                          </p:val>
                                        </p:tav>
                                        <p:tav tm="100000">
                                          <p:val>
                                            <p:strVal val="#ppt_w"/>
                                          </p:val>
                                        </p:tav>
                                      </p:tavLst>
                                    </p:anim>
                                    <p:anim calcmode="lin" valueType="num">
                                      <p:cBhvr>
                                        <p:cTn id="50" dur="500" fill="hold"/>
                                        <p:tgtEl>
                                          <p:spTgt spid="6"/>
                                        </p:tgtEl>
                                        <p:attrNameLst>
                                          <p:attrName>ppt_h</p:attrName>
                                        </p:attrNameLst>
                                      </p:cBhvr>
                                      <p:tavLst>
                                        <p:tav tm="0">
                                          <p:val>
                                            <p:fltVal val="0"/>
                                          </p:val>
                                        </p:tav>
                                        <p:tav tm="100000">
                                          <p:val>
                                            <p:strVal val="#ppt_h"/>
                                          </p:val>
                                        </p:tav>
                                      </p:tavLst>
                                    </p:anim>
                                    <p:animEffect transition="in" filter="fade">
                                      <p:cBhvr>
                                        <p:cTn id="51" dur="500"/>
                                        <p:tgtEl>
                                          <p:spTgt spid="6"/>
                                        </p:tgtEl>
                                      </p:cBhvr>
                                    </p:animEffect>
                                  </p:childTnLst>
                                </p:cTn>
                              </p:par>
                              <p:par>
                                <p:cTn id="52" presetID="53" presetClass="entr" presetSubtype="16" fill="hold" nodeType="withEffect">
                                  <p:stCondLst>
                                    <p:cond delay="3000"/>
                                  </p:stCondLst>
                                  <p:childTnLst>
                                    <p:set>
                                      <p:cBhvr>
                                        <p:cTn id="53" dur="1" fill="hold">
                                          <p:stCondLst>
                                            <p:cond delay="0"/>
                                          </p:stCondLst>
                                        </p:cTn>
                                        <p:tgtEl>
                                          <p:spTgt spid="7"/>
                                        </p:tgtEl>
                                        <p:attrNameLst>
                                          <p:attrName>style.visibility</p:attrName>
                                        </p:attrNameLst>
                                      </p:cBhvr>
                                      <p:to>
                                        <p:strVal val="visible"/>
                                      </p:to>
                                    </p:set>
                                    <p:anim calcmode="lin" valueType="num">
                                      <p:cBhvr>
                                        <p:cTn id="54" dur="500" fill="hold"/>
                                        <p:tgtEl>
                                          <p:spTgt spid="7"/>
                                        </p:tgtEl>
                                        <p:attrNameLst>
                                          <p:attrName>ppt_w</p:attrName>
                                        </p:attrNameLst>
                                      </p:cBhvr>
                                      <p:tavLst>
                                        <p:tav tm="0">
                                          <p:val>
                                            <p:fltVal val="0"/>
                                          </p:val>
                                        </p:tav>
                                        <p:tav tm="100000">
                                          <p:val>
                                            <p:strVal val="#ppt_w"/>
                                          </p:val>
                                        </p:tav>
                                      </p:tavLst>
                                    </p:anim>
                                    <p:anim calcmode="lin" valueType="num">
                                      <p:cBhvr>
                                        <p:cTn id="55" dur="500" fill="hold"/>
                                        <p:tgtEl>
                                          <p:spTgt spid="7"/>
                                        </p:tgtEl>
                                        <p:attrNameLst>
                                          <p:attrName>ppt_h</p:attrName>
                                        </p:attrNameLst>
                                      </p:cBhvr>
                                      <p:tavLst>
                                        <p:tav tm="0">
                                          <p:val>
                                            <p:fltVal val="0"/>
                                          </p:val>
                                        </p:tav>
                                        <p:tav tm="100000">
                                          <p:val>
                                            <p:strVal val="#ppt_h"/>
                                          </p:val>
                                        </p:tav>
                                      </p:tavLst>
                                    </p:anim>
                                    <p:animEffect transition="in" filter="fade">
                                      <p:cBhvr>
                                        <p:cTn id="56" dur="500"/>
                                        <p:tgtEl>
                                          <p:spTgt spid="7"/>
                                        </p:tgtEl>
                                      </p:cBhvr>
                                    </p:animEffect>
                                  </p:childTnLst>
                                </p:cTn>
                              </p:par>
                              <p:par>
                                <p:cTn id="57" presetID="53" presetClass="entr" presetSubtype="16" fill="hold" nodeType="withEffect">
                                  <p:stCondLst>
                                    <p:cond delay="3250"/>
                                  </p:stCondLst>
                                  <p:childTnLst>
                                    <p:set>
                                      <p:cBhvr>
                                        <p:cTn id="58" dur="1" fill="hold">
                                          <p:stCondLst>
                                            <p:cond delay="0"/>
                                          </p:stCondLst>
                                        </p:cTn>
                                        <p:tgtEl>
                                          <p:spTgt spid="8"/>
                                        </p:tgtEl>
                                        <p:attrNameLst>
                                          <p:attrName>style.visibility</p:attrName>
                                        </p:attrNameLst>
                                      </p:cBhvr>
                                      <p:to>
                                        <p:strVal val="visible"/>
                                      </p:to>
                                    </p:set>
                                    <p:anim calcmode="lin" valueType="num">
                                      <p:cBhvr>
                                        <p:cTn id="59" dur="500" fill="hold"/>
                                        <p:tgtEl>
                                          <p:spTgt spid="8"/>
                                        </p:tgtEl>
                                        <p:attrNameLst>
                                          <p:attrName>ppt_w</p:attrName>
                                        </p:attrNameLst>
                                      </p:cBhvr>
                                      <p:tavLst>
                                        <p:tav tm="0">
                                          <p:val>
                                            <p:fltVal val="0"/>
                                          </p:val>
                                        </p:tav>
                                        <p:tav tm="100000">
                                          <p:val>
                                            <p:strVal val="#ppt_w"/>
                                          </p:val>
                                        </p:tav>
                                      </p:tavLst>
                                    </p:anim>
                                    <p:anim calcmode="lin" valueType="num">
                                      <p:cBhvr>
                                        <p:cTn id="60" dur="500" fill="hold"/>
                                        <p:tgtEl>
                                          <p:spTgt spid="8"/>
                                        </p:tgtEl>
                                        <p:attrNameLst>
                                          <p:attrName>ppt_h</p:attrName>
                                        </p:attrNameLst>
                                      </p:cBhvr>
                                      <p:tavLst>
                                        <p:tav tm="0">
                                          <p:val>
                                            <p:fltVal val="0"/>
                                          </p:val>
                                        </p:tav>
                                        <p:tav tm="100000">
                                          <p:val>
                                            <p:strVal val="#ppt_h"/>
                                          </p:val>
                                        </p:tav>
                                      </p:tavLst>
                                    </p:anim>
                                    <p:animEffect transition="in" filter="fade">
                                      <p:cBhvr>
                                        <p:cTn id="61" dur="500"/>
                                        <p:tgtEl>
                                          <p:spTgt spid="8"/>
                                        </p:tgtEl>
                                      </p:cBhvr>
                                    </p:animEffect>
                                  </p:childTnLst>
                                </p:cTn>
                              </p:par>
                              <p:par>
                                <p:cTn id="62" presetID="22" presetClass="entr" presetSubtype="8" fill="hold" grpId="0" nodeType="withEffect">
                                  <p:stCondLst>
                                    <p:cond delay="3500"/>
                                  </p:stCondLst>
                                  <p:childTnLst>
                                    <p:set>
                                      <p:cBhvr>
                                        <p:cTn id="63" dur="1" fill="hold">
                                          <p:stCondLst>
                                            <p:cond delay="0"/>
                                          </p:stCondLst>
                                        </p:cTn>
                                        <p:tgtEl>
                                          <p:spTgt spid="29"/>
                                        </p:tgtEl>
                                        <p:attrNameLst>
                                          <p:attrName>style.visibility</p:attrName>
                                        </p:attrNameLst>
                                      </p:cBhvr>
                                      <p:to>
                                        <p:strVal val="visible"/>
                                      </p:to>
                                    </p:set>
                                    <p:animEffect transition="in" filter="wipe(left)">
                                      <p:cBhvr>
                                        <p:cTn id="64" dur="500"/>
                                        <p:tgtEl>
                                          <p:spTgt spid="29"/>
                                        </p:tgtEl>
                                      </p:cBhvr>
                                    </p:animEffect>
                                  </p:childTnLst>
                                </p:cTn>
                              </p:par>
                              <p:par>
                                <p:cTn id="65" presetID="22" presetClass="entr" presetSubtype="8" repeatCount="indefinite" fill="hold" nodeType="withEffect">
                                  <p:stCondLst>
                                    <p:cond delay="19500"/>
                                  </p:stCondLst>
                                  <p:endCondLst>
                                    <p:cond evt="onNext" delay="0">
                                      <p:tgtEl>
                                        <p:sldTgt/>
                                      </p:tgtEl>
                                    </p:cond>
                                  </p:endCondLst>
                                  <p:childTnLst>
                                    <p:set>
                                      <p:cBhvr>
                                        <p:cTn id="66" dur="1" fill="hold">
                                          <p:stCondLst>
                                            <p:cond delay="0"/>
                                          </p:stCondLst>
                                        </p:cTn>
                                        <p:tgtEl>
                                          <p:spTgt spid="12"/>
                                        </p:tgtEl>
                                        <p:attrNameLst>
                                          <p:attrName>style.visibility</p:attrName>
                                        </p:attrNameLst>
                                      </p:cBhvr>
                                      <p:to>
                                        <p:strVal val="visible"/>
                                      </p:to>
                                    </p:set>
                                    <p:animEffect transition="in" filter="wipe(left)">
                                      <p:cBhvr>
                                        <p:cTn id="67" dur="1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8" fill="hold" display="0">
                  <p:stCondLst>
                    <p:cond delay="indefinite"/>
                  </p:stCondLst>
                  <p:endCondLst>
                    <p:cond evt="onStopAudio" delay="0">
                      <p:tgtEl>
                        <p:sldTgt/>
                      </p:tgtEl>
                    </p:cond>
                  </p:endCondLst>
                </p:cTn>
                <p:tgtEl>
                  <p:spTgt spid="10"/>
                </p:tgtEl>
              </p:cMediaNode>
            </p:audio>
          </p:childTnLst>
        </p:cTn>
      </p:par>
    </p:tnLst>
    <p:bldLst>
      <p:bldP spid="224" grpId="0" animBg="1"/>
      <p:bldP spid="2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Rectangle: Top Corners Rounded 223">
            <a:extLst>
              <a:ext uri="{FF2B5EF4-FFF2-40B4-BE49-F238E27FC236}">
                <a16:creationId xmlns:a16="http://schemas.microsoft.com/office/drawing/2014/main" id="{7706BFF0-943F-38B0-00F0-762C6F897F3F}"/>
              </a:ext>
            </a:extLst>
          </p:cNvPr>
          <p:cNvSpPr/>
          <p:nvPr/>
        </p:nvSpPr>
        <p:spPr>
          <a:xfrm>
            <a:off x="236012" y="3826189"/>
            <a:ext cx="11724774" cy="2896828"/>
          </a:xfrm>
          <a:prstGeom prst="round2SameRect">
            <a:avLst>
              <a:gd name="adj1" fmla="val 0"/>
              <a:gd name="adj2" fmla="val 0"/>
            </a:avLst>
          </a:prstGeom>
          <a:solidFill>
            <a:schemeClr val="bg1">
              <a:lumMod val="9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A38E2F66-5A0E-3577-0EA9-D3D793B8AF1B}"/>
              </a:ext>
            </a:extLst>
          </p:cNvPr>
          <p:cNvSpPr txBox="1"/>
          <p:nvPr/>
        </p:nvSpPr>
        <p:spPr>
          <a:xfrm>
            <a:off x="128016" y="96886"/>
            <a:ext cx="11771884" cy="584775"/>
          </a:xfrm>
          <a:prstGeom prst="rect">
            <a:avLst/>
          </a:prstGeom>
          <a:noFill/>
        </p:spPr>
        <p:txBody>
          <a:bodyPr wrap="square" rtlCol="0">
            <a:spAutoFit/>
          </a:bodyPr>
          <a:lstStyle>
            <a:defPPr>
              <a:defRPr lang="en-US"/>
            </a:defPPr>
            <a:lvl1pPr>
              <a:defRPr sz="3200" b="1">
                <a:solidFill>
                  <a:srgbClr val="F0404C"/>
                </a:solidFill>
                <a:latin typeface="Atkinson Hyperlegible" pitchFamily="2" charset="0"/>
              </a:defRPr>
            </a:lvl1pPr>
          </a:lstStyle>
          <a:p>
            <a:r>
              <a:rPr lang="en-US" dirty="0"/>
              <a:t>The waste management chain</a:t>
            </a:r>
          </a:p>
        </p:txBody>
      </p:sp>
      <p:grpSp>
        <p:nvGrpSpPr>
          <p:cNvPr id="56" name="Group 55">
            <a:extLst>
              <a:ext uri="{FF2B5EF4-FFF2-40B4-BE49-F238E27FC236}">
                <a16:creationId xmlns:a16="http://schemas.microsoft.com/office/drawing/2014/main" id="{C0AE8FBA-EF64-EA98-3A4F-381BBB75EC81}"/>
              </a:ext>
            </a:extLst>
          </p:cNvPr>
          <p:cNvGrpSpPr/>
          <p:nvPr/>
        </p:nvGrpSpPr>
        <p:grpSpPr>
          <a:xfrm>
            <a:off x="236013" y="3453620"/>
            <a:ext cx="1881049" cy="767546"/>
            <a:chOff x="236013" y="3453620"/>
            <a:chExt cx="1881049" cy="767546"/>
          </a:xfrm>
        </p:grpSpPr>
        <p:pic>
          <p:nvPicPr>
            <p:cNvPr id="19" name="Graphic 18">
              <a:extLst>
                <a:ext uri="{FF2B5EF4-FFF2-40B4-BE49-F238E27FC236}">
                  <a16:creationId xmlns:a16="http://schemas.microsoft.com/office/drawing/2014/main" id="{C3EAC642-954B-7559-247F-6519E4CCD6B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6013" y="3453620"/>
              <a:ext cx="1881049" cy="767546"/>
            </a:xfrm>
            <a:prstGeom prst="rect">
              <a:avLst/>
            </a:prstGeom>
          </p:spPr>
        </p:pic>
        <p:sp>
          <p:nvSpPr>
            <p:cNvPr id="46" name="TextBox 45">
              <a:extLst>
                <a:ext uri="{FF2B5EF4-FFF2-40B4-BE49-F238E27FC236}">
                  <a16:creationId xmlns:a16="http://schemas.microsoft.com/office/drawing/2014/main" id="{508949CB-1FC5-92FB-C747-D0BAE1CEBD07}"/>
                </a:ext>
              </a:extLst>
            </p:cNvPr>
            <p:cNvSpPr txBox="1"/>
            <p:nvPr/>
          </p:nvSpPr>
          <p:spPr>
            <a:xfrm>
              <a:off x="263562" y="3483450"/>
              <a:ext cx="1641113" cy="707886"/>
            </a:xfrm>
            <a:prstGeom prst="rect">
              <a:avLst/>
            </a:prstGeom>
            <a:noFill/>
          </p:spPr>
          <p:txBody>
            <a:bodyPr wrap="square" rtlCol="0">
              <a:spAutoFit/>
            </a:bodyPr>
            <a:lstStyle/>
            <a:p>
              <a:pPr lvl="0" algn="ctr"/>
              <a:r>
                <a:rPr lang="en-US" sz="2000" dirty="0">
                  <a:latin typeface="Atkinson Hyperlegible" pitchFamily="2" charset="0"/>
                </a:rPr>
                <a:t>Generation/</a:t>
              </a:r>
            </a:p>
            <a:p>
              <a:pPr lvl="0" algn="ctr"/>
              <a:r>
                <a:rPr lang="en-US" sz="2000" dirty="0">
                  <a:latin typeface="Atkinson Hyperlegible" pitchFamily="2" charset="0"/>
                </a:rPr>
                <a:t>Minimization</a:t>
              </a:r>
            </a:p>
          </p:txBody>
        </p:sp>
      </p:grpSp>
      <p:grpSp>
        <p:nvGrpSpPr>
          <p:cNvPr id="61" name="Group 60">
            <a:extLst>
              <a:ext uri="{FF2B5EF4-FFF2-40B4-BE49-F238E27FC236}">
                <a16:creationId xmlns:a16="http://schemas.microsoft.com/office/drawing/2014/main" id="{969156F7-C06C-0991-7CD4-274F4112F71E}"/>
              </a:ext>
            </a:extLst>
          </p:cNvPr>
          <p:cNvGrpSpPr/>
          <p:nvPr/>
        </p:nvGrpSpPr>
        <p:grpSpPr>
          <a:xfrm>
            <a:off x="10162408" y="3453620"/>
            <a:ext cx="1842920" cy="767546"/>
            <a:chOff x="10117866" y="3453620"/>
            <a:chExt cx="1842920" cy="767546"/>
          </a:xfrm>
        </p:grpSpPr>
        <p:pic>
          <p:nvPicPr>
            <p:cNvPr id="35" name="Graphic 34">
              <a:extLst>
                <a:ext uri="{FF2B5EF4-FFF2-40B4-BE49-F238E27FC236}">
                  <a16:creationId xmlns:a16="http://schemas.microsoft.com/office/drawing/2014/main" id="{479576DC-B869-F897-7AD5-00D6B113C87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117866" y="3453620"/>
              <a:ext cx="1842920" cy="767546"/>
            </a:xfrm>
            <a:prstGeom prst="rect">
              <a:avLst/>
            </a:prstGeom>
          </p:spPr>
        </p:pic>
        <p:sp>
          <p:nvSpPr>
            <p:cNvPr id="49" name="TextBox 48">
              <a:extLst>
                <a:ext uri="{FF2B5EF4-FFF2-40B4-BE49-F238E27FC236}">
                  <a16:creationId xmlns:a16="http://schemas.microsoft.com/office/drawing/2014/main" id="{700CD2F7-D613-D338-9F13-EA08A4624421}"/>
                </a:ext>
              </a:extLst>
            </p:cNvPr>
            <p:cNvSpPr txBox="1"/>
            <p:nvPr/>
          </p:nvSpPr>
          <p:spPr>
            <a:xfrm>
              <a:off x="10421192" y="3483450"/>
              <a:ext cx="1331648" cy="707886"/>
            </a:xfrm>
            <a:prstGeom prst="rect">
              <a:avLst/>
            </a:prstGeom>
            <a:noFill/>
          </p:spPr>
          <p:txBody>
            <a:bodyPr wrap="square" rtlCol="0">
              <a:spAutoFit/>
            </a:bodyPr>
            <a:lstStyle/>
            <a:p>
              <a:pPr lvl="0" algn="ctr"/>
              <a:r>
                <a:rPr lang="en-US" sz="2000" dirty="0">
                  <a:solidFill>
                    <a:schemeClr val="bg1"/>
                  </a:solidFill>
                  <a:latin typeface="Atkinson Hyperlegible" pitchFamily="2" charset="0"/>
                </a:rPr>
                <a:t>Final disposal</a:t>
              </a:r>
            </a:p>
          </p:txBody>
        </p:sp>
      </p:grpSp>
      <p:grpSp>
        <p:nvGrpSpPr>
          <p:cNvPr id="60" name="Group 59">
            <a:extLst>
              <a:ext uri="{FF2B5EF4-FFF2-40B4-BE49-F238E27FC236}">
                <a16:creationId xmlns:a16="http://schemas.microsoft.com/office/drawing/2014/main" id="{57A0DB59-1AF6-01FF-7BCE-FD8F0A538A2E}"/>
              </a:ext>
            </a:extLst>
          </p:cNvPr>
          <p:cNvGrpSpPr/>
          <p:nvPr/>
        </p:nvGrpSpPr>
        <p:grpSpPr>
          <a:xfrm>
            <a:off x="8514362" y="3453620"/>
            <a:ext cx="1842920" cy="767546"/>
            <a:chOff x="8477247" y="3453620"/>
            <a:chExt cx="1842920" cy="767546"/>
          </a:xfrm>
        </p:grpSpPr>
        <p:pic>
          <p:nvPicPr>
            <p:cNvPr id="32" name="Graphic 31">
              <a:extLst>
                <a:ext uri="{FF2B5EF4-FFF2-40B4-BE49-F238E27FC236}">
                  <a16:creationId xmlns:a16="http://schemas.microsoft.com/office/drawing/2014/main" id="{0BEBC615-E57B-667B-699E-304EF00A0B7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477247" y="3453620"/>
              <a:ext cx="1842920" cy="767546"/>
            </a:xfrm>
            <a:prstGeom prst="rect">
              <a:avLst/>
            </a:prstGeom>
          </p:spPr>
        </p:pic>
        <p:sp>
          <p:nvSpPr>
            <p:cNvPr id="50" name="TextBox 49">
              <a:extLst>
                <a:ext uri="{FF2B5EF4-FFF2-40B4-BE49-F238E27FC236}">
                  <a16:creationId xmlns:a16="http://schemas.microsoft.com/office/drawing/2014/main" id="{490F2238-8040-36BB-38F7-C44C33C69082}"/>
                </a:ext>
              </a:extLst>
            </p:cNvPr>
            <p:cNvSpPr txBox="1"/>
            <p:nvPr/>
          </p:nvSpPr>
          <p:spPr>
            <a:xfrm>
              <a:off x="8806817" y="3637338"/>
              <a:ext cx="1344964" cy="400110"/>
            </a:xfrm>
            <a:prstGeom prst="rect">
              <a:avLst/>
            </a:prstGeom>
            <a:noFill/>
          </p:spPr>
          <p:txBody>
            <a:bodyPr wrap="square" rtlCol="0">
              <a:spAutoFit/>
            </a:bodyPr>
            <a:lstStyle/>
            <a:p>
              <a:pPr lvl="0" algn="ctr"/>
              <a:r>
                <a:rPr lang="en-US" sz="2000" dirty="0">
                  <a:solidFill>
                    <a:schemeClr val="bg1"/>
                  </a:solidFill>
                  <a:latin typeface="Atkinson Hyperlegible" pitchFamily="2" charset="0"/>
                </a:rPr>
                <a:t>Treatment</a:t>
              </a:r>
            </a:p>
          </p:txBody>
        </p:sp>
      </p:grpSp>
      <p:grpSp>
        <p:nvGrpSpPr>
          <p:cNvPr id="57" name="Group 56">
            <a:extLst>
              <a:ext uri="{FF2B5EF4-FFF2-40B4-BE49-F238E27FC236}">
                <a16:creationId xmlns:a16="http://schemas.microsoft.com/office/drawing/2014/main" id="{D8A9E93F-A35C-D974-2B75-65188E0F22F7}"/>
              </a:ext>
            </a:extLst>
          </p:cNvPr>
          <p:cNvGrpSpPr/>
          <p:nvPr/>
        </p:nvGrpSpPr>
        <p:grpSpPr>
          <a:xfrm>
            <a:off x="1922186" y="3445557"/>
            <a:ext cx="1842920" cy="767546"/>
            <a:chOff x="1914763" y="3453620"/>
            <a:chExt cx="1842920" cy="767546"/>
          </a:xfrm>
        </p:grpSpPr>
        <p:pic>
          <p:nvPicPr>
            <p:cNvPr id="18" name="Graphic 17">
              <a:extLst>
                <a:ext uri="{FF2B5EF4-FFF2-40B4-BE49-F238E27FC236}">
                  <a16:creationId xmlns:a16="http://schemas.microsoft.com/office/drawing/2014/main" id="{9822BEFE-26F4-34A1-28A7-972C1D78800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914763" y="3453620"/>
              <a:ext cx="1842920" cy="767546"/>
            </a:xfrm>
            <a:prstGeom prst="rect">
              <a:avLst/>
            </a:prstGeom>
          </p:spPr>
        </p:pic>
        <p:sp>
          <p:nvSpPr>
            <p:cNvPr id="51" name="TextBox 50">
              <a:extLst>
                <a:ext uri="{FF2B5EF4-FFF2-40B4-BE49-F238E27FC236}">
                  <a16:creationId xmlns:a16="http://schemas.microsoft.com/office/drawing/2014/main" id="{2C313B96-2F9D-D7ED-9350-42E18E16207D}"/>
                </a:ext>
              </a:extLst>
            </p:cNvPr>
            <p:cNvSpPr txBox="1"/>
            <p:nvPr/>
          </p:nvSpPr>
          <p:spPr>
            <a:xfrm>
              <a:off x="2166133" y="3637338"/>
              <a:ext cx="1546002" cy="400110"/>
            </a:xfrm>
            <a:prstGeom prst="rect">
              <a:avLst/>
            </a:prstGeom>
            <a:noFill/>
          </p:spPr>
          <p:txBody>
            <a:bodyPr wrap="square" rtlCol="0">
              <a:spAutoFit/>
            </a:bodyPr>
            <a:lstStyle/>
            <a:p>
              <a:pPr lvl="0" algn="ctr"/>
              <a:r>
                <a:rPr lang="en-US" sz="2000" dirty="0">
                  <a:solidFill>
                    <a:schemeClr val="bg1"/>
                  </a:solidFill>
                  <a:latin typeface="Atkinson Hyperlegible" pitchFamily="2" charset="0"/>
                </a:rPr>
                <a:t>Segregation</a:t>
              </a:r>
            </a:p>
          </p:txBody>
        </p:sp>
      </p:grpSp>
      <p:grpSp>
        <p:nvGrpSpPr>
          <p:cNvPr id="58" name="Group 57">
            <a:extLst>
              <a:ext uri="{FF2B5EF4-FFF2-40B4-BE49-F238E27FC236}">
                <a16:creationId xmlns:a16="http://schemas.microsoft.com/office/drawing/2014/main" id="{E2905C04-702C-8C06-35E7-897D7FE08D67}"/>
              </a:ext>
            </a:extLst>
          </p:cNvPr>
          <p:cNvGrpSpPr/>
          <p:nvPr/>
        </p:nvGrpSpPr>
        <p:grpSpPr>
          <a:xfrm>
            <a:off x="3570230" y="3453620"/>
            <a:ext cx="1842920" cy="767546"/>
            <a:chOff x="3555384" y="3453620"/>
            <a:chExt cx="1842920" cy="767546"/>
          </a:xfrm>
        </p:grpSpPr>
        <p:pic>
          <p:nvPicPr>
            <p:cNvPr id="21" name="Graphic 20">
              <a:extLst>
                <a:ext uri="{FF2B5EF4-FFF2-40B4-BE49-F238E27FC236}">
                  <a16:creationId xmlns:a16="http://schemas.microsoft.com/office/drawing/2014/main" id="{AFADAC8D-7081-51DC-E6EC-114B2C9412E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55384" y="3453620"/>
              <a:ext cx="1842920" cy="767546"/>
            </a:xfrm>
            <a:prstGeom prst="rect">
              <a:avLst/>
            </a:prstGeom>
          </p:spPr>
        </p:pic>
        <p:sp>
          <p:nvSpPr>
            <p:cNvPr id="52" name="TextBox 51">
              <a:extLst>
                <a:ext uri="{FF2B5EF4-FFF2-40B4-BE49-F238E27FC236}">
                  <a16:creationId xmlns:a16="http://schemas.microsoft.com/office/drawing/2014/main" id="{5CB1F528-72C7-B3FA-F8B8-1482EF54B30A}"/>
                </a:ext>
              </a:extLst>
            </p:cNvPr>
            <p:cNvSpPr txBox="1"/>
            <p:nvPr/>
          </p:nvSpPr>
          <p:spPr>
            <a:xfrm>
              <a:off x="3857056" y="3637338"/>
              <a:ext cx="1427707" cy="400110"/>
            </a:xfrm>
            <a:prstGeom prst="rect">
              <a:avLst/>
            </a:prstGeom>
            <a:noFill/>
          </p:spPr>
          <p:txBody>
            <a:bodyPr wrap="square" rtlCol="0">
              <a:spAutoFit/>
            </a:bodyPr>
            <a:lstStyle/>
            <a:p>
              <a:pPr lvl="0" algn="ctr"/>
              <a:r>
                <a:rPr lang="en-US" sz="2000" dirty="0">
                  <a:solidFill>
                    <a:schemeClr val="bg1"/>
                  </a:solidFill>
                  <a:latin typeface="Atkinson Hyperlegible" pitchFamily="2" charset="0"/>
                </a:rPr>
                <a:t>Collection</a:t>
              </a:r>
            </a:p>
          </p:txBody>
        </p:sp>
      </p:grpSp>
      <p:grpSp>
        <p:nvGrpSpPr>
          <p:cNvPr id="55" name="Group 54">
            <a:extLst>
              <a:ext uri="{FF2B5EF4-FFF2-40B4-BE49-F238E27FC236}">
                <a16:creationId xmlns:a16="http://schemas.microsoft.com/office/drawing/2014/main" id="{5E0E8F4C-A738-82BF-AEB3-07E90FD80E06}"/>
              </a:ext>
            </a:extLst>
          </p:cNvPr>
          <p:cNvGrpSpPr/>
          <p:nvPr/>
        </p:nvGrpSpPr>
        <p:grpSpPr>
          <a:xfrm>
            <a:off x="5218274" y="3453620"/>
            <a:ext cx="1842920" cy="767546"/>
            <a:chOff x="5196005" y="3453620"/>
            <a:chExt cx="1842920" cy="767546"/>
          </a:xfrm>
        </p:grpSpPr>
        <p:pic>
          <p:nvPicPr>
            <p:cNvPr id="22" name="Graphic 21">
              <a:extLst>
                <a:ext uri="{FF2B5EF4-FFF2-40B4-BE49-F238E27FC236}">
                  <a16:creationId xmlns:a16="http://schemas.microsoft.com/office/drawing/2014/main" id="{B6A9379B-B5F8-2B29-CB70-1B39CC19476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196005" y="3453620"/>
              <a:ext cx="1842920" cy="767546"/>
            </a:xfrm>
            <a:prstGeom prst="rect">
              <a:avLst/>
            </a:prstGeom>
          </p:spPr>
        </p:pic>
        <p:sp>
          <p:nvSpPr>
            <p:cNvPr id="53" name="TextBox 52">
              <a:extLst>
                <a:ext uri="{FF2B5EF4-FFF2-40B4-BE49-F238E27FC236}">
                  <a16:creationId xmlns:a16="http://schemas.microsoft.com/office/drawing/2014/main" id="{D3476856-49CA-2F02-92DE-6BAAF143609E}"/>
                </a:ext>
              </a:extLst>
            </p:cNvPr>
            <p:cNvSpPr txBox="1"/>
            <p:nvPr/>
          </p:nvSpPr>
          <p:spPr>
            <a:xfrm>
              <a:off x="5496613" y="3637338"/>
              <a:ext cx="1427707" cy="400110"/>
            </a:xfrm>
            <a:prstGeom prst="rect">
              <a:avLst/>
            </a:prstGeom>
            <a:noFill/>
          </p:spPr>
          <p:txBody>
            <a:bodyPr wrap="square" rtlCol="0">
              <a:spAutoFit/>
            </a:bodyPr>
            <a:lstStyle/>
            <a:p>
              <a:pPr lvl="0" algn="ctr"/>
              <a:r>
                <a:rPr lang="en-US" sz="2000" dirty="0">
                  <a:solidFill>
                    <a:schemeClr val="bg1"/>
                  </a:solidFill>
                  <a:latin typeface="Atkinson Hyperlegible" pitchFamily="2" charset="0"/>
                </a:rPr>
                <a:t>Transport</a:t>
              </a:r>
            </a:p>
          </p:txBody>
        </p:sp>
      </p:grpSp>
      <p:grpSp>
        <p:nvGrpSpPr>
          <p:cNvPr id="59" name="Group 58">
            <a:extLst>
              <a:ext uri="{FF2B5EF4-FFF2-40B4-BE49-F238E27FC236}">
                <a16:creationId xmlns:a16="http://schemas.microsoft.com/office/drawing/2014/main" id="{0FE1881E-7148-4F72-F982-2E3D896623B7}"/>
              </a:ext>
            </a:extLst>
          </p:cNvPr>
          <p:cNvGrpSpPr/>
          <p:nvPr/>
        </p:nvGrpSpPr>
        <p:grpSpPr>
          <a:xfrm>
            <a:off x="6866318" y="3453620"/>
            <a:ext cx="1842920" cy="767546"/>
            <a:chOff x="6836626" y="3453620"/>
            <a:chExt cx="1842920" cy="767546"/>
          </a:xfrm>
        </p:grpSpPr>
        <p:pic>
          <p:nvPicPr>
            <p:cNvPr id="25" name="Graphic 24">
              <a:extLst>
                <a:ext uri="{FF2B5EF4-FFF2-40B4-BE49-F238E27FC236}">
                  <a16:creationId xmlns:a16="http://schemas.microsoft.com/office/drawing/2014/main" id="{C09789BF-D929-DCD0-883A-43A4A59A51D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836626" y="3453620"/>
              <a:ext cx="1842920" cy="767546"/>
            </a:xfrm>
            <a:prstGeom prst="rect">
              <a:avLst/>
            </a:prstGeom>
          </p:spPr>
        </p:pic>
        <p:sp>
          <p:nvSpPr>
            <p:cNvPr id="54" name="TextBox 53">
              <a:extLst>
                <a:ext uri="{FF2B5EF4-FFF2-40B4-BE49-F238E27FC236}">
                  <a16:creationId xmlns:a16="http://schemas.microsoft.com/office/drawing/2014/main" id="{C1182106-DD93-0360-10F5-8257192832E5}"/>
                </a:ext>
              </a:extLst>
            </p:cNvPr>
            <p:cNvSpPr txBox="1"/>
            <p:nvPr/>
          </p:nvSpPr>
          <p:spPr>
            <a:xfrm>
              <a:off x="7104447" y="3637338"/>
              <a:ext cx="1427707" cy="400110"/>
            </a:xfrm>
            <a:prstGeom prst="rect">
              <a:avLst/>
            </a:prstGeom>
            <a:noFill/>
          </p:spPr>
          <p:txBody>
            <a:bodyPr wrap="square" rtlCol="0">
              <a:spAutoFit/>
            </a:bodyPr>
            <a:lstStyle/>
            <a:p>
              <a:pPr lvl="0" algn="ctr"/>
              <a:r>
                <a:rPr lang="en-US" sz="2000" dirty="0">
                  <a:solidFill>
                    <a:schemeClr val="bg1"/>
                  </a:solidFill>
                  <a:latin typeface="Atkinson Hyperlegible" pitchFamily="2" charset="0"/>
                </a:rPr>
                <a:t>Storage</a:t>
              </a:r>
            </a:p>
          </p:txBody>
        </p:sp>
      </p:grpSp>
      <p:grpSp>
        <p:nvGrpSpPr>
          <p:cNvPr id="4" name="Group 3">
            <a:extLst>
              <a:ext uri="{FF2B5EF4-FFF2-40B4-BE49-F238E27FC236}">
                <a16:creationId xmlns:a16="http://schemas.microsoft.com/office/drawing/2014/main" id="{AD7BC8A5-243B-AD74-82DB-E363C969AF0E}"/>
              </a:ext>
            </a:extLst>
          </p:cNvPr>
          <p:cNvGrpSpPr/>
          <p:nvPr/>
        </p:nvGrpSpPr>
        <p:grpSpPr>
          <a:xfrm>
            <a:off x="3618178" y="1342372"/>
            <a:ext cx="1717332" cy="2207730"/>
            <a:chOff x="3618178" y="1342372"/>
            <a:chExt cx="1717332" cy="2207730"/>
          </a:xfrm>
        </p:grpSpPr>
        <p:grpSp>
          <p:nvGrpSpPr>
            <p:cNvPr id="20" name="Group 19">
              <a:extLst>
                <a:ext uri="{FF2B5EF4-FFF2-40B4-BE49-F238E27FC236}">
                  <a16:creationId xmlns:a16="http://schemas.microsoft.com/office/drawing/2014/main" id="{3C328E97-CA23-B6F3-E429-3701348775A5}"/>
                </a:ext>
              </a:extLst>
            </p:cNvPr>
            <p:cNvGrpSpPr/>
            <p:nvPr/>
          </p:nvGrpSpPr>
          <p:grpSpPr>
            <a:xfrm>
              <a:off x="3618178" y="1342372"/>
              <a:ext cx="1717332" cy="1717332"/>
              <a:chOff x="3573873" y="1290121"/>
              <a:chExt cx="1717332" cy="1717332"/>
            </a:xfrm>
          </p:grpSpPr>
          <p:sp>
            <p:nvSpPr>
              <p:cNvPr id="241" name="Oval 240">
                <a:extLst>
                  <a:ext uri="{FF2B5EF4-FFF2-40B4-BE49-F238E27FC236}">
                    <a16:creationId xmlns:a16="http://schemas.microsoft.com/office/drawing/2014/main" id="{0067BF59-24DF-BFDB-8A63-2DCCD89A122D}"/>
                  </a:ext>
                </a:extLst>
              </p:cNvPr>
              <p:cNvSpPr/>
              <p:nvPr/>
            </p:nvSpPr>
            <p:spPr>
              <a:xfrm>
                <a:off x="3573873" y="1290121"/>
                <a:ext cx="1717332" cy="1717332"/>
              </a:xfrm>
              <a:prstGeom prst="ellipse">
                <a:avLst/>
              </a:prstGeom>
              <a:solidFill>
                <a:srgbClr val="00205C">
                  <a:alpha val="10000"/>
                </a:srgb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8" name="Picture 3">
                <a:extLst>
                  <a:ext uri="{FF2B5EF4-FFF2-40B4-BE49-F238E27FC236}">
                    <a16:creationId xmlns:a16="http://schemas.microsoft.com/office/drawing/2014/main" id="{3F85D3DD-5968-7CB9-D868-40353C9D34A1}"/>
                  </a:ext>
                </a:extLst>
              </p:cNvPr>
              <p:cNvPicPr preferRelativeResize="0">
                <a:picLocks/>
              </p:cNvPicPr>
              <p:nvPr/>
            </p:nvPicPr>
            <p:blipFill>
              <a:blip r:embed="rId9">
                <a:extLst>
                  <a:ext uri="{28A0092B-C50C-407E-A947-70E740481C1C}">
                    <a14:useLocalDpi xmlns:a14="http://schemas.microsoft.com/office/drawing/2010/main" val="0"/>
                  </a:ext>
                </a:extLst>
              </a:blip>
              <a:srcRect/>
              <a:stretch/>
            </p:blipFill>
            <p:spPr bwMode="auto">
              <a:xfrm>
                <a:off x="3669015" y="1385263"/>
                <a:ext cx="1527048" cy="1527048"/>
              </a:xfrm>
              <a:custGeom>
                <a:avLst/>
                <a:gdLst>
                  <a:gd name="connsiteX0" fmla="*/ 763701 w 1527402"/>
                  <a:gd name="connsiteY0" fmla="*/ 0 h 1527402"/>
                  <a:gd name="connsiteX1" fmla="*/ 1527402 w 1527402"/>
                  <a:gd name="connsiteY1" fmla="*/ 763701 h 1527402"/>
                  <a:gd name="connsiteX2" fmla="*/ 763701 w 1527402"/>
                  <a:gd name="connsiteY2" fmla="*/ 1527402 h 1527402"/>
                  <a:gd name="connsiteX3" fmla="*/ 0 w 1527402"/>
                  <a:gd name="connsiteY3" fmla="*/ 763701 h 1527402"/>
                  <a:gd name="connsiteX4" fmla="*/ 763701 w 1527402"/>
                  <a:gd name="connsiteY4" fmla="*/ 0 h 1527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7402" h="1527402">
                    <a:moveTo>
                      <a:pt x="763701" y="0"/>
                    </a:moveTo>
                    <a:cubicBezTo>
                      <a:pt x="1185481" y="0"/>
                      <a:pt x="1527402" y="341921"/>
                      <a:pt x="1527402" y="763701"/>
                    </a:cubicBezTo>
                    <a:cubicBezTo>
                      <a:pt x="1527402" y="1185481"/>
                      <a:pt x="1185481" y="1527402"/>
                      <a:pt x="763701" y="1527402"/>
                    </a:cubicBezTo>
                    <a:cubicBezTo>
                      <a:pt x="341921" y="1527402"/>
                      <a:pt x="0" y="1185481"/>
                      <a:pt x="0" y="763701"/>
                    </a:cubicBezTo>
                    <a:cubicBezTo>
                      <a:pt x="0" y="341921"/>
                      <a:pt x="341921" y="0"/>
                      <a:pt x="763701" y="0"/>
                    </a:cubicBezTo>
                    <a:close/>
                  </a:path>
                </a:pathLst>
              </a:custGeom>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55" name="Group 254">
              <a:extLst>
                <a:ext uri="{FF2B5EF4-FFF2-40B4-BE49-F238E27FC236}">
                  <a16:creationId xmlns:a16="http://schemas.microsoft.com/office/drawing/2014/main" id="{6B03549C-23D2-DC3A-510E-E08DDA788175}"/>
                </a:ext>
              </a:extLst>
            </p:cNvPr>
            <p:cNvGrpSpPr/>
            <p:nvPr/>
          </p:nvGrpSpPr>
          <p:grpSpPr>
            <a:xfrm>
              <a:off x="4211626" y="2917398"/>
              <a:ext cx="349653" cy="632704"/>
              <a:chOff x="4211626" y="2917398"/>
              <a:chExt cx="349653" cy="632704"/>
            </a:xfrm>
          </p:grpSpPr>
          <p:sp>
            <p:nvSpPr>
              <p:cNvPr id="202" name="Rectangle: Rounded Corners 201">
                <a:extLst>
                  <a:ext uri="{FF2B5EF4-FFF2-40B4-BE49-F238E27FC236}">
                    <a16:creationId xmlns:a16="http://schemas.microsoft.com/office/drawing/2014/main" id="{D8ACC9CB-6508-FC69-3F09-57081157F6D1}"/>
                  </a:ext>
                </a:extLst>
              </p:cNvPr>
              <p:cNvSpPr/>
              <p:nvPr/>
            </p:nvSpPr>
            <p:spPr>
              <a:xfrm rot="18900000">
                <a:off x="4211626" y="2917398"/>
                <a:ext cx="199989" cy="494781"/>
              </a:xfrm>
              <a:custGeom>
                <a:avLst/>
                <a:gdLst>
                  <a:gd name="connsiteX0" fmla="*/ 0 w 2045019"/>
                  <a:gd name="connsiteY0" fmla="*/ 286228 h 1717333"/>
                  <a:gd name="connsiteX1" fmla="*/ 286228 w 2045019"/>
                  <a:gd name="connsiteY1" fmla="*/ 0 h 1717333"/>
                  <a:gd name="connsiteX2" fmla="*/ 1758791 w 2045019"/>
                  <a:gd name="connsiteY2" fmla="*/ 0 h 1717333"/>
                  <a:gd name="connsiteX3" fmla="*/ 2045019 w 2045019"/>
                  <a:gd name="connsiteY3" fmla="*/ 286228 h 1717333"/>
                  <a:gd name="connsiteX4" fmla="*/ 2045019 w 2045019"/>
                  <a:gd name="connsiteY4" fmla="*/ 1431105 h 1717333"/>
                  <a:gd name="connsiteX5" fmla="*/ 1758791 w 2045019"/>
                  <a:gd name="connsiteY5" fmla="*/ 1717333 h 1717333"/>
                  <a:gd name="connsiteX6" fmla="*/ 286228 w 2045019"/>
                  <a:gd name="connsiteY6" fmla="*/ 1717333 h 1717333"/>
                  <a:gd name="connsiteX7" fmla="*/ 0 w 2045019"/>
                  <a:gd name="connsiteY7" fmla="*/ 1431105 h 1717333"/>
                  <a:gd name="connsiteX8" fmla="*/ 0 w 2045019"/>
                  <a:gd name="connsiteY8" fmla="*/ 286228 h 1717333"/>
                  <a:gd name="connsiteX0" fmla="*/ 2045019 w 2136459"/>
                  <a:gd name="connsiteY0" fmla="*/ 286228 h 1717333"/>
                  <a:gd name="connsiteX1" fmla="*/ 2045019 w 2136459"/>
                  <a:gd name="connsiteY1" fmla="*/ 1431105 h 1717333"/>
                  <a:gd name="connsiteX2" fmla="*/ 1758791 w 2136459"/>
                  <a:gd name="connsiteY2" fmla="*/ 1717333 h 1717333"/>
                  <a:gd name="connsiteX3" fmla="*/ 286228 w 2136459"/>
                  <a:gd name="connsiteY3" fmla="*/ 1717333 h 1717333"/>
                  <a:gd name="connsiteX4" fmla="*/ 0 w 2136459"/>
                  <a:gd name="connsiteY4" fmla="*/ 1431105 h 1717333"/>
                  <a:gd name="connsiteX5" fmla="*/ 0 w 2136459"/>
                  <a:gd name="connsiteY5" fmla="*/ 286228 h 1717333"/>
                  <a:gd name="connsiteX6" fmla="*/ 286228 w 2136459"/>
                  <a:gd name="connsiteY6" fmla="*/ 0 h 1717333"/>
                  <a:gd name="connsiteX7" fmla="*/ 1758791 w 2136459"/>
                  <a:gd name="connsiteY7" fmla="*/ 0 h 1717333"/>
                  <a:gd name="connsiteX8" fmla="*/ 2136459 w 2136459"/>
                  <a:gd name="connsiteY8" fmla="*/ 377668 h 1717333"/>
                  <a:gd name="connsiteX0" fmla="*/ 2045019 w 2045019"/>
                  <a:gd name="connsiteY0" fmla="*/ 286228 h 1717333"/>
                  <a:gd name="connsiteX1" fmla="*/ 2045019 w 2045019"/>
                  <a:gd name="connsiteY1" fmla="*/ 1431105 h 1717333"/>
                  <a:gd name="connsiteX2" fmla="*/ 1758791 w 2045019"/>
                  <a:gd name="connsiteY2" fmla="*/ 1717333 h 1717333"/>
                  <a:gd name="connsiteX3" fmla="*/ 286228 w 2045019"/>
                  <a:gd name="connsiteY3" fmla="*/ 1717333 h 1717333"/>
                  <a:gd name="connsiteX4" fmla="*/ 0 w 2045019"/>
                  <a:gd name="connsiteY4" fmla="*/ 1431105 h 1717333"/>
                  <a:gd name="connsiteX5" fmla="*/ 0 w 2045019"/>
                  <a:gd name="connsiteY5" fmla="*/ 286228 h 1717333"/>
                  <a:gd name="connsiteX6" fmla="*/ 286228 w 2045019"/>
                  <a:gd name="connsiteY6" fmla="*/ 0 h 1717333"/>
                  <a:gd name="connsiteX7" fmla="*/ 1758791 w 2045019"/>
                  <a:gd name="connsiteY7" fmla="*/ 0 h 1717333"/>
                  <a:gd name="connsiteX0" fmla="*/ 2045019 w 2045019"/>
                  <a:gd name="connsiteY0" fmla="*/ 1431105 h 1717333"/>
                  <a:gd name="connsiteX1" fmla="*/ 1758791 w 2045019"/>
                  <a:gd name="connsiteY1" fmla="*/ 1717333 h 1717333"/>
                  <a:gd name="connsiteX2" fmla="*/ 286228 w 2045019"/>
                  <a:gd name="connsiteY2" fmla="*/ 1717333 h 1717333"/>
                  <a:gd name="connsiteX3" fmla="*/ 0 w 2045019"/>
                  <a:gd name="connsiteY3" fmla="*/ 1431105 h 1717333"/>
                  <a:gd name="connsiteX4" fmla="*/ 0 w 2045019"/>
                  <a:gd name="connsiteY4" fmla="*/ 286228 h 1717333"/>
                  <a:gd name="connsiteX5" fmla="*/ 286228 w 2045019"/>
                  <a:gd name="connsiteY5" fmla="*/ 0 h 1717333"/>
                  <a:gd name="connsiteX6" fmla="*/ 1758791 w 2045019"/>
                  <a:gd name="connsiteY6" fmla="*/ 0 h 1717333"/>
                  <a:gd name="connsiteX0" fmla="*/ 1758791 w 1758791"/>
                  <a:gd name="connsiteY0" fmla="*/ 1717333 h 1717333"/>
                  <a:gd name="connsiteX1" fmla="*/ 286228 w 1758791"/>
                  <a:gd name="connsiteY1" fmla="*/ 1717333 h 1717333"/>
                  <a:gd name="connsiteX2" fmla="*/ 0 w 1758791"/>
                  <a:gd name="connsiteY2" fmla="*/ 1431105 h 1717333"/>
                  <a:gd name="connsiteX3" fmla="*/ 0 w 1758791"/>
                  <a:gd name="connsiteY3" fmla="*/ 286228 h 1717333"/>
                  <a:gd name="connsiteX4" fmla="*/ 286228 w 1758791"/>
                  <a:gd name="connsiteY4" fmla="*/ 0 h 1717333"/>
                  <a:gd name="connsiteX5" fmla="*/ 1758791 w 1758791"/>
                  <a:gd name="connsiteY5" fmla="*/ 0 h 1717333"/>
                  <a:gd name="connsiteX0" fmla="*/ 286228 w 1758791"/>
                  <a:gd name="connsiteY0" fmla="*/ 1717333 h 1717333"/>
                  <a:gd name="connsiteX1" fmla="*/ 0 w 1758791"/>
                  <a:gd name="connsiteY1" fmla="*/ 1431105 h 1717333"/>
                  <a:gd name="connsiteX2" fmla="*/ 0 w 1758791"/>
                  <a:gd name="connsiteY2" fmla="*/ 286228 h 1717333"/>
                  <a:gd name="connsiteX3" fmla="*/ 286228 w 1758791"/>
                  <a:gd name="connsiteY3" fmla="*/ 0 h 1717333"/>
                  <a:gd name="connsiteX4" fmla="*/ 1758791 w 1758791"/>
                  <a:gd name="connsiteY4" fmla="*/ 0 h 1717333"/>
                  <a:gd name="connsiteX0" fmla="*/ 0 w 1758791"/>
                  <a:gd name="connsiteY0" fmla="*/ 1431105 h 1431105"/>
                  <a:gd name="connsiteX1" fmla="*/ 0 w 1758791"/>
                  <a:gd name="connsiteY1" fmla="*/ 286228 h 1431105"/>
                  <a:gd name="connsiteX2" fmla="*/ 286228 w 1758791"/>
                  <a:gd name="connsiteY2" fmla="*/ 0 h 1431105"/>
                  <a:gd name="connsiteX3" fmla="*/ 1758791 w 1758791"/>
                  <a:gd name="connsiteY3" fmla="*/ 0 h 1431105"/>
                  <a:gd name="connsiteX0" fmla="*/ 0 w 286228"/>
                  <a:gd name="connsiteY0" fmla="*/ 1431105 h 1431105"/>
                  <a:gd name="connsiteX1" fmla="*/ 0 w 286228"/>
                  <a:gd name="connsiteY1" fmla="*/ 286228 h 1431105"/>
                  <a:gd name="connsiteX2" fmla="*/ 286228 w 286228"/>
                  <a:gd name="connsiteY2" fmla="*/ 0 h 1431105"/>
                  <a:gd name="connsiteX0" fmla="*/ 0 w 286228"/>
                  <a:gd name="connsiteY0" fmla="*/ 653147 h 653147"/>
                  <a:gd name="connsiteX1" fmla="*/ 0 w 286228"/>
                  <a:gd name="connsiteY1" fmla="*/ 286228 h 653147"/>
                  <a:gd name="connsiteX2" fmla="*/ 286228 w 286228"/>
                  <a:gd name="connsiteY2" fmla="*/ 0 h 653147"/>
                  <a:gd name="connsiteX0" fmla="*/ 0 w 264001"/>
                  <a:gd name="connsiteY0" fmla="*/ 653147 h 653147"/>
                  <a:gd name="connsiteX1" fmla="*/ 0 w 264001"/>
                  <a:gd name="connsiteY1" fmla="*/ 286228 h 653147"/>
                  <a:gd name="connsiteX2" fmla="*/ 264001 w 264001"/>
                  <a:gd name="connsiteY2" fmla="*/ 0 h 653147"/>
                  <a:gd name="connsiteX0" fmla="*/ 0 w 264001"/>
                  <a:gd name="connsiteY0" fmla="*/ 653147 h 653147"/>
                  <a:gd name="connsiteX1" fmla="*/ 0 w 264001"/>
                  <a:gd name="connsiteY1" fmla="*/ 286228 h 653147"/>
                  <a:gd name="connsiteX2" fmla="*/ 264001 w 264001"/>
                  <a:gd name="connsiteY2" fmla="*/ 0 h 653147"/>
                </a:gdLst>
                <a:ahLst/>
                <a:cxnLst>
                  <a:cxn ang="0">
                    <a:pos x="connsiteX0" y="connsiteY0"/>
                  </a:cxn>
                  <a:cxn ang="0">
                    <a:pos x="connsiteX1" y="connsiteY1"/>
                  </a:cxn>
                  <a:cxn ang="0">
                    <a:pos x="connsiteX2" y="connsiteY2"/>
                  </a:cxn>
                </a:cxnLst>
                <a:rect l="l" t="t" r="r" b="b"/>
                <a:pathLst>
                  <a:path w="264001" h="653147">
                    <a:moveTo>
                      <a:pt x="0" y="653147"/>
                    </a:moveTo>
                    <a:lnTo>
                      <a:pt x="0" y="286228"/>
                    </a:lnTo>
                    <a:cubicBezTo>
                      <a:pt x="0" y="128149"/>
                      <a:pt x="114812" y="17780"/>
                      <a:pt x="264001" y="0"/>
                    </a:cubicBezTo>
                  </a:path>
                </a:pathLst>
              </a:custGeom>
              <a:noFill/>
              <a:ln>
                <a:solidFill>
                  <a:srgbClr val="0020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486927E2-9BFF-C9C5-0EC0-BBE40B21CAE3}"/>
                  </a:ext>
                </a:extLst>
              </p:cNvPr>
              <p:cNvGrpSpPr/>
              <p:nvPr/>
            </p:nvGrpSpPr>
            <p:grpSpPr>
              <a:xfrm>
                <a:off x="4392409" y="3381232"/>
                <a:ext cx="168870" cy="168870"/>
                <a:chOff x="1736980" y="3574452"/>
                <a:chExt cx="228600" cy="228600"/>
              </a:xfrm>
            </p:grpSpPr>
            <p:sp>
              <p:nvSpPr>
                <p:cNvPr id="199" name="Oval 198">
                  <a:extLst>
                    <a:ext uri="{FF2B5EF4-FFF2-40B4-BE49-F238E27FC236}">
                      <a16:creationId xmlns:a16="http://schemas.microsoft.com/office/drawing/2014/main" id="{30F08262-148B-2E69-0AFE-664F94C68A8B}"/>
                    </a:ext>
                  </a:extLst>
                </p:cNvPr>
                <p:cNvSpPr/>
                <p:nvPr/>
              </p:nvSpPr>
              <p:spPr>
                <a:xfrm>
                  <a:off x="1736980" y="3574452"/>
                  <a:ext cx="228600" cy="228600"/>
                </a:xfrm>
                <a:prstGeom prst="ellipse">
                  <a:avLst/>
                </a:prstGeom>
                <a:solidFill>
                  <a:schemeClr val="bg1"/>
                </a:solidFill>
                <a:ln w="9525">
                  <a:solidFill>
                    <a:srgbClr val="0020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0" name="Oval 199">
                  <a:extLst>
                    <a:ext uri="{FF2B5EF4-FFF2-40B4-BE49-F238E27FC236}">
                      <a16:creationId xmlns:a16="http://schemas.microsoft.com/office/drawing/2014/main" id="{5EF64498-625F-4C0B-CB47-57925F92035F}"/>
                    </a:ext>
                  </a:extLst>
                </p:cNvPr>
                <p:cNvSpPr/>
                <p:nvPr/>
              </p:nvSpPr>
              <p:spPr>
                <a:xfrm>
                  <a:off x="1782700" y="3620172"/>
                  <a:ext cx="137160" cy="137160"/>
                </a:xfrm>
                <a:prstGeom prst="ellipse">
                  <a:avLst/>
                </a:prstGeom>
                <a:solidFill>
                  <a:srgbClr val="EF41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6" name="Group 5">
            <a:extLst>
              <a:ext uri="{FF2B5EF4-FFF2-40B4-BE49-F238E27FC236}">
                <a16:creationId xmlns:a16="http://schemas.microsoft.com/office/drawing/2014/main" id="{22695F4A-8170-D36C-6F67-476BD9704434}"/>
              </a:ext>
            </a:extLst>
          </p:cNvPr>
          <p:cNvGrpSpPr/>
          <p:nvPr/>
        </p:nvGrpSpPr>
        <p:grpSpPr>
          <a:xfrm>
            <a:off x="6899420" y="1342372"/>
            <a:ext cx="1717332" cy="2207730"/>
            <a:chOff x="6899420" y="1342372"/>
            <a:chExt cx="1717332" cy="2207730"/>
          </a:xfrm>
        </p:grpSpPr>
        <p:grpSp>
          <p:nvGrpSpPr>
            <p:cNvPr id="289" name="Group 288">
              <a:extLst>
                <a:ext uri="{FF2B5EF4-FFF2-40B4-BE49-F238E27FC236}">
                  <a16:creationId xmlns:a16="http://schemas.microsoft.com/office/drawing/2014/main" id="{F667F98C-26FF-55A3-B252-5FAE107CA1E1}"/>
                </a:ext>
              </a:extLst>
            </p:cNvPr>
            <p:cNvGrpSpPr/>
            <p:nvPr/>
          </p:nvGrpSpPr>
          <p:grpSpPr>
            <a:xfrm>
              <a:off x="6899420" y="1342372"/>
              <a:ext cx="1717332" cy="1717332"/>
              <a:chOff x="6908423" y="1803108"/>
              <a:chExt cx="1717332" cy="1717332"/>
            </a:xfrm>
          </p:grpSpPr>
          <p:sp>
            <p:nvSpPr>
              <p:cNvPr id="250" name="Oval 249">
                <a:extLst>
                  <a:ext uri="{FF2B5EF4-FFF2-40B4-BE49-F238E27FC236}">
                    <a16:creationId xmlns:a16="http://schemas.microsoft.com/office/drawing/2014/main" id="{B3A7560A-B20B-DAAF-BDFE-B847829A0E13}"/>
                  </a:ext>
                </a:extLst>
              </p:cNvPr>
              <p:cNvSpPr/>
              <p:nvPr/>
            </p:nvSpPr>
            <p:spPr>
              <a:xfrm>
                <a:off x="6908423" y="1803108"/>
                <a:ext cx="1717332" cy="1717332"/>
              </a:xfrm>
              <a:prstGeom prst="ellipse">
                <a:avLst/>
              </a:prstGeom>
              <a:solidFill>
                <a:srgbClr val="00205C">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1" name="Picture 250">
                <a:extLst>
                  <a:ext uri="{FF2B5EF4-FFF2-40B4-BE49-F238E27FC236}">
                    <a16:creationId xmlns:a16="http://schemas.microsoft.com/office/drawing/2014/main" id="{E253310D-4C12-E2C3-E4AB-DCD793AF7043}"/>
                  </a:ext>
                </a:extLst>
              </p:cNvPr>
              <p:cNvPicPr>
                <a:picLocks noChangeAspect="1"/>
              </p:cNvPicPr>
              <p:nvPr/>
            </p:nvPicPr>
            <p:blipFill>
              <a:blip r:embed="rId10">
                <a:extLst>
                  <a:ext uri="{28A0092B-C50C-407E-A947-70E740481C1C}">
                    <a14:useLocalDpi xmlns:a14="http://schemas.microsoft.com/office/drawing/2010/main" val="0"/>
                  </a:ext>
                </a:extLst>
              </a:blip>
              <a:srcRect l="17893" r="17893"/>
              <a:stretch/>
            </p:blipFill>
            <p:spPr>
              <a:xfrm>
                <a:off x="7003388" y="1898073"/>
                <a:ext cx="1527402" cy="1527402"/>
              </a:xfrm>
              <a:custGeom>
                <a:avLst/>
                <a:gdLst>
                  <a:gd name="connsiteX0" fmla="*/ 763701 w 1527402"/>
                  <a:gd name="connsiteY0" fmla="*/ 0 h 1527402"/>
                  <a:gd name="connsiteX1" fmla="*/ 1527402 w 1527402"/>
                  <a:gd name="connsiteY1" fmla="*/ 763701 h 1527402"/>
                  <a:gd name="connsiteX2" fmla="*/ 763701 w 1527402"/>
                  <a:gd name="connsiteY2" fmla="*/ 1527402 h 1527402"/>
                  <a:gd name="connsiteX3" fmla="*/ 0 w 1527402"/>
                  <a:gd name="connsiteY3" fmla="*/ 763701 h 1527402"/>
                  <a:gd name="connsiteX4" fmla="*/ 763701 w 1527402"/>
                  <a:gd name="connsiteY4" fmla="*/ 0 h 1527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7402" h="1527402">
                    <a:moveTo>
                      <a:pt x="763701" y="0"/>
                    </a:moveTo>
                    <a:cubicBezTo>
                      <a:pt x="1185481" y="0"/>
                      <a:pt x="1527402" y="341921"/>
                      <a:pt x="1527402" y="763701"/>
                    </a:cubicBezTo>
                    <a:cubicBezTo>
                      <a:pt x="1527402" y="1185481"/>
                      <a:pt x="1185481" y="1527402"/>
                      <a:pt x="763701" y="1527402"/>
                    </a:cubicBezTo>
                    <a:cubicBezTo>
                      <a:pt x="341921" y="1527402"/>
                      <a:pt x="0" y="1185481"/>
                      <a:pt x="0" y="763701"/>
                    </a:cubicBezTo>
                    <a:cubicBezTo>
                      <a:pt x="0" y="341921"/>
                      <a:pt x="341921" y="0"/>
                      <a:pt x="763701" y="0"/>
                    </a:cubicBezTo>
                    <a:close/>
                  </a:path>
                </a:pathLst>
              </a:custGeom>
              <a:ln w="12700">
                <a:solidFill>
                  <a:srgbClr val="00205C"/>
                </a:solidFill>
              </a:ln>
            </p:spPr>
          </p:pic>
        </p:grpSp>
        <p:grpSp>
          <p:nvGrpSpPr>
            <p:cNvPr id="256" name="Group 255">
              <a:extLst>
                <a:ext uri="{FF2B5EF4-FFF2-40B4-BE49-F238E27FC236}">
                  <a16:creationId xmlns:a16="http://schemas.microsoft.com/office/drawing/2014/main" id="{DFD96ADE-6301-3391-802D-1F6B7A896375}"/>
                </a:ext>
              </a:extLst>
            </p:cNvPr>
            <p:cNvGrpSpPr/>
            <p:nvPr/>
          </p:nvGrpSpPr>
          <p:grpSpPr>
            <a:xfrm>
              <a:off x="7467112" y="2917398"/>
              <a:ext cx="349653" cy="632704"/>
              <a:chOff x="4211626" y="2917398"/>
              <a:chExt cx="349653" cy="632704"/>
            </a:xfrm>
          </p:grpSpPr>
          <p:sp>
            <p:nvSpPr>
              <p:cNvPr id="257" name="Rectangle: Rounded Corners 201">
                <a:extLst>
                  <a:ext uri="{FF2B5EF4-FFF2-40B4-BE49-F238E27FC236}">
                    <a16:creationId xmlns:a16="http://schemas.microsoft.com/office/drawing/2014/main" id="{32318EF0-DB14-CD87-5A81-AA8CF5585699}"/>
                  </a:ext>
                </a:extLst>
              </p:cNvPr>
              <p:cNvSpPr/>
              <p:nvPr/>
            </p:nvSpPr>
            <p:spPr>
              <a:xfrm rot="18900000">
                <a:off x="4211626" y="2917398"/>
                <a:ext cx="199989" cy="494781"/>
              </a:xfrm>
              <a:custGeom>
                <a:avLst/>
                <a:gdLst>
                  <a:gd name="connsiteX0" fmla="*/ 0 w 2045019"/>
                  <a:gd name="connsiteY0" fmla="*/ 286228 h 1717333"/>
                  <a:gd name="connsiteX1" fmla="*/ 286228 w 2045019"/>
                  <a:gd name="connsiteY1" fmla="*/ 0 h 1717333"/>
                  <a:gd name="connsiteX2" fmla="*/ 1758791 w 2045019"/>
                  <a:gd name="connsiteY2" fmla="*/ 0 h 1717333"/>
                  <a:gd name="connsiteX3" fmla="*/ 2045019 w 2045019"/>
                  <a:gd name="connsiteY3" fmla="*/ 286228 h 1717333"/>
                  <a:gd name="connsiteX4" fmla="*/ 2045019 w 2045019"/>
                  <a:gd name="connsiteY4" fmla="*/ 1431105 h 1717333"/>
                  <a:gd name="connsiteX5" fmla="*/ 1758791 w 2045019"/>
                  <a:gd name="connsiteY5" fmla="*/ 1717333 h 1717333"/>
                  <a:gd name="connsiteX6" fmla="*/ 286228 w 2045019"/>
                  <a:gd name="connsiteY6" fmla="*/ 1717333 h 1717333"/>
                  <a:gd name="connsiteX7" fmla="*/ 0 w 2045019"/>
                  <a:gd name="connsiteY7" fmla="*/ 1431105 h 1717333"/>
                  <a:gd name="connsiteX8" fmla="*/ 0 w 2045019"/>
                  <a:gd name="connsiteY8" fmla="*/ 286228 h 1717333"/>
                  <a:gd name="connsiteX0" fmla="*/ 2045019 w 2136459"/>
                  <a:gd name="connsiteY0" fmla="*/ 286228 h 1717333"/>
                  <a:gd name="connsiteX1" fmla="*/ 2045019 w 2136459"/>
                  <a:gd name="connsiteY1" fmla="*/ 1431105 h 1717333"/>
                  <a:gd name="connsiteX2" fmla="*/ 1758791 w 2136459"/>
                  <a:gd name="connsiteY2" fmla="*/ 1717333 h 1717333"/>
                  <a:gd name="connsiteX3" fmla="*/ 286228 w 2136459"/>
                  <a:gd name="connsiteY3" fmla="*/ 1717333 h 1717333"/>
                  <a:gd name="connsiteX4" fmla="*/ 0 w 2136459"/>
                  <a:gd name="connsiteY4" fmla="*/ 1431105 h 1717333"/>
                  <a:gd name="connsiteX5" fmla="*/ 0 w 2136459"/>
                  <a:gd name="connsiteY5" fmla="*/ 286228 h 1717333"/>
                  <a:gd name="connsiteX6" fmla="*/ 286228 w 2136459"/>
                  <a:gd name="connsiteY6" fmla="*/ 0 h 1717333"/>
                  <a:gd name="connsiteX7" fmla="*/ 1758791 w 2136459"/>
                  <a:gd name="connsiteY7" fmla="*/ 0 h 1717333"/>
                  <a:gd name="connsiteX8" fmla="*/ 2136459 w 2136459"/>
                  <a:gd name="connsiteY8" fmla="*/ 377668 h 1717333"/>
                  <a:gd name="connsiteX0" fmla="*/ 2045019 w 2045019"/>
                  <a:gd name="connsiteY0" fmla="*/ 286228 h 1717333"/>
                  <a:gd name="connsiteX1" fmla="*/ 2045019 w 2045019"/>
                  <a:gd name="connsiteY1" fmla="*/ 1431105 h 1717333"/>
                  <a:gd name="connsiteX2" fmla="*/ 1758791 w 2045019"/>
                  <a:gd name="connsiteY2" fmla="*/ 1717333 h 1717333"/>
                  <a:gd name="connsiteX3" fmla="*/ 286228 w 2045019"/>
                  <a:gd name="connsiteY3" fmla="*/ 1717333 h 1717333"/>
                  <a:gd name="connsiteX4" fmla="*/ 0 w 2045019"/>
                  <a:gd name="connsiteY4" fmla="*/ 1431105 h 1717333"/>
                  <a:gd name="connsiteX5" fmla="*/ 0 w 2045019"/>
                  <a:gd name="connsiteY5" fmla="*/ 286228 h 1717333"/>
                  <a:gd name="connsiteX6" fmla="*/ 286228 w 2045019"/>
                  <a:gd name="connsiteY6" fmla="*/ 0 h 1717333"/>
                  <a:gd name="connsiteX7" fmla="*/ 1758791 w 2045019"/>
                  <a:gd name="connsiteY7" fmla="*/ 0 h 1717333"/>
                  <a:gd name="connsiteX0" fmla="*/ 2045019 w 2045019"/>
                  <a:gd name="connsiteY0" fmla="*/ 1431105 h 1717333"/>
                  <a:gd name="connsiteX1" fmla="*/ 1758791 w 2045019"/>
                  <a:gd name="connsiteY1" fmla="*/ 1717333 h 1717333"/>
                  <a:gd name="connsiteX2" fmla="*/ 286228 w 2045019"/>
                  <a:gd name="connsiteY2" fmla="*/ 1717333 h 1717333"/>
                  <a:gd name="connsiteX3" fmla="*/ 0 w 2045019"/>
                  <a:gd name="connsiteY3" fmla="*/ 1431105 h 1717333"/>
                  <a:gd name="connsiteX4" fmla="*/ 0 w 2045019"/>
                  <a:gd name="connsiteY4" fmla="*/ 286228 h 1717333"/>
                  <a:gd name="connsiteX5" fmla="*/ 286228 w 2045019"/>
                  <a:gd name="connsiteY5" fmla="*/ 0 h 1717333"/>
                  <a:gd name="connsiteX6" fmla="*/ 1758791 w 2045019"/>
                  <a:gd name="connsiteY6" fmla="*/ 0 h 1717333"/>
                  <a:gd name="connsiteX0" fmla="*/ 1758791 w 1758791"/>
                  <a:gd name="connsiteY0" fmla="*/ 1717333 h 1717333"/>
                  <a:gd name="connsiteX1" fmla="*/ 286228 w 1758791"/>
                  <a:gd name="connsiteY1" fmla="*/ 1717333 h 1717333"/>
                  <a:gd name="connsiteX2" fmla="*/ 0 w 1758791"/>
                  <a:gd name="connsiteY2" fmla="*/ 1431105 h 1717333"/>
                  <a:gd name="connsiteX3" fmla="*/ 0 w 1758791"/>
                  <a:gd name="connsiteY3" fmla="*/ 286228 h 1717333"/>
                  <a:gd name="connsiteX4" fmla="*/ 286228 w 1758791"/>
                  <a:gd name="connsiteY4" fmla="*/ 0 h 1717333"/>
                  <a:gd name="connsiteX5" fmla="*/ 1758791 w 1758791"/>
                  <a:gd name="connsiteY5" fmla="*/ 0 h 1717333"/>
                  <a:gd name="connsiteX0" fmla="*/ 286228 w 1758791"/>
                  <a:gd name="connsiteY0" fmla="*/ 1717333 h 1717333"/>
                  <a:gd name="connsiteX1" fmla="*/ 0 w 1758791"/>
                  <a:gd name="connsiteY1" fmla="*/ 1431105 h 1717333"/>
                  <a:gd name="connsiteX2" fmla="*/ 0 w 1758791"/>
                  <a:gd name="connsiteY2" fmla="*/ 286228 h 1717333"/>
                  <a:gd name="connsiteX3" fmla="*/ 286228 w 1758791"/>
                  <a:gd name="connsiteY3" fmla="*/ 0 h 1717333"/>
                  <a:gd name="connsiteX4" fmla="*/ 1758791 w 1758791"/>
                  <a:gd name="connsiteY4" fmla="*/ 0 h 1717333"/>
                  <a:gd name="connsiteX0" fmla="*/ 0 w 1758791"/>
                  <a:gd name="connsiteY0" fmla="*/ 1431105 h 1431105"/>
                  <a:gd name="connsiteX1" fmla="*/ 0 w 1758791"/>
                  <a:gd name="connsiteY1" fmla="*/ 286228 h 1431105"/>
                  <a:gd name="connsiteX2" fmla="*/ 286228 w 1758791"/>
                  <a:gd name="connsiteY2" fmla="*/ 0 h 1431105"/>
                  <a:gd name="connsiteX3" fmla="*/ 1758791 w 1758791"/>
                  <a:gd name="connsiteY3" fmla="*/ 0 h 1431105"/>
                  <a:gd name="connsiteX0" fmla="*/ 0 w 286228"/>
                  <a:gd name="connsiteY0" fmla="*/ 1431105 h 1431105"/>
                  <a:gd name="connsiteX1" fmla="*/ 0 w 286228"/>
                  <a:gd name="connsiteY1" fmla="*/ 286228 h 1431105"/>
                  <a:gd name="connsiteX2" fmla="*/ 286228 w 286228"/>
                  <a:gd name="connsiteY2" fmla="*/ 0 h 1431105"/>
                  <a:gd name="connsiteX0" fmla="*/ 0 w 286228"/>
                  <a:gd name="connsiteY0" fmla="*/ 653147 h 653147"/>
                  <a:gd name="connsiteX1" fmla="*/ 0 w 286228"/>
                  <a:gd name="connsiteY1" fmla="*/ 286228 h 653147"/>
                  <a:gd name="connsiteX2" fmla="*/ 286228 w 286228"/>
                  <a:gd name="connsiteY2" fmla="*/ 0 h 653147"/>
                  <a:gd name="connsiteX0" fmla="*/ 0 w 264001"/>
                  <a:gd name="connsiteY0" fmla="*/ 653147 h 653147"/>
                  <a:gd name="connsiteX1" fmla="*/ 0 w 264001"/>
                  <a:gd name="connsiteY1" fmla="*/ 286228 h 653147"/>
                  <a:gd name="connsiteX2" fmla="*/ 264001 w 264001"/>
                  <a:gd name="connsiteY2" fmla="*/ 0 h 653147"/>
                  <a:gd name="connsiteX0" fmla="*/ 0 w 264001"/>
                  <a:gd name="connsiteY0" fmla="*/ 653147 h 653147"/>
                  <a:gd name="connsiteX1" fmla="*/ 0 w 264001"/>
                  <a:gd name="connsiteY1" fmla="*/ 286228 h 653147"/>
                  <a:gd name="connsiteX2" fmla="*/ 264001 w 264001"/>
                  <a:gd name="connsiteY2" fmla="*/ 0 h 653147"/>
                </a:gdLst>
                <a:ahLst/>
                <a:cxnLst>
                  <a:cxn ang="0">
                    <a:pos x="connsiteX0" y="connsiteY0"/>
                  </a:cxn>
                  <a:cxn ang="0">
                    <a:pos x="connsiteX1" y="connsiteY1"/>
                  </a:cxn>
                  <a:cxn ang="0">
                    <a:pos x="connsiteX2" y="connsiteY2"/>
                  </a:cxn>
                </a:cxnLst>
                <a:rect l="l" t="t" r="r" b="b"/>
                <a:pathLst>
                  <a:path w="264001" h="653147">
                    <a:moveTo>
                      <a:pt x="0" y="653147"/>
                    </a:moveTo>
                    <a:lnTo>
                      <a:pt x="0" y="286228"/>
                    </a:lnTo>
                    <a:cubicBezTo>
                      <a:pt x="0" y="128149"/>
                      <a:pt x="114812" y="17780"/>
                      <a:pt x="264001" y="0"/>
                    </a:cubicBezTo>
                  </a:path>
                </a:pathLst>
              </a:custGeom>
              <a:noFill/>
              <a:ln>
                <a:solidFill>
                  <a:srgbClr val="0020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8" name="Group 257">
                <a:extLst>
                  <a:ext uri="{FF2B5EF4-FFF2-40B4-BE49-F238E27FC236}">
                    <a16:creationId xmlns:a16="http://schemas.microsoft.com/office/drawing/2014/main" id="{9AD18744-6459-3B3F-AA90-BD660F4A7B52}"/>
                  </a:ext>
                </a:extLst>
              </p:cNvPr>
              <p:cNvGrpSpPr/>
              <p:nvPr/>
            </p:nvGrpSpPr>
            <p:grpSpPr>
              <a:xfrm>
                <a:off x="4392409" y="3381232"/>
                <a:ext cx="168870" cy="168870"/>
                <a:chOff x="1736980" y="3574452"/>
                <a:chExt cx="228600" cy="228600"/>
              </a:xfrm>
            </p:grpSpPr>
            <p:sp>
              <p:nvSpPr>
                <p:cNvPr id="261" name="Oval 260">
                  <a:extLst>
                    <a:ext uri="{FF2B5EF4-FFF2-40B4-BE49-F238E27FC236}">
                      <a16:creationId xmlns:a16="http://schemas.microsoft.com/office/drawing/2014/main" id="{79E77A24-D0CD-8B6F-9ACF-79CABF61837C}"/>
                    </a:ext>
                  </a:extLst>
                </p:cNvPr>
                <p:cNvSpPr/>
                <p:nvPr/>
              </p:nvSpPr>
              <p:spPr>
                <a:xfrm>
                  <a:off x="1736980" y="3574452"/>
                  <a:ext cx="228600" cy="228600"/>
                </a:xfrm>
                <a:prstGeom prst="ellipse">
                  <a:avLst/>
                </a:prstGeom>
                <a:solidFill>
                  <a:schemeClr val="bg1"/>
                </a:solidFill>
                <a:ln w="9525">
                  <a:solidFill>
                    <a:srgbClr val="0020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4" name="Oval 263">
                  <a:extLst>
                    <a:ext uri="{FF2B5EF4-FFF2-40B4-BE49-F238E27FC236}">
                      <a16:creationId xmlns:a16="http://schemas.microsoft.com/office/drawing/2014/main" id="{E843FE56-B780-21D7-2DE0-906F8F4B9342}"/>
                    </a:ext>
                  </a:extLst>
                </p:cNvPr>
                <p:cNvSpPr/>
                <p:nvPr/>
              </p:nvSpPr>
              <p:spPr>
                <a:xfrm>
                  <a:off x="1782700" y="3620172"/>
                  <a:ext cx="137160" cy="137160"/>
                </a:xfrm>
                <a:prstGeom prst="ellipse">
                  <a:avLst/>
                </a:prstGeom>
                <a:solidFill>
                  <a:srgbClr val="EF41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8" name="Group 7">
            <a:extLst>
              <a:ext uri="{FF2B5EF4-FFF2-40B4-BE49-F238E27FC236}">
                <a16:creationId xmlns:a16="http://schemas.microsoft.com/office/drawing/2014/main" id="{031884D3-730D-7828-8753-DC5226DB75E9}"/>
              </a:ext>
            </a:extLst>
          </p:cNvPr>
          <p:cNvGrpSpPr/>
          <p:nvPr/>
        </p:nvGrpSpPr>
        <p:grpSpPr>
          <a:xfrm>
            <a:off x="10180660" y="1342372"/>
            <a:ext cx="1717332" cy="2207730"/>
            <a:chOff x="10180660" y="1342372"/>
            <a:chExt cx="1717332" cy="2207730"/>
          </a:xfrm>
        </p:grpSpPr>
        <p:grpSp>
          <p:nvGrpSpPr>
            <p:cNvPr id="290" name="Group 289">
              <a:extLst>
                <a:ext uri="{FF2B5EF4-FFF2-40B4-BE49-F238E27FC236}">
                  <a16:creationId xmlns:a16="http://schemas.microsoft.com/office/drawing/2014/main" id="{5DA47C76-87E7-67D4-9FD6-E3BEC2AB3CD0}"/>
                </a:ext>
              </a:extLst>
            </p:cNvPr>
            <p:cNvGrpSpPr/>
            <p:nvPr/>
          </p:nvGrpSpPr>
          <p:grpSpPr>
            <a:xfrm>
              <a:off x="10180660" y="1342372"/>
              <a:ext cx="1717332" cy="1717332"/>
              <a:chOff x="10242973" y="1803108"/>
              <a:chExt cx="1717332" cy="1717332"/>
            </a:xfrm>
          </p:grpSpPr>
          <p:sp>
            <p:nvSpPr>
              <p:cNvPr id="259" name="Oval 258">
                <a:extLst>
                  <a:ext uri="{FF2B5EF4-FFF2-40B4-BE49-F238E27FC236}">
                    <a16:creationId xmlns:a16="http://schemas.microsoft.com/office/drawing/2014/main" id="{E286761E-9FC4-AAB5-F0A4-B5A074559B95}"/>
                  </a:ext>
                </a:extLst>
              </p:cNvPr>
              <p:cNvSpPr/>
              <p:nvPr/>
            </p:nvSpPr>
            <p:spPr>
              <a:xfrm>
                <a:off x="10242973" y="1803108"/>
                <a:ext cx="1717332" cy="1717332"/>
              </a:xfrm>
              <a:prstGeom prst="ellipse">
                <a:avLst/>
              </a:prstGeom>
              <a:solidFill>
                <a:srgbClr val="00205C">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0" name="Picture 259">
                <a:extLst>
                  <a:ext uri="{FF2B5EF4-FFF2-40B4-BE49-F238E27FC236}">
                    <a16:creationId xmlns:a16="http://schemas.microsoft.com/office/drawing/2014/main" id="{EDF3529F-DA39-D5AD-4E97-A7EC3CC0E725}"/>
                  </a:ext>
                </a:extLst>
              </p:cNvPr>
              <p:cNvPicPr>
                <a:picLocks noChangeAspect="1"/>
              </p:cNvPicPr>
              <p:nvPr/>
            </p:nvPicPr>
            <p:blipFill>
              <a:blip r:embed="rId11">
                <a:extLst>
                  <a:ext uri="{28A0092B-C50C-407E-A947-70E740481C1C}">
                    <a14:useLocalDpi xmlns:a14="http://schemas.microsoft.com/office/drawing/2010/main" val="0"/>
                  </a:ext>
                </a:extLst>
              </a:blip>
              <a:srcRect l="16768" r="16768"/>
              <a:stretch/>
            </p:blipFill>
            <p:spPr>
              <a:xfrm>
                <a:off x="10337938" y="1898073"/>
                <a:ext cx="1527402" cy="1527402"/>
              </a:xfrm>
              <a:custGeom>
                <a:avLst/>
                <a:gdLst>
                  <a:gd name="connsiteX0" fmla="*/ 763701 w 1527402"/>
                  <a:gd name="connsiteY0" fmla="*/ 0 h 1527402"/>
                  <a:gd name="connsiteX1" fmla="*/ 1527402 w 1527402"/>
                  <a:gd name="connsiteY1" fmla="*/ 763701 h 1527402"/>
                  <a:gd name="connsiteX2" fmla="*/ 763701 w 1527402"/>
                  <a:gd name="connsiteY2" fmla="*/ 1527402 h 1527402"/>
                  <a:gd name="connsiteX3" fmla="*/ 0 w 1527402"/>
                  <a:gd name="connsiteY3" fmla="*/ 763701 h 1527402"/>
                  <a:gd name="connsiteX4" fmla="*/ 763701 w 1527402"/>
                  <a:gd name="connsiteY4" fmla="*/ 0 h 1527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7402" h="1527402">
                    <a:moveTo>
                      <a:pt x="763701" y="0"/>
                    </a:moveTo>
                    <a:cubicBezTo>
                      <a:pt x="1185481" y="0"/>
                      <a:pt x="1527402" y="341921"/>
                      <a:pt x="1527402" y="763701"/>
                    </a:cubicBezTo>
                    <a:cubicBezTo>
                      <a:pt x="1527402" y="1185481"/>
                      <a:pt x="1185481" y="1527402"/>
                      <a:pt x="763701" y="1527402"/>
                    </a:cubicBezTo>
                    <a:cubicBezTo>
                      <a:pt x="341921" y="1527402"/>
                      <a:pt x="0" y="1185481"/>
                      <a:pt x="0" y="763701"/>
                    </a:cubicBezTo>
                    <a:cubicBezTo>
                      <a:pt x="0" y="341921"/>
                      <a:pt x="341921" y="0"/>
                      <a:pt x="763701" y="0"/>
                    </a:cubicBezTo>
                    <a:close/>
                  </a:path>
                </a:pathLst>
              </a:custGeom>
              <a:ln w="12700">
                <a:solidFill>
                  <a:srgbClr val="00205C"/>
                </a:solidFill>
              </a:ln>
            </p:spPr>
          </p:pic>
        </p:grpSp>
        <p:grpSp>
          <p:nvGrpSpPr>
            <p:cNvPr id="265" name="Group 264">
              <a:extLst>
                <a:ext uri="{FF2B5EF4-FFF2-40B4-BE49-F238E27FC236}">
                  <a16:creationId xmlns:a16="http://schemas.microsoft.com/office/drawing/2014/main" id="{28B1A662-3CBE-E8D1-85FB-D55C129FA5F6}"/>
                </a:ext>
              </a:extLst>
            </p:cNvPr>
            <p:cNvGrpSpPr/>
            <p:nvPr/>
          </p:nvGrpSpPr>
          <p:grpSpPr>
            <a:xfrm>
              <a:off x="10751624" y="2917398"/>
              <a:ext cx="349653" cy="632704"/>
              <a:chOff x="4211626" y="2917398"/>
              <a:chExt cx="349653" cy="632704"/>
            </a:xfrm>
          </p:grpSpPr>
          <p:sp>
            <p:nvSpPr>
              <p:cNvPr id="266" name="Rectangle: Rounded Corners 201">
                <a:extLst>
                  <a:ext uri="{FF2B5EF4-FFF2-40B4-BE49-F238E27FC236}">
                    <a16:creationId xmlns:a16="http://schemas.microsoft.com/office/drawing/2014/main" id="{A3B2D429-BB01-0F05-E6B9-F8AEC3D07CEF}"/>
                  </a:ext>
                </a:extLst>
              </p:cNvPr>
              <p:cNvSpPr/>
              <p:nvPr/>
            </p:nvSpPr>
            <p:spPr>
              <a:xfrm rot="18900000">
                <a:off x="4211626" y="2917398"/>
                <a:ext cx="199989" cy="494781"/>
              </a:xfrm>
              <a:custGeom>
                <a:avLst/>
                <a:gdLst>
                  <a:gd name="connsiteX0" fmla="*/ 0 w 2045019"/>
                  <a:gd name="connsiteY0" fmla="*/ 286228 h 1717333"/>
                  <a:gd name="connsiteX1" fmla="*/ 286228 w 2045019"/>
                  <a:gd name="connsiteY1" fmla="*/ 0 h 1717333"/>
                  <a:gd name="connsiteX2" fmla="*/ 1758791 w 2045019"/>
                  <a:gd name="connsiteY2" fmla="*/ 0 h 1717333"/>
                  <a:gd name="connsiteX3" fmla="*/ 2045019 w 2045019"/>
                  <a:gd name="connsiteY3" fmla="*/ 286228 h 1717333"/>
                  <a:gd name="connsiteX4" fmla="*/ 2045019 w 2045019"/>
                  <a:gd name="connsiteY4" fmla="*/ 1431105 h 1717333"/>
                  <a:gd name="connsiteX5" fmla="*/ 1758791 w 2045019"/>
                  <a:gd name="connsiteY5" fmla="*/ 1717333 h 1717333"/>
                  <a:gd name="connsiteX6" fmla="*/ 286228 w 2045019"/>
                  <a:gd name="connsiteY6" fmla="*/ 1717333 h 1717333"/>
                  <a:gd name="connsiteX7" fmla="*/ 0 w 2045019"/>
                  <a:gd name="connsiteY7" fmla="*/ 1431105 h 1717333"/>
                  <a:gd name="connsiteX8" fmla="*/ 0 w 2045019"/>
                  <a:gd name="connsiteY8" fmla="*/ 286228 h 1717333"/>
                  <a:gd name="connsiteX0" fmla="*/ 2045019 w 2136459"/>
                  <a:gd name="connsiteY0" fmla="*/ 286228 h 1717333"/>
                  <a:gd name="connsiteX1" fmla="*/ 2045019 w 2136459"/>
                  <a:gd name="connsiteY1" fmla="*/ 1431105 h 1717333"/>
                  <a:gd name="connsiteX2" fmla="*/ 1758791 w 2136459"/>
                  <a:gd name="connsiteY2" fmla="*/ 1717333 h 1717333"/>
                  <a:gd name="connsiteX3" fmla="*/ 286228 w 2136459"/>
                  <a:gd name="connsiteY3" fmla="*/ 1717333 h 1717333"/>
                  <a:gd name="connsiteX4" fmla="*/ 0 w 2136459"/>
                  <a:gd name="connsiteY4" fmla="*/ 1431105 h 1717333"/>
                  <a:gd name="connsiteX5" fmla="*/ 0 w 2136459"/>
                  <a:gd name="connsiteY5" fmla="*/ 286228 h 1717333"/>
                  <a:gd name="connsiteX6" fmla="*/ 286228 w 2136459"/>
                  <a:gd name="connsiteY6" fmla="*/ 0 h 1717333"/>
                  <a:gd name="connsiteX7" fmla="*/ 1758791 w 2136459"/>
                  <a:gd name="connsiteY7" fmla="*/ 0 h 1717333"/>
                  <a:gd name="connsiteX8" fmla="*/ 2136459 w 2136459"/>
                  <a:gd name="connsiteY8" fmla="*/ 377668 h 1717333"/>
                  <a:gd name="connsiteX0" fmla="*/ 2045019 w 2045019"/>
                  <a:gd name="connsiteY0" fmla="*/ 286228 h 1717333"/>
                  <a:gd name="connsiteX1" fmla="*/ 2045019 w 2045019"/>
                  <a:gd name="connsiteY1" fmla="*/ 1431105 h 1717333"/>
                  <a:gd name="connsiteX2" fmla="*/ 1758791 w 2045019"/>
                  <a:gd name="connsiteY2" fmla="*/ 1717333 h 1717333"/>
                  <a:gd name="connsiteX3" fmla="*/ 286228 w 2045019"/>
                  <a:gd name="connsiteY3" fmla="*/ 1717333 h 1717333"/>
                  <a:gd name="connsiteX4" fmla="*/ 0 w 2045019"/>
                  <a:gd name="connsiteY4" fmla="*/ 1431105 h 1717333"/>
                  <a:gd name="connsiteX5" fmla="*/ 0 w 2045019"/>
                  <a:gd name="connsiteY5" fmla="*/ 286228 h 1717333"/>
                  <a:gd name="connsiteX6" fmla="*/ 286228 w 2045019"/>
                  <a:gd name="connsiteY6" fmla="*/ 0 h 1717333"/>
                  <a:gd name="connsiteX7" fmla="*/ 1758791 w 2045019"/>
                  <a:gd name="connsiteY7" fmla="*/ 0 h 1717333"/>
                  <a:gd name="connsiteX0" fmla="*/ 2045019 w 2045019"/>
                  <a:gd name="connsiteY0" fmla="*/ 1431105 h 1717333"/>
                  <a:gd name="connsiteX1" fmla="*/ 1758791 w 2045019"/>
                  <a:gd name="connsiteY1" fmla="*/ 1717333 h 1717333"/>
                  <a:gd name="connsiteX2" fmla="*/ 286228 w 2045019"/>
                  <a:gd name="connsiteY2" fmla="*/ 1717333 h 1717333"/>
                  <a:gd name="connsiteX3" fmla="*/ 0 w 2045019"/>
                  <a:gd name="connsiteY3" fmla="*/ 1431105 h 1717333"/>
                  <a:gd name="connsiteX4" fmla="*/ 0 w 2045019"/>
                  <a:gd name="connsiteY4" fmla="*/ 286228 h 1717333"/>
                  <a:gd name="connsiteX5" fmla="*/ 286228 w 2045019"/>
                  <a:gd name="connsiteY5" fmla="*/ 0 h 1717333"/>
                  <a:gd name="connsiteX6" fmla="*/ 1758791 w 2045019"/>
                  <a:gd name="connsiteY6" fmla="*/ 0 h 1717333"/>
                  <a:gd name="connsiteX0" fmla="*/ 1758791 w 1758791"/>
                  <a:gd name="connsiteY0" fmla="*/ 1717333 h 1717333"/>
                  <a:gd name="connsiteX1" fmla="*/ 286228 w 1758791"/>
                  <a:gd name="connsiteY1" fmla="*/ 1717333 h 1717333"/>
                  <a:gd name="connsiteX2" fmla="*/ 0 w 1758791"/>
                  <a:gd name="connsiteY2" fmla="*/ 1431105 h 1717333"/>
                  <a:gd name="connsiteX3" fmla="*/ 0 w 1758791"/>
                  <a:gd name="connsiteY3" fmla="*/ 286228 h 1717333"/>
                  <a:gd name="connsiteX4" fmla="*/ 286228 w 1758791"/>
                  <a:gd name="connsiteY4" fmla="*/ 0 h 1717333"/>
                  <a:gd name="connsiteX5" fmla="*/ 1758791 w 1758791"/>
                  <a:gd name="connsiteY5" fmla="*/ 0 h 1717333"/>
                  <a:gd name="connsiteX0" fmla="*/ 286228 w 1758791"/>
                  <a:gd name="connsiteY0" fmla="*/ 1717333 h 1717333"/>
                  <a:gd name="connsiteX1" fmla="*/ 0 w 1758791"/>
                  <a:gd name="connsiteY1" fmla="*/ 1431105 h 1717333"/>
                  <a:gd name="connsiteX2" fmla="*/ 0 w 1758791"/>
                  <a:gd name="connsiteY2" fmla="*/ 286228 h 1717333"/>
                  <a:gd name="connsiteX3" fmla="*/ 286228 w 1758791"/>
                  <a:gd name="connsiteY3" fmla="*/ 0 h 1717333"/>
                  <a:gd name="connsiteX4" fmla="*/ 1758791 w 1758791"/>
                  <a:gd name="connsiteY4" fmla="*/ 0 h 1717333"/>
                  <a:gd name="connsiteX0" fmla="*/ 0 w 1758791"/>
                  <a:gd name="connsiteY0" fmla="*/ 1431105 h 1431105"/>
                  <a:gd name="connsiteX1" fmla="*/ 0 w 1758791"/>
                  <a:gd name="connsiteY1" fmla="*/ 286228 h 1431105"/>
                  <a:gd name="connsiteX2" fmla="*/ 286228 w 1758791"/>
                  <a:gd name="connsiteY2" fmla="*/ 0 h 1431105"/>
                  <a:gd name="connsiteX3" fmla="*/ 1758791 w 1758791"/>
                  <a:gd name="connsiteY3" fmla="*/ 0 h 1431105"/>
                  <a:gd name="connsiteX0" fmla="*/ 0 w 286228"/>
                  <a:gd name="connsiteY0" fmla="*/ 1431105 h 1431105"/>
                  <a:gd name="connsiteX1" fmla="*/ 0 w 286228"/>
                  <a:gd name="connsiteY1" fmla="*/ 286228 h 1431105"/>
                  <a:gd name="connsiteX2" fmla="*/ 286228 w 286228"/>
                  <a:gd name="connsiteY2" fmla="*/ 0 h 1431105"/>
                  <a:gd name="connsiteX0" fmla="*/ 0 w 286228"/>
                  <a:gd name="connsiteY0" fmla="*/ 653147 h 653147"/>
                  <a:gd name="connsiteX1" fmla="*/ 0 w 286228"/>
                  <a:gd name="connsiteY1" fmla="*/ 286228 h 653147"/>
                  <a:gd name="connsiteX2" fmla="*/ 286228 w 286228"/>
                  <a:gd name="connsiteY2" fmla="*/ 0 h 653147"/>
                  <a:gd name="connsiteX0" fmla="*/ 0 w 264001"/>
                  <a:gd name="connsiteY0" fmla="*/ 653147 h 653147"/>
                  <a:gd name="connsiteX1" fmla="*/ 0 w 264001"/>
                  <a:gd name="connsiteY1" fmla="*/ 286228 h 653147"/>
                  <a:gd name="connsiteX2" fmla="*/ 264001 w 264001"/>
                  <a:gd name="connsiteY2" fmla="*/ 0 h 653147"/>
                  <a:gd name="connsiteX0" fmla="*/ 0 w 264001"/>
                  <a:gd name="connsiteY0" fmla="*/ 653147 h 653147"/>
                  <a:gd name="connsiteX1" fmla="*/ 0 w 264001"/>
                  <a:gd name="connsiteY1" fmla="*/ 286228 h 653147"/>
                  <a:gd name="connsiteX2" fmla="*/ 264001 w 264001"/>
                  <a:gd name="connsiteY2" fmla="*/ 0 h 653147"/>
                </a:gdLst>
                <a:ahLst/>
                <a:cxnLst>
                  <a:cxn ang="0">
                    <a:pos x="connsiteX0" y="connsiteY0"/>
                  </a:cxn>
                  <a:cxn ang="0">
                    <a:pos x="connsiteX1" y="connsiteY1"/>
                  </a:cxn>
                  <a:cxn ang="0">
                    <a:pos x="connsiteX2" y="connsiteY2"/>
                  </a:cxn>
                </a:cxnLst>
                <a:rect l="l" t="t" r="r" b="b"/>
                <a:pathLst>
                  <a:path w="264001" h="653147">
                    <a:moveTo>
                      <a:pt x="0" y="653147"/>
                    </a:moveTo>
                    <a:lnTo>
                      <a:pt x="0" y="286228"/>
                    </a:lnTo>
                    <a:cubicBezTo>
                      <a:pt x="0" y="128149"/>
                      <a:pt x="114812" y="17780"/>
                      <a:pt x="264001" y="0"/>
                    </a:cubicBezTo>
                  </a:path>
                </a:pathLst>
              </a:custGeom>
              <a:noFill/>
              <a:ln>
                <a:solidFill>
                  <a:srgbClr val="0020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7" name="Group 266">
                <a:extLst>
                  <a:ext uri="{FF2B5EF4-FFF2-40B4-BE49-F238E27FC236}">
                    <a16:creationId xmlns:a16="http://schemas.microsoft.com/office/drawing/2014/main" id="{07E558E7-4780-87DA-A361-5FAE744946C2}"/>
                  </a:ext>
                </a:extLst>
              </p:cNvPr>
              <p:cNvGrpSpPr/>
              <p:nvPr/>
            </p:nvGrpSpPr>
            <p:grpSpPr>
              <a:xfrm>
                <a:off x="4392409" y="3381232"/>
                <a:ext cx="168870" cy="168870"/>
                <a:chOff x="1736980" y="3574452"/>
                <a:chExt cx="228600" cy="228600"/>
              </a:xfrm>
            </p:grpSpPr>
            <p:sp>
              <p:nvSpPr>
                <p:cNvPr id="268" name="Oval 267">
                  <a:extLst>
                    <a:ext uri="{FF2B5EF4-FFF2-40B4-BE49-F238E27FC236}">
                      <a16:creationId xmlns:a16="http://schemas.microsoft.com/office/drawing/2014/main" id="{AAAA8653-DC6E-2E62-472A-679D9D47A061}"/>
                    </a:ext>
                  </a:extLst>
                </p:cNvPr>
                <p:cNvSpPr/>
                <p:nvPr/>
              </p:nvSpPr>
              <p:spPr>
                <a:xfrm>
                  <a:off x="1736980" y="3574452"/>
                  <a:ext cx="228600" cy="228600"/>
                </a:xfrm>
                <a:prstGeom prst="ellipse">
                  <a:avLst/>
                </a:prstGeom>
                <a:solidFill>
                  <a:schemeClr val="bg1"/>
                </a:solidFill>
                <a:ln w="9525">
                  <a:solidFill>
                    <a:srgbClr val="0020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0" name="Oval 269">
                  <a:extLst>
                    <a:ext uri="{FF2B5EF4-FFF2-40B4-BE49-F238E27FC236}">
                      <a16:creationId xmlns:a16="http://schemas.microsoft.com/office/drawing/2014/main" id="{722C4E5E-20C1-4197-5E39-7C9F1EBDB8AA}"/>
                    </a:ext>
                  </a:extLst>
                </p:cNvPr>
                <p:cNvSpPr/>
                <p:nvPr/>
              </p:nvSpPr>
              <p:spPr>
                <a:xfrm>
                  <a:off x="1782700" y="3620172"/>
                  <a:ext cx="137160" cy="137160"/>
                </a:xfrm>
                <a:prstGeom prst="ellipse">
                  <a:avLst/>
                </a:prstGeom>
                <a:solidFill>
                  <a:srgbClr val="EF41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3" name="Group 2">
            <a:extLst>
              <a:ext uri="{FF2B5EF4-FFF2-40B4-BE49-F238E27FC236}">
                <a16:creationId xmlns:a16="http://schemas.microsoft.com/office/drawing/2014/main" id="{D61C8043-5432-FF35-256A-08255FE008E1}"/>
              </a:ext>
            </a:extLst>
          </p:cNvPr>
          <p:cNvGrpSpPr/>
          <p:nvPr/>
        </p:nvGrpSpPr>
        <p:grpSpPr>
          <a:xfrm>
            <a:off x="1977557" y="4130193"/>
            <a:ext cx="1717332" cy="2186095"/>
            <a:chOff x="1977557" y="4130193"/>
            <a:chExt cx="1717332" cy="2186095"/>
          </a:xfrm>
        </p:grpSpPr>
        <p:grpSp>
          <p:nvGrpSpPr>
            <p:cNvPr id="300" name="Group 299">
              <a:extLst>
                <a:ext uri="{FF2B5EF4-FFF2-40B4-BE49-F238E27FC236}">
                  <a16:creationId xmlns:a16="http://schemas.microsoft.com/office/drawing/2014/main" id="{0B9FB6DF-8C63-7E49-4C07-7012400DC54E}"/>
                </a:ext>
              </a:extLst>
            </p:cNvPr>
            <p:cNvGrpSpPr/>
            <p:nvPr/>
          </p:nvGrpSpPr>
          <p:grpSpPr>
            <a:xfrm>
              <a:off x="1977557" y="4598956"/>
              <a:ext cx="1717332" cy="1717332"/>
              <a:chOff x="1897200" y="4494450"/>
              <a:chExt cx="1717332" cy="1717332"/>
            </a:xfrm>
          </p:grpSpPr>
          <p:sp>
            <p:nvSpPr>
              <p:cNvPr id="225" name="Oval 224">
                <a:extLst>
                  <a:ext uri="{FF2B5EF4-FFF2-40B4-BE49-F238E27FC236}">
                    <a16:creationId xmlns:a16="http://schemas.microsoft.com/office/drawing/2014/main" id="{2EB64A08-D038-A9B0-729D-20F96E5966AC}"/>
                  </a:ext>
                </a:extLst>
              </p:cNvPr>
              <p:cNvSpPr/>
              <p:nvPr/>
            </p:nvSpPr>
            <p:spPr>
              <a:xfrm>
                <a:off x="1897200" y="4494450"/>
                <a:ext cx="1717332" cy="1717332"/>
              </a:xfrm>
              <a:prstGeom prst="ellipse">
                <a:avLst/>
              </a:prstGeom>
              <a:solidFill>
                <a:srgbClr val="00205C">
                  <a:alpha val="10000"/>
                </a:srgb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3" name="Picture 222" descr="Several trash cans in a row&#10;&#10;Description automatically generated">
                <a:extLst>
                  <a:ext uri="{FF2B5EF4-FFF2-40B4-BE49-F238E27FC236}">
                    <a16:creationId xmlns:a16="http://schemas.microsoft.com/office/drawing/2014/main" id="{7F72F619-03B5-9574-87E7-DE16B3859658}"/>
                  </a:ext>
                </a:extLst>
              </p:cNvPr>
              <p:cNvPicPr>
                <a:picLocks noChangeAspect="1"/>
              </p:cNvPicPr>
              <p:nvPr/>
            </p:nvPicPr>
            <p:blipFill>
              <a:blip r:embed="rId12"/>
              <a:srcRect l="17256" t="885" r="17256" b="885"/>
              <a:stretch>
                <a:fillRect/>
              </a:stretch>
            </p:blipFill>
            <p:spPr>
              <a:xfrm>
                <a:off x="1992165" y="4589415"/>
                <a:ext cx="1527402" cy="1527402"/>
              </a:xfrm>
              <a:custGeom>
                <a:avLst/>
                <a:gdLst>
                  <a:gd name="connsiteX0" fmla="*/ 763701 w 1527402"/>
                  <a:gd name="connsiteY0" fmla="*/ 0 h 1527402"/>
                  <a:gd name="connsiteX1" fmla="*/ 1527402 w 1527402"/>
                  <a:gd name="connsiteY1" fmla="*/ 763701 h 1527402"/>
                  <a:gd name="connsiteX2" fmla="*/ 763701 w 1527402"/>
                  <a:gd name="connsiteY2" fmla="*/ 1527402 h 1527402"/>
                  <a:gd name="connsiteX3" fmla="*/ 0 w 1527402"/>
                  <a:gd name="connsiteY3" fmla="*/ 763701 h 1527402"/>
                  <a:gd name="connsiteX4" fmla="*/ 763701 w 1527402"/>
                  <a:gd name="connsiteY4" fmla="*/ 0 h 1527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7402" h="1527402">
                    <a:moveTo>
                      <a:pt x="763701" y="0"/>
                    </a:moveTo>
                    <a:cubicBezTo>
                      <a:pt x="1185481" y="0"/>
                      <a:pt x="1527402" y="341921"/>
                      <a:pt x="1527402" y="763701"/>
                    </a:cubicBezTo>
                    <a:cubicBezTo>
                      <a:pt x="1527402" y="1185481"/>
                      <a:pt x="1185481" y="1527402"/>
                      <a:pt x="763701" y="1527402"/>
                    </a:cubicBezTo>
                    <a:cubicBezTo>
                      <a:pt x="341921" y="1527402"/>
                      <a:pt x="0" y="1185481"/>
                      <a:pt x="0" y="763701"/>
                    </a:cubicBezTo>
                    <a:cubicBezTo>
                      <a:pt x="0" y="341921"/>
                      <a:pt x="341921" y="0"/>
                      <a:pt x="763701" y="0"/>
                    </a:cubicBezTo>
                    <a:close/>
                  </a:path>
                </a:pathLst>
              </a:custGeom>
              <a:ln w="12700">
                <a:solidFill>
                  <a:srgbClr val="00205C"/>
                </a:solidFill>
              </a:ln>
            </p:spPr>
          </p:pic>
        </p:grpSp>
        <p:grpSp>
          <p:nvGrpSpPr>
            <p:cNvPr id="272" name="Group 271">
              <a:extLst>
                <a:ext uri="{FF2B5EF4-FFF2-40B4-BE49-F238E27FC236}">
                  <a16:creationId xmlns:a16="http://schemas.microsoft.com/office/drawing/2014/main" id="{FC5C515B-5ED7-CD4A-934F-F0BCA21D1463}"/>
                </a:ext>
              </a:extLst>
            </p:cNvPr>
            <p:cNvGrpSpPr/>
            <p:nvPr/>
          </p:nvGrpSpPr>
          <p:grpSpPr>
            <a:xfrm flipH="1" flipV="1">
              <a:off x="2811451" y="4130193"/>
              <a:ext cx="349653" cy="632704"/>
              <a:chOff x="4211626" y="2917398"/>
              <a:chExt cx="349653" cy="632704"/>
            </a:xfrm>
          </p:grpSpPr>
          <p:sp>
            <p:nvSpPr>
              <p:cNvPr id="273" name="Rectangle: Rounded Corners 201">
                <a:extLst>
                  <a:ext uri="{FF2B5EF4-FFF2-40B4-BE49-F238E27FC236}">
                    <a16:creationId xmlns:a16="http://schemas.microsoft.com/office/drawing/2014/main" id="{FC3938DC-5905-C23A-0005-1F206D4AEE40}"/>
                  </a:ext>
                </a:extLst>
              </p:cNvPr>
              <p:cNvSpPr/>
              <p:nvPr/>
            </p:nvSpPr>
            <p:spPr>
              <a:xfrm rot="18900000">
                <a:off x="4211626" y="2917398"/>
                <a:ext cx="199989" cy="494781"/>
              </a:xfrm>
              <a:custGeom>
                <a:avLst/>
                <a:gdLst>
                  <a:gd name="connsiteX0" fmla="*/ 0 w 2045019"/>
                  <a:gd name="connsiteY0" fmla="*/ 286228 h 1717333"/>
                  <a:gd name="connsiteX1" fmla="*/ 286228 w 2045019"/>
                  <a:gd name="connsiteY1" fmla="*/ 0 h 1717333"/>
                  <a:gd name="connsiteX2" fmla="*/ 1758791 w 2045019"/>
                  <a:gd name="connsiteY2" fmla="*/ 0 h 1717333"/>
                  <a:gd name="connsiteX3" fmla="*/ 2045019 w 2045019"/>
                  <a:gd name="connsiteY3" fmla="*/ 286228 h 1717333"/>
                  <a:gd name="connsiteX4" fmla="*/ 2045019 w 2045019"/>
                  <a:gd name="connsiteY4" fmla="*/ 1431105 h 1717333"/>
                  <a:gd name="connsiteX5" fmla="*/ 1758791 w 2045019"/>
                  <a:gd name="connsiteY5" fmla="*/ 1717333 h 1717333"/>
                  <a:gd name="connsiteX6" fmla="*/ 286228 w 2045019"/>
                  <a:gd name="connsiteY6" fmla="*/ 1717333 h 1717333"/>
                  <a:gd name="connsiteX7" fmla="*/ 0 w 2045019"/>
                  <a:gd name="connsiteY7" fmla="*/ 1431105 h 1717333"/>
                  <a:gd name="connsiteX8" fmla="*/ 0 w 2045019"/>
                  <a:gd name="connsiteY8" fmla="*/ 286228 h 1717333"/>
                  <a:gd name="connsiteX0" fmla="*/ 2045019 w 2136459"/>
                  <a:gd name="connsiteY0" fmla="*/ 286228 h 1717333"/>
                  <a:gd name="connsiteX1" fmla="*/ 2045019 w 2136459"/>
                  <a:gd name="connsiteY1" fmla="*/ 1431105 h 1717333"/>
                  <a:gd name="connsiteX2" fmla="*/ 1758791 w 2136459"/>
                  <a:gd name="connsiteY2" fmla="*/ 1717333 h 1717333"/>
                  <a:gd name="connsiteX3" fmla="*/ 286228 w 2136459"/>
                  <a:gd name="connsiteY3" fmla="*/ 1717333 h 1717333"/>
                  <a:gd name="connsiteX4" fmla="*/ 0 w 2136459"/>
                  <a:gd name="connsiteY4" fmla="*/ 1431105 h 1717333"/>
                  <a:gd name="connsiteX5" fmla="*/ 0 w 2136459"/>
                  <a:gd name="connsiteY5" fmla="*/ 286228 h 1717333"/>
                  <a:gd name="connsiteX6" fmla="*/ 286228 w 2136459"/>
                  <a:gd name="connsiteY6" fmla="*/ 0 h 1717333"/>
                  <a:gd name="connsiteX7" fmla="*/ 1758791 w 2136459"/>
                  <a:gd name="connsiteY7" fmla="*/ 0 h 1717333"/>
                  <a:gd name="connsiteX8" fmla="*/ 2136459 w 2136459"/>
                  <a:gd name="connsiteY8" fmla="*/ 377668 h 1717333"/>
                  <a:gd name="connsiteX0" fmla="*/ 2045019 w 2045019"/>
                  <a:gd name="connsiteY0" fmla="*/ 286228 h 1717333"/>
                  <a:gd name="connsiteX1" fmla="*/ 2045019 w 2045019"/>
                  <a:gd name="connsiteY1" fmla="*/ 1431105 h 1717333"/>
                  <a:gd name="connsiteX2" fmla="*/ 1758791 w 2045019"/>
                  <a:gd name="connsiteY2" fmla="*/ 1717333 h 1717333"/>
                  <a:gd name="connsiteX3" fmla="*/ 286228 w 2045019"/>
                  <a:gd name="connsiteY3" fmla="*/ 1717333 h 1717333"/>
                  <a:gd name="connsiteX4" fmla="*/ 0 w 2045019"/>
                  <a:gd name="connsiteY4" fmla="*/ 1431105 h 1717333"/>
                  <a:gd name="connsiteX5" fmla="*/ 0 w 2045019"/>
                  <a:gd name="connsiteY5" fmla="*/ 286228 h 1717333"/>
                  <a:gd name="connsiteX6" fmla="*/ 286228 w 2045019"/>
                  <a:gd name="connsiteY6" fmla="*/ 0 h 1717333"/>
                  <a:gd name="connsiteX7" fmla="*/ 1758791 w 2045019"/>
                  <a:gd name="connsiteY7" fmla="*/ 0 h 1717333"/>
                  <a:gd name="connsiteX0" fmla="*/ 2045019 w 2045019"/>
                  <a:gd name="connsiteY0" fmla="*/ 1431105 h 1717333"/>
                  <a:gd name="connsiteX1" fmla="*/ 1758791 w 2045019"/>
                  <a:gd name="connsiteY1" fmla="*/ 1717333 h 1717333"/>
                  <a:gd name="connsiteX2" fmla="*/ 286228 w 2045019"/>
                  <a:gd name="connsiteY2" fmla="*/ 1717333 h 1717333"/>
                  <a:gd name="connsiteX3" fmla="*/ 0 w 2045019"/>
                  <a:gd name="connsiteY3" fmla="*/ 1431105 h 1717333"/>
                  <a:gd name="connsiteX4" fmla="*/ 0 w 2045019"/>
                  <a:gd name="connsiteY4" fmla="*/ 286228 h 1717333"/>
                  <a:gd name="connsiteX5" fmla="*/ 286228 w 2045019"/>
                  <a:gd name="connsiteY5" fmla="*/ 0 h 1717333"/>
                  <a:gd name="connsiteX6" fmla="*/ 1758791 w 2045019"/>
                  <a:gd name="connsiteY6" fmla="*/ 0 h 1717333"/>
                  <a:gd name="connsiteX0" fmla="*/ 1758791 w 1758791"/>
                  <a:gd name="connsiteY0" fmla="*/ 1717333 h 1717333"/>
                  <a:gd name="connsiteX1" fmla="*/ 286228 w 1758791"/>
                  <a:gd name="connsiteY1" fmla="*/ 1717333 h 1717333"/>
                  <a:gd name="connsiteX2" fmla="*/ 0 w 1758791"/>
                  <a:gd name="connsiteY2" fmla="*/ 1431105 h 1717333"/>
                  <a:gd name="connsiteX3" fmla="*/ 0 w 1758791"/>
                  <a:gd name="connsiteY3" fmla="*/ 286228 h 1717333"/>
                  <a:gd name="connsiteX4" fmla="*/ 286228 w 1758791"/>
                  <a:gd name="connsiteY4" fmla="*/ 0 h 1717333"/>
                  <a:gd name="connsiteX5" fmla="*/ 1758791 w 1758791"/>
                  <a:gd name="connsiteY5" fmla="*/ 0 h 1717333"/>
                  <a:gd name="connsiteX0" fmla="*/ 286228 w 1758791"/>
                  <a:gd name="connsiteY0" fmla="*/ 1717333 h 1717333"/>
                  <a:gd name="connsiteX1" fmla="*/ 0 w 1758791"/>
                  <a:gd name="connsiteY1" fmla="*/ 1431105 h 1717333"/>
                  <a:gd name="connsiteX2" fmla="*/ 0 w 1758791"/>
                  <a:gd name="connsiteY2" fmla="*/ 286228 h 1717333"/>
                  <a:gd name="connsiteX3" fmla="*/ 286228 w 1758791"/>
                  <a:gd name="connsiteY3" fmla="*/ 0 h 1717333"/>
                  <a:gd name="connsiteX4" fmla="*/ 1758791 w 1758791"/>
                  <a:gd name="connsiteY4" fmla="*/ 0 h 1717333"/>
                  <a:gd name="connsiteX0" fmla="*/ 0 w 1758791"/>
                  <a:gd name="connsiteY0" fmla="*/ 1431105 h 1431105"/>
                  <a:gd name="connsiteX1" fmla="*/ 0 w 1758791"/>
                  <a:gd name="connsiteY1" fmla="*/ 286228 h 1431105"/>
                  <a:gd name="connsiteX2" fmla="*/ 286228 w 1758791"/>
                  <a:gd name="connsiteY2" fmla="*/ 0 h 1431105"/>
                  <a:gd name="connsiteX3" fmla="*/ 1758791 w 1758791"/>
                  <a:gd name="connsiteY3" fmla="*/ 0 h 1431105"/>
                  <a:gd name="connsiteX0" fmla="*/ 0 w 286228"/>
                  <a:gd name="connsiteY0" fmla="*/ 1431105 h 1431105"/>
                  <a:gd name="connsiteX1" fmla="*/ 0 w 286228"/>
                  <a:gd name="connsiteY1" fmla="*/ 286228 h 1431105"/>
                  <a:gd name="connsiteX2" fmla="*/ 286228 w 286228"/>
                  <a:gd name="connsiteY2" fmla="*/ 0 h 1431105"/>
                  <a:gd name="connsiteX0" fmla="*/ 0 w 286228"/>
                  <a:gd name="connsiteY0" fmla="*/ 653147 h 653147"/>
                  <a:gd name="connsiteX1" fmla="*/ 0 w 286228"/>
                  <a:gd name="connsiteY1" fmla="*/ 286228 h 653147"/>
                  <a:gd name="connsiteX2" fmla="*/ 286228 w 286228"/>
                  <a:gd name="connsiteY2" fmla="*/ 0 h 653147"/>
                  <a:gd name="connsiteX0" fmla="*/ 0 w 264001"/>
                  <a:gd name="connsiteY0" fmla="*/ 653147 h 653147"/>
                  <a:gd name="connsiteX1" fmla="*/ 0 w 264001"/>
                  <a:gd name="connsiteY1" fmla="*/ 286228 h 653147"/>
                  <a:gd name="connsiteX2" fmla="*/ 264001 w 264001"/>
                  <a:gd name="connsiteY2" fmla="*/ 0 h 653147"/>
                  <a:gd name="connsiteX0" fmla="*/ 0 w 264001"/>
                  <a:gd name="connsiteY0" fmla="*/ 653147 h 653147"/>
                  <a:gd name="connsiteX1" fmla="*/ 0 w 264001"/>
                  <a:gd name="connsiteY1" fmla="*/ 286228 h 653147"/>
                  <a:gd name="connsiteX2" fmla="*/ 264001 w 264001"/>
                  <a:gd name="connsiteY2" fmla="*/ 0 h 653147"/>
                </a:gdLst>
                <a:ahLst/>
                <a:cxnLst>
                  <a:cxn ang="0">
                    <a:pos x="connsiteX0" y="connsiteY0"/>
                  </a:cxn>
                  <a:cxn ang="0">
                    <a:pos x="connsiteX1" y="connsiteY1"/>
                  </a:cxn>
                  <a:cxn ang="0">
                    <a:pos x="connsiteX2" y="connsiteY2"/>
                  </a:cxn>
                </a:cxnLst>
                <a:rect l="l" t="t" r="r" b="b"/>
                <a:pathLst>
                  <a:path w="264001" h="653147">
                    <a:moveTo>
                      <a:pt x="0" y="653147"/>
                    </a:moveTo>
                    <a:lnTo>
                      <a:pt x="0" y="286228"/>
                    </a:lnTo>
                    <a:cubicBezTo>
                      <a:pt x="0" y="128149"/>
                      <a:pt x="114812" y="17780"/>
                      <a:pt x="264001" y="0"/>
                    </a:cubicBezTo>
                  </a:path>
                </a:pathLst>
              </a:custGeom>
              <a:noFill/>
              <a:ln>
                <a:solidFill>
                  <a:srgbClr val="0020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4" name="Group 273">
                <a:extLst>
                  <a:ext uri="{FF2B5EF4-FFF2-40B4-BE49-F238E27FC236}">
                    <a16:creationId xmlns:a16="http://schemas.microsoft.com/office/drawing/2014/main" id="{CE82995E-2512-67E3-2640-C38711E46EE8}"/>
                  </a:ext>
                </a:extLst>
              </p:cNvPr>
              <p:cNvGrpSpPr/>
              <p:nvPr/>
            </p:nvGrpSpPr>
            <p:grpSpPr>
              <a:xfrm>
                <a:off x="4392409" y="3381232"/>
                <a:ext cx="168870" cy="168870"/>
                <a:chOff x="1736980" y="3574452"/>
                <a:chExt cx="228600" cy="228600"/>
              </a:xfrm>
            </p:grpSpPr>
            <p:sp>
              <p:nvSpPr>
                <p:cNvPr id="275" name="Oval 274">
                  <a:extLst>
                    <a:ext uri="{FF2B5EF4-FFF2-40B4-BE49-F238E27FC236}">
                      <a16:creationId xmlns:a16="http://schemas.microsoft.com/office/drawing/2014/main" id="{17CD2DE9-3DCF-9424-2D80-4BA7E2C17B40}"/>
                    </a:ext>
                  </a:extLst>
                </p:cNvPr>
                <p:cNvSpPr/>
                <p:nvPr/>
              </p:nvSpPr>
              <p:spPr>
                <a:xfrm>
                  <a:off x="1736980" y="3574452"/>
                  <a:ext cx="228600" cy="228600"/>
                </a:xfrm>
                <a:prstGeom prst="ellipse">
                  <a:avLst/>
                </a:prstGeom>
                <a:solidFill>
                  <a:schemeClr val="bg1"/>
                </a:solidFill>
                <a:ln w="9525">
                  <a:solidFill>
                    <a:srgbClr val="0020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6" name="Oval 275">
                  <a:extLst>
                    <a:ext uri="{FF2B5EF4-FFF2-40B4-BE49-F238E27FC236}">
                      <a16:creationId xmlns:a16="http://schemas.microsoft.com/office/drawing/2014/main" id="{4883459D-8502-0407-6D2A-3C6C71F093DF}"/>
                    </a:ext>
                  </a:extLst>
                </p:cNvPr>
                <p:cNvSpPr/>
                <p:nvPr/>
              </p:nvSpPr>
              <p:spPr>
                <a:xfrm>
                  <a:off x="1782700" y="3620172"/>
                  <a:ext cx="137160" cy="137160"/>
                </a:xfrm>
                <a:prstGeom prst="ellipse">
                  <a:avLst/>
                </a:prstGeom>
                <a:solidFill>
                  <a:srgbClr val="FED0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5" name="Group 4">
            <a:extLst>
              <a:ext uri="{FF2B5EF4-FFF2-40B4-BE49-F238E27FC236}">
                <a16:creationId xmlns:a16="http://schemas.microsoft.com/office/drawing/2014/main" id="{C82C2FAC-5766-EEBE-2ED6-14181A013432}"/>
              </a:ext>
            </a:extLst>
          </p:cNvPr>
          <p:cNvGrpSpPr/>
          <p:nvPr/>
        </p:nvGrpSpPr>
        <p:grpSpPr>
          <a:xfrm>
            <a:off x="5258799" y="4130193"/>
            <a:ext cx="1717332" cy="2186095"/>
            <a:chOff x="5258799" y="4130193"/>
            <a:chExt cx="1717332" cy="2186095"/>
          </a:xfrm>
        </p:grpSpPr>
        <p:grpSp>
          <p:nvGrpSpPr>
            <p:cNvPr id="301" name="Group 300">
              <a:extLst>
                <a:ext uri="{FF2B5EF4-FFF2-40B4-BE49-F238E27FC236}">
                  <a16:creationId xmlns:a16="http://schemas.microsoft.com/office/drawing/2014/main" id="{93A7F78B-CDAB-E640-0AAF-A5CE73B5A380}"/>
                </a:ext>
              </a:extLst>
            </p:cNvPr>
            <p:cNvGrpSpPr/>
            <p:nvPr/>
          </p:nvGrpSpPr>
          <p:grpSpPr>
            <a:xfrm>
              <a:off x="5258799" y="4598956"/>
              <a:ext cx="1717332" cy="1717332"/>
              <a:chOff x="5241148" y="4494450"/>
              <a:chExt cx="1717332" cy="1717332"/>
            </a:xfrm>
          </p:grpSpPr>
          <p:sp>
            <p:nvSpPr>
              <p:cNvPr id="247" name="Oval 246">
                <a:extLst>
                  <a:ext uri="{FF2B5EF4-FFF2-40B4-BE49-F238E27FC236}">
                    <a16:creationId xmlns:a16="http://schemas.microsoft.com/office/drawing/2014/main" id="{A2559892-6A41-8786-53C3-D35A694864E8}"/>
                  </a:ext>
                </a:extLst>
              </p:cNvPr>
              <p:cNvSpPr/>
              <p:nvPr/>
            </p:nvSpPr>
            <p:spPr>
              <a:xfrm>
                <a:off x="5241148" y="4494450"/>
                <a:ext cx="1717332" cy="1717332"/>
              </a:xfrm>
              <a:prstGeom prst="ellipse">
                <a:avLst/>
              </a:prstGeom>
              <a:solidFill>
                <a:srgbClr val="00205C">
                  <a:alpha val="10000"/>
                </a:srgb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8" name="Picture 247">
                <a:extLst>
                  <a:ext uri="{FF2B5EF4-FFF2-40B4-BE49-F238E27FC236}">
                    <a16:creationId xmlns:a16="http://schemas.microsoft.com/office/drawing/2014/main" id="{2AF89483-E274-EC6A-5CCB-D8167D61A951}"/>
                  </a:ext>
                </a:extLst>
              </p:cNvPr>
              <p:cNvPicPr>
                <a:picLocks noChangeAspect="1"/>
              </p:cNvPicPr>
              <p:nvPr/>
            </p:nvPicPr>
            <p:blipFill>
              <a:blip r:embed="rId13">
                <a:extLst>
                  <a:ext uri="{28A0092B-C50C-407E-A947-70E740481C1C}">
                    <a14:useLocalDpi xmlns:a14="http://schemas.microsoft.com/office/drawing/2010/main" val="0"/>
                  </a:ext>
                </a:extLst>
              </a:blip>
              <a:srcRect t="1456" b="1456"/>
              <a:stretch/>
            </p:blipFill>
            <p:spPr>
              <a:xfrm>
                <a:off x="5336113" y="4589415"/>
                <a:ext cx="1527402" cy="1527402"/>
              </a:xfrm>
              <a:custGeom>
                <a:avLst/>
                <a:gdLst>
                  <a:gd name="connsiteX0" fmla="*/ 763701 w 1527402"/>
                  <a:gd name="connsiteY0" fmla="*/ 0 h 1527402"/>
                  <a:gd name="connsiteX1" fmla="*/ 1527402 w 1527402"/>
                  <a:gd name="connsiteY1" fmla="*/ 763701 h 1527402"/>
                  <a:gd name="connsiteX2" fmla="*/ 763701 w 1527402"/>
                  <a:gd name="connsiteY2" fmla="*/ 1527402 h 1527402"/>
                  <a:gd name="connsiteX3" fmla="*/ 0 w 1527402"/>
                  <a:gd name="connsiteY3" fmla="*/ 763701 h 1527402"/>
                  <a:gd name="connsiteX4" fmla="*/ 763701 w 1527402"/>
                  <a:gd name="connsiteY4" fmla="*/ 0 h 1527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7402" h="1527402">
                    <a:moveTo>
                      <a:pt x="763701" y="0"/>
                    </a:moveTo>
                    <a:cubicBezTo>
                      <a:pt x="1185481" y="0"/>
                      <a:pt x="1527402" y="341921"/>
                      <a:pt x="1527402" y="763701"/>
                    </a:cubicBezTo>
                    <a:cubicBezTo>
                      <a:pt x="1527402" y="1185481"/>
                      <a:pt x="1185481" y="1527402"/>
                      <a:pt x="763701" y="1527402"/>
                    </a:cubicBezTo>
                    <a:cubicBezTo>
                      <a:pt x="341921" y="1527402"/>
                      <a:pt x="0" y="1185481"/>
                      <a:pt x="0" y="763701"/>
                    </a:cubicBezTo>
                    <a:cubicBezTo>
                      <a:pt x="0" y="341921"/>
                      <a:pt x="341921" y="0"/>
                      <a:pt x="763701" y="0"/>
                    </a:cubicBezTo>
                    <a:close/>
                  </a:path>
                </a:pathLst>
              </a:custGeom>
              <a:ln w="12700">
                <a:solidFill>
                  <a:srgbClr val="00205C"/>
                </a:solidFill>
              </a:ln>
            </p:spPr>
          </p:pic>
        </p:grpSp>
        <p:grpSp>
          <p:nvGrpSpPr>
            <p:cNvPr id="281" name="Group 280">
              <a:extLst>
                <a:ext uri="{FF2B5EF4-FFF2-40B4-BE49-F238E27FC236}">
                  <a16:creationId xmlns:a16="http://schemas.microsoft.com/office/drawing/2014/main" id="{6857B10C-5C00-F3B9-EE4B-221FAFAB59D6}"/>
                </a:ext>
              </a:extLst>
            </p:cNvPr>
            <p:cNvGrpSpPr/>
            <p:nvPr/>
          </p:nvGrpSpPr>
          <p:grpSpPr>
            <a:xfrm flipH="1" flipV="1">
              <a:off x="6076462" y="4130193"/>
              <a:ext cx="349653" cy="632704"/>
              <a:chOff x="4211626" y="2917398"/>
              <a:chExt cx="349653" cy="632704"/>
            </a:xfrm>
          </p:grpSpPr>
          <p:sp>
            <p:nvSpPr>
              <p:cNvPr id="288" name="Rectangle: Rounded Corners 201">
                <a:extLst>
                  <a:ext uri="{FF2B5EF4-FFF2-40B4-BE49-F238E27FC236}">
                    <a16:creationId xmlns:a16="http://schemas.microsoft.com/office/drawing/2014/main" id="{ACE3BC06-A213-CBCE-3673-7F38998EC10A}"/>
                  </a:ext>
                </a:extLst>
              </p:cNvPr>
              <p:cNvSpPr/>
              <p:nvPr/>
            </p:nvSpPr>
            <p:spPr>
              <a:xfrm rot="18900000">
                <a:off x="4211626" y="2917398"/>
                <a:ext cx="199989" cy="494781"/>
              </a:xfrm>
              <a:custGeom>
                <a:avLst/>
                <a:gdLst>
                  <a:gd name="connsiteX0" fmla="*/ 0 w 2045019"/>
                  <a:gd name="connsiteY0" fmla="*/ 286228 h 1717333"/>
                  <a:gd name="connsiteX1" fmla="*/ 286228 w 2045019"/>
                  <a:gd name="connsiteY1" fmla="*/ 0 h 1717333"/>
                  <a:gd name="connsiteX2" fmla="*/ 1758791 w 2045019"/>
                  <a:gd name="connsiteY2" fmla="*/ 0 h 1717333"/>
                  <a:gd name="connsiteX3" fmla="*/ 2045019 w 2045019"/>
                  <a:gd name="connsiteY3" fmla="*/ 286228 h 1717333"/>
                  <a:gd name="connsiteX4" fmla="*/ 2045019 w 2045019"/>
                  <a:gd name="connsiteY4" fmla="*/ 1431105 h 1717333"/>
                  <a:gd name="connsiteX5" fmla="*/ 1758791 w 2045019"/>
                  <a:gd name="connsiteY5" fmla="*/ 1717333 h 1717333"/>
                  <a:gd name="connsiteX6" fmla="*/ 286228 w 2045019"/>
                  <a:gd name="connsiteY6" fmla="*/ 1717333 h 1717333"/>
                  <a:gd name="connsiteX7" fmla="*/ 0 w 2045019"/>
                  <a:gd name="connsiteY7" fmla="*/ 1431105 h 1717333"/>
                  <a:gd name="connsiteX8" fmla="*/ 0 w 2045019"/>
                  <a:gd name="connsiteY8" fmla="*/ 286228 h 1717333"/>
                  <a:gd name="connsiteX0" fmla="*/ 2045019 w 2136459"/>
                  <a:gd name="connsiteY0" fmla="*/ 286228 h 1717333"/>
                  <a:gd name="connsiteX1" fmla="*/ 2045019 w 2136459"/>
                  <a:gd name="connsiteY1" fmla="*/ 1431105 h 1717333"/>
                  <a:gd name="connsiteX2" fmla="*/ 1758791 w 2136459"/>
                  <a:gd name="connsiteY2" fmla="*/ 1717333 h 1717333"/>
                  <a:gd name="connsiteX3" fmla="*/ 286228 w 2136459"/>
                  <a:gd name="connsiteY3" fmla="*/ 1717333 h 1717333"/>
                  <a:gd name="connsiteX4" fmla="*/ 0 w 2136459"/>
                  <a:gd name="connsiteY4" fmla="*/ 1431105 h 1717333"/>
                  <a:gd name="connsiteX5" fmla="*/ 0 w 2136459"/>
                  <a:gd name="connsiteY5" fmla="*/ 286228 h 1717333"/>
                  <a:gd name="connsiteX6" fmla="*/ 286228 w 2136459"/>
                  <a:gd name="connsiteY6" fmla="*/ 0 h 1717333"/>
                  <a:gd name="connsiteX7" fmla="*/ 1758791 w 2136459"/>
                  <a:gd name="connsiteY7" fmla="*/ 0 h 1717333"/>
                  <a:gd name="connsiteX8" fmla="*/ 2136459 w 2136459"/>
                  <a:gd name="connsiteY8" fmla="*/ 377668 h 1717333"/>
                  <a:gd name="connsiteX0" fmla="*/ 2045019 w 2045019"/>
                  <a:gd name="connsiteY0" fmla="*/ 286228 h 1717333"/>
                  <a:gd name="connsiteX1" fmla="*/ 2045019 w 2045019"/>
                  <a:gd name="connsiteY1" fmla="*/ 1431105 h 1717333"/>
                  <a:gd name="connsiteX2" fmla="*/ 1758791 w 2045019"/>
                  <a:gd name="connsiteY2" fmla="*/ 1717333 h 1717333"/>
                  <a:gd name="connsiteX3" fmla="*/ 286228 w 2045019"/>
                  <a:gd name="connsiteY3" fmla="*/ 1717333 h 1717333"/>
                  <a:gd name="connsiteX4" fmla="*/ 0 w 2045019"/>
                  <a:gd name="connsiteY4" fmla="*/ 1431105 h 1717333"/>
                  <a:gd name="connsiteX5" fmla="*/ 0 w 2045019"/>
                  <a:gd name="connsiteY5" fmla="*/ 286228 h 1717333"/>
                  <a:gd name="connsiteX6" fmla="*/ 286228 w 2045019"/>
                  <a:gd name="connsiteY6" fmla="*/ 0 h 1717333"/>
                  <a:gd name="connsiteX7" fmla="*/ 1758791 w 2045019"/>
                  <a:gd name="connsiteY7" fmla="*/ 0 h 1717333"/>
                  <a:gd name="connsiteX0" fmla="*/ 2045019 w 2045019"/>
                  <a:gd name="connsiteY0" fmla="*/ 1431105 h 1717333"/>
                  <a:gd name="connsiteX1" fmla="*/ 1758791 w 2045019"/>
                  <a:gd name="connsiteY1" fmla="*/ 1717333 h 1717333"/>
                  <a:gd name="connsiteX2" fmla="*/ 286228 w 2045019"/>
                  <a:gd name="connsiteY2" fmla="*/ 1717333 h 1717333"/>
                  <a:gd name="connsiteX3" fmla="*/ 0 w 2045019"/>
                  <a:gd name="connsiteY3" fmla="*/ 1431105 h 1717333"/>
                  <a:gd name="connsiteX4" fmla="*/ 0 w 2045019"/>
                  <a:gd name="connsiteY4" fmla="*/ 286228 h 1717333"/>
                  <a:gd name="connsiteX5" fmla="*/ 286228 w 2045019"/>
                  <a:gd name="connsiteY5" fmla="*/ 0 h 1717333"/>
                  <a:gd name="connsiteX6" fmla="*/ 1758791 w 2045019"/>
                  <a:gd name="connsiteY6" fmla="*/ 0 h 1717333"/>
                  <a:gd name="connsiteX0" fmla="*/ 1758791 w 1758791"/>
                  <a:gd name="connsiteY0" fmla="*/ 1717333 h 1717333"/>
                  <a:gd name="connsiteX1" fmla="*/ 286228 w 1758791"/>
                  <a:gd name="connsiteY1" fmla="*/ 1717333 h 1717333"/>
                  <a:gd name="connsiteX2" fmla="*/ 0 w 1758791"/>
                  <a:gd name="connsiteY2" fmla="*/ 1431105 h 1717333"/>
                  <a:gd name="connsiteX3" fmla="*/ 0 w 1758791"/>
                  <a:gd name="connsiteY3" fmla="*/ 286228 h 1717333"/>
                  <a:gd name="connsiteX4" fmla="*/ 286228 w 1758791"/>
                  <a:gd name="connsiteY4" fmla="*/ 0 h 1717333"/>
                  <a:gd name="connsiteX5" fmla="*/ 1758791 w 1758791"/>
                  <a:gd name="connsiteY5" fmla="*/ 0 h 1717333"/>
                  <a:gd name="connsiteX0" fmla="*/ 286228 w 1758791"/>
                  <a:gd name="connsiteY0" fmla="*/ 1717333 h 1717333"/>
                  <a:gd name="connsiteX1" fmla="*/ 0 w 1758791"/>
                  <a:gd name="connsiteY1" fmla="*/ 1431105 h 1717333"/>
                  <a:gd name="connsiteX2" fmla="*/ 0 w 1758791"/>
                  <a:gd name="connsiteY2" fmla="*/ 286228 h 1717333"/>
                  <a:gd name="connsiteX3" fmla="*/ 286228 w 1758791"/>
                  <a:gd name="connsiteY3" fmla="*/ 0 h 1717333"/>
                  <a:gd name="connsiteX4" fmla="*/ 1758791 w 1758791"/>
                  <a:gd name="connsiteY4" fmla="*/ 0 h 1717333"/>
                  <a:gd name="connsiteX0" fmla="*/ 0 w 1758791"/>
                  <a:gd name="connsiteY0" fmla="*/ 1431105 h 1431105"/>
                  <a:gd name="connsiteX1" fmla="*/ 0 w 1758791"/>
                  <a:gd name="connsiteY1" fmla="*/ 286228 h 1431105"/>
                  <a:gd name="connsiteX2" fmla="*/ 286228 w 1758791"/>
                  <a:gd name="connsiteY2" fmla="*/ 0 h 1431105"/>
                  <a:gd name="connsiteX3" fmla="*/ 1758791 w 1758791"/>
                  <a:gd name="connsiteY3" fmla="*/ 0 h 1431105"/>
                  <a:gd name="connsiteX0" fmla="*/ 0 w 286228"/>
                  <a:gd name="connsiteY0" fmla="*/ 1431105 h 1431105"/>
                  <a:gd name="connsiteX1" fmla="*/ 0 w 286228"/>
                  <a:gd name="connsiteY1" fmla="*/ 286228 h 1431105"/>
                  <a:gd name="connsiteX2" fmla="*/ 286228 w 286228"/>
                  <a:gd name="connsiteY2" fmla="*/ 0 h 1431105"/>
                  <a:gd name="connsiteX0" fmla="*/ 0 w 286228"/>
                  <a:gd name="connsiteY0" fmla="*/ 653147 h 653147"/>
                  <a:gd name="connsiteX1" fmla="*/ 0 w 286228"/>
                  <a:gd name="connsiteY1" fmla="*/ 286228 h 653147"/>
                  <a:gd name="connsiteX2" fmla="*/ 286228 w 286228"/>
                  <a:gd name="connsiteY2" fmla="*/ 0 h 653147"/>
                  <a:gd name="connsiteX0" fmla="*/ 0 w 264001"/>
                  <a:gd name="connsiteY0" fmla="*/ 653147 h 653147"/>
                  <a:gd name="connsiteX1" fmla="*/ 0 w 264001"/>
                  <a:gd name="connsiteY1" fmla="*/ 286228 h 653147"/>
                  <a:gd name="connsiteX2" fmla="*/ 264001 w 264001"/>
                  <a:gd name="connsiteY2" fmla="*/ 0 h 653147"/>
                  <a:gd name="connsiteX0" fmla="*/ 0 w 264001"/>
                  <a:gd name="connsiteY0" fmla="*/ 653147 h 653147"/>
                  <a:gd name="connsiteX1" fmla="*/ 0 w 264001"/>
                  <a:gd name="connsiteY1" fmla="*/ 286228 h 653147"/>
                  <a:gd name="connsiteX2" fmla="*/ 264001 w 264001"/>
                  <a:gd name="connsiteY2" fmla="*/ 0 h 653147"/>
                </a:gdLst>
                <a:ahLst/>
                <a:cxnLst>
                  <a:cxn ang="0">
                    <a:pos x="connsiteX0" y="connsiteY0"/>
                  </a:cxn>
                  <a:cxn ang="0">
                    <a:pos x="connsiteX1" y="connsiteY1"/>
                  </a:cxn>
                  <a:cxn ang="0">
                    <a:pos x="connsiteX2" y="connsiteY2"/>
                  </a:cxn>
                </a:cxnLst>
                <a:rect l="l" t="t" r="r" b="b"/>
                <a:pathLst>
                  <a:path w="264001" h="653147">
                    <a:moveTo>
                      <a:pt x="0" y="653147"/>
                    </a:moveTo>
                    <a:lnTo>
                      <a:pt x="0" y="286228"/>
                    </a:lnTo>
                    <a:cubicBezTo>
                      <a:pt x="0" y="128149"/>
                      <a:pt x="114812" y="17780"/>
                      <a:pt x="264001" y="0"/>
                    </a:cubicBezTo>
                  </a:path>
                </a:pathLst>
              </a:custGeom>
              <a:noFill/>
              <a:ln>
                <a:solidFill>
                  <a:srgbClr val="0020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7" name="Group 296">
                <a:extLst>
                  <a:ext uri="{FF2B5EF4-FFF2-40B4-BE49-F238E27FC236}">
                    <a16:creationId xmlns:a16="http://schemas.microsoft.com/office/drawing/2014/main" id="{1A482653-5B64-5B47-5AC5-4FF67858ECA7}"/>
                  </a:ext>
                </a:extLst>
              </p:cNvPr>
              <p:cNvGrpSpPr/>
              <p:nvPr/>
            </p:nvGrpSpPr>
            <p:grpSpPr>
              <a:xfrm>
                <a:off x="4392409" y="3381232"/>
                <a:ext cx="168870" cy="168870"/>
                <a:chOff x="1736980" y="3574452"/>
                <a:chExt cx="228600" cy="228600"/>
              </a:xfrm>
            </p:grpSpPr>
            <p:sp>
              <p:nvSpPr>
                <p:cNvPr id="299" name="Oval 298">
                  <a:extLst>
                    <a:ext uri="{FF2B5EF4-FFF2-40B4-BE49-F238E27FC236}">
                      <a16:creationId xmlns:a16="http://schemas.microsoft.com/office/drawing/2014/main" id="{39E9F41E-5927-2164-7365-0904CB786D9B}"/>
                    </a:ext>
                  </a:extLst>
                </p:cNvPr>
                <p:cNvSpPr/>
                <p:nvPr/>
              </p:nvSpPr>
              <p:spPr>
                <a:xfrm>
                  <a:off x="1736980" y="3574452"/>
                  <a:ext cx="228600" cy="228600"/>
                </a:xfrm>
                <a:prstGeom prst="ellipse">
                  <a:avLst/>
                </a:prstGeom>
                <a:solidFill>
                  <a:schemeClr val="bg1"/>
                </a:solidFill>
                <a:ln w="9525">
                  <a:solidFill>
                    <a:srgbClr val="0020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3" name="Oval 302">
                  <a:extLst>
                    <a:ext uri="{FF2B5EF4-FFF2-40B4-BE49-F238E27FC236}">
                      <a16:creationId xmlns:a16="http://schemas.microsoft.com/office/drawing/2014/main" id="{90CE2DE9-6EB1-3751-01E4-E752EF5FDA30}"/>
                    </a:ext>
                  </a:extLst>
                </p:cNvPr>
                <p:cNvSpPr/>
                <p:nvPr/>
              </p:nvSpPr>
              <p:spPr>
                <a:xfrm>
                  <a:off x="1782700" y="3620172"/>
                  <a:ext cx="137160" cy="137160"/>
                </a:xfrm>
                <a:prstGeom prst="ellipse">
                  <a:avLst/>
                </a:prstGeom>
                <a:solidFill>
                  <a:srgbClr val="FED0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grpSp>
        <p:nvGrpSpPr>
          <p:cNvPr id="7" name="Group 6">
            <a:extLst>
              <a:ext uri="{FF2B5EF4-FFF2-40B4-BE49-F238E27FC236}">
                <a16:creationId xmlns:a16="http://schemas.microsoft.com/office/drawing/2014/main" id="{9A2D5106-3B69-4074-D388-890A9DB4BBAB}"/>
              </a:ext>
            </a:extLst>
          </p:cNvPr>
          <p:cNvGrpSpPr/>
          <p:nvPr/>
        </p:nvGrpSpPr>
        <p:grpSpPr>
          <a:xfrm>
            <a:off x="8540041" y="4130193"/>
            <a:ext cx="1717332" cy="2186095"/>
            <a:chOff x="8540041" y="4130193"/>
            <a:chExt cx="1717332" cy="2186095"/>
          </a:xfrm>
        </p:grpSpPr>
        <p:grpSp>
          <p:nvGrpSpPr>
            <p:cNvPr id="302" name="Group 301">
              <a:extLst>
                <a:ext uri="{FF2B5EF4-FFF2-40B4-BE49-F238E27FC236}">
                  <a16:creationId xmlns:a16="http://schemas.microsoft.com/office/drawing/2014/main" id="{B21F60E0-BE21-BFE3-41ED-57268B67FA7B}"/>
                </a:ext>
              </a:extLst>
            </p:cNvPr>
            <p:cNvGrpSpPr/>
            <p:nvPr/>
          </p:nvGrpSpPr>
          <p:grpSpPr>
            <a:xfrm>
              <a:off x="8540041" y="4598956"/>
              <a:ext cx="1717332" cy="1717332"/>
              <a:chOff x="8575698" y="4494450"/>
              <a:chExt cx="1717332" cy="1717332"/>
            </a:xfrm>
          </p:grpSpPr>
          <p:sp>
            <p:nvSpPr>
              <p:cNvPr id="262" name="Oval 261">
                <a:extLst>
                  <a:ext uri="{FF2B5EF4-FFF2-40B4-BE49-F238E27FC236}">
                    <a16:creationId xmlns:a16="http://schemas.microsoft.com/office/drawing/2014/main" id="{C864AB16-5A1B-6332-2CE3-CFB27B2CB802}"/>
                  </a:ext>
                </a:extLst>
              </p:cNvPr>
              <p:cNvSpPr/>
              <p:nvPr/>
            </p:nvSpPr>
            <p:spPr>
              <a:xfrm>
                <a:off x="8575698" y="4494450"/>
                <a:ext cx="1717332" cy="1717332"/>
              </a:xfrm>
              <a:prstGeom prst="ellipse">
                <a:avLst/>
              </a:prstGeom>
              <a:solidFill>
                <a:srgbClr val="00205C">
                  <a:alpha val="10000"/>
                </a:srgb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3" name="Picture 262">
                <a:extLst>
                  <a:ext uri="{FF2B5EF4-FFF2-40B4-BE49-F238E27FC236}">
                    <a16:creationId xmlns:a16="http://schemas.microsoft.com/office/drawing/2014/main" id="{948A0B89-90F4-02B2-6F75-902C976E2B72}"/>
                  </a:ext>
                </a:extLst>
              </p:cNvPr>
              <p:cNvPicPr>
                <a:picLocks noChangeAspect="1"/>
              </p:cNvPicPr>
              <p:nvPr/>
            </p:nvPicPr>
            <p:blipFill>
              <a:blip r:embed="rId14">
                <a:extLst>
                  <a:ext uri="{28A0092B-C50C-407E-A947-70E740481C1C}">
                    <a14:useLocalDpi xmlns:a14="http://schemas.microsoft.com/office/drawing/2010/main" val="0"/>
                  </a:ext>
                </a:extLst>
              </a:blip>
              <a:srcRect t="12375" b="12375"/>
              <a:stretch/>
            </p:blipFill>
            <p:spPr>
              <a:xfrm>
                <a:off x="8670663" y="4589415"/>
                <a:ext cx="1527402" cy="1527402"/>
              </a:xfrm>
              <a:custGeom>
                <a:avLst/>
                <a:gdLst>
                  <a:gd name="connsiteX0" fmla="*/ 763701 w 1527402"/>
                  <a:gd name="connsiteY0" fmla="*/ 0 h 1527402"/>
                  <a:gd name="connsiteX1" fmla="*/ 1527402 w 1527402"/>
                  <a:gd name="connsiteY1" fmla="*/ 763701 h 1527402"/>
                  <a:gd name="connsiteX2" fmla="*/ 763701 w 1527402"/>
                  <a:gd name="connsiteY2" fmla="*/ 1527402 h 1527402"/>
                  <a:gd name="connsiteX3" fmla="*/ 0 w 1527402"/>
                  <a:gd name="connsiteY3" fmla="*/ 763701 h 1527402"/>
                  <a:gd name="connsiteX4" fmla="*/ 763701 w 1527402"/>
                  <a:gd name="connsiteY4" fmla="*/ 0 h 1527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7402" h="1527402">
                    <a:moveTo>
                      <a:pt x="763701" y="0"/>
                    </a:moveTo>
                    <a:cubicBezTo>
                      <a:pt x="1185481" y="0"/>
                      <a:pt x="1527402" y="341921"/>
                      <a:pt x="1527402" y="763701"/>
                    </a:cubicBezTo>
                    <a:cubicBezTo>
                      <a:pt x="1527402" y="1185481"/>
                      <a:pt x="1185481" y="1527402"/>
                      <a:pt x="763701" y="1527402"/>
                    </a:cubicBezTo>
                    <a:cubicBezTo>
                      <a:pt x="341921" y="1527402"/>
                      <a:pt x="0" y="1185481"/>
                      <a:pt x="0" y="763701"/>
                    </a:cubicBezTo>
                    <a:cubicBezTo>
                      <a:pt x="0" y="341921"/>
                      <a:pt x="341921" y="0"/>
                      <a:pt x="763701" y="0"/>
                    </a:cubicBezTo>
                    <a:close/>
                  </a:path>
                </a:pathLst>
              </a:custGeom>
              <a:ln w="12700">
                <a:solidFill>
                  <a:srgbClr val="00205C"/>
                </a:solidFill>
              </a:ln>
            </p:spPr>
          </p:pic>
        </p:grpSp>
        <p:grpSp>
          <p:nvGrpSpPr>
            <p:cNvPr id="309" name="Group 308">
              <a:extLst>
                <a:ext uri="{FF2B5EF4-FFF2-40B4-BE49-F238E27FC236}">
                  <a16:creationId xmlns:a16="http://schemas.microsoft.com/office/drawing/2014/main" id="{4FB81B0D-9619-5BD9-E60B-EE244293C9BD}"/>
                </a:ext>
              </a:extLst>
            </p:cNvPr>
            <p:cNvGrpSpPr/>
            <p:nvPr/>
          </p:nvGrpSpPr>
          <p:grpSpPr>
            <a:xfrm flipH="1" flipV="1">
              <a:off x="9341924" y="4130193"/>
              <a:ext cx="349653" cy="632704"/>
              <a:chOff x="4211626" y="2917398"/>
              <a:chExt cx="349653" cy="632704"/>
            </a:xfrm>
          </p:grpSpPr>
          <p:sp>
            <p:nvSpPr>
              <p:cNvPr id="310" name="Rectangle: Rounded Corners 201">
                <a:extLst>
                  <a:ext uri="{FF2B5EF4-FFF2-40B4-BE49-F238E27FC236}">
                    <a16:creationId xmlns:a16="http://schemas.microsoft.com/office/drawing/2014/main" id="{E1BC197E-FA87-3BC5-4787-A52963CF750B}"/>
                  </a:ext>
                </a:extLst>
              </p:cNvPr>
              <p:cNvSpPr/>
              <p:nvPr/>
            </p:nvSpPr>
            <p:spPr>
              <a:xfrm rot="18900000">
                <a:off x="4211626" y="2917398"/>
                <a:ext cx="199989" cy="494781"/>
              </a:xfrm>
              <a:custGeom>
                <a:avLst/>
                <a:gdLst>
                  <a:gd name="connsiteX0" fmla="*/ 0 w 2045019"/>
                  <a:gd name="connsiteY0" fmla="*/ 286228 h 1717333"/>
                  <a:gd name="connsiteX1" fmla="*/ 286228 w 2045019"/>
                  <a:gd name="connsiteY1" fmla="*/ 0 h 1717333"/>
                  <a:gd name="connsiteX2" fmla="*/ 1758791 w 2045019"/>
                  <a:gd name="connsiteY2" fmla="*/ 0 h 1717333"/>
                  <a:gd name="connsiteX3" fmla="*/ 2045019 w 2045019"/>
                  <a:gd name="connsiteY3" fmla="*/ 286228 h 1717333"/>
                  <a:gd name="connsiteX4" fmla="*/ 2045019 w 2045019"/>
                  <a:gd name="connsiteY4" fmla="*/ 1431105 h 1717333"/>
                  <a:gd name="connsiteX5" fmla="*/ 1758791 w 2045019"/>
                  <a:gd name="connsiteY5" fmla="*/ 1717333 h 1717333"/>
                  <a:gd name="connsiteX6" fmla="*/ 286228 w 2045019"/>
                  <a:gd name="connsiteY6" fmla="*/ 1717333 h 1717333"/>
                  <a:gd name="connsiteX7" fmla="*/ 0 w 2045019"/>
                  <a:gd name="connsiteY7" fmla="*/ 1431105 h 1717333"/>
                  <a:gd name="connsiteX8" fmla="*/ 0 w 2045019"/>
                  <a:gd name="connsiteY8" fmla="*/ 286228 h 1717333"/>
                  <a:gd name="connsiteX0" fmla="*/ 2045019 w 2136459"/>
                  <a:gd name="connsiteY0" fmla="*/ 286228 h 1717333"/>
                  <a:gd name="connsiteX1" fmla="*/ 2045019 w 2136459"/>
                  <a:gd name="connsiteY1" fmla="*/ 1431105 h 1717333"/>
                  <a:gd name="connsiteX2" fmla="*/ 1758791 w 2136459"/>
                  <a:gd name="connsiteY2" fmla="*/ 1717333 h 1717333"/>
                  <a:gd name="connsiteX3" fmla="*/ 286228 w 2136459"/>
                  <a:gd name="connsiteY3" fmla="*/ 1717333 h 1717333"/>
                  <a:gd name="connsiteX4" fmla="*/ 0 w 2136459"/>
                  <a:gd name="connsiteY4" fmla="*/ 1431105 h 1717333"/>
                  <a:gd name="connsiteX5" fmla="*/ 0 w 2136459"/>
                  <a:gd name="connsiteY5" fmla="*/ 286228 h 1717333"/>
                  <a:gd name="connsiteX6" fmla="*/ 286228 w 2136459"/>
                  <a:gd name="connsiteY6" fmla="*/ 0 h 1717333"/>
                  <a:gd name="connsiteX7" fmla="*/ 1758791 w 2136459"/>
                  <a:gd name="connsiteY7" fmla="*/ 0 h 1717333"/>
                  <a:gd name="connsiteX8" fmla="*/ 2136459 w 2136459"/>
                  <a:gd name="connsiteY8" fmla="*/ 377668 h 1717333"/>
                  <a:gd name="connsiteX0" fmla="*/ 2045019 w 2045019"/>
                  <a:gd name="connsiteY0" fmla="*/ 286228 h 1717333"/>
                  <a:gd name="connsiteX1" fmla="*/ 2045019 w 2045019"/>
                  <a:gd name="connsiteY1" fmla="*/ 1431105 h 1717333"/>
                  <a:gd name="connsiteX2" fmla="*/ 1758791 w 2045019"/>
                  <a:gd name="connsiteY2" fmla="*/ 1717333 h 1717333"/>
                  <a:gd name="connsiteX3" fmla="*/ 286228 w 2045019"/>
                  <a:gd name="connsiteY3" fmla="*/ 1717333 h 1717333"/>
                  <a:gd name="connsiteX4" fmla="*/ 0 w 2045019"/>
                  <a:gd name="connsiteY4" fmla="*/ 1431105 h 1717333"/>
                  <a:gd name="connsiteX5" fmla="*/ 0 w 2045019"/>
                  <a:gd name="connsiteY5" fmla="*/ 286228 h 1717333"/>
                  <a:gd name="connsiteX6" fmla="*/ 286228 w 2045019"/>
                  <a:gd name="connsiteY6" fmla="*/ 0 h 1717333"/>
                  <a:gd name="connsiteX7" fmla="*/ 1758791 w 2045019"/>
                  <a:gd name="connsiteY7" fmla="*/ 0 h 1717333"/>
                  <a:gd name="connsiteX0" fmla="*/ 2045019 w 2045019"/>
                  <a:gd name="connsiteY0" fmla="*/ 1431105 h 1717333"/>
                  <a:gd name="connsiteX1" fmla="*/ 1758791 w 2045019"/>
                  <a:gd name="connsiteY1" fmla="*/ 1717333 h 1717333"/>
                  <a:gd name="connsiteX2" fmla="*/ 286228 w 2045019"/>
                  <a:gd name="connsiteY2" fmla="*/ 1717333 h 1717333"/>
                  <a:gd name="connsiteX3" fmla="*/ 0 w 2045019"/>
                  <a:gd name="connsiteY3" fmla="*/ 1431105 h 1717333"/>
                  <a:gd name="connsiteX4" fmla="*/ 0 w 2045019"/>
                  <a:gd name="connsiteY4" fmla="*/ 286228 h 1717333"/>
                  <a:gd name="connsiteX5" fmla="*/ 286228 w 2045019"/>
                  <a:gd name="connsiteY5" fmla="*/ 0 h 1717333"/>
                  <a:gd name="connsiteX6" fmla="*/ 1758791 w 2045019"/>
                  <a:gd name="connsiteY6" fmla="*/ 0 h 1717333"/>
                  <a:gd name="connsiteX0" fmla="*/ 1758791 w 1758791"/>
                  <a:gd name="connsiteY0" fmla="*/ 1717333 h 1717333"/>
                  <a:gd name="connsiteX1" fmla="*/ 286228 w 1758791"/>
                  <a:gd name="connsiteY1" fmla="*/ 1717333 h 1717333"/>
                  <a:gd name="connsiteX2" fmla="*/ 0 w 1758791"/>
                  <a:gd name="connsiteY2" fmla="*/ 1431105 h 1717333"/>
                  <a:gd name="connsiteX3" fmla="*/ 0 w 1758791"/>
                  <a:gd name="connsiteY3" fmla="*/ 286228 h 1717333"/>
                  <a:gd name="connsiteX4" fmla="*/ 286228 w 1758791"/>
                  <a:gd name="connsiteY4" fmla="*/ 0 h 1717333"/>
                  <a:gd name="connsiteX5" fmla="*/ 1758791 w 1758791"/>
                  <a:gd name="connsiteY5" fmla="*/ 0 h 1717333"/>
                  <a:gd name="connsiteX0" fmla="*/ 286228 w 1758791"/>
                  <a:gd name="connsiteY0" fmla="*/ 1717333 h 1717333"/>
                  <a:gd name="connsiteX1" fmla="*/ 0 w 1758791"/>
                  <a:gd name="connsiteY1" fmla="*/ 1431105 h 1717333"/>
                  <a:gd name="connsiteX2" fmla="*/ 0 w 1758791"/>
                  <a:gd name="connsiteY2" fmla="*/ 286228 h 1717333"/>
                  <a:gd name="connsiteX3" fmla="*/ 286228 w 1758791"/>
                  <a:gd name="connsiteY3" fmla="*/ 0 h 1717333"/>
                  <a:gd name="connsiteX4" fmla="*/ 1758791 w 1758791"/>
                  <a:gd name="connsiteY4" fmla="*/ 0 h 1717333"/>
                  <a:gd name="connsiteX0" fmla="*/ 0 w 1758791"/>
                  <a:gd name="connsiteY0" fmla="*/ 1431105 h 1431105"/>
                  <a:gd name="connsiteX1" fmla="*/ 0 w 1758791"/>
                  <a:gd name="connsiteY1" fmla="*/ 286228 h 1431105"/>
                  <a:gd name="connsiteX2" fmla="*/ 286228 w 1758791"/>
                  <a:gd name="connsiteY2" fmla="*/ 0 h 1431105"/>
                  <a:gd name="connsiteX3" fmla="*/ 1758791 w 1758791"/>
                  <a:gd name="connsiteY3" fmla="*/ 0 h 1431105"/>
                  <a:gd name="connsiteX0" fmla="*/ 0 w 286228"/>
                  <a:gd name="connsiteY0" fmla="*/ 1431105 h 1431105"/>
                  <a:gd name="connsiteX1" fmla="*/ 0 w 286228"/>
                  <a:gd name="connsiteY1" fmla="*/ 286228 h 1431105"/>
                  <a:gd name="connsiteX2" fmla="*/ 286228 w 286228"/>
                  <a:gd name="connsiteY2" fmla="*/ 0 h 1431105"/>
                  <a:gd name="connsiteX0" fmla="*/ 0 w 286228"/>
                  <a:gd name="connsiteY0" fmla="*/ 653147 h 653147"/>
                  <a:gd name="connsiteX1" fmla="*/ 0 w 286228"/>
                  <a:gd name="connsiteY1" fmla="*/ 286228 h 653147"/>
                  <a:gd name="connsiteX2" fmla="*/ 286228 w 286228"/>
                  <a:gd name="connsiteY2" fmla="*/ 0 h 653147"/>
                  <a:gd name="connsiteX0" fmla="*/ 0 w 264001"/>
                  <a:gd name="connsiteY0" fmla="*/ 653147 h 653147"/>
                  <a:gd name="connsiteX1" fmla="*/ 0 w 264001"/>
                  <a:gd name="connsiteY1" fmla="*/ 286228 h 653147"/>
                  <a:gd name="connsiteX2" fmla="*/ 264001 w 264001"/>
                  <a:gd name="connsiteY2" fmla="*/ 0 h 653147"/>
                  <a:gd name="connsiteX0" fmla="*/ 0 w 264001"/>
                  <a:gd name="connsiteY0" fmla="*/ 653147 h 653147"/>
                  <a:gd name="connsiteX1" fmla="*/ 0 w 264001"/>
                  <a:gd name="connsiteY1" fmla="*/ 286228 h 653147"/>
                  <a:gd name="connsiteX2" fmla="*/ 264001 w 264001"/>
                  <a:gd name="connsiteY2" fmla="*/ 0 h 653147"/>
                </a:gdLst>
                <a:ahLst/>
                <a:cxnLst>
                  <a:cxn ang="0">
                    <a:pos x="connsiteX0" y="connsiteY0"/>
                  </a:cxn>
                  <a:cxn ang="0">
                    <a:pos x="connsiteX1" y="connsiteY1"/>
                  </a:cxn>
                  <a:cxn ang="0">
                    <a:pos x="connsiteX2" y="connsiteY2"/>
                  </a:cxn>
                </a:cxnLst>
                <a:rect l="l" t="t" r="r" b="b"/>
                <a:pathLst>
                  <a:path w="264001" h="653147">
                    <a:moveTo>
                      <a:pt x="0" y="653147"/>
                    </a:moveTo>
                    <a:lnTo>
                      <a:pt x="0" y="286228"/>
                    </a:lnTo>
                    <a:cubicBezTo>
                      <a:pt x="0" y="128149"/>
                      <a:pt x="114812" y="17780"/>
                      <a:pt x="264001" y="0"/>
                    </a:cubicBezTo>
                  </a:path>
                </a:pathLst>
              </a:custGeom>
              <a:noFill/>
              <a:ln>
                <a:solidFill>
                  <a:srgbClr val="0020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1" name="Group 310">
                <a:extLst>
                  <a:ext uri="{FF2B5EF4-FFF2-40B4-BE49-F238E27FC236}">
                    <a16:creationId xmlns:a16="http://schemas.microsoft.com/office/drawing/2014/main" id="{0D2FE421-8B20-5B02-FAD6-8843EAE49002}"/>
                  </a:ext>
                </a:extLst>
              </p:cNvPr>
              <p:cNvGrpSpPr/>
              <p:nvPr/>
            </p:nvGrpSpPr>
            <p:grpSpPr>
              <a:xfrm>
                <a:off x="4392409" y="3381232"/>
                <a:ext cx="168870" cy="168870"/>
                <a:chOff x="1736980" y="3574452"/>
                <a:chExt cx="228600" cy="228600"/>
              </a:xfrm>
            </p:grpSpPr>
            <p:sp>
              <p:nvSpPr>
                <p:cNvPr id="312" name="Oval 311">
                  <a:extLst>
                    <a:ext uri="{FF2B5EF4-FFF2-40B4-BE49-F238E27FC236}">
                      <a16:creationId xmlns:a16="http://schemas.microsoft.com/office/drawing/2014/main" id="{C9D6E5DD-74E8-371F-B5BB-3716666EC14E}"/>
                    </a:ext>
                  </a:extLst>
                </p:cNvPr>
                <p:cNvSpPr/>
                <p:nvPr/>
              </p:nvSpPr>
              <p:spPr>
                <a:xfrm>
                  <a:off x="1736980" y="3574452"/>
                  <a:ext cx="228600" cy="228600"/>
                </a:xfrm>
                <a:prstGeom prst="ellipse">
                  <a:avLst/>
                </a:prstGeom>
                <a:solidFill>
                  <a:schemeClr val="bg1"/>
                </a:solidFill>
                <a:ln w="9525">
                  <a:solidFill>
                    <a:srgbClr val="0020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3" name="Oval 312">
                  <a:extLst>
                    <a:ext uri="{FF2B5EF4-FFF2-40B4-BE49-F238E27FC236}">
                      <a16:creationId xmlns:a16="http://schemas.microsoft.com/office/drawing/2014/main" id="{7C8D573D-05CF-A340-E59F-90A66DB7E6EF}"/>
                    </a:ext>
                  </a:extLst>
                </p:cNvPr>
                <p:cNvSpPr/>
                <p:nvPr/>
              </p:nvSpPr>
              <p:spPr>
                <a:xfrm>
                  <a:off x="1782700" y="3620172"/>
                  <a:ext cx="137160" cy="137160"/>
                </a:xfrm>
                <a:prstGeom prst="ellipse">
                  <a:avLst/>
                </a:prstGeom>
                <a:solidFill>
                  <a:srgbClr val="FED0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pic>
        <p:nvPicPr>
          <p:cNvPr id="10" name="6_1">
            <a:hlinkClick r:id="" action="ppaction://media"/>
            <a:extLst>
              <a:ext uri="{FF2B5EF4-FFF2-40B4-BE49-F238E27FC236}">
                <a16:creationId xmlns:a16="http://schemas.microsoft.com/office/drawing/2014/main" id="{C28734CF-6C8B-957E-B2D1-D5149006C0DC}"/>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6139" y="6858000"/>
            <a:ext cx="609600" cy="609600"/>
          </a:xfrm>
          <a:prstGeom prst="rect">
            <a:avLst/>
          </a:prstGeom>
        </p:spPr>
      </p:pic>
      <p:sp>
        <p:nvSpPr>
          <p:cNvPr id="9" name="TextBox 8">
            <a:extLst>
              <a:ext uri="{FF2B5EF4-FFF2-40B4-BE49-F238E27FC236}">
                <a16:creationId xmlns:a16="http://schemas.microsoft.com/office/drawing/2014/main" id="{6585901B-55ED-03DF-C873-D0D65C74DE2A}"/>
              </a:ext>
            </a:extLst>
          </p:cNvPr>
          <p:cNvSpPr txBox="1"/>
          <p:nvPr/>
        </p:nvSpPr>
        <p:spPr>
          <a:xfrm>
            <a:off x="236012" y="6476796"/>
            <a:ext cx="11276280" cy="246221"/>
          </a:xfrm>
          <a:prstGeom prst="rect">
            <a:avLst/>
          </a:prstGeom>
          <a:noFill/>
        </p:spPr>
        <p:txBody>
          <a:bodyPr wrap="square" lIns="91440">
            <a:spAutoFit/>
          </a:bodyPr>
          <a:lstStyle/>
          <a:p>
            <a:r>
              <a:rPr lang="en-US" sz="1000" dirty="0">
                <a:solidFill>
                  <a:srgbClr val="000000"/>
                </a:solidFill>
                <a:effectLst/>
                <a:latin typeface="Atkinson Hyperlegible" pitchFamily="2" charset="0"/>
                <a:ea typeface="Times New Roman" panose="02020603050405020304" pitchFamily="18" charset="0"/>
              </a:rPr>
              <a:t>Credits (from left): WHO/</a:t>
            </a:r>
            <a:r>
              <a:rPr lang="en-US" sz="1000" dirty="0" err="1">
                <a:solidFill>
                  <a:srgbClr val="000000"/>
                </a:solidFill>
                <a:effectLst/>
                <a:latin typeface="Atkinson Hyperlegible" pitchFamily="2" charset="0"/>
                <a:ea typeface="Times New Roman" panose="02020603050405020304" pitchFamily="18" charset="0"/>
              </a:rPr>
              <a:t>Vismita</a:t>
            </a:r>
            <a:r>
              <a:rPr lang="en-US" sz="1000" dirty="0">
                <a:solidFill>
                  <a:srgbClr val="000000"/>
                </a:solidFill>
                <a:effectLst/>
                <a:latin typeface="Atkinson Hyperlegible" pitchFamily="2" charset="0"/>
                <a:ea typeface="Times New Roman" panose="02020603050405020304" pitchFamily="18" charset="0"/>
              </a:rPr>
              <a:t> Gupta-Smith; Shutterstock; WHO/Ute Pieper; WHO/Ute Pieper; WHO/Arabella Hayter; WHO/Arabella Hayter</a:t>
            </a:r>
            <a:endParaRPr lang="en-IN" sz="1000" dirty="0">
              <a:solidFill>
                <a:srgbClr val="000000"/>
              </a:solidFill>
              <a:latin typeface="Atkinson Hyperlegible" pitchFamily="2" charset="0"/>
            </a:endParaRPr>
          </a:p>
        </p:txBody>
      </p:sp>
      <p:grpSp>
        <p:nvGrpSpPr>
          <p:cNvPr id="27" name="Group 26">
            <a:extLst>
              <a:ext uri="{FF2B5EF4-FFF2-40B4-BE49-F238E27FC236}">
                <a16:creationId xmlns:a16="http://schemas.microsoft.com/office/drawing/2014/main" id="{BFEBA9F8-96D1-0D7C-12E2-C029A01C0029}"/>
              </a:ext>
            </a:extLst>
          </p:cNvPr>
          <p:cNvGrpSpPr/>
          <p:nvPr/>
        </p:nvGrpSpPr>
        <p:grpSpPr>
          <a:xfrm>
            <a:off x="1922186" y="3445557"/>
            <a:ext cx="1842920" cy="767546"/>
            <a:chOff x="1914763" y="3453620"/>
            <a:chExt cx="1842920" cy="767546"/>
          </a:xfrm>
        </p:grpSpPr>
        <p:pic>
          <p:nvPicPr>
            <p:cNvPr id="28" name="Graphic 27">
              <a:extLst>
                <a:ext uri="{FF2B5EF4-FFF2-40B4-BE49-F238E27FC236}">
                  <a16:creationId xmlns:a16="http://schemas.microsoft.com/office/drawing/2014/main" id="{28B584CE-AA91-4C7E-72C1-1A52AD042880}"/>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914763" y="3453620"/>
              <a:ext cx="1842920" cy="767546"/>
            </a:xfrm>
            <a:prstGeom prst="rect">
              <a:avLst/>
            </a:prstGeom>
          </p:spPr>
        </p:pic>
        <p:sp>
          <p:nvSpPr>
            <p:cNvPr id="29" name="TextBox 28">
              <a:extLst>
                <a:ext uri="{FF2B5EF4-FFF2-40B4-BE49-F238E27FC236}">
                  <a16:creationId xmlns:a16="http://schemas.microsoft.com/office/drawing/2014/main" id="{6BB44DFC-F89E-8730-A2F2-EFCC9C367E2C}"/>
                </a:ext>
              </a:extLst>
            </p:cNvPr>
            <p:cNvSpPr txBox="1"/>
            <p:nvPr/>
          </p:nvSpPr>
          <p:spPr>
            <a:xfrm>
              <a:off x="2166133" y="3637338"/>
              <a:ext cx="1546002" cy="400110"/>
            </a:xfrm>
            <a:prstGeom prst="rect">
              <a:avLst/>
            </a:prstGeom>
            <a:noFill/>
          </p:spPr>
          <p:txBody>
            <a:bodyPr wrap="square" rtlCol="0">
              <a:spAutoFit/>
            </a:bodyPr>
            <a:lstStyle/>
            <a:p>
              <a:pPr lvl="0" algn="ctr"/>
              <a:r>
                <a:rPr lang="en-US" sz="2000" dirty="0">
                  <a:latin typeface="Atkinson Hyperlegible" pitchFamily="2" charset="0"/>
                </a:rPr>
                <a:t>Segregation</a:t>
              </a:r>
            </a:p>
          </p:txBody>
        </p:sp>
      </p:grpSp>
      <p:pic>
        <p:nvPicPr>
          <p:cNvPr id="31" name="Graphic 30">
            <a:extLst>
              <a:ext uri="{FF2B5EF4-FFF2-40B4-BE49-F238E27FC236}">
                <a16:creationId xmlns:a16="http://schemas.microsoft.com/office/drawing/2014/main" id="{259AD05C-981E-F8F3-6D51-371B73F84CAC}"/>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921636" y="3446092"/>
            <a:ext cx="1842920" cy="767546"/>
          </a:xfrm>
          <a:prstGeom prst="rect">
            <a:avLst/>
          </a:prstGeom>
          <a:effectLst>
            <a:glow rad="101600">
              <a:schemeClr val="accent2">
                <a:satMod val="175000"/>
                <a:alpha val="40000"/>
              </a:schemeClr>
            </a:glow>
          </a:effectLst>
        </p:spPr>
      </p:pic>
    </p:spTree>
    <p:extLst>
      <p:ext uri="{BB962C8B-B14F-4D97-AF65-F5344CB8AC3E}">
        <p14:creationId xmlns:p14="http://schemas.microsoft.com/office/powerpoint/2010/main" val="797654525"/>
      </p:ext>
    </p:extLst>
  </p:cSld>
  <p:clrMapOvr>
    <a:masterClrMapping/>
  </p:clrMapOvr>
  <mc:AlternateContent xmlns:mc="http://schemas.openxmlformats.org/markup-compatibility/2006" xmlns:p14="http://schemas.microsoft.com/office/powerpoint/2010/main">
    <mc:Choice Requires="p14">
      <p:transition spd="slow" p14:dur="2000" advClick="0" advTm="20900"/>
    </mc:Choice>
    <mc:Fallback xmlns="">
      <p:transition spd="slow" advClick="0" advTm="20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616" fill="hold"/>
                                        <p:tgtEl>
                                          <p:spTgt spid="10"/>
                                        </p:tgtEl>
                                      </p:cBhvr>
                                    </p:cmd>
                                  </p:childTnLst>
                                </p:cTn>
                              </p:par>
                              <p:par>
                                <p:cTn id="7" presetID="10" presetClass="entr" presetSubtype="0" fill="hold" nodeType="withEffect">
                                  <p:stCondLst>
                                    <p:cond delay="1025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500"/>
                                        <p:tgtEl>
                                          <p:spTgt spid="27"/>
                                        </p:tgtEl>
                                      </p:cBhvr>
                                    </p:animEffect>
                                  </p:childTnLst>
                                </p:cTn>
                              </p:par>
                              <p:par>
                                <p:cTn id="10" presetID="22" presetClass="entr" presetSubtype="8" repeatCount="5000" fill="hold" nodeType="withEffect">
                                  <p:stCondLst>
                                    <p:cond delay="10250"/>
                                  </p:stCondLst>
                                  <p:childTnLst>
                                    <p:set>
                                      <p:cBhvr>
                                        <p:cTn id="11" dur="1" fill="hold">
                                          <p:stCondLst>
                                            <p:cond delay="0"/>
                                          </p:stCondLst>
                                        </p:cTn>
                                        <p:tgtEl>
                                          <p:spTgt spid="31"/>
                                        </p:tgtEl>
                                        <p:attrNameLst>
                                          <p:attrName>style.visibility</p:attrName>
                                        </p:attrNameLst>
                                      </p:cBhvr>
                                      <p:to>
                                        <p:strVal val="visible"/>
                                      </p:to>
                                    </p:set>
                                    <p:animEffect transition="in" filter="wipe(left)">
                                      <p:cBhvr>
                                        <p:cTn id="12" dur="1250"/>
                                        <p:tgtEl>
                                          <p:spTgt spid="31"/>
                                        </p:tgtEl>
                                      </p:cBhvr>
                                    </p:animEffect>
                                  </p:childTnLst>
                                </p:cTn>
                              </p:par>
                              <p:par>
                                <p:cTn id="13" presetID="2" presetClass="exit" presetSubtype="2" fill="hold" grpId="0" nodeType="withEffect">
                                  <p:stCondLst>
                                    <p:cond delay="20900"/>
                                  </p:stCondLst>
                                  <p:childTnLst>
                                    <p:anim calcmode="lin" valueType="num">
                                      <p:cBhvr additive="base">
                                        <p:cTn id="14" dur="500"/>
                                        <p:tgtEl>
                                          <p:spTgt spid="224"/>
                                        </p:tgtEl>
                                        <p:attrNameLst>
                                          <p:attrName>ppt_x</p:attrName>
                                        </p:attrNameLst>
                                      </p:cBhvr>
                                      <p:tavLst>
                                        <p:tav tm="0">
                                          <p:val>
                                            <p:strVal val="ppt_x"/>
                                          </p:val>
                                        </p:tav>
                                        <p:tav tm="100000">
                                          <p:val>
                                            <p:strVal val="1+ppt_w/2"/>
                                          </p:val>
                                        </p:tav>
                                      </p:tavLst>
                                    </p:anim>
                                    <p:anim calcmode="lin" valueType="num">
                                      <p:cBhvr additive="base">
                                        <p:cTn id="15" dur="500"/>
                                        <p:tgtEl>
                                          <p:spTgt spid="224"/>
                                        </p:tgtEl>
                                        <p:attrNameLst>
                                          <p:attrName>ppt_y</p:attrName>
                                        </p:attrNameLst>
                                      </p:cBhvr>
                                      <p:tavLst>
                                        <p:tav tm="0">
                                          <p:val>
                                            <p:strVal val="ppt_y"/>
                                          </p:val>
                                        </p:tav>
                                        <p:tav tm="100000">
                                          <p:val>
                                            <p:strVal val="ppt_y"/>
                                          </p:val>
                                        </p:tav>
                                      </p:tavLst>
                                    </p:anim>
                                    <p:set>
                                      <p:cBhvr>
                                        <p:cTn id="16" dur="1" fill="hold">
                                          <p:stCondLst>
                                            <p:cond delay="499"/>
                                          </p:stCondLst>
                                        </p:cTn>
                                        <p:tgtEl>
                                          <p:spTgt spid="224"/>
                                        </p:tgtEl>
                                        <p:attrNameLst>
                                          <p:attrName>style.visibility</p:attrName>
                                        </p:attrNameLst>
                                      </p:cBhvr>
                                      <p:to>
                                        <p:strVal val="hidden"/>
                                      </p:to>
                                    </p:set>
                                  </p:childTnLst>
                                </p:cTn>
                              </p:par>
                              <p:par>
                                <p:cTn id="17" presetID="2" presetClass="exit" presetSubtype="2" fill="hold" nodeType="withEffect">
                                  <p:stCondLst>
                                    <p:cond delay="20900"/>
                                  </p:stCondLst>
                                  <p:childTnLst>
                                    <p:anim calcmode="lin" valueType="num">
                                      <p:cBhvr additive="base">
                                        <p:cTn id="18" dur="500"/>
                                        <p:tgtEl>
                                          <p:spTgt spid="56"/>
                                        </p:tgtEl>
                                        <p:attrNameLst>
                                          <p:attrName>ppt_x</p:attrName>
                                        </p:attrNameLst>
                                      </p:cBhvr>
                                      <p:tavLst>
                                        <p:tav tm="0">
                                          <p:val>
                                            <p:strVal val="ppt_x"/>
                                          </p:val>
                                        </p:tav>
                                        <p:tav tm="100000">
                                          <p:val>
                                            <p:strVal val="1+ppt_w/2"/>
                                          </p:val>
                                        </p:tav>
                                      </p:tavLst>
                                    </p:anim>
                                    <p:anim calcmode="lin" valueType="num">
                                      <p:cBhvr additive="base">
                                        <p:cTn id="19" dur="500"/>
                                        <p:tgtEl>
                                          <p:spTgt spid="56"/>
                                        </p:tgtEl>
                                        <p:attrNameLst>
                                          <p:attrName>ppt_y</p:attrName>
                                        </p:attrNameLst>
                                      </p:cBhvr>
                                      <p:tavLst>
                                        <p:tav tm="0">
                                          <p:val>
                                            <p:strVal val="ppt_y"/>
                                          </p:val>
                                        </p:tav>
                                        <p:tav tm="100000">
                                          <p:val>
                                            <p:strVal val="ppt_y"/>
                                          </p:val>
                                        </p:tav>
                                      </p:tavLst>
                                    </p:anim>
                                    <p:set>
                                      <p:cBhvr>
                                        <p:cTn id="20" dur="1" fill="hold">
                                          <p:stCondLst>
                                            <p:cond delay="499"/>
                                          </p:stCondLst>
                                        </p:cTn>
                                        <p:tgtEl>
                                          <p:spTgt spid="56"/>
                                        </p:tgtEl>
                                        <p:attrNameLst>
                                          <p:attrName>style.visibility</p:attrName>
                                        </p:attrNameLst>
                                      </p:cBhvr>
                                      <p:to>
                                        <p:strVal val="hidden"/>
                                      </p:to>
                                    </p:set>
                                  </p:childTnLst>
                                </p:cTn>
                              </p:par>
                              <p:par>
                                <p:cTn id="21" presetID="2" presetClass="exit" presetSubtype="2" fill="hold" nodeType="withEffect">
                                  <p:stCondLst>
                                    <p:cond delay="20900"/>
                                  </p:stCondLst>
                                  <p:childTnLst>
                                    <p:anim calcmode="lin" valueType="num">
                                      <p:cBhvr additive="base">
                                        <p:cTn id="22" dur="500"/>
                                        <p:tgtEl>
                                          <p:spTgt spid="61"/>
                                        </p:tgtEl>
                                        <p:attrNameLst>
                                          <p:attrName>ppt_x</p:attrName>
                                        </p:attrNameLst>
                                      </p:cBhvr>
                                      <p:tavLst>
                                        <p:tav tm="0">
                                          <p:val>
                                            <p:strVal val="ppt_x"/>
                                          </p:val>
                                        </p:tav>
                                        <p:tav tm="100000">
                                          <p:val>
                                            <p:strVal val="1+ppt_w/2"/>
                                          </p:val>
                                        </p:tav>
                                      </p:tavLst>
                                    </p:anim>
                                    <p:anim calcmode="lin" valueType="num">
                                      <p:cBhvr additive="base">
                                        <p:cTn id="23" dur="500"/>
                                        <p:tgtEl>
                                          <p:spTgt spid="61"/>
                                        </p:tgtEl>
                                        <p:attrNameLst>
                                          <p:attrName>ppt_y</p:attrName>
                                        </p:attrNameLst>
                                      </p:cBhvr>
                                      <p:tavLst>
                                        <p:tav tm="0">
                                          <p:val>
                                            <p:strVal val="ppt_y"/>
                                          </p:val>
                                        </p:tav>
                                        <p:tav tm="100000">
                                          <p:val>
                                            <p:strVal val="ppt_y"/>
                                          </p:val>
                                        </p:tav>
                                      </p:tavLst>
                                    </p:anim>
                                    <p:set>
                                      <p:cBhvr>
                                        <p:cTn id="24" dur="1" fill="hold">
                                          <p:stCondLst>
                                            <p:cond delay="499"/>
                                          </p:stCondLst>
                                        </p:cTn>
                                        <p:tgtEl>
                                          <p:spTgt spid="61"/>
                                        </p:tgtEl>
                                        <p:attrNameLst>
                                          <p:attrName>style.visibility</p:attrName>
                                        </p:attrNameLst>
                                      </p:cBhvr>
                                      <p:to>
                                        <p:strVal val="hidden"/>
                                      </p:to>
                                    </p:set>
                                  </p:childTnLst>
                                </p:cTn>
                              </p:par>
                              <p:par>
                                <p:cTn id="25" presetID="2" presetClass="exit" presetSubtype="2" fill="hold" nodeType="withEffect">
                                  <p:stCondLst>
                                    <p:cond delay="20900"/>
                                  </p:stCondLst>
                                  <p:childTnLst>
                                    <p:anim calcmode="lin" valueType="num">
                                      <p:cBhvr additive="base">
                                        <p:cTn id="26" dur="500"/>
                                        <p:tgtEl>
                                          <p:spTgt spid="60"/>
                                        </p:tgtEl>
                                        <p:attrNameLst>
                                          <p:attrName>ppt_x</p:attrName>
                                        </p:attrNameLst>
                                      </p:cBhvr>
                                      <p:tavLst>
                                        <p:tav tm="0">
                                          <p:val>
                                            <p:strVal val="ppt_x"/>
                                          </p:val>
                                        </p:tav>
                                        <p:tav tm="100000">
                                          <p:val>
                                            <p:strVal val="1+ppt_w/2"/>
                                          </p:val>
                                        </p:tav>
                                      </p:tavLst>
                                    </p:anim>
                                    <p:anim calcmode="lin" valueType="num">
                                      <p:cBhvr additive="base">
                                        <p:cTn id="27" dur="500"/>
                                        <p:tgtEl>
                                          <p:spTgt spid="60"/>
                                        </p:tgtEl>
                                        <p:attrNameLst>
                                          <p:attrName>ppt_y</p:attrName>
                                        </p:attrNameLst>
                                      </p:cBhvr>
                                      <p:tavLst>
                                        <p:tav tm="0">
                                          <p:val>
                                            <p:strVal val="ppt_y"/>
                                          </p:val>
                                        </p:tav>
                                        <p:tav tm="100000">
                                          <p:val>
                                            <p:strVal val="ppt_y"/>
                                          </p:val>
                                        </p:tav>
                                      </p:tavLst>
                                    </p:anim>
                                    <p:set>
                                      <p:cBhvr>
                                        <p:cTn id="28" dur="1" fill="hold">
                                          <p:stCondLst>
                                            <p:cond delay="499"/>
                                          </p:stCondLst>
                                        </p:cTn>
                                        <p:tgtEl>
                                          <p:spTgt spid="60"/>
                                        </p:tgtEl>
                                        <p:attrNameLst>
                                          <p:attrName>style.visibility</p:attrName>
                                        </p:attrNameLst>
                                      </p:cBhvr>
                                      <p:to>
                                        <p:strVal val="hidden"/>
                                      </p:to>
                                    </p:set>
                                  </p:childTnLst>
                                </p:cTn>
                              </p:par>
                              <p:par>
                                <p:cTn id="29" presetID="2" presetClass="exit" presetSubtype="2" fill="hold" nodeType="withEffect">
                                  <p:stCondLst>
                                    <p:cond delay="20900"/>
                                  </p:stCondLst>
                                  <p:childTnLst>
                                    <p:anim calcmode="lin" valueType="num">
                                      <p:cBhvr additive="base">
                                        <p:cTn id="30" dur="500"/>
                                        <p:tgtEl>
                                          <p:spTgt spid="57"/>
                                        </p:tgtEl>
                                        <p:attrNameLst>
                                          <p:attrName>ppt_x</p:attrName>
                                        </p:attrNameLst>
                                      </p:cBhvr>
                                      <p:tavLst>
                                        <p:tav tm="0">
                                          <p:val>
                                            <p:strVal val="ppt_x"/>
                                          </p:val>
                                        </p:tav>
                                        <p:tav tm="100000">
                                          <p:val>
                                            <p:strVal val="1+ppt_w/2"/>
                                          </p:val>
                                        </p:tav>
                                      </p:tavLst>
                                    </p:anim>
                                    <p:anim calcmode="lin" valueType="num">
                                      <p:cBhvr additive="base">
                                        <p:cTn id="31" dur="500"/>
                                        <p:tgtEl>
                                          <p:spTgt spid="57"/>
                                        </p:tgtEl>
                                        <p:attrNameLst>
                                          <p:attrName>ppt_y</p:attrName>
                                        </p:attrNameLst>
                                      </p:cBhvr>
                                      <p:tavLst>
                                        <p:tav tm="0">
                                          <p:val>
                                            <p:strVal val="ppt_y"/>
                                          </p:val>
                                        </p:tav>
                                        <p:tav tm="100000">
                                          <p:val>
                                            <p:strVal val="ppt_y"/>
                                          </p:val>
                                        </p:tav>
                                      </p:tavLst>
                                    </p:anim>
                                    <p:set>
                                      <p:cBhvr>
                                        <p:cTn id="32" dur="1" fill="hold">
                                          <p:stCondLst>
                                            <p:cond delay="499"/>
                                          </p:stCondLst>
                                        </p:cTn>
                                        <p:tgtEl>
                                          <p:spTgt spid="57"/>
                                        </p:tgtEl>
                                        <p:attrNameLst>
                                          <p:attrName>style.visibility</p:attrName>
                                        </p:attrNameLst>
                                      </p:cBhvr>
                                      <p:to>
                                        <p:strVal val="hidden"/>
                                      </p:to>
                                    </p:set>
                                  </p:childTnLst>
                                </p:cTn>
                              </p:par>
                              <p:par>
                                <p:cTn id="33" presetID="2" presetClass="exit" presetSubtype="2" fill="hold" nodeType="withEffect">
                                  <p:stCondLst>
                                    <p:cond delay="20900"/>
                                  </p:stCondLst>
                                  <p:childTnLst>
                                    <p:anim calcmode="lin" valueType="num">
                                      <p:cBhvr additive="base">
                                        <p:cTn id="34" dur="500"/>
                                        <p:tgtEl>
                                          <p:spTgt spid="58"/>
                                        </p:tgtEl>
                                        <p:attrNameLst>
                                          <p:attrName>ppt_x</p:attrName>
                                        </p:attrNameLst>
                                      </p:cBhvr>
                                      <p:tavLst>
                                        <p:tav tm="0">
                                          <p:val>
                                            <p:strVal val="ppt_x"/>
                                          </p:val>
                                        </p:tav>
                                        <p:tav tm="100000">
                                          <p:val>
                                            <p:strVal val="1+ppt_w/2"/>
                                          </p:val>
                                        </p:tav>
                                      </p:tavLst>
                                    </p:anim>
                                    <p:anim calcmode="lin" valueType="num">
                                      <p:cBhvr additive="base">
                                        <p:cTn id="35" dur="500"/>
                                        <p:tgtEl>
                                          <p:spTgt spid="58"/>
                                        </p:tgtEl>
                                        <p:attrNameLst>
                                          <p:attrName>ppt_y</p:attrName>
                                        </p:attrNameLst>
                                      </p:cBhvr>
                                      <p:tavLst>
                                        <p:tav tm="0">
                                          <p:val>
                                            <p:strVal val="ppt_y"/>
                                          </p:val>
                                        </p:tav>
                                        <p:tav tm="100000">
                                          <p:val>
                                            <p:strVal val="ppt_y"/>
                                          </p:val>
                                        </p:tav>
                                      </p:tavLst>
                                    </p:anim>
                                    <p:set>
                                      <p:cBhvr>
                                        <p:cTn id="36" dur="1" fill="hold">
                                          <p:stCondLst>
                                            <p:cond delay="499"/>
                                          </p:stCondLst>
                                        </p:cTn>
                                        <p:tgtEl>
                                          <p:spTgt spid="58"/>
                                        </p:tgtEl>
                                        <p:attrNameLst>
                                          <p:attrName>style.visibility</p:attrName>
                                        </p:attrNameLst>
                                      </p:cBhvr>
                                      <p:to>
                                        <p:strVal val="hidden"/>
                                      </p:to>
                                    </p:set>
                                  </p:childTnLst>
                                </p:cTn>
                              </p:par>
                              <p:par>
                                <p:cTn id="37" presetID="2" presetClass="exit" presetSubtype="2" fill="hold" nodeType="withEffect">
                                  <p:stCondLst>
                                    <p:cond delay="20900"/>
                                  </p:stCondLst>
                                  <p:childTnLst>
                                    <p:anim calcmode="lin" valueType="num">
                                      <p:cBhvr additive="base">
                                        <p:cTn id="38" dur="500"/>
                                        <p:tgtEl>
                                          <p:spTgt spid="55"/>
                                        </p:tgtEl>
                                        <p:attrNameLst>
                                          <p:attrName>ppt_x</p:attrName>
                                        </p:attrNameLst>
                                      </p:cBhvr>
                                      <p:tavLst>
                                        <p:tav tm="0">
                                          <p:val>
                                            <p:strVal val="ppt_x"/>
                                          </p:val>
                                        </p:tav>
                                        <p:tav tm="100000">
                                          <p:val>
                                            <p:strVal val="1+ppt_w/2"/>
                                          </p:val>
                                        </p:tav>
                                      </p:tavLst>
                                    </p:anim>
                                    <p:anim calcmode="lin" valueType="num">
                                      <p:cBhvr additive="base">
                                        <p:cTn id="39" dur="500"/>
                                        <p:tgtEl>
                                          <p:spTgt spid="55"/>
                                        </p:tgtEl>
                                        <p:attrNameLst>
                                          <p:attrName>ppt_y</p:attrName>
                                        </p:attrNameLst>
                                      </p:cBhvr>
                                      <p:tavLst>
                                        <p:tav tm="0">
                                          <p:val>
                                            <p:strVal val="ppt_y"/>
                                          </p:val>
                                        </p:tav>
                                        <p:tav tm="100000">
                                          <p:val>
                                            <p:strVal val="ppt_y"/>
                                          </p:val>
                                        </p:tav>
                                      </p:tavLst>
                                    </p:anim>
                                    <p:set>
                                      <p:cBhvr>
                                        <p:cTn id="40" dur="1" fill="hold">
                                          <p:stCondLst>
                                            <p:cond delay="499"/>
                                          </p:stCondLst>
                                        </p:cTn>
                                        <p:tgtEl>
                                          <p:spTgt spid="55"/>
                                        </p:tgtEl>
                                        <p:attrNameLst>
                                          <p:attrName>style.visibility</p:attrName>
                                        </p:attrNameLst>
                                      </p:cBhvr>
                                      <p:to>
                                        <p:strVal val="hidden"/>
                                      </p:to>
                                    </p:set>
                                  </p:childTnLst>
                                </p:cTn>
                              </p:par>
                              <p:par>
                                <p:cTn id="41" presetID="2" presetClass="exit" presetSubtype="2" fill="hold" nodeType="withEffect">
                                  <p:stCondLst>
                                    <p:cond delay="20900"/>
                                  </p:stCondLst>
                                  <p:childTnLst>
                                    <p:anim calcmode="lin" valueType="num">
                                      <p:cBhvr additive="base">
                                        <p:cTn id="42" dur="500"/>
                                        <p:tgtEl>
                                          <p:spTgt spid="59"/>
                                        </p:tgtEl>
                                        <p:attrNameLst>
                                          <p:attrName>ppt_x</p:attrName>
                                        </p:attrNameLst>
                                      </p:cBhvr>
                                      <p:tavLst>
                                        <p:tav tm="0">
                                          <p:val>
                                            <p:strVal val="ppt_x"/>
                                          </p:val>
                                        </p:tav>
                                        <p:tav tm="100000">
                                          <p:val>
                                            <p:strVal val="1+ppt_w/2"/>
                                          </p:val>
                                        </p:tav>
                                      </p:tavLst>
                                    </p:anim>
                                    <p:anim calcmode="lin" valueType="num">
                                      <p:cBhvr additive="base">
                                        <p:cTn id="43" dur="500"/>
                                        <p:tgtEl>
                                          <p:spTgt spid="59"/>
                                        </p:tgtEl>
                                        <p:attrNameLst>
                                          <p:attrName>ppt_y</p:attrName>
                                        </p:attrNameLst>
                                      </p:cBhvr>
                                      <p:tavLst>
                                        <p:tav tm="0">
                                          <p:val>
                                            <p:strVal val="ppt_y"/>
                                          </p:val>
                                        </p:tav>
                                        <p:tav tm="100000">
                                          <p:val>
                                            <p:strVal val="ppt_y"/>
                                          </p:val>
                                        </p:tav>
                                      </p:tavLst>
                                    </p:anim>
                                    <p:set>
                                      <p:cBhvr>
                                        <p:cTn id="44" dur="1" fill="hold">
                                          <p:stCondLst>
                                            <p:cond delay="499"/>
                                          </p:stCondLst>
                                        </p:cTn>
                                        <p:tgtEl>
                                          <p:spTgt spid="59"/>
                                        </p:tgtEl>
                                        <p:attrNameLst>
                                          <p:attrName>style.visibility</p:attrName>
                                        </p:attrNameLst>
                                      </p:cBhvr>
                                      <p:to>
                                        <p:strVal val="hidden"/>
                                      </p:to>
                                    </p:set>
                                  </p:childTnLst>
                                </p:cTn>
                              </p:par>
                              <p:par>
                                <p:cTn id="45" presetID="2" presetClass="exit" presetSubtype="2" fill="hold" nodeType="withEffect">
                                  <p:stCondLst>
                                    <p:cond delay="20900"/>
                                  </p:stCondLst>
                                  <p:childTnLst>
                                    <p:anim calcmode="lin" valueType="num">
                                      <p:cBhvr additive="base">
                                        <p:cTn id="46" dur="500"/>
                                        <p:tgtEl>
                                          <p:spTgt spid="4"/>
                                        </p:tgtEl>
                                        <p:attrNameLst>
                                          <p:attrName>ppt_x</p:attrName>
                                        </p:attrNameLst>
                                      </p:cBhvr>
                                      <p:tavLst>
                                        <p:tav tm="0">
                                          <p:val>
                                            <p:strVal val="ppt_x"/>
                                          </p:val>
                                        </p:tav>
                                        <p:tav tm="100000">
                                          <p:val>
                                            <p:strVal val="1+ppt_w/2"/>
                                          </p:val>
                                        </p:tav>
                                      </p:tavLst>
                                    </p:anim>
                                    <p:anim calcmode="lin" valueType="num">
                                      <p:cBhvr additive="base">
                                        <p:cTn id="47" dur="500"/>
                                        <p:tgtEl>
                                          <p:spTgt spid="4"/>
                                        </p:tgtEl>
                                        <p:attrNameLst>
                                          <p:attrName>ppt_y</p:attrName>
                                        </p:attrNameLst>
                                      </p:cBhvr>
                                      <p:tavLst>
                                        <p:tav tm="0">
                                          <p:val>
                                            <p:strVal val="ppt_y"/>
                                          </p:val>
                                        </p:tav>
                                        <p:tav tm="100000">
                                          <p:val>
                                            <p:strVal val="ppt_y"/>
                                          </p:val>
                                        </p:tav>
                                      </p:tavLst>
                                    </p:anim>
                                    <p:set>
                                      <p:cBhvr>
                                        <p:cTn id="48" dur="1" fill="hold">
                                          <p:stCondLst>
                                            <p:cond delay="499"/>
                                          </p:stCondLst>
                                        </p:cTn>
                                        <p:tgtEl>
                                          <p:spTgt spid="4"/>
                                        </p:tgtEl>
                                        <p:attrNameLst>
                                          <p:attrName>style.visibility</p:attrName>
                                        </p:attrNameLst>
                                      </p:cBhvr>
                                      <p:to>
                                        <p:strVal val="hidden"/>
                                      </p:to>
                                    </p:set>
                                  </p:childTnLst>
                                </p:cTn>
                              </p:par>
                              <p:par>
                                <p:cTn id="49" presetID="2" presetClass="exit" presetSubtype="2" fill="hold" nodeType="withEffect">
                                  <p:stCondLst>
                                    <p:cond delay="20900"/>
                                  </p:stCondLst>
                                  <p:childTnLst>
                                    <p:anim calcmode="lin" valueType="num">
                                      <p:cBhvr additive="base">
                                        <p:cTn id="50" dur="500"/>
                                        <p:tgtEl>
                                          <p:spTgt spid="6"/>
                                        </p:tgtEl>
                                        <p:attrNameLst>
                                          <p:attrName>ppt_x</p:attrName>
                                        </p:attrNameLst>
                                      </p:cBhvr>
                                      <p:tavLst>
                                        <p:tav tm="0">
                                          <p:val>
                                            <p:strVal val="ppt_x"/>
                                          </p:val>
                                        </p:tav>
                                        <p:tav tm="100000">
                                          <p:val>
                                            <p:strVal val="1+ppt_w/2"/>
                                          </p:val>
                                        </p:tav>
                                      </p:tavLst>
                                    </p:anim>
                                    <p:anim calcmode="lin" valueType="num">
                                      <p:cBhvr additive="base">
                                        <p:cTn id="51" dur="500"/>
                                        <p:tgtEl>
                                          <p:spTgt spid="6"/>
                                        </p:tgtEl>
                                        <p:attrNameLst>
                                          <p:attrName>ppt_y</p:attrName>
                                        </p:attrNameLst>
                                      </p:cBhvr>
                                      <p:tavLst>
                                        <p:tav tm="0">
                                          <p:val>
                                            <p:strVal val="ppt_y"/>
                                          </p:val>
                                        </p:tav>
                                        <p:tav tm="100000">
                                          <p:val>
                                            <p:strVal val="ppt_y"/>
                                          </p:val>
                                        </p:tav>
                                      </p:tavLst>
                                    </p:anim>
                                    <p:set>
                                      <p:cBhvr>
                                        <p:cTn id="52" dur="1" fill="hold">
                                          <p:stCondLst>
                                            <p:cond delay="499"/>
                                          </p:stCondLst>
                                        </p:cTn>
                                        <p:tgtEl>
                                          <p:spTgt spid="6"/>
                                        </p:tgtEl>
                                        <p:attrNameLst>
                                          <p:attrName>style.visibility</p:attrName>
                                        </p:attrNameLst>
                                      </p:cBhvr>
                                      <p:to>
                                        <p:strVal val="hidden"/>
                                      </p:to>
                                    </p:set>
                                  </p:childTnLst>
                                </p:cTn>
                              </p:par>
                              <p:par>
                                <p:cTn id="53" presetID="2" presetClass="exit" presetSubtype="2" fill="hold" nodeType="withEffect">
                                  <p:stCondLst>
                                    <p:cond delay="20900"/>
                                  </p:stCondLst>
                                  <p:childTnLst>
                                    <p:anim calcmode="lin" valueType="num">
                                      <p:cBhvr additive="base">
                                        <p:cTn id="54" dur="500"/>
                                        <p:tgtEl>
                                          <p:spTgt spid="8"/>
                                        </p:tgtEl>
                                        <p:attrNameLst>
                                          <p:attrName>ppt_x</p:attrName>
                                        </p:attrNameLst>
                                      </p:cBhvr>
                                      <p:tavLst>
                                        <p:tav tm="0">
                                          <p:val>
                                            <p:strVal val="ppt_x"/>
                                          </p:val>
                                        </p:tav>
                                        <p:tav tm="100000">
                                          <p:val>
                                            <p:strVal val="1+ppt_w/2"/>
                                          </p:val>
                                        </p:tav>
                                      </p:tavLst>
                                    </p:anim>
                                    <p:anim calcmode="lin" valueType="num">
                                      <p:cBhvr additive="base">
                                        <p:cTn id="55" dur="500"/>
                                        <p:tgtEl>
                                          <p:spTgt spid="8"/>
                                        </p:tgtEl>
                                        <p:attrNameLst>
                                          <p:attrName>ppt_y</p:attrName>
                                        </p:attrNameLst>
                                      </p:cBhvr>
                                      <p:tavLst>
                                        <p:tav tm="0">
                                          <p:val>
                                            <p:strVal val="ppt_y"/>
                                          </p:val>
                                        </p:tav>
                                        <p:tav tm="100000">
                                          <p:val>
                                            <p:strVal val="ppt_y"/>
                                          </p:val>
                                        </p:tav>
                                      </p:tavLst>
                                    </p:anim>
                                    <p:set>
                                      <p:cBhvr>
                                        <p:cTn id="56" dur="1" fill="hold">
                                          <p:stCondLst>
                                            <p:cond delay="499"/>
                                          </p:stCondLst>
                                        </p:cTn>
                                        <p:tgtEl>
                                          <p:spTgt spid="8"/>
                                        </p:tgtEl>
                                        <p:attrNameLst>
                                          <p:attrName>style.visibility</p:attrName>
                                        </p:attrNameLst>
                                      </p:cBhvr>
                                      <p:to>
                                        <p:strVal val="hidden"/>
                                      </p:to>
                                    </p:set>
                                  </p:childTnLst>
                                </p:cTn>
                              </p:par>
                              <p:par>
                                <p:cTn id="57" presetID="2" presetClass="exit" presetSubtype="2" fill="hold" nodeType="withEffect">
                                  <p:stCondLst>
                                    <p:cond delay="20900"/>
                                  </p:stCondLst>
                                  <p:childTnLst>
                                    <p:anim calcmode="lin" valueType="num">
                                      <p:cBhvr additive="base">
                                        <p:cTn id="58" dur="500"/>
                                        <p:tgtEl>
                                          <p:spTgt spid="3"/>
                                        </p:tgtEl>
                                        <p:attrNameLst>
                                          <p:attrName>ppt_x</p:attrName>
                                        </p:attrNameLst>
                                      </p:cBhvr>
                                      <p:tavLst>
                                        <p:tav tm="0">
                                          <p:val>
                                            <p:strVal val="ppt_x"/>
                                          </p:val>
                                        </p:tav>
                                        <p:tav tm="100000">
                                          <p:val>
                                            <p:strVal val="1+ppt_w/2"/>
                                          </p:val>
                                        </p:tav>
                                      </p:tavLst>
                                    </p:anim>
                                    <p:anim calcmode="lin" valueType="num">
                                      <p:cBhvr additive="base">
                                        <p:cTn id="59" dur="500"/>
                                        <p:tgtEl>
                                          <p:spTgt spid="3"/>
                                        </p:tgtEl>
                                        <p:attrNameLst>
                                          <p:attrName>ppt_y</p:attrName>
                                        </p:attrNameLst>
                                      </p:cBhvr>
                                      <p:tavLst>
                                        <p:tav tm="0">
                                          <p:val>
                                            <p:strVal val="ppt_y"/>
                                          </p:val>
                                        </p:tav>
                                        <p:tav tm="100000">
                                          <p:val>
                                            <p:strVal val="ppt_y"/>
                                          </p:val>
                                        </p:tav>
                                      </p:tavLst>
                                    </p:anim>
                                    <p:set>
                                      <p:cBhvr>
                                        <p:cTn id="60" dur="1" fill="hold">
                                          <p:stCondLst>
                                            <p:cond delay="499"/>
                                          </p:stCondLst>
                                        </p:cTn>
                                        <p:tgtEl>
                                          <p:spTgt spid="3"/>
                                        </p:tgtEl>
                                        <p:attrNameLst>
                                          <p:attrName>style.visibility</p:attrName>
                                        </p:attrNameLst>
                                      </p:cBhvr>
                                      <p:to>
                                        <p:strVal val="hidden"/>
                                      </p:to>
                                    </p:set>
                                  </p:childTnLst>
                                </p:cTn>
                              </p:par>
                              <p:par>
                                <p:cTn id="61" presetID="2" presetClass="exit" presetSubtype="2" fill="hold" nodeType="withEffect">
                                  <p:stCondLst>
                                    <p:cond delay="20900"/>
                                  </p:stCondLst>
                                  <p:childTnLst>
                                    <p:anim calcmode="lin" valueType="num">
                                      <p:cBhvr additive="base">
                                        <p:cTn id="62" dur="500"/>
                                        <p:tgtEl>
                                          <p:spTgt spid="5"/>
                                        </p:tgtEl>
                                        <p:attrNameLst>
                                          <p:attrName>ppt_x</p:attrName>
                                        </p:attrNameLst>
                                      </p:cBhvr>
                                      <p:tavLst>
                                        <p:tav tm="0">
                                          <p:val>
                                            <p:strVal val="ppt_x"/>
                                          </p:val>
                                        </p:tav>
                                        <p:tav tm="100000">
                                          <p:val>
                                            <p:strVal val="1+ppt_w/2"/>
                                          </p:val>
                                        </p:tav>
                                      </p:tavLst>
                                    </p:anim>
                                    <p:anim calcmode="lin" valueType="num">
                                      <p:cBhvr additive="base">
                                        <p:cTn id="63" dur="500"/>
                                        <p:tgtEl>
                                          <p:spTgt spid="5"/>
                                        </p:tgtEl>
                                        <p:attrNameLst>
                                          <p:attrName>ppt_y</p:attrName>
                                        </p:attrNameLst>
                                      </p:cBhvr>
                                      <p:tavLst>
                                        <p:tav tm="0">
                                          <p:val>
                                            <p:strVal val="ppt_y"/>
                                          </p:val>
                                        </p:tav>
                                        <p:tav tm="100000">
                                          <p:val>
                                            <p:strVal val="ppt_y"/>
                                          </p:val>
                                        </p:tav>
                                      </p:tavLst>
                                    </p:anim>
                                    <p:set>
                                      <p:cBhvr>
                                        <p:cTn id="64" dur="1" fill="hold">
                                          <p:stCondLst>
                                            <p:cond delay="499"/>
                                          </p:stCondLst>
                                        </p:cTn>
                                        <p:tgtEl>
                                          <p:spTgt spid="5"/>
                                        </p:tgtEl>
                                        <p:attrNameLst>
                                          <p:attrName>style.visibility</p:attrName>
                                        </p:attrNameLst>
                                      </p:cBhvr>
                                      <p:to>
                                        <p:strVal val="hidden"/>
                                      </p:to>
                                    </p:set>
                                  </p:childTnLst>
                                </p:cTn>
                              </p:par>
                              <p:par>
                                <p:cTn id="65" presetID="2" presetClass="exit" presetSubtype="2" fill="hold" nodeType="withEffect">
                                  <p:stCondLst>
                                    <p:cond delay="20900"/>
                                  </p:stCondLst>
                                  <p:childTnLst>
                                    <p:anim calcmode="lin" valueType="num">
                                      <p:cBhvr additive="base">
                                        <p:cTn id="66" dur="500"/>
                                        <p:tgtEl>
                                          <p:spTgt spid="7"/>
                                        </p:tgtEl>
                                        <p:attrNameLst>
                                          <p:attrName>ppt_x</p:attrName>
                                        </p:attrNameLst>
                                      </p:cBhvr>
                                      <p:tavLst>
                                        <p:tav tm="0">
                                          <p:val>
                                            <p:strVal val="ppt_x"/>
                                          </p:val>
                                        </p:tav>
                                        <p:tav tm="100000">
                                          <p:val>
                                            <p:strVal val="1+ppt_w/2"/>
                                          </p:val>
                                        </p:tav>
                                      </p:tavLst>
                                    </p:anim>
                                    <p:anim calcmode="lin" valueType="num">
                                      <p:cBhvr additive="base">
                                        <p:cTn id="67" dur="500"/>
                                        <p:tgtEl>
                                          <p:spTgt spid="7"/>
                                        </p:tgtEl>
                                        <p:attrNameLst>
                                          <p:attrName>ppt_y</p:attrName>
                                        </p:attrNameLst>
                                      </p:cBhvr>
                                      <p:tavLst>
                                        <p:tav tm="0">
                                          <p:val>
                                            <p:strVal val="ppt_y"/>
                                          </p:val>
                                        </p:tav>
                                        <p:tav tm="100000">
                                          <p:val>
                                            <p:strVal val="ppt_y"/>
                                          </p:val>
                                        </p:tav>
                                      </p:tavLst>
                                    </p:anim>
                                    <p:set>
                                      <p:cBhvr>
                                        <p:cTn id="68" dur="1" fill="hold">
                                          <p:stCondLst>
                                            <p:cond delay="499"/>
                                          </p:stCondLst>
                                        </p:cTn>
                                        <p:tgtEl>
                                          <p:spTgt spid="7"/>
                                        </p:tgtEl>
                                        <p:attrNameLst>
                                          <p:attrName>style.visibility</p:attrName>
                                        </p:attrNameLst>
                                      </p:cBhvr>
                                      <p:to>
                                        <p:strVal val="hidden"/>
                                      </p:to>
                                    </p:set>
                                  </p:childTnLst>
                                </p:cTn>
                              </p:par>
                              <p:par>
                                <p:cTn id="69" presetID="2" presetClass="exit" presetSubtype="8" fill="hold" grpId="0" nodeType="withEffect">
                                  <p:stCondLst>
                                    <p:cond delay="20900"/>
                                  </p:stCondLst>
                                  <p:childTnLst>
                                    <p:anim calcmode="lin" valueType="num">
                                      <p:cBhvr additive="base">
                                        <p:cTn id="70" dur="500"/>
                                        <p:tgtEl>
                                          <p:spTgt spid="2"/>
                                        </p:tgtEl>
                                        <p:attrNameLst>
                                          <p:attrName>ppt_x</p:attrName>
                                        </p:attrNameLst>
                                      </p:cBhvr>
                                      <p:tavLst>
                                        <p:tav tm="0">
                                          <p:val>
                                            <p:strVal val="ppt_x"/>
                                          </p:val>
                                        </p:tav>
                                        <p:tav tm="100000">
                                          <p:val>
                                            <p:strVal val="0-ppt_w/2"/>
                                          </p:val>
                                        </p:tav>
                                      </p:tavLst>
                                    </p:anim>
                                    <p:anim calcmode="lin" valueType="num">
                                      <p:cBhvr additive="base">
                                        <p:cTn id="71" dur="500"/>
                                        <p:tgtEl>
                                          <p:spTgt spid="2"/>
                                        </p:tgtEl>
                                        <p:attrNameLst>
                                          <p:attrName>ppt_y</p:attrName>
                                        </p:attrNameLst>
                                      </p:cBhvr>
                                      <p:tavLst>
                                        <p:tav tm="0">
                                          <p:val>
                                            <p:strVal val="ppt_y"/>
                                          </p:val>
                                        </p:tav>
                                        <p:tav tm="100000">
                                          <p:val>
                                            <p:strVal val="ppt_y"/>
                                          </p:val>
                                        </p:tav>
                                      </p:tavLst>
                                    </p:anim>
                                    <p:set>
                                      <p:cBhvr>
                                        <p:cTn id="72" dur="1" fill="hold">
                                          <p:stCondLst>
                                            <p:cond delay="499"/>
                                          </p:stCondLst>
                                        </p:cTn>
                                        <p:tgtEl>
                                          <p:spTgt spid="2"/>
                                        </p:tgtEl>
                                        <p:attrNameLst>
                                          <p:attrName>style.visibility</p:attrName>
                                        </p:attrNameLst>
                                      </p:cBhvr>
                                      <p:to>
                                        <p:strVal val="hidden"/>
                                      </p:to>
                                    </p:set>
                                  </p:childTnLst>
                                </p:cTn>
                              </p:par>
                              <p:par>
                                <p:cTn id="73" presetID="2" presetClass="exit" presetSubtype="2" fill="hold" grpId="0" nodeType="withEffect">
                                  <p:stCondLst>
                                    <p:cond delay="20900"/>
                                  </p:stCondLst>
                                  <p:childTnLst>
                                    <p:anim calcmode="lin" valueType="num">
                                      <p:cBhvr additive="base">
                                        <p:cTn id="74" dur="500"/>
                                        <p:tgtEl>
                                          <p:spTgt spid="9"/>
                                        </p:tgtEl>
                                        <p:attrNameLst>
                                          <p:attrName>ppt_x</p:attrName>
                                        </p:attrNameLst>
                                      </p:cBhvr>
                                      <p:tavLst>
                                        <p:tav tm="0">
                                          <p:val>
                                            <p:strVal val="ppt_x"/>
                                          </p:val>
                                        </p:tav>
                                        <p:tav tm="100000">
                                          <p:val>
                                            <p:strVal val="1+ppt_w/2"/>
                                          </p:val>
                                        </p:tav>
                                      </p:tavLst>
                                    </p:anim>
                                    <p:anim calcmode="lin" valueType="num">
                                      <p:cBhvr additive="base">
                                        <p:cTn id="75" dur="500"/>
                                        <p:tgtEl>
                                          <p:spTgt spid="9"/>
                                        </p:tgtEl>
                                        <p:attrNameLst>
                                          <p:attrName>ppt_y</p:attrName>
                                        </p:attrNameLst>
                                      </p:cBhvr>
                                      <p:tavLst>
                                        <p:tav tm="0">
                                          <p:val>
                                            <p:strVal val="ppt_y"/>
                                          </p:val>
                                        </p:tav>
                                        <p:tav tm="100000">
                                          <p:val>
                                            <p:strVal val="ppt_y"/>
                                          </p:val>
                                        </p:tav>
                                      </p:tavLst>
                                    </p:anim>
                                    <p:set>
                                      <p:cBhvr>
                                        <p:cTn id="76" dur="1" fill="hold">
                                          <p:stCondLst>
                                            <p:cond delay="499"/>
                                          </p:stCondLst>
                                        </p:cTn>
                                        <p:tgtEl>
                                          <p:spTgt spid="9"/>
                                        </p:tgtEl>
                                        <p:attrNameLst>
                                          <p:attrName>style.visibility</p:attrName>
                                        </p:attrNameLst>
                                      </p:cBhvr>
                                      <p:to>
                                        <p:strVal val="hidden"/>
                                      </p:to>
                                    </p:set>
                                  </p:childTnLst>
                                </p:cTn>
                              </p:par>
                              <p:par>
                                <p:cTn id="77" presetID="2" presetClass="exit" presetSubtype="2" fill="hold" nodeType="withEffect">
                                  <p:stCondLst>
                                    <p:cond delay="20900"/>
                                  </p:stCondLst>
                                  <p:childTnLst>
                                    <p:anim calcmode="lin" valueType="num">
                                      <p:cBhvr additive="base">
                                        <p:cTn id="78" dur="500"/>
                                        <p:tgtEl>
                                          <p:spTgt spid="27"/>
                                        </p:tgtEl>
                                        <p:attrNameLst>
                                          <p:attrName>ppt_x</p:attrName>
                                        </p:attrNameLst>
                                      </p:cBhvr>
                                      <p:tavLst>
                                        <p:tav tm="0">
                                          <p:val>
                                            <p:strVal val="ppt_x"/>
                                          </p:val>
                                        </p:tav>
                                        <p:tav tm="100000">
                                          <p:val>
                                            <p:strVal val="1+ppt_w/2"/>
                                          </p:val>
                                        </p:tav>
                                      </p:tavLst>
                                    </p:anim>
                                    <p:anim calcmode="lin" valueType="num">
                                      <p:cBhvr additive="base">
                                        <p:cTn id="79" dur="500"/>
                                        <p:tgtEl>
                                          <p:spTgt spid="27"/>
                                        </p:tgtEl>
                                        <p:attrNameLst>
                                          <p:attrName>ppt_y</p:attrName>
                                        </p:attrNameLst>
                                      </p:cBhvr>
                                      <p:tavLst>
                                        <p:tav tm="0">
                                          <p:val>
                                            <p:strVal val="ppt_y"/>
                                          </p:val>
                                        </p:tav>
                                        <p:tav tm="100000">
                                          <p:val>
                                            <p:strVal val="ppt_y"/>
                                          </p:val>
                                        </p:tav>
                                      </p:tavLst>
                                    </p:anim>
                                    <p:set>
                                      <p:cBhvr>
                                        <p:cTn id="80" dur="1" fill="hold">
                                          <p:stCondLst>
                                            <p:cond delay="499"/>
                                          </p:stCondLst>
                                        </p:cTn>
                                        <p:tgtEl>
                                          <p:spTgt spid="27"/>
                                        </p:tgtEl>
                                        <p:attrNameLst>
                                          <p:attrName>style.visibility</p:attrName>
                                        </p:attrNameLst>
                                      </p:cBhvr>
                                      <p:to>
                                        <p:strVal val="hidden"/>
                                      </p:to>
                                    </p:set>
                                  </p:childTnLst>
                                </p:cTn>
                              </p:par>
                              <p:par>
                                <p:cTn id="81" presetID="10" presetClass="exit" presetSubtype="0" fill="hold" nodeType="withEffect">
                                  <p:stCondLst>
                                    <p:cond delay="20500"/>
                                  </p:stCondLst>
                                  <p:childTnLst>
                                    <p:animEffect transition="out" filter="fade">
                                      <p:cBhvr>
                                        <p:cTn id="82" dur="500"/>
                                        <p:tgtEl>
                                          <p:spTgt spid="31"/>
                                        </p:tgtEl>
                                      </p:cBhvr>
                                    </p:animEffect>
                                    <p:set>
                                      <p:cBhvr>
                                        <p:cTn id="83"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4" fill="hold" display="0">
                  <p:stCondLst>
                    <p:cond delay="indefinite"/>
                  </p:stCondLst>
                  <p:endCondLst>
                    <p:cond evt="onStopAudio" delay="0">
                      <p:tgtEl>
                        <p:sldTgt/>
                      </p:tgtEl>
                    </p:cond>
                  </p:endCondLst>
                </p:cTn>
                <p:tgtEl>
                  <p:spTgt spid="10"/>
                </p:tgtEl>
              </p:cMediaNode>
            </p:audio>
          </p:childTnLst>
        </p:cTn>
      </p:par>
    </p:tnLst>
    <p:bldLst>
      <p:bldP spid="224" grpId="0" animBg="1"/>
      <p:bldP spid="2"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493FC651-A3B8-347C-36FB-0F6DB3533D1B}"/>
              </a:ext>
            </a:extLst>
          </p:cNvPr>
          <p:cNvGrpSpPr/>
          <p:nvPr/>
        </p:nvGrpSpPr>
        <p:grpSpPr>
          <a:xfrm>
            <a:off x="3133725" y="1843128"/>
            <a:ext cx="8829675" cy="3812075"/>
            <a:chOff x="3133725" y="1843128"/>
            <a:chExt cx="8829675" cy="3812075"/>
          </a:xfrm>
        </p:grpSpPr>
        <p:sp>
          <p:nvSpPr>
            <p:cNvPr id="16" name="Rectangle 15">
              <a:extLst>
                <a:ext uri="{FF2B5EF4-FFF2-40B4-BE49-F238E27FC236}">
                  <a16:creationId xmlns:a16="http://schemas.microsoft.com/office/drawing/2014/main" id="{9F8A66AD-1194-AD36-DAE9-E3AF2B1CBAB5}"/>
                </a:ext>
              </a:extLst>
            </p:cNvPr>
            <p:cNvSpPr/>
            <p:nvPr/>
          </p:nvSpPr>
          <p:spPr>
            <a:xfrm>
              <a:off x="3133725" y="1843128"/>
              <a:ext cx="8829675" cy="381207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05738F9-B270-0D27-B8DA-90EB2037FF04}"/>
                </a:ext>
              </a:extLst>
            </p:cNvPr>
            <p:cNvSpPr txBox="1"/>
            <p:nvPr/>
          </p:nvSpPr>
          <p:spPr>
            <a:xfrm>
              <a:off x="3322101" y="2338954"/>
              <a:ext cx="3682038" cy="1446550"/>
            </a:xfrm>
            <a:prstGeom prst="rect">
              <a:avLst/>
            </a:prstGeom>
            <a:noFill/>
            <a:ln w="28575">
              <a:noFill/>
            </a:ln>
          </p:spPr>
          <p:txBody>
            <a:bodyPr wrap="square" lIns="91440" tIns="45720" rIns="91440" bIns="45720" rtlCol="0" anchor="t">
              <a:spAutoFit/>
            </a:bodyPr>
            <a:lstStyle/>
            <a:p>
              <a:pPr defTabSz="727432">
                <a:spcAft>
                  <a:spcPts val="1909"/>
                </a:spcAft>
              </a:pPr>
              <a:r>
                <a:rPr lang="en-US" sz="2200" b="1" dirty="0">
                  <a:solidFill>
                    <a:srgbClr val="A6228C"/>
                  </a:solidFill>
                  <a:latin typeface="Atkinson Hyperlegible" pitchFamily="2" charset="0"/>
                </a:rPr>
                <a:t>Non-essential: hair and shoe covers, some gloves (not needed for many COVID-19 interactions).</a:t>
              </a:r>
            </a:p>
          </p:txBody>
        </p:sp>
        <p:sp>
          <p:nvSpPr>
            <p:cNvPr id="37" name="TextBox 36">
              <a:extLst>
                <a:ext uri="{FF2B5EF4-FFF2-40B4-BE49-F238E27FC236}">
                  <a16:creationId xmlns:a16="http://schemas.microsoft.com/office/drawing/2014/main" id="{8B4AF22A-042B-7220-1962-F43331912FBF}"/>
                </a:ext>
              </a:extLst>
            </p:cNvPr>
            <p:cNvSpPr txBox="1"/>
            <p:nvPr/>
          </p:nvSpPr>
          <p:spPr>
            <a:xfrm>
              <a:off x="3322101" y="4051381"/>
              <a:ext cx="3682038" cy="1107996"/>
            </a:xfrm>
            <a:prstGeom prst="rect">
              <a:avLst/>
            </a:prstGeom>
            <a:noFill/>
            <a:ln w="28575">
              <a:noFill/>
            </a:ln>
          </p:spPr>
          <p:txBody>
            <a:bodyPr wrap="square" lIns="91440" tIns="45720" rIns="91440" bIns="45720" rtlCol="0" anchor="t">
              <a:spAutoFit/>
            </a:bodyPr>
            <a:lstStyle/>
            <a:p>
              <a:pPr defTabSz="727432">
                <a:spcAft>
                  <a:spcPts val="1909"/>
                </a:spcAft>
              </a:pPr>
              <a:r>
                <a:rPr lang="en-US" sz="2200" b="1" dirty="0">
                  <a:solidFill>
                    <a:srgbClr val="80BC00"/>
                  </a:solidFill>
                  <a:latin typeface="Atkinson Hyperlegible" pitchFamily="2" charset="0"/>
                </a:rPr>
                <a:t>Essential: medical masks, gowns, apron protection, some gloves.</a:t>
              </a:r>
            </a:p>
          </p:txBody>
        </p:sp>
        <p:cxnSp>
          <p:nvCxnSpPr>
            <p:cNvPr id="49" name="Straight Connector 48">
              <a:extLst>
                <a:ext uri="{FF2B5EF4-FFF2-40B4-BE49-F238E27FC236}">
                  <a16:creationId xmlns:a16="http://schemas.microsoft.com/office/drawing/2014/main" id="{6379ABBE-83F4-8427-FC6F-8C1E71B43B83}"/>
                </a:ext>
              </a:extLst>
            </p:cNvPr>
            <p:cNvCxnSpPr>
              <a:cxnSpLocks/>
            </p:cNvCxnSpPr>
            <p:nvPr/>
          </p:nvCxnSpPr>
          <p:spPr>
            <a:xfrm>
              <a:off x="3348228" y="3918443"/>
              <a:ext cx="3430280" cy="0"/>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grpSp>
      <p:sp>
        <p:nvSpPr>
          <p:cNvPr id="2" name="TextBox 1">
            <a:extLst>
              <a:ext uri="{FF2B5EF4-FFF2-40B4-BE49-F238E27FC236}">
                <a16:creationId xmlns:a16="http://schemas.microsoft.com/office/drawing/2014/main" id="{A38E2F66-5A0E-3577-0EA9-D3D793B8AF1B}"/>
              </a:ext>
            </a:extLst>
          </p:cNvPr>
          <p:cNvSpPr txBox="1"/>
          <p:nvPr/>
        </p:nvSpPr>
        <p:spPr>
          <a:xfrm>
            <a:off x="128016" y="96886"/>
            <a:ext cx="11771884" cy="1077218"/>
          </a:xfrm>
          <a:prstGeom prst="rect">
            <a:avLst/>
          </a:prstGeom>
          <a:noFill/>
        </p:spPr>
        <p:txBody>
          <a:bodyPr wrap="square" rtlCol="0">
            <a:spAutoFit/>
          </a:bodyPr>
          <a:lstStyle>
            <a:defPPr>
              <a:defRPr lang="en-US"/>
            </a:defPPr>
            <a:lvl1pPr>
              <a:defRPr sz="3200" b="1">
                <a:solidFill>
                  <a:srgbClr val="F0404C"/>
                </a:solidFill>
                <a:latin typeface="Atkinson Hyperlegible" pitchFamily="2" charset="0"/>
              </a:defRPr>
            </a:lvl1pPr>
          </a:lstStyle>
          <a:p>
            <a:r>
              <a:rPr lang="en-US" dirty="0"/>
              <a:t>Learning from COVID-19; almost ½ of volume of waste items were “non-essential”</a:t>
            </a:r>
          </a:p>
        </p:txBody>
      </p:sp>
      <p:grpSp>
        <p:nvGrpSpPr>
          <p:cNvPr id="12" name="Group 11">
            <a:extLst>
              <a:ext uri="{FF2B5EF4-FFF2-40B4-BE49-F238E27FC236}">
                <a16:creationId xmlns:a16="http://schemas.microsoft.com/office/drawing/2014/main" id="{390BB867-4484-3923-4172-DE37D4B03301}"/>
              </a:ext>
            </a:extLst>
          </p:cNvPr>
          <p:cNvGrpSpPr/>
          <p:nvPr/>
        </p:nvGrpSpPr>
        <p:grpSpPr>
          <a:xfrm>
            <a:off x="228600" y="1805028"/>
            <a:ext cx="2905125" cy="3919738"/>
            <a:chOff x="8534399" y="1890753"/>
            <a:chExt cx="2905125" cy="3919738"/>
          </a:xfrm>
        </p:grpSpPr>
        <p:pic>
          <p:nvPicPr>
            <p:cNvPr id="4" name="Picture 3">
              <a:extLst>
                <a:ext uri="{FF2B5EF4-FFF2-40B4-BE49-F238E27FC236}">
                  <a16:creationId xmlns:a16="http://schemas.microsoft.com/office/drawing/2014/main" id="{DAF3B81B-BBB9-B58F-C4DC-D9067188725E}"/>
                </a:ext>
              </a:extLst>
            </p:cNvPr>
            <p:cNvPicPr>
              <a:picLocks noChangeAspect="1"/>
            </p:cNvPicPr>
            <p:nvPr/>
          </p:nvPicPr>
          <p:blipFill rotWithShape="1">
            <a:blip r:embed="rId5"/>
            <a:srcRect l="602"/>
            <a:stretch/>
          </p:blipFill>
          <p:spPr>
            <a:xfrm>
              <a:off x="8610599" y="1928853"/>
              <a:ext cx="2752725" cy="3843538"/>
            </a:xfrm>
            <a:prstGeom prst="rect">
              <a:avLst/>
            </a:prstGeom>
          </p:spPr>
        </p:pic>
        <p:grpSp>
          <p:nvGrpSpPr>
            <p:cNvPr id="5" name="Group 4">
              <a:extLst>
                <a:ext uri="{FF2B5EF4-FFF2-40B4-BE49-F238E27FC236}">
                  <a16:creationId xmlns:a16="http://schemas.microsoft.com/office/drawing/2014/main" id="{8CB20C25-DF06-2DCA-96F2-82C6F6D08C23}"/>
                </a:ext>
              </a:extLst>
            </p:cNvPr>
            <p:cNvGrpSpPr/>
            <p:nvPr/>
          </p:nvGrpSpPr>
          <p:grpSpPr>
            <a:xfrm rot="10800000" flipH="1" flipV="1">
              <a:off x="8534399" y="1890753"/>
              <a:ext cx="822960" cy="844730"/>
              <a:chOff x="4901150" y="2804161"/>
              <a:chExt cx="822960" cy="844730"/>
            </a:xfrm>
          </p:grpSpPr>
          <p:cxnSp>
            <p:nvCxnSpPr>
              <p:cNvPr id="6" name="Straight Connector 5">
                <a:extLst>
                  <a:ext uri="{FF2B5EF4-FFF2-40B4-BE49-F238E27FC236}">
                    <a16:creationId xmlns:a16="http://schemas.microsoft.com/office/drawing/2014/main" id="{94094ADE-B1EF-E2CC-EE28-E75E51A18C27}"/>
                  </a:ext>
                </a:extLst>
              </p:cNvPr>
              <p:cNvCxnSpPr>
                <a:cxnSpLocks/>
              </p:cNvCxnSpPr>
              <p:nvPr/>
            </p:nvCxnSpPr>
            <p:spPr>
              <a:xfrm>
                <a:off x="4936868" y="2825931"/>
                <a:ext cx="0" cy="822960"/>
              </a:xfrm>
              <a:prstGeom prst="line">
                <a:avLst/>
              </a:prstGeom>
              <a:ln w="76200">
                <a:solidFill>
                  <a:srgbClr val="FED02F"/>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A707AD25-AF78-D1D6-AA04-F098ED878456}"/>
                  </a:ext>
                </a:extLst>
              </p:cNvPr>
              <p:cNvCxnSpPr>
                <a:cxnSpLocks/>
              </p:cNvCxnSpPr>
              <p:nvPr/>
            </p:nvCxnSpPr>
            <p:spPr>
              <a:xfrm rot="5400000">
                <a:off x="5312630" y="2392681"/>
                <a:ext cx="0" cy="822960"/>
              </a:xfrm>
              <a:prstGeom prst="line">
                <a:avLst/>
              </a:prstGeom>
              <a:ln w="76200">
                <a:solidFill>
                  <a:srgbClr val="FED02F"/>
                </a:solidFill>
              </a:ln>
            </p:spPr>
            <p:style>
              <a:lnRef idx="2">
                <a:schemeClr val="accent1"/>
              </a:lnRef>
              <a:fillRef idx="0">
                <a:schemeClr val="accent1"/>
              </a:fillRef>
              <a:effectRef idx="1">
                <a:schemeClr val="accent1"/>
              </a:effectRef>
              <a:fontRef idx="minor">
                <a:schemeClr val="tx1"/>
              </a:fontRef>
            </p:style>
          </p:cxnSp>
        </p:grpSp>
        <p:grpSp>
          <p:nvGrpSpPr>
            <p:cNvPr id="8" name="Group 7">
              <a:extLst>
                <a:ext uri="{FF2B5EF4-FFF2-40B4-BE49-F238E27FC236}">
                  <a16:creationId xmlns:a16="http://schemas.microsoft.com/office/drawing/2014/main" id="{7F44E3DA-A3E3-6DBB-791F-BA9231436EFC}"/>
                </a:ext>
              </a:extLst>
            </p:cNvPr>
            <p:cNvGrpSpPr/>
            <p:nvPr/>
          </p:nvGrpSpPr>
          <p:grpSpPr>
            <a:xfrm flipH="1" flipV="1">
              <a:off x="10616564" y="4965761"/>
              <a:ext cx="822960" cy="844730"/>
              <a:chOff x="4901150" y="2804161"/>
              <a:chExt cx="822960" cy="844730"/>
            </a:xfrm>
          </p:grpSpPr>
          <p:cxnSp>
            <p:nvCxnSpPr>
              <p:cNvPr id="9" name="Straight Connector 8">
                <a:extLst>
                  <a:ext uri="{FF2B5EF4-FFF2-40B4-BE49-F238E27FC236}">
                    <a16:creationId xmlns:a16="http://schemas.microsoft.com/office/drawing/2014/main" id="{3268BAAD-2651-8899-BB8A-A0812C9F5C3A}"/>
                  </a:ext>
                </a:extLst>
              </p:cNvPr>
              <p:cNvCxnSpPr>
                <a:cxnSpLocks/>
              </p:cNvCxnSpPr>
              <p:nvPr/>
            </p:nvCxnSpPr>
            <p:spPr>
              <a:xfrm>
                <a:off x="4936868" y="2825931"/>
                <a:ext cx="0" cy="822960"/>
              </a:xfrm>
              <a:prstGeom prst="line">
                <a:avLst/>
              </a:prstGeom>
              <a:ln w="76200">
                <a:solidFill>
                  <a:srgbClr val="EF414A"/>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0EA94BED-2573-1C4A-AB31-82464C58A223}"/>
                  </a:ext>
                </a:extLst>
              </p:cNvPr>
              <p:cNvCxnSpPr>
                <a:cxnSpLocks/>
              </p:cNvCxnSpPr>
              <p:nvPr/>
            </p:nvCxnSpPr>
            <p:spPr>
              <a:xfrm rot="5400000">
                <a:off x="5312630" y="2392681"/>
                <a:ext cx="0" cy="822960"/>
              </a:xfrm>
              <a:prstGeom prst="line">
                <a:avLst/>
              </a:prstGeom>
              <a:ln w="76200">
                <a:solidFill>
                  <a:srgbClr val="EF414A"/>
                </a:solidFill>
              </a:ln>
            </p:spPr>
            <p:style>
              <a:lnRef idx="2">
                <a:schemeClr val="accent1"/>
              </a:lnRef>
              <a:fillRef idx="0">
                <a:schemeClr val="accent1"/>
              </a:fillRef>
              <a:effectRef idx="1">
                <a:schemeClr val="accent1"/>
              </a:effectRef>
              <a:fontRef idx="minor">
                <a:schemeClr val="tx1"/>
              </a:fontRef>
            </p:style>
          </p:cxnSp>
        </p:grpSp>
      </p:grpSp>
      <p:grpSp>
        <p:nvGrpSpPr>
          <p:cNvPr id="23" name="Group 22">
            <a:extLst>
              <a:ext uri="{FF2B5EF4-FFF2-40B4-BE49-F238E27FC236}">
                <a16:creationId xmlns:a16="http://schemas.microsoft.com/office/drawing/2014/main" id="{D97CAF8C-5A4E-A12B-09CE-50D4CB3A3406}"/>
              </a:ext>
            </a:extLst>
          </p:cNvPr>
          <p:cNvGrpSpPr/>
          <p:nvPr/>
        </p:nvGrpSpPr>
        <p:grpSpPr>
          <a:xfrm>
            <a:off x="6924675" y="1504950"/>
            <a:ext cx="4877175" cy="4533899"/>
            <a:chOff x="6924675" y="1504950"/>
            <a:chExt cx="4877175" cy="4533899"/>
          </a:xfrm>
        </p:grpSpPr>
        <p:grpSp>
          <p:nvGrpSpPr>
            <p:cNvPr id="19" name="Group 18">
              <a:extLst>
                <a:ext uri="{FF2B5EF4-FFF2-40B4-BE49-F238E27FC236}">
                  <a16:creationId xmlns:a16="http://schemas.microsoft.com/office/drawing/2014/main" id="{7D45AC4B-9E94-3B0B-1665-055145DDA31E}"/>
                </a:ext>
              </a:extLst>
            </p:cNvPr>
            <p:cNvGrpSpPr/>
            <p:nvPr/>
          </p:nvGrpSpPr>
          <p:grpSpPr>
            <a:xfrm>
              <a:off x="6924675" y="1504950"/>
              <a:ext cx="4877175" cy="4533899"/>
              <a:chOff x="6924675" y="1504950"/>
              <a:chExt cx="4877175" cy="4533899"/>
            </a:xfrm>
          </p:grpSpPr>
          <p:sp>
            <p:nvSpPr>
              <p:cNvPr id="17" name="Oval 16">
                <a:extLst>
                  <a:ext uri="{FF2B5EF4-FFF2-40B4-BE49-F238E27FC236}">
                    <a16:creationId xmlns:a16="http://schemas.microsoft.com/office/drawing/2014/main" id="{485B4088-A309-C5EC-AED4-CC574F331E27}"/>
                  </a:ext>
                </a:extLst>
              </p:cNvPr>
              <p:cNvSpPr/>
              <p:nvPr/>
            </p:nvSpPr>
            <p:spPr>
              <a:xfrm>
                <a:off x="7096313" y="1504950"/>
                <a:ext cx="4533899" cy="4533899"/>
              </a:xfrm>
              <a:prstGeom prst="ellipse">
                <a:avLst/>
              </a:prstGeom>
              <a:solidFill>
                <a:srgbClr val="EAEAEA"/>
              </a:solidFill>
              <a:ln w="6350">
                <a:solidFill>
                  <a:srgbClr val="DEDEDE"/>
                </a:solidFill>
              </a:ln>
              <a:effectLst>
                <a:outerShdw blurRad="127000" dist="127000" dir="5400000" algn="t"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5" name="Chart 14">
                <a:extLst>
                  <a:ext uri="{FF2B5EF4-FFF2-40B4-BE49-F238E27FC236}">
                    <a16:creationId xmlns:a16="http://schemas.microsoft.com/office/drawing/2014/main" id="{E281092D-B368-0FB7-9A1B-4866B093D345}"/>
                  </a:ext>
                </a:extLst>
              </p:cNvPr>
              <p:cNvGraphicFramePr/>
              <p:nvPr>
                <p:extLst>
                  <p:ext uri="{D42A27DB-BD31-4B8C-83A1-F6EECF244321}">
                    <p14:modId xmlns:p14="http://schemas.microsoft.com/office/powerpoint/2010/main" val="3191885677"/>
                  </p:ext>
                </p:extLst>
              </p:nvPr>
            </p:nvGraphicFramePr>
            <p:xfrm>
              <a:off x="6924675" y="1832974"/>
              <a:ext cx="4877175" cy="3877850"/>
            </p:xfrm>
            <a:graphic>
              <a:graphicData uri="http://schemas.openxmlformats.org/drawingml/2006/chart">
                <c:chart xmlns:c="http://schemas.openxmlformats.org/drawingml/2006/chart" xmlns:r="http://schemas.openxmlformats.org/officeDocument/2006/relationships" r:id="rId6"/>
              </a:graphicData>
            </a:graphic>
          </p:graphicFrame>
        </p:grpSp>
        <p:sp>
          <p:nvSpPr>
            <p:cNvPr id="20" name="TextBox 19">
              <a:extLst>
                <a:ext uri="{FF2B5EF4-FFF2-40B4-BE49-F238E27FC236}">
                  <a16:creationId xmlns:a16="http://schemas.microsoft.com/office/drawing/2014/main" id="{DCCC287B-C938-1CC8-1027-070A938FAC69}"/>
                </a:ext>
              </a:extLst>
            </p:cNvPr>
            <p:cNvSpPr txBox="1"/>
            <p:nvPr/>
          </p:nvSpPr>
          <p:spPr>
            <a:xfrm>
              <a:off x="7811947" y="3171735"/>
              <a:ext cx="1455878" cy="1200329"/>
            </a:xfrm>
            <a:prstGeom prst="rect">
              <a:avLst/>
            </a:prstGeom>
            <a:noFill/>
            <a:ln w="28575">
              <a:noFill/>
            </a:ln>
          </p:spPr>
          <p:txBody>
            <a:bodyPr wrap="square" lIns="91440" tIns="45720" rIns="91440" bIns="45720" rtlCol="0" anchor="t">
              <a:spAutoFit/>
            </a:bodyPr>
            <a:lstStyle/>
            <a:p>
              <a:pPr algn="ctr" defTabSz="727432">
                <a:spcAft>
                  <a:spcPts val="1909"/>
                </a:spcAft>
              </a:pPr>
              <a:r>
                <a:rPr lang="en-US" b="1" dirty="0">
                  <a:solidFill>
                    <a:schemeClr val="bg1"/>
                  </a:solidFill>
                  <a:latin typeface="Atkinson Hyperlegible" pitchFamily="2" charset="0"/>
                </a:rPr>
                <a:t>Essential</a:t>
              </a:r>
              <a:br>
                <a:rPr lang="en-US" b="1" dirty="0">
                  <a:solidFill>
                    <a:schemeClr val="bg1"/>
                  </a:solidFill>
                  <a:latin typeface="Atkinson Hyperlegible" pitchFamily="2" charset="0"/>
                </a:rPr>
              </a:br>
              <a:r>
                <a:rPr lang="en-US" dirty="0">
                  <a:solidFill>
                    <a:schemeClr val="bg1"/>
                  </a:solidFill>
                  <a:latin typeface="Atkinson Hyperlegible" pitchFamily="2" charset="0"/>
                </a:rPr>
                <a:t>Personal protective equipment</a:t>
              </a:r>
            </a:p>
          </p:txBody>
        </p:sp>
        <p:sp>
          <p:nvSpPr>
            <p:cNvPr id="21" name="TextBox 20">
              <a:extLst>
                <a:ext uri="{FF2B5EF4-FFF2-40B4-BE49-F238E27FC236}">
                  <a16:creationId xmlns:a16="http://schemas.microsoft.com/office/drawing/2014/main" id="{C2A80158-5A4B-E35A-BA74-EFCC5E224584}"/>
                </a:ext>
              </a:extLst>
            </p:cNvPr>
            <p:cNvSpPr txBox="1"/>
            <p:nvPr/>
          </p:nvSpPr>
          <p:spPr>
            <a:xfrm>
              <a:off x="9522530" y="3033235"/>
              <a:ext cx="1455878" cy="1477328"/>
            </a:xfrm>
            <a:prstGeom prst="rect">
              <a:avLst/>
            </a:prstGeom>
            <a:noFill/>
            <a:ln w="28575">
              <a:noFill/>
            </a:ln>
          </p:spPr>
          <p:txBody>
            <a:bodyPr wrap="square" lIns="91440" tIns="45720" rIns="91440" bIns="45720" rtlCol="0" anchor="t">
              <a:spAutoFit/>
            </a:bodyPr>
            <a:lstStyle/>
            <a:p>
              <a:pPr algn="ctr" defTabSz="727432">
                <a:spcAft>
                  <a:spcPts val="1909"/>
                </a:spcAft>
              </a:pPr>
              <a:r>
                <a:rPr lang="en-US" b="1" dirty="0">
                  <a:solidFill>
                    <a:schemeClr val="bg1"/>
                  </a:solidFill>
                  <a:latin typeface="Atkinson Hyperlegible" pitchFamily="2" charset="0"/>
                </a:rPr>
                <a:t>Non-essential</a:t>
              </a:r>
              <a:br>
                <a:rPr lang="en-US" b="1" dirty="0">
                  <a:solidFill>
                    <a:schemeClr val="bg1"/>
                  </a:solidFill>
                  <a:latin typeface="Atkinson Hyperlegible" pitchFamily="2" charset="0"/>
                </a:rPr>
              </a:br>
              <a:r>
                <a:rPr lang="en-US" dirty="0">
                  <a:solidFill>
                    <a:schemeClr val="bg1"/>
                  </a:solidFill>
                  <a:latin typeface="Atkinson Hyperlegible" pitchFamily="2" charset="0"/>
                </a:rPr>
                <a:t>Personal protective equipment</a:t>
              </a:r>
            </a:p>
          </p:txBody>
        </p:sp>
      </p:grpSp>
      <p:grpSp>
        <p:nvGrpSpPr>
          <p:cNvPr id="24" name="Group 23">
            <a:extLst>
              <a:ext uri="{FF2B5EF4-FFF2-40B4-BE49-F238E27FC236}">
                <a16:creationId xmlns:a16="http://schemas.microsoft.com/office/drawing/2014/main" id="{DEEFBA37-DFCB-DC0A-E9F5-C46627BF1934}"/>
              </a:ext>
            </a:extLst>
          </p:cNvPr>
          <p:cNvGrpSpPr/>
          <p:nvPr/>
        </p:nvGrpSpPr>
        <p:grpSpPr>
          <a:xfrm>
            <a:off x="10410889" y="1047465"/>
            <a:ext cx="1381062" cy="1466862"/>
            <a:chOff x="10410889" y="1047465"/>
            <a:chExt cx="1381062" cy="1466862"/>
          </a:xfrm>
        </p:grpSpPr>
        <p:sp>
          <p:nvSpPr>
            <p:cNvPr id="25" name="TextBox 24">
              <a:extLst>
                <a:ext uri="{FF2B5EF4-FFF2-40B4-BE49-F238E27FC236}">
                  <a16:creationId xmlns:a16="http://schemas.microsoft.com/office/drawing/2014/main" id="{B68E85CA-246B-81C8-F5FD-B95AB4885CFA}"/>
                </a:ext>
              </a:extLst>
            </p:cNvPr>
            <p:cNvSpPr txBox="1"/>
            <p:nvPr/>
          </p:nvSpPr>
          <p:spPr>
            <a:xfrm>
              <a:off x="10534649" y="1047465"/>
              <a:ext cx="1257302" cy="800219"/>
            </a:xfrm>
            <a:prstGeom prst="rect">
              <a:avLst/>
            </a:prstGeom>
            <a:noFill/>
            <a:ln w="28575">
              <a:noFill/>
            </a:ln>
          </p:spPr>
          <p:txBody>
            <a:bodyPr wrap="square" lIns="91440" tIns="45720" rIns="91440" bIns="45720" rtlCol="0" anchor="t">
              <a:spAutoFit/>
            </a:bodyPr>
            <a:lstStyle/>
            <a:p>
              <a:pPr algn="ctr" defTabSz="727432">
                <a:spcAft>
                  <a:spcPts val="1909"/>
                </a:spcAft>
              </a:pPr>
              <a:r>
                <a:rPr lang="en-US" sz="2400" b="1" dirty="0">
                  <a:solidFill>
                    <a:prstClr val="black"/>
                  </a:solidFill>
                  <a:latin typeface="Atkinson Hyperlegible" pitchFamily="2" charset="0"/>
                </a:rPr>
                <a:t>38,000</a:t>
              </a:r>
              <a:br>
                <a:rPr lang="en-US" sz="2200" b="1" dirty="0">
                  <a:solidFill>
                    <a:prstClr val="black"/>
                  </a:solidFill>
                  <a:latin typeface="Atkinson Hyperlegible" pitchFamily="2" charset="0"/>
                </a:rPr>
              </a:br>
              <a:r>
                <a:rPr lang="en-US" sz="2200" dirty="0" err="1">
                  <a:solidFill>
                    <a:prstClr val="black"/>
                  </a:solidFill>
                  <a:latin typeface="Atkinson Hyperlegible" pitchFamily="2" charset="0"/>
                </a:rPr>
                <a:t>tonnes</a:t>
              </a:r>
              <a:endParaRPr lang="en-US" sz="2200" dirty="0">
                <a:solidFill>
                  <a:prstClr val="black"/>
                </a:solidFill>
                <a:latin typeface="Atkinson Hyperlegible" pitchFamily="2" charset="0"/>
              </a:endParaRPr>
            </a:p>
          </p:txBody>
        </p:sp>
        <p:sp>
          <p:nvSpPr>
            <p:cNvPr id="30" name="Arrow: Bent-Up 29">
              <a:extLst>
                <a:ext uri="{FF2B5EF4-FFF2-40B4-BE49-F238E27FC236}">
                  <a16:creationId xmlns:a16="http://schemas.microsoft.com/office/drawing/2014/main" id="{1249EF58-DE5B-1EB7-963D-09DA25A1F786}"/>
                </a:ext>
              </a:extLst>
            </p:cNvPr>
            <p:cNvSpPr/>
            <p:nvPr/>
          </p:nvSpPr>
          <p:spPr>
            <a:xfrm>
              <a:off x="10410889" y="1917951"/>
              <a:ext cx="816705" cy="596376"/>
            </a:xfrm>
            <a:prstGeom prst="bentUpArrow">
              <a:avLst>
                <a:gd name="adj1" fmla="val 7610"/>
                <a:gd name="adj2" fmla="val 10339"/>
                <a:gd name="adj3" fmla="val 13658"/>
              </a:avLst>
            </a:prstGeom>
            <a:solidFill>
              <a:srgbClr val="A622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D1499E9E-D5E2-B68E-9698-48467247B70E}"/>
                </a:ext>
              </a:extLst>
            </p:cNvPr>
            <p:cNvSpPr/>
            <p:nvPr/>
          </p:nvSpPr>
          <p:spPr>
            <a:xfrm>
              <a:off x="10641571" y="1843128"/>
              <a:ext cx="1043459" cy="40574"/>
            </a:xfrm>
            <a:prstGeom prst="rect">
              <a:avLst/>
            </a:prstGeom>
            <a:solidFill>
              <a:srgbClr val="A622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id="{4729662E-08E4-DBEE-F57E-1BF19E4573A5}"/>
              </a:ext>
            </a:extLst>
          </p:cNvPr>
          <p:cNvGrpSpPr/>
          <p:nvPr/>
        </p:nvGrpSpPr>
        <p:grpSpPr>
          <a:xfrm>
            <a:off x="6876383" y="4981929"/>
            <a:ext cx="1384393" cy="1493644"/>
            <a:chOff x="6876383" y="4981929"/>
            <a:chExt cx="1384393" cy="1493644"/>
          </a:xfrm>
        </p:grpSpPr>
        <p:sp>
          <p:nvSpPr>
            <p:cNvPr id="22" name="TextBox 21">
              <a:extLst>
                <a:ext uri="{FF2B5EF4-FFF2-40B4-BE49-F238E27FC236}">
                  <a16:creationId xmlns:a16="http://schemas.microsoft.com/office/drawing/2014/main" id="{A29BBEE1-9B02-E84E-0A10-71A16399B506}"/>
                </a:ext>
              </a:extLst>
            </p:cNvPr>
            <p:cNvSpPr txBox="1"/>
            <p:nvPr/>
          </p:nvSpPr>
          <p:spPr>
            <a:xfrm>
              <a:off x="6876383" y="5675354"/>
              <a:ext cx="1260539" cy="800219"/>
            </a:xfrm>
            <a:prstGeom prst="rect">
              <a:avLst/>
            </a:prstGeom>
            <a:noFill/>
            <a:ln w="28575">
              <a:noFill/>
            </a:ln>
          </p:spPr>
          <p:txBody>
            <a:bodyPr wrap="square" lIns="91440" tIns="45720" rIns="91440" bIns="45720" rtlCol="0" anchor="t">
              <a:spAutoFit/>
            </a:bodyPr>
            <a:lstStyle/>
            <a:p>
              <a:pPr algn="ctr" defTabSz="727432">
                <a:spcAft>
                  <a:spcPts val="1909"/>
                </a:spcAft>
              </a:pPr>
              <a:r>
                <a:rPr lang="en-US" sz="2400" b="1" dirty="0">
                  <a:solidFill>
                    <a:prstClr val="black"/>
                  </a:solidFill>
                  <a:latin typeface="Atkinson Hyperlegible" pitchFamily="2" charset="0"/>
                </a:rPr>
                <a:t>49,000</a:t>
              </a:r>
              <a:br>
                <a:rPr lang="en-US" sz="2200" b="1" dirty="0">
                  <a:solidFill>
                    <a:prstClr val="black"/>
                  </a:solidFill>
                  <a:latin typeface="Atkinson Hyperlegible" pitchFamily="2" charset="0"/>
                </a:rPr>
              </a:br>
              <a:r>
                <a:rPr lang="en-US" sz="2200" dirty="0" err="1">
                  <a:solidFill>
                    <a:prstClr val="black"/>
                  </a:solidFill>
                  <a:latin typeface="Atkinson Hyperlegible" pitchFamily="2" charset="0"/>
                </a:rPr>
                <a:t>tonnes</a:t>
              </a:r>
              <a:endParaRPr lang="en-US" sz="2200" dirty="0">
                <a:solidFill>
                  <a:prstClr val="black"/>
                </a:solidFill>
                <a:latin typeface="Atkinson Hyperlegible" pitchFamily="2" charset="0"/>
              </a:endParaRPr>
            </a:p>
          </p:txBody>
        </p:sp>
        <p:sp>
          <p:nvSpPr>
            <p:cNvPr id="35" name="Rectangle 34">
              <a:extLst>
                <a:ext uri="{FF2B5EF4-FFF2-40B4-BE49-F238E27FC236}">
                  <a16:creationId xmlns:a16="http://schemas.microsoft.com/office/drawing/2014/main" id="{1E9CE8AD-E8E0-C300-70AE-079CFC7EAEB3}"/>
                </a:ext>
              </a:extLst>
            </p:cNvPr>
            <p:cNvSpPr/>
            <p:nvPr/>
          </p:nvSpPr>
          <p:spPr>
            <a:xfrm>
              <a:off x="6984923" y="5614629"/>
              <a:ext cx="1043459" cy="40574"/>
            </a:xfrm>
            <a:prstGeom prst="rect">
              <a:avLst/>
            </a:prstGeom>
            <a:solidFill>
              <a:srgbClr val="80B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Arrow: Bent-Up 35">
              <a:extLst>
                <a:ext uri="{FF2B5EF4-FFF2-40B4-BE49-F238E27FC236}">
                  <a16:creationId xmlns:a16="http://schemas.microsoft.com/office/drawing/2014/main" id="{659A885D-6137-B66D-2B89-E484B6D03B57}"/>
                </a:ext>
              </a:extLst>
            </p:cNvPr>
            <p:cNvSpPr/>
            <p:nvPr/>
          </p:nvSpPr>
          <p:spPr>
            <a:xfrm flipH="1" flipV="1">
              <a:off x="7444071" y="4981929"/>
              <a:ext cx="816705" cy="596376"/>
            </a:xfrm>
            <a:prstGeom prst="bentUpArrow">
              <a:avLst>
                <a:gd name="adj1" fmla="val 7610"/>
                <a:gd name="adj2" fmla="val 10339"/>
                <a:gd name="adj3" fmla="val 13658"/>
              </a:avLst>
            </a:prstGeom>
            <a:solidFill>
              <a:srgbClr val="80B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7">
            <a:hlinkClick r:id="" action="ppaction://media"/>
            <a:extLst>
              <a:ext uri="{FF2B5EF4-FFF2-40B4-BE49-F238E27FC236}">
                <a16:creationId xmlns:a16="http://schemas.microsoft.com/office/drawing/2014/main" id="{B6198405-DABF-44AA-7A7E-57D97D0A975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12863" y="7269163"/>
            <a:ext cx="609600" cy="609600"/>
          </a:xfrm>
          <a:prstGeom prst="rect">
            <a:avLst/>
          </a:prstGeom>
        </p:spPr>
      </p:pic>
    </p:spTree>
    <p:extLst>
      <p:ext uri="{BB962C8B-B14F-4D97-AF65-F5344CB8AC3E}">
        <p14:creationId xmlns:p14="http://schemas.microsoft.com/office/powerpoint/2010/main" val="2167809202"/>
      </p:ext>
    </p:extLst>
  </p:cSld>
  <p:clrMapOvr>
    <a:masterClrMapping/>
  </p:clrMapOvr>
  <mc:AlternateContent xmlns:mc="http://schemas.openxmlformats.org/markup-compatibility/2006" xmlns:p14="http://schemas.microsoft.com/office/powerpoint/2010/main">
    <mc:Choice Requires="p14">
      <p:transition spd="slow" p14:dur="2000" advClick="0" advTm="51000"/>
    </mc:Choice>
    <mc:Fallback xmlns="">
      <p:transition spd="slow" advClick="0" advTm="5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304" fill="hold"/>
                                        <p:tgtEl>
                                          <p:spTgt spid="13"/>
                                        </p:tgtEl>
                                      </p:cBhvr>
                                    </p:cmd>
                                  </p:childTnLst>
                                </p:cTn>
                              </p:par>
                              <p:par>
                                <p:cTn id="7" presetID="2" presetClass="entr" presetSubtype="8" fill="hold" grpId="0" nodeType="withEffect">
                                  <p:stCondLst>
                                    <p:cond delay="250"/>
                                  </p:stCondLst>
                                  <p:childTnLst>
                                    <p:set>
                                      <p:cBhvr>
                                        <p:cTn id="8" dur="1" fill="hold">
                                          <p:stCondLst>
                                            <p:cond delay="0"/>
                                          </p:stCondLst>
                                        </p:cTn>
                                        <p:tgtEl>
                                          <p:spTgt spid="2"/>
                                        </p:tgtEl>
                                        <p:attrNameLst>
                                          <p:attrName>style.visibility</p:attrName>
                                        </p:attrNameLst>
                                      </p:cBhvr>
                                      <p:to>
                                        <p:strVal val="visible"/>
                                      </p:to>
                                    </p:set>
                                    <p:anim calcmode="lin" valueType="num">
                                      <p:cBhvr additive="base">
                                        <p:cTn id="9" dur="500" fill="hold"/>
                                        <p:tgtEl>
                                          <p:spTgt spid="2"/>
                                        </p:tgtEl>
                                        <p:attrNameLst>
                                          <p:attrName>ppt_x</p:attrName>
                                        </p:attrNameLst>
                                      </p:cBhvr>
                                      <p:tavLst>
                                        <p:tav tm="0">
                                          <p:val>
                                            <p:strVal val="0-#ppt_w/2"/>
                                          </p:val>
                                        </p:tav>
                                        <p:tav tm="100000">
                                          <p:val>
                                            <p:strVal val="#ppt_x"/>
                                          </p:val>
                                        </p:tav>
                                      </p:tavLst>
                                    </p:anim>
                                    <p:anim calcmode="lin" valueType="num">
                                      <p:cBhvr additive="base">
                                        <p:cTn id="10" dur="500" fill="hold"/>
                                        <p:tgtEl>
                                          <p:spTgt spid="2"/>
                                        </p:tgtEl>
                                        <p:attrNameLst>
                                          <p:attrName>ppt_y</p:attrName>
                                        </p:attrNameLst>
                                      </p:cBhvr>
                                      <p:tavLst>
                                        <p:tav tm="0">
                                          <p:val>
                                            <p:strVal val="#ppt_y"/>
                                          </p:val>
                                        </p:tav>
                                        <p:tav tm="100000">
                                          <p:val>
                                            <p:strVal val="#ppt_y"/>
                                          </p:val>
                                        </p:tav>
                                      </p:tavLst>
                                    </p:anim>
                                  </p:childTnLst>
                                </p:cTn>
                              </p:par>
                              <p:par>
                                <p:cTn id="11" presetID="2" presetClass="entr" presetSubtype="8" fill="hold" nodeType="withEffect">
                                  <p:stCondLst>
                                    <p:cond delay="125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0-#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par>
                                <p:cTn id="15" presetID="22" presetClass="entr" presetSubtype="8" fill="hold" nodeType="withEffect">
                                  <p:stCondLst>
                                    <p:cond delay="725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cTn>
                              </p:par>
                              <p:par>
                                <p:cTn id="18" presetID="53" presetClass="entr" presetSubtype="16" fill="hold" nodeType="withEffect">
                                  <p:stCondLst>
                                    <p:cond delay="7500"/>
                                  </p:stCondLst>
                                  <p:childTnLst>
                                    <p:set>
                                      <p:cBhvr>
                                        <p:cTn id="19" dur="1" fill="hold">
                                          <p:stCondLst>
                                            <p:cond delay="0"/>
                                          </p:stCondLst>
                                        </p:cTn>
                                        <p:tgtEl>
                                          <p:spTgt spid="23"/>
                                        </p:tgtEl>
                                        <p:attrNameLst>
                                          <p:attrName>style.visibility</p:attrName>
                                        </p:attrNameLst>
                                      </p:cBhvr>
                                      <p:to>
                                        <p:strVal val="visible"/>
                                      </p:to>
                                    </p:set>
                                    <p:anim calcmode="lin" valueType="num">
                                      <p:cBhvr>
                                        <p:cTn id="20" dur="500" fill="hold"/>
                                        <p:tgtEl>
                                          <p:spTgt spid="23"/>
                                        </p:tgtEl>
                                        <p:attrNameLst>
                                          <p:attrName>ppt_w</p:attrName>
                                        </p:attrNameLst>
                                      </p:cBhvr>
                                      <p:tavLst>
                                        <p:tav tm="0">
                                          <p:val>
                                            <p:fltVal val="0"/>
                                          </p:val>
                                        </p:tav>
                                        <p:tav tm="100000">
                                          <p:val>
                                            <p:strVal val="#ppt_w"/>
                                          </p:val>
                                        </p:tav>
                                      </p:tavLst>
                                    </p:anim>
                                    <p:anim calcmode="lin" valueType="num">
                                      <p:cBhvr>
                                        <p:cTn id="21" dur="500" fill="hold"/>
                                        <p:tgtEl>
                                          <p:spTgt spid="23"/>
                                        </p:tgtEl>
                                        <p:attrNameLst>
                                          <p:attrName>ppt_h</p:attrName>
                                        </p:attrNameLst>
                                      </p:cBhvr>
                                      <p:tavLst>
                                        <p:tav tm="0">
                                          <p:val>
                                            <p:fltVal val="0"/>
                                          </p:val>
                                        </p:tav>
                                        <p:tav tm="100000">
                                          <p:val>
                                            <p:strVal val="#ppt_h"/>
                                          </p:val>
                                        </p:tav>
                                      </p:tavLst>
                                    </p:anim>
                                    <p:animEffect transition="in" filter="fade">
                                      <p:cBhvr>
                                        <p:cTn id="22" dur="500"/>
                                        <p:tgtEl>
                                          <p:spTgt spid="23"/>
                                        </p:tgtEl>
                                      </p:cBhvr>
                                    </p:animEffect>
                                  </p:childTnLst>
                                </p:cTn>
                              </p:par>
                              <p:par>
                                <p:cTn id="23" presetID="22" presetClass="entr" presetSubtype="4" fill="hold" nodeType="withEffect">
                                  <p:stCondLst>
                                    <p:cond delay="14500"/>
                                  </p:stCondLst>
                                  <p:childTnLst>
                                    <p:set>
                                      <p:cBhvr>
                                        <p:cTn id="24" dur="1" fill="hold">
                                          <p:stCondLst>
                                            <p:cond delay="0"/>
                                          </p:stCondLst>
                                        </p:cTn>
                                        <p:tgtEl>
                                          <p:spTgt spid="24"/>
                                        </p:tgtEl>
                                        <p:attrNameLst>
                                          <p:attrName>style.visibility</p:attrName>
                                        </p:attrNameLst>
                                      </p:cBhvr>
                                      <p:to>
                                        <p:strVal val="visible"/>
                                      </p:to>
                                    </p:set>
                                    <p:animEffect transition="in" filter="wipe(down)">
                                      <p:cBhvr>
                                        <p:cTn id="25" dur="500"/>
                                        <p:tgtEl>
                                          <p:spTgt spid="24"/>
                                        </p:tgtEl>
                                      </p:cBhvr>
                                    </p:animEffect>
                                  </p:childTnLst>
                                </p:cTn>
                              </p:par>
                              <p:par>
                                <p:cTn id="26" presetID="22" presetClass="entr" presetSubtype="1" fill="hold" nodeType="withEffect">
                                  <p:stCondLst>
                                    <p:cond delay="14500"/>
                                  </p:stCondLst>
                                  <p:childTnLst>
                                    <p:set>
                                      <p:cBhvr>
                                        <p:cTn id="27" dur="1" fill="hold">
                                          <p:stCondLst>
                                            <p:cond delay="0"/>
                                          </p:stCondLst>
                                        </p:cTn>
                                        <p:tgtEl>
                                          <p:spTgt spid="26"/>
                                        </p:tgtEl>
                                        <p:attrNameLst>
                                          <p:attrName>style.visibility</p:attrName>
                                        </p:attrNameLst>
                                      </p:cBhvr>
                                      <p:to>
                                        <p:strVal val="visible"/>
                                      </p:to>
                                    </p:set>
                                    <p:animEffect transition="in" filter="wipe(up)">
                                      <p:cBhvr>
                                        <p:cTn id="28" dur="500"/>
                                        <p:tgtEl>
                                          <p:spTgt spid="26"/>
                                        </p:tgtEl>
                                      </p:cBhvr>
                                    </p:animEffect>
                                  </p:childTnLst>
                                </p:cTn>
                              </p:par>
                              <p:par>
                                <p:cTn id="29" presetID="2" presetClass="exit" presetSubtype="8" fill="hold" nodeType="withEffect">
                                  <p:stCondLst>
                                    <p:cond delay="50300"/>
                                  </p:stCondLst>
                                  <p:childTnLst>
                                    <p:anim calcmode="lin" valueType="num">
                                      <p:cBhvr additive="base">
                                        <p:cTn id="30" dur="500"/>
                                        <p:tgtEl>
                                          <p:spTgt spid="12"/>
                                        </p:tgtEl>
                                        <p:attrNameLst>
                                          <p:attrName>ppt_x</p:attrName>
                                        </p:attrNameLst>
                                      </p:cBhvr>
                                      <p:tavLst>
                                        <p:tav tm="0">
                                          <p:val>
                                            <p:strVal val="ppt_x"/>
                                          </p:val>
                                        </p:tav>
                                        <p:tav tm="100000">
                                          <p:val>
                                            <p:strVal val="0-ppt_w/2"/>
                                          </p:val>
                                        </p:tav>
                                      </p:tavLst>
                                    </p:anim>
                                    <p:anim calcmode="lin" valueType="num">
                                      <p:cBhvr additive="base">
                                        <p:cTn id="31" dur="500"/>
                                        <p:tgtEl>
                                          <p:spTgt spid="12"/>
                                        </p:tgtEl>
                                        <p:attrNameLst>
                                          <p:attrName>ppt_y</p:attrName>
                                        </p:attrNameLst>
                                      </p:cBhvr>
                                      <p:tavLst>
                                        <p:tav tm="0">
                                          <p:val>
                                            <p:strVal val="ppt_y"/>
                                          </p:val>
                                        </p:tav>
                                        <p:tav tm="100000">
                                          <p:val>
                                            <p:strVal val="ppt_y"/>
                                          </p:val>
                                        </p:tav>
                                      </p:tavLst>
                                    </p:anim>
                                    <p:set>
                                      <p:cBhvr>
                                        <p:cTn id="32" dur="1" fill="hold">
                                          <p:stCondLst>
                                            <p:cond delay="499"/>
                                          </p:stCondLst>
                                        </p:cTn>
                                        <p:tgtEl>
                                          <p:spTgt spid="12"/>
                                        </p:tgtEl>
                                        <p:attrNameLst>
                                          <p:attrName>style.visibility</p:attrName>
                                        </p:attrNameLst>
                                      </p:cBhvr>
                                      <p:to>
                                        <p:strVal val="hidden"/>
                                      </p:to>
                                    </p:set>
                                  </p:childTnLst>
                                </p:cTn>
                              </p:par>
                              <p:par>
                                <p:cTn id="33" presetID="2" presetClass="exit" presetSubtype="8" fill="hold" grpId="1" nodeType="withEffect">
                                  <p:stCondLst>
                                    <p:cond delay="50300"/>
                                  </p:stCondLst>
                                  <p:childTnLst>
                                    <p:anim calcmode="lin" valueType="num">
                                      <p:cBhvr additive="base">
                                        <p:cTn id="34" dur="500"/>
                                        <p:tgtEl>
                                          <p:spTgt spid="2"/>
                                        </p:tgtEl>
                                        <p:attrNameLst>
                                          <p:attrName>ppt_x</p:attrName>
                                        </p:attrNameLst>
                                      </p:cBhvr>
                                      <p:tavLst>
                                        <p:tav tm="0">
                                          <p:val>
                                            <p:strVal val="ppt_x"/>
                                          </p:val>
                                        </p:tav>
                                        <p:tav tm="100000">
                                          <p:val>
                                            <p:strVal val="0-ppt_w/2"/>
                                          </p:val>
                                        </p:tav>
                                      </p:tavLst>
                                    </p:anim>
                                    <p:anim calcmode="lin" valueType="num">
                                      <p:cBhvr additive="base">
                                        <p:cTn id="35" dur="500"/>
                                        <p:tgtEl>
                                          <p:spTgt spid="2"/>
                                        </p:tgtEl>
                                        <p:attrNameLst>
                                          <p:attrName>ppt_y</p:attrName>
                                        </p:attrNameLst>
                                      </p:cBhvr>
                                      <p:tavLst>
                                        <p:tav tm="0">
                                          <p:val>
                                            <p:strVal val="ppt_y"/>
                                          </p:val>
                                        </p:tav>
                                        <p:tav tm="100000">
                                          <p:val>
                                            <p:strVal val="ppt_y"/>
                                          </p:val>
                                        </p:tav>
                                      </p:tavLst>
                                    </p:anim>
                                    <p:set>
                                      <p:cBhvr>
                                        <p:cTn id="36" dur="1" fill="hold">
                                          <p:stCondLst>
                                            <p:cond delay="499"/>
                                          </p:stCondLst>
                                        </p:cTn>
                                        <p:tgtEl>
                                          <p:spTgt spid="2"/>
                                        </p:tgtEl>
                                        <p:attrNameLst>
                                          <p:attrName>style.visibility</p:attrName>
                                        </p:attrNameLst>
                                      </p:cBhvr>
                                      <p:to>
                                        <p:strVal val="hidden"/>
                                      </p:to>
                                    </p:set>
                                  </p:childTnLst>
                                </p:cTn>
                              </p:par>
                              <p:par>
                                <p:cTn id="37" presetID="2" presetClass="exit" presetSubtype="2" fill="hold" nodeType="withEffect">
                                  <p:stCondLst>
                                    <p:cond delay="50300"/>
                                  </p:stCondLst>
                                  <p:childTnLst>
                                    <p:anim calcmode="lin" valueType="num">
                                      <p:cBhvr additive="base">
                                        <p:cTn id="38" dur="500"/>
                                        <p:tgtEl>
                                          <p:spTgt spid="23"/>
                                        </p:tgtEl>
                                        <p:attrNameLst>
                                          <p:attrName>ppt_x</p:attrName>
                                        </p:attrNameLst>
                                      </p:cBhvr>
                                      <p:tavLst>
                                        <p:tav tm="0">
                                          <p:val>
                                            <p:strVal val="ppt_x"/>
                                          </p:val>
                                        </p:tav>
                                        <p:tav tm="100000">
                                          <p:val>
                                            <p:strVal val="1+ppt_w/2"/>
                                          </p:val>
                                        </p:tav>
                                      </p:tavLst>
                                    </p:anim>
                                    <p:anim calcmode="lin" valueType="num">
                                      <p:cBhvr additive="base">
                                        <p:cTn id="39" dur="500"/>
                                        <p:tgtEl>
                                          <p:spTgt spid="23"/>
                                        </p:tgtEl>
                                        <p:attrNameLst>
                                          <p:attrName>ppt_y</p:attrName>
                                        </p:attrNameLst>
                                      </p:cBhvr>
                                      <p:tavLst>
                                        <p:tav tm="0">
                                          <p:val>
                                            <p:strVal val="ppt_y"/>
                                          </p:val>
                                        </p:tav>
                                        <p:tav tm="100000">
                                          <p:val>
                                            <p:strVal val="ppt_y"/>
                                          </p:val>
                                        </p:tav>
                                      </p:tavLst>
                                    </p:anim>
                                    <p:set>
                                      <p:cBhvr>
                                        <p:cTn id="40" dur="1" fill="hold">
                                          <p:stCondLst>
                                            <p:cond delay="499"/>
                                          </p:stCondLst>
                                        </p:cTn>
                                        <p:tgtEl>
                                          <p:spTgt spid="23"/>
                                        </p:tgtEl>
                                        <p:attrNameLst>
                                          <p:attrName>style.visibility</p:attrName>
                                        </p:attrNameLst>
                                      </p:cBhvr>
                                      <p:to>
                                        <p:strVal val="hidden"/>
                                      </p:to>
                                    </p:set>
                                  </p:childTnLst>
                                </p:cTn>
                              </p:par>
                              <p:par>
                                <p:cTn id="41" presetID="2" presetClass="exit" presetSubtype="2" fill="hold" nodeType="withEffect">
                                  <p:stCondLst>
                                    <p:cond delay="50300"/>
                                  </p:stCondLst>
                                  <p:childTnLst>
                                    <p:anim calcmode="lin" valueType="num">
                                      <p:cBhvr additive="base">
                                        <p:cTn id="42" dur="500"/>
                                        <p:tgtEl>
                                          <p:spTgt spid="24"/>
                                        </p:tgtEl>
                                        <p:attrNameLst>
                                          <p:attrName>ppt_x</p:attrName>
                                        </p:attrNameLst>
                                      </p:cBhvr>
                                      <p:tavLst>
                                        <p:tav tm="0">
                                          <p:val>
                                            <p:strVal val="ppt_x"/>
                                          </p:val>
                                        </p:tav>
                                        <p:tav tm="100000">
                                          <p:val>
                                            <p:strVal val="1+ppt_w/2"/>
                                          </p:val>
                                        </p:tav>
                                      </p:tavLst>
                                    </p:anim>
                                    <p:anim calcmode="lin" valueType="num">
                                      <p:cBhvr additive="base">
                                        <p:cTn id="43" dur="500"/>
                                        <p:tgtEl>
                                          <p:spTgt spid="24"/>
                                        </p:tgtEl>
                                        <p:attrNameLst>
                                          <p:attrName>ppt_y</p:attrName>
                                        </p:attrNameLst>
                                      </p:cBhvr>
                                      <p:tavLst>
                                        <p:tav tm="0">
                                          <p:val>
                                            <p:strVal val="ppt_y"/>
                                          </p:val>
                                        </p:tav>
                                        <p:tav tm="100000">
                                          <p:val>
                                            <p:strVal val="ppt_y"/>
                                          </p:val>
                                        </p:tav>
                                      </p:tavLst>
                                    </p:anim>
                                    <p:set>
                                      <p:cBhvr>
                                        <p:cTn id="44" dur="1" fill="hold">
                                          <p:stCondLst>
                                            <p:cond delay="499"/>
                                          </p:stCondLst>
                                        </p:cTn>
                                        <p:tgtEl>
                                          <p:spTgt spid="24"/>
                                        </p:tgtEl>
                                        <p:attrNameLst>
                                          <p:attrName>style.visibility</p:attrName>
                                        </p:attrNameLst>
                                      </p:cBhvr>
                                      <p:to>
                                        <p:strVal val="hidden"/>
                                      </p:to>
                                    </p:set>
                                  </p:childTnLst>
                                </p:cTn>
                              </p:par>
                              <p:par>
                                <p:cTn id="45" presetID="2" presetClass="exit" presetSubtype="2" fill="hold" nodeType="withEffect">
                                  <p:stCondLst>
                                    <p:cond delay="50300"/>
                                  </p:stCondLst>
                                  <p:childTnLst>
                                    <p:anim calcmode="lin" valueType="num">
                                      <p:cBhvr additive="base">
                                        <p:cTn id="46" dur="500"/>
                                        <p:tgtEl>
                                          <p:spTgt spid="26"/>
                                        </p:tgtEl>
                                        <p:attrNameLst>
                                          <p:attrName>ppt_x</p:attrName>
                                        </p:attrNameLst>
                                      </p:cBhvr>
                                      <p:tavLst>
                                        <p:tav tm="0">
                                          <p:val>
                                            <p:strVal val="ppt_x"/>
                                          </p:val>
                                        </p:tav>
                                        <p:tav tm="100000">
                                          <p:val>
                                            <p:strVal val="1+ppt_w/2"/>
                                          </p:val>
                                        </p:tav>
                                      </p:tavLst>
                                    </p:anim>
                                    <p:anim calcmode="lin" valueType="num">
                                      <p:cBhvr additive="base">
                                        <p:cTn id="47" dur="500"/>
                                        <p:tgtEl>
                                          <p:spTgt spid="26"/>
                                        </p:tgtEl>
                                        <p:attrNameLst>
                                          <p:attrName>ppt_y</p:attrName>
                                        </p:attrNameLst>
                                      </p:cBhvr>
                                      <p:tavLst>
                                        <p:tav tm="0">
                                          <p:val>
                                            <p:strVal val="ppt_y"/>
                                          </p:val>
                                        </p:tav>
                                        <p:tav tm="100000">
                                          <p:val>
                                            <p:strVal val="ppt_y"/>
                                          </p:val>
                                        </p:tav>
                                      </p:tavLst>
                                    </p:anim>
                                    <p:set>
                                      <p:cBhvr>
                                        <p:cTn id="48" dur="1" fill="hold">
                                          <p:stCondLst>
                                            <p:cond delay="499"/>
                                          </p:stCondLst>
                                        </p:cTn>
                                        <p:tgtEl>
                                          <p:spTgt spid="26"/>
                                        </p:tgtEl>
                                        <p:attrNameLst>
                                          <p:attrName>style.visibility</p:attrName>
                                        </p:attrNameLst>
                                      </p:cBhvr>
                                      <p:to>
                                        <p:strVal val="hidden"/>
                                      </p:to>
                                    </p:set>
                                  </p:childTnLst>
                                </p:cTn>
                              </p:par>
                              <p:par>
                                <p:cTn id="49" presetID="2" presetClass="exit" presetSubtype="8" fill="hold" nodeType="withEffect">
                                  <p:stCondLst>
                                    <p:cond delay="50300"/>
                                  </p:stCondLst>
                                  <p:childTnLst>
                                    <p:anim calcmode="lin" valueType="num">
                                      <p:cBhvr additive="base">
                                        <p:cTn id="50" dur="500"/>
                                        <p:tgtEl>
                                          <p:spTgt spid="18"/>
                                        </p:tgtEl>
                                        <p:attrNameLst>
                                          <p:attrName>ppt_x</p:attrName>
                                        </p:attrNameLst>
                                      </p:cBhvr>
                                      <p:tavLst>
                                        <p:tav tm="0">
                                          <p:val>
                                            <p:strVal val="ppt_x"/>
                                          </p:val>
                                        </p:tav>
                                        <p:tav tm="100000">
                                          <p:val>
                                            <p:strVal val="0-ppt_w/2"/>
                                          </p:val>
                                        </p:tav>
                                      </p:tavLst>
                                    </p:anim>
                                    <p:anim calcmode="lin" valueType="num">
                                      <p:cBhvr additive="base">
                                        <p:cTn id="51" dur="500"/>
                                        <p:tgtEl>
                                          <p:spTgt spid="18"/>
                                        </p:tgtEl>
                                        <p:attrNameLst>
                                          <p:attrName>ppt_y</p:attrName>
                                        </p:attrNameLst>
                                      </p:cBhvr>
                                      <p:tavLst>
                                        <p:tav tm="0">
                                          <p:val>
                                            <p:strVal val="ppt_y"/>
                                          </p:val>
                                        </p:tav>
                                        <p:tav tm="100000">
                                          <p:val>
                                            <p:strVal val="ppt_y"/>
                                          </p:val>
                                        </p:tav>
                                      </p:tavLst>
                                    </p:anim>
                                    <p:set>
                                      <p:cBhvr>
                                        <p:cTn id="52"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3" fill="hold" display="0">
                  <p:stCondLst>
                    <p:cond delay="indefinite"/>
                  </p:stCondLst>
                  <p:endCondLst>
                    <p:cond evt="onStopAudio" delay="0">
                      <p:tgtEl>
                        <p:sldTgt/>
                      </p:tgtEl>
                    </p:cond>
                  </p:endCondLst>
                </p:cTn>
                <p:tgtEl>
                  <p:spTgt spid="13"/>
                </p:tgtEl>
              </p:cMediaNode>
            </p:audio>
          </p:childTnLst>
        </p:cTn>
      </p:par>
    </p:tnLst>
    <p:bldLst>
      <p:bldP spid="2" grpId="0"/>
      <p:bldP spid="2"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8E2F66-5A0E-3577-0EA9-D3D793B8AF1B}"/>
              </a:ext>
            </a:extLst>
          </p:cNvPr>
          <p:cNvSpPr txBox="1"/>
          <p:nvPr/>
        </p:nvSpPr>
        <p:spPr>
          <a:xfrm>
            <a:off x="128016" y="96886"/>
            <a:ext cx="11771884" cy="584775"/>
          </a:xfrm>
          <a:prstGeom prst="rect">
            <a:avLst/>
          </a:prstGeom>
          <a:noFill/>
        </p:spPr>
        <p:txBody>
          <a:bodyPr wrap="square" rtlCol="0">
            <a:spAutoFit/>
          </a:bodyPr>
          <a:lstStyle>
            <a:defPPr>
              <a:defRPr lang="en-US"/>
            </a:defPPr>
            <a:lvl1pPr>
              <a:defRPr sz="3200" b="1">
                <a:solidFill>
                  <a:srgbClr val="F0404C"/>
                </a:solidFill>
                <a:latin typeface="Atkinson Hyperlegible" pitchFamily="2" charset="0"/>
              </a:defRPr>
            </a:lvl1pPr>
          </a:lstStyle>
          <a:p>
            <a:r>
              <a:rPr lang="en-US" altLang="en-US" dirty="0"/>
              <a:t>Segregation</a:t>
            </a:r>
            <a:endParaRPr lang="en-US" dirty="0"/>
          </a:p>
        </p:txBody>
      </p:sp>
      <p:grpSp>
        <p:nvGrpSpPr>
          <p:cNvPr id="3" name="Group 2">
            <a:extLst>
              <a:ext uri="{FF2B5EF4-FFF2-40B4-BE49-F238E27FC236}">
                <a16:creationId xmlns:a16="http://schemas.microsoft.com/office/drawing/2014/main" id="{3A27D66C-A088-9AB6-85E8-D492B3A37725}"/>
              </a:ext>
            </a:extLst>
          </p:cNvPr>
          <p:cNvGrpSpPr/>
          <p:nvPr/>
        </p:nvGrpSpPr>
        <p:grpSpPr>
          <a:xfrm>
            <a:off x="236013" y="754600"/>
            <a:ext cx="11724773" cy="775609"/>
            <a:chOff x="236013" y="754600"/>
            <a:chExt cx="11724773" cy="775609"/>
          </a:xfrm>
        </p:grpSpPr>
        <p:grpSp>
          <p:nvGrpSpPr>
            <p:cNvPr id="13" name="Group 12">
              <a:extLst>
                <a:ext uri="{FF2B5EF4-FFF2-40B4-BE49-F238E27FC236}">
                  <a16:creationId xmlns:a16="http://schemas.microsoft.com/office/drawing/2014/main" id="{F987DA84-1705-C5C4-23DA-AD2D4A051C17}"/>
                </a:ext>
              </a:extLst>
            </p:cNvPr>
            <p:cNvGrpSpPr/>
            <p:nvPr/>
          </p:nvGrpSpPr>
          <p:grpSpPr>
            <a:xfrm>
              <a:off x="236013" y="762663"/>
              <a:ext cx="1881049" cy="767546"/>
              <a:chOff x="236013" y="3453620"/>
              <a:chExt cx="1881049" cy="767546"/>
            </a:xfrm>
          </p:grpSpPr>
          <p:pic>
            <p:nvPicPr>
              <p:cNvPr id="14" name="Graphic 13">
                <a:extLst>
                  <a:ext uri="{FF2B5EF4-FFF2-40B4-BE49-F238E27FC236}">
                    <a16:creationId xmlns:a16="http://schemas.microsoft.com/office/drawing/2014/main" id="{44A0C4D1-8122-1537-8172-FDBC83EE498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6013" y="3453620"/>
                <a:ext cx="1881049" cy="767546"/>
              </a:xfrm>
              <a:prstGeom prst="rect">
                <a:avLst/>
              </a:prstGeom>
            </p:spPr>
          </p:pic>
          <p:sp>
            <p:nvSpPr>
              <p:cNvPr id="18" name="TextBox 17">
                <a:extLst>
                  <a:ext uri="{FF2B5EF4-FFF2-40B4-BE49-F238E27FC236}">
                    <a16:creationId xmlns:a16="http://schemas.microsoft.com/office/drawing/2014/main" id="{DA83713B-4A23-B281-C142-883337B0AD04}"/>
                  </a:ext>
                </a:extLst>
              </p:cNvPr>
              <p:cNvSpPr txBox="1"/>
              <p:nvPr/>
            </p:nvSpPr>
            <p:spPr>
              <a:xfrm>
                <a:off x="263562" y="3483450"/>
                <a:ext cx="1641113" cy="707886"/>
              </a:xfrm>
              <a:prstGeom prst="rect">
                <a:avLst/>
              </a:prstGeom>
              <a:noFill/>
            </p:spPr>
            <p:txBody>
              <a:bodyPr wrap="square" rtlCol="0">
                <a:spAutoFit/>
              </a:bodyPr>
              <a:lstStyle/>
              <a:p>
                <a:pPr lvl="0" algn="ctr"/>
                <a:r>
                  <a:rPr lang="en-US" sz="2000" dirty="0">
                    <a:solidFill>
                      <a:schemeClr val="bg1"/>
                    </a:solidFill>
                    <a:latin typeface="+mj-lt"/>
                  </a:rPr>
                  <a:t>Generation/</a:t>
                </a:r>
              </a:p>
              <a:p>
                <a:pPr lvl="0" algn="ctr"/>
                <a:r>
                  <a:rPr lang="en-US" sz="2000" dirty="0">
                    <a:solidFill>
                      <a:schemeClr val="bg1"/>
                    </a:solidFill>
                    <a:latin typeface="+mj-lt"/>
                  </a:rPr>
                  <a:t>Minimization</a:t>
                </a:r>
              </a:p>
            </p:txBody>
          </p:sp>
        </p:grpSp>
        <p:grpSp>
          <p:nvGrpSpPr>
            <p:cNvPr id="19" name="Group 18">
              <a:extLst>
                <a:ext uri="{FF2B5EF4-FFF2-40B4-BE49-F238E27FC236}">
                  <a16:creationId xmlns:a16="http://schemas.microsoft.com/office/drawing/2014/main" id="{3A6C7E65-6DC4-BE3A-56F8-AF479CDED05A}"/>
                </a:ext>
              </a:extLst>
            </p:cNvPr>
            <p:cNvGrpSpPr/>
            <p:nvPr/>
          </p:nvGrpSpPr>
          <p:grpSpPr>
            <a:xfrm>
              <a:off x="10117866" y="762663"/>
              <a:ext cx="1842920" cy="767546"/>
              <a:chOff x="10117866" y="3453620"/>
              <a:chExt cx="1842920" cy="767546"/>
            </a:xfrm>
          </p:grpSpPr>
          <p:pic>
            <p:nvPicPr>
              <p:cNvPr id="23" name="Graphic 22">
                <a:extLst>
                  <a:ext uri="{FF2B5EF4-FFF2-40B4-BE49-F238E27FC236}">
                    <a16:creationId xmlns:a16="http://schemas.microsoft.com/office/drawing/2014/main" id="{F11A9159-DC00-A997-0CE9-CD2FC156AA6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117866" y="3453620"/>
                <a:ext cx="1842920" cy="767546"/>
              </a:xfrm>
              <a:prstGeom prst="rect">
                <a:avLst/>
              </a:prstGeom>
            </p:spPr>
          </p:pic>
          <p:sp>
            <p:nvSpPr>
              <p:cNvPr id="24" name="TextBox 23">
                <a:extLst>
                  <a:ext uri="{FF2B5EF4-FFF2-40B4-BE49-F238E27FC236}">
                    <a16:creationId xmlns:a16="http://schemas.microsoft.com/office/drawing/2014/main" id="{7C2AE634-94FF-0ADB-156E-32D898681AAF}"/>
                  </a:ext>
                </a:extLst>
              </p:cNvPr>
              <p:cNvSpPr txBox="1"/>
              <p:nvPr/>
            </p:nvSpPr>
            <p:spPr>
              <a:xfrm>
                <a:off x="10421192" y="3483450"/>
                <a:ext cx="1331648" cy="707886"/>
              </a:xfrm>
              <a:prstGeom prst="rect">
                <a:avLst/>
              </a:prstGeom>
              <a:noFill/>
            </p:spPr>
            <p:txBody>
              <a:bodyPr wrap="square" rtlCol="0">
                <a:spAutoFit/>
              </a:bodyPr>
              <a:lstStyle/>
              <a:p>
                <a:pPr lvl="0" algn="ctr"/>
                <a:r>
                  <a:rPr lang="en-US" sz="2000" dirty="0">
                    <a:solidFill>
                      <a:schemeClr val="bg1"/>
                    </a:solidFill>
                    <a:latin typeface="+mj-lt"/>
                  </a:rPr>
                  <a:t>Final disposal</a:t>
                </a:r>
              </a:p>
            </p:txBody>
          </p:sp>
        </p:grpSp>
        <p:grpSp>
          <p:nvGrpSpPr>
            <p:cNvPr id="26" name="Group 25">
              <a:extLst>
                <a:ext uri="{FF2B5EF4-FFF2-40B4-BE49-F238E27FC236}">
                  <a16:creationId xmlns:a16="http://schemas.microsoft.com/office/drawing/2014/main" id="{C115AB0B-11C9-CF31-D863-943C100E32FD}"/>
                </a:ext>
              </a:extLst>
            </p:cNvPr>
            <p:cNvGrpSpPr/>
            <p:nvPr/>
          </p:nvGrpSpPr>
          <p:grpSpPr>
            <a:xfrm>
              <a:off x="8477247" y="762663"/>
              <a:ext cx="1842920" cy="767546"/>
              <a:chOff x="8477247" y="3453620"/>
              <a:chExt cx="1842920" cy="767546"/>
            </a:xfrm>
          </p:grpSpPr>
          <p:pic>
            <p:nvPicPr>
              <p:cNvPr id="27" name="Graphic 26">
                <a:extLst>
                  <a:ext uri="{FF2B5EF4-FFF2-40B4-BE49-F238E27FC236}">
                    <a16:creationId xmlns:a16="http://schemas.microsoft.com/office/drawing/2014/main" id="{DE03DDF3-0772-2CEB-0556-EDEC5EB1377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477247" y="3453620"/>
                <a:ext cx="1842920" cy="767546"/>
              </a:xfrm>
              <a:prstGeom prst="rect">
                <a:avLst/>
              </a:prstGeom>
            </p:spPr>
          </p:pic>
          <p:sp>
            <p:nvSpPr>
              <p:cNvPr id="28" name="TextBox 27">
                <a:extLst>
                  <a:ext uri="{FF2B5EF4-FFF2-40B4-BE49-F238E27FC236}">
                    <a16:creationId xmlns:a16="http://schemas.microsoft.com/office/drawing/2014/main" id="{2CD7DAD6-B54E-D2F2-D987-F157443D579B}"/>
                  </a:ext>
                </a:extLst>
              </p:cNvPr>
              <p:cNvSpPr txBox="1"/>
              <p:nvPr/>
            </p:nvSpPr>
            <p:spPr>
              <a:xfrm>
                <a:off x="8806817" y="3637338"/>
                <a:ext cx="1344964" cy="400110"/>
              </a:xfrm>
              <a:prstGeom prst="rect">
                <a:avLst/>
              </a:prstGeom>
              <a:noFill/>
            </p:spPr>
            <p:txBody>
              <a:bodyPr wrap="square" rtlCol="0">
                <a:spAutoFit/>
              </a:bodyPr>
              <a:lstStyle/>
              <a:p>
                <a:pPr lvl="0" algn="ctr"/>
                <a:r>
                  <a:rPr lang="en-US" sz="2000" dirty="0">
                    <a:solidFill>
                      <a:schemeClr val="bg1"/>
                    </a:solidFill>
                    <a:latin typeface="+mj-lt"/>
                  </a:rPr>
                  <a:t>Treatment</a:t>
                </a:r>
              </a:p>
            </p:txBody>
          </p:sp>
        </p:grpSp>
        <p:grpSp>
          <p:nvGrpSpPr>
            <p:cNvPr id="29" name="Group 28">
              <a:extLst>
                <a:ext uri="{FF2B5EF4-FFF2-40B4-BE49-F238E27FC236}">
                  <a16:creationId xmlns:a16="http://schemas.microsoft.com/office/drawing/2014/main" id="{CE76DB88-EB8C-51ED-5407-272300CDA2AB}"/>
                </a:ext>
              </a:extLst>
            </p:cNvPr>
            <p:cNvGrpSpPr/>
            <p:nvPr/>
          </p:nvGrpSpPr>
          <p:grpSpPr>
            <a:xfrm>
              <a:off x="1914763" y="754600"/>
              <a:ext cx="1842920" cy="767546"/>
              <a:chOff x="1914763" y="3453620"/>
              <a:chExt cx="1842920" cy="767546"/>
            </a:xfrm>
          </p:grpSpPr>
          <p:pic>
            <p:nvPicPr>
              <p:cNvPr id="31" name="Graphic 30">
                <a:extLst>
                  <a:ext uri="{FF2B5EF4-FFF2-40B4-BE49-F238E27FC236}">
                    <a16:creationId xmlns:a16="http://schemas.microsoft.com/office/drawing/2014/main" id="{D82F4B86-005C-75C2-853B-E36D6D414CD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914763" y="3453620"/>
                <a:ext cx="1842920" cy="767546"/>
              </a:xfrm>
              <a:prstGeom prst="rect">
                <a:avLst/>
              </a:prstGeom>
            </p:spPr>
          </p:pic>
          <p:sp>
            <p:nvSpPr>
              <p:cNvPr id="33" name="TextBox 32">
                <a:extLst>
                  <a:ext uri="{FF2B5EF4-FFF2-40B4-BE49-F238E27FC236}">
                    <a16:creationId xmlns:a16="http://schemas.microsoft.com/office/drawing/2014/main" id="{40FE129D-A00A-1EEF-A435-3DD44C8AA98E}"/>
                  </a:ext>
                </a:extLst>
              </p:cNvPr>
              <p:cNvSpPr txBox="1"/>
              <p:nvPr/>
            </p:nvSpPr>
            <p:spPr>
              <a:xfrm>
                <a:off x="2166133" y="3637338"/>
                <a:ext cx="1546002" cy="400110"/>
              </a:xfrm>
              <a:prstGeom prst="rect">
                <a:avLst/>
              </a:prstGeom>
              <a:noFill/>
            </p:spPr>
            <p:txBody>
              <a:bodyPr wrap="square" rtlCol="0">
                <a:spAutoFit/>
              </a:bodyPr>
              <a:lstStyle/>
              <a:p>
                <a:pPr lvl="0" algn="ctr"/>
                <a:r>
                  <a:rPr lang="en-US" sz="2000" dirty="0">
                    <a:latin typeface="+mj-lt"/>
                  </a:rPr>
                  <a:t>Segregation</a:t>
                </a:r>
              </a:p>
            </p:txBody>
          </p:sp>
        </p:grpSp>
        <p:grpSp>
          <p:nvGrpSpPr>
            <p:cNvPr id="34" name="Group 33">
              <a:extLst>
                <a:ext uri="{FF2B5EF4-FFF2-40B4-BE49-F238E27FC236}">
                  <a16:creationId xmlns:a16="http://schemas.microsoft.com/office/drawing/2014/main" id="{8658C4E3-7499-950D-565D-7CC62CFDBD04}"/>
                </a:ext>
              </a:extLst>
            </p:cNvPr>
            <p:cNvGrpSpPr/>
            <p:nvPr/>
          </p:nvGrpSpPr>
          <p:grpSpPr>
            <a:xfrm>
              <a:off x="3555384" y="762663"/>
              <a:ext cx="1842920" cy="767546"/>
              <a:chOff x="3555384" y="3453620"/>
              <a:chExt cx="1842920" cy="767546"/>
            </a:xfrm>
          </p:grpSpPr>
          <p:pic>
            <p:nvPicPr>
              <p:cNvPr id="38" name="Graphic 37">
                <a:extLst>
                  <a:ext uri="{FF2B5EF4-FFF2-40B4-BE49-F238E27FC236}">
                    <a16:creationId xmlns:a16="http://schemas.microsoft.com/office/drawing/2014/main" id="{391970D8-EBCC-C034-CCCC-4E52D1F8C92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55384" y="3453620"/>
                <a:ext cx="1842920" cy="767546"/>
              </a:xfrm>
              <a:prstGeom prst="rect">
                <a:avLst/>
              </a:prstGeom>
            </p:spPr>
          </p:pic>
          <p:sp>
            <p:nvSpPr>
              <p:cNvPr id="39" name="TextBox 38">
                <a:extLst>
                  <a:ext uri="{FF2B5EF4-FFF2-40B4-BE49-F238E27FC236}">
                    <a16:creationId xmlns:a16="http://schemas.microsoft.com/office/drawing/2014/main" id="{51E7FC73-03EB-0440-FCEF-BD3B80A29B08}"/>
                  </a:ext>
                </a:extLst>
              </p:cNvPr>
              <p:cNvSpPr txBox="1"/>
              <p:nvPr/>
            </p:nvSpPr>
            <p:spPr>
              <a:xfrm>
                <a:off x="3857056" y="3637338"/>
                <a:ext cx="1427707" cy="400110"/>
              </a:xfrm>
              <a:prstGeom prst="rect">
                <a:avLst/>
              </a:prstGeom>
              <a:noFill/>
            </p:spPr>
            <p:txBody>
              <a:bodyPr wrap="square" rtlCol="0">
                <a:spAutoFit/>
              </a:bodyPr>
              <a:lstStyle/>
              <a:p>
                <a:pPr lvl="0" algn="ctr"/>
                <a:r>
                  <a:rPr lang="en-US" sz="2000" dirty="0">
                    <a:solidFill>
                      <a:schemeClr val="bg1"/>
                    </a:solidFill>
                    <a:latin typeface="+mj-lt"/>
                  </a:rPr>
                  <a:t>Collection</a:t>
                </a:r>
              </a:p>
            </p:txBody>
          </p:sp>
        </p:grpSp>
        <p:grpSp>
          <p:nvGrpSpPr>
            <p:cNvPr id="40" name="Group 39">
              <a:extLst>
                <a:ext uri="{FF2B5EF4-FFF2-40B4-BE49-F238E27FC236}">
                  <a16:creationId xmlns:a16="http://schemas.microsoft.com/office/drawing/2014/main" id="{9157B391-0785-C4A9-ECB3-0936086CFF15}"/>
                </a:ext>
              </a:extLst>
            </p:cNvPr>
            <p:cNvGrpSpPr/>
            <p:nvPr/>
          </p:nvGrpSpPr>
          <p:grpSpPr>
            <a:xfrm>
              <a:off x="5196005" y="762663"/>
              <a:ext cx="1842920" cy="767546"/>
              <a:chOff x="5196005" y="3453620"/>
              <a:chExt cx="1842920" cy="767546"/>
            </a:xfrm>
          </p:grpSpPr>
          <p:pic>
            <p:nvPicPr>
              <p:cNvPr id="41" name="Graphic 40">
                <a:extLst>
                  <a:ext uri="{FF2B5EF4-FFF2-40B4-BE49-F238E27FC236}">
                    <a16:creationId xmlns:a16="http://schemas.microsoft.com/office/drawing/2014/main" id="{D6AE0988-254B-FDD1-0F57-DAC4559C9D3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196005" y="3453620"/>
                <a:ext cx="1842920" cy="767546"/>
              </a:xfrm>
              <a:prstGeom prst="rect">
                <a:avLst/>
              </a:prstGeom>
            </p:spPr>
          </p:pic>
          <p:sp>
            <p:nvSpPr>
              <p:cNvPr id="42" name="TextBox 41">
                <a:extLst>
                  <a:ext uri="{FF2B5EF4-FFF2-40B4-BE49-F238E27FC236}">
                    <a16:creationId xmlns:a16="http://schemas.microsoft.com/office/drawing/2014/main" id="{FEA6EEF6-6726-1F54-0622-9E29FF4ECD71}"/>
                  </a:ext>
                </a:extLst>
              </p:cNvPr>
              <p:cNvSpPr txBox="1"/>
              <p:nvPr/>
            </p:nvSpPr>
            <p:spPr>
              <a:xfrm>
                <a:off x="5496613" y="3637338"/>
                <a:ext cx="1427707" cy="400110"/>
              </a:xfrm>
              <a:prstGeom prst="rect">
                <a:avLst/>
              </a:prstGeom>
              <a:noFill/>
            </p:spPr>
            <p:txBody>
              <a:bodyPr wrap="square" rtlCol="0">
                <a:spAutoFit/>
              </a:bodyPr>
              <a:lstStyle/>
              <a:p>
                <a:pPr lvl="0" algn="ctr"/>
                <a:r>
                  <a:rPr lang="en-US" sz="2000" dirty="0">
                    <a:solidFill>
                      <a:schemeClr val="bg1"/>
                    </a:solidFill>
                    <a:latin typeface="+mj-lt"/>
                  </a:rPr>
                  <a:t>Transport</a:t>
                </a:r>
              </a:p>
            </p:txBody>
          </p:sp>
        </p:grpSp>
        <p:grpSp>
          <p:nvGrpSpPr>
            <p:cNvPr id="43" name="Group 42">
              <a:extLst>
                <a:ext uri="{FF2B5EF4-FFF2-40B4-BE49-F238E27FC236}">
                  <a16:creationId xmlns:a16="http://schemas.microsoft.com/office/drawing/2014/main" id="{75322330-712E-6181-4A26-293912FEF848}"/>
                </a:ext>
              </a:extLst>
            </p:cNvPr>
            <p:cNvGrpSpPr/>
            <p:nvPr/>
          </p:nvGrpSpPr>
          <p:grpSpPr>
            <a:xfrm>
              <a:off x="6836626" y="762663"/>
              <a:ext cx="1842920" cy="767546"/>
              <a:chOff x="6836626" y="3453620"/>
              <a:chExt cx="1842920" cy="767546"/>
            </a:xfrm>
          </p:grpSpPr>
          <p:pic>
            <p:nvPicPr>
              <p:cNvPr id="44" name="Graphic 43">
                <a:extLst>
                  <a:ext uri="{FF2B5EF4-FFF2-40B4-BE49-F238E27FC236}">
                    <a16:creationId xmlns:a16="http://schemas.microsoft.com/office/drawing/2014/main" id="{7FE67B41-5497-B5A7-4B80-27F0DAA1CE9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836626" y="3453620"/>
                <a:ext cx="1842920" cy="767546"/>
              </a:xfrm>
              <a:prstGeom prst="rect">
                <a:avLst/>
              </a:prstGeom>
            </p:spPr>
          </p:pic>
          <p:sp>
            <p:nvSpPr>
              <p:cNvPr id="45" name="TextBox 44">
                <a:extLst>
                  <a:ext uri="{FF2B5EF4-FFF2-40B4-BE49-F238E27FC236}">
                    <a16:creationId xmlns:a16="http://schemas.microsoft.com/office/drawing/2014/main" id="{3A9E1D97-660F-C9D3-E728-699B66D43068}"/>
                  </a:ext>
                </a:extLst>
              </p:cNvPr>
              <p:cNvSpPr txBox="1"/>
              <p:nvPr/>
            </p:nvSpPr>
            <p:spPr>
              <a:xfrm>
                <a:off x="7104447" y="3637338"/>
                <a:ext cx="1427707" cy="400110"/>
              </a:xfrm>
              <a:prstGeom prst="rect">
                <a:avLst/>
              </a:prstGeom>
              <a:noFill/>
            </p:spPr>
            <p:txBody>
              <a:bodyPr wrap="square" rtlCol="0">
                <a:spAutoFit/>
              </a:bodyPr>
              <a:lstStyle/>
              <a:p>
                <a:pPr lvl="0" algn="ctr"/>
                <a:r>
                  <a:rPr lang="en-US" sz="2000" dirty="0">
                    <a:solidFill>
                      <a:schemeClr val="bg1"/>
                    </a:solidFill>
                    <a:latin typeface="+mj-lt"/>
                  </a:rPr>
                  <a:t>Storage</a:t>
                </a:r>
              </a:p>
            </p:txBody>
          </p:sp>
        </p:grpSp>
      </p:grpSp>
      <p:grpSp>
        <p:nvGrpSpPr>
          <p:cNvPr id="5" name="Group 4">
            <a:extLst>
              <a:ext uri="{FF2B5EF4-FFF2-40B4-BE49-F238E27FC236}">
                <a16:creationId xmlns:a16="http://schemas.microsoft.com/office/drawing/2014/main" id="{5555B7B5-E8FA-C486-A105-102586B37CF4}"/>
              </a:ext>
            </a:extLst>
          </p:cNvPr>
          <p:cNvGrpSpPr/>
          <p:nvPr/>
        </p:nvGrpSpPr>
        <p:grpSpPr>
          <a:xfrm>
            <a:off x="4516989" y="2032288"/>
            <a:ext cx="5943600" cy="4169940"/>
            <a:chOff x="4516989" y="2032288"/>
            <a:chExt cx="5943600" cy="4169940"/>
          </a:xfrm>
        </p:grpSpPr>
        <p:sp>
          <p:nvSpPr>
            <p:cNvPr id="57" name="Rectangle 56">
              <a:extLst>
                <a:ext uri="{FF2B5EF4-FFF2-40B4-BE49-F238E27FC236}">
                  <a16:creationId xmlns:a16="http://schemas.microsoft.com/office/drawing/2014/main" id="{1B9B04AF-CDA1-9821-62CA-57D57DC01E41}"/>
                </a:ext>
              </a:extLst>
            </p:cNvPr>
            <p:cNvSpPr/>
            <p:nvPr/>
          </p:nvSpPr>
          <p:spPr>
            <a:xfrm>
              <a:off x="4516989" y="2106856"/>
              <a:ext cx="5905500" cy="4095372"/>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49">
              <a:extLst>
                <a:ext uri="{FF2B5EF4-FFF2-40B4-BE49-F238E27FC236}">
                  <a16:creationId xmlns:a16="http://schemas.microsoft.com/office/drawing/2014/main" id="{BBBCC349-AFDB-2194-4F57-29CEF665805F}"/>
                </a:ext>
              </a:extLst>
            </p:cNvPr>
            <p:cNvGrpSpPr/>
            <p:nvPr/>
          </p:nvGrpSpPr>
          <p:grpSpPr>
            <a:xfrm rot="16200000" flipH="1" flipV="1">
              <a:off x="9626744" y="2021403"/>
              <a:ext cx="822960" cy="844730"/>
              <a:chOff x="4898769" y="2804161"/>
              <a:chExt cx="822960" cy="844730"/>
            </a:xfrm>
          </p:grpSpPr>
          <p:cxnSp>
            <p:nvCxnSpPr>
              <p:cNvPr id="54" name="Straight Connector 53">
                <a:extLst>
                  <a:ext uri="{FF2B5EF4-FFF2-40B4-BE49-F238E27FC236}">
                    <a16:creationId xmlns:a16="http://schemas.microsoft.com/office/drawing/2014/main" id="{A2BD9E3B-BAD6-31B4-8679-8BB62263C6F7}"/>
                  </a:ext>
                </a:extLst>
              </p:cNvPr>
              <p:cNvCxnSpPr>
                <a:cxnSpLocks/>
              </p:cNvCxnSpPr>
              <p:nvPr/>
            </p:nvCxnSpPr>
            <p:spPr>
              <a:xfrm>
                <a:off x="4936868" y="2825931"/>
                <a:ext cx="0" cy="822960"/>
              </a:xfrm>
              <a:prstGeom prst="line">
                <a:avLst/>
              </a:prstGeom>
              <a:ln w="76200">
                <a:solidFill>
                  <a:srgbClr val="FED02F"/>
                </a:solidFill>
              </a:ln>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14D09C2A-EAA4-6495-0876-5399C16C9719}"/>
                  </a:ext>
                </a:extLst>
              </p:cNvPr>
              <p:cNvCxnSpPr>
                <a:cxnSpLocks/>
              </p:cNvCxnSpPr>
              <p:nvPr/>
            </p:nvCxnSpPr>
            <p:spPr>
              <a:xfrm rot="5400000">
                <a:off x="5310249" y="2392681"/>
                <a:ext cx="0" cy="822960"/>
              </a:xfrm>
              <a:prstGeom prst="line">
                <a:avLst/>
              </a:prstGeom>
              <a:ln w="76200">
                <a:solidFill>
                  <a:srgbClr val="FED02F"/>
                </a:solidFill>
              </a:ln>
            </p:spPr>
            <p:style>
              <a:lnRef idx="2">
                <a:schemeClr val="accent1"/>
              </a:lnRef>
              <a:fillRef idx="0">
                <a:schemeClr val="accent1"/>
              </a:fillRef>
              <a:effectRef idx="1">
                <a:schemeClr val="accent1"/>
              </a:effectRef>
              <a:fontRef idx="minor">
                <a:schemeClr val="tx1"/>
              </a:fontRef>
            </p:style>
          </p:cxnSp>
        </p:grpSp>
      </p:grpSp>
      <p:grpSp>
        <p:nvGrpSpPr>
          <p:cNvPr id="4" name="Group 3">
            <a:extLst>
              <a:ext uri="{FF2B5EF4-FFF2-40B4-BE49-F238E27FC236}">
                <a16:creationId xmlns:a16="http://schemas.microsoft.com/office/drawing/2014/main" id="{070E5B85-D298-50CC-077B-5C425A763677}"/>
              </a:ext>
            </a:extLst>
          </p:cNvPr>
          <p:cNvGrpSpPr/>
          <p:nvPr/>
        </p:nvGrpSpPr>
        <p:grpSpPr>
          <a:xfrm>
            <a:off x="1731412" y="2119922"/>
            <a:ext cx="2782113" cy="4110609"/>
            <a:chOff x="1731412" y="2119922"/>
            <a:chExt cx="2782113" cy="4110609"/>
          </a:xfrm>
        </p:grpSpPr>
        <p:pic>
          <p:nvPicPr>
            <p:cNvPr id="46" name="Picture 45" descr="A fire hydrant on the sidewalk&#10;&#10;Description automatically generated with medium confidence">
              <a:extLst>
                <a:ext uri="{FF2B5EF4-FFF2-40B4-BE49-F238E27FC236}">
                  <a16:creationId xmlns:a16="http://schemas.microsoft.com/office/drawing/2014/main" id="{3A71CDC3-0BAD-4E9D-9B93-31AD19BB2D9C}"/>
                </a:ext>
              </a:extLst>
            </p:cNvPr>
            <p:cNvPicPr>
              <a:picLocks noChangeAspect="1"/>
            </p:cNvPicPr>
            <p:nvPr/>
          </p:nvPicPr>
          <p:blipFill>
            <a:blip r:embed="rId11" cstate="email">
              <a:extLst>
                <a:ext uri="{BEBA8EAE-BF5A-486C-A8C5-ECC9F3942E4B}">
                  <a14:imgProps xmlns:a14="http://schemas.microsoft.com/office/drawing/2010/main">
                    <a14:imgLayer r:embed="rId12">
                      <a14:imgEffect>
                        <a14:brightnessContrast bright="40000"/>
                      </a14:imgEffect>
                    </a14:imgLayer>
                  </a14:imgProps>
                </a:ext>
                <a:ext uri="{28A0092B-C50C-407E-A947-70E740481C1C}">
                  <a14:useLocalDpi xmlns:a14="http://schemas.microsoft.com/office/drawing/2010/main"/>
                </a:ext>
              </a:extLst>
            </a:blip>
            <a:stretch>
              <a:fillRect/>
            </a:stretch>
          </p:blipFill>
          <p:spPr>
            <a:xfrm>
              <a:off x="1799226" y="2119922"/>
              <a:ext cx="2714299" cy="4082306"/>
            </a:xfrm>
            <a:prstGeom prst="rect">
              <a:avLst/>
            </a:prstGeom>
          </p:spPr>
        </p:pic>
        <p:grpSp>
          <p:nvGrpSpPr>
            <p:cNvPr id="51" name="Group 50">
              <a:extLst>
                <a:ext uri="{FF2B5EF4-FFF2-40B4-BE49-F238E27FC236}">
                  <a16:creationId xmlns:a16="http://schemas.microsoft.com/office/drawing/2014/main" id="{99917A89-F86F-FCF4-02CB-EA2C0A0B0E0A}"/>
                </a:ext>
              </a:extLst>
            </p:cNvPr>
            <p:cNvGrpSpPr/>
            <p:nvPr/>
          </p:nvGrpSpPr>
          <p:grpSpPr>
            <a:xfrm flipV="1">
              <a:off x="1731412" y="5385801"/>
              <a:ext cx="822960" cy="844730"/>
              <a:chOff x="4901150" y="2804161"/>
              <a:chExt cx="822960" cy="844730"/>
            </a:xfrm>
          </p:grpSpPr>
          <p:cxnSp>
            <p:nvCxnSpPr>
              <p:cNvPr id="52" name="Straight Connector 51">
                <a:extLst>
                  <a:ext uri="{FF2B5EF4-FFF2-40B4-BE49-F238E27FC236}">
                    <a16:creationId xmlns:a16="http://schemas.microsoft.com/office/drawing/2014/main" id="{AFDC673A-FFE9-C0EC-2911-12DFC7D2B29C}"/>
                  </a:ext>
                </a:extLst>
              </p:cNvPr>
              <p:cNvCxnSpPr>
                <a:cxnSpLocks/>
              </p:cNvCxnSpPr>
              <p:nvPr/>
            </p:nvCxnSpPr>
            <p:spPr>
              <a:xfrm>
                <a:off x="4936868" y="2825931"/>
                <a:ext cx="0" cy="822960"/>
              </a:xfrm>
              <a:prstGeom prst="line">
                <a:avLst/>
              </a:prstGeom>
              <a:ln w="76200">
                <a:solidFill>
                  <a:srgbClr val="EF414A"/>
                </a:solidFill>
              </a:ln>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09DC8178-F0CD-E527-F55F-90D69BBD18FB}"/>
                  </a:ext>
                </a:extLst>
              </p:cNvPr>
              <p:cNvCxnSpPr>
                <a:cxnSpLocks/>
              </p:cNvCxnSpPr>
              <p:nvPr/>
            </p:nvCxnSpPr>
            <p:spPr>
              <a:xfrm rot="5400000">
                <a:off x="5312630" y="2392681"/>
                <a:ext cx="0" cy="822960"/>
              </a:xfrm>
              <a:prstGeom prst="line">
                <a:avLst/>
              </a:prstGeom>
              <a:ln w="76200">
                <a:solidFill>
                  <a:srgbClr val="EF414A"/>
                </a:solidFill>
              </a:ln>
            </p:spPr>
            <p:style>
              <a:lnRef idx="2">
                <a:schemeClr val="accent1"/>
              </a:lnRef>
              <a:fillRef idx="0">
                <a:schemeClr val="accent1"/>
              </a:fillRef>
              <a:effectRef idx="1">
                <a:schemeClr val="accent1"/>
              </a:effectRef>
              <a:fontRef idx="minor">
                <a:schemeClr val="tx1"/>
              </a:fontRef>
            </p:style>
          </p:cxnSp>
        </p:grpSp>
      </p:grpSp>
      <p:sp>
        <p:nvSpPr>
          <p:cNvPr id="56" name="TextBox 55">
            <a:extLst>
              <a:ext uri="{FF2B5EF4-FFF2-40B4-BE49-F238E27FC236}">
                <a16:creationId xmlns:a16="http://schemas.microsoft.com/office/drawing/2014/main" id="{5C29414E-19CF-8858-56C3-C860B0914802}"/>
              </a:ext>
            </a:extLst>
          </p:cNvPr>
          <p:cNvSpPr txBox="1"/>
          <p:nvPr/>
        </p:nvSpPr>
        <p:spPr>
          <a:xfrm>
            <a:off x="5554929" y="2852064"/>
            <a:ext cx="3848670" cy="1200329"/>
          </a:xfrm>
          <a:prstGeom prst="rect">
            <a:avLst/>
          </a:prstGeom>
          <a:noFill/>
        </p:spPr>
        <p:txBody>
          <a:bodyPr wrap="square" rtlCol="0">
            <a:spAutoFit/>
          </a:bodyPr>
          <a:lstStyle/>
          <a:p>
            <a:pPr algn="ctr" rtl="0">
              <a:buClr>
                <a:srgbClr val="002060"/>
              </a:buClr>
            </a:pPr>
            <a:r>
              <a:rPr lang="en-US" altLang="en-US" sz="2400" b="1" dirty="0">
                <a:latin typeface="Atkinson Hyperlegible" pitchFamily="2" charset="0"/>
                <a:cs typeface="Arial"/>
              </a:rPr>
              <a:t>Can significantly reduce the amount of waste that requires treatment.</a:t>
            </a:r>
            <a:endParaRPr lang="en-US" altLang="en-US" sz="2400" b="1" dirty="0">
              <a:latin typeface="Atkinson Hyperlegible" pitchFamily="2" charset="0"/>
            </a:endParaRPr>
          </a:p>
        </p:txBody>
      </p:sp>
      <p:sp>
        <p:nvSpPr>
          <p:cNvPr id="58" name="TextBox 57">
            <a:extLst>
              <a:ext uri="{FF2B5EF4-FFF2-40B4-BE49-F238E27FC236}">
                <a16:creationId xmlns:a16="http://schemas.microsoft.com/office/drawing/2014/main" id="{1D6FE1D4-0AA5-9348-FF42-8857E3BF4F77}"/>
              </a:ext>
            </a:extLst>
          </p:cNvPr>
          <p:cNvSpPr txBox="1"/>
          <p:nvPr/>
        </p:nvSpPr>
        <p:spPr>
          <a:xfrm>
            <a:off x="5643165" y="4585614"/>
            <a:ext cx="3672199" cy="1200329"/>
          </a:xfrm>
          <a:prstGeom prst="rect">
            <a:avLst/>
          </a:prstGeom>
          <a:noFill/>
        </p:spPr>
        <p:txBody>
          <a:bodyPr wrap="square" rtlCol="0">
            <a:spAutoFit/>
          </a:bodyPr>
          <a:lstStyle/>
          <a:p>
            <a:pPr algn="ctr">
              <a:buClr>
                <a:srgbClr val="002060"/>
              </a:buClr>
            </a:pPr>
            <a:r>
              <a:rPr lang="en-US" altLang="en-US" sz="2400" b="1" dirty="0">
                <a:latin typeface="Atkinson Hyperlegible" pitchFamily="2" charset="0"/>
                <a:cs typeface="Arial"/>
              </a:rPr>
              <a:t>Segregate at source, where waste is generated.</a:t>
            </a:r>
            <a:endParaRPr lang="en-US" altLang="en-US" sz="2400" b="1" dirty="0">
              <a:latin typeface="Atkinson Hyperlegible" pitchFamily="2" charset="0"/>
            </a:endParaRPr>
          </a:p>
        </p:txBody>
      </p:sp>
      <p:cxnSp>
        <p:nvCxnSpPr>
          <p:cNvPr id="60" name="Straight Connector 59">
            <a:extLst>
              <a:ext uri="{FF2B5EF4-FFF2-40B4-BE49-F238E27FC236}">
                <a16:creationId xmlns:a16="http://schemas.microsoft.com/office/drawing/2014/main" id="{B7B060BC-05BD-2529-C7B4-CC6764561F2B}"/>
              </a:ext>
            </a:extLst>
          </p:cNvPr>
          <p:cNvCxnSpPr>
            <a:cxnSpLocks/>
          </p:cNvCxnSpPr>
          <p:nvPr/>
        </p:nvCxnSpPr>
        <p:spPr>
          <a:xfrm>
            <a:off x="5332076" y="4317287"/>
            <a:ext cx="4294377" cy="0"/>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pic>
        <p:nvPicPr>
          <p:cNvPr id="8" name="8_1">
            <a:hlinkClick r:id="" action="ppaction://media"/>
            <a:extLst>
              <a:ext uri="{FF2B5EF4-FFF2-40B4-BE49-F238E27FC236}">
                <a16:creationId xmlns:a16="http://schemas.microsoft.com/office/drawing/2014/main" id="{89209A2C-58BE-6F78-2C4E-8FD70E7DC706}"/>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4478338" y="7942263"/>
            <a:ext cx="609600" cy="609600"/>
          </a:xfrm>
          <a:prstGeom prst="rect">
            <a:avLst/>
          </a:prstGeom>
        </p:spPr>
      </p:pic>
      <p:sp>
        <p:nvSpPr>
          <p:cNvPr id="6" name="Rectangle 5">
            <a:extLst>
              <a:ext uri="{FF2B5EF4-FFF2-40B4-BE49-F238E27FC236}">
                <a16:creationId xmlns:a16="http://schemas.microsoft.com/office/drawing/2014/main" id="{FEE087EE-F5A5-EB77-6BC3-BC9247A81314}"/>
              </a:ext>
            </a:extLst>
          </p:cNvPr>
          <p:cNvSpPr/>
          <p:nvPr/>
        </p:nvSpPr>
        <p:spPr>
          <a:xfrm>
            <a:off x="1817136" y="5932885"/>
            <a:ext cx="1872000" cy="252000"/>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chemeClr val="tx1"/>
                </a:solidFill>
              </a:rPr>
              <a:t>Credit: WHO/Arabella Hayter</a:t>
            </a:r>
          </a:p>
        </p:txBody>
      </p:sp>
    </p:spTree>
    <p:extLst>
      <p:ext uri="{BB962C8B-B14F-4D97-AF65-F5344CB8AC3E}">
        <p14:creationId xmlns:p14="http://schemas.microsoft.com/office/powerpoint/2010/main" val="1045314821"/>
      </p:ext>
    </p:extLst>
  </p:cSld>
  <p:clrMapOvr>
    <a:masterClrMapping/>
  </p:clrMapOvr>
  <mc:AlternateContent xmlns:mc="http://schemas.openxmlformats.org/markup-compatibility/2006" xmlns:p14="http://schemas.microsoft.com/office/powerpoint/2010/main">
    <mc:Choice Requires="p14">
      <p:transition spd="slow" p14:dur="2000" advClick="0" advTm="22000"/>
    </mc:Choice>
    <mc:Fallback xmlns="">
      <p:transition spd="slow" advClick="0" advTm="2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912" fill="hold"/>
                                        <p:tgtEl>
                                          <p:spTgt spid="8"/>
                                        </p:tgtEl>
                                      </p:cBhvr>
                                    </p:cmd>
                                  </p:childTnLst>
                                </p:cTn>
                              </p:par>
                              <p:par>
                                <p:cTn id="7" presetID="2" presetClass="entr" presetSubtype="8" fill="hold" grpId="0" nodeType="withEffect">
                                  <p:stCondLst>
                                    <p:cond delay="250"/>
                                  </p:stCondLst>
                                  <p:childTnLst>
                                    <p:set>
                                      <p:cBhvr>
                                        <p:cTn id="8" dur="1" fill="hold">
                                          <p:stCondLst>
                                            <p:cond delay="0"/>
                                          </p:stCondLst>
                                        </p:cTn>
                                        <p:tgtEl>
                                          <p:spTgt spid="2"/>
                                        </p:tgtEl>
                                        <p:attrNameLst>
                                          <p:attrName>style.visibility</p:attrName>
                                        </p:attrNameLst>
                                      </p:cBhvr>
                                      <p:to>
                                        <p:strVal val="visible"/>
                                      </p:to>
                                    </p:set>
                                    <p:anim calcmode="lin" valueType="num">
                                      <p:cBhvr additive="base">
                                        <p:cTn id="9" dur="500" fill="hold"/>
                                        <p:tgtEl>
                                          <p:spTgt spid="2"/>
                                        </p:tgtEl>
                                        <p:attrNameLst>
                                          <p:attrName>ppt_x</p:attrName>
                                        </p:attrNameLst>
                                      </p:cBhvr>
                                      <p:tavLst>
                                        <p:tav tm="0">
                                          <p:val>
                                            <p:strVal val="0-#ppt_w/2"/>
                                          </p:val>
                                        </p:tav>
                                        <p:tav tm="100000">
                                          <p:val>
                                            <p:strVal val="#ppt_x"/>
                                          </p:val>
                                        </p:tav>
                                      </p:tavLst>
                                    </p:anim>
                                    <p:anim calcmode="lin" valueType="num">
                                      <p:cBhvr additive="base">
                                        <p:cTn id="10" dur="500" fill="hold"/>
                                        <p:tgtEl>
                                          <p:spTgt spid="2"/>
                                        </p:tgtEl>
                                        <p:attrNameLst>
                                          <p:attrName>ppt_y</p:attrName>
                                        </p:attrNameLst>
                                      </p:cBhvr>
                                      <p:tavLst>
                                        <p:tav tm="0">
                                          <p:val>
                                            <p:strVal val="#ppt_y"/>
                                          </p:val>
                                        </p:tav>
                                        <p:tav tm="100000">
                                          <p:val>
                                            <p:strVal val="#ppt_y"/>
                                          </p:val>
                                        </p:tav>
                                      </p:tavLst>
                                    </p:anim>
                                  </p:childTnLst>
                                </p:cTn>
                              </p:par>
                              <p:par>
                                <p:cTn id="11" presetID="22" presetClass="entr" presetSubtype="8" fill="hold" nodeType="withEffect">
                                  <p:stCondLst>
                                    <p:cond delay="75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par>
                                <p:cTn id="14" presetID="22" presetClass="entr" presetSubtype="8" fill="hold" nodeType="withEffect">
                                  <p:stCondLst>
                                    <p:cond delay="125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par>
                                <p:cTn id="17" presetID="22" presetClass="entr" presetSubtype="8" fill="hold" nodeType="withEffect">
                                  <p:stCondLst>
                                    <p:cond delay="200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par>
                                <p:cTn id="20" presetID="10" presetClass="entr" presetSubtype="0" fill="hold" grpId="0" nodeType="withEffect">
                                  <p:stCondLst>
                                    <p:cond delay="2500"/>
                                  </p:stCondLst>
                                  <p:childTnLst>
                                    <p:set>
                                      <p:cBhvr>
                                        <p:cTn id="21" dur="1" fill="hold">
                                          <p:stCondLst>
                                            <p:cond delay="0"/>
                                          </p:stCondLst>
                                        </p:cTn>
                                        <p:tgtEl>
                                          <p:spTgt spid="56"/>
                                        </p:tgtEl>
                                        <p:attrNameLst>
                                          <p:attrName>style.visibility</p:attrName>
                                        </p:attrNameLst>
                                      </p:cBhvr>
                                      <p:to>
                                        <p:strVal val="visible"/>
                                      </p:to>
                                    </p:set>
                                    <p:animEffect transition="in" filter="fade">
                                      <p:cBhvr>
                                        <p:cTn id="22" dur="500"/>
                                        <p:tgtEl>
                                          <p:spTgt spid="56"/>
                                        </p:tgtEl>
                                      </p:cBhvr>
                                    </p:animEffect>
                                  </p:childTnLst>
                                </p:cTn>
                              </p:par>
                              <p:par>
                                <p:cTn id="23" presetID="10" presetClass="entr" presetSubtype="0" fill="hold" nodeType="withEffect">
                                  <p:stCondLst>
                                    <p:cond delay="12500"/>
                                  </p:stCondLst>
                                  <p:childTnLst>
                                    <p:set>
                                      <p:cBhvr>
                                        <p:cTn id="24" dur="1" fill="hold">
                                          <p:stCondLst>
                                            <p:cond delay="0"/>
                                          </p:stCondLst>
                                        </p:cTn>
                                        <p:tgtEl>
                                          <p:spTgt spid="60"/>
                                        </p:tgtEl>
                                        <p:attrNameLst>
                                          <p:attrName>style.visibility</p:attrName>
                                        </p:attrNameLst>
                                      </p:cBhvr>
                                      <p:to>
                                        <p:strVal val="visible"/>
                                      </p:to>
                                    </p:set>
                                    <p:animEffect transition="in" filter="fade">
                                      <p:cBhvr>
                                        <p:cTn id="25" dur="500"/>
                                        <p:tgtEl>
                                          <p:spTgt spid="60"/>
                                        </p:tgtEl>
                                      </p:cBhvr>
                                    </p:animEffect>
                                  </p:childTnLst>
                                </p:cTn>
                              </p:par>
                              <p:par>
                                <p:cTn id="26" presetID="10" presetClass="entr" presetSubtype="0" fill="hold" grpId="0" nodeType="withEffect">
                                  <p:stCondLst>
                                    <p:cond delay="13000"/>
                                  </p:stCondLst>
                                  <p:childTnLst>
                                    <p:set>
                                      <p:cBhvr>
                                        <p:cTn id="27" dur="1" fill="hold">
                                          <p:stCondLst>
                                            <p:cond delay="0"/>
                                          </p:stCondLst>
                                        </p:cTn>
                                        <p:tgtEl>
                                          <p:spTgt spid="58"/>
                                        </p:tgtEl>
                                        <p:attrNameLst>
                                          <p:attrName>style.visibility</p:attrName>
                                        </p:attrNameLst>
                                      </p:cBhvr>
                                      <p:to>
                                        <p:strVal val="visible"/>
                                      </p:to>
                                    </p:set>
                                    <p:animEffect transition="in" filter="fade">
                                      <p:cBhvr>
                                        <p:cTn id="28" dur="500"/>
                                        <p:tgtEl>
                                          <p:spTgt spid="58"/>
                                        </p:tgtEl>
                                      </p:cBhvr>
                                    </p:animEffect>
                                  </p:childTnLst>
                                </p:cTn>
                              </p:par>
                              <p:par>
                                <p:cTn id="29" presetID="2" presetClass="exit" presetSubtype="2" fill="hold" nodeType="withEffect">
                                  <p:stCondLst>
                                    <p:cond delay="22000"/>
                                  </p:stCondLst>
                                  <p:childTnLst>
                                    <p:anim calcmode="lin" valueType="num">
                                      <p:cBhvr additive="base">
                                        <p:cTn id="30" dur="500"/>
                                        <p:tgtEl>
                                          <p:spTgt spid="4"/>
                                        </p:tgtEl>
                                        <p:attrNameLst>
                                          <p:attrName>ppt_x</p:attrName>
                                        </p:attrNameLst>
                                      </p:cBhvr>
                                      <p:tavLst>
                                        <p:tav tm="0">
                                          <p:val>
                                            <p:strVal val="ppt_x"/>
                                          </p:val>
                                        </p:tav>
                                        <p:tav tm="100000">
                                          <p:val>
                                            <p:strVal val="1+ppt_w/2"/>
                                          </p:val>
                                        </p:tav>
                                      </p:tavLst>
                                    </p:anim>
                                    <p:anim calcmode="lin" valueType="num">
                                      <p:cBhvr additive="base">
                                        <p:cTn id="31" dur="500"/>
                                        <p:tgtEl>
                                          <p:spTgt spid="4"/>
                                        </p:tgtEl>
                                        <p:attrNameLst>
                                          <p:attrName>ppt_y</p:attrName>
                                        </p:attrNameLst>
                                      </p:cBhvr>
                                      <p:tavLst>
                                        <p:tav tm="0">
                                          <p:val>
                                            <p:strVal val="ppt_y"/>
                                          </p:val>
                                        </p:tav>
                                        <p:tav tm="100000">
                                          <p:val>
                                            <p:strVal val="ppt_y"/>
                                          </p:val>
                                        </p:tav>
                                      </p:tavLst>
                                    </p:anim>
                                    <p:set>
                                      <p:cBhvr>
                                        <p:cTn id="32" dur="1" fill="hold">
                                          <p:stCondLst>
                                            <p:cond delay="499"/>
                                          </p:stCondLst>
                                        </p:cTn>
                                        <p:tgtEl>
                                          <p:spTgt spid="4"/>
                                        </p:tgtEl>
                                        <p:attrNameLst>
                                          <p:attrName>style.visibility</p:attrName>
                                        </p:attrNameLst>
                                      </p:cBhvr>
                                      <p:to>
                                        <p:strVal val="hidden"/>
                                      </p:to>
                                    </p:set>
                                  </p:childTnLst>
                                </p:cTn>
                              </p:par>
                              <p:par>
                                <p:cTn id="33" presetID="2" presetClass="exit" presetSubtype="2" fill="hold" nodeType="withEffect">
                                  <p:stCondLst>
                                    <p:cond delay="22000"/>
                                  </p:stCondLst>
                                  <p:childTnLst>
                                    <p:anim calcmode="lin" valueType="num">
                                      <p:cBhvr additive="base">
                                        <p:cTn id="34" dur="500"/>
                                        <p:tgtEl>
                                          <p:spTgt spid="5"/>
                                        </p:tgtEl>
                                        <p:attrNameLst>
                                          <p:attrName>ppt_x</p:attrName>
                                        </p:attrNameLst>
                                      </p:cBhvr>
                                      <p:tavLst>
                                        <p:tav tm="0">
                                          <p:val>
                                            <p:strVal val="ppt_x"/>
                                          </p:val>
                                        </p:tav>
                                        <p:tav tm="100000">
                                          <p:val>
                                            <p:strVal val="1+ppt_w/2"/>
                                          </p:val>
                                        </p:tav>
                                      </p:tavLst>
                                    </p:anim>
                                    <p:anim calcmode="lin" valueType="num">
                                      <p:cBhvr additive="base">
                                        <p:cTn id="35" dur="500"/>
                                        <p:tgtEl>
                                          <p:spTgt spid="5"/>
                                        </p:tgtEl>
                                        <p:attrNameLst>
                                          <p:attrName>ppt_y</p:attrName>
                                        </p:attrNameLst>
                                      </p:cBhvr>
                                      <p:tavLst>
                                        <p:tav tm="0">
                                          <p:val>
                                            <p:strVal val="ppt_y"/>
                                          </p:val>
                                        </p:tav>
                                        <p:tav tm="100000">
                                          <p:val>
                                            <p:strVal val="ppt_y"/>
                                          </p:val>
                                        </p:tav>
                                      </p:tavLst>
                                    </p:anim>
                                    <p:set>
                                      <p:cBhvr>
                                        <p:cTn id="36" dur="1" fill="hold">
                                          <p:stCondLst>
                                            <p:cond delay="499"/>
                                          </p:stCondLst>
                                        </p:cTn>
                                        <p:tgtEl>
                                          <p:spTgt spid="5"/>
                                        </p:tgtEl>
                                        <p:attrNameLst>
                                          <p:attrName>style.visibility</p:attrName>
                                        </p:attrNameLst>
                                      </p:cBhvr>
                                      <p:to>
                                        <p:strVal val="hidden"/>
                                      </p:to>
                                    </p:set>
                                  </p:childTnLst>
                                </p:cTn>
                              </p:par>
                              <p:par>
                                <p:cTn id="37" presetID="2" presetClass="exit" presetSubtype="2" fill="hold" grpId="1" nodeType="withEffect">
                                  <p:stCondLst>
                                    <p:cond delay="22000"/>
                                  </p:stCondLst>
                                  <p:childTnLst>
                                    <p:anim calcmode="lin" valueType="num">
                                      <p:cBhvr additive="base">
                                        <p:cTn id="38" dur="500"/>
                                        <p:tgtEl>
                                          <p:spTgt spid="56"/>
                                        </p:tgtEl>
                                        <p:attrNameLst>
                                          <p:attrName>ppt_x</p:attrName>
                                        </p:attrNameLst>
                                      </p:cBhvr>
                                      <p:tavLst>
                                        <p:tav tm="0">
                                          <p:val>
                                            <p:strVal val="ppt_x"/>
                                          </p:val>
                                        </p:tav>
                                        <p:tav tm="100000">
                                          <p:val>
                                            <p:strVal val="1+ppt_w/2"/>
                                          </p:val>
                                        </p:tav>
                                      </p:tavLst>
                                    </p:anim>
                                    <p:anim calcmode="lin" valueType="num">
                                      <p:cBhvr additive="base">
                                        <p:cTn id="39" dur="500"/>
                                        <p:tgtEl>
                                          <p:spTgt spid="56"/>
                                        </p:tgtEl>
                                        <p:attrNameLst>
                                          <p:attrName>ppt_y</p:attrName>
                                        </p:attrNameLst>
                                      </p:cBhvr>
                                      <p:tavLst>
                                        <p:tav tm="0">
                                          <p:val>
                                            <p:strVal val="ppt_y"/>
                                          </p:val>
                                        </p:tav>
                                        <p:tav tm="100000">
                                          <p:val>
                                            <p:strVal val="ppt_y"/>
                                          </p:val>
                                        </p:tav>
                                      </p:tavLst>
                                    </p:anim>
                                    <p:set>
                                      <p:cBhvr>
                                        <p:cTn id="40" dur="1" fill="hold">
                                          <p:stCondLst>
                                            <p:cond delay="499"/>
                                          </p:stCondLst>
                                        </p:cTn>
                                        <p:tgtEl>
                                          <p:spTgt spid="56"/>
                                        </p:tgtEl>
                                        <p:attrNameLst>
                                          <p:attrName>style.visibility</p:attrName>
                                        </p:attrNameLst>
                                      </p:cBhvr>
                                      <p:to>
                                        <p:strVal val="hidden"/>
                                      </p:to>
                                    </p:set>
                                  </p:childTnLst>
                                </p:cTn>
                              </p:par>
                              <p:par>
                                <p:cTn id="41" presetID="2" presetClass="exit" presetSubtype="2" fill="hold" nodeType="withEffect">
                                  <p:stCondLst>
                                    <p:cond delay="22000"/>
                                  </p:stCondLst>
                                  <p:childTnLst>
                                    <p:anim calcmode="lin" valueType="num">
                                      <p:cBhvr additive="base">
                                        <p:cTn id="42" dur="500"/>
                                        <p:tgtEl>
                                          <p:spTgt spid="60"/>
                                        </p:tgtEl>
                                        <p:attrNameLst>
                                          <p:attrName>ppt_x</p:attrName>
                                        </p:attrNameLst>
                                      </p:cBhvr>
                                      <p:tavLst>
                                        <p:tav tm="0">
                                          <p:val>
                                            <p:strVal val="ppt_x"/>
                                          </p:val>
                                        </p:tav>
                                        <p:tav tm="100000">
                                          <p:val>
                                            <p:strVal val="1+ppt_w/2"/>
                                          </p:val>
                                        </p:tav>
                                      </p:tavLst>
                                    </p:anim>
                                    <p:anim calcmode="lin" valueType="num">
                                      <p:cBhvr additive="base">
                                        <p:cTn id="43" dur="500"/>
                                        <p:tgtEl>
                                          <p:spTgt spid="60"/>
                                        </p:tgtEl>
                                        <p:attrNameLst>
                                          <p:attrName>ppt_y</p:attrName>
                                        </p:attrNameLst>
                                      </p:cBhvr>
                                      <p:tavLst>
                                        <p:tav tm="0">
                                          <p:val>
                                            <p:strVal val="ppt_y"/>
                                          </p:val>
                                        </p:tav>
                                        <p:tav tm="100000">
                                          <p:val>
                                            <p:strVal val="ppt_y"/>
                                          </p:val>
                                        </p:tav>
                                      </p:tavLst>
                                    </p:anim>
                                    <p:set>
                                      <p:cBhvr>
                                        <p:cTn id="44" dur="1" fill="hold">
                                          <p:stCondLst>
                                            <p:cond delay="499"/>
                                          </p:stCondLst>
                                        </p:cTn>
                                        <p:tgtEl>
                                          <p:spTgt spid="60"/>
                                        </p:tgtEl>
                                        <p:attrNameLst>
                                          <p:attrName>style.visibility</p:attrName>
                                        </p:attrNameLst>
                                      </p:cBhvr>
                                      <p:to>
                                        <p:strVal val="hidden"/>
                                      </p:to>
                                    </p:set>
                                  </p:childTnLst>
                                </p:cTn>
                              </p:par>
                              <p:par>
                                <p:cTn id="45" presetID="2" presetClass="exit" presetSubtype="2" fill="hold" grpId="1" nodeType="withEffect">
                                  <p:stCondLst>
                                    <p:cond delay="22000"/>
                                  </p:stCondLst>
                                  <p:childTnLst>
                                    <p:anim calcmode="lin" valueType="num">
                                      <p:cBhvr additive="base">
                                        <p:cTn id="46" dur="500"/>
                                        <p:tgtEl>
                                          <p:spTgt spid="58"/>
                                        </p:tgtEl>
                                        <p:attrNameLst>
                                          <p:attrName>ppt_x</p:attrName>
                                        </p:attrNameLst>
                                      </p:cBhvr>
                                      <p:tavLst>
                                        <p:tav tm="0">
                                          <p:val>
                                            <p:strVal val="ppt_x"/>
                                          </p:val>
                                        </p:tav>
                                        <p:tav tm="100000">
                                          <p:val>
                                            <p:strVal val="1+ppt_w/2"/>
                                          </p:val>
                                        </p:tav>
                                      </p:tavLst>
                                    </p:anim>
                                    <p:anim calcmode="lin" valueType="num">
                                      <p:cBhvr additive="base">
                                        <p:cTn id="47" dur="500"/>
                                        <p:tgtEl>
                                          <p:spTgt spid="58"/>
                                        </p:tgtEl>
                                        <p:attrNameLst>
                                          <p:attrName>ppt_y</p:attrName>
                                        </p:attrNameLst>
                                      </p:cBhvr>
                                      <p:tavLst>
                                        <p:tav tm="0">
                                          <p:val>
                                            <p:strVal val="ppt_y"/>
                                          </p:val>
                                        </p:tav>
                                        <p:tav tm="100000">
                                          <p:val>
                                            <p:strVal val="ppt_y"/>
                                          </p:val>
                                        </p:tav>
                                      </p:tavLst>
                                    </p:anim>
                                    <p:set>
                                      <p:cBhvr>
                                        <p:cTn id="48" dur="1" fill="hold">
                                          <p:stCondLst>
                                            <p:cond delay="499"/>
                                          </p:stCondLst>
                                        </p:cTn>
                                        <p:tgtEl>
                                          <p:spTgt spid="58"/>
                                        </p:tgtEl>
                                        <p:attrNameLst>
                                          <p:attrName>style.visibility</p:attrName>
                                        </p:attrNameLst>
                                      </p:cBhvr>
                                      <p:to>
                                        <p:strVal val="hidden"/>
                                      </p:to>
                                    </p:set>
                                  </p:childTnLst>
                                </p:cTn>
                              </p:par>
                              <p:par>
                                <p:cTn id="49" presetID="22" presetClass="entr" presetSubtype="8" fill="hold" grpId="0" nodeType="withEffect">
                                  <p:stCondLst>
                                    <p:cond delay="1250"/>
                                  </p:stCondLst>
                                  <p:childTnLst>
                                    <p:set>
                                      <p:cBhvr>
                                        <p:cTn id="50" dur="1" fill="hold">
                                          <p:stCondLst>
                                            <p:cond delay="0"/>
                                          </p:stCondLst>
                                        </p:cTn>
                                        <p:tgtEl>
                                          <p:spTgt spid="6"/>
                                        </p:tgtEl>
                                        <p:attrNameLst>
                                          <p:attrName>style.visibility</p:attrName>
                                        </p:attrNameLst>
                                      </p:cBhvr>
                                      <p:to>
                                        <p:strVal val="visible"/>
                                      </p:to>
                                    </p:set>
                                    <p:animEffect transition="in" filter="wipe(left)">
                                      <p:cBhvr>
                                        <p:cTn id="51" dur="500"/>
                                        <p:tgtEl>
                                          <p:spTgt spid="6"/>
                                        </p:tgtEl>
                                      </p:cBhvr>
                                    </p:animEffect>
                                  </p:childTnLst>
                                </p:cTn>
                              </p:par>
                              <p:par>
                                <p:cTn id="52" presetID="2" presetClass="exit" presetSubtype="2" fill="hold" grpId="1" nodeType="withEffect">
                                  <p:stCondLst>
                                    <p:cond delay="22000"/>
                                  </p:stCondLst>
                                  <p:childTnLst>
                                    <p:anim calcmode="lin" valueType="num">
                                      <p:cBhvr additive="base">
                                        <p:cTn id="53" dur="500"/>
                                        <p:tgtEl>
                                          <p:spTgt spid="6"/>
                                        </p:tgtEl>
                                        <p:attrNameLst>
                                          <p:attrName>ppt_x</p:attrName>
                                        </p:attrNameLst>
                                      </p:cBhvr>
                                      <p:tavLst>
                                        <p:tav tm="0">
                                          <p:val>
                                            <p:strVal val="ppt_x"/>
                                          </p:val>
                                        </p:tav>
                                        <p:tav tm="100000">
                                          <p:val>
                                            <p:strVal val="1+ppt_w/2"/>
                                          </p:val>
                                        </p:tav>
                                      </p:tavLst>
                                    </p:anim>
                                    <p:anim calcmode="lin" valueType="num">
                                      <p:cBhvr additive="base">
                                        <p:cTn id="54" dur="500"/>
                                        <p:tgtEl>
                                          <p:spTgt spid="6"/>
                                        </p:tgtEl>
                                        <p:attrNameLst>
                                          <p:attrName>ppt_y</p:attrName>
                                        </p:attrNameLst>
                                      </p:cBhvr>
                                      <p:tavLst>
                                        <p:tav tm="0">
                                          <p:val>
                                            <p:strVal val="ppt_y"/>
                                          </p:val>
                                        </p:tav>
                                        <p:tav tm="100000">
                                          <p:val>
                                            <p:strVal val="ppt_y"/>
                                          </p:val>
                                        </p:tav>
                                      </p:tavLst>
                                    </p:anim>
                                    <p:set>
                                      <p:cBhvr>
                                        <p:cTn id="55"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6" fill="hold" display="0">
                  <p:stCondLst>
                    <p:cond delay="indefinite"/>
                  </p:stCondLst>
                  <p:endCondLst>
                    <p:cond evt="onStopAudio" delay="0">
                      <p:tgtEl>
                        <p:sldTgt/>
                      </p:tgtEl>
                    </p:cond>
                  </p:endCondLst>
                </p:cTn>
                <p:tgtEl>
                  <p:spTgt spid="8"/>
                </p:tgtEl>
              </p:cMediaNode>
            </p:audio>
          </p:childTnLst>
        </p:cTn>
      </p:par>
    </p:tnLst>
    <p:bldLst>
      <p:bldP spid="2" grpId="0"/>
      <p:bldP spid="56" grpId="0"/>
      <p:bldP spid="56" grpId="1"/>
      <p:bldP spid="58" grpId="0"/>
      <p:bldP spid="58" grpId="1"/>
      <p:bldP spid="6" grpId="0" animBg="1"/>
      <p:bldP spid="6"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6ABFEFB7-E0EF-AA4C-1FBB-1068ECFDFE43}"/>
              </a:ext>
            </a:extLst>
          </p:cNvPr>
          <p:cNvSpPr>
            <a:spLocks noChangeAspect="1"/>
          </p:cNvSpPr>
          <p:nvPr/>
        </p:nvSpPr>
        <p:spPr>
          <a:xfrm>
            <a:off x="6327509" y="2688445"/>
            <a:ext cx="2520000" cy="2520000"/>
          </a:xfrm>
          <a:prstGeom prst="ellipse">
            <a:avLst/>
          </a:prstGeom>
          <a:solidFill>
            <a:schemeClr val="bg1"/>
          </a:solidFill>
          <a:ln w="203200">
            <a:solidFill>
              <a:srgbClr val="FED0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 name="TextBox 1">
            <a:extLst>
              <a:ext uri="{FF2B5EF4-FFF2-40B4-BE49-F238E27FC236}">
                <a16:creationId xmlns:a16="http://schemas.microsoft.com/office/drawing/2014/main" id="{A38E2F66-5A0E-3577-0EA9-D3D793B8AF1B}"/>
              </a:ext>
            </a:extLst>
          </p:cNvPr>
          <p:cNvSpPr txBox="1"/>
          <p:nvPr/>
        </p:nvSpPr>
        <p:spPr>
          <a:xfrm>
            <a:off x="128016" y="96886"/>
            <a:ext cx="11771884" cy="584775"/>
          </a:xfrm>
          <a:prstGeom prst="rect">
            <a:avLst/>
          </a:prstGeom>
          <a:noFill/>
        </p:spPr>
        <p:txBody>
          <a:bodyPr wrap="square" rtlCol="0">
            <a:spAutoFit/>
          </a:bodyPr>
          <a:lstStyle>
            <a:defPPr>
              <a:defRPr lang="en-US"/>
            </a:defPPr>
            <a:lvl1pPr>
              <a:defRPr sz="3200" b="1">
                <a:solidFill>
                  <a:srgbClr val="F0404C"/>
                </a:solidFill>
                <a:latin typeface="Atkinson Hyperlegible" pitchFamily="2" charset="0"/>
              </a:defRPr>
            </a:lvl1pPr>
          </a:lstStyle>
          <a:p>
            <a:r>
              <a:rPr lang="en-US" altLang="en-US" dirty="0"/>
              <a:t>Segregation</a:t>
            </a:r>
            <a:endParaRPr lang="en-US" dirty="0"/>
          </a:p>
        </p:txBody>
      </p:sp>
      <p:grpSp>
        <p:nvGrpSpPr>
          <p:cNvPr id="6" name="Group 5">
            <a:extLst>
              <a:ext uri="{FF2B5EF4-FFF2-40B4-BE49-F238E27FC236}">
                <a16:creationId xmlns:a16="http://schemas.microsoft.com/office/drawing/2014/main" id="{6019A3C8-01AE-1C29-FC82-E282332EEC2F}"/>
              </a:ext>
            </a:extLst>
          </p:cNvPr>
          <p:cNvGrpSpPr/>
          <p:nvPr/>
        </p:nvGrpSpPr>
        <p:grpSpPr>
          <a:xfrm>
            <a:off x="236013" y="754600"/>
            <a:ext cx="11724773" cy="775609"/>
            <a:chOff x="236013" y="754600"/>
            <a:chExt cx="11724773" cy="775609"/>
          </a:xfrm>
        </p:grpSpPr>
        <p:grpSp>
          <p:nvGrpSpPr>
            <p:cNvPr id="13" name="Group 12">
              <a:extLst>
                <a:ext uri="{FF2B5EF4-FFF2-40B4-BE49-F238E27FC236}">
                  <a16:creationId xmlns:a16="http://schemas.microsoft.com/office/drawing/2014/main" id="{F987DA84-1705-C5C4-23DA-AD2D4A051C17}"/>
                </a:ext>
              </a:extLst>
            </p:cNvPr>
            <p:cNvGrpSpPr/>
            <p:nvPr/>
          </p:nvGrpSpPr>
          <p:grpSpPr>
            <a:xfrm>
              <a:off x="236013" y="762663"/>
              <a:ext cx="1881049" cy="767546"/>
              <a:chOff x="236013" y="3453620"/>
              <a:chExt cx="1881049" cy="767546"/>
            </a:xfrm>
          </p:grpSpPr>
          <p:pic>
            <p:nvPicPr>
              <p:cNvPr id="14" name="Graphic 13">
                <a:extLst>
                  <a:ext uri="{FF2B5EF4-FFF2-40B4-BE49-F238E27FC236}">
                    <a16:creationId xmlns:a16="http://schemas.microsoft.com/office/drawing/2014/main" id="{44A0C4D1-8122-1537-8172-FDBC83EE498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6013" y="3453620"/>
                <a:ext cx="1881049" cy="767546"/>
              </a:xfrm>
              <a:prstGeom prst="rect">
                <a:avLst/>
              </a:prstGeom>
            </p:spPr>
          </p:pic>
          <p:sp>
            <p:nvSpPr>
              <p:cNvPr id="18" name="TextBox 17">
                <a:extLst>
                  <a:ext uri="{FF2B5EF4-FFF2-40B4-BE49-F238E27FC236}">
                    <a16:creationId xmlns:a16="http://schemas.microsoft.com/office/drawing/2014/main" id="{DA83713B-4A23-B281-C142-883337B0AD04}"/>
                  </a:ext>
                </a:extLst>
              </p:cNvPr>
              <p:cNvSpPr txBox="1"/>
              <p:nvPr/>
            </p:nvSpPr>
            <p:spPr>
              <a:xfrm>
                <a:off x="263562" y="3483450"/>
                <a:ext cx="1641113" cy="707886"/>
              </a:xfrm>
              <a:prstGeom prst="rect">
                <a:avLst/>
              </a:prstGeom>
              <a:noFill/>
            </p:spPr>
            <p:txBody>
              <a:bodyPr wrap="square" rtlCol="0">
                <a:spAutoFit/>
              </a:bodyPr>
              <a:lstStyle/>
              <a:p>
                <a:pPr lvl="0" algn="ctr"/>
                <a:r>
                  <a:rPr lang="en-US" sz="2000" dirty="0">
                    <a:solidFill>
                      <a:schemeClr val="bg1"/>
                    </a:solidFill>
                    <a:latin typeface="+mj-lt"/>
                  </a:rPr>
                  <a:t>Generation/</a:t>
                </a:r>
              </a:p>
              <a:p>
                <a:pPr lvl="0" algn="ctr"/>
                <a:r>
                  <a:rPr lang="en-US" sz="2000" dirty="0">
                    <a:solidFill>
                      <a:schemeClr val="bg1"/>
                    </a:solidFill>
                    <a:latin typeface="+mj-lt"/>
                  </a:rPr>
                  <a:t>Minimization</a:t>
                </a:r>
              </a:p>
            </p:txBody>
          </p:sp>
        </p:grpSp>
        <p:grpSp>
          <p:nvGrpSpPr>
            <p:cNvPr id="19" name="Group 18">
              <a:extLst>
                <a:ext uri="{FF2B5EF4-FFF2-40B4-BE49-F238E27FC236}">
                  <a16:creationId xmlns:a16="http://schemas.microsoft.com/office/drawing/2014/main" id="{3A6C7E65-6DC4-BE3A-56F8-AF479CDED05A}"/>
                </a:ext>
              </a:extLst>
            </p:cNvPr>
            <p:cNvGrpSpPr/>
            <p:nvPr/>
          </p:nvGrpSpPr>
          <p:grpSpPr>
            <a:xfrm>
              <a:off x="10117866" y="762663"/>
              <a:ext cx="1842920" cy="767546"/>
              <a:chOff x="10117866" y="3453620"/>
              <a:chExt cx="1842920" cy="767546"/>
            </a:xfrm>
          </p:grpSpPr>
          <p:pic>
            <p:nvPicPr>
              <p:cNvPr id="23" name="Graphic 22">
                <a:extLst>
                  <a:ext uri="{FF2B5EF4-FFF2-40B4-BE49-F238E27FC236}">
                    <a16:creationId xmlns:a16="http://schemas.microsoft.com/office/drawing/2014/main" id="{F11A9159-DC00-A997-0CE9-CD2FC156AA6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117866" y="3453620"/>
                <a:ext cx="1842920" cy="767546"/>
              </a:xfrm>
              <a:prstGeom prst="rect">
                <a:avLst/>
              </a:prstGeom>
            </p:spPr>
          </p:pic>
          <p:sp>
            <p:nvSpPr>
              <p:cNvPr id="24" name="TextBox 23">
                <a:extLst>
                  <a:ext uri="{FF2B5EF4-FFF2-40B4-BE49-F238E27FC236}">
                    <a16:creationId xmlns:a16="http://schemas.microsoft.com/office/drawing/2014/main" id="{7C2AE634-94FF-0ADB-156E-32D898681AAF}"/>
                  </a:ext>
                </a:extLst>
              </p:cNvPr>
              <p:cNvSpPr txBox="1"/>
              <p:nvPr/>
            </p:nvSpPr>
            <p:spPr>
              <a:xfrm>
                <a:off x="10421192" y="3483450"/>
                <a:ext cx="1331648" cy="707886"/>
              </a:xfrm>
              <a:prstGeom prst="rect">
                <a:avLst/>
              </a:prstGeom>
              <a:noFill/>
            </p:spPr>
            <p:txBody>
              <a:bodyPr wrap="square" rtlCol="0">
                <a:spAutoFit/>
              </a:bodyPr>
              <a:lstStyle/>
              <a:p>
                <a:pPr lvl="0" algn="ctr"/>
                <a:r>
                  <a:rPr lang="en-US" sz="2000" dirty="0">
                    <a:solidFill>
                      <a:schemeClr val="bg1"/>
                    </a:solidFill>
                    <a:latin typeface="+mj-lt"/>
                  </a:rPr>
                  <a:t>Final disposal</a:t>
                </a:r>
              </a:p>
            </p:txBody>
          </p:sp>
        </p:grpSp>
        <p:grpSp>
          <p:nvGrpSpPr>
            <p:cNvPr id="26" name="Group 25">
              <a:extLst>
                <a:ext uri="{FF2B5EF4-FFF2-40B4-BE49-F238E27FC236}">
                  <a16:creationId xmlns:a16="http://schemas.microsoft.com/office/drawing/2014/main" id="{C115AB0B-11C9-CF31-D863-943C100E32FD}"/>
                </a:ext>
              </a:extLst>
            </p:cNvPr>
            <p:cNvGrpSpPr/>
            <p:nvPr/>
          </p:nvGrpSpPr>
          <p:grpSpPr>
            <a:xfrm>
              <a:off x="8477247" y="762663"/>
              <a:ext cx="1842920" cy="767546"/>
              <a:chOff x="8477247" y="3453620"/>
              <a:chExt cx="1842920" cy="767546"/>
            </a:xfrm>
          </p:grpSpPr>
          <p:pic>
            <p:nvPicPr>
              <p:cNvPr id="27" name="Graphic 26">
                <a:extLst>
                  <a:ext uri="{FF2B5EF4-FFF2-40B4-BE49-F238E27FC236}">
                    <a16:creationId xmlns:a16="http://schemas.microsoft.com/office/drawing/2014/main" id="{DE03DDF3-0772-2CEB-0556-EDEC5EB1377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477247" y="3453620"/>
                <a:ext cx="1842920" cy="767546"/>
              </a:xfrm>
              <a:prstGeom prst="rect">
                <a:avLst/>
              </a:prstGeom>
            </p:spPr>
          </p:pic>
          <p:sp>
            <p:nvSpPr>
              <p:cNvPr id="28" name="TextBox 27">
                <a:extLst>
                  <a:ext uri="{FF2B5EF4-FFF2-40B4-BE49-F238E27FC236}">
                    <a16:creationId xmlns:a16="http://schemas.microsoft.com/office/drawing/2014/main" id="{2CD7DAD6-B54E-D2F2-D987-F157443D579B}"/>
                  </a:ext>
                </a:extLst>
              </p:cNvPr>
              <p:cNvSpPr txBox="1"/>
              <p:nvPr/>
            </p:nvSpPr>
            <p:spPr>
              <a:xfrm>
                <a:off x="8806817" y="3637338"/>
                <a:ext cx="1344964" cy="400110"/>
              </a:xfrm>
              <a:prstGeom prst="rect">
                <a:avLst/>
              </a:prstGeom>
              <a:noFill/>
            </p:spPr>
            <p:txBody>
              <a:bodyPr wrap="square" rtlCol="0">
                <a:spAutoFit/>
              </a:bodyPr>
              <a:lstStyle/>
              <a:p>
                <a:pPr lvl="0" algn="ctr"/>
                <a:r>
                  <a:rPr lang="en-US" sz="2000" dirty="0">
                    <a:solidFill>
                      <a:schemeClr val="bg1"/>
                    </a:solidFill>
                    <a:latin typeface="+mj-lt"/>
                  </a:rPr>
                  <a:t>Treatment</a:t>
                </a:r>
              </a:p>
            </p:txBody>
          </p:sp>
        </p:grpSp>
        <p:grpSp>
          <p:nvGrpSpPr>
            <p:cNvPr id="29" name="Group 28">
              <a:extLst>
                <a:ext uri="{FF2B5EF4-FFF2-40B4-BE49-F238E27FC236}">
                  <a16:creationId xmlns:a16="http://schemas.microsoft.com/office/drawing/2014/main" id="{CE76DB88-EB8C-51ED-5407-272300CDA2AB}"/>
                </a:ext>
              </a:extLst>
            </p:cNvPr>
            <p:cNvGrpSpPr/>
            <p:nvPr/>
          </p:nvGrpSpPr>
          <p:grpSpPr>
            <a:xfrm>
              <a:off x="1914763" y="754600"/>
              <a:ext cx="1842920" cy="767546"/>
              <a:chOff x="1914763" y="3453620"/>
              <a:chExt cx="1842920" cy="767546"/>
            </a:xfrm>
          </p:grpSpPr>
          <p:pic>
            <p:nvPicPr>
              <p:cNvPr id="31" name="Graphic 30">
                <a:extLst>
                  <a:ext uri="{FF2B5EF4-FFF2-40B4-BE49-F238E27FC236}">
                    <a16:creationId xmlns:a16="http://schemas.microsoft.com/office/drawing/2014/main" id="{D82F4B86-005C-75C2-853B-E36D6D414CD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914763" y="3453620"/>
                <a:ext cx="1842920" cy="767546"/>
              </a:xfrm>
              <a:prstGeom prst="rect">
                <a:avLst/>
              </a:prstGeom>
            </p:spPr>
          </p:pic>
          <p:sp>
            <p:nvSpPr>
              <p:cNvPr id="33" name="TextBox 32">
                <a:extLst>
                  <a:ext uri="{FF2B5EF4-FFF2-40B4-BE49-F238E27FC236}">
                    <a16:creationId xmlns:a16="http://schemas.microsoft.com/office/drawing/2014/main" id="{40FE129D-A00A-1EEF-A435-3DD44C8AA98E}"/>
                  </a:ext>
                </a:extLst>
              </p:cNvPr>
              <p:cNvSpPr txBox="1"/>
              <p:nvPr/>
            </p:nvSpPr>
            <p:spPr>
              <a:xfrm>
                <a:off x="2166133" y="3637338"/>
                <a:ext cx="1546002" cy="400110"/>
              </a:xfrm>
              <a:prstGeom prst="rect">
                <a:avLst/>
              </a:prstGeom>
              <a:noFill/>
            </p:spPr>
            <p:txBody>
              <a:bodyPr wrap="square" rtlCol="0">
                <a:spAutoFit/>
              </a:bodyPr>
              <a:lstStyle/>
              <a:p>
                <a:pPr lvl="0" algn="ctr"/>
                <a:r>
                  <a:rPr lang="en-US" sz="2000" dirty="0">
                    <a:latin typeface="+mj-lt"/>
                  </a:rPr>
                  <a:t>Segregation</a:t>
                </a:r>
              </a:p>
            </p:txBody>
          </p:sp>
        </p:grpSp>
        <p:grpSp>
          <p:nvGrpSpPr>
            <p:cNvPr id="34" name="Group 33">
              <a:extLst>
                <a:ext uri="{FF2B5EF4-FFF2-40B4-BE49-F238E27FC236}">
                  <a16:creationId xmlns:a16="http://schemas.microsoft.com/office/drawing/2014/main" id="{8658C4E3-7499-950D-565D-7CC62CFDBD04}"/>
                </a:ext>
              </a:extLst>
            </p:cNvPr>
            <p:cNvGrpSpPr/>
            <p:nvPr/>
          </p:nvGrpSpPr>
          <p:grpSpPr>
            <a:xfrm>
              <a:off x="3555384" y="762663"/>
              <a:ext cx="1842920" cy="767546"/>
              <a:chOff x="3555384" y="3453620"/>
              <a:chExt cx="1842920" cy="767546"/>
            </a:xfrm>
          </p:grpSpPr>
          <p:pic>
            <p:nvPicPr>
              <p:cNvPr id="38" name="Graphic 37">
                <a:extLst>
                  <a:ext uri="{FF2B5EF4-FFF2-40B4-BE49-F238E27FC236}">
                    <a16:creationId xmlns:a16="http://schemas.microsoft.com/office/drawing/2014/main" id="{391970D8-EBCC-C034-CCCC-4E52D1F8C92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55384" y="3453620"/>
                <a:ext cx="1842920" cy="767546"/>
              </a:xfrm>
              <a:prstGeom prst="rect">
                <a:avLst/>
              </a:prstGeom>
            </p:spPr>
          </p:pic>
          <p:sp>
            <p:nvSpPr>
              <p:cNvPr id="39" name="TextBox 38">
                <a:extLst>
                  <a:ext uri="{FF2B5EF4-FFF2-40B4-BE49-F238E27FC236}">
                    <a16:creationId xmlns:a16="http://schemas.microsoft.com/office/drawing/2014/main" id="{51E7FC73-03EB-0440-FCEF-BD3B80A29B08}"/>
                  </a:ext>
                </a:extLst>
              </p:cNvPr>
              <p:cNvSpPr txBox="1"/>
              <p:nvPr/>
            </p:nvSpPr>
            <p:spPr>
              <a:xfrm>
                <a:off x="3857056" y="3637338"/>
                <a:ext cx="1427707" cy="400110"/>
              </a:xfrm>
              <a:prstGeom prst="rect">
                <a:avLst/>
              </a:prstGeom>
              <a:noFill/>
            </p:spPr>
            <p:txBody>
              <a:bodyPr wrap="square" rtlCol="0">
                <a:spAutoFit/>
              </a:bodyPr>
              <a:lstStyle/>
              <a:p>
                <a:pPr lvl="0" algn="ctr"/>
                <a:r>
                  <a:rPr lang="en-US" sz="2000" dirty="0">
                    <a:solidFill>
                      <a:schemeClr val="bg1"/>
                    </a:solidFill>
                    <a:latin typeface="+mj-lt"/>
                  </a:rPr>
                  <a:t>Collection</a:t>
                </a:r>
              </a:p>
            </p:txBody>
          </p:sp>
        </p:grpSp>
        <p:grpSp>
          <p:nvGrpSpPr>
            <p:cNvPr id="40" name="Group 39">
              <a:extLst>
                <a:ext uri="{FF2B5EF4-FFF2-40B4-BE49-F238E27FC236}">
                  <a16:creationId xmlns:a16="http://schemas.microsoft.com/office/drawing/2014/main" id="{9157B391-0785-C4A9-ECB3-0936086CFF15}"/>
                </a:ext>
              </a:extLst>
            </p:cNvPr>
            <p:cNvGrpSpPr/>
            <p:nvPr/>
          </p:nvGrpSpPr>
          <p:grpSpPr>
            <a:xfrm>
              <a:off x="5196005" y="762663"/>
              <a:ext cx="1842920" cy="767546"/>
              <a:chOff x="5196005" y="3453620"/>
              <a:chExt cx="1842920" cy="767546"/>
            </a:xfrm>
          </p:grpSpPr>
          <p:pic>
            <p:nvPicPr>
              <p:cNvPr id="41" name="Graphic 40">
                <a:extLst>
                  <a:ext uri="{FF2B5EF4-FFF2-40B4-BE49-F238E27FC236}">
                    <a16:creationId xmlns:a16="http://schemas.microsoft.com/office/drawing/2014/main" id="{D6AE0988-254B-FDD1-0F57-DAC4559C9D3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196005" y="3453620"/>
                <a:ext cx="1842920" cy="767546"/>
              </a:xfrm>
              <a:prstGeom prst="rect">
                <a:avLst/>
              </a:prstGeom>
            </p:spPr>
          </p:pic>
          <p:sp>
            <p:nvSpPr>
              <p:cNvPr id="42" name="TextBox 41">
                <a:extLst>
                  <a:ext uri="{FF2B5EF4-FFF2-40B4-BE49-F238E27FC236}">
                    <a16:creationId xmlns:a16="http://schemas.microsoft.com/office/drawing/2014/main" id="{FEA6EEF6-6726-1F54-0622-9E29FF4ECD71}"/>
                  </a:ext>
                </a:extLst>
              </p:cNvPr>
              <p:cNvSpPr txBox="1"/>
              <p:nvPr/>
            </p:nvSpPr>
            <p:spPr>
              <a:xfrm>
                <a:off x="5496613" y="3637338"/>
                <a:ext cx="1427707" cy="400110"/>
              </a:xfrm>
              <a:prstGeom prst="rect">
                <a:avLst/>
              </a:prstGeom>
              <a:noFill/>
            </p:spPr>
            <p:txBody>
              <a:bodyPr wrap="square" rtlCol="0">
                <a:spAutoFit/>
              </a:bodyPr>
              <a:lstStyle/>
              <a:p>
                <a:pPr lvl="0" algn="ctr"/>
                <a:r>
                  <a:rPr lang="en-US" sz="2000" dirty="0">
                    <a:solidFill>
                      <a:schemeClr val="bg1"/>
                    </a:solidFill>
                    <a:latin typeface="+mj-lt"/>
                  </a:rPr>
                  <a:t>Transport</a:t>
                </a:r>
              </a:p>
            </p:txBody>
          </p:sp>
        </p:grpSp>
        <p:grpSp>
          <p:nvGrpSpPr>
            <p:cNvPr id="43" name="Group 42">
              <a:extLst>
                <a:ext uri="{FF2B5EF4-FFF2-40B4-BE49-F238E27FC236}">
                  <a16:creationId xmlns:a16="http://schemas.microsoft.com/office/drawing/2014/main" id="{75322330-712E-6181-4A26-293912FEF848}"/>
                </a:ext>
              </a:extLst>
            </p:cNvPr>
            <p:cNvGrpSpPr/>
            <p:nvPr/>
          </p:nvGrpSpPr>
          <p:grpSpPr>
            <a:xfrm>
              <a:off x="6836626" y="762663"/>
              <a:ext cx="1842920" cy="767546"/>
              <a:chOff x="6836626" y="3453620"/>
              <a:chExt cx="1842920" cy="767546"/>
            </a:xfrm>
          </p:grpSpPr>
          <p:pic>
            <p:nvPicPr>
              <p:cNvPr id="44" name="Graphic 43">
                <a:extLst>
                  <a:ext uri="{FF2B5EF4-FFF2-40B4-BE49-F238E27FC236}">
                    <a16:creationId xmlns:a16="http://schemas.microsoft.com/office/drawing/2014/main" id="{7FE67B41-5497-B5A7-4B80-27F0DAA1CE9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836626" y="3453620"/>
                <a:ext cx="1842920" cy="767546"/>
              </a:xfrm>
              <a:prstGeom prst="rect">
                <a:avLst/>
              </a:prstGeom>
            </p:spPr>
          </p:pic>
          <p:sp>
            <p:nvSpPr>
              <p:cNvPr id="45" name="TextBox 44">
                <a:extLst>
                  <a:ext uri="{FF2B5EF4-FFF2-40B4-BE49-F238E27FC236}">
                    <a16:creationId xmlns:a16="http://schemas.microsoft.com/office/drawing/2014/main" id="{3A9E1D97-660F-C9D3-E728-699B66D43068}"/>
                  </a:ext>
                </a:extLst>
              </p:cNvPr>
              <p:cNvSpPr txBox="1"/>
              <p:nvPr/>
            </p:nvSpPr>
            <p:spPr>
              <a:xfrm>
                <a:off x="7104447" y="3637338"/>
                <a:ext cx="1427707" cy="400110"/>
              </a:xfrm>
              <a:prstGeom prst="rect">
                <a:avLst/>
              </a:prstGeom>
              <a:noFill/>
            </p:spPr>
            <p:txBody>
              <a:bodyPr wrap="square" rtlCol="0">
                <a:spAutoFit/>
              </a:bodyPr>
              <a:lstStyle/>
              <a:p>
                <a:pPr lvl="0" algn="ctr"/>
                <a:r>
                  <a:rPr lang="en-US" sz="2000" dirty="0">
                    <a:solidFill>
                      <a:schemeClr val="bg1"/>
                    </a:solidFill>
                    <a:latin typeface="+mj-lt"/>
                  </a:rPr>
                  <a:t>Storage</a:t>
                </a:r>
              </a:p>
            </p:txBody>
          </p:sp>
        </p:grpSp>
      </p:grpSp>
      <p:sp>
        <p:nvSpPr>
          <p:cNvPr id="110" name="TextBox 109">
            <a:extLst>
              <a:ext uri="{FF2B5EF4-FFF2-40B4-BE49-F238E27FC236}">
                <a16:creationId xmlns:a16="http://schemas.microsoft.com/office/drawing/2014/main" id="{C1B69C3A-19CC-191E-0F0D-FCFD3D379C66}"/>
              </a:ext>
            </a:extLst>
          </p:cNvPr>
          <p:cNvSpPr txBox="1"/>
          <p:nvPr/>
        </p:nvSpPr>
        <p:spPr>
          <a:xfrm>
            <a:off x="237994" y="6272952"/>
            <a:ext cx="11661906" cy="400110"/>
          </a:xfrm>
          <a:prstGeom prst="rect">
            <a:avLst/>
          </a:prstGeom>
          <a:noFill/>
        </p:spPr>
        <p:txBody>
          <a:bodyPr wrap="square">
            <a:spAutoFit/>
          </a:bodyPr>
          <a:lstStyle/>
          <a:p>
            <a:pPr marL="360363" lvl="1" indent="-360363" algn="ctr">
              <a:buClr>
                <a:srgbClr val="002060"/>
              </a:buClr>
            </a:pPr>
            <a:r>
              <a:rPr lang="en-US" altLang="en-US" sz="2000" b="1" dirty="0">
                <a:latin typeface="+mj-lt"/>
              </a:rPr>
              <a:t>+ additional bins for recycling of general waste | </a:t>
            </a:r>
            <a:r>
              <a:rPr lang="en-US" sz="2000" b="1" dirty="0">
                <a:solidFill>
                  <a:srgbClr val="80BC00"/>
                </a:solidFill>
                <a:latin typeface="+mj-lt"/>
                <a:cs typeface="Arial" panose="020B0604020202020204" pitchFamily="34" charset="0"/>
              </a:rPr>
              <a:t>Plastic</a:t>
            </a:r>
            <a:r>
              <a:rPr lang="en-US" sz="2000" b="1" dirty="0">
                <a:latin typeface="+mj-lt"/>
                <a:cs typeface="Arial" panose="020B0604020202020204" pitchFamily="34" charset="0"/>
              </a:rPr>
              <a:t> | </a:t>
            </a:r>
            <a:r>
              <a:rPr lang="en-US" sz="2000" b="1" dirty="0">
                <a:solidFill>
                  <a:srgbClr val="80BC00"/>
                </a:solidFill>
                <a:latin typeface="+mj-lt"/>
                <a:cs typeface="Arial" panose="020B0604020202020204" pitchFamily="34" charset="0"/>
              </a:rPr>
              <a:t>Paper</a:t>
            </a:r>
            <a:r>
              <a:rPr lang="en-US" sz="2000" b="1" dirty="0">
                <a:latin typeface="+mj-lt"/>
                <a:cs typeface="Arial" panose="020B0604020202020204" pitchFamily="34" charset="0"/>
              </a:rPr>
              <a:t> | </a:t>
            </a:r>
            <a:r>
              <a:rPr lang="en-US" sz="2000" b="1" dirty="0">
                <a:solidFill>
                  <a:srgbClr val="80BC00"/>
                </a:solidFill>
                <a:latin typeface="+mj-lt"/>
                <a:cs typeface="Arial" panose="020B0604020202020204" pitchFamily="34" charset="0"/>
              </a:rPr>
              <a:t>Glass</a:t>
            </a:r>
          </a:p>
        </p:txBody>
      </p:sp>
      <p:grpSp>
        <p:nvGrpSpPr>
          <p:cNvPr id="3" name="Group 2">
            <a:extLst>
              <a:ext uri="{FF2B5EF4-FFF2-40B4-BE49-F238E27FC236}">
                <a16:creationId xmlns:a16="http://schemas.microsoft.com/office/drawing/2014/main" id="{5B1810BF-C600-8942-C8B1-5DF0F41ACD25}"/>
              </a:ext>
            </a:extLst>
          </p:cNvPr>
          <p:cNvGrpSpPr/>
          <p:nvPr/>
        </p:nvGrpSpPr>
        <p:grpSpPr>
          <a:xfrm>
            <a:off x="228598" y="1905000"/>
            <a:ext cx="3238503" cy="4043257"/>
            <a:chOff x="228598" y="1905000"/>
            <a:chExt cx="3238503" cy="4043257"/>
          </a:xfrm>
        </p:grpSpPr>
        <p:sp>
          <p:nvSpPr>
            <p:cNvPr id="32" name="Rectangle: Top Corners Rounded 31">
              <a:extLst>
                <a:ext uri="{FF2B5EF4-FFF2-40B4-BE49-F238E27FC236}">
                  <a16:creationId xmlns:a16="http://schemas.microsoft.com/office/drawing/2014/main" id="{BFC98CF3-10D0-A0F2-46DC-351765281735}"/>
                </a:ext>
              </a:extLst>
            </p:cNvPr>
            <p:cNvSpPr/>
            <p:nvPr/>
          </p:nvSpPr>
          <p:spPr>
            <a:xfrm rot="5400000">
              <a:off x="-359519" y="2493117"/>
              <a:ext cx="4043257" cy="2867024"/>
            </a:xfrm>
            <a:prstGeom prst="round2SameRect">
              <a:avLst>
                <a:gd name="adj1" fmla="val 11713"/>
                <a:gd name="adj2" fmla="val 0"/>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1" name="Group 110">
              <a:extLst>
                <a:ext uri="{FF2B5EF4-FFF2-40B4-BE49-F238E27FC236}">
                  <a16:creationId xmlns:a16="http://schemas.microsoft.com/office/drawing/2014/main" id="{D0B44CDE-DA65-7119-8B88-F80A58C2054F}"/>
                </a:ext>
              </a:extLst>
            </p:cNvPr>
            <p:cNvGrpSpPr/>
            <p:nvPr/>
          </p:nvGrpSpPr>
          <p:grpSpPr>
            <a:xfrm>
              <a:off x="562822" y="2124313"/>
              <a:ext cx="2363550" cy="3604630"/>
              <a:chOff x="562822" y="2129596"/>
              <a:chExt cx="2363550" cy="3604630"/>
            </a:xfrm>
          </p:grpSpPr>
          <p:sp>
            <p:nvSpPr>
              <p:cNvPr id="4" name="TextBox 3">
                <a:extLst>
                  <a:ext uri="{FF2B5EF4-FFF2-40B4-BE49-F238E27FC236}">
                    <a16:creationId xmlns:a16="http://schemas.microsoft.com/office/drawing/2014/main" id="{7276AC70-5E06-DF11-5A78-879567A5D8C0}"/>
                  </a:ext>
                </a:extLst>
              </p:cNvPr>
              <p:cNvSpPr txBox="1"/>
              <p:nvPr/>
            </p:nvSpPr>
            <p:spPr>
              <a:xfrm>
                <a:off x="562822" y="3702901"/>
                <a:ext cx="2363550" cy="2031325"/>
              </a:xfrm>
              <a:prstGeom prst="rect">
                <a:avLst/>
              </a:prstGeom>
              <a:noFill/>
            </p:spPr>
            <p:txBody>
              <a:bodyPr wrap="square">
                <a:spAutoFit/>
              </a:bodyPr>
              <a:lstStyle/>
              <a:p>
                <a:pPr marL="342900" lvl="1" indent="-342900">
                  <a:spcAft>
                    <a:spcPts val="1800"/>
                  </a:spcAft>
                  <a:buClr>
                    <a:schemeClr val="tx1"/>
                  </a:buClr>
                  <a:buFont typeface="+mj-lt"/>
                  <a:buAutoNum type="arabicPeriod"/>
                </a:pPr>
                <a:r>
                  <a:rPr lang="en-US" altLang="en-US" sz="2400" dirty="0"/>
                  <a:t>General </a:t>
                </a:r>
                <a:br>
                  <a:rPr lang="en-US" altLang="en-US" sz="2400" dirty="0"/>
                </a:br>
                <a:r>
                  <a:rPr lang="en-US" altLang="en-US" sz="2400" dirty="0"/>
                  <a:t>(+ recycling)</a:t>
                </a:r>
              </a:p>
              <a:p>
                <a:pPr marL="342900" lvl="1" indent="-342900">
                  <a:spcAft>
                    <a:spcPts val="1800"/>
                  </a:spcAft>
                  <a:buClr>
                    <a:schemeClr val="tx1"/>
                  </a:buClr>
                  <a:buFont typeface="+mj-lt"/>
                  <a:buAutoNum type="arabicPeriod"/>
                </a:pPr>
                <a:r>
                  <a:rPr lang="en-US" altLang="en-US" sz="2400" dirty="0"/>
                  <a:t>Infectious</a:t>
                </a:r>
              </a:p>
              <a:p>
                <a:pPr marL="342900" lvl="1" indent="-342900">
                  <a:spcAft>
                    <a:spcPts val="1800"/>
                  </a:spcAft>
                  <a:buClr>
                    <a:schemeClr val="tx1"/>
                  </a:buClr>
                  <a:buFont typeface="+mj-lt"/>
                  <a:buAutoNum type="arabicPeriod"/>
                </a:pPr>
                <a:r>
                  <a:rPr lang="en-US" altLang="en-US" sz="2400" dirty="0"/>
                  <a:t>Sharps</a:t>
                </a:r>
              </a:p>
            </p:txBody>
          </p:sp>
          <p:sp>
            <p:nvSpPr>
              <p:cNvPr id="35" name="TextBox 34">
                <a:extLst>
                  <a:ext uri="{FF2B5EF4-FFF2-40B4-BE49-F238E27FC236}">
                    <a16:creationId xmlns:a16="http://schemas.microsoft.com/office/drawing/2014/main" id="{88E7C7F4-165A-C1B7-2351-DE61F8B16553}"/>
                  </a:ext>
                </a:extLst>
              </p:cNvPr>
              <p:cNvSpPr txBox="1"/>
              <p:nvPr/>
            </p:nvSpPr>
            <p:spPr>
              <a:xfrm>
                <a:off x="562822" y="2129596"/>
                <a:ext cx="2363550" cy="1384995"/>
              </a:xfrm>
              <a:prstGeom prst="rect">
                <a:avLst/>
              </a:prstGeom>
              <a:noFill/>
            </p:spPr>
            <p:txBody>
              <a:bodyPr wrap="square">
                <a:spAutoFit/>
              </a:bodyPr>
              <a:lstStyle/>
              <a:p>
                <a:pPr rtl="0">
                  <a:buClr>
                    <a:srgbClr val="002060"/>
                  </a:buClr>
                </a:pPr>
                <a:r>
                  <a:rPr lang="en-US" altLang="en-US" sz="2800" b="1" dirty="0"/>
                  <a:t>3-bin standard system:</a:t>
                </a:r>
              </a:p>
            </p:txBody>
          </p:sp>
        </p:grpSp>
        <p:sp>
          <p:nvSpPr>
            <p:cNvPr id="112" name="Flowchart: Merge 111">
              <a:extLst>
                <a:ext uri="{FF2B5EF4-FFF2-40B4-BE49-F238E27FC236}">
                  <a16:creationId xmlns:a16="http://schemas.microsoft.com/office/drawing/2014/main" id="{5C6D9B21-911C-C1C5-9F28-25CD1D1EEB3F}"/>
                </a:ext>
              </a:extLst>
            </p:cNvPr>
            <p:cNvSpPr/>
            <p:nvPr/>
          </p:nvSpPr>
          <p:spPr>
            <a:xfrm rot="16200000">
              <a:off x="3019782" y="3740890"/>
              <a:ext cx="523159" cy="371478"/>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Lst>
              <a:ahLst/>
              <a:cxnLst>
                <a:cxn ang="0">
                  <a:pos x="connsiteX0" y="connsiteY0"/>
                </a:cxn>
                <a:cxn ang="0">
                  <a:pos x="connsiteX1" y="connsiteY1"/>
                </a:cxn>
                <a:cxn ang="0">
                  <a:pos x="connsiteX2" y="connsiteY2"/>
                </a:cxn>
                <a:cxn ang="0">
                  <a:pos x="connsiteX3" y="connsiteY3"/>
                </a:cxn>
              </a:cxnLst>
              <a:rect l="l" t="t" r="r" b="b"/>
              <a:pathLst>
                <a:path w="10000" h="10000">
                  <a:moveTo>
                    <a:pt x="0" y="0"/>
                  </a:moveTo>
                  <a:lnTo>
                    <a:pt x="10000" y="0"/>
                  </a:lnTo>
                  <a:cubicBezTo>
                    <a:pt x="6694" y="2628"/>
                    <a:pt x="5484" y="6667"/>
                    <a:pt x="5000" y="10000"/>
                  </a:cubicBezTo>
                  <a:cubicBezTo>
                    <a:pt x="4380" y="6603"/>
                    <a:pt x="3351" y="3077"/>
                    <a:pt x="0" y="0"/>
                  </a:cubicBezTo>
                  <a:close/>
                </a:path>
              </a:pathLst>
            </a:cu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id="{8199B908-0A08-4028-6FAB-7CA59A27DEC5}"/>
              </a:ext>
            </a:extLst>
          </p:cNvPr>
          <p:cNvGrpSpPr/>
          <p:nvPr/>
        </p:nvGrpSpPr>
        <p:grpSpPr>
          <a:xfrm>
            <a:off x="3575721" y="2602727"/>
            <a:ext cx="2520000" cy="3613527"/>
            <a:chOff x="3889623" y="2602727"/>
            <a:chExt cx="2520000" cy="3613527"/>
          </a:xfrm>
        </p:grpSpPr>
        <p:sp>
          <p:nvSpPr>
            <p:cNvPr id="49" name="TextBox 48">
              <a:extLst>
                <a:ext uri="{FF2B5EF4-FFF2-40B4-BE49-F238E27FC236}">
                  <a16:creationId xmlns:a16="http://schemas.microsoft.com/office/drawing/2014/main" id="{76A0EFB9-8791-DCC9-AA2F-A0954149D73A}"/>
                </a:ext>
              </a:extLst>
            </p:cNvPr>
            <p:cNvSpPr txBox="1"/>
            <p:nvPr/>
          </p:nvSpPr>
          <p:spPr>
            <a:xfrm>
              <a:off x="4014230" y="5508368"/>
              <a:ext cx="2363550" cy="707886"/>
            </a:xfrm>
            <a:prstGeom prst="rect">
              <a:avLst/>
            </a:prstGeom>
            <a:noFill/>
            <a:ln>
              <a:noFill/>
            </a:ln>
          </p:spPr>
          <p:txBody>
            <a:bodyPr wrap="square">
              <a:spAutoFit/>
            </a:bodyPr>
            <a:lstStyle/>
            <a:p>
              <a:pPr algn="ctr" rtl="0">
                <a:spcBef>
                  <a:spcPct val="0"/>
                </a:spcBef>
                <a:buClrTx/>
                <a:buFontTx/>
                <a:buNone/>
              </a:pPr>
              <a:r>
                <a:rPr lang="en-US" altLang="en-US" sz="2000" dirty="0"/>
                <a:t>Black container (lined)</a:t>
              </a:r>
              <a:endParaRPr lang="en-CA" altLang="en-US" sz="2000" dirty="0"/>
            </a:p>
          </p:txBody>
        </p:sp>
        <p:sp>
          <p:nvSpPr>
            <p:cNvPr id="65" name="Oval 64">
              <a:extLst>
                <a:ext uri="{FF2B5EF4-FFF2-40B4-BE49-F238E27FC236}">
                  <a16:creationId xmlns:a16="http://schemas.microsoft.com/office/drawing/2014/main" id="{30A0B921-8193-A44D-341D-A070FDF82617}"/>
                </a:ext>
              </a:extLst>
            </p:cNvPr>
            <p:cNvSpPr>
              <a:spLocks noChangeAspect="1"/>
            </p:cNvSpPr>
            <p:nvPr/>
          </p:nvSpPr>
          <p:spPr>
            <a:xfrm>
              <a:off x="3889623" y="2602727"/>
              <a:ext cx="2520000" cy="2520000"/>
            </a:xfrm>
            <a:prstGeom prst="ellipse">
              <a:avLst/>
            </a:prstGeom>
            <a:solidFill>
              <a:schemeClr val="bg1">
                <a:alpha val="70000"/>
              </a:schemeClr>
            </a:solidFill>
            <a:ln w="165100" cap="flat">
              <a:solidFill>
                <a:schemeClr val="tx1"/>
              </a:solidFill>
              <a:prstDash val="solid"/>
              <a:miter/>
            </a:ln>
          </p:spPr>
          <p:txBody>
            <a:bodyPr rtlCol="0" anchor="ctr"/>
            <a:lstStyle/>
            <a:p>
              <a:endParaRPr lang="en-US" dirty="0"/>
            </a:p>
          </p:txBody>
        </p:sp>
        <p:pic>
          <p:nvPicPr>
            <p:cNvPr id="76" name="Picture 75">
              <a:extLst>
                <a:ext uri="{FF2B5EF4-FFF2-40B4-BE49-F238E27FC236}">
                  <a16:creationId xmlns:a16="http://schemas.microsoft.com/office/drawing/2014/main" id="{787CB9F6-F4C1-3939-86AC-34F00EE4839A}"/>
                </a:ext>
              </a:extLst>
            </p:cNvPr>
            <p:cNvPicPr>
              <a:picLocks noChangeAspect="1"/>
            </p:cNvPicPr>
            <p:nvPr/>
          </p:nvPicPr>
          <p:blipFill>
            <a:blip r:embed="rId11">
              <a:alphaModFix/>
              <a:biLevel thresh="75000"/>
              <a:extLst>
                <a:ext uri="{BEBA8EAE-BF5A-486C-A8C5-ECC9F3942E4B}">
                  <a14:imgProps xmlns:a14="http://schemas.microsoft.com/office/drawing/2010/main">
                    <a14:imgLayer r:embed="rId12">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a:stretch/>
          </p:blipFill>
          <p:spPr>
            <a:xfrm>
              <a:off x="4817793" y="3115187"/>
              <a:ext cx="746805" cy="746805"/>
            </a:xfrm>
            <a:prstGeom prst="rect">
              <a:avLst/>
            </a:prstGeom>
            <a:ln>
              <a:noFill/>
            </a:ln>
          </p:spPr>
        </p:pic>
        <p:pic>
          <p:nvPicPr>
            <p:cNvPr id="77" name="Picture 76">
              <a:extLst>
                <a:ext uri="{FF2B5EF4-FFF2-40B4-BE49-F238E27FC236}">
                  <a16:creationId xmlns:a16="http://schemas.microsoft.com/office/drawing/2014/main" id="{507FA11C-47ED-F3D3-4130-085E5307EEB8}"/>
                </a:ext>
              </a:extLst>
            </p:cNvPr>
            <p:cNvPicPr>
              <a:picLocks noChangeAspect="1"/>
            </p:cNvPicPr>
            <p:nvPr/>
          </p:nvPicPr>
          <p:blipFill>
            <a:blip r:embed="rId13">
              <a:biLevel thresh="75000"/>
              <a:extLst>
                <a:ext uri="{BEBA8EAE-BF5A-486C-A8C5-ECC9F3942E4B}">
                  <a14:imgProps xmlns:a14="http://schemas.microsoft.com/office/drawing/2010/main">
                    <a14:imgLayer r:embed="rId14">
                      <a14:imgEffect>
                        <a14:brightnessContrast bright="-40000" contrast="-40000"/>
                      </a14:imgEffect>
                    </a14:imgLayer>
                  </a14:imgProps>
                </a:ext>
                <a:ext uri="{28A0092B-C50C-407E-A947-70E740481C1C}">
                  <a14:useLocalDpi xmlns:a14="http://schemas.microsoft.com/office/drawing/2010/main" val="0"/>
                </a:ext>
              </a:extLst>
            </a:blip>
            <a:srcRect/>
            <a:stretch/>
          </p:blipFill>
          <p:spPr>
            <a:xfrm>
              <a:off x="4817793" y="4065268"/>
              <a:ext cx="746805" cy="746805"/>
            </a:xfrm>
            <a:prstGeom prst="rect">
              <a:avLst/>
            </a:prstGeom>
          </p:spPr>
        </p:pic>
        <p:sp>
          <p:nvSpPr>
            <p:cNvPr id="113" name="Flowchart: Merge 111">
              <a:extLst>
                <a:ext uri="{FF2B5EF4-FFF2-40B4-BE49-F238E27FC236}">
                  <a16:creationId xmlns:a16="http://schemas.microsoft.com/office/drawing/2014/main" id="{2A3A550C-A40D-DA6B-09AA-AF0530858A6D}"/>
                </a:ext>
              </a:extLst>
            </p:cNvPr>
            <p:cNvSpPr/>
            <p:nvPr/>
          </p:nvSpPr>
          <p:spPr>
            <a:xfrm>
              <a:off x="4966743" y="5169690"/>
              <a:ext cx="365760" cy="182880"/>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Lst>
              <a:ahLst/>
              <a:cxnLst>
                <a:cxn ang="0">
                  <a:pos x="connsiteX0" y="connsiteY0"/>
                </a:cxn>
                <a:cxn ang="0">
                  <a:pos x="connsiteX1" y="connsiteY1"/>
                </a:cxn>
                <a:cxn ang="0">
                  <a:pos x="connsiteX2" y="connsiteY2"/>
                </a:cxn>
                <a:cxn ang="0">
                  <a:pos x="connsiteX3" y="connsiteY3"/>
                </a:cxn>
              </a:cxnLst>
              <a:rect l="l" t="t" r="r" b="b"/>
              <a:pathLst>
                <a:path w="10000" h="10000">
                  <a:moveTo>
                    <a:pt x="0" y="0"/>
                  </a:moveTo>
                  <a:cubicBezTo>
                    <a:pt x="3398" y="912"/>
                    <a:pt x="6472" y="521"/>
                    <a:pt x="10000" y="0"/>
                  </a:cubicBezTo>
                  <a:cubicBezTo>
                    <a:pt x="6694" y="2628"/>
                    <a:pt x="5484" y="6667"/>
                    <a:pt x="5000" y="10000"/>
                  </a:cubicBezTo>
                  <a:cubicBezTo>
                    <a:pt x="4380" y="6603"/>
                    <a:pt x="3351" y="3077"/>
                    <a:pt x="0" y="0"/>
                  </a:cubicBezTo>
                  <a:close/>
                </a:path>
              </a:pathLst>
            </a:custGeom>
            <a:solidFill>
              <a:schemeClr val="tx1"/>
            </a:solidFill>
            <a:ln w="0" cap="flat">
              <a:solidFill>
                <a:schemeClr val="tx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schemeClr val="tx1"/>
                </a:solidFill>
              </a:endParaRPr>
            </a:p>
          </p:txBody>
        </p:sp>
      </p:grpSp>
      <p:grpSp>
        <p:nvGrpSpPr>
          <p:cNvPr id="7" name="Group 6">
            <a:extLst>
              <a:ext uri="{FF2B5EF4-FFF2-40B4-BE49-F238E27FC236}">
                <a16:creationId xmlns:a16="http://schemas.microsoft.com/office/drawing/2014/main" id="{6C88C8E5-A3D5-8562-6359-8489C4167EC8}"/>
              </a:ext>
            </a:extLst>
          </p:cNvPr>
          <p:cNvGrpSpPr/>
          <p:nvPr/>
        </p:nvGrpSpPr>
        <p:grpSpPr>
          <a:xfrm>
            <a:off x="6132933" y="1627273"/>
            <a:ext cx="2867025" cy="3738089"/>
            <a:chOff x="6087903" y="1627273"/>
            <a:chExt cx="2867025" cy="3738089"/>
          </a:xfrm>
        </p:grpSpPr>
        <p:sp>
          <p:nvSpPr>
            <p:cNvPr id="73" name="TextBox 72">
              <a:extLst>
                <a:ext uri="{FF2B5EF4-FFF2-40B4-BE49-F238E27FC236}">
                  <a16:creationId xmlns:a16="http://schemas.microsoft.com/office/drawing/2014/main" id="{0FACBA8E-4498-87B2-D10E-00EA51BC0003}"/>
                </a:ext>
              </a:extLst>
            </p:cNvPr>
            <p:cNvSpPr txBox="1"/>
            <p:nvPr/>
          </p:nvSpPr>
          <p:spPr>
            <a:xfrm>
              <a:off x="6221463" y="1627273"/>
              <a:ext cx="2599905" cy="707886"/>
            </a:xfrm>
            <a:prstGeom prst="rect">
              <a:avLst/>
            </a:prstGeom>
            <a:noFill/>
            <a:ln>
              <a:noFill/>
            </a:ln>
          </p:spPr>
          <p:txBody>
            <a:bodyPr wrap="square">
              <a:spAutoFit/>
            </a:bodyPr>
            <a:lstStyle/>
            <a:p>
              <a:pPr algn="ctr" rtl="0">
                <a:spcBef>
                  <a:spcPct val="0"/>
                </a:spcBef>
                <a:buClrTx/>
                <a:buFontTx/>
                <a:buNone/>
              </a:pPr>
              <a:r>
                <a:rPr lang="en-US" altLang="en-US" sz="2000" dirty="0"/>
                <a:t>Yellow container (lined)</a:t>
              </a:r>
              <a:endParaRPr lang="en-CA" altLang="en-US" sz="2000" dirty="0"/>
            </a:p>
          </p:txBody>
        </p:sp>
        <p:grpSp>
          <p:nvGrpSpPr>
            <p:cNvPr id="104" name="Group 103">
              <a:extLst>
                <a:ext uri="{FF2B5EF4-FFF2-40B4-BE49-F238E27FC236}">
                  <a16:creationId xmlns:a16="http://schemas.microsoft.com/office/drawing/2014/main" id="{9076B046-67EF-A139-1993-8949482458BB}"/>
                </a:ext>
              </a:extLst>
            </p:cNvPr>
            <p:cNvGrpSpPr/>
            <p:nvPr/>
          </p:nvGrpSpPr>
          <p:grpSpPr>
            <a:xfrm>
              <a:off x="6938824" y="3209899"/>
              <a:ext cx="1165182" cy="733005"/>
              <a:chOff x="7106684" y="3570030"/>
              <a:chExt cx="941001" cy="591975"/>
            </a:xfrm>
          </p:grpSpPr>
          <p:sp>
            <p:nvSpPr>
              <p:cNvPr id="97" name="Freeform: Shape 96">
                <a:extLst>
                  <a:ext uri="{FF2B5EF4-FFF2-40B4-BE49-F238E27FC236}">
                    <a16:creationId xmlns:a16="http://schemas.microsoft.com/office/drawing/2014/main" id="{134036FB-3279-3B99-01A6-8B451975507F}"/>
                  </a:ext>
                </a:extLst>
              </p:cNvPr>
              <p:cNvSpPr/>
              <p:nvPr/>
            </p:nvSpPr>
            <p:spPr>
              <a:xfrm>
                <a:off x="7644188" y="3967306"/>
                <a:ext cx="91061" cy="91061"/>
              </a:xfrm>
              <a:custGeom>
                <a:avLst/>
                <a:gdLst>
                  <a:gd name="connsiteX0" fmla="*/ 91061 w 91061"/>
                  <a:gd name="connsiteY0" fmla="*/ 45519 h 91061"/>
                  <a:gd name="connsiteX1" fmla="*/ 45519 w 91061"/>
                  <a:gd name="connsiteY1" fmla="*/ 91061 h 91061"/>
                  <a:gd name="connsiteX2" fmla="*/ 22760 w 91061"/>
                  <a:gd name="connsiteY2" fmla="*/ 68301 h 91061"/>
                  <a:gd name="connsiteX3" fmla="*/ 0 w 91061"/>
                  <a:gd name="connsiteY3" fmla="*/ 45519 h 91061"/>
                  <a:gd name="connsiteX4" fmla="*/ 45519 w 91061"/>
                  <a:gd name="connsiteY4" fmla="*/ 0 h 91061"/>
                  <a:gd name="connsiteX5" fmla="*/ 91061 w 91061"/>
                  <a:gd name="connsiteY5" fmla="*/ 45519 h 91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61" h="91061">
                    <a:moveTo>
                      <a:pt x="91061" y="45519"/>
                    </a:moveTo>
                    <a:lnTo>
                      <a:pt x="45519" y="91061"/>
                    </a:lnTo>
                    <a:lnTo>
                      <a:pt x="22760" y="68301"/>
                    </a:lnTo>
                    <a:lnTo>
                      <a:pt x="0" y="45519"/>
                    </a:lnTo>
                    <a:lnTo>
                      <a:pt x="45519" y="0"/>
                    </a:lnTo>
                    <a:lnTo>
                      <a:pt x="91061" y="45519"/>
                    </a:lnTo>
                    <a:close/>
                  </a:path>
                </a:pathLst>
              </a:custGeom>
              <a:solidFill>
                <a:srgbClr val="FED02F"/>
              </a:solidFill>
              <a:ln w="11173"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A2353146-8FBB-0CB8-75C6-072AE2C5A1EA}"/>
                  </a:ext>
                </a:extLst>
              </p:cNvPr>
              <p:cNvSpPr/>
              <p:nvPr/>
            </p:nvSpPr>
            <p:spPr>
              <a:xfrm>
                <a:off x="7689708" y="3906569"/>
                <a:ext cx="106256" cy="106256"/>
              </a:xfrm>
              <a:custGeom>
                <a:avLst/>
                <a:gdLst>
                  <a:gd name="connsiteX0" fmla="*/ 96835 w 106256"/>
                  <a:gd name="connsiteY0" fmla="*/ 9444 h 106256"/>
                  <a:gd name="connsiteX1" fmla="*/ 106257 w 106256"/>
                  <a:gd name="connsiteY1" fmla="*/ 32204 h 106256"/>
                  <a:gd name="connsiteX2" fmla="*/ 96835 w 106256"/>
                  <a:gd name="connsiteY2" fmla="*/ 54963 h 106256"/>
                  <a:gd name="connsiteX3" fmla="*/ 45542 w 106256"/>
                  <a:gd name="connsiteY3" fmla="*/ 106257 h 106256"/>
                  <a:gd name="connsiteX4" fmla="*/ 0 w 106256"/>
                  <a:gd name="connsiteY4" fmla="*/ 60715 h 106256"/>
                  <a:gd name="connsiteX5" fmla="*/ 51293 w 106256"/>
                  <a:gd name="connsiteY5" fmla="*/ 9422 h 106256"/>
                  <a:gd name="connsiteX6" fmla="*/ 74053 w 106256"/>
                  <a:gd name="connsiteY6" fmla="*/ 0 h 106256"/>
                  <a:gd name="connsiteX7" fmla="*/ 96813 w 106256"/>
                  <a:gd name="connsiteY7" fmla="*/ 9422 h 106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256" h="106256">
                    <a:moveTo>
                      <a:pt x="96835" y="9444"/>
                    </a:moveTo>
                    <a:cubicBezTo>
                      <a:pt x="102609" y="15218"/>
                      <a:pt x="106257" y="23409"/>
                      <a:pt x="106257" y="32204"/>
                    </a:cubicBezTo>
                    <a:cubicBezTo>
                      <a:pt x="106257" y="40999"/>
                      <a:pt x="102922" y="48899"/>
                      <a:pt x="96835" y="54963"/>
                    </a:cubicBezTo>
                    <a:lnTo>
                      <a:pt x="45542" y="106257"/>
                    </a:lnTo>
                    <a:lnTo>
                      <a:pt x="0" y="60715"/>
                    </a:lnTo>
                    <a:lnTo>
                      <a:pt x="51293" y="9422"/>
                    </a:lnTo>
                    <a:cubicBezTo>
                      <a:pt x="57358" y="3335"/>
                      <a:pt x="65549" y="0"/>
                      <a:pt x="74053" y="0"/>
                    </a:cubicBezTo>
                    <a:cubicBezTo>
                      <a:pt x="82557" y="0"/>
                      <a:pt x="91061" y="3648"/>
                      <a:pt x="96813" y="9422"/>
                    </a:cubicBezTo>
                    <a:close/>
                  </a:path>
                </a:pathLst>
              </a:custGeom>
              <a:solidFill>
                <a:srgbClr val="FED02F"/>
              </a:solidFill>
              <a:ln w="11173"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B575BB61-3559-290E-7E59-8A30A1BECD03}"/>
                  </a:ext>
                </a:extLst>
              </p:cNvPr>
              <p:cNvSpPr/>
              <p:nvPr/>
            </p:nvSpPr>
            <p:spPr>
              <a:xfrm>
                <a:off x="7340614" y="3777575"/>
                <a:ext cx="124920" cy="113843"/>
              </a:xfrm>
              <a:custGeom>
                <a:avLst/>
                <a:gdLst>
                  <a:gd name="connsiteX0" fmla="*/ 124921 w 124920"/>
                  <a:gd name="connsiteY0" fmla="*/ 34464 h 113843"/>
                  <a:gd name="connsiteX1" fmla="*/ 45542 w 124920"/>
                  <a:gd name="connsiteY1" fmla="*/ 113843 h 113843"/>
                  <a:gd name="connsiteX2" fmla="*/ 22469 w 124920"/>
                  <a:gd name="connsiteY2" fmla="*/ 90927 h 113843"/>
                  <a:gd name="connsiteX3" fmla="*/ 0 w 124920"/>
                  <a:gd name="connsiteY3" fmla="*/ 68301 h 113843"/>
                  <a:gd name="connsiteX4" fmla="*/ 68301 w 124920"/>
                  <a:gd name="connsiteY4" fmla="*/ 0 h 113843"/>
                  <a:gd name="connsiteX5" fmla="*/ 74075 w 124920"/>
                  <a:gd name="connsiteY5" fmla="*/ 5774 h 113843"/>
                  <a:gd name="connsiteX6" fmla="*/ 124921 w 124920"/>
                  <a:gd name="connsiteY6" fmla="*/ 34464 h 11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920" h="113843">
                    <a:moveTo>
                      <a:pt x="124921" y="34464"/>
                    </a:moveTo>
                    <a:lnTo>
                      <a:pt x="45542" y="113843"/>
                    </a:lnTo>
                    <a:lnTo>
                      <a:pt x="22469" y="90927"/>
                    </a:lnTo>
                    <a:lnTo>
                      <a:pt x="0" y="68301"/>
                    </a:lnTo>
                    <a:lnTo>
                      <a:pt x="68301" y="0"/>
                    </a:lnTo>
                    <a:lnTo>
                      <a:pt x="74075" y="5774"/>
                    </a:lnTo>
                    <a:cubicBezTo>
                      <a:pt x="88197" y="19895"/>
                      <a:pt x="105809" y="29764"/>
                      <a:pt x="124921" y="34464"/>
                    </a:cubicBezTo>
                    <a:close/>
                  </a:path>
                </a:pathLst>
              </a:custGeom>
              <a:solidFill>
                <a:srgbClr val="FED02F"/>
              </a:solidFill>
              <a:ln w="11173"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1B27AF83-1E07-045E-C953-C441621D6F67}"/>
                  </a:ext>
                </a:extLst>
              </p:cNvPr>
              <p:cNvSpPr/>
              <p:nvPr/>
            </p:nvSpPr>
            <p:spPr>
              <a:xfrm>
                <a:off x="7106684" y="3570030"/>
                <a:ext cx="941001" cy="591975"/>
              </a:xfrm>
              <a:custGeom>
                <a:avLst/>
                <a:gdLst>
                  <a:gd name="connsiteX0" fmla="*/ 48272 w 941001"/>
                  <a:gd name="connsiteY0" fmla="*/ 591976 h 591975"/>
                  <a:gd name="connsiteX1" fmla="*/ 0 w 941001"/>
                  <a:gd name="connsiteY1" fmla="*/ 545001 h 591975"/>
                  <a:gd name="connsiteX2" fmla="*/ 14793 w 941001"/>
                  <a:gd name="connsiteY2" fmla="*/ 510784 h 591975"/>
                  <a:gd name="connsiteX3" fmla="*/ 254989 w 941001"/>
                  <a:gd name="connsiteY3" fmla="*/ 284731 h 591975"/>
                  <a:gd name="connsiteX4" fmla="*/ 275801 w 941001"/>
                  <a:gd name="connsiteY4" fmla="*/ 306842 h 591975"/>
                  <a:gd name="connsiteX5" fmla="*/ 35605 w 941001"/>
                  <a:gd name="connsiteY5" fmla="*/ 532894 h 591975"/>
                  <a:gd name="connsiteX6" fmla="*/ 30369 w 941001"/>
                  <a:gd name="connsiteY6" fmla="*/ 544979 h 591975"/>
                  <a:gd name="connsiteX7" fmla="*/ 46974 w 941001"/>
                  <a:gd name="connsiteY7" fmla="*/ 561584 h 591975"/>
                  <a:gd name="connsiteX8" fmla="*/ 59551 w 941001"/>
                  <a:gd name="connsiteY8" fmla="*/ 557176 h 591975"/>
                  <a:gd name="connsiteX9" fmla="*/ 238607 w 941001"/>
                  <a:gd name="connsiteY9" fmla="*/ 391905 h 591975"/>
                  <a:gd name="connsiteX10" fmla="*/ 270475 w 941001"/>
                  <a:gd name="connsiteY10" fmla="*/ 379440 h 591975"/>
                  <a:gd name="connsiteX11" fmla="*/ 318747 w 941001"/>
                  <a:gd name="connsiteY11" fmla="*/ 426414 h 591975"/>
                  <a:gd name="connsiteX12" fmla="*/ 304962 w 941001"/>
                  <a:gd name="connsiteY12" fmla="*/ 460207 h 591975"/>
                  <a:gd name="connsiteX13" fmla="*/ 263023 w 941001"/>
                  <a:gd name="connsiteY13" fmla="*/ 502168 h 591975"/>
                  <a:gd name="connsiteX14" fmla="*/ 258032 w 941001"/>
                  <a:gd name="connsiteY14" fmla="*/ 514208 h 591975"/>
                  <a:gd name="connsiteX15" fmla="*/ 275041 w 941001"/>
                  <a:gd name="connsiteY15" fmla="*/ 531216 h 591975"/>
                  <a:gd name="connsiteX16" fmla="*/ 287193 w 941001"/>
                  <a:gd name="connsiteY16" fmla="*/ 526382 h 591975"/>
                  <a:gd name="connsiteX17" fmla="*/ 805428 w 941001"/>
                  <a:gd name="connsiteY17" fmla="*/ 22536 h 591975"/>
                  <a:gd name="connsiteX18" fmla="*/ 860906 w 941001"/>
                  <a:gd name="connsiteY18" fmla="*/ 0 h 591975"/>
                  <a:gd name="connsiteX19" fmla="*/ 941001 w 941001"/>
                  <a:gd name="connsiteY19" fmla="*/ 79558 h 591975"/>
                  <a:gd name="connsiteX20" fmla="*/ 917682 w 941001"/>
                  <a:gd name="connsiteY20" fmla="*/ 135842 h 591975"/>
                  <a:gd name="connsiteX21" fmla="*/ 699462 w 941001"/>
                  <a:gd name="connsiteY21" fmla="*/ 354062 h 591975"/>
                  <a:gd name="connsiteX22" fmla="*/ 678001 w 941001"/>
                  <a:gd name="connsiteY22" fmla="*/ 332600 h 591975"/>
                  <a:gd name="connsiteX23" fmla="*/ 896221 w 941001"/>
                  <a:gd name="connsiteY23" fmla="*/ 114358 h 591975"/>
                  <a:gd name="connsiteX24" fmla="*/ 910633 w 941001"/>
                  <a:gd name="connsiteY24" fmla="*/ 79558 h 591975"/>
                  <a:gd name="connsiteX25" fmla="*/ 861399 w 941001"/>
                  <a:gd name="connsiteY25" fmla="*/ 30346 h 591975"/>
                  <a:gd name="connsiteX26" fmla="*/ 826576 w 941001"/>
                  <a:gd name="connsiteY26" fmla="*/ 44288 h 591975"/>
                  <a:gd name="connsiteX27" fmla="*/ 308319 w 941001"/>
                  <a:gd name="connsiteY27" fmla="*/ 548157 h 591975"/>
                  <a:gd name="connsiteX28" fmla="*/ 275287 w 941001"/>
                  <a:gd name="connsiteY28" fmla="*/ 561562 h 591975"/>
                  <a:gd name="connsiteX29" fmla="*/ 227641 w 941001"/>
                  <a:gd name="connsiteY29" fmla="*/ 514185 h 591975"/>
                  <a:gd name="connsiteX30" fmla="*/ 241517 w 941001"/>
                  <a:gd name="connsiteY30" fmla="*/ 480684 h 591975"/>
                  <a:gd name="connsiteX31" fmla="*/ 283478 w 941001"/>
                  <a:gd name="connsiteY31" fmla="*/ 438700 h 591975"/>
                  <a:gd name="connsiteX32" fmla="*/ 288356 w 941001"/>
                  <a:gd name="connsiteY32" fmla="*/ 426951 h 591975"/>
                  <a:gd name="connsiteX33" fmla="*/ 271751 w 941001"/>
                  <a:gd name="connsiteY33" fmla="*/ 409764 h 591975"/>
                  <a:gd name="connsiteX34" fmla="*/ 259174 w 941001"/>
                  <a:gd name="connsiteY34" fmla="*/ 414172 h 591975"/>
                  <a:gd name="connsiteX35" fmla="*/ 80118 w 941001"/>
                  <a:gd name="connsiteY35" fmla="*/ 579443 h 591975"/>
                  <a:gd name="connsiteX36" fmla="*/ 48250 w 941001"/>
                  <a:gd name="connsiteY36" fmla="*/ 591908 h 59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41001" h="591975">
                    <a:moveTo>
                      <a:pt x="48272" y="591976"/>
                    </a:moveTo>
                    <a:cubicBezTo>
                      <a:pt x="21081" y="591976"/>
                      <a:pt x="0" y="570894"/>
                      <a:pt x="0" y="545001"/>
                    </a:cubicBezTo>
                    <a:cubicBezTo>
                      <a:pt x="0" y="532089"/>
                      <a:pt x="5393" y="519623"/>
                      <a:pt x="14793" y="510784"/>
                    </a:cubicBezTo>
                    <a:lnTo>
                      <a:pt x="254989" y="284731"/>
                    </a:lnTo>
                    <a:lnTo>
                      <a:pt x="275801" y="306842"/>
                    </a:lnTo>
                    <a:lnTo>
                      <a:pt x="35605" y="532894"/>
                    </a:lnTo>
                    <a:cubicBezTo>
                      <a:pt x="32271" y="536027"/>
                      <a:pt x="30369" y="540414"/>
                      <a:pt x="30369" y="544979"/>
                    </a:cubicBezTo>
                    <a:cubicBezTo>
                      <a:pt x="30369" y="554132"/>
                      <a:pt x="37821" y="561584"/>
                      <a:pt x="46974" y="561584"/>
                    </a:cubicBezTo>
                    <a:cubicBezTo>
                      <a:pt x="52479" y="561584"/>
                      <a:pt x="56485" y="560018"/>
                      <a:pt x="59551" y="557176"/>
                    </a:cubicBezTo>
                    <a:lnTo>
                      <a:pt x="238607" y="391905"/>
                    </a:lnTo>
                    <a:cubicBezTo>
                      <a:pt x="247313" y="383871"/>
                      <a:pt x="258614" y="379440"/>
                      <a:pt x="270475" y="379440"/>
                    </a:cubicBezTo>
                    <a:cubicBezTo>
                      <a:pt x="297666" y="379440"/>
                      <a:pt x="318747" y="400521"/>
                      <a:pt x="318747" y="426414"/>
                    </a:cubicBezTo>
                    <a:cubicBezTo>
                      <a:pt x="318747" y="439349"/>
                      <a:pt x="313712" y="451479"/>
                      <a:pt x="304962" y="460207"/>
                    </a:cubicBezTo>
                    <a:lnTo>
                      <a:pt x="263023" y="502168"/>
                    </a:lnTo>
                    <a:cubicBezTo>
                      <a:pt x="259845" y="505345"/>
                      <a:pt x="258032" y="509732"/>
                      <a:pt x="258032" y="514208"/>
                    </a:cubicBezTo>
                    <a:cubicBezTo>
                      <a:pt x="258032" y="523585"/>
                      <a:pt x="265664" y="531216"/>
                      <a:pt x="275041" y="531216"/>
                    </a:cubicBezTo>
                    <a:cubicBezTo>
                      <a:pt x="279763" y="531216"/>
                      <a:pt x="283970" y="529493"/>
                      <a:pt x="287193" y="526382"/>
                    </a:cubicBezTo>
                    <a:lnTo>
                      <a:pt x="805428" y="22536"/>
                    </a:lnTo>
                    <a:cubicBezTo>
                      <a:pt x="820355" y="8012"/>
                      <a:pt x="840071" y="0"/>
                      <a:pt x="860906" y="0"/>
                    </a:cubicBezTo>
                    <a:cubicBezTo>
                      <a:pt x="905307" y="0"/>
                      <a:pt x="941001" y="35695"/>
                      <a:pt x="941001" y="79558"/>
                    </a:cubicBezTo>
                    <a:cubicBezTo>
                      <a:pt x="941001" y="100818"/>
                      <a:pt x="932721" y="120803"/>
                      <a:pt x="917682" y="135842"/>
                    </a:cubicBezTo>
                    <a:lnTo>
                      <a:pt x="699462" y="354062"/>
                    </a:lnTo>
                    <a:lnTo>
                      <a:pt x="678001" y="332600"/>
                    </a:lnTo>
                    <a:lnTo>
                      <a:pt x="896221" y="114358"/>
                    </a:lnTo>
                    <a:cubicBezTo>
                      <a:pt x="905530" y="105070"/>
                      <a:pt x="910633" y="92695"/>
                      <a:pt x="910633" y="79558"/>
                    </a:cubicBezTo>
                    <a:cubicBezTo>
                      <a:pt x="910633" y="52412"/>
                      <a:pt x="888545" y="30346"/>
                      <a:pt x="861399" y="30346"/>
                    </a:cubicBezTo>
                    <a:cubicBezTo>
                      <a:pt x="847993" y="30346"/>
                      <a:pt x="835797" y="35292"/>
                      <a:pt x="826576" y="44288"/>
                    </a:cubicBezTo>
                    <a:lnTo>
                      <a:pt x="308319" y="548157"/>
                    </a:lnTo>
                    <a:cubicBezTo>
                      <a:pt x="299389" y="556818"/>
                      <a:pt x="287662" y="561562"/>
                      <a:pt x="275287" y="561562"/>
                    </a:cubicBezTo>
                    <a:cubicBezTo>
                      <a:pt x="248902" y="561562"/>
                      <a:pt x="227641" y="540302"/>
                      <a:pt x="227641" y="514185"/>
                    </a:cubicBezTo>
                    <a:cubicBezTo>
                      <a:pt x="227641" y="501698"/>
                      <a:pt x="232699" y="489501"/>
                      <a:pt x="241517" y="480684"/>
                    </a:cubicBezTo>
                    <a:lnTo>
                      <a:pt x="283478" y="438700"/>
                    </a:lnTo>
                    <a:cubicBezTo>
                      <a:pt x="286566" y="435612"/>
                      <a:pt x="288356" y="431315"/>
                      <a:pt x="288356" y="426951"/>
                    </a:cubicBezTo>
                    <a:cubicBezTo>
                      <a:pt x="288356" y="417238"/>
                      <a:pt x="280904" y="409764"/>
                      <a:pt x="271751" y="409764"/>
                    </a:cubicBezTo>
                    <a:cubicBezTo>
                      <a:pt x="266246" y="409764"/>
                      <a:pt x="262240" y="411330"/>
                      <a:pt x="259174" y="414172"/>
                    </a:cubicBezTo>
                    <a:lnTo>
                      <a:pt x="80118" y="579443"/>
                    </a:lnTo>
                    <a:cubicBezTo>
                      <a:pt x="71412" y="587477"/>
                      <a:pt x="60111" y="591908"/>
                      <a:pt x="48250" y="591908"/>
                    </a:cubicBezTo>
                    <a:close/>
                  </a:path>
                </a:pathLst>
              </a:custGeom>
              <a:solidFill>
                <a:srgbClr val="FED02F"/>
              </a:solidFill>
              <a:ln w="4469" cap="flat">
                <a:noFill/>
                <a:prstDash val="solid"/>
                <a:miter/>
              </a:ln>
            </p:spPr>
            <p:txBody>
              <a:bodyPr rtlCol="0" anchor="ctr"/>
              <a:lstStyle/>
              <a:p>
                <a:endParaRPr lang="en-US"/>
              </a:p>
            </p:txBody>
          </p:sp>
        </p:grpSp>
        <p:pic>
          <p:nvPicPr>
            <p:cNvPr id="106" name="Picture 105">
              <a:extLst>
                <a:ext uri="{FF2B5EF4-FFF2-40B4-BE49-F238E27FC236}">
                  <a16:creationId xmlns:a16="http://schemas.microsoft.com/office/drawing/2014/main" id="{65A9A7B7-00A9-F125-F001-5618847AA184}"/>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7188204" y="4147449"/>
              <a:ext cx="666422" cy="666422"/>
            </a:xfrm>
            <a:prstGeom prst="rect">
              <a:avLst/>
            </a:prstGeom>
          </p:spPr>
        </p:pic>
        <p:grpSp>
          <p:nvGrpSpPr>
            <p:cNvPr id="116" name="Group 115">
              <a:extLst>
                <a:ext uri="{FF2B5EF4-FFF2-40B4-BE49-F238E27FC236}">
                  <a16:creationId xmlns:a16="http://schemas.microsoft.com/office/drawing/2014/main" id="{EDB9E77A-3CA3-0584-5AA7-7BEEC8AA7992}"/>
                </a:ext>
              </a:extLst>
            </p:cNvPr>
            <p:cNvGrpSpPr/>
            <p:nvPr/>
          </p:nvGrpSpPr>
          <p:grpSpPr>
            <a:xfrm>
              <a:off x="6087903" y="2422647"/>
              <a:ext cx="2867025" cy="2942715"/>
              <a:chOff x="6087903" y="2422647"/>
              <a:chExt cx="2867025" cy="2942715"/>
            </a:xfrm>
          </p:grpSpPr>
          <p:grpSp>
            <p:nvGrpSpPr>
              <p:cNvPr id="66" name="Graphic 62">
                <a:extLst>
                  <a:ext uri="{FF2B5EF4-FFF2-40B4-BE49-F238E27FC236}">
                    <a16:creationId xmlns:a16="http://schemas.microsoft.com/office/drawing/2014/main" id="{A9094E17-24F8-11ED-3DEB-A2DCE082B33A}"/>
                  </a:ext>
                </a:extLst>
              </p:cNvPr>
              <p:cNvGrpSpPr/>
              <p:nvPr/>
            </p:nvGrpSpPr>
            <p:grpSpPr>
              <a:xfrm>
                <a:off x="6087903" y="2498399"/>
                <a:ext cx="2867025" cy="2866963"/>
                <a:chOff x="6087903" y="2681288"/>
                <a:chExt cx="2867025" cy="2866963"/>
              </a:xfrm>
              <a:solidFill>
                <a:srgbClr val="A6228C">
                  <a:alpha val="70000"/>
                </a:srgbClr>
              </a:solidFill>
            </p:grpSpPr>
            <p:sp>
              <p:nvSpPr>
                <p:cNvPr id="67" name="Freeform: Shape 66" hidden="1">
                  <a:extLst>
                    <a:ext uri="{FF2B5EF4-FFF2-40B4-BE49-F238E27FC236}">
                      <a16:creationId xmlns:a16="http://schemas.microsoft.com/office/drawing/2014/main" id="{5C3CD122-5C23-5C7C-8773-979992CFD37E}"/>
                    </a:ext>
                  </a:extLst>
                </p:cNvPr>
                <p:cNvSpPr/>
                <p:nvPr/>
              </p:nvSpPr>
              <p:spPr>
                <a:xfrm>
                  <a:off x="6087903" y="2681288"/>
                  <a:ext cx="2569952" cy="1980382"/>
                </a:xfrm>
                <a:custGeom>
                  <a:avLst/>
                  <a:gdLst>
                    <a:gd name="connsiteX0" fmla="*/ 1433513 w 2569952"/>
                    <a:gd name="connsiteY0" fmla="*/ 244002 h 1980382"/>
                    <a:gd name="connsiteX1" fmla="*/ 2432092 w 2569952"/>
                    <a:gd name="connsiteY1" fmla="*/ 787883 h 1980382"/>
                    <a:gd name="connsiteX2" fmla="*/ 2569953 w 2569952"/>
                    <a:gd name="connsiteY2" fmla="*/ 559558 h 1980382"/>
                    <a:gd name="connsiteX3" fmla="*/ 2447158 w 2569952"/>
                    <a:gd name="connsiteY3" fmla="*/ 419928 h 1980382"/>
                    <a:gd name="connsiteX4" fmla="*/ 1433513 w 2569952"/>
                    <a:gd name="connsiteY4" fmla="*/ 0 h 1980382"/>
                    <a:gd name="connsiteX5" fmla="*/ 419867 w 2569952"/>
                    <a:gd name="connsiteY5" fmla="*/ 419867 h 1980382"/>
                    <a:gd name="connsiteX6" fmla="*/ 0 w 2569952"/>
                    <a:gd name="connsiteY6" fmla="*/ 1433513 h 1980382"/>
                    <a:gd name="connsiteX7" fmla="*/ 107605 w 2569952"/>
                    <a:gd name="connsiteY7" fmla="*/ 1980382 h 1980382"/>
                    <a:gd name="connsiteX8" fmla="*/ 245527 w 2569952"/>
                    <a:gd name="connsiteY8" fmla="*/ 1493232 h 1980382"/>
                    <a:gd name="connsiteX9" fmla="*/ 244002 w 2569952"/>
                    <a:gd name="connsiteY9" fmla="*/ 1433513 h 1980382"/>
                    <a:gd name="connsiteX10" fmla="*/ 1433513 w 2569952"/>
                    <a:gd name="connsiteY10" fmla="*/ 244002 h 1980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69952" h="1980382">
                      <a:moveTo>
                        <a:pt x="1433513" y="244002"/>
                      </a:moveTo>
                      <a:cubicBezTo>
                        <a:pt x="1851549" y="244002"/>
                        <a:pt x="2219870" y="460798"/>
                        <a:pt x="2432092" y="787883"/>
                      </a:cubicBezTo>
                      <a:cubicBezTo>
                        <a:pt x="2470827" y="708155"/>
                        <a:pt x="2516882" y="631722"/>
                        <a:pt x="2569953" y="559558"/>
                      </a:cubicBezTo>
                      <a:cubicBezTo>
                        <a:pt x="2532315" y="510818"/>
                        <a:pt x="2491384" y="464153"/>
                        <a:pt x="2447158" y="419928"/>
                      </a:cubicBezTo>
                      <a:cubicBezTo>
                        <a:pt x="2176377" y="149085"/>
                        <a:pt x="1816413" y="0"/>
                        <a:pt x="1433513" y="0"/>
                      </a:cubicBezTo>
                      <a:cubicBezTo>
                        <a:pt x="1050612" y="0"/>
                        <a:pt x="690648" y="149085"/>
                        <a:pt x="419867" y="419867"/>
                      </a:cubicBezTo>
                      <a:cubicBezTo>
                        <a:pt x="149085" y="690648"/>
                        <a:pt x="0" y="1050612"/>
                        <a:pt x="0" y="1433513"/>
                      </a:cubicBezTo>
                      <a:cubicBezTo>
                        <a:pt x="0" y="1624200"/>
                        <a:pt x="37027" y="1809215"/>
                        <a:pt x="107605" y="1980382"/>
                      </a:cubicBezTo>
                      <a:cubicBezTo>
                        <a:pt x="187455" y="1834286"/>
                        <a:pt x="236438" y="1668914"/>
                        <a:pt x="245527" y="1493232"/>
                      </a:cubicBezTo>
                      <a:cubicBezTo>
                        <a:pt x="244551" y="1473468"/>
                        <a:pt x="244002" y="1453521"/>
                        <a:pt x="244002" y="1433513"/>
                      </a:cubicBezTo>
                      <a:cubicBezTo>
                        <a:pt x="244002" y="777635"/>
                        <a:pt x="777635" y="244002"/>
                        <a:pt x="1433513" y="244002"/>
                      </a:cubicBezTo>
                      <a:close/>
                    </a:path>
                  </a:pathLst>
                </a:custGeom>
                <a:grpFill/>
                <a:ln w="0" cap="flat">
                  <a:solidFill>
                    <a:srgbClr val="FED02F"/>
                  </a:solidFill>
                  <a:prstDash val="solid"/>
                  <a:miter/>
                </a:ln>
              </p:spPr>
              <p:txBody>
                <a:bodyPr rtlCol="0" anchor="ctr"/>
                <a:lstStyle/>
                <a:p>
                  <a:endParaRPr lang="en-US" dirty="0"/>
                </a:p>
              </p:txBody>
            </p:sp>
            <p:sp>
              <p:nvSpPr>
                <p:cNvPr id="68" name="Freeform: Shape 67" hidden="1">
                  <a:extLst>
                    <a:ext uri="{FF2B5EF4-FFF2-40B4-BE49-F238E27FC236}">
                      <a16:creationId xmlns:a16="http://schemas.microsoft.com/office/drawing/2014/main" id="{F1D0C5E1-F5D9-7225-C7A7-AA3C9022777B}"/>
                    </a:ext>
                  </a:extLst>
                </p:cNvPr>
                <p:cNvSpPr/>
                <p:nvPr/>
              </p:nvSpPr>
              <p:spPr>
                <a:xfrm>
                  <a:off x="6384976" y="3567869"/>
                  <a:ext cx="2569952" cy="1980382"/>
                </a:xfrm>
                <a:custGeom>
                  <a:avLst/>
                  <a:gdLst>
                    <a:gd name="connsiteX0" fmla="*/ 2324425 w 2569952"/>
                    <a:gd name="connsiteY0" fmla="*/ 487211 h 1980382"/>
                    <a:gd name="connsiteX1" fmla="*/ 2325950 w 2569952"/>
                    <a:gd name="connsiteY1" fmla="*/ 546931 h 1980382"/>
                    <a:gd name="connsiteX2" fmla="*/ 1136440 w 2569952"/>
                    <a:gd name="connsiteY2" fmla="*/ 1736441 h 1980382"/>
                    <a:gd name="connsiteX3" fmla="*/ 137861 w 2569952"/>
                    <a:gd name="connsiteY3" fmla="*/ 1192560 h 1980382"/>
                    <a:gd name="connsiteX4" fmla="*/ 0 w 2569952"/>
                    <a:gd name="connsiteY4" fmla="*/ 1420885 h 1980382"/>
                    <a:gd name="connsiteX5" fmla="*/ 122794 w 2569952"/>
                    <a:gd name="connsiteY5" fmla="*/ 1560516 h 1980382"/>
                    <a:gd name="connsiteX6" fmla="*/ 1136440 w 2569952"/>
                    <a:gd name="connsiteY6" fmla="*/ 1980382 h 1980382"/>
                    <a:gd name="connsiteX7" fmla="*/ 2150086 w 2569952"/>
                    <a:gd name="connsiteY7" fmla="*/ 1560516 h 1980382"/>
                    <a:gd name="connsiteX8" fmla="*/ 2569953 w 2569952"/>
                    <a:gd name="connsiteY8" fmla="*/ 546870 h 1980382"/>
                    <a:gd name="connsiteX9" fmla="*/ 2462348 w 2569952"/>
                    <a:gd name="connsiteY9" fmla="*/ 0 h 1980382"/>
                    <a:gd name="connsiteX10" fmla="*/ 2324425 w 2569952"/>
                    <a:gd name="connsiteY10" fmla="*/ 487150 h 1980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69952" h="1980382">
                      <a:moveTo>
                        <a:pt x="2324425" y="487211"/>
                      </a:moveTo>
                      <a:cubicBezTo>
                        <a:pt x="2325401" y="506975"/>
                        <a:pt x="2325950" y="526923"/>
                        <a:pt x="2325950" y="546931"/>
                      </a:cubicBezTo>
                      <a:cubicBezTo>
                        <a:pt x="2325950" y="1202809"/>
                        <a:pt x="1792318" y="1736441"/>
                        <a:pt x="1136440" y="1736441"/>
                      </a:cubicBezTo>
                      <a:cubicBezTo>
                        <a:pt x="718403" y="1736441"/>
                        <a:pt x="350082" y="1519645"/>
                        <a:pt x="137861" y="1192560"/>
                      </a:cubicBezTo>
                      <a:cubicBezTo>
                        <a:pt x="99126" y="1272288"/>
                        <a:pt x="53070" y="1348722"/>
                        <a:pt x="0" y="1420885"/>
                      </a:cubicBezTo>
                      <a:cubicBezTo>
                        <a:pt x="37637" y="1469625"/>
                        <a:pt x="78569" y="1516290"/>
                        <a:pt x="122794" y="1560516"/>
                      </a:cubicBezTo>
                      <a:cubicBezTo>
                        <a:pt x="393575" y="1831297"/>
                        <a:pt x="753539" y="1980382"/>
                        <a:pt x="1136440" y="1980382"/>
                      </a:cubicBezTo>
                      <a:cubicBezTo>
                        <a:pt x="1519340" y="1980382"/>
                        <a:pt x="1879305" y="1831297"/>
                        <a:pt x="2150086" y="1560516"/>
                      </a:cubicBezTo>
                      <a:cubicBezTo>
                        <a:pt x="2420867" y="1289734"/>
                        <a:pt x="2569953" y="929770"/>
                        <a:pt x="2569953" y="546870"/>
                      </a:cubicBezTo>
                      <a:cubicBezTo>
                        <a:pt x="2569953" y="356182"/>
                        <a:pt x="2532925" y="171107"/>
                        <a:pt x="2462348" y="0"/>
                      </a:cubicBezTo>
                      <a:cubicBezTo>
                        <a:pt x="2382498" y="146096"/>
                        <a:pt x="2333514" y="311469"/>
                        <a:pt x="2324425" y="487150"/>
                      </a:cubicBezTo>
                      <a:close/>
                    </a:path>
                  </a:pathLst>
                </a:custGeom>
                <a:grpFill/>
                <a:ln w="0" cap="flat">
                  <a:solidFill>
                    <a:srgbClr val="FED02F"/>
                  </a:solidFill>
                  <a:prstDash val="solid"/>
                  <a:miter/>
                </a:ln>
              </p:spPr>
              <p:txBody>
                <a:bodyPr rtlCol="0" anchor="ctr"/>
                <a:lstStyle/>
                <a:p>
                  <a:endParaRPr lang="en-US"/>
                </a:p>
              </p:txBody>
            </p:sp>
          </p:grpSp>
          <p:sp>
            <p:nvSpPr>
              <p:cNvPr id="115" name="Flowchart: Merge 111">
                <a:extLst>
                  <a:ext uri="{FF2B5EF4-FFF2-40B4-BE49-F238E27FC236}">
                    <a16:creationId xmlns:a16="http://schemas.microsoft.com/office/drawing/2014/main" id="{60788749-FCE1-0BEB-7C3D-5299A371A766}"/>
                  </a:ext>
                </a:extLst>
              </p:cNvPr>
              <p:cNvSpPr/>
              <p:nvPr/>
            </p:nvSpPr>
            <p:spPr>
              <a:xfrm flipV="1">
                <a:off x="7338535" y="2422647"/>
                <a:ext cx="365760" cy="182880"/>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Lst>
                <a:ahLst/>
                <a:cxnLst>
                  <a:cxn ang="0">
                    <a:pos x="connsiteX0" y="connsiteY0"/>
                  </a:cxn>
                  <a:cxn ang="0">
                    <a:pos x="connsiteX1" y="connsiteY1"/>
                  </a:cxn>
                  <a:cxn ang="0">
                    <a:pos x="connsiteX2" y="connsiteY2"/>
                  </a:cxn>
                  <a:cxn ang="0">
                    <a:pos x="connsiteX3" y="connsiteY3"/>
                  </a:cxn>
                </a:cxnLst>
                <a:rect l="l" t="t" r="r" b="b"/>
                <a:pathLst>
                  <a:path w="10000" h="10000">
                    <a:moveTo>
                      <a:pt x="0" y="0"/>
                    </a:moveTo>
                    <a:cubicBezTo>
                      <a:pt x="3398" y="912"/>
                      <a:pt x="6472" y="521"/>
                      <a:pt x="10000" y="0"/>
                    </a:cubicBezTo>
                    <a:cubicBezTo>
                      <a:pt x="6694" y="2628"/>
                      <a:pt x="5484" y="6667"/>
                      <a:pt x="5000" y="10000"/>
                    </a:cubicBezTo>
                    <a:cubicBezTo>
                      <a:pt x="4380" y="6603"/>
                      <a:pt x="3351" y="3077"/>
                      <a:pt x="0" y="0"/>
                    </a:cubicBezTo>
                    <a:close/>
                  </a:path>
                </a:pathLst>
              </a:custGeom>
              <a:solidFill>
                <a:srgbClr val="FED02F"/>
              </a:solidFill>
              <a:ln w="0" cap="flat">
                <a:solidFill>
                  <a:srgbClr val="FED02F"/>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schemeClr val="tx1"/>
                  </a:solidFill>
                </a:endParaRPr>
              </a:p>
            </p:txBody>
          </p:sp>
        </p:grpSp>
      </p:grpSp>
      <p:pic>
        <p:nvPicPr>
          <p:cNvPr id="10" name="8_2">
            <a:hlinkClick r:id="" action="ppaction://media"/>
            <a:extLst>
              <a:ext uri="{FF2B5EF4-FFF2-40B4-BE49-F238E27FC236}">
                <a16:creationId xmlns:a16="http://schemas.microsoft.com/office/drawing/2014/main" id="{5BE01B61-A0A1-0578-0F93-6943A4598AE0}"/>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290513" y="7750175"/>
            <a:ext cx="609600" cy="609600"/>
          </a:xfrm>
          <a:prstGeom prst="rect">
            <a:avLst/>
          </a:prstGeom>
        </p:spPr>
      </p:pic>
      <p:grpSp>
        <p:nvGrpSpPr>
          <p:cNvPr id="51" name="Group 50">
            <a:extLst>
              <a:ext uri="{FF2B5EF4-FFF2-40B4-BE49-F238E27FC236}">
                <a16:creationId xmlns:a16="http://schemas.microsoft.com/office/drawing/2014/main" id="{7676F51F-9F1F-D225-21D2-302762B34337}"/>
              </a:ext>
            </a:extLst>
          </p:cNvPr>
          <p:cNvGrpSpPr/>
          <p:nvPr/>
        </p:nvGrpSpPr>
        <p:grpSpPr>
          <a:xfrm>
            <a:off x="8997408" y="2676483"/>
            <a:ext cx="2755431" cy="3539771"/>
            <a:chOff x="8997408" y="2676483"/>
            <a:chExt cx="2755431" cy="3539771"/>
          </a:xfrm>
        </p:grpSpPr>
        <p:grpSp>
          <p:nvGrpSpPr>
            <p:cNvPr id="8" name="Group 7">
              <a:extLst>
                <a:ext uri="{FF2B5EF4-FFF2-40B4-BE49-F238E27FC236}">
                  <a16:creationId xmlns:a16="http://schemas.microsoft.com/office/drawing/2014/main" id="{E549D61E-23FA-9469-11A3-48DE801D1E58}"/>
                </a:ext>
              </a:extLst>
            </p:cNvPr>
            <p:cNvGrpSpPr/>
            <p:nvPr/>
          </p:nvGrpSpPr>
          <p:grpSpPr>
            <a:xfrm>
              <a:off x="8997408" y="2676483"/>
              <a:ext cx="2755431" cy="3539771"/>
              <a:chOff x="8669859" y="2676483"/>
              <a:chExt cx="2755431" cy="3539771"/>
            </a:xfrm>
          </p:grpSpPr>
          <p:sp>
            <p:nvSpPr>
              <p:cNvPr id="69" name="Oval 68">
                <a:extLst>
                  <a:ext uri="{FF2B5EF4-FFF2-40B4-BE49-F238E27FC236}">
                    <a16:creationId xmlns:a16="http://schemas.microsoft.com/office/drawing/2014/main" id="{754A608B-7C21-CDE2-E638-7C1DF739A53E}"/>
                  </a:ext>
                </a:extLst>
              </p:cNvPr>
              <p:cNvSpPr>
                <a:spLocks noChangeAspect="1"/>
              </p:cNvSpPr>
              <p:nvPr/>
            </p:nvSpPr>
            <p:spPr>
              <a:xfrm>
                <a:off x="8765009" y="2676483"/>
                <a:ext cx="2520000" cy="2519947"/>
              </a:xfrm>
              <a:prstGeom prst="ellipse">
                <a:avLst/>
              </a:prstGeom>
              <a:solidFill>
                <a:schemeClr val="bg1">
                  <a:alpha val="70000"/>
                </a:schemeClr>
              </a:solidFill>
              <a:ln w="203200" cap="flat">
                <a:solidFill>
                  <a:srgbClr val="F26829"/>
                </a:solidFill>
                <a:prstDash val="solid"/>
                <a:miter/>
              </a:ln>
            </p:spPr>
            <p:txBody>
              <a:bodyPr rtlCol="0" anchor="ctr"/>
              <a:lstStyle/>
              <a:p>
                <a:endParaRPr lang="en-US" dirty="0"/>
              </a:p>
            </p:txBody>
          </p:sp>
          <p:sp>
            <p:nvSpPr>
              <p:cNvPr id="74" name="TextBox 73">
                <a:extLst>
                  <a:ext uri="{FF2B5EF4-FFF2-40B4-BE49-F238E27FC236}">
                    <a16:creationId xmlns:a16="http://schemas.microsoft.com/office/drawing/2014/main" id="{7F42CD96-6A24-E9AE-4108-3CBF637843B3}"/>
                  </a:ext>
                </a:extLst>
              </p:cNvPr>
              <p:cNvSpPr txBox="1"/>
              <p:nvPr/>
            </p:nvSpPr>
            <p:spPr>
              <a:xfrm>
                <a:off x="8669859" y="5508368"/>
                <a:ext cx="2755431" cy="707886"/>
              </a:xfrm>
              <a:prstGeom prst="rect">
                <a:avLst/>
              </a:prstGeom>
              <a:noFill/>
            </p:spPr>
            <p:txBody>
              <a:bodyPr wrap="square">
                <a:spAutoFit/>
              </a:bodyPr>
              <a:lstStyle/>
              <a:p>
                <a:pPr algn="ctr" rtl="0">
                  <a:spcBef>
                    <a:spcPct val="0"/>
                  </a:spcBef>
                  <a:buClrTx/>
                  <a:buFontTx/>
                  <a:buNone/>
                </a:pPr>
                <a:r>
                  <a:rPr lang="en-US" altLang="en-US" sz="2000" dirty="0"/>
                  <a:t>Sharps box/Needle cutter</a:t>
                </a:r>
                <a:endParaRPr lang="en-CA" altLang="en-US" sz="2000" dirty="0"/>
              </a:p>
            </p:txBody>
          </p:sp>
          <p:pic>
            <p:nvPicPr>
              <p:cNvPr id="108" name="Graphic 107">
                <a:extLst>
                  <a:ext uri="{FF2B5EF4-FFF2-40B4-BE49-F238E27FC236}">
                    <a16:creationId xmlns:a16="http://schemas.microsoft.com/office/drawing/2014/main" id="{485EAD4E-7813-5F86-DA8D-DCBE2897760A}"/>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591768" y="3323360"/>
                <a:ext cx="1040663" cy="1040663"/>
              </a:xfrm>
              <a:prstGeom prst="rect">
                <a:avLst/>
              </a:prstGeom>
            </p:spPr>
          </p:pic>
          <p:sp>
            <p:nvSpPr>
              <p:cNvPr id="117" name="Flowchart: Merge 111">
                <a:extLst>
                  <a:ext uri="{FF2B5EF4-FFF2-40B4-BE49-F238E27FC236}">
                    <a16:creationId xmlns:a16="http://schemas.microsoft.com/office/drawing/2014/main" id="{72BD5B8B-F746-0339-FE7A-79D6339C8088}"/>
                  </a:ext>
                </a:extLst>
              </p:cNvPr>
              <p:cNvSpPr/>
              <p:nvPr/>
            </p:nvSpPr>
            <p:spPr>
              <a:xfrm>
                <a:off x="9841537" y="5276409"/>
                <a:ext cx="365760" cy="182880"/>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Lst>
                <a:ahLst/>
                <a:cxnLst>
                  <a:cxn ang="0">
                    <a:pos x="connsiteX0" y="connsiteY0"/>
                  </a:cxn>
                  <a:cxn ang="0">
                    <a:pos x="connsiteX1" y="connsiteY1"/>
                  </a:cxn>
                  <a:cxn ang="0">
                    <a:pos x="connsiteX2" y="connsiteY2"/>
                  </a:cxn>
                  <a:cxn ang="0">
                    <a:pos x="connsiteX3" y="connsiteY3"/>
                  </a:cxn>
                </a:cxnLst>
                <a:rect l="l" t="t" r="r" b="b"/>
                <a:pathLst>
                  <a:path w="10000" h="10000">
                    <a:moveTo>
                      <a:pt x="0" y="0"/>
                    </a:moveTo>
                    <a:cubicBezTo>
                      <a:pt x="3398" y="912"/>
                      <a:pt x="6472" y="521"/>
                      <a:pt x="10000" y="0"/>
                    </a:cubicBezTo>
                    <a:cubicBezTo>
                      <a:pt x="6694" y="2628"/>
                      <a:pt x="5484" y="6667"/>
                      <a:pt x="5000" y="10000"/>
                    </a:cubicBezTo>
                    <a:cubicBezTo>
                      <a:pt x="4380" y="6603"/>
                      <a:pt x="3351" y="3077"/>
                      <a:pt x="0" y="0"/>
                    </a:cubicBezTo>
                    <a:close/>
                  </a:path>
                </a:pathLst>
              </a:custGeom>
              <a:solidFill>
                <a:srgbClr val="F26829"/>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schemeClr val="tx1"/>
                  </a:solidFill>
                </a:endParaRPr>
              </a:p>
            </p:txBody>
          </p:sp>
        </p:grpSp>
        <p:cxnSp>
          <p:nvCxnSpPr>
            <p:cNvPr id="12" name="Straight Connector 11">
              <a:extLst>
                <a:ext uri="{FF2B5EF4-FFF2-40B4-BE49-F238E27FC236}">
                  <a16:creationId xmlns:a16="http://schemas.microsoft.com/office/drawing/2014/main" id="{EB05795E-56F2-E938-F562-7CFA2C2BF702}"/>
                </a:ext>
              </a:extLst>
            </p:cNvPr>
            <p:cNvCxnSpPr>
              <a:cxnSpLocks/>
            </p:cNvCxnSpPr>
            <p:nvPr/>
          </p:nvCxnSpPr>
          <p:spPr>
            <a:xfrm flipV="1">
              <a:off x="9782722" y="4338284"/>
              <a:ext cx="158708" cy="158708"/>
            </a:xfrm>
            <a:prstGeom prst="line">
              <a:avLst/>
            </a:prstGeom>
            <a:ln>
              <a:solidFill>
                <a:srgbClr val="F26829"/>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442794916"/>
      </p:ext>
    </p:extLst>
  </p:cSld>
  <p:clrMapOvr>
    <a:masterClrMapping/>
  </p:clrMapOvr>
  <mc:AlternateContent xmlns:mc="http://schemas.openxmlformats.org/markup-compatibility/2006" xmlns:p14="http://schemas.microsoft.com/office/powerpoint/2010/main">
    <mc:Choice Requires="p14">
      <p:transition spd="slow" p14:dur="2000" advClick="0" advTm="29000"/>
    </mc:Choice>
    <mc:Fallback xmlns="">
      <p:transition spd="slow" advClick="0" advTm="2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896" fill="hold"/>
                                        <p:tgtEl>
                                          <p:spTgt spid="10"/>
                                        </p:tgtEl>
                                      </p:cBhvr>
                                    </p:cmd>
                                  </p:childTnLst>
                                </p:cTn>
                              </p:par>
                              <p:par>
                                <p:cTn id="7" presetID="2" presetClass="entr" presetSubtype="8" fill="hold" nodeType="withEffect">
                                  <p:stCondLst>
                                    <p:cond delay="50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0-#ppt_w/2"/>
                                          </p:val>
                                        </p:tav>
                                        <p:tav tm="100000">
                                          <p:val>
                                            <p:strVal val="#ppt_x"/>
                                          </p:val>
                                        </p:tav>
                                      </p:tavLst>
                                    </p:anim>
                                    <p:anim calcmode="lin" valueType="num">
                                      <p:cBhvr additive="base">
                                        <p:cTn id="10" dur="500" fill="hold"/>
                                        <p:tgtEl>
                                          <p:spTgt spid="3"/>
                                        </p:tgtEl>
                                        <p:attrNameLst>
                                          <p:attrName>ppt_y</p:attrName>
                                        </p:attrNameLst>
                                      </p:cBhvr>
                                      <p:tavLst>
                                        <p:tav tm="0">
                                          <p:val>
                                            <p:strVal val="#ppt_y"/>
                                          </p:val>
                                        </p:tav>
                                        <p:tav tm="100000">
                                          <p:val>
                                            <p:strVal val="#ppt_y"/>
                                          </p:val>
                                        </p:tav>
                                      </p:tavLst>
                                    </p:anim>
                                  </p:childTnLst>
                                </p:cTn>
                              </p:par>
                              <p:par>
                                <p:cTn id="11" presetID="21" presetClass="entr" presetSubtype="1" fill="hold" nodeType="withEffect">
                                  <p:stCondLst>
                                    <p:cond delay="4000"/>
                                  </p:stCondLst>
                                  <p:childTnLst>
                                    <p:set>
                                      <p:cBhvr>
                                        <p:cTn id="12" dur="1" fill="hold">
                                          <p:stCondLst>
                                            <p:cond delay="0"/>
                                          </p:stCondLst>
                                        </p:cTn>
                                        <p:tgtEl>
                                          <p:spTgt spid="5"/>
                                        </p:tgtEl>
                                        <p:attrNameLst>
                                          <p:attrName>style.visibility</p:attrName>
                                        </p:attrNameLst>
                                      </p:cBhvr>
                                      <p:to>
                                        <p:strVal val="visible"/>
                                      </p:to>
                                    </p:set>
                                    <p:animEffect transition="in" filter="wheel(1)">
                                      <p:cBhvr>
                                        <p:cTn id="13" dur="500"/>
                                        <p:tgtEl>
                                          <p:spTgt spid="5"/>
                                        </p:tgtEl>
                                      </p:cBhvr>
                                    </p:animEffect>
                                  </p:childTnLst>
                                </p:cTn>
                              </p:par>
                              <p:par>
                                <p:cTn id="14" presetID="21" presetClass="entr" presetSubtype="1" fill="hold" nodeType="withEffect">
                                  <p:stCondLst>
                                    <p:cond delay="4500"/>
                                  </p:stCondLst>
                                  <p:childTnLst>
                                    <p:set>
                                      <p:cBhvr>
                                        <p:cTn id="15" dur="1" fill="hold">
                                          <p:stCondLst>
                                            <p:cond delay="0"/>
                                          </p:stCondLst>
                                        </p:cTn>
                                        <p:tgtEl>
                                          <p:spTgt spid="7"/>
                                        </p:tgtEl>
                                        <p:attrNameLst>
                                          <p:attrName>style.visibility</p:attrName>
                                        </p:attrNameLst>
                                      </p:cBhvr>
                                      <p:to>
                                        <p:strVal val="visible"/>
                                      </p:to>
                                    </p:set>
                                    <p:animEffect transition="in" filter="wheel(1)">
                                      <p:cBhvr>
                                        <p:cTn id="16" dur="500"/>
                                        <p:tgtEl>
                                          <p:spTgt spid="7"/>
                                        </p:tgtEl>
                                      </p:cBhvr>
                                    </p:animEffect>
                                  </p:childTnLst>
                                </p:cTn>
                              </p:par>
                              <p:par>
                                <p:cTn id="17" presetID="21" presetClass="entr" presetSubtype="1" fill="hold" grpId="0" nodeType="withEffect">
                                  <p:stCondLst>
                                    <p:cond delay="4500"/>
                                  </p:stCondLst>
                                  <p:childTnLst>
                                    <p:set>
                                      <p:cBhvr>
                                        <p:cTn id="18" dur="1" fill="hold">
                                          <p:stCondLst>
                                            <p:cond delay="0"/>
                                          </p:stCondLst>
                                        </p:cTn>
                                        <p:tgtEl>
                                          <p:spTgt spid="9"/>
                                        </p:tgtEl>
                                        <p:attrNameLst>
                                          <p:attrName>style.visibility</p:attrName>
                                        </p:attrNameLst>
                                      </p:cBhvr>
                                      <p:to>
                                        <p:strVal val="visible"/>
                                      </p:to>
                                    </p:set>
                                    <p:animEffect transition="in" filter="wheel(1)">
                                      <p:cBhvr>
                                        <p:cTn id="19" dur="500"/>
                                        <p:tgtEl>
                                          <p:spTgt spid="9"/>
                                        </p:tgtEl>
                                      </p:cBhvr>
                                    </p:animEffect>
                                  </p:childTnLst>
                                </p:cTn>
                              </p:par>
                              <p:par>
                                <p:cTn id="20" presetID="21" presetClass="entr" presetSubtype="1" fill="hold" nodeType="withEffect">
                                  <p:stCondLst>
                                    <p:cond delay="5000"/>
                                  </p:stCondLst>
                                  <p:childTnLst>
                                    <p:set>
                                      <p:cBhvr>
                                        <p:cTn id="21" dur="1" fill="hold">
                                          <p:stCondLst>
                                            <p:cond delay="0"/>
                                          </p:stCondLst>
                                        </p:cTn>
                                        <p:tgtEl>
                                          <p:spTgt spid="51"/>
                                        </p:tgtEl>
                                        <p:attrNameLst>
                                          <p:attrName>style.visibility</p:attrName>
                                        </p:attrNameLst>
                                      </p:cBhvr>
                                      <p:to>
                                        <p:strVal val="visible"/>
                                      </p:to>
                                    </p:set>
                                    <p:animEffect transition="in" filter="wheel(1)">
                                      <p:cBhvr>
                                        <p:cTn id="22" dur="500"/>
                                        <p:tgtEl>
                                          <p:spTgt spid="51"/>
                                        </p:tgtEl>
                                      </p:cBhvr>
                                    </p:animEffect>
                                  </p:childTnLst>
                                </p:cTn>
                              </p:par>
                              <p:par>
                                <p:cTn id="23" presetID="42" presetClass="entr" presetSubtype="0" fill="hold" grpId="0" nodeType="withEffect">
                                  <p:stCondLst>
                                    <p:cond delay="15000"/>
                                  </p:stCondLst>
                                  <p:childTnLst>
                                    <p:set>
                                      <p:cBhvr>
                                        <p:cTn id="24" dur="1" fill="hold">
                                          <p:stCondLst>
                                            <p:cond delay="0"/>
                                          </p:stCondLst>
                                        </p:cTn>
                                        <p:tgtEl>
                                          <p:spTgt spid="110"/>
                                        </p:tgtEl>
                                        <p:attrNameLst>
                                          <p:attrName>style.visibility</p:attrName>
                                        </p:attrNameLst>
                                      </p:cBhvr>
                                      <p:to>
                                        <p:strVal val="visible"/>
                                      </p:to>
                                    </p:set>
                                    <p:animEffect transition="in" filter="fade">
                                      <p:cBhvr>
                                        <p:cTn id="25" dur="500"/>
                                        <p:tgtEl>
                                          <p:spTgt spid="110"/>
                                        </p:tgtEl>
                                      </p:cBhvr>
                                    </p:animEffect>
                                    <p:anim calcmode="lin" valueType="num">
                                      <p:cBhvr>
                                        <p:cTn id="26" dur="500" fill="hold"/>
                                        <p:tgtEl>
                                          <p:spTgt spid="110"/>
                                        </p:tgtEl>
                                        <p:attrNameLst>
                                          <p:attrName>ppt_x</p:attrName>
                                        </p:attrNameLst>
                                      </p:cBhvr>
                                      <p:tavLst>
                                        <p:tav tm="0">
                                          <p:val>
                                            <p:strVal val="#ppt_x"/>
                                          </p:val>
                                        </p:tav>
                                        <p:tav tm="100000">
                                          <p:val>
                                            <p:strVal val="#ppt_x"/>
                                          </p:val>
                                        </p:tav>
                                      </p:tavLst>
                                    </p:anim>
                                    <p:anim calcmode="lin" valueType="num">
                                      <p:cBhvr>
                                        <p:cTn id="27" dur="500" fill="hold"/>
                                        <p:tgtEl>
                                          <p:spTgt spid="110"/>
                                        </p:tgtEl>
                                        <p:attrNameLst>
                                          <p:attrName>ppt_y</p:attrName>
                                        </p:attrNameLst>
                                      </p:cBhvr>
                                      <p:tavLst>
                                        <p:tav tm="0">
                                          <p:val>
                                            <p:strVal val="#ppt_y+.1"/>
                                          </p:val>
                                        </p:tav>
                                        <p:tav tm="100000">
                                          <p:val>
                                            <p:strVal val="#ppt_y"/>
                                          </p:val>
                                        </p:tav>
                                      </p:tavLst>
                                    </p:anim>
                                  </p:childTnLst>
                                </p:cTn>
                              </p:par>
                              <p:par>
                                <p:cTn id="28" presetID="2" presetClass="exit" presetSubtype="8" fill="hold" grpId="0" nodeType="withEffect">
                                  <p:stCondLst>
                                    <p:cond delay="29000"/>
                                  </p:stCondLst>
                                  <p:childTnLst>
                                    <p:anim calcmode="lin" valueType="num">
                                      <p:cBhvr additive="base">
                                        <p:cTn id="29" dur="500"/>
                                        <p:tgtEl>
                                          <p:spTgt spid="2"/>
                                        </p:tgtEl>
                                        <p:attrNameLst>
                                          <p:attrName>ppt_x</p:attrName>
                                        </p:attrNameLst>
                                      </p:cBhvr>
                                      <p:tavLst>
                                        <p:tav tm="0">
                                          <p:val>
                                            <p:strVal val="ppt_x"/>
                                          </p:val>
                                        </p:tav>
                                        <p:tav tm="100000">
                                          <p:val>
                                            <p:strVal val="0-ppt_w/2"/>
                                          </p:val>
                                        </p:tav>
                                      </p:tavLst>
                                    </p:anim>
                                    <p:anim calcmode="lin" valueType="num">
                                      <p:cBhvr additive="base">
                                        <p:cTn id="30" dur="500"/>
                                        <p:tgtEl>
                                          <p:spTgt spid="2"/>
                                        </p:tgtEl>
                                        <p:attrNameLst>
                                          <p:attrName>ppt_y</p:attrName>
                                        </p:attrNameLst>
                                      </p:cBhvr>
                                      <p:tavLst>
                                        <p:tav tm="0">
                                          <p:val>
                                            <p:strVal val="ppt_y"/>
                                          </p:val>
                                        </p:tav>
                                        <p:tav tm="100000">
                                          <p:val>
                                            <p:strVal val="ppt_y"/>
                                          </p:val>
                                        </p:tav>
                                      </p:tavLst>
                                    </p:anim>
                                    <p:set>
                                      <p:cBhvr>
                                        <p:cTn id="31" dur="1" fill="hold">
                                          <p:stCondLst>
                                            <p:cond delay="499"/>
                                          </p:stCondLst>
                                        </p:cTn>
                                        <p:tgtEl>
                                          <p:spTgt spid="2"/>
                                        </p:tgtEl>
                                        <p:attrNameLst>
                                          <p:attrName>style.visibility</p:attrName>
                                        </p:attrNameLst>
                                      </p:cBhvr>
                                      <p:to>
                                        <p:strVal val="hidden"/>
                                      </p:to>
                                    </p:set>
                                  </p:childTnLst>
                                </p:cTn>
                              </p:par>
                              <p:par>
                                <p:cTn id="32" presetID="2" presetClass="exit" presetSubtype="8" fill="hold" nodeType="withEffect">
                                  <p:stCondLst>
                                    <p:cond delay="29000"/>
                                  </p:stCondLst>
                                  <p:childTnLst>
                                    <p:anim calcmode="lin" valueType="num">
                                      <p:cBhvr additive="base">
                                        <p:cTn id="33" dur="500"/>
                                        <p:tgtEl>
                                          <p:spTgt spid="3"/>
                                        </p:tgtEl>
                                        <p:attrNameLst>
                                          <p:attrName>ppt_x</p:attrName>
                                        </p:attrNameLst>
                                      </p:cBhvr>
                                      <p:tavLst>
                                        <p:tav tm="0">
                                          <p:val>
                                            <p:strVal val="ppt_x"/>
                                          </p:val>
                                        </p:tav>
                                        <p:tav tm="100000">
                                          <p:val>
                                            <p:strVal val="0-ppt_w/2"/>
                                          </p:val>
                                        </p:tav>
                                      </p:tavLst>
                                    </p:anim>
                                    <p:anim calcmode="lin" valueType="num">
                                      <p:cBhvr additive="base">
                                        <p:cTn id="34" dur="500"/>
                                        <p:tgtEl>
                                          <p:spTgt spid="3"/>
                                        </p:tgtEl>
                                        <p:attrNameLst>
                                          <p:attrName>ppt_y</p:attrName>
                                        </p:attrNameLst>
                                      </p:cBhvr>
                                      <p:tavLst>
                                        <p:tav tm="0">
                                          <p:val>
                                            <p:strVal val="ppt_y"/>
                                          </p:val>
                                        </p:tav>
                                        <p:tav tm="100000">
                                          <p:val>
                                            <p:strVal val="ppt_y"/>
                                          </p:val>
                                        </p:tav>
                                      </p:tavLst>
                                    </p:anim>
                                    <p:set>
                                      <p:cBhvr>
                                        <p:cTn id="35" dur="1" fill="hold">
                                          <p:stCondLst>
                                            <p:cond delay="499"/>
                                          </p:stCondLst>
                                        </p:cTn>
                                        <p:tgtEl>
                                          <p:spTgt spid="3"/>
                                        </p:tgtEl>
                                        <p:attrNameLst>
                                          <p:attrName>style.visibility</p:attrName>
                                        </p:attrNameLst>
                                      </p:cBhvr>
                                      <p:to>
                                        <p:strVal val="hidden"/>
                                      </p:to>
                                    </p:set>
                                  </p:childTnLst>
                                </p:cTn>
                              </p:par>
                              <p:par>
                                <p:cTn id="36" presetID="21" presetClass="exit" presetSubtype="1" fill="hold" nodeType="withEffect">
                                  <p:stCondLst>
                                    <p:cond delay="29000"/>
                                  </p:stCondLst>
                                  <p:childTnLst>
                                    <p:animEffect transition="out" filter="wheel(1)">
                                      <p:cBhvr>
                                        <p:cTn id="37" dur="500"/>
                                        <p:tgtEl>
                                          <p:spTgt spid="5"/>
                                        </p:tgtEl>
                                      </p:cBhvr>
                                    </p:animEffect>
                                    <p:set>
                                      <p:cBhvr>
                                        <p:cTn id="38" dur="1" fill="hold">
                                          <p:stCondLst>
                                            <p:cond delay="499"/>
                                          </p:stCondLst>
                                        </p:cTn>
                                        <p:tgtEl>
                                          <p:spTgt spid="5"/>
                                        </p:tgtEl>
                                        <p:attrNameLst>
                                          <p:attrName>style.visibility</p:attrName>
                                        </p:attrNameLst>
                                      </p:cBhvr>
                                      <p:to>
                                        <p:strVal val="hidden"/>
                                      </p:to>
                                    </p:set>
                                  </p:childTnLst>
                                </p:cTn>
                              </p:par>
                              <p:par>
                                <p:cTn id="39" presetID="21" presetClass="exit" presetSubtype="1" fill="hold" nodeType="withEffect">
                                  <p:stCondLst>
                                    <p:cond delay="29000"/>
                                  </p:stCondLst>
                                  <p:childTnLst>
                                    <p:animEffect transition="out" filter="wheel(1)">
                                      <p:cBhvr>
                                        <p:cTn id="40" dur="500"/>
                                        <p:tgtEl>
                                          <p:spTgt spid="7"/>
                                        </p:tgtEl>
                                      </p:cBhvr>
                                    </p:animEffect>
                                    <p:set>
                                      <p:cBhvr>
                                        <p:cTn id="41" dur="1" fill="hold">
                                          <p:stCondLst>
                                            <p:cond delay="499"/>
                                          </p:stCondLst>
                                        </p:cTn>
                                        <p:tgtEl>
                                          <p:spTgt spid="7"/>
                                        </p:tgtEl>
                                        <p:attrNameLst>
                                          <p:attrName>style.visibility</p:attrName>
                                        </p:attrNameLst>
                                      </p:cBhvr>
                                      <p:to>
                                        <p:strVal val="hidden"/>
                                      </p:to>
                                    </p:set>
                                  </p:childTnLst>
                                </p:cTn>
                              </p:par>
                              <p:par>
                                <p:cTn id="42" presetID="10" presetClass="exit" presetSubtype="0" fill="hold" grpId="1" nodeType="withEffect">
                                  <p:stCondLst>
                                    <p:cond delay="29000"/>
                                  </p:stCondLst>
                                  <p:childTnLst>
                                    <p:animEffect transition="out" filter="fade">
                                      <p:cBhvr>
                                        <p:cTn id="43" dur="500"/>
                                        <p:tgtEl>
                                          <p:spTgt spid="110"/>
                                        </p:tgtEl>
                                      </p:cBhvr>
                                    </p:animEffect>
                                    <p:set>
                                      <p:cBhvr>
                                        <p:cTn id="44" dur="1" fill="hold">
                                          <p:stCondLst>
                                            <p:cond delay="499"/>
                                          </p:stCondLst>
                                        </p:cTn>
                                        <p:tgtEl>
                                          <p:spTgt spid="110"/>
                                        </p:tgtEl>
                                        <p:attrNameLst>
                                          <p:attrName>style.visibility</p:attrName>
                                        </p:attrNameLst>
                                      </p:cBhvr>
                                      <p:to>
                                        <p:strVal val="hidden"/>
                                      </p:to>
                                    </p:set>
                                  </p:childTnLst>
                                </p:cTn>
                              </p:par>
                              <p:par>
                                <p:cTn id="45" presetID="21" presetClass="exit" presetSubtype="1" fill="hold" grpId="1" nodeType="withEffect">
                                  <p:stCondLst>
                                    <p:cond delay="29000"/>
                                  </p:stCondLst>
                                  <p:childTnLst>
                                    <p:animEffect transition="out" filter="wheel(1)">
                                      <p:cBhvr>
                                        <p:cTn id="46" dur="500"/>
                                        <p:tgtEl>
                                          <p:spTgt spid="9"/>
                                        </p:tgtEl>
                                      </p:cBhvr>
                                    </p:animEffect>
                                    <p:set>
                                      <p:cBhvr>
                                        <p:cTn id="47" dur="1" fill="hold">
                                          <p:stCondLst>
                                            <p:cond delay="499"/>
                                          </p:stCondLst>
                                        </p:cTn>
                                        <p:tgtEl>
                                          <p:spTgt spid="9"/>
                                        </p:tgtEl>
                                        <p:attrNameLst>
                                          <p:attrName>style.visibility</p:attrName>
                                        </p:attrNameLst>
                                      </p:cBhvr>
                                      <p:to>
                                        <p:strVal val="hidden"/>
                                      </p:to>
                                    </p:set>
                                  </p:childTnLst>
                                </p:cTn>
                              </p:par>
                              <p:par>
                                <p:cTn id="48" presetID="21" presetClass="exit" presetSubtype="1" fill="hold" nodeType="withEffect">
                                  <p:stCondLst>
                                    <p:cond delay="29000"/>
                                  </p:stCondLst>
                                  <p:childTnLst>
                                    <p:animEffect transition="out" filter="wheel(1)">
                                      <p:cBhvr>
                                        <p:cTn id="49" dur="500"/>
                                        <p:tgtEl>
                                          <p:spTgt spid="51"/>
                                        </p:tgtEl>
                                      </p:cBhvr>
                                    </p:animEffect>
                                    <p:set>
                                      <p:cBhvr>
                                        <p:cTn id="50" dur="1" fill="hold">
                                          <p:stCondLst>
                                            <p:cond delay="499"/>
                                          </p:stCondLst>
                                        </p:cTn>
                                        <p:tgtEl>
                                          <p:spTgt spid="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1" fill="hold" display="0">
                  <p:stCondLst>
                    <p:cond delay="indefinite"/>
                  </p:stCondLst>
                  <p:endCondLst>
                    <p:cond evt="onStopAudio" delay="0">
                      <p:tgtEl>
                        <p:sldTgt/>
                      </p:tgtEl>
                    </p:cond>
                  </p:endCondLst>
                </p:cTn>
                <p:tgtEl>
                  <p:spTgt spid="10"/>
                </p:tgtEl>
              </p:cMediaNode>
            </p:audio>
          </p:childTnLst>
        </p:cTn>
      </p:par>
    </p:tnLst>
    <p:bldLst>
      <p:bldP spid="9" grpId="0" animBg="1"/>
      <p:bldP spid="9" grpId="1" animBg="1"/>
      <p:bldP spid="2" grpId="0"/>
      <p:bldP spid="110" grpId="0"/>
      <p:bldP spid="110"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8E2F66-5A0E-3577-0EA9-D3D793B8AF1B}"/>
              </a:ext>
            </a:extLst>
          </p:cNvPr>
          <p:cNvSpPr txBox="1"/>
          <p:nvPr/>
        </p:nvSpPr>
        <p:spPr>
          <a:xfrm>
            <a:off x="128016" y="96886"/>
            <a:ext cx="11771884" cy="584775"/>
          </a:xfrm>
          <a:prstGeom prst="rect">
            <a:avLst/>
          </a:prstGeom>
          <a:noFill/>
        </p:spPr>
        <p:txBody>
          <a:bodyPr wrap="square" rtlCol="0">
            <a:spAutoFit/>
          </a:bodyPr>
          <a:lstStyle>
            <a:defPPr>
              <a:defRPr lang="en-US"/>
            </a:defPPr>
            <a:lvl1pPr>
              <a:defRPr sz="3200" b="1">
                <a:solidFill>
                  <a:srgbClr val="F0404C"/>
                </a:solidFill>
                <a:latin typeface="Atkinson Hyperlegible" pitchFamily="2" charset="0"/>
              </a:defRPr>
            </a:lvl1pPr>
          </a:lstStyle>
          <a:p>
            <a:r>
              <a:rPr lang="en-US" altLang="fr-FR" dirty="0"/>
              <a:t>Segregating infectious and sharp waste</a:t>
            </a:r>
            <a:endParaRPr lang="en-US" dirty="0"/>
          </a:p>
        </p:txBody>
      </p:sp>
      <p:grpSp>
        <p:nvGrpSpPr>
          <p:cNvPr id="13" name="Group 12">
            <a:extLst>
              <a:ext uri="{FF2B5EF4-FFF2-40B4-BE49-F238E27FC236}">
                <a16:creationId xmlns:a16="http://schemas.microsoft.com/office/drawing/2014/main" id="{F987DA84-1705-C5C4-23DA-AD2D4A051C17}"/>
              </a:ext>
            </a:extLst>
          </p:cNvPr>
          <p:cNvGrpSpPr/>
          <p:nvPr/>
        </p:nvGrpSpPr>
        <p:grpSpPr>
          <a:xfrm>
            <a:off x="236013" y="762663"/>
            <a:ext cx="1881049" cy="767546"/>
            <a:chOff x="236013" y="3453620"/>
            <a:chExt cx="1881049" cy="767546"/>
          </a:xfrm>
        </p:grpSpPr>
        <p:pic>
          <p:nvPicPr>
            <p:cNvPr id="14" name="Graphic 13">
              <a:extLst>
                <a:ext uri="{FF2B5EF4-FFF2-40B4-BE49-F238E27FC236}">
                  <a16:creationId xmlns:a16="http://schemas.microsoft.com/office/drawing/2014/main" id="{44A0C4D1-8122-1537-8172-FDBC83EE498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6013" y="3453620"/>
              <a:ext cx="1881049" cy="767546"/>
            </a:xfrm>
            <a:prstGeom prst="rect">
              <a:avLst/>
            </a:prstGeom>
          </p:spPr>
        </p:pic>
        <p:sp>
          <p:nvSpPr>
            <p:cNvPr id="18" name="TextBox 17">
              <a:extLst>
                <a:ext uri="{FF2B5EF4-FFF2-40B4-BE49-F238E27FC236}">
                  <a16:creationId xmlns:a16="http://schemas.microsoft.com/office/drawing/2014/main" id="{DA83713B-4A23-B281-C142-883337B0AD04}"/>
                </a:ext>
              </a:extLst>
            </p:cNvPr>
            <p:cNvSpPr txBox="1"/>
            <p:nvPr/>
          </p:nvSpPr>
          <p:spPr>
            <a:xfrm>
              <a:off x="263562" y="3483450"/>
              <a:ext cx="1641113" cy="707886"/>
            </a:xfrm>
            <a:prstGeom prst="rect">
              <a:avLst/>
            </a:prstGeom>
            <a:noFill/>
          </p:spPr>
          <p:txBody>
            <a:bodyPr wrap="square" rtlCol="0">
              <a:spAutoFit/>
            </a:bodyPr>
            <a:lstStyle/>
            <a:p>
              <a:pPr lvl="0" algn="ctr"/>
              <a:r>
                <a:rPr lang="en-US" sz="2000" dirty="0">
                  <a:solidFill>
                    <a:schemeClr val="bg1"/>
                  </a:solidFill>
                  <a:latin typeface="Atkinson Hyperlegible" pitchFamily="2" charset="0"/>
                </a:rPr>
                <a:t>Generation/</a:t>
              </a:r>
            </a:p>
            <a:p>
              <a:pPr lvl="0" algn="ctr"/>
              <a:r>
                <a:rPr lang="en-US" sz="2000" dirty="0">
                  <a:solidFill>
                    <a:schemeClr val="bg1"/>
                  </a:solidFill>
                  <a:latin typeface="Atkinson Hyperlegible" pitchFamily="2" charset="0"/>
                </a:rPr>
                <a:t>Minimization</a:t>
              </a:r>
            </a:p>
          </p:txBody>
        </p:sp>
      </p:grpSp>
      <p:grpSp>
        <p:nvGrpSpPr>
          <p:cNvPr id="19" name="Group 18">
            <a:extLst>
              <a:ext uri="{FF2B5EF4-FFF2-40B4-BE49-F238E27FC236}">
                <a16:creationId xmlns:a16="http://schemas.microsoft.com/office/drawing/2014/main" id="{3A6C7E65-6DC4-BE3A-56F8-AF479CDED05A}"/>
              </a:ext>
            </a:extLst>
          </p:cNvPr>
          <p:cNvGrpSpPr/>
          <p:nvPr/>
        </p:nvGrpSpPr>
        <p:grpSpPr>
          <a:xfrm>
            <a:off x="10117866" y="762663"/>
            <a:ext cx="1842920" cy="767546"/>
            <a:chOff x="10117866" y="3453620"/>
            <a:chExt cx="1842920" cy="767546"/>
          </a:xfrm>
        </p:grpSpPr>
        <p:pic>
          <p:nvPicPr>
            <p:cNvPr id="23" name="Graphic 22">
              <a:extLst>
                <a:ext uri="{FF2B5EF4-FFF2-40B4-BE49-F238E27FC236}">
                  <a16:creationId xmlns:a16="http://schemas.microsoft.com/office/drawing/2014/main" id="{F11A9159-DC00-A997-0CE9-CD2FC156AA6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117866" y="3453620"/>
              <a:ext cx="1842920" cy="767546"/>
            </a:xfrm>
            <a:prstGeom prst="rect">
              <a:avLst/>
            </a:prstGeom>
          </p:spPr>
        </p:pic>
        <p:sp>
          <p:nvSpPr>
            <p:cNvPr id="24" name="TextBox 23">
              <a:extLst>
                <a:ext uri="{FF2B5EF4-FFF2-40B4-BE49-F238E27FC236}">
                  <a16:creationId xmlns:a16="http://schemas.microsoft.com/office/drawing/2014/main" id="{7C2AE634-94FF-0ADB-156E-32D898681AAF}"/>
                </a:ext>
              </a:extLst>
            </p:cNvPr>
            <p:cNvSpPr txBox="1"/>
            <p:nvPr/>
          </p:nvSpPr>
          <p:spPr>
            <a:xfrm>
              <a:off x="10421192" y="3483450"/>
              <a:ext cx="1331648" cy="707886"/>
            </a:xfrm>
            <a:prstGeom prst="rect">
              <a:avLst/>
            </a:prstGeom>
            <a:noFill/>
          </p:spPr>
          <p:txBody>
            <a:bodyPr wrap="square" rtlCol="0">
              <a:spAutoFit/>
            </a:bodyPr>
            <a:lstStyle/>
            <a:p>
              <a:pPr lvl="0" algn="ctr"/>
              <a:r>
                <a:rPr lang="en-US" sz="2000" dirty="0">
                  <a:solidFill>
                    <a:schemeClr val="bg1"/>
                  </a:solidFill>
                  <a:latin typeface="Atkinson Hyperlegible" pitchFamily="2" charset="0"/>
                </a:rPr>
                <a:t>Final disposal</a:t>
              </a:r>
            </a:p>
          </p:txBody>
        </p:sp>
      </p:grpSp>
      <p:grpSp>
        <p:nvGrpSpPr>
          <p:cNvPr id="26" name="Group 25">
            <a:extLst>
              <a:ext uri="{FF2B5EF4-FFF2-40B4-BE49-F238E27FC236}">
                <a16:creationId xmlns:a16="http://schemas.microsoft.com/office/drawing/2014/main" id="{C115AB0B-11C9-CF31-D863-943C100E32FD}"/>
              </a:ext>
            </a:extLst>
          </p:cNvPr>
          <p:cNvGrpSpPr/>
          <p:nvPr/>
        </p:nvGrpSpPr>
        <p:grpSpPr>
          <a:xfrm>
            <a:off x="8477247" y="762663"/>
            <a:ext cx="1842920" cy="767546"/>
            <a:chOff x="8477247" y="3453620"/>
            <a:chExt cx="1842920" cy="767546"/>
          </a:xfrm>
        </p:grpSpPr>
        <p:pic>
          <p:nvPicPr>
            <p:cNvPr id="27" name="Graphic 26">
              <a:extLst>
                <a:ext uri="{FF2B5EF4-FFF2-40B4-BE49-F238E27FC236}">
                  <a16:creationId xmlns:a16="http://schemas.microsoft.com/office/drawing/2014/main" id="{DE03DDF3-0772-2CEB-0556-EDEC5EB1377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477247" y="3453620"/>
              <a:ext cx="1842920" cy="767546"/>
            </a:xfrm>
            <a:prstGeom prst="rect">
              <a:avLst/>
            </a:prstGeom>
          </p:spPr>
        </p:pic>
        <p:sp>
          <p:nvSpPr>
            <p:cNvPr id="28" name="TextBox 27">
              <a:extLst>
                <a:ext uri="{FF2B5EF4-FFF2-40B4-BE49-F238E27FC236}">
                  <a16:creationId xmlns:a16="http://schemas.microsoft.com/office/drawing/2014/main" id="{2CD7DAD6-B54E-D2F2-D987-F157443D579B}"/>
                </a:ext>
              </a:extLst>
            </p:cNvPr>
            <p:cNvSpPr txBox="1"/>
            <p:nvPr/>
          </p:nvSpPr>
          <p:spPr>
            <a:xfrm>
              <a:off x="8806817" y="3637338"/>
              <a:ext cx="1344964" cy="400110"/>
            </a:xfrm>
            <a:prstGeom prst="rect">
              <a:avLst/>
            </a:prstGeom>
            <a:noFill/>
          </p:spPr>
          <p:txBody>
            <a:bodyPr wrap="square" rtlCol="0">
              <a:spAutoFit/>
            </a:bodyPr>
            <a:lstStyle/>
            <a:p>
              <a:pPr lvl="0" algn="ctr"/>
              <a:r>
                <a:rPr lang="en-US" sz="2000" dirty="0">
                  <a:solidFill>
                    <a:schemeClr val="bg1"/>
                  </a:solidFill>
                  <a:latin typeface="Atkinson Hyperlegible" pitchFamily="2" charset="0"/>
                </a:rPr>
                <a:t>Treatment</a:t>
              </a:r>
            </a:p>
          </p:txBody>
        </p:sp>
      </p:grpSp>
      <p:grpSp>
        <p:nvGrpSpPr>
          <p:cNvPr id="29" name="Group 28">
            <a:extLst>
              <a:ext uri="{FF2B5EF4-FFF2-40B4-BE49-F238E27FC236}">
                <a16:creationId xmlns:a16="http://schemas.microsoft.com/office/drawing/2014/main" id="{CE76DB88-EB8C-51ED-5407-272300CDA2AB}"/>
              </a:ext>
            </a:extLst>
          </p:cNvPr>
          <p:cNvGrpSpPr/>
          <p:nvPr/>
        </p:nvGrpSpPr>
        <p:grpSpPr>
          <a:xfrm>
            <a:off x="1914763" y="754600"/>
            <a:ext cx="1842920" cy="767546"/>
            <a:chOff x="1914763" y="3453620"/>
            <a:chExt cx="1842920" cy="767546"/>
          </a:xfrm>
        </p:grpSpPr>
        <p:pic>
          <p:nvPicPr>
            <p:cNvPr id="31" name="Graphic 30">
              <a:extLst>
                <a:ext uri="{FF2B5EF4-FFF2-40B4-BE49-F238E27FC236}">
                  <a16:creationId xmlns:a16="http://schemas.microsoft.com/office/drawing/2014/main" id="{D82F4B86-005C-75C2-853B-E36D6D414CD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914763" y="3453620"/>
              <a:ext cx="1842920" cy="767546"/>
            </a:xfrm>
            <a:prstGeom prst="rect">
              <a:avLst/>
            </a:prstGeom>
          </p:spPr>
        </p:pic>
        <p:sp>
          <p:nvSpPr>
            <p:cNvPr id="33" name="TextBox 32">
              <a:extLst>
                <a:ext uri="{FF2B5EF4-FFF2-40B4-BE49-F238E27FC236}">
                  <a16:creationId xmlns:a16="http://schemas.microsoft.com/office/drawing/2014/main" id="{40FE129D-A00A-1EEF-A435-3DD44C8AA98E}"/>
                </a:ext>
              </a:extLst>
            </p:cNvPr>
            <p:cNvSpPr txBox="1"/>
            <p:nvPr/>
          </p:nvSpPr>
          <p:spPr>
            <a:xfrm>
              <a:off x="2166133" y="3637338"/>
              <a:ext cx="1546002" cy="400110"/>
            </a:xfrm>
            <a:prstGeom prst="rect">
              <a:avLst/>
            </a:prstGeom>
            <a:noFill/>
          </p:spPr>
          <p:txBody>
            <a:bodyPr wrap="square" rtlCol="0">
              <a:spAutoFit/>
            </a:bodyPr>
            <a:lstStyle/>
            <a:p>
              <a:pPr lvl="0" algn="ctr"/>
              <a:r>
                <a:rPr lang="en-US" sz="2000" dirty="0">
                  <a:latin typeface="Atkinson Hyperlegible" pitchFamily="2" charset="0"/>
                </a:rPr>
                <a:t>Segregation</a:t>
              </a:r>
            </a:p>
          </p:txBody>
        </p:sp>
      </p:grpSp>
      <p:grpSp>
        <p:nvGrpSpPr>
          <p:cNvPr id="34" name="Group 33">
            <a:extLst>
              <a:ext uri="{FF2B5EF4-FFF2-40B4-BE49-F238E27FC236}">
                <a16:creationId xmlns:a16="http://schemas.microsoft.com/office/drawing/2014/main" id="{8658C4E3-7499-950D-565D-7CC62CFDBD04}"/>
              </a:ext>
            </a:extLst>
          </p:cNvPr>
          <p:cNvGrpSpPr/>
          <p:nvPr/>
        </p:nvGrpSpPr>
        <p:grpSpPr>
          <a:xfrm>
            <a:off x="3555384" y="762663"/>
            <a:ext cx="1842920" cy="767546"/>
            <a:chOff x="3555384" y="3453620"/>
            <a:chExt cx="1842920" cy="767546"/>
          </a:xfrm>
        </p:grpSpPr>
        <p:pic>
          <p:nvPicPr>
            <p:cNvPr id="38" name="Graphic 37">
              <a:extLst>
                <a:ext uri="{FF2B5EF4-FFF2-40B4-BE49-F238E27FC236}">
                  <a16:creationId xmlns:a16="http://schemas.microsoft.com/office/drawing/2014/main" id="{391970D8-EBCC-C034-CCCC-4E52D1F8C92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55384" y="3453620"/>
              <a:ext cx="1842920" cy="767546"/>
            </a:xfrm>
            <a:prstGeom prst="rect">
              <a:avLst/>
            </a:prstGeom>
          </p:spPr>
        </p:pic>
        <p:sp>
          <p:nvSpPr>
            <p:cNvPr id="39" name="TextBox 38">
              <a:extLst>
                <a:ext uri="{FF2B5EF4-FFF2-40B4-BE49-F238E27FC236}">
                  <a16:creationId xmlns:a16="http://schemas.microsoft.com/office/drawing/2014/main" id="{51E7FC73-03EB-0440-FCEF-BD3B80A29B08}"/>
                </a:ext>
              </a:extLst>
            </p:cNvPr>
            <p:cNvSpPr txBox="1"/>
            <p:nvPr/>
          </p:nvSpPr>
          <p:spPr>
            <a:xfrm>
              <a:off x="3857056" y="3637338"/>
              <a:ext cx="1427707" cy="400110"/>
            </a:xfrm>
            <a:prstGeom prst="rect">
              <a:avLst/>
            </a:prstGeom>
            <a:noFill/>
          </p:spPr>
          <p:txBody>
            <a:bodyPr wrap="square" rtlCol="0">
              <a:spAutoFit/>
            </a:bodyPr>
            <a:lstStyle/>
            <a:p>
              <a:pPr lvl="0" algn="ctr"/>
              <a:r>
                <a:rPr lang="en-US" sz="2000" dirty="0">
                  <a:solidFill>
                    <a:schemeClr val="bg1"/>
                  </a:solidFill>
                  <a:latin typeface="Atkinson Hyperlegible" pitchFamily="2" charset="0"/>
                </a:rPr>
                <a:t>Collection</a:t>
              </a:r>
            </a:p>
          </p:txBody>
        </p:sp>
      </p:grpSp>
      <p:grpSp>
        <p:nvGrpSpPr>
          <p:cNvPr id="40" name="Group 39">
            <a:extLst>
              <a:ext uri="{FF2B5EF4-FFF2-40B4-BE49-F238E27FC236}">
                <a16:creationId xmlns:a16="http://schemas.microsoft.com/office/drawing/2014/main" id="{9157B391-0785-C4A9-ECB3-0936086CFF15}"/>
              </a:ext>
            </a:extLst>
          </p:cNvPr>
          <p:cNvGrpSpPr/>
          <p:nvPr/>
        </p:nvGrpSpPr>
        <p:grpSpPr>
          <a:xfrm>
            <a:off x="5196005" y="762663"/>
            <a:ext cx="1842920" cy="767546"/>
            <a:chOff x="5196005" y="3453620"/>
            <a:chExt cx="1842920" cy="767546"/>
          </a:xfrm>
        </p:grpSpPr>
        <p:pic>
          <p:nvPicPr>
            <p:cNvPr id="41" name="Graphic 40">
              <a:extLst>
                <a:ext uri="{FF2B5EF4-FFF2-40B4-BE49-F238E27FC236}">
                  <a16:creationId xmlns:a16="http://schemas.microsoft.com/office/drawing/2014/main" id="{D6AE0988-254B-FDD1-0F57-DAC4559C9D3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196005" y="3453620"/>
              <a:ext cx="1842920" cy="767546"/>
            </a:xfrm>
            <a:prstGeom prst="rect">
              <a:avLst/>
            </a:prstGeom>
          </p:spPr>
        </p:pic>
        <p:sp>
          <p:nvSpPr>
            <p:cNvPr id="42" name="TextBox 41">
              <a:extLst>
                <a:ext uri="{FF2B5EF4-FFF2-40B4-BE49-F238E27FC236}">
                  <a16:creationId xmlns:a16="http://schemas.microsoft.com/office/drawing/2014/main" id="{FEA6EEF6-6726-1F54-0622-9E29FF4ECD71}"/>
                </a:ext>
              </a:extLst>
            </p:cNvPr>
            <p:cNvSpPr txBox="1"/>
            <p:nvPr/>
          </p:nvSpPr>
          <p:spPr>
            <a:xfrm>
              <a:off x="5496613" y="3637338"/>
              <a:ext cx="1427707" cy="400110"/>
            </a:xfrm>
            <a:prstGeom prst="rect">
              <a:avLst/>
            </a:prstGeom>
            <a:noFill/>
          </p:spPr>
          <p:txBody>
            <a:bodyPr wrap="square" rtlCol="0">
              <a:spAutoFit/>
            </a:bodyPr>
            <a:lstStyle/>
            <a:p>
              <a:pPr lvl="0" algn="ctr"/>
              <a:r>
                <a:rPr lang="en-US" sz="2000" dirty="0">
                  <a:solidFill>
                    <a:schemeClr val="bg1"/>
                  </a:solidFill>
                  <a:latin typeface="Atkinson Hyperlegible" pitchFamily="2" charset="0"/>
                </a:rPr>
                <a:t>Transport</a:t>
              </a:r>
            </a:p>
          </p:txBody>
        </p:sp>
      </p:grpSp>
      <p:grpSp>
        <p:nvGrpSpPr>
          <p:cNvPr id="43" name="Group 42">
            <a:extLst>
              <a:ext uri="{FF2B5EF4-FFF2-40B4-BE49-F238E27FC236}">
                <a16:creationId xmlns:a16="http://schemas.microsoft.com/office/drawing/2014/main" id="{75322330-712E-6181-4A26-293912FEF848}"/>
              </a:ext>
            </a:extLst>
          </p:cNvPr>
          <p:cNvGrpSpPr/>
          <p:nvPr/>
        </p:nvGrpSpPr>
        <p:grpSpPr>
          <a:xfrm>
            <a:off x="6836626" y="762663"/>
            <a:ext cx="1842920" cy="767546"/>
            <a:chOff x="6836626" y="3453620"/>
            <a:chExt cx="1842920" cy="767546"/>
          </a:xfrm>
        </p:grpSpPr>
        <p:pic>
          <p:nvPicPr>
            <p:cNvPr id="44" name="Graphic 43">
              <a:extLst>
                <a:ext uri="{FF2B5EF4-FFF2-40B4-BE49-F238E27FC236}">
                  <a16:creationId xmlns:a16="http://schemas.microsoft.com/office/drawing/2014/main" id="{7FE67B41-5497-B5A7-4B80-27F0DAA1CE9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836626" y="3453620"/>
              <a:ext cx="1842920" cy="767546"/>
            </a:xfrm>
            <a:prstGeom prst="rect">
              <a:avLst/>
            </a:prstGeom>
          </p:spPr>
        </p:pic>
        <p:sp>
          <p:nvSpPr>
            <p:cNvPr id="45" name="TextBox 44">
              <a:extLst>
                <a:ext uri="{FF2B5EF4-FFF2-40B4-BE49-F238E27FC236}">
                  <a16:creationId xmlns:a16="http://schemas.microsoft.com/office/drawing/2014/main" id="{3A9E1D97-660F-C9D3-E728-699B66D43068}"/>
                </a:ext>
              </a:extLst>
            </p:cNvPr>
            <p:cNvSpPr txBox="1"/>
            <p:nvPr/>
          </p:nvSpPr>
          <p:spPr>
            <a:xfrm>
              <a:off x="7104447" y="3637338"/>
              <a:ext cx="1427707" cy="400110"/>
            </a:xfrm>
            <a:prstGeom prst="rect">
              <a:avLst/>
            </a:prstGeom>
            <a:noFill/>
          </p:spPr>
          <p:txBody>
            <a:bodyPr wrap="square" rtlCol="0">
              <a:spAutoFit/>
            </a:bodyPr>
            <a:lstStyle/>
            <a:p>
              <a:pPr lvl="0" algn="ctr"/>
              <a:r>
                <a:rPr lang="en-US" sz="2000" dirty="0">
                  <a:solidFill>
                    <a:schemeClr val="bg1"/>
                  </a:solidFill>
                  <a:latin typeface="Atkinson Hyperlegible" pitchFamily="2" charset="0"/>
                </a:rPr>
                <a:t>Storage</a:t>
              </a:r>
            </a:p>
          </p:txBody>
        </p:sp>
      </p:grpSp>
      <p:sp>
        <p:nvSpPr>
          <p:cNvPr id="56" name="TextBox 55">
            <a:extLst>
              <a:ext uri="{FF2B5EF4-FFF2-40B4-BE49-F238E27FC236}">
                <a16:creationId xmlns:a16="http://schemas.microsoft.com/office/drawing/2014/main" id="{CA309C01-2F78-6E61-9A22-C909453AD84A}"/>
              </a:ext>
            </a:extLst>
          </p:cNvPr>
          <p:cNvSpPr txBox="1"/>
          <p:nvPr/>
        </p:nvSpPr>
        <p:spPr>
          <a:xfrm>
            <a:off x="483950" y="5083811"/>
            <a:ext cx="3364733" cy="707886"/>
          </a:xfrm>
          <a:prstGeom prst="rect">
            <a:avLst/>
          </a:prstGeom>
          <a:noFill/>
        </p:spPr>
        <p:txBody>
          <a:bodyPr wrap="square">
            <a:spAutoFit/>
          </a:bodyPr>
          <a:lstStyle/>
          <a:p>
            <a:pPr algn="ctr" rtl="0"/>
            <a:r>
              <a:rPr lang="en-US" sz="2000" b="1" dirty="0">
                <a:solidFill>
                  <a:srgbClr val="F26829"/>
                </a:solidFill>
                <a:latin typeface="Atkinson Hyperlegible" pitchFamily="2" charset="0"/>
                <a:cs typeface="Arial" panose="020B0604020202020204" pitchFamily="34" charset="0"/>
              </a:rPr>
              <a:t>Cardboard sharps box</a:t>
            </a:r>
            <a:br>
              <a:rPr lang="en-US" sz="2000" b="1" dirty="0">
                <a:solidFill>
                  <a:srgbClr val="F26829"/>
                </a:solidFill>
                <a:latin typeface="Atkinson Hyperlegible" pitchFamily="2" charset="0"/>
                <a:cs typeface="Arial" panose="020B0604020202020204" pitchFamily="34" charset="0"/>
              </a:rPr>
            </a:br>
            <a:r>
              <a:rPr lang="en-US" sz="2000" b="1" dirty="0">
                <a:solidFill>
                  <a:srgbClr val="F26829"/>
                </a:solidFill>
                <a:latin typeface="Atkinson Hyperlegible" pitchFamily="2" charset="0"/>
                <a:cs typeface="Arial" panose="020B0604020202020204" pitchFamily="34" charset="0"/>
              </a:rPr>
              <a:t>Plastic sharps container </a:t>
            </a:r>
          </a:p>
        </p:txBody>
      </p:sp>
      <p:sp>
        <p:nvSpPr>
          <p:cNvPr id="57" name="TextBox 56">
            <a:extLst>
              <a:ext uri="{FF2B5EF4-FFF2-40B4-BE49-F238E27FC236}">
                <a16:creationId xmlns:a16="http://schemas.microsoft.com/office/drawing/2014/main" id="{ED783DA0-2387-35C5-2D07-E006CD8C4B3F}"/>
              </a:ext>
            </a:extLst>
          </p:cNvPr>
          <p:cNvSpPr txBox="1"/>
          <p:nvPr/>
        </p:nvSpPr>
        <p:spPr>
          <a:xfrm>
            <a:off x="9254125" y="5083811"/>
            <a:ext cx="2593677" cy="1631216"/>
          </a:xfrm>
          <a:prstGeom prst="rect">
            <a:avLst/>
          </a:prstGeom>
          <a:noFill/>
        </p:spPr>
        <p:txBody>
          <a:bodyPr wrap="square">
            <a:spAutoFit/>
          </a:bodyPr>
          <a:lstStyle/>
          <a:p>
            <a:pPr algn="ctr" rtl="0"/>
            <a:r>
              <a:rPr lang="en-US" sz="2000" b="1" dirty="0">
                <a:solidFill>
                  <a:srgbClr val="A6228C"/>
                </a:solidFill>
                <a:latin typeface="Atkinson Hyperlegible" pitchFamily="2" charset="0"/>
                <a:cs typeface="Arial" panose="020B0604020202020204" pitchFamily="34" charset="0"/>
              </a:rPr>
              <a:t>Needle cutter</a:t>
            </a:r>
          </a:p>
          <a:p>
            <a:pPr algn="ctr" rtl="0"/>
            <a:r>
              <a:rPr lang="en-US" sz="2000" dirty="0">
                <a:solidFill>
                  <a:srgbClr val="A6228C"/>
                </a:solidFill>
                <a:latin typeface="Atkinson Hyperlegible" pitchFamily="2" charset="0"/>
                <a:cs typeface="Arial" panose="020B0604020202020204" pitchFamily="34" charset="0"/>
              </a:rPr>
              <a:t>Needle is cut from syringe body, sharps container can be used for longer.</a:t>
            </a:r>
          </a:p>
        </p:txBody>
      </p:sp>
      <p:sp>
        <p:nvSpPr>
          <p:cNvPr id="58" name="TextBox 57">
            <a:extLst>
              <a:ext uri="{FF2B5EF4-FFF2-40B4-BE49-F238E27FC236}">
                <a16:creationId xmlns:a16="http://schemas.microsoft.com/office/drawing/2014/main" id="{18AC4950-1592-6A02-7B12-7917FA40F8FB}"/>
              </a:ext>
            </a:extLst>
          </p:cNvPr>
          <p:cNvSpPr txBox="1"/>
          <p:nvPr/>
        </p:nvSpPr>
        <p:spPr>
          <a:xfrm>
            <a:off x="5254892" y="5083811"/>
            <a:ext cx="3138349" cy="1015663"/>
          </a:xfrm>
          <a:prstGeom prst="rect">
            <a:avLst/>
          </a:prstGeom>
          <a:noFill/>
        </p:spPr>
        <p:txBody>
          <a:bodyPr wrap="square">
            <a:spAutoFit/>
          </a:bodyPr>
          <a:lstStyle/>
          <a:p>
            <a:pPr algn="ctr"/>
            <a:r>
              <a:rPr lang="en-US" sz="2000" b="1" dirty="0">
                <a:solidFill>
                  <a:srgbClr val="80BC00"/>
                </a:solidFill>
                <a:latin typeface="Atkinson Hyperlegible" pitchFamily="2" charset="0"/>
                <a:cs typeface="Arial" panose="020B0604020202020204" pitchFamily="34" charset="0"/>
              </a:rPr>
              <a:t>Low resource option</a:t>
            </a:r>
          </a:p>
          <a:p>
            <a:pPr algn="ctr"/>
            <a:r>
              <a:rPr lang="en-US" sz="2000" dirty="0">
                <a:solidFill>
                  <a:srgbClr val="80BC00"/>
                </a:solidFill>
                <a:latin typeface="Atkinson Hyperlegible" pitchFamily="2" charset="0"/>
                <a:cs typeface="Arial" panose="020B0604020202020204" pitchFamily="34" charset="0"/>
              </a:rPr>
              <a:t>Plastic bottles replace sharps container.</a:t>
            </a:r>
          </a:p>
        </p:txBody>
      </p:sp>
      <p:pic>
        <p:nvPicPr>
          <p:cNvPr id="11" name="9">
            <a:hlinkClick r:id="" action="ppaction://media"/>
            <a:extLst>
              <a:ext uri="{FF2B5EF4-FFF2-40B4-BE49-F238E27FC236}">
                <a16:creationId xmlns:a16="http://schemas.microsoft.com/office/drawing/2014/main" id="{7B29F8C5-0F09-A870-1789-33249713FDE0}"/>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0" y="6858000"/>
            <a:ext cx="609600" cy="609600"/>
          </a:xfrm>
          <a:prstGeom prst="rect">
            <a:avLst/>
          </a:prstGeom>
        </p:spPr>
      </p:pic>
      <p:grpSp>
        <p:nvGrpSpPr>
          <p:cNvPr id="17" name="Group 16">
            <a:extLst>
              <a:ext uri="{FF2B5EF4-FFF2-40B4-BE49-F238E27FC236}">
                <a16:creationId xmlns:a16="http://schemas.microsoft.com/office/drawing/2014/main" id="{C824AE2C-DC3B-070A-6286-072824B02771}"/>
              </a:ext>
            </a:extLst>
          </p:cNvPr>
          <p:cNvGrpSpPr/>
          <p:nvPr/>
        </p:nvGrpSpPr>
        <p:grpSpPr>
          <a:xfrm>
            <a:off x="263388" y="1885359"/>
            <a:ext cx="3805857" cy="3154776"/>
            <a:chOff x="263388" y="1885359"/>
            <a:chExt cx="3805857" cy="3154776"/>
          </a:xfrm>
        </p:grpSpPr>
        <p:grpSp>
          <p:nvGrpSpPr>
            <p:cNvPr id="3" name="Group 2">
              <a:extLst>
                <a:ext uri="{FF2B5EF4-FFF2-40B4-BE49-F238E27FC236}">
                  <a16:creationId xmlns:a16="http://schemas.microsoft.com/office/drawing/2014/main" id="{20FB2666-12ED-E0D6-69E9-733EF3396902}"/>
                </a:ext>
              </a:extLst>
            </p:cNvPr>
            <p:cNvGrpSpPr/>
            <p:nvPr/>
          </p:nvGrpSpPr>
          <p:grpSpPr>
            <a:xfrm>
              <a:off x="263388" y="1885359"/>
              <a:ext cx="3805857" cy="3154776"/>
              <a:chOff x="263388" y="1885359"/>
              <a:chExt cx="3805857" cy="3154776"/>
            </a:xfrm>
          </p:grpSpPr>
          <p:pic>
            <p:nvPicPr>
              <p:cNvPr id="6" name="Picture 5" descr="A close-up of a box&#10;&#10;Description automatically generated">
                <a:extLst>
                  <a:ext uri="{FF2B5EF4-FFF2-40B4-BE49-F238E27FC236}">
                    <a16:creationId xmlns:a16="http://schemas.microsoft.com/office/drawing/2014/main" id="{691D98BC-5C1C-A236-CED7-4D33E9CB655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03854" y="1958612"/>
                <a:ext cx="1866900" cy="3009900"/>
              </a:xfrm>
              <a:prstGeom prst="rect">
                <a:avLst/>
              </a:prstGeom>
            </p:spPr>
          </p:pic>
          <p:pic>
            <p:nvPicPr>
              <p:cNvPr id="7" name="Picture 6">
                <a:extLst>
                  <a:ext uri="{FF2B5EF4-FFF2-40B4-BE49-F238E27FC236}">
                    <a16:creationId xmlns:a16="http://schemas.microsoft.com/office/drawing/2014/main" id="{1577E009-88F1-0ED3-4747-4D8DE48FF82A}"/>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175199" y="1958612"/>
                <a:ext cx="1866900" cy="3009900"/>
              </a:xfrm>
              <a:prstGeom prst="rect">
                <a:avLst/>
              </a:prstGeom>
            </p:spPr>
          </p:pic>
          <p:sp>
            <p:nvSpPr>
              <p:cNvPr id="9" name="Rectangle 8">
                <a:extLst>
                  <a:ext uri="{FF2B5EF4-FFF2-40B4-BE49-F238E27FC236}">
                    <a16:creationId xmlns:a16="http://schemas.microsoft.com/office/drawing/2014/main" id="{105496DB-C7B8-49AC-EB73-FC4FF86C82D5}"/>
                  </a:ext>
                </a:extLst>
              </p:cNvPr>
              <p:cNvSpPr/>
              <p:nvPr/>
            </p:nvSpPr>
            <p:spPr>
              <a:xfrm>
                <a:off x="303853" y="1958612"/>
                <a:ext cx="3738245" cy="3009900"/>
              </a:xfrm>
              <a:prstGeom prst="rect">
                <a:avLst/>
              </a:prstGeom>
              <a:noFill/>
              <a:ln w="9525">
                <a:solidFill>
                  <a:srgbClr val="F268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50">
                <a:extLst>
                  <a:ext uri="{FF2B5EF4-FFF2-40B4-BE49-F238E27FC236}">
                    <a16:creationId xmlns:a16="http://schemas.microsoft.com/office/drawing/2014/main" id="{37E57E13-01F7-8C27-D9B1-FE7E942DCD79}"/>
                  </a:ext>
                </a:extLst>
              </p:cNvPr>
              <p:cNvGrpSpPr/>
              <p:nvPr/>
            </p:nvGrpSpPr>
            <p:grpSpPr>
              <a:xfrm rot="16200000">
                <a:off x="263388" y="4478042"/>
                <a:ext cx="562093" cy="562094"/>
                <a:chOff x="4909561" y="2804161"/>
                <a:chExt cx="562093" cy="562094"/>
              </a:xfrm>
            </p:grpSpPr>
            <p:cxnSp>
              <p:nvCxnSpPr>
                <p:cNvPr id="52" name="Straight Connector 51">
                  <a:extLst>
                    <a:ext uri="{FF2B5EF4-FFF2-40B4-BE49-F238E27FC236}">
                      <a16:creationId xmlns:a16="http://schemas.microsoft.com/office/drawing/2014/main" id="{35243DB6-6131-A1C3-0DEE-89173C70D362}"/>
                    </a:ext>
                  </a:extLst>
                </p:cNvPr>
                <p:cNvCxnSpPr>
                  <a:cxnSpLocks/>
                </p:cNvCxnSpPr>
                <p:nvPr/>
              </p:nvCxnSpPr>
              <p:spPr>
                <a:xfrm>
                  <a:off x="4945262" y="2804162"/>
                  <a:ext cx="0" cy="562093"/>
                </a:xfrm>
                <a:prstGeom prst="line">
                  <a:avLst/>
                </a:prstGeom>
                <a:ln w="76200">
                  <a:solidFill>
                    <a:srgbClr val="F26829"/>
                  </a:solidFill>
                </a:ln>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22307587-8EB8-75A1-FFBD-316E795CD0C3}"/>
                    </a:ext>
                  </a:extLst>
                </p:cNvPr>
                <p:cNvCxnSpPr>
                  <a:cxnSpLocks/>
                </p:cNvCxnSpPr>
                <p:nvPr/>
              </p:nvCxnSpPr>
              <p:spPr>
                <a:xfrm rot="5400000">
                  <a:off x="5190608" y="2523114"/>
                  <a:ext cx="0" cy="562093"/>
                </a:xfrm>
                <a:prstGeom prst="line">
                  <a:avLst/>
                </a:prstGeom>
                <a:ln w="76200">
                  <a:solidFill>
                    <a:srgbClr val="F26829"/>
                  </a:solidFill>
                </a:ln>
              </p:spPr>
              <p:style>
                <a:lnRef idx="2">
                  <a:schemeClr val="accent1"/>
                </a:lnRef>
                <a:fillRef idx="0">
                  <a:schemeClr val="accent1"/>
                </a:fillRef>
                <a:effectRef idx="1">
                  <a:schemeClr val="accent1"/>
                </a:effectRef>
                <a:fontRef idx="minor">
                  <a:schemeClr val="tx1"/>
                </a:fontRef>
              </p:style>
            </p:cxnSp>
          </p:grpSp>
          <p:grpSp>
            <p:nvGrpSpPr>
              <p:cNvPr id="47" name="Group 46">
                <a:extLst>
                  <a:ext uri="{FF2B5EF4-FFF2-40B4-BE49-F238E27FC236}">
                    <a16:creationId xmlns:a16="http://schemas.microsoft.com/office/drawing/2014/main" id="{FC13FC27-1AF5-4984-DA82-D4C9AA58857A}"/>
                  </a:ext>
                </a:extLst>
              </p:cNvPr>
              <p:cNvGrpSpPr/>
              <p:nvPr/>
            </p:nvGrpSpPr>
            <p:grpSpPr>
              <a:xfrm rot="16200000" flipH="1" flipV="1">
                <a:off x="3507152" y="1885359"/>
                <a:ext cx="562093" cy="562093"/>
                <a:chOff x="4901171" y="2804161"/>
                <a:chExt cx="562093" cy="562093"/>
              </a:xfrm>
            </p:grpSpPr>
            <p:cxnSp>
              <p:nvCxnSpPr>
                <p:cNvPr id="48" name="Straight Connector 47">
                  <a:extLst>
                    <a:ext uri="{FF2B5EF4-FFF2-40B4-BE49-F238E27FC236}">
                      <a16:creationId xmlns:a16="http://schemas.microsoft.com/office/drawing/2014/main" id="{2363915B-3DC2-B4FB-DAFB-A48CF84CD50F}"/>
                    </a:ext>
                  </a:extLst>
                </p:cNvPr>
                <p:cNvCxnSpPr>
                  <a:cxnSpLocks/>
                </p:cNvCxnSpPr>
                <p:nvPr/>
              </p:nvCxnSpPr>
              <p:spPr>
                <a:xfrm>
                  <a:off x="4936872" y="2804161"/>
                  <a:ext cx="0" cy="562093"/>
                </a:xfrm>
                <a:prstGeom prst="line">
                  <a:avLst/>
                </a:prstGeom>
                <a:ln w="76200">
                  <a:solidFill>
                    <a:srgbClr val="F26829"/>
                  </a:solidFill>
                </a:ln>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6994AD09-7CE9-CDC0-7E5E-1F73C709F13C}"/>
                    </a:ext>
                  </a:extLst>
                </p:cNvPr>
                <p:cNvCxnSpPr>
                  <a:cxnSpLocks/>
                </p:cNvCxnSpPr>
                <p:nvPr/>
              </p:nvCxnSpPr>
              <p:spPr>
                <a:xfrm rot="5400000">
                  <a:off x="5182218" y="2523114"/>
                  <a:ext cx="0" cy="562093"/>
                </a:xfrm>
                <a:prstGeom prst="line">
                  <a:avLst/>
                </a:prstGeom>
                <a:ln w="76200">
                  <a:solidFill>
                    <a:srgbClr val="F26829"/>
                  </a:solidFill>
                </a:ln>
              </p:spPr>
              <p:style>
                <a:lnRef idx="2">
                  <a:schemeClr val="accent1"/>
                </a:lnRef>
                <a:fillRef idx="0">
                  <a:schemeClr val="accent1"/>
                </a:fillRef>
                <a:effectRef idx="1">
                  <a:schemeClr val="accent1"/>
                </a:effectRef>
                <a:fontRef idx="minor">
                  <a:schemeClr val="tx1"/>
                </a:fontRef>
              </p:style>
            </p:cxnSp>
          </p:grpSp>
        </p:grpSp>
        <p:sp>
          <p:nvSpPr>
            <p:cNvPr id="12" name="Rectangle 11">
              <a:extLst>
                <a:ext uri="{FF2B5EF4-FFF2-40B4-BE49-F238E27FC236}">
                  <a16:creationId xmlns:a16="http://schemas.microsoft.com/office/drawing/2014/main" id="{77AF9941-425B-7C87-577E-674C5358E607}"/>
                </a:ext>
              </a:extLst>
            </p:cNvPr>
            <p:cNvSpPr/>
            <p:nvPr/>
          </p:nvSpPr>
          <p:spPr>
            <a:xfrm>
              <a:off x="2420506" y="4706637"/>
              <a:ext cx="1613961" cy="252000"/>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chemeClr val="tx1"/>
                  </a:solidFill>
                </a:rPr>
                <a:t>Credit: WHO/Ute Pieper</a:t>
              </a:r>
            </a:p>
          </p:txBody>
        </p:sp>
      </p:grpSp>
      <p:grpSp>
        <p:nvGrpSpPr>
          <p:cNvPr id="20" name="Group 19">
            <a:extLst>
              <a:ext uri="{FF2B5EF4-FFF2-40B4-BE49-F238E27FC236}">
                <a16:creationId xmlns:a16="http://schemas.microsoft.com/office/drawing/2014/main" id="{408E8910-7D05-6E9E-CB43-D44616AF61FB}"/>
              </a:ext>
            </a:extLst>
          </p:cNvPr>
          <p:cNvGrpSpPr/>
          <p:nvPr/>
        </p:nvGrpSpPr>
        <p:grpSpPr>
          <a:xfrm>
            <a:off x="4344436" y="1885359"/>
            <a:ext cx="4959261" cy="3152825"/>
            <a:chOff x="4344436" y="1885359"/>
            <a:chExt cx="4959261" cy="3152825"/>
          </a:xfrm>
        </p:grpSpPr>
        <p:grpSp>
          <p:nvGrpSpPr>
            <p:cNvPr id="5" name="Group 4">
              <a:extLst>
                <a:ext uri="{FF2B5EF4-FFF2-40B4-BE49-F238E27FC236}">
                  <a16:creationId xmlns:a16="http://schemas.microsoft.com/office/drawing/2014/main" id="{590D51FC-5A90-098A-1A23-111A68874DD4}"/>
                </a:ext>
              </a:extLst>
            </p:cNvPr>
            <p:cNvGrpSpPr/>
            <p:nvPr/>
          </p:nvGrpSpPr>
          <p:grpSpPr>
            <a:xfrm>
              <a:off x="4344436" y="1885359"/>
              <a:ext cx="4959261" cy="3152825"/>
              <a:chOff x="6977449" y="1885359"/>
              <a:chExt cx="4959261" cy="3152825"/>
            </a:xfrm>
          </p:grpSpPr>
          <p:pic>
            <p:nvPicPr>
              <p:cNvPr id="10" name="Content Placeholder 4" descr="A picture containing wall, indoor, food, table&#10;&#10;Description generated with very high confidence">
                <a:extLst>
                  <a:ext uri="{FF2B5EF4-FFF2-40B4-BE49-F238E27FC236}">
                    <a16:creationId xmlns:a16="http://schemas.microsoft.com/office/drawing/2014/main" id="{773E387C-D81D-6F46-C23A-759132D7388B}"/>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r="8890"/>
              <a:stretch/>
            </p:blipFill>
            <p:spPr>
              <a:xfrm>
                <a:off x="7020540" y="1958612"/>
                <a:ext cx="4875234" cy="3009900"/>
              </a:xfrm>
              <a:prstGeom prst="rect">
                <a:avLst/>
              </a:prstGeom>
              <a:noFill/>
              <a:ln w="9525">
                <a:solidFill>
                  <a:srgbClr val="80BC00"/>
                </a:solidFill>
              </a:ln>
            </p:spPr>
          </p:pic>
          <p:grpSp>
            <p:nvGrpSpPr>
              <p:cNvPr id="59" name="Group 58">
                <a:extLst>
                  <a:ext uri="{FF2B5EF4-FFF2-40B4-BE49-F238E27FC236}">
                    <a16:creationId xmlns:a16="http://schemas.microsoft.com/office/drawing/2014/main" id="{A2D1604C-7045-8C2E-D344-30D3EDDC9468}"/>
                  </a:ext>
                </a:extLst>
              </p:cNvPr>
              <p:cNvGrpSpPr/>
              <p:nvPr/>
            </p:nvGrpSpPr>
            <p:grpSpPr>
              <a:xfrm rot="16200000" flipH="1" flipV="1">
                <a:off x="11374617" y="1885359"/>
                <a:ext cx="562093" cy="562093"/>
                <a:chOff x="4901171" y="2804161"/>
                <a:chExt cx="562093" cy="562093"/>
              </a:xfrm>
            </p:grpSpPr>
            <p:cxnSp>
              <p:nvCxnSpPr>
                <p:cNvPr id="60" name="Straight Connector 59">
                  <a:extLst>
                    <a:ext uri="{FF2B5EF4-FFF2-40B4-BE49-F238E27FC236}">
                      <a16:creationId xmlns:a16="http://schemas.microsoft.com/office/drawing/2014/main" id="{227AE97E-0CAA-45B5-13A0-140A7FF62910}"/>
                    </a:ext>
                  </a:extLst>
                </p:cNvPr>
                <p:cNvCxnSpPr>
                  <a:cxnSpLocks/>
                </p:cNvCxnSpPr>
                <p:nvPr/>
              </p:nvCxnSpPr>
              <p:spPr>
                <a:xfrm>
                  <a:off x="4936872" y="2804161"/>
                  <a:ext cx="0" cy="562093"/>
                </a:xfrm>
                <a:prstGeom prst="line">
                  <a:avLst/>
                </a:prstGeom>
                <a:ln w="76200">
                  <a:solidFill>
                    <a:srgbClr val="80BC00"/>
                  </a:solidFill>
                </a:ln>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BE64DB4E-9C01-9A10-ACF7-9897B2CEBD99}"/>
                    </a:ext>
                  </a:extLst>
                </p:cNvPr>
                <p:cNvCxnSpPr>
                  <a:cxnSpLocks/>
                </p:cNvCxnSpPr>
                <p:nvPr/>
              </p:nvCxnSpPr>
              <p:spPr>
                <a:xfrm rot="5400000">
                  <a:off x="5182218" y="2523114"/>
                  <a:ext cx="0" cy="562093"/>
                </a:xfrm>
                <a:prstGeom prst="line">
                  <a:avLst/>
                </a:prstGeom>
                <a:ln w="76200">
                  <a:solidFill>
                    <a:srgbClr val="80BC00"/>
                  </a:solidFill>
                </a:ln>
              </p:spPr>
              <p:style>
                <a:lnRef idx="2">
                  <a:schemeClr val="accent1"/>
                </a:lnRef>
                <a:fillRef idx="0">
                  <a:schemeClr val="accent1"/>
                </a:fillRef>
                <a:effectRef idx="1">
                  <a:schemeClr val="accent1"/>
                </a:effectRef>
                <a:fontRef idx="minor">
                  <a:schemeClr val="tx1"/>
                </a:fontRef>
              </p:style>
            </p:cxnSp>
          </p:grpSp>
          <p:grpSp>
            <p:nvGrpSpPr>
              <p:cNvPr id="62" name="Group 61">
                <a:extLst>
                  <a:ext uri="{FF2B5EF4-FFF2-40B4-BE49-F238E27FC236}">
                    <a16:creationId xmlns:a16="http://schemas.microsoft.com/office/drawing/2014/main" id="{0AA723D3-6080-979F-1C38-4635167129CE}"/>
                  </a:ext>
                </a:extLst>
              </p:cNvPr>
              <p:cNvGrpSpPr/>
              <p:nvPr/>
            </p:nvGrpSpPr>
            <p:grpSpPr>
              <a:xfrm rot="16200000">
                <a:off x="6977449" y="4476091"/>
                <a:ext cx="562093" cy="562093"/>
                <a:chOff x="4901171" y="2804161"/>
                <a:chExt cx="562093" cy="562093"/>
              </a:xfrm>
            </p:grpSpPr>
            <p:cxnSp>
              <p:nvCxnSpPr>
                <p:cNvPr id="63" name="Straight Connector 62">
                  <a:extLst>
                    <a:ext uri="{FF2B5EF4-FFF2-40B4-BE49-F238E27FC236}">
                      <a16:creationId xmlns:a16="http://schemas.microsoft.com/office/drawing/2014/main" id="{DA3087A6-9D67-7259-63E8-2C947053C20E}"/>
                    </a:ext>
                  </a:extLst>
                </p:cNvPr>
                <p:cNvCxnSpPr>
                  <a:cxnSpLocks/>
                </p:cNvCxnSpPr>
                <p:nvPr/>
              </p:nvCxnSpPr>
              <p:spPr>
                <a:xfrm>
                  <a:off x="4936872" y="2804161"/>
                  <a:ext cx="0" cy="562093"/>
                </a:xfrm>
                <a:prstGeom prst="line">
                  <a:avLst/>
                </a:prstGeom>
                <a:ln w="76200">
                  <a:solidFill>
                    <a:srgbClr val="80BC00"/>
                  </a:solidFill>
                </a:ln>
              </p:spPr>
              <p:style>
                <a:lnRef idx="2">
                  <a:schemeClr val="accent1"/>
                </a:lnRef>
                <a:fillRef idx="0">
                  <a:schemeClr val="accent1"/>
                </a:fillRef>
                <a:effectRef idx="1">
                  <a:schemeClr val="accent1"/>
                </a:effectRef>
                <a:fontRef idx="minor">
                  <a:schemeClr val="tx1"/>
                </a:fontRef>
              </p:style>
            </p:cxnSp>
            <p:cxnSp>
              <p:nvCxnSpPr>
                <p:cNvPr id="64" name="Straight Connector 63">
                  <a:extLst>
                    <a:ext uri="{FF2B5EF4-FFF2-40B4-BE49-F238E27FC236}">
                      <a16:creationId xmlns:a16="http://schemas.microsoft.com/office/drawing/2014/main" id="{FFC53717-00F7-40A9-AA1D-DC9DE47C6CF8}"/>
                    </a:ext>
                  </a:extLst>
                </p:cNvPr>
                <p:cNvCxnSpPr>
                  <a:cxnSpLocks/>
                </p:cNvCxnSpPr>
                <p:nvPr/>
              </p:nvCxnSpPr>
              <p:spPr>
                <a:xfrm rot="5400000">
                  <a:off x="5182218" y="2523114"/>
                  <a:ext cx="0" cy="562093"/>
                </a:xfrm>
                <a:prstGeom prst="line">
                  <a:avLst/>
                </a:prstGeom>
                <a:ln w="76200">
                  <a:solidFill>
                    <a:srgbClr val="80BC00"/>
                  </a:solidFill>
                </a:ln>
              </p:spPr>
              <p:style>
                <a:lnRef idx="2">
                  <a:schemeClr val="accent1"/>
                </a:lnRef>
                <a:fillRef idx="0">
                  <a:schemeClr val="accent1"/>
                </a:fillRef>
                <a:effectRef idx="1">
                  <a:schemeClr val="accent1"/>
                </a:effectRef>
                <a:fontRef idx="minor">
                  <a:schemeClr val="tx1"/>
                </a:fontRef>
              </p:style>
            </p:cxnSp>
          </p:grpSp>
        </p:grpSp>
        <p:sp>
          <p:nvSpPr>
            <p:cNvPr id="15" name="Rectangle 14">
              <a:extLst>
                <a:ext uri="{FF2B5EF4-FFF2-40B4-BE49-F238E27FC236}">
                  <a16:creationId xmlns:a16="http://schemas.microsoft.com/office/drawing/2014/main" id="{0032FEAB-3F8F-8BE0-2396-25A6EA14CB90}"/>
                </a:ext>
              </a:extLst>
            </p:cNvPr>
            <p:cNvSpPr/>
            <p:nvPr/>
          </p:nvSpPr>
          <p:spPr>
            <a:xfrm>
              <a:off x="7637311" y="4715026"/>
              <a:ext cx="1613961" cy="252000"/>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chemeClr val="tx1"/>
                  </a:solidFill>
                </a:rPr>
                <a:t>Credit: WHO/Ute Pieper</a:t>
              </a:r>
            </a:p>
          </p:txBody>
        </p:sp>
      </p:grpSp>
      <p:grpSp>
        <p:nvGrpSpPr>
          <p:cNvPr id="21" name="Group 20">
            <a:extLst>
              <a:ext uri="{FF2B5EF4-FFF2-40B4-BE49-F238E27FC236}">
                <a16:creationId xmlns:a16="http://schemas.microsoft.com/office/drawing/2014/main" id="{C6C26EB1-2903-0132-03A8-A9553EBAC0E8}"/>
              </a:ext>
            </a:extLst>
          </p:cNvPr>
          <p:cNvGrpSpPr/>
          <p:nvPr/>
        </p:nvGrpSpPr>
        <p:grpSpPr>
          <a:xfrm>
            <a:off x="9581045" y="1885359"/>
            <a:ext cx="1939836" cy="3152825"/>
            <a:chOff x="9581045" y="1885359"/>
            <a:chExt cx="1939836" cy="3152825"/>
          </a:xfrm>
        </p:grpSpPr>
        <p:grpSp>
          <p:nvGrpSpPr>
            <p:cNvPr id="4" name="Group 3">
              <a:extLst>
                <a:ext uri="{FF2B5EF4-FFF2-40B4-BE49-F238E27FC236}">
                  <a16:creationId xmlns:a16="http://schemas.microsoft.com/office/drawing/2014/main" id="{0B8BF5AA-EAB9-72C4-D829-CB4ED4A2CE11}"/>
                </a:ext>
              </a:extLst>
            </p:cNvPr>
            <p:cNvGrpSpPr/>
            <p:nvPr/>
          </p:nvGrpSpPr>
          <p:grpSpPr>
            <a:xfrm>
              <a:off x="9581045" y="1885359"/>
              <a:ext cx="1939836" cy="3152825"/>
              <a:chOff x="4541669" y="1885359"/>
              <a:chExt cx="1939836" cy="3152825"/>
            </a:xfrm>
          </p:grpSpPr>
          <p:pic>
            <p:nvPicPr>
              <p:cNvPr id="8" name="Picture 7">
                <a:extLst>
                  <a:ext uri="{FF2B5EF4-FFF2-40B4-BE49-F238E27FC236}">
                    <a16:creationId xmlns:a16="http://schemas.microsoft.com/office/drawing/2014/main" id="{C16645B3-94E0-49C4-5E08-35786725086B}"/>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4576505" y="1958612"/>
                <a:ext cx="1866900" cy="3009900"/>
              </a:xfrm>
              <a:prstGeom prst="rect">
                <a:avLst/>
              </a:prstGeom>
              <a:noFill/>
              <a:ln w="9525">
                <a:solidFill>
                  <a:srgbClr val="A6228C"/>
                </a:solidFill>
              </a:ln>
            </p:spPr>
          </p:pic>
          <p:grpSp>
            <p:nvGrpSpPr>
              <p:cNvPr id="22" name="Group 21">
                <a:extLst>
                  <a:ext uri="{FF2B5EF4-FFF2-40B4-BE49-F238E27FC236}">
                    <a16:creationId xmlns:a16="http://schemas.microsoft.com/office/drawing/2014/main" id="{DFE65AC7-1A18-C965-12E4-DEFF13B75BE3}"/>
                  </a:ext>
                </a:extLst>
              </p:cNvPr>
              <p:cNvGrpSpPr/>
              <p:nvPr/>
            </p:nvGrpSpPr>
            <p:grpSpPr>
              <a:xfrm rot="16200000" flipH="1" flipV="1">
                <a:off x="5919412" y="1885359"/>
                <a:ext cx="562093" cy="562093"/>
                <a:chOff x="4901171" y="2804161"/>
                <a:chExt cx="562093" cy="562093"/>
              </a:xfrm>
            </p:grpSpPr>
            <p:cxnSp>
              <p:nvCxnSpPr>
                <p:cNvPr id="25" name="Straight Connector 24">
                  <a:extLst>
                    <a:ext uri="{FF2B5EF4-FFF2-40B4-BE49-F238E27FC236}">
                      <a16:creationId xmlns:a16="http://schemas.microsoft.com/office/drawing/2014/main" id="{BAB21F8D-2362-EABF-872D-B0462587D7D8}"/>
                    </a:ext>
                  </a:extLst>
                </p:cNvPr>
                <p:cNvCxnSpPr>
                  <a:cxnSpLocks/>
                </p:cNvCxnSpPr>
                <p:nvPr/>
              </p:nvCxnSpPr>
              <p:spPr>
                <a:xfrm>
                  <a:off x="4936872" y="2804161"/>
                  <a:ext cx="0" cy="562093"/>
                </a:xfrm>
                <a:prstGeom prst="line">
                  <a:avLst/>
                </a:prstGeom>
                <a:ln w="76200">
                  <a:solidFill>
                    <a:srgbClr val="A6228C"/>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02ABFDAE-5333-CEDB-2C24-67D5F108EAB9}"/>
                    </a:ext>
                  </a:extLst>
                </p:cNvPr>
                <p:cNvCxnSpPr>
                  <a:cxnSpLocks/>
                </p:cNvCxnSpPr>
                <p:nvPr/>
              </p:nvCxnSpPr>
              <p:spPr>
                <a:xfrm rot="5400000">
                  <a:off x="5182218" y="2523114"/>
                  <a:ext cx="0" cy="562093"/>
                </a:xfrm>
                <a:prstGeom prst="line">
                  <a:avLst/>
                </a:prstGeom>
                <a:ln w="76200">
                  <a:solidFill>
                    <a:srgbClr val="A6228C"/>
                  </a:solidFill>
                </a:ln>
              </p:spPr>
              <p:style>
                <a:lnRef idx="2">
                  <a:schemeClr val="accent1"/>
                </a:lnRef>
                <a:fillRef idx="0">
                  <a:schemeClr val="accent1"/>
                </a:fillRef>
                <a:effectRef idx="1">
                  <a:schemeClr val="accent1"/>
                </a:effectRef>
                <a:fontRef idx="minor">
                  <a:schemeClr val="tx1"/>
                </a:fontRef>
              </p:style>
            </p:cxnSp>
          </p:grpSp>
          <p:grpSp>
            <p:nvGrpSpPr>
              <p:cNvPr id="36" name="Group 35">
                <a:extLst>
                  <a:ext uri="{FF2B5EF4-FFF2-40B4-BE49-F238E27FC236}">
                    <a16:creationId xmlns:a16="http://schemas.microsoft.com/office/drawing/2014/main" id="{52D6AAB7-1E0C-3BB4-5043-9D3031C12070}"/>
                  </a:ext>
                </a:extLst>
              </p:cNvPr>
              <p:cNvGrpSpPr/>
              <p:nvPr/>
            </p:nvGrpSpPr>
            <p:grpSpPr>
              <a:xfrm rot="16200000">
                <a:off x="4541669" y="4476091"/>
                <a:ext cx="562093" cy="562093"/>
                <a:chOff x="4901171" y="2804161"/>
                <a:chExt cx="562093" cy="562093"/>
              </a:xfrm>
            </p:grpSpPr>
            <p:cxnSp>
              <p:nvCxnSpPr>
                <p:cNvPr id="37" name="Straight Connector 36">
                  <a:extLst>
                    <a:ext uri="{FF2B5EF4-FFF2-40B4-BE49-F238E27FC236}">
                      <a16:creationId xmlns:a16="http://schemas.microsoft.com/office/drawing/2014/main" id="{D997A244-3CA9-6F17-F4F7-3EFAAEC52B7F}"/>
                    </a:ext>
                  </a:extLst>
                </p:cNvPr>
                <p:cNvCxnSpPr>
                  <a:cxnSpLocks/>
                </p:cNvCxnSpPr>
                <p:nvPr/>
              </p:nvCxnSpPr>
              <p:spPr>
                <a:xfrm>
                  <a:off x="4936872" y="2804161"/>
                  <a:ext cx="0" cy="562093"/>
                </a:xfrm>
                <a:prstGeom prst="line">
                  <a:avLst/>
                </a:prstGeom>
                <a:ln w="76200">
                  <a:solidFill>
                    <a:srgbClr val="A6228C"/>
                  </a:solidFill>
                </a:ln>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A0C3DF83-DFB2-25E0-742F-12AB12A8228E}"/>
                    </a:ext>
                  </a:extLst>
                </p:cNvPr>
                <p:cNvCxnSpPr>
                  <a:cxnSpLocks/>
                </p:cNvCxnSpPr>
                <p:nvPr/>
              </p:nvCxnSpPr>
              <p:spPr>
                <a:xfrm rot="5400000">
                  <a:off x="5182218" y="2523114"/>
                  <a:ext cx="0" cy="562093"/>
                </a:xfrm>
                <a:prstGeom prst="line">
                  <a:avLst/>
                </a:prstGeom>
                <a:ln w="76200">
                  <a:solidFill>
                    <a:srgbClr val="A6228C"/>
                  </a:solidFill>
                </a:ln>
              </p:spPr>
              <p:style>
                <a:lnRef idx="2">
                  <a:schemeClr val="accent1"/>
                </a:lnRef>
                <a:fillRef idx="0">
                  <a:schemeClr val="accent1"/>
                </a:fillRef>
                <a:effectRef idx="1">
                  <a:schemeClr val="accent1"/>
                </a:effectRef>
                <a:fontRef idx="minor">
                  <a:schemeClr val="tx1"/>
                </a:fontRef>
              </p:style>
            </p:cxnSp>
          </p:grpSp>
        </p:grpSp>
        <p:sp>
          <p:nvSpPr>
            <p:cNvPr id="16" name="Rectangle 15">
              <a:extLst>
                <a:ext uri="{FF2B5EF4-FFF2-40B4-BE49-F238E27FC236}">
                  <a16:creationId xmlns:a16="http://schemas.microsoft.com/office/drawing/2014/main" id="{D757F180-84EE-A476-F2DA-5FAA6673B2DC}"/>
                </a:ext>
              </a:extLst>
            </p:cNvPr>
            <p:cNvSpPr/>
            <p:nvPr/>
          </p:nvSpPr>
          <p:spPr>
            <a:xfrm>
              <a:off x="9859796" y="4706637"/>
              <a:ext cx="1613961" cy="252000"/>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chemeClr val="tx1"/>
                  </a:solidFill>
                </a:rPr>
                <a:t>Credit: WHO/Ute Pieper</a:t>
              </a:r>
            </a:p>
          </p:txBody>
        </p:sp>
      </p:grpSp>
    </p:spTree>
    <p:extLst>
      <p:ext uri="{BB962C8B-B14F-4D97-AF65-F5344CB8AC3E}">
        <p14:creationId xmlns:p14="http://schemas.microsoft.com/office/powerpoint/2010/main" val="2749476336"/>
      </p:ext>
    </p:extLst>
  </p:cSld>
  <p:clrMapOvr>
    <a:masterClrMapping/>
  </p:clrMapOvr>
  <mc:AlternateContent xmlns:mc="http://schemas.openxmlformats.org/markup-compatibility/2006" xmlns:p14="http://schemas.microsoft.com/office/powerpoint/2010/main">
    <mc:Choice Requires="p14">
      <p:transition spd="slow" p14:dur="2000" advClick="0" advTm="33500"/>
    </mc:Choice>
    <mc:Fallback xmlns="">
      <p:transition spd="slow" advClick="0" advTm="33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3696" fill="hold"/>
                                        <p:tgtEl>
                                          <p:spTgt spid="11"/>
                                        </p:tgtEl>
                                      </p:cBhvr>
                                    </p:cmd>
                                  </p:childTnLst>
                                </p:cTn>
                              </p:par>
                              <p:par>
                                <p:cTn id="7" presetID="2" presetClass="entr" presetSubtype="8" fill="hold" grpId="0" nodeType="withEffect">
                                  <p:stCondLst>
                                    <p:cond delay="500"/>
                                  </p:stCondLst>
                                  <p:childTnLst>
                                    <p:set>
                                      <p:cBhvr>
                                        <p:cTn id="8" dur="1" fill="hold">
                                          <p:stCondLst>
                                            <p:cond delay="0"/>
                                          </p:stCondLst>
                                        </p:cTn>
                                        <p:tgtEl>
                                          <p:spTgt spid="2"/>
                                        </p:tgtEl>
                                        <p:attrNameLst>
                                          <p:attrName>style.visibility</p:attrName>
                                        </p:attrNameLst>
                                      </p:cBhvr>
                                      <p:to>
                                        <p:strVal val="visible"/>
                                      </p:to>
                                    </p:set>
                                    <p:anim calcmode="lin" valueType="num">
                                      <p:cBhvr additive="base">
                                        <p:cTn id="9" dur="500" fill="hold"/>
                                        <p:tgtEl>
                                          <p:spTgt spid="2"/>
                                        </p:tgtEl>
                                        <p:attrNameLst>
                                          <p:attrName>ppt_x</p:attrName>
                                        </p:attrNameLst>
                                      </p:cBhvr>
                                      <p:tavLst>
                                        <p:tav tm="0">
                                          <p:val>
                                            <p:strVal val="0-#ppt_w/2"/>
                                          </p:val>
                                        </p:tav>
                                        <p:tav tm="100000">
                                          <p:val>
                                            <p:strVal val="#ppt_x"/>
                                          </p:val>
                                        </p:tav>
                                      </p:tavLst>
                                    </p:anim>
                                    <p:anim calcmode="lin" valueType="num">
                                      <p:cBhvr additive="base">
                                        <p:cTn id="10" dur="500" fill="hold"/>
                                        <p:tgtEl>
                                          <p:spTgt spid="2"/>
                                        </p:tgtEl>
                                        <p:attrNameLst>
                                          <p:attrName>ppt_y</p:attrName>
                                        </p:attrNameLst>
                                      </p:cBhvr>
                                      <p:tavLst>
                                        <p:tav tm="0">
                                          <p:val>
                                            <p:strVal val="#ppt_y"/>
                                          </p:val>
                                        </p:tav>
                                        <p:tav tm="100000">
                                          <p:val>
                                            <p:strVal val="#ppt_y"/>
                                          </p:val>
                                        </p:tav>
                                      </p:tavLst>
                                    </p:anim>
                                  </p:childTnLst>
                                </p:cTn>
                              </p:par>
                              <p:par>
                                <p:cTn id="11" presetID="42" presetClass="entr" presetSubtype="0" fill="hold" nodeType="withEffect">
                                  <p:stCondLst>
                                    <p:cond delay="500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anim calcmode="lin" valueType="num">
                                      <p:cBhvr>
                                        <p:cTn id="14" dur="500" fill="hold"/>
                                        <p:tgtEl>
                                          <p:spTgt spid="17"/>
                                        </p:tgtEl>
                                        <p:attrNameLst>
                                          <p:attrName>ppt_x</p:attrName>
                                        </p:attrNameLst>
                                      </p:cBhvr>
                                      <p:tavLst>
                                        <p:tav tm="0">
                                          <p:val>
                                            <p:strVal val="#ppt_x"/>
                                          </p:val>
                                        </p:tav>
                                        <p:tav tm="100000">
                                          <p:val>
                                            <p:strVal val="#ppt_x"/>
                                          </p:val>
                                        </p:tav>
                                      </p:tavLst>
                                    </p:anim>
                                    <p:anim calcmode="lin" valueType="num">
                                      <p:cBhvr>
                                        <p:cTn id="15" dur="500" fill="hold"/>
                                        <p:tgtEl>
                                          <p:spTgt spid="17"/>
                                        </p:tgtEl>
                                        <p:attrNameLst>
                                          <p:attrName>ppt_y</p:attrName>
                                        </p:attrNameLst>
                                      </p:cBhvr>
                                      <p:tavLst>
                                        <p:tav tm="0">
                                          <p:val>
                                            <p:strVal val="#ppt_y+.1"/>
                                          </p:val>
                                        </p:tav>
                                        <p:tav tm="100000">
                                          <p:val>
                                            <p:strVal val="#ppt_y"/>
                                          </p:val>
                                        </p:tav>
                                      </p:tavLst>
                                    </p:anim>
                                  </p:childTnLst>
                                </p:cTn>
                              </p:par>
                              <p:par>
                                <p:cTn id="16" presetID="10" presetClass="entr" presetSubtype="0" fill="hold" grpId="0" nodeType="withEffect">
                                  <p:stCondLst>
                                    <p:cond delay="5500"/>
                                  </p:stCondLst>
                                  <p:childTnLst>
                                    <p:set>
                                      <p:cBhvr>
                                        <p:cTn id="17" dur="1" fill="hold">
                                          <p:stCondLst>
                                            <p:cond delay="0"/>
                                          </p:stCondLst>
                                        </p:cTn>
                                        <p:tgtEl>
                                          <p:spTgt spid="56"/>
                                        </p:tgtEl>
                                        <p:attrNameLst>
                                          <p:attrName>style.visibility</p:attrName>
                                        </p:attrNameLst>
                                      </p:cBhvr>
                                      <p:to>
                                        <p:strVal val="visible"/>
                                      </p:to>
                                    </p:set>
                                    <p:animEffect transition="in" filter="fade">
                                      <p:cBhvr>
                                        <p:cTn id="18" dur="500"/>
                                        <p:tgtEl>
                                          <p:spTgt spid="56"/>
                                        </p:tgtEl>
                                      </p:cBhvr>
                                    </p:animEffect>
                                  </p:childTnLst>
                                </p:cTn>
                              </p:par>
                              <p:par>
                                <p:cTn id="19" presetID="42" presetClass="entr" presetSubtype="0" fill="hold" nodeType="withEffect">
                                  <p:stCondLst>
                                    <p:cond delay="1150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anim calcmode="lin" valueType="num">
                                      <p:cBhvr>
                                        <p:cTn id="22" dur="500" fill="hold"/>
                                        <p:tgtEl>
                                          <p:spTgt spid="20"/>
                                        </p:tgtEl>
                                        <p:attrNameLst>
                                          <p:attrName>ppt_x</p:attrName>
                                        </p:attrNameLst>
                                      </p:cBhvr>
                                      <p:tavLst>
                                        <p:tav tm="0">
                                          <p:val>
                                            <p:strVal val="#ppt_x"/>
                                          </p:val>
                                        </p:tav>
                                        <p:tav tm="100000">
                                          <p:val>
                                            <p:strVal val="#ppt_x"/>
                                          </p:val>
                                        </p:tav>
                                      </p:tavLst>
                                    </p:anim>
                                    <p:anim calcmode="lin" valueType="num">
                                      <p:cBhvr>
                                        <p:cTn id="23" dur="500" fill="hold"/>
                                        <p:tgtEl>
                                          <p:spTgt spid="20"/>
                                        </p:tgtEl>
                                        <p:attrNameLst>
                                          <p:attrName>ppt_y</p:attrName>
                                        </p:attrNameLst>
                                      </p:cBhvr>
                                      <p:tavLst>
                                        <p:tav tm="0">
                                          <p:val>
                                            <p:strVal val="#ppt_y+.1"/>
                                          </p:val>
                                        </p:tav>
                                        <p:tav tm="100000">
                                          <p:val>
                                            <p:strVal val="#ppt_y"/>
                                          </p:val>
                                        </p:tav>
                                      </p:tavLst>
                                    </p:anim>
                                  </p:childTnLst>
                                </p:cTn>
                              </p:par>
                              <p:par>
                                <p:cTn id="24" presetID="10" presetClass="entr" presetSubtype="0" fill="hold" grpId="0" nodeType="withEffect">
                                  <p:stCondLst>
                                    <p:cond delay="12000"/>
                                  </p:stCondLst>
                                  <p:childTnLst>
                                    <p:set>
                                      <p:cBhvr>
                                        <p:cTn id="25" dur="1" fill="hold">
                                          <p:stCondLst>
                                            <p:cond delay="0"/>
                                          </p:stCondLst>
                                        </p:cTn>
                                        <p:tgtEl>
                                          <p:spTgt spid="58"/>
                                        </p:tgtEl>
                                        <p:attrNameLst>
                                          <p:attrName>style.visibility</p:attrName>
                                        </p:attrNameLst>
                                      </p:cBhvr>
                                      <p:to>
                                        <p:strVal val="visible"/>
                                      </p:to>
                                    </p:set>
                                    <p:animEffect transition="in" filter="fade">
                                      <p:cBhvr>
                                        <p:cTn id="26" dur="500"/>
                                        <p:tgtEl>
                                          <p:spTgt spid="58"/>
                                        </p:tgtEl>
                                      </p:cBhvr>
                                    </p:animEffect>
                                  </p:childTnLst>
                                </p:cTn>
                              </p:par>
                              <p:par>
                                <p:cTn id="27" presetID="42" presetClass="entr" presetSubtype="0" fill="hold" nodeType="withEffect">
                                  <p:stCondLst>
                                    <p:cond delay="2450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anim calcmode="lin" valueType="num">
                                      <p:cBhvr>
                                        <p:cTn id="30" dur="500" fill="hold"/>
                                        <p:tgtEl>
                                          <p:spTgt spid="21"/>
                                        </p:tgtEl>
                                        <p:attrNameLst>
                                          <p:attrName>ppt_x</p:attrName>
                                        </p:attrNameLst>
                                      </p:cBhvr>
                                      <p:tavLst>
                                        <p:tav tm="0">
                                          <p:val>
                                            <p:strVal val="#ppt_x"/>
                                          </p:val>
                                        </p:tav>
                                        <p:tav tm="100000">
                                          <p:val>
                                            <p:strVal val="#ppt_x"/>
                                          </p:val>
                                        </p:tav>
                                      </p:tavLst>
                                    </p:anim>
                                    <p:anim calcmode="lin" valueType="num">
                                      <p:cBhvr>
                                        <p:cTn id="31" dur="500" fill="hold"/>
                                        <p:tgtEl>
                                          <p:spTgt spid="21"/>
                                        </p:tgtEl>
                                        <p:attrNameLst>
                                          <p:attrName>ppt_y</p:attrName>
                                        </p:attrNameLst>
                                      </p:cBhvr>
                                      <p:tavLst>
                                        <p:tav tm="0">
                                          <p:val>
                                            <p:strVal val="#ppt_y+.1"/>
                                          </p:val>
                                        </p:tav>
                                        <p:tav tm="100000">
                                          <p:val>
                                            <p:strVal val="#ppt_y"/>
                                          </p:val>
                                        </p:tav>
                                      </p:tavLst>
                                    </p:anim>
                                  </p:childTnLst>
                                </p:cTn>
                              </p:par>
                              <p:par>
                                <p:cTn id="32" presetID="10" presetClass="entr" presetSubtype="0" fill="hold" grpId="0" nodeType="withEffect">
                                  <p:stCondLst>
                                    <p:cond delay="25000"/>
                                  </p:stCondLst>
                                  <p:childTnLst>
                                    <p:set>
                                      <p:cBhvr>
                                        <p:cTn id="33" dur="1" fill="hold">
                                          <p:stCondLst>
                                            <p:cond delay="0"/>
                                          </p:stCondLst>
                                        </p:cTn>
                                        <p:tgtEl>
                                          <p:spTgt spid="57"/>
                                        </p:tgtEl>
                                        <p:attrNameLst>
                                          <p:attrName>style.visibility</p:attrName>
                                        </p:attrNameLst>
                                      </p:cBhvr>
                                      <p:to>
                                        <p:strVal val="visible"/>
                                      </p:to>
                                    </p:set>
                                    <p:animEffect transition="in" filter="fade">
                                      <p:cBhvr>
                                        <p:cTn id="34" dur="500"/>
                                        <p:tgtEl>
                                          <p:spTgt spid="57"/>
                                        </p:tgtEl>
                                      </p:cBhvr>
                                    </p:animEffect>
                                  </p:childTnLst>
                                </p:cTn>
                              </p:par>
                              <p:par>
                                <p:cTn id="35" presetID="2" presetClass="exit" presetSubtype="8" fill="hold" grpId="1" nodeType="withEffect">
                                  <p:stCondLst>
                                    <p:cond delay="33500"/>
                                  </p:stCondLst>
                                  <p:childTnLst>
                                    <p:anim calcmode="lin" valueType="num">
                                      <p:cBhvr additive="base">
                                        <p:cTn id="36" dur="500"/>
                                        <p:tgtEl>
                                          <p:spTgt spid="2"/>
                                        </p:tgtEl>
                                        <p:attrNameLst>
                                          <p:attrName>ppt_x</p:attrName>
                                        </p:attrNameLst>
                                      </p:cBhvr>
                                      <p:tavLst>
                                        <p:tav tm="0">
                                          <p:val>
                                            <p:strVal val="ppt_x"/>
                                          </p:val>
                                        </p:tav>
                                        <p:tav tm="100000">
                                          <p:val>
                                            <p:strVal val="0-ppt_w/2"/>
                                          </p:val>
                                        </p:tav>
                                      </p:tavLst>
                                    </p:anim>
                                    <p:anim calcmode="lin" valueType="num">
                                      <p:cBhvr additive="base">
                                        <p:cTn id="37" dur="500"/>
                                        <p:tgtEl>
                                          <p:spTgt spid="2"/>
                                        </p:tgtEl>
                                        <p:attrNameLst>
                                          <p:attrName>ppt_y</p:attrName>
                                        </p:attrNameLst>
                                      </p:cBhvr>
                                      <p:tavLst>
                                        <p:tav tm="0">
                                          <p:val>
                                            <p:strVal val="ppt_y"/>
                                          </p:val>
                                        </p:tav>
                                        <p:tav tm="100000">
                                          <p:val>
                                            <p:strVal val="ppt_y"/>
                                          </p:val>
                                        </p:tav>
                                      </p:tavLst>
                                    </p:anim>
                                    <p:set>
                                      <p:cBhvr>
                                        <p:cTn id="38" dur="1" fill="hold">
                                          <p:stCondLst>
                                            <p:cond delay="499"/>
                                          </p:stCondLst>
                                        </p:cTn>
                                        <p:tgtEl>
                                          <p:spTgt spid="2"/>
                                        </p:tgtEl>
                                        <p:attrNameLst>
                                          <p:attrName>style.visibility</p:attrName>
                                        </p:attrNameLst>
                                      </p:cBhvr>
                                      <p:to>
                                        <p:strVal val="hidden"/>
                                      </p:to>
                                    </p:set>
                                  </p:childTnLst>
                                </p:cTn>
                              </p:par>
                              <p:par>
                                <p:cTn id="39" presetID="2" presetClass="exit" presetSubtype="2" fill="hold" grpId="1" nodeType="withEffect">
                                  <p:stCondLst>
                                    <p:cond delay="33500"/>
                                  </p:stCondLst>
                                  <p:childTnLst>
                                    <p:anim calcmode="lin" valueType="num">
                                      <p:cBhvr additive="base">
                                        <p:cTn id="40" dur="500"/>
                                        <p:tgtEl>
                                          <p:spTgt spid="56"/>
                                        </p:tgtEl>
                                        <p:attrNameLst>
                                          <p:attrName>ppt_x</p:attrName>
                                        </p:attrNameLst>
                                      </p:cBhvr>
                                      <p:tavLst>
                                        <p:tav tm="0">
                                          <p:val>
                                            <p:strVal val="ppt_x"/>
                                          </p:val>
                                        </p:tav>
                                        <p:tav tm="100000">
                                          <p:val>
                                            <p:strVal val="1+ppt_w/2"/>
                                          </p:val>
                                        </p:tav>
                                      </p:tavLst>
                                    </p:anim>
                                    <p:anim calcmode="lin" valueType="num">
                                      <p:cBhvr additive="base">
                                        <p:cTn id="41" dur="500"/>
                                        <p:tgtEl>
                                          <p:spTgt spid="56"/>
                                        </p:tgtEl>
                                        <p:attrNameLst>
                                          <p:attrName>ppt_y</p:attrName>
                                        </p:attrNameLst>
                                      </p:cBhvr>
                                      <p:tavLst>
                                        <p:tav tm="0">
                                          <p:val>
                                            <p:strVal val="ppt_y"/>
                                          </p:val>
                                        </p:tav>
                                        <p:tav tm="100000">
                                          <p:val>
                                            <p:strVal val="ppt_y"/>
                                          </p:val>
                                        </p:tav>
                                      </p:tavLst>
                                    </p:anim>
                                    <p:set>
                                      <p:cBhvr>
                                        <p:cTn id="42" dur="1" fill="hold">
                                          <p:stCondLst>
                                            <p:cond delay="499"/>
                                          </p:stCondLst>
                                        </p:cTn>
                                        <p:tgtEl>
                                          <p:spTgt spid="56"/>
                                        </p:tgtEl>
                                        <p:attrNameLst>
                                          <p:attrName>style.visibility</p:attrName>
                                        </p:attrNameLst>
                                      </p:cBhvr>
                                      <p:to>
                                        <p:strVal val="hidden"/>
                                      </p:to>
                                    </p:set>
                                  </p:childTnLst>
                                </p:cTn>
                              </p:par>
                              <p:par>
                                <p:cTn id="43" presetID="2" presetClass="exit" presetSubtype="2" fill="hold" grpId="1" nodeType="withEffect">
                                  <p:stCondLst>
                                    <p:cond delay="33500"/>
                                  </p:stCondLst>
                                  <p:childTnLst>
                                    <p:anim calcmode="lin" valueType="num">
                                      <p:cBhvr additive="base">
                                        <p:cTn id="44" dur="500"/>
                                        <p:tgtEl>
                                          <p:spTgt spid="57"/>
                                        </p:tgtEl>
                                        <p:attrNameLst>
                                          <p:attrName>ppt_x</p:attrName>
                                        </p:attrNameLst>
                                      </p:cBhvr>
                                      <p:tavLst>
                                        <p:tav tm="0">
                                          <p:val>
                                            <p:strVal val="ppt_x"/>
                                          </p:val>
                                        </p:tav>
                                        <p:tav tm="100000">
                                          <p:val>
                                            <p:strVal val="1+ppt_w/2"/>
                                          </p:val>
                                        </p:tav>
                                      </p:tavLst>
                                    </p:anim>
                                    <p:anim calcmode="lin" valueType="num">
                                      <p:cBhvr additive="base">
                                        <p:cTn id="45" dur="500"/>
                                        <p:tgtEl>
                                          <p:spTgt spid="57"/>
                                        </p:tgtEl>
                                        <p:attrNameLst>
                                          <p:attrName>ppt_y</p:attrName>
                                        </p:attrNameLst>
                                      </p:cBhvr>
                                      <p:tavLst>
                                        <p:tav tm="0">
                                          <p:val>
                                            <p:strVal val="ppt_y"/>
                                          </p:val>
                                        </p:tav>
                                        <p:tav tm="100000">
                                          <p:val>
                                            <p:strVal val="ppt_y"/>
                                          </p:val>
                                        </p:tav>
                                      </p:tavLst>
                                    </p:anim>
                                    <p:set>
                                      <p:cBhvr>
                                        <p:cTn id="46" dur="1" fill="hold">
                                          <p:stCondLst>
                                            <p:cond delay="499"/>
                                          </p:stCondLst>
                                        </p:cTn>
                                        <p:tgtEl>
                                          <p:spTgt spid="57"/>
                                        </p:tgtEl>
                                        <p:attrNameLst>
                                          <p:attrName>style.visibility</p:attrName>
                                        </p:attrNameLst>
                                      </p:cBhvr>
                                      <p:to>
                                        <p:strVal val="hidden"/>
                                      </p:to>
                                    </p:set>
                                  </p:childTnLst>
                                </p:cTn>
                              </p:par>
                              <p:par>
                                <p:cTn id="47" presetID="2" presetClass="exit" presetSubtype="2" fill="hold" grpId="1" nodeType="withEffect">
                                  <p:stCondLst>
                                    <p:cond delay="33500"/>
                                  </p:stCondLst>
                                  <p:childTnLst>
                                    <p:anim calcmode="lin" valueType="num">
                                      <p:cBhvr additive="base">
                                        <p:cTn id="48" dur="500"/>
                                        <p:tgtEl>
                                          <p:spTgt spid="58"/>
                                        </p:tgtEl>
                                        <p:attrNameLst>
                                          <p:attrName>ppt_x</p:attrName>
                                        </p:attrNameLst>
                                      </p:cBhvr>
                                      <p:tavLst>
                                        <p:tav tm="0">
                                          <p:val>
                                            <p:strVal val="ppt_x"/>
                                          </p:val>
                                        </p:tav>
                                        <p:tav tm="100000">
                                          <p:val>
                                            <p:strVal val="1+ppt_w/2"/>
                                          </p:val>
                                        </p:tav>
                                      </p:tavLst>
                                    </p:anim>
                                    <p:anim calcmode="lin" valueType="num">
                                      <p:cBhvr additive="base">
                                        <p:cTn id="49" dur="500"/>
                                        <p:tgtEl>
                                          <p:spTgt spid="58"/>
                                        </p:tgtEl>
                                        <p:attrNameLst>
                                          <p:attrName>ppt_y</p:attrName>
                                        </p:attrNameLst>
                                      </p:cBhvr>
                                      <p:tavLst>
                                        <p:tav tm="0">
                                          <p:val>
                                            <p:strVal val="ppt_y"/>
                                          </p:val>
                                        </p:tav>
                                        <p:tav tm="100000">
                                          <p:val>
                                            <p:strVal val="ppt_y"/>
                                          </p:val>
                                        </p:tav>
                                      </p:tavLst>
                                    </p:anim>
                                    <p:set>
                                      <p:cBhvr>
                                        <p:cTn id="50" dur="1" fill="hold">
                                          <p:stCondLst>
                                            <p:cond delay="499"/>
                                          </p:stCondLst>
                                        </p:cTn>
                                        <p:tgtEl>
                                          <p:spTgt spid="58"/>
                                        </p:tgtEl>
                                        <p:attrNameLst>
                                          <p:attrName>style.visibility</p:attrName>
                                        </p:attrNameLst>
                                      </p:cBhvr>
                                      <p:to>
                                        <p:strVal val="hidden"/>
                                      </p:to>
                                    </p:set>
                                  </p:childTnLst>
                                </p:cTn>
                              </p:par>
                              <p:par>
                                <p:cTn id="51" presetID="2" presetClass="exit" presetSubtype="2" fill="hold" nodeType="withEffect">
                                  <p:stCondLst>
                                    <p:cond delay="33500"/>
                                  </p:stCondLst>
                                  <p:childTnLst>
                                    <p:anim calcmode="lin" valueType="num">
                                      <p:cBhvr additive="base">
                                        <p:cTn id="52" dur="500"/>
                                        <p:tgtEl>
                                          <p:spTgt spid="17"/>
                                        </p:tgtEl>
                                        <p:attrNameLst>
                                          <p:attrName>ppt_x</p:attrName>
                                        </p:attrNameLst>
                                      </p:cBhvr>
                                      <p:tavLst>
                                        <p:tav tm="0">
                                          <p:val>
                                            <p:strVal val="ppt_x"/>
                                          </p:val>
                                        </p:tav>
                                        <p:tav tm="100000">
                                          <p:val>
                                            <p:strVal val="1+ppt_w/2"/>
                                          </p:val>
                                        </p:tav>
                                      </p:tavLst>
                                    </p:anim>
                                    <p:anim calcmode="lin" valueType="num">
                                      <p:cBhvr additive="base">
                                        <p:cTn id="53" dur="500"/>
                                        <p:tgtEl>
                                          <p:spTgt spid="17"/>
                                        </p:tgtEl>
                                        <p:attrNameLst>
                                          <p:attrName>ppt_y</p:attrName>
                                        </p:attrNameLst>
                                      </p:cBhvr>
                                      <p:tavLst>
                                        <p:tav tm="0">
                                          <p:val>
                                            <p:strVal val="ppt_y"/>
                                          </p:val>
                                        </p:tav>
                                        <p:tav tm="100000">
                                          <p:val>
                                            <p:strVal val="ppt_y"/>
                                          </p:val>
                                        </p:tav>
                                      </p:tavLst>
                                    </p:anim>
                                    <p:set>
                                      <p:cBhvr>
                                        <p:cTn id="54" dur="1" fill="hold">
                                          <p:stCondLst>
                                            <p:cond delay="499"/>
                                          </p:stCondLst>
                                        </p:cTn>
                                        <p:tgtEl>
                                          <p:spTgt spid="17"/>
                                        </p:tgtEl>
                                        <p:attrNameLst>
                                          <p:attrName>style.visibility</p:attrName>
                                        </p:attrNameLst>
                                      </p:cBhvr>
                                      <p:to>
                                        <p:strVal val="hidden"/>
                                      </p:to>
                                    </p:set>
                                  </p:childTnLst>
                                </p:cTn>
                              </p:par>
                              <p:par>
                                <p:cTn id="55" presetID="2" presetClass="exit" presetSubtype="2" fill="hold" nodeType="withEffect">
                                  <p:stCondLst>
                                    <p:cond delay="33500"/>
                                  </p:stCondLst>
                                  <p:childTnLst>
                                    <p:anim calcmode="lin" valueType="num">
                                      <p:cBhvr additive="base">
                                        <p:cTn id="56" dur="500"/>
                                        <p:tgtEl>
                                          <p:spTgt spid="20"/>
                                        </p:tgtEl>
                                        <p:attrNameLst>
                                          <p:attrName>ppt_x</p:attrName>
                                        </p:attrNameLst>
                                      </p:cBhvr>
                                      <p:tavLst>
                                        <p:tav tm="0">
                                          <p:val>
                                            <p:strVal val="ppt_x"/>
                                          </p:val>
                                        </p:tav>
                                        <p:tav tm="100000">
                                          <p:val>
                                            <p:strVal val="1+ppt_w/2"/>
                                          </p:val>
                                        </p:tav>
                                      </p:tavLst>
                                    </p:anim>
                                    <p:anim calcmode="lin" valueType="num">
                                      <p:cBhvr additive="base">
                                        <p:cTn id="57" dur="500"/>
                                        <p:tgtEl>
                                          <p:spTgt spid="20"/>
                                        </p:tgtEl>
                                        <p:attrNameLst>
                                          <p:attrName>ppt_y</p:attrName>
                                        </p:attrNameLst>
                                      </p:cBhvr>
                                      <p:tavLst>
                                        <p:tav tm="0">
                                          <p:val>
                                            <p:strVal val="ppt_y"/>
                                          </p:val>
                                        </p:tav>
                                        <p:tav tm="100000">
                                          <p:val>
                                            <p:strVal val="ppt_y"/>
                                          </p:val>
                                        </p:tav>
                                      </p:tavLst>
                                    </p:anim>
                                    <p:set>
                                      <p:cBhvr>
                                        <p:cTn id="58" dur="1" fill="hold">
                                          <p:stCondLst>
                                            <p:cond delay="499"/>
                                          </p:stCondLst>
                                        </p:cTn>
                                        <p:tgtEl>
                                          <p:spTgt spid="20"/>
                                        </p:tgtEl>
                                        <p:attrNameLst>
                                          <p:attrName>style.visibility</p:attrName>
                                        </p:attrNameLst>
                                      </p:cBhvr>
                                      <p:to>
                                        <p:strVal val="hidden"/>
                                      </p:to>
                                    </p:set>
                                  </p:childTnLst>
                                </p:cTn>
                              </p:par>
                              <p:par>
                                <p:cTn id="59" presetID="2" presetClass="exit" presetSubtype="2" fill="hold" nodeType="withEffect">
                                  <p:stCondLst>
                                    <p:cond delay="33500"/>
                                  </p:stCondLst>
                                  <p:childTnLst>
                                    <p:anim calcmode="lin" valueType="num">
                                      <p:cBhvr additive="base">
                                        <p:cTn id="60" dur="500"/>
                                        <p:tgtEl>
                                          <p:spTgt spid="21"/>
                                        </p:tgtEl>
                                        <p:attrNameLst>
                                          <p:attrName>ppt_x</p:attrName>
                                        </p:attrNameLst>
                                      </p:cBhvr>
                                      <p:tavLst>
                                        <p:tav tm="0">
                                          <p:val>
                                            <p:strVal val="ppt_x"/>
                                          </p:val>
                                        </p:tav>
                                        <p:tav tm="100000">
                                          <p:val>
                                            <p:strVal val="1+ppt_w/2"/>
                                          </p:val>
                                        </p:tav>
                                      </p:tavLst>
                                    </p:anim>
                                    <p:anim calcmode="lin" valueType="num">
                                      <p:cBhvr additive="base">
                                        <p:cTn id="61" dur="500"/>
                                        <p:tgtEl>
                                          <p:spTgt spid="21"/>
                                        </p:tgtEl>
                                        <p:attrNameLst>
                                          <p:attrName>ppt_y</p:attrName>
                                        </p:attrNameLst>
                                      </p:cBhvr>
                                      <p:tavLst>
                                        <p:tav tm="0">
                                          <p:val>
                                            <p:strVal val="ppt_y"/>
                                          </p:val>
                                        </p:tav>
                                        <p:tav tm="100000">
                                          <p:val>
                                            <p:strVal val="ppt_y"/>
                                          </p:val>
                                        </p:tav>
                                      </p:tavLst>
                                    </p:anim>
                                    <p:set>
                                      <p:cBhvr>
                                        <p:cTn id="62"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3" fill="hold" display="0">
                  <p:stCondLst>
                    <p:cond delay="indefinite"/>
                  </p:stCondLst>
                  <p:endCondLst>
                    <p:cond evt="onStopAudio" delay="0">
                      <p:tgtEl>
                        <p:sldTgt/>
                      </p:tgtEl>
                    </p:cond>
                  </p:endCondLst>
                </p:cTn>
                <p:tgtEl>
                  <p:spTgt spid="11"/>
                </p:tgtEl>
              </p:cMediaNode>
            </p:audio>
          </p:childTnLst>
        </p:cTn>
      </p:par>
    </p:tnLst>
    <p:bldLst>
      <p:bldP spid="2" grpId="0"/>
      <p:bldP spid="2" grpId="1"/>
      <p:bldP spid="56" grpId="0"/>
      <p:bldP spid="56" grpId="1"/>
      <p:bldP spid="57" grpId="0"/>
      <p:bldP spid="57" grpId="1"/>
      <p:bldP spid="58" grpId="0"/>
      <p:bldP spid="58"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8E2F66-5A0E-3577-0EA9-D3D793B8AF1B}"/>
              </a:ext>
            </a:extLst>
          </p:cNvPr>
          <p:cNvSpPr txBox="1"/>
          <p:nvPr/>
        </p:nvSpPr>
        <p:spPr>
          <a:xfrm>
            <a:off x="128016" y="96886"/>
            <a:ext cx="11771884" cy="584775"/>
          </a:xfrm>
          <a:prstGeom prst="rect">
            <a:avLst/>
          </a:prstGeom>
          <a:noFill/>
        </p:spPr>
        <p:txBody>
          <a:bodyPr wrap="square" rtlCol="0">
            <a:spAutoFit/>
          </a:bodyPr>
          <a:lstStyle>
            <a:defPPr>
              <a:defRPr lang="en-US"/>
            </a:defPPr>
            <a:lvl1pPr>
              <a:defRPr sz="3200" b="1">
                <a:solidFill>
                  <a:srgbClr val="F0404C"/>
                </a:solidFill>
                <a:latin typeface="Atkinson Hyperlegible" pitchFamily="2" charset="0"/>
              </a:defRPr>
            </a:lvl1pPr>
          </a:lstStyle>
          <a:p>
            <a:r>
              <a:rPr lang="en-US" dirty="0"/>
              <a:t>Common non-hazardous waste</a:t>
            </a:r>
          </a:p>
        </p:txBody>
      </p:sp>
      <p:grpSp>
        <p:nvGrpSpPr>
          <p:cNvPr id="13" name="Group 12">
            <a:extLst>
              <a:ext uri="{FF2B5EF4-FFF2-40B4-BE49-F238E27FC236}">
                <a16:creationId xmlns:a16="http://schemas.microsoft.com/office/drawing/2014/main" id="{F987DA84-1705-C5C4-23DA-AD2D4A051C17}"/>
              </a:ext>
            </a:extLst>
          </p:cNvPr>
          <p:cNvGrpSpPr/>
          <p:nvPr/>
        </p:nvGrpSpPr>
        <p:grpSpPr>
          <a:xfrm>
            <a:off x="236013" y="762663"/>
            <a:ext cx="1881049" cy="767546"/>
            <a:chOff x="236013" y="3453620"/>
            <a:chExt cx="1881049" cy="767546"/>
          </a:xfrm>
        </p:grpSpPr>
        <p:pic>
          <p:nvPicPr>
            <p:cNvPr id="14" name="Graphic 13">
              <a:extLst>
                <a:ext uri="{FF2B5EF4-FFF2-40B4-BE49-F238E27FC236}">
                  <a16:creationId xmlns:a16="http://schemas.microsoft.com/office/drawing/2014/main" id="{44A0C4D1-8122-1537-8172-FDBC83EE498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6013" y="3453620"/>
              <a:ext cx="1881049" cy="767546"/>
            </a:xfrm>
            <a:prstGeom prst="rect">
              <a:avLst/>
            </a:prstGeom>
          </p:spPr>
        </p:pic>
        <p:sp>
          <p:nvSpPr>
            <p:cNvPr id="18" name="TextBox 17">
              <a:extLst>
                <a:ext uri="{FF2B5EF4-FFF2-40B4-BE49-F238E27FC236}">
                  <a16:creationId xmlns:a16="http://schemas.microsoft.com/office/drawing/2014/main" id="{DA83713B-4A23-B281-C142-883337B0AD04}"/>
                </a:ext>
              </a:extLst>
            </p:cNvPr>
            <p:cNvSpPr txBox="1"/>
            <p:nvPr/>
          </p:nvSpPr>
          <p:spPr>
            <a:xfrm>
              <a:off x="263562" y="3483450"/>
              <a:ext cx="1641113" cy="707886"/>
            </a:xfrm>
            <a:prstGeom prst="rect">
              <a:avLst/>
            </a:prstGeom>
            <a:noFill/>
          </p:spPr>
          <p:txBody>
            <a:bodyPr wrap="square" rtlCol="0">
              <a:spAutoFit/>
            </a:bodyPr>
            <a:lstStyle/>
            <a:p>
              <a:pPr lvl="0" algn="ctr"/>
              <a:r>
                <a:rPr lang="en-US" sz="2000" dirty="0">
                  <a:solidFill>
                    <a:schemeClr val="bg1"/>
                  </a:solidFill>
                  <a:latin typeface="Atkinson Hyperlegible" pitchFamily="2" charset="0"/>
                </a:rPr>
                <a:t>Generation/</a:t>
              </a:r>
            </a:p>
            <a:p>
              <a:pPr lvl="0" algn="ctr"/>
              <a:r>
                <a:rPr lang="en-US" sz="2000" dirty="0">
                  <a:solidFill>
                    <a:schemeClr val="bg1"/>
                  </a:solidFill>
                  <a:latin typeface="Atkinson Hyperlegible" pitchFamily="2" charset="0"/>
                </a:rPr>
                <a:t>Minimization</a:t>
              </a:r>
            </a:p>
          </p:txBody>
        </p:sp>
      </p:grpSp>
      <p:grpSp>
        <p:nvGrpSpPr>
          <p:cNvPr id="19" name="Group 18">
            <a:extLst>
              <a:ext uri="{FF2B5EF4-FFF2-40B4-BE49-F238E27FC236}">
                <a16:creationId xmlns:a16="http://schemas.microsoft.com/office/drawing/2014/main" id="{3A6C7E65-6DC4-BE3A-56F8-AF479CDED05A}"/>
              </a:ext>
            </a:extLst>
          </p:cNvPr>
          <p:cNvGrpSpPr/>
          <p:nvPr/>
        </p:nvGrpSpPr>
        <p:grpSpPr>
          <a:xfrm>
            <a:off x="10117866" y="762663"/>
            <a:ext cx="1842920" cy="767546"/>
            <a:chOff x="10117866" y="3453620"/>
            <a:chExt cx="1842920" cy="767546"/>
          </a:xfrm>
        </p:grpSpPr>
        <p:pic>
          <p:nvPicPr>
            <p:cNvPr id="23" name="Graphic 22">
              <a:extLst>
                <a:ext uri="{FF2B5EF4-FFF2-40B4-BE49-F238E27FC236}">
                  <a16:creationId xmlns:a16="http://schemas.microsoft.com/office/drawing/2014/main" id="{F11A9159-DC00-A997-0CE9-CD2FC156AA6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117866" y="3453620"/>
              <a:ext cx="1842920" cy="767546"/>
            </a:xfrm>
            <a:prstGeom prst="rect">
              <a:avLst/>
            </a:prstGeom>
          </p:spPr>
        </p:pic>
        <p:sp>
          <p:nvSpPr>
            <p:cNvPr id="24" name="TextBox 23">
              <a:extLst>
                <a:ext uri="{FF2B5EF4-FFF2-40B4-BE49-F238E27FC236}">
                  <a16:creationId xmlns:a16="http://schemas.microsoft.com/office/drawing/2014/main" id="{7C2AE634-94FF-0ADB-156E-32D898681AAF}"/>
                </a:ext>
              </a:extLst>
            </p:cNvPr>
            <p:cNvSpPr txBox="1"/>
            <p:nvPr/>
          </p:nvSpPr>
          <p:spPr>
            <a:xfrm>
              <a:off x="10421192" y="3483450"/>
              <a:ext cx="1331648" cy="707886"/>
            </a:xfrm>
            <a:prstGeom prst="rect">
              <a:avLst/>
            </a:prstGeom>
            <a:noFill/>
          </p:spPr>
          <p:txBody>
            <a:bodyPr wrap="square" rtlCol="0">
              <a:spAutoFit/>
            </a:bodyPr>
            <a:lstStyle/>
            <a:p>
              <a:pPr lvl="0" algn="ctr"/>
              <a:r>
                <a:rPr lang="en-US" sz="2000" dirty="0">
                  <a:solidFill>
                    <a:schemeClr val="bg1"/>
                  </a:solidFill>
                  <a:latin typeface="Atkinson Hyperlegible" pitchFamily="2" charset="0"/>
                </a:rPr>
                <a:t>Final disposal</a:t>
              </a:r>
            </a:p>
          </p:txBody>
        </p:sp>
      </p:grpSp>
      <p:grpSp>
        <p:nvGrpSpPr>
          <p:cNvPr id="26" name="Group 25">
            <a:extLst>
              <a:ext uri="{FF2B5EF4-FFF2-40B4-BE49-F238E27FC236}">
                <a16:creationId xmlns:a16="http://schemas.microsoft.com/office/drawing/2014/main" id="{C115AB0B-11C9-CF31-D863-943C100E32FD}"/>
              </a:ext>
            </a:extLst>
          </p:cNvPr>
          <p:cNvGrpSpPr/>
          <p:nvPr/>
        </p:nvGrpSpPr>
        <p:grpSpPr>
          <a:xfrm>
            <a:off x="8477247" y="762663"/>
            <a:ext cx="1842920" cy="767546"/>
            <a:chOff x="8477247" y="3453620"/>
            <a:chExt cx="1842920" cy="767546"/>
          </a:xfrm>
        </p:grpSpPr>
        <p:pic>
          <p:nvPicPr>
            <p:cNvPr id="27" name="Graphic 26">
              <a:extLst>
                <a:ext uri="{FF2B5EF4-FFF2-40B4-BE49-F238E27FC236}">
                  <a16:creationId xmlns:a16="http://schemas.microsoft.com/office/drawing/2014/main" id="{DE03DDF3-0772-2CEB-0556-EDEC5EB1377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477247" y="3453620"/>
              <a:ext cx="1842920" cy="767546"/>
            </a:xfrm>
            <a:prstGeom prst="rect">
              <a:avLst/>
            </a:prstGeom>
          </p:spPr>
        </p:pic>
        <p:sp>
          <p:nvSpPr>
            <p:cNvPr id="28" name="TextBox 27">
              <a:extLst>
                <a:ext uri="{FF2B5EF4-FFF2-40B4-BE49-F238E27FC236}">
                  <a16:creationId xmlns:a16="http://schemas.microsoft.com/office/drawing/2014/main" id="{2CD7DAD6-B54E-D2F2-D987-F157443D579B}"/>
                </a:ext>
              </a:extLst>
            </p:cNvPr>
            <p:cNvSpPr txBox="1"/>
            <p:nvPr/>
          </p:nvSpPr>
          <p:spPr>
            <a:xfrm>
              <a:off x="8806817" y="3637338"/>
              <a:ext cx="1344964" cy="400110"/>
            </a:xfrm>
            <a:prstGeom prst="rect">
              <a:avLst/>
            </a:prstGeom>
            <a:noFill/>
          </p:spPr>
          <p:txBody>
            <a:bodyPr wrap="square" rtlCol="0">
              <a:spAutoFit/>
            </a:bodyPr>
            <a:lstStyle/>
            <a:p>
              <a:pPr lvl="0" algn="ctr"/>
              <a:r>
                <a:rPr lang="en-US" sz="2000" dirty="0">
                  <a:solidFill>
                    <a:schemeClr val="bg1"/>
                  </a:solidFill>
                  <a:latin typeface="Atkinson Hyperlegible" pitchFamily="2" charset="0"/>
                </a:rPr>
                <a:t>Treatment</a:t>
              </a:r>
            </a:p>
          </p:txBody>
        </p:sp>
      </p:grpSp>
      <p:grpSp>
        <p:nvGrpSpPr>
          <p:cNvPr id="29" name="Group 28">
            <a:extLst>
              <a:ext uri="{FF2B5EF4-FFF2-40B4-BE49-F238E27FC236}">
                <a16:creationId xmlns:a16="http://schemas.microsoft.com/office/drawing/2014/main" id="{CE76DB88-EB8C-51ED-5407-272300CDA2AB}"/>
              </a:ext>
            </a:extLst>
          </p:cNvPr>
          <p:cNvGrpSpPr/>
          <p:nvPr/>
        </p:nvGrpSpPr>
        <p:grpSpPr>
          <a:xfrm>
            <a:off x="1914763" y="754600"/>
            <a:ext cx="1842920" cy="767546"/>
            <a:chOff x="1914763" y="3453620"/>
            <a:chExt cx="1842920" cy="767546"/>
          </a:xfrm>
        </p:grpSpPr>
        <p:pic>
          <p:nvPicPr>
            <p:cNvPr id="31" name="Graphic 30">
              <a:extLst>
                <a:ext uri="{FF2B5EF4-FFF2-40B4-BE49-F238E27FC236}">
                  <a16:creationId xmlns:a16="http://schemas.microsoft.com/office/drawing/2014/main" id="{D82F4B86-005C-75C2-853B-E36D6D414CD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914763" y="3453620"/>
              <a:ext cx="1842920" cy="767546"/>
            </a:xfrm>
            <a:prstGeom prst="rect">
              <a:avLst/>
            </a:prstGeom>
          </p:spPr>
        </p:pic>
        <p:sp>
          <p:nvSpPr>
            <p:cNvPr id="33" name="TextBox 32">
              <a:extLst>
                <a:ext uri="{FF2B5EF4-FFF2-40B4-BE49-F238E27FC236}">
                  <a16:creationId xmlns:a16="http://schemas.microsoft.com/office/drawing/2014/main" id="{40FE129D-A00A-1EEF-A435-3DD44C8AA98E}"/>
                </a:ext>
              </a:extLst>
            </p:cNvPr>
            <p:cNvSpPr txBox="1"/>
            <p:nvPr/>
          </p:nvSpPr>
          <p:spPr>
            <a:xfrm>
              <a:off x="2166133" y="3637338"/>
              <a:ext cx="1546002" cy="400110"/>
            </a:xfrm>
            <a:prstGeom prst="rect">
              <a:avLst/>
            </a:prstGeom>
            <a:noFill/>
          </p:spPr>
          <p:txBody>
            <a:bodyPr wrap="square" rtlCol="0">
              <a:spAutoFit/>
            </a:bodyPr>
            <a:lstStyle/>
            <a:p>
              <a:pPr lvl="0" algn="ctr"/>
              <a:r>
                <a:rPr lang="en-US" sz="2000" dirty="0">
                  <a:latin typeface="Atkinson Hyperlegible" pitchFamily="2" charset="0"/>
                </a:rPr>
                <a:t>Segregation</a:t>
              </a:r>
            </a:p>
          </p:txBody>
        </p:sp>
      </p:grpSp>
      <p:grpSp>
        <p:nvGrpSpPr>
          <p:cNvPr id="34" name="Group 33">
            <a:extLst>
              <a:ext uri="{FF2B5EF4-FFF2-40B4-BE49-F238E27FC236}">
                <a16:creationId xmlns:a16="http://schemas.microsoft.com/office/drawing/2014/main" id="{8658C4E3-7499-950D-565D-7CC62CFDBD04}"/>
              </a:ext>
            </a:extLst>
          </p:cNvPr>
          <p:cNvGrpSpPr/>
          <p:nvPr/>
        </p:nvGrpSpPr>
        <p:grpSpPr>
          <a:xfrm>
            <a:off x="3555384" y="762663"/>
            <a:ext cx="1842920" cy="767546"/>
            <a:chOff x="3555384" y="3453620"/>
            <a:chExt cx="1842920" cy="767546"/>
          </a:xfrm>
        </p:grpSpPr>
        <p:pic>
          <p:nvPicPr>
            <p:cNvPr id="38" name="Graphic 37">
              <a:extLst>
                <a:ext uri="{FF2B5EF4-FFF2-40B4-BE49-F238E27FC236}">
                  <a16:creationId xmlns:a16="http://schemas.microsoft.com/office/drawing/2014/main" id="{391970D8-EBCC-C034-CCCC-4E52D1F8C92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55384" y="3453620"/>
              <a:ext cx="1842920" cy="767546"/>
            </a:xfrm>
            <a:prstGeom prst="rect">
              <a:avLst/>
            </a:prstGeom>
          </p:spPr>
        </p:pic>
        <p:sp>
          <p:nvSpPr>
            <p:cNvPr id="39" name="TextBox 38">
              <a:extLst>
                <a:ext uri="{FF2B5EF4-FFF2-40B4-BE49-F238E27FC236}">
                  <a16:creationId xmlns:a16="http://schemas.microsoft.com/office/drawing/2014/main" id="{51E7FC73-03EB-0440-FCEF-BD3B80A29B08}"/>
                </a:ext>
              </a:extLst>
            </p:cNvPr>
            <p:cNvSpPr txBox="1"/>
            <p:nvPr/>
          </p:nvSpPr>
          <p:spPr>
            <a:xfrm>
              <a:off x="3857056" y="3637338"/>
              <a:ext cx="1427707" cy="400110"/>
            </a:xfrm>
            <a:prstGeom prst="rect">
              <a:avLst/>
            </a:prstGeom>
            <a:noFill/>
          </p:spPr>
          <p:txBody>
            <a:bodyPr wrap="square" rtlCol="0">
              <a:spAutoFit/>
            </a:bodyPr>
            <a:lstStyle/>
            <a:p>
              <a:pPr lvl="0" algn="ctr"/>
              <a:r>
                <a:rPr lang="en-US" sz="2000" dirty="0">
                  <a:solidFill>
                    <a:schemeClr val="bg1"/>
                  </a:solidFill>
                  <a:latin typeface="Atkinson Hyperlegible" pitchFamily="2" charset="0"/>
                </a:rPr>
                <a:t>Collection</a:t>
              </a:r>
            </a:p>
          </p:txBody>
        </p:sp>
      </p:grpSp>
      <p:grpSp>
        <p:nvGrpSpPr>
          <p:cNvPr id="40" name="Group 39">
            <a:extLst>
              <a:ext uri="{FF2B5EF4-FFF2-40B4-BE49-F238E27FC236}">
                <a16:creationId xmlns:a16="http://schemas.microsoft.com/office/drawing/2014/main" id="{9157B391-0785-C4A9-ECB3-0936086CFF15}"/>
              </a:ext>
            </a:extLst>
          </p:cNvPr>
          <p:cNvGrpSpPr/>
          <p:nvPr/>
        </p:nvGrpSpPr>
        <p:grpSpPr>
          <a:xfrm>
            <a:off x="5196005" y="762663"/>
            <a:ext cx="1842920" cy="767546"/>
            <a:chOff x="5196005" y="3453620"/>
            <a:chExt cx="1842920" cy="767546"/>
          </a:xfrm>
        </p:grpSpPr>
        <p:pic>
          <p:nvPicPr>
            <p:cNvPr id="41" name="Graphic 40">
              <a:extLst>
                <a:ext uri="{FF2B5EF4-FFF2-40B4-BE49-F238E27FC236}">
                  <a16:creationId xmlns:a16="http://schemas.microsoft.com/office/drawing/2014/main" id="{D6AE0988-254B-FDD1-0F57-DAC4559C9D3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196005" y="3453620"/>
              <a:ext cx="1842920" cy="767546"/>
            </a:xfrm>
            <a:prstGeom prst="rect">
              <a:avLst/>
            </a:prstGeom>
          </p:spPr>
        </p:pic>
        <p:sp>
          <p:nvSpPr>
            <p:cNvPr id="42" name="TextBox 41">
              <a:extLst>
                <a:ext uri="{FF2B5EF4-FFF2-40B4-BE49-F238E27FC236}">
                  <a16:creationId xmlns:a16="http://schemas.microsoft.com/office/drawing/2014/main" id="{FEA6EEF6-6726-1F54-0622-9E29FF4ECD71}"/>
                </a:ext>
              </a:extLst>
            </p:cNvPr>
            <p:cNvSpPr txBox="1"/>
            <p:nvPr/>
          </p:nvSpPr>
          <p:spPr>
            <a:xfrm>
              <a:off x="5496613" y="3637338"/>
              <a:ext cx="1427707" cy="400110"/>
            </a:xfrm>
            <a:prstGeom prst="rect">
              <a:avLst/>
            </a:prstGeom>
            <a:noFill/>
          </p:spPr>
          <p:txBody>
            <a:bodyPr wrap="square" rtlCol="0">
              <a:spAutoFit/>
            </a:bodyPr>
            <a:lstStyle/>
            <a:p>
              <a:pPr lvl="0" algn="ctr"/>
              <a:r>
                <a:rPr lang="en-US" sz="2000" dirty="0">
                  <a:solidFill>
                    <a:schemeClr val="bg1"/>
                  </a:solidFill>
                  <a:latin typeface="Atkinson Hyperlegible" pitchFamily="2" charset="0"/>
                </a:rPr>
                <a:t>Transport</a:t>
              </a:r>
            </a:p>
          </p:txBody>
        </p:sp>
      </p:grpSp>
      <p:grpSp>
        <p:nvGrpSpPr>
          <p:cNvPr id="43" name="Group 42">
            <a:extLst>
              <a:ext uri="{FF2B5EF4-FFF2-40B4-BE49-F238E27FC236}">
                <a16:creationId xmlns:a16="http://schemas.microsoft.com/office/drawing/2014/main" id="{75322330-712E-6181-4A26-293912FEF848}"/>
              </a:ext>
            </a:extLst>
          </p:cNvPr>
          <p:cNvGrpSpPr/>
          <p:nvPr/>
        </p:nvGrpSpPr>
        <p:grpSpPr>
          <a:xfrm>
            <a:off x="6836626" y="762663"/>
            <a:ext cx="1842920" cy="767546"/>
            <a:chOff x="6836626" y="3453620"/>
            <a:chExt cx="1842920" cy="767546"/>
          </a:xfrm>
        </p:grpSpPr>
        <p:pic>
          <p:nvPicPr>
            <p:cNvPr id="44" name="Graphic 43">
              <a:extLst>
                <a:ext uri="{FF2B5EF4-FFF2-40B4-BE49-F238E27FC236}">
                  <a16:creationId xmlns:a16="http://schemas.microsoft.com/office/drawing/2014/main" id="{7FE67B41-5497-B5A7-4B80-27F0DAA1CE9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836626" y="3453620"/>
              <a:ext cx="1842920" cy="767546"/>
            </a:xfrm>
            <a:prstGeom prst="rect">
              <a:avLst/>
            </a:prstGeom>
          </p:spPr>
        </p:pic>
        <p:sp>
          <p:nvSpPr>
            <p:cNvPr id="45" name="TextBox 44">
              <a:extLst>
                <a:ext uri="{FF2B5EF4-FFF2-40B4-BE49-F238E27FC236}">
                  <a16:creationId xmlns:a16="http://schemas.microsoft.com/office/drawing/2014/main" id="{3A9E1D97-660F-C9D3-E728-699B66D43068}"/>
                </a:ext>
              </a:extLst>
            </p:cNvPr>
            <p:cNvSpPr txBox="1"/>
            <p:nvPr/>
          </p:nvSpPr>
          <p:spPr>
            <a:xfrm>
              <a:off x="7104447" y="3637338"/>
              <a:ext cx="1427707" cy="400110"/>
            </a:xfrm>
            <a:prstGeom prst="rect">
              <a:avLst/>
            </a:prstGeom>
            <a:noFill/>
          </p:spPr>
          <p:txBody>
            <a:bodyPr wrap="square" rtlCol="0">
              <a:spAutoFit/>
            </a:bodyPr>
            <a:lstStyle/>
            <a:p>
              <a:pPr lvl="0" algn="ctr"/>
              <a:r>
                <a:rPr lang="en-US" sz="2000" dirty="0">
                  <a:solidFill>
                    <a:schemeClr val="bg1"/>
                  </a:solidFill>
                  <a:latin typeface="Atkinson Hyperlegible" pitchFamily="2" charset="0"/>
                </a:rPr>
                <a:t>Storage</a:t>
              </a:r>
            </a:p>
          </p:txBody>
        </p:sp>
      </p:grpSp>
      <p:sp>
        <p:nvSpPr>
          <p:cNvPr id="54" name="Rectangle 53">
            <a:extLst>
              <a:ext uri="{FF2B5EF4-FFF2-40B4-BE49-F238E27FC236}">
                <a16:creationId xmlns:a16="http://schemas.microsoft.com/office/drawing/2014/main" id="{FAF50A9C-5F73-C605-6786-ECCB67A52F02}"/>
              </a:ext>
            </a:extLst>
          </p:cNvPr>
          <p:cNvSpPr/>
          <p:nvPr/>
        </p:nvSpPr>
        <p:spPr>
          <a:xfrm>
            <a:off x="7174734" y="5516342"/>
            <a:ext cx="3919482" cy="307777"/>
          </a:xfrm>
          <a:prstGeom prst="rect">
            <a:avLst/>
          </a:prstGeom>
        </p:spPr>
        <p:txBody>
          <a:bodyPr wrap="square" lIns="91440" tIns="45720" rIns="91440" bIns="45720" anchor="t">
            <a:spAutoFit/>
          </a:bodyPr>
          <a:lstStyle/>
          <a:p>
            <a:pPr algn="ctr" rtl="0"/>
            <a:r>
              <a:rPr lang="en-US" sz="1400" i="1" dirty="0">
                <a:solidFill>
                  <a:schemeClr val="bg1"/>
                </a:solidFill>
                <a:latin typeface="Atkinson Hyperlegible" pitchFamily="2" charset="0"/>
                <a:cs typeface="Arial"/>
              </a:rPr>
              <a:t>Example of non-hazardous waste in Nepal.</a:t>
            </a:r>
            <a:endParaRPr lang="en-US" sz="1400" i="1" dirty="0">
              <a:solidFill>
                <a:schemeClr val="bg1"/>
              </a:solidFill>
              <a:latin typeface="Atkinson Hyperlegible" pitchFamily="2" charset="0"/>
              <a:cs typeface="Arial" panose="020B0604020202020204" pitchFamily="34" charset="0"/>
            </a:endParaRPr>
          </a:p>
        </p:txBody>
      </p:sp>
      <p:grpSp>
        <p:nvGrpSpPr>
          <p:cNvPr id="51" name="Group 50">
            <a:extLst>
              <a:ext uri="{FF2B5EF4-FFF2-40B4-BE49-F238E27FC236}">
                <a16:creationId xmlns:a16="http://schemas.microsoft.com/office/drawing/2014/main" id="{430A1C47-046D-62B7-4FD5-7B2F1D515FA0}"/>
              </a:ext>
            </a:extLst>
          </p:cNvPr>
          <p:cNvGrpSpPr/>
          <p:nvPr/>
        </p:nvGrpSpPr>
        <p:grpSpPr>
          <a:xfrm>
            <a:off x="245634" y="2048536"/>
            <a:ext cx="6179235" cy="4090831"/>
            <a:chOff x="245634" y="2048536"/>
            <a:chExt cx="6179235" cy="4090831"/>
          </a:xfrm>
        </p:grpSpPr>
        <p:sp>
          <p:nvSpPr>
            <p:cNvPr id="11" name="Rectangle 10">
              <a:extLst>
                <a:ext uri="{FF2B5EF4-FFF2-40B4-BE49-F238E27FC236}">
                  <a16:creationId xmlns:a16="http://schemas.microsoft.com/office/drawing/2014/main" id="{BA4424A6-775B-48C4-6801-27D85F61C189}"/>
                </a:ext>
              </a:extLst>
            </p:cNvPr>
            <p:cNvSpPr/>
            <p:nvPr/>
          </p:nvSpPr>
          <p:spPr>
            <a:xfrm>
              <a:off x="298389" y="2048536"/>
              <a:ext cx="6126480" cy="4023360"/>
            </a:xfrm>
            <a:prstGeom prst="rect">
              <a:avLst/>
            </a:prstGeom>
            <a:solidFill>
              <a:srgbClr val="F26829">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3AE7B8A-D7AB-AB29-1EC2-FE2D84E5C6B5}"/>
                </a:ext>
              </a:extLst>
            </p:cNvPr>
            <p:cNvGrpSpPr/>
            <p:nvPr/>
          </p:nvGrpSpPr>
          <p:grpSpPr>
            <a:xfrm rot="16200000">
              <a:off x="245634" y="5577274"/>
              <a:ext cx="562093" cy="562093"/>
              <a:chOff x="4901172" y="2786408"/>
              <a:chExt cx="562093" cy="562093"/>
            </a:xfrm>
          </p:grpSpPr>
          <p:cxnSp>
            <p:nvCxnSpPr>
              <p:cNvPr id="20" name="Straight Connector 19">
                <a:extLst>
                  <a:ext uri="{FF2B5EF4-FFF2-40B4-BE49-F238E27FC236}">
                    <a16:creationId xmlns:a16="http://schemas.microsoft.com/office/drawing/2014/main" id="{B4FB06C0-CDCC-0FA3-F556-ABEBFA767C09}"/>
                  </a:ext>
                </a:extLst>
              </p:cNvPr>
              <p:cNvCxnSpPr>
                <a:cxnSpLocks/>
              </p:cNvCxnSpPr>
              <p:nvPr/>
            </p:nvCxnSpPr>
            <p:spPr>
              <a:xfrm>
                <a:off x="4936875" y="2786408"/>
                <a:ext cx="0" cy="562093"/>
              </a:xfrm>
              <a:prstGeom prst="line">
                <a:avLst/>
              </a:prstGeom>
              <a:ln w="76200">
                <a:solidFill>
                  <a:srgbClr val="F26829"/>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C1DAE224-1C49-538B-78BA-B7C827D869A0}"/>
                  </a:ext>
                </a:extLst>
              </p:cNvPr>
              <p:cNvCxnSpPr>
                <a:cxnSpLocks/>
              </p:cNvCxnSpPr>
              <p:nvPr/>
            </p:nvCxnSpPr>
            <p:spPr>
              <a:xfrm rot="5400000">
                <a:off x="5182219" y="2523115"/>
                <a:ext cx="0" cy="562093"/>
              </a:xfrm>
              <a:prstGeom prst="line">
                <a:avLst/>
              </a:prstGeom>
              <a:ln w="76200">
                <a:solidFill>
                  <a:srgbClr val="F26829"/>
                </a:solidFill>
              </a:ln>
            </p:spPr>
            <p:style>
              <a:lnRef idx="2">
                <a:schemeClr val="accent1"/>
              </a:lnRef>
              <a:fillRef idx="0">
                <a:schemeClr val="accent1"/>
              </a:fillRef>
              <a:effectRef idx="1">
                <a:schemeClr val="accent1"/>
              </a:effectRef>
              <a:fontRef idx="minor">
                <a:schemeClr val="tx1"/>
              </a:fontRef>
            </p:style>
          </p:cxnSp>
        </p:grpSp>
      </p:grpSp>
      <p:sp>
        <p:nvSpPr>
          <p:cNvPr id="30" name="TextBox 29">
            <a:extLst>
              <a:ext uri="{FF2B5EF4-FFF2-40B4-BE49-F238E27FC236}">
                <a16:creationId xmlns:a16="http://schemas.microsoft.com/office/drawing/2014/main" id="{75920154-9081-5903-B55B-103E21126BB7}"/>
              </a:ext>
            </a:extLst>
          </p:cNvPr>
          <p:cNvSpPr txBox="1"/>
          <p:nvPr/>
        </p:nvSpPr>
        <p:spPr>
          <a:xfrm>
            <a:off x="473210" y="2167390"/>
            <a:ext cx="5838759" cy="3785652"/>
          </a:xfrm>
          <a:prstGeom prst="rect">
            <a:avLst/>
          </a:prstGeom>
          <a:noFill/>
        </p:spPr>
        <p:txBody>
          <a:bodyPr wrap="square">
            <a:spAutoFit/>
          </a:bodyPr>
          <a:lstStyle/>
          <a:p>
            <a:pPr marL="342900" indent="-342900">
              <a:lnSpc>
                <a:spcPct val="100000"/>
              </a:lnSpc>
              <a:spcBef>
                <a:spcPts val="0"/>
              </a:spcBef>
              <a:buFont typeface="Arial" panose="020B0604020202020204" pitchFamily="34" charset="0"/>
              <a:buChar char="•"/>
            </a:pPr>
            <a:r>
              <a:rPr lang="en-US" sz="2000" dirty="0">
                <a:latin typeface="Atkinson Hyperlegible" pitchFamily="2" charset="0"/>
              </a:rPr>
              <a:t>Packaging materials (paper, cardboard, plastic).</a:t>
            </a:r>
          </a:p>
          <a:p>
            <a:pPr marL="342900" indent="-342900">
              <a:lnSpc>
                <a:spcPct val="100000"/>
              </a:lnSpc>
              <a:spcBef>
                <a:spcPts val="0"/>
              </a:spcBef>
              <a:buFont typeface="Arial" panose="020B0604020202020204" pitchFamily="34" charset="0"/>
              <a:buChar char="•"/>
            </a:pPr>
            <a:r>
              <a:rPr lang="en-US" sz="2000" dirty="0">
                <a:latin typeface="Atkinson Hyperlegible" pitchFamily="2" charset="0"/>
              </a:rPr>
              <a:t>Plastic bottles &amp; cans.</a:t>
            </a:r>
          </a:p>
          <a:p>
            <a:pPr marL="342900" indent="-342900">
              <a:lnSpc>
                <a:spcPct val="100000"/>
              </a:lnSpc>
              <a:spcBef>
                <a:spcPts val="0"/>
              </a:spcBef>
              <a:buFont typeface="Arial" panose="020B0604020202020204" pitchFamily="34" charset="0"/>
              <a:buChar char="•"/>
            </a:pPr>
            <a:r>
              <a:rPr lang="en-US" sz="2000" dirty="0">
                <a:latin typeface="Atkinson Hyperlegible" pitchFamily="2" charset="0"/>
              </a:rPr>
              <a:t>Food containers and organic food remains.</a:t>
            </a:r>
          </a:p>
          <a:p>
            <a:pPr marL="342900" indent="-342900">
              <a:lnSpc>
                <a:spcPct val="100000"/>
              </a:lnSpc>
              <a:spcBef>
                <a:spcPts val="0"/>
              </a:spcBef>
              <a:buFont typeface="Arial" panose="020B0604020202020204" pitchFamily="34" charset="0"/>
              <a:buChar char="•"/>
            </a:pPr>
            <a:r>
              <a:rPr lang="en-US" sz="2000" dirty="0">
                <a:latin typeface="Atkinson Hyperlegible" pitchFamily="2" charset="0"/>
              </a:rPr>
              <a:t>Broken/old equipment or furniture (e.g., tables, chairs).</a:t>
            </a:r>
          </a:p>
          <a:p>
            <a:pPr marL="342900" indent="-342900">
              <a:lnSpc>
                <a:spcPct val="100000"/>
              </a:lnSpc>
              <a:spcBef>
                <a:spcPts val="0"/>
              </a:spcBef>
              <a:buFont typeface="Arial" panose="020B0604020202020204" pitchFamily="34" charset="0"/>
              <a:buChar char="•"/>
            </a:pPr>
            <a:endParaRPr lang="en-US" sz="2000" dirty="0">
              <a:latin typeface="Atkinson Hyperlegible" pitchFamily="2" charset="0"/>
            </a:endParaRPr>
          </a:p>
          <a:p>
            <a:pPr>
              <a:lnSpc>
                <a:spcPct val="100000"/>
              </a:lnSpc>
              <a:spcBef>
                <a:spcPts val="0"/>
              </a:spcBef>
            </a:pPr>
            <a:r>
              <a:rPr lang="en-US" sz="2000" b="1" dirty="0">
                <a:latin typeface="Atkinson Hyperlegible" pitchFamily="2" charset="0"/>
              </a:rPr>
              <a:t>How do you dispose of this type of waste? </a:t>
            </a:r>
          </a:p>
          <a:p>
            <a:pPr marL="342900" indent="-342900">
              <a:lnSpc>
                <a:spcPct val="100000"/>
              </a:lnSpc>
              <a:spcBef>
                <a:spcPts val="0"/>
              </a:spcBef>
              <a:buFont typeface="Arial" panose="020B0604020202020204" pitchFamily="34" charset="0"/>
              <a:buChar char="•"/>
            </a:pPr>
            <a:r>
              <a:rPr lang="en-US" sz="2000" dirty="0">
                <a:latin typeface="Atkinson Hyperlegible" pitchFamily="2" charset="0"/>
              </a:rPr>
              <a:t>Local landfills. </a:t>
            </a:r>
          </a:p>
          <a:p>
            <a:pPr marL="342900" indent="-342900">
              <a:lnSpc>
                <a:spcPct val="100000"/>
              </a:lnSpc>
              <a:spcBef>
                <a:spcPts val="0"/>
              </a:spcBef>
              <a:buFont typeface="Arial" panose="020B0604020202020204" pitchFamily="34" charset="0"/>
              <a:buChar char="•"/>
            </a:pPr>
            <a:r>
              <a:rPr lang="en-US" sz="2000" dirty="0">
                <a:latin typeface="Atkinson Hyperlegible" pitchFamily="2" charset="0"/>
              </a:rPr>
              <a:t>Municipal waste disposal sites.</a:t>
            </a:r>
          </a:p>
          <a:p>
            <a:pPr marL="342900" indent="-342900">
              <a:lnSpc>
                <a:spcPct val="100000"/>
              </a:lnSpc>
              <a:spcBef>
                <a:spcPts val="0"/>
              </a:spcBef>
              <a:buFont typeface="Arial" panose="020B0604020202020204" pitchFamily="34" charset="0"/>
              <a:buChar char="•"/>
            </a:pPr>
            <a:r>
              <a:rPr lang="en-US" sz="2000" dirty="0">
                <a:latin typeface="Atkinson Hyperlegible" pitchFamily="2" charset="0"/>
              </a:rPr>
              <a:t>Facility waste pit.</a:t>
            </a:r>
          </a:p>
          <a:p>
            <a:pPr marL="342900" indent="-342900">
              <a:lnSpc>
                <a:spcPct val="100000"/>
              </a:lnSpc>
              <a:spcBef>
                <a:spcPts val="0"/>
              </a:spcBef>
              <a:buFont typeface="Arial" panose="020B0604020202020204" pitchFamily="34" charset="0"/>
              <a:buChar char="•"/>
            </a:pPr>
            <a:r>
              <a:rPr lang="en-US" sz="2000" dirty="0">
                <a:latin typeface="Atkinson Hyperlegible" pitchFamily="2" charset="0"/>
              </a:rPr>
              <a:t>Recycling.</a:t>
            </a:r>
          </a:p>
          <a:p>
            <a:pPr marL="342900" indent="-342900">
              <a:lnSpc>
                <a:spcPct val="100000"/>
              </a:lnSpc>
              <a:spcBef>
                <a:spcPts val="0"/>
              </a:spcBef>
              <a:buFont typeface="Arial" panose="020B0604020202020204" pitchFamily="34" charset="0"/>
              <a:buChar char="•"/>
            </a:pPr>
            <a:r>
              <a:rPr lang="en-US" sz="2000" dirty="0">
                <a:latin typeface="Atkinson Hyperlegible" pitchFamily="2" charset="0"/>
              </a:rPr>
              <a:t>Composting. </a:t>
            </a:r>
            <a:endParaRPr lang="en-GB" sz="2000" dirty="0">
              <a:latin typeface="Atkinson Hyperlegible" pitchFamily="2" charset="0"/>
              <a:cs typeface="Arial"/>
            </a:endParaRPr>
          </a:p>
        </p:txBody>
      </p:sp>
      <p:pic>
        <p:nvPicPr>
          <p:cNvPr id="48" name="10">
            <a:hlinkClick r:id="" action="ppaction://media"/>
            <a:extLst>
              <a:ext uri="{FF2B5EF4-FFF2-40B4-BE49-F238E27FC236}">
                <a16:creationId xmlns:a16="http://schemas.microsoft.com/office/drawing/2014/main" id="{B94CD92F-102A-5AA3-321F-59C7459FEB5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0" y="6858000"/>
            <a:ext cx="609600" cy="609600"/>
          </a:xfrm>
          <a:prstGeom prst="rect">
            <a:avLst/>
          </a:prstGeom>
        </p:spPr>
      </p:pic>
      <p:grpSp>
        <p:nvGrpSpPr>
          <p:cNvPr id="4" name="Group 3">
            <a:extLst>
              <a:ext uri="{FF2B5EF4-FFF2-40B4-BE49-F238E27FC236}">
                <a16:creationId xmlns:a16="http://schemas.microsoft.com/office/drawing/2014/main" id="{691199AC-196F-CD08-83A3-5AF63E05D56B}"/>
              </a:ext>
            </a:extLst>
          </p:cNvPr>
          <p:cNvGrpSpPr/>
          <p:nvPr/>
        </p:nvGrpSpPr>
        <p:grpSpPr>
          <a:xfrm>
            <a:off x="6417909" y="1971914"/>
            <a:ext cx="5511202" cy="4099982"/>
            <a:chOff x="6417909" y="1971914"/>
            <a:chExt cx="5511202" cy="4099982"/>
          </a:xfrm>
        </p:grpSpPr>
        <p:grpSp>
          <p:nvGrpSpPr>
            <p:cNvPr id="50" name="Group 49">
              <a:extLst>
                <a:ext uri="{FF2B5EF4-FFF2-40B4-BE49-F238E27FC236}">
                  <a16:creationId xmlns:a16="http://schemas.microsoft.com/office/drawing/2014/main" id="{03650C16-42AC-FAB3-2BC7-46D9F43465F9}"/>
                </a:ext>
              </a:extLst>
            </p:cNvPr>
            <p:cNvGrpSpPr/>
            <p:nvPr/>
          </p:nvGrpSpPr>
          <p:grpSpPr>
            <a:xfrm>
              <a:off x="6417909" y="1971914"/>
              <a:ext cx="5511202" cy="4099982"/>
              <a:chOff x="6417909" y="1971914"/>
              <a:chExt cx="5511202" cy="4099982"/>
            </a:xfrm>
          </p:grpSpPr>
          <p:grpSp>
            <p:nvGrpSpPr>
              <p:cNvPr id="25" name="Group 24">
                <a:extLst>
                  <a:ext uri="{FF2B5EF4-FFF2-40B4-BE49-F238E27FC236}">
                    <a16:creationId xmlns:a16="http://schemas.microsoft.com/office/drawing/2014/main" id="{245C9918-A0EC-F144-EBEF-583C0002DB51}"/>
                  </a:ext>
                </a:extLst>
              </p:cNvPr>
              <p:cNvGrpSpPr/>
              <p:nvPr/>
            </p:nvGrpSpPr>
            <p:grpSpPr>
              <a:xfrm>
                <a:off x="6417909" y="1971914"/>
                <a:ext cx="5511202" cy="4099982"/>
                <a:chOff x="6391275" y="1971914"/>
                <a:chExt cx="5511202" cy="4099982"/>
              </a:xfrm>
            </p:grpSpPr>
            <p:grpSp>
              <p:nvGrpSpPr>
                <p:cNvPr id="10" name="Group 9">
                  <a:extLst>
                    <a:ext uri="{FF2B5EF4-FFF2-40B4-BE49-F238E27FC236}">
                      <a16:creationId xmlns:a16="http://schemas.microsoft.com/office/drawing/2014/main" id="{AF400A3C-376B-DA1B-6374-D76086D1EA4D}"/>
                    </a:ext>
                  </a:extLst>
                </p:cNvPr>
                <p:cNvGrpSpPr/>
                <p:nvPr/>
              </p:nvGrpSpPr>
              <p:grpSpPr>
                <a:xfrm>
                  <a:off x="6391275" y="2048536"/>
                  <a:ext cx="5486400" cy="4023360"/>
                  <a:chOff x="6391275" y="2048536"/>
                  <a:chExt cx="5486400" cy="4023360"/>
                </a:xfrm>
              </p:grpSpPr>
              <p:pic>
                <p:nvPicPr>
                  <p:cNvPr id="9" name="Picture 8" descr="Several trash cans in a row&#10;&#10;Description automatically generated">
                    <a:extLst>
                      <a:ext uri="{FF2B5EF4-FFF2-40B4-BE49-F238E27FC236}">
                        <a16:creationId xmlns:a16="http://schemas.microsoft.com/office/drawing/2014/main" id="{27276193-01C5-0BF4-6CF5-E7F2500EA0D3}"/>
                      </a:ext>
                    </a:extLst>
                  </p:cNvPr>
                  <p:cNvPicPr>
                    <a:picLocks noChangeAspect="1"/>
                  </p:cNvPicPr>
                  <p:nvPr/>
                </p:nvPicPr>
                <p:blipFill rotWithShape="1">
                  <a:blip r:embed="rId12"/>
                  <a:srcRect l="5270" t="641" r="4475" b="78"/>
                  <a:stretch/>
                </p:blipFill>
                <p:spPr>
                  <a:xfrm>
                    <a:off x="6391275" y="2048536"/>
                    <a:ext cx="5486400" cy="4023360"/>
                  </a:xfrm>
                  <a:custGeom>
                    <a:avLst/>
                    <a:gdLst>
                      <a:gd name="connsiteX0" fmla="*/ 0 w 5486400"/>
                      <a:gd name="connsiteY0" fmla="*/ 0 h 4023360"/>
                      <a:gd name="connsiteX1" fmla="*/ 5486400 w 5486400"/>
                      <a:gd name="connsiteY1" fmla="*/ 0 h 4023360"/>
                      <a:gd name="connsiteX2" fmla="*/ 5486400 w 5486400"/>
                      <a:gd name="connsiteY2" fmla="*/ 4023360 h 4023360"/>
                      <a:gd name="connsiteX3" fmla="*/ 0 w 5486400"/>
                      <a:gd name="connsiteY3" fmla="*/ 4023360 h 4023360"/>
                    </a:gdLst>
                    <a:ahLst/>
                    <a:cxnLst>
                      <a:cxn ang="0">
                        <a:pos x="connsiteX0" y="connsiteY0"/>
                      </a:cxn>
                      <a:cxn ang="0">
                        <a:pos x="connsiteX1" y="connsiteY1"/>
                      </a:cxn>
                      <a:cxn ang="0">
                        <a:pos x="connsiteX2" y="connsiteY2"/>
                      </a:cxn>
                      <a:cxn ang="0">
                        <a:pos x="connsiteX3" y="connsiteY3"/>
                      </a:cxn>
                    </a:cxnLst>
                    <a:rect l="l" t="t" r="r" b="b"/>
                    <a:pathLst>
                      <a:path w="5486400" h="4023360">
                        <a:moveTo>
                          <a:pt x="0" y="0"/>
                        </a:moveTo>
                        <a:lnTo>
                          <a:pt x="5486400" y="0"/>
                        </a:lnTo>
                        <a:lnTo>
                          <a:pt x="5486400" y="4023360"/>
                        </a:lnTo>
                        <a:lnTo>
                          <a:pt x="0" y="4023360"/>
                        </a:lnTo>
                        <a:close/>
                      </a:path>
                    </a:pathLst>
                  </a:custGeom>
                </p:spPr>
              </p:pic>
              <p:sp>
                <p:nvSpPr>
                  <p:cNvPr id="55" name="Rectangle 54">
                    <a:extLst>
                      <a:ext uri="{FF2B5EF4-FFF2-40B4-BE49-F238E27FC236}">
                        <a16:creationId xmlns:a16="http://schemas.microsoft.com/office/drawing/2014/main" id="{F0B568EE-EFC4-9E75-E0E8-0A7A9C0AAED1}"/>
                      </a:ext>
                    </a:extLst>
                  </p:cNvPr>
                  <p:cNvSpPr/>
                  <p:nvPr/>
                </p:nvSpPr>
                <p:spPr>
                  <a:xfrm>
                    <a:off x="6391275" y="5104368"/>
                    <a:ext cx="5486400" cy="967528"/>
                  </a:xfrm>
                  <a:prstGeom prst="rect">
                    <a:avLst/>
                  </a:prstGeom>
                  <a:gradFill>
                    <a:gsLst>
                      <a:gs pos="0">
                        <a:schemeClr val="tx1">
                          <a:lumMod val="95000"/>
                          <a:lumOff val="5000"/>
                          <a:alpha val="0"/>
                        </a:schemeClr>
                      </a:gs>
                      <a:gs pos="100000">
                        <a:schemeClr val="tx1">
                          <a:lumMod val="95000"/>
                          <a:lumOff val="5000"/>
                          <a:alpha val="5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a:extLst>
                    <a:ext uri="{FF2B5EF4-FFF2-40B4-BE49-F238E27FC236}">
                      <a16:creationId xmlns:a16="http://schemas.microsoft.com/office/drawing/2014/main" id="{E4BB7A31-BF3A-6D60-F90B-FF7B1633245A}"/>
                    </a:ext>
                  </a:extLst>
                </p:cNvPr>
                <p:cNvGrpSpPr/>
                <p:nvPr/>
              </p:nvGrpSpPr>
              <p:grpSpPr>
                <a:xfrm rot="16200000" flipH="1" flipV="1">
                  <a:off x="11340384" y="1971914"/>
                  <a:ext cx="562093" cy="562093"/>
                  <a:chOff x="4901171" y="2804161"/>
                  <a:chExt cx="562093" cy="562093"/>
                </a:xfrm>
              </p:grpSpPr>
              <p:cxnSp>
                <p:nvCxnSpPr>
                  <p:cNvPr id="35" name="Straight Connector 34">
                    <a:extLst>
                      <a:ext uri="{FF2B5EF4-FFF2-40B4-BE49-F238E27FC236}">
                        <a16:creationId xmlns:a16="http://schemas.microsoft.com/office/drawing/2014/main" id="{B17BD58D-B969-3DA5-FFC4-798CC5262A55}"/>
                      </a:ext>
                    </a:extLst>
                  </p:cNvPr>
                  <p:cNvCxnSpPr>
                    <a:cxnSpLocks/>
                  </p:cNvCxnSpPr>
                  <p:nvPr/>
                </p:nvCxnSpPr>
                <p:spPr>
                  <a:xfrm>
                    <a:off x="4936872" y="2804161"/>
                    <a:ext cx="0" cy="562093"/>
                  </a:xfrm>
                  <a:prstGeom prst="line">
                    <a:avLst/>
                  </a:prstGeom>
                  <a:ln w="76200">
                    <a:solidFill>
                      <a:srgbClr val="F26829"/>
                    </a:solidFill>
                  </a:ln>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31847EE8-8533-E82D-AB21-5EDE43DAAFF3}"/>
                      </a:ext>
                    </a:extLst>
                  </p:cNvPr>
                  <p:cNvCxnSpPr>
                    <a:cxnSpLocks/>
                  </p:cNvCxnSpPr>
                  <p:nvPr/>
                </p:nvCxnSpPr>
                <p:spPr>
                  <a:xfrm rot="5400000">
                    <a:off x="5182218" y="2523114"/>
                    <a:ext cx="0" cy="562093"/>
                  </a:xfrm>
                  <a:prstGeom prst="line">
                    <a:avLst/>
                  </a:prstGeom>
                  <a:ln w="76200">
                    <a:solidFill>
                      <a:srgbClr val="F26829"/>
                    </a:solidFill>
                  </a:ln>
                </p:spPr>
                <p:style>
                  <a:lnRef idx="2">
                    <a:schemeClr val="accent1"/>
                  </a:lnRef>
                  <a:fillRef idx="0">
                    <a:schemeClr val="accent1"/>
                  </a:fillRef>
                  <a:effectRef idx="1">
                    <a:schemeClr val="accent1"/>
                  </a:effectRef>
                  <a:fontRef idx="minor">
                    <a:schemeClr val="tx1"/>
                  </a:fontRef>
                </p:style>
              </p:cxnSp>
            </p:grpSp>
          </p:grpSp>
          <p:sp>
            <p:nvSpPr>
              <p:cNvPr id="22" name="Rectangle 21">
                <a:extLst>
                  <a:ext uri="{FF2B5EF4-FFF2-40B4-BE49-F238E27FC236}">
                    <a16:creationId xmlns:a16="http://schemas.microsoft.com/office/drawing/2014/main" id="{61B6DF70-9A2D-17BD-0246-B7D510CEB148}"/>
                  </a:ext>
                </a:extLst>
              </p:cNvPr>
              <p:cNvSpPr/>
              <p:nvPr/>
            </p:nvSpPr>
            <p:spPr>
              <a:xfrm>
                <a:off x="10049521" y="5819896"/>
                <a:ext cx="1828153" cy="252000"/>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chemeClr val="tx1"/>
                    </a:solidFill>
                  </a:rPr>
                  <a:t>Credit: WHO/</a:t>
                </a:r>
                <a:r>
                  <a:rPr lang="en-US" sz="1050" dirty="0" err="1">
                    <a:solidFill>
                      <a:schemeClr val="tx1"/>
                    </a:solidFill>
                  </a:rPr>
                  <a:t>Vismita</a:t>
                </a:r>
                <a:r>
                  <a:rPr lang="en-US" sz="1050" dirty="0">
                    <a:solidFill>
                      <a:schemeClr val="tx1"/>
                    </a:solidFill>
                  </a:rPr>
                  <a:t> Gupta</a:t>
                </a:r>
              </a:p>
            </p:txBody>
          </p:sp>
        </p:grpSp>
        <p:sp>
          <p:nvSpPr>
            <p:cNvPr id="3" name="TextBox 2">
              <a:extLst>
                <a:ext uri="{FF2B5EF4-FFF2-40B4-BE49-F238E27FC236}">
                  <a16:creationId xmlns:a16="http://schemas.microsoft.com/office/drawing/2014/main" id="{29FDF9F1-1E90-8337-0F82-75CF4C555D19}"/>
                </a:ext>
              </a:extLst>
            </p:cNvPr>
            <p:cNvSpPr txBox="1"/>
            <p:nvPr/>
          </p:nvSpPr>
          <p:spPr>
            <a:xfrm>
              <a:off x="6463905" y="5418949"/>
              <a:ext cx="5419211" cy="400110"/>
            </a:xfrm>
            <a:prstGeom prst="rect">
              <a:avLst/>
            </a:prstGeom>
            <a:noFill/>
          </p:spPr>
          <p:txBody>
            <a:bodyPr wrap="square">
              <a:spAutoFit/>
            </a:bodyPr>
            <a:lstStyle/>
            <a:p>
              <a:pPr algn="ctr">
                <a:lnSpc>
                  <a:spcPct val="100000"/>
                </a:lnSpc>
                <a:spcBef>
                  <a:spcPts val="0"/>
                </a:spcBef>
              </a:pPr>
              <a:r>
                <a:rPr lang="en-US" sz="2000" i="1" dirty="0">
                  <a:solidFill>
                    <a:schemeClr val="bg1"/>
                  </a:solidFill>
                  <a:latin typeface="Atkinson Hyperlegible" pitchFamily="2" charset="0"/>
                </a:rPr>
                <a:t>Example of non-hazardous waste in Nepal.</a:t>
              </a:r>
              <a:endParaRPr lang="en-GB" sz="2000" i="1" dirty="0">
                <a:solidFill>
                  <a:schemeClr val="bg1"/>
                </a:solidFill>
                <a:latin typeface="Atkinson Hyperlegible" pitchFamily="2" charset="0"/>
                <a:cs typeface="Arial"/>
              </a:endParaRPr>
            </a:p>
          </p:txBody>
        </p:sp>
      </p:grpSp>
    </p:spTree>
    <p:extLst>
      <p:ext uri="{BB962C8B-B14F-4D97-AF65-F5344CB8AC3E}">
        <p14:creationId xmlns:p14="http://schemas.microsoft.com/office/powerpoint/2010/main" val="4185639946"/>
      </p:ext>
    </p:extLst>
  </p:cSld>
  <p:clrMapOvr>
    <a:masterClrMapping/>
  </p:clrMapOvr>
  <mc:AlternateContent xmlns:mc="http://schemas.openxmlformats.org/markup-compatibility/2006" xmlns:p14="http://schemas.microsoft.com/office/powerpoint/2010/main">
    <mc:Choice Requires="p14">
      <p:transition spd="slow" p14:dur="2000" advClick="0" advTm="19010"/>
    </mc:Choice>
    <mc:Fallback xmlns="">
      <p:transition spd="slow" advClick="0" advTm="190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008" fill="hold"/>
                                        <p:tgtEl>
                                          <p:spTgt spid="48"/>
                                        </p:tgtEl>
                                      </p:cBhvr>
                                    </p:cmd>
                                  </p:childTnLst>
                                </p:cTn>
                              </p:par>
                              <p:par>
                                <p:cTn id="7" presetID="2" presetClass="entr" presetSubtype="8" fill="hold" grpId="0" nodeType="withEffect">
                                  <p:stCondLst>
                                    <p:cond delay="250"/>
                                  </p:stCondLst>
                                  <p:childTnLst>
                                    <p:set>
                                      <p:cBhvr>
                                        <p:cTn id="8" dur="1" fill="hold">
                                          <p:stCondLst>
                                            <p:cond delay="0"/>
                                          </p:stCondLst>
                                        </p:cTn>
                                        <p:tgtEl>
                                          <p:spTgt spid="2"/>
                                        </p:tgtEl>
                                        <p:attrNameLst>
                                          <p:attrName>style.visibility</p:attrName>
                                        </p:attrNameLst>
                                      </p:cBhvr>
                                      <p:to>
                                        <p:strVal val="visible"/>
                                      </p:to>
                                    </p:set>
                                    <p:anim calcmode="lin" valueType="num">
                                      <p:cBhvr additive="base">
                                        <p:cTn id="9" dur="500" fill="hold"/>
                                        <p:tgtEl>
                                          <p:spTgt spid="2"/>
                                        </p:tgtEl>
                                        <p:attrNameLst>
                                          <p:attrName>ppt_x</p:attrName>
                                        </p:attrNameLst>
                                      </p:cBhvr>
                                      <p:tavLst>
                                        <p:tav tm="0">
                                          <p:val>
                                            <p:strVal val="0-#ppt_w/2"/>
                                          </p:val>
                                        </p:tav>
                                        <p:tav tm="100000">
                                          <p:val>
                                            <p:strVal val="#ppt_x"/>
                                          </p:val>
                                        </p:tav>
                                      </p:tavLst>
                                    </p:anim>
                                    <p:anim calcmode="lin" valueType="num">
                                      <p:cBhvr additive="base">
                                        <p:cTn id="10" dur="500" fill="hold"/>
                                        <p:tgtEl>
                                          <p:spTgt spid="2"/>
                                        </p:tgtEl>
                                        <p:attrNameLst>
                                          <p:attrName>ppt_y</p:attrName>
                                        </p:attrNameLst>
                                      </p:cBhvr>
                                      <p:tavLst>
                                        <p:tav tm="0">
                                          <p:val>
                                            <p:strVal val="#ppt_y"/>
                                          </p:val>
                                        </p:tav>
                                        <p:tav tm="100000">
                                          <p:val>
                                            <p:strVal val="#ppt_y"/>
                                          </p:val>
                                        </p:tav>
                                      </p:tavLst>
                                    </p:anim>
                                  </p:childTnLst>
                                </p:cTn>
                              </p:par>
                              <p:par>
                                <p:cTn id="11" presetID="2" presetClass="entr" presetSubtype="2" fill="hold" nodeType="withEffect">
                                  <p:stCondLst>
                                    <p:cond delay="25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1+#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par>
                                <p:cTn id="15" presetID="22" presetClass="entr" presetSubtype="8" fill="hold" nodeType="withEffect">
                                  <p:stCondLst>
                                    <p:cond delay="3500"/>
                                  </p:stCondLst>
                                  <p:childTnLst>
                                    <p:set>
                                      <p:cBhvr>
                                        <p:cTn id="16" dur="1" fill="hold">
                                          <p:stCondLst>
                                            <p:cond delay="0"/>
                                          </p:stCondLst>
                                        </p:cTn>
                                        <p:tgtEl>
                                          <p:spTgt spid="51"/>
                                        </p:tgtEl>
                                        <p:attrNameLst>
                                          <p:attrName>style.visibility</p:attrName>
                                        </p:attrNameLst>
                                      </p:cBhvr>
                                      <p:to>
                                        <p:strVal val="visible"/>
                                      </p:to>
                                    </p:set>
                                    <p:animEffect transition="in" filter="wipe(left)">
                                      <p:cBhvr>
                                        <p:cTn id="17" dur="500"/>
                                        <p:tgtEl>
                                          <p:spTgt spid="51"/>
                                        </p:tgtEl>
                                      </p:cBhvr>
                                    </p:animEffect>
                                  </p:childTnLst>
                                </p:cTn>
                              </p:par>
                              <p:par>
                                <p:cTn id="18" presetID="22" presetClass="entr" presetSubtype="8" fill="hold" grpId="0" nodeType="withEffect">
                                  <p:stCondLst>
                                    <p:cond delay="3500"/>
                                  </p:stCondLst>
                                  <p:childTnLst>
                                    <p:set>
                                      <p:cBhvr>
                                        <p:cTn id="19" dur="1" fill="hold">
                                          <p:stCondLst>
                                            <p:cond delay="0"/>
                                          </p:stCondLst>
                                        </p:cTn>
                                        <p:tgtEl>
                                          <p:spTgt spid="30">
                                            <p:txEl>
                                              <p:pRg st="0" end="0"/>
                                            </p:txEl>
                                          </p:spTgt>
                                        </p:tgtEl>
                                        <p:attrNameLst>
                                          <p:attrName>style.visibility</p:attrName>
                                        </p:attrNameLst>
                                      </p:cBhvr>
                                      <p:to>
                                        <p:strVal val="visible"/>
                                      </p:to>
                                    </p:set>
                                    <p:animEffect transition="in" filter="wipe(left)">
                                      <p:cBhvr>
                                        <p:cTn id="20" dur="500"/>
                                        <p:tgtEl>
                                          <p:spTgt spid="30">
                                            <p:txEl>
                                              <p:pRg st="0" end="0"/>
                                            </p:txEl>
                                          </p:spTgt>
                                        </p:tgtEl>
                                      </p:cBhvr>
                                    </p:animEffect>
                                  </p:childTnLst>
                                </p:cTn>
                              </p:par>
                              <p:par>
                                <p:cTn id="21" presetID="22" presetClass="entr" presetSubtype="8" fill="hold" grpId="0" nodeType="withEffect">
                                  <p:stCondLst>
                                    <p:cond delay="4500"/>
                                  </p:stCondLst>
                                  <p:childTnLst>
                                    <p:set>
                                      <p:cBhvr>
                                        <p:cTn id="22" dur="1" fill="hold">
                                          <p:stCondLst>
                                            <p:cond delay="0"/>
                                          </p:stCondLst>
                                        </p:cTn>
                                        <p:tgtEl>
                                          <p:spTgt spid="30">
                                            <p:txEl>
                                              <p:pRg st="1" end="1"/>
                                            </p:txEl>
                                          </p:spTgt>
                                        </p:tgtEl>
                                        <p:attrNameLst>
                                          <p:attrName>style.visibility</p:attrName>
                                        </p:attrNameLst>
                                      </p:cBhvr>
                                      <p:to>
                                        <p:strVal val="visible"/>
                                      </p:to>
                                    </p:set>
                                    <p:animEffect transition="in" filter="wipe(left)">
                                      <p:cBhvr>
                                        <p:cTn id="23" dur="500"/>
                                        <p:tgtEl>
                                          <p:spTgt spid="30">
                                            <p:txEl>
                                              <p:pRg st="1" end="1"/>
                                            </p:txEl>
                                          </p:spTgt>
                                        </p:tgtEl>
                                      </p:cBhvr>
                                    </p:animEffect>
                                  </p:childTnLst>
                                </p:cTn>
                              </p:par>
                              <p:par>
                                <p:cTn id="24" presetID="22" presetClass="entr" presetSubtype="8" fill="hold" grpId="0" nodeType="withEffect">
                                  <p:stCondLst>
                                    <p:cond delay="6000"/>
                                  </p:stCondLst>
                                  <p:childTnLst>
                                    <p:set>
                                      <p:cBhvr>
                                        <p:cTn id="25" dur="1" fill="hold">
                                          <p:stCondLst>
                                            <p:cond delay="0"/>
                                          </p:stCondLst>
                                        </p:cTn>
                                        <p:tgtEl>
                                          <p:spTgt spid="30">
                                            <p:txEl>
                                              <p:pRg st="2" end="2"/>
                                            </p:txEl>
                                          </p:spTgt>
                                        </p:tgtEl>
                                        <p:attrNameLst>
                                          <p:attrName>style.visibility</p:attrName>
                                        </p:attrNameLst>
                                      </p:cBhvr>
                                      <p:to>
                                        <p:strVal val="visible"/>
                                      </p:to>
                                    </p:set>
                                    <p:animEffect transition="in" filter="wipe(left)">
                                      <p:cBhvr>
                                        <p:cTn id="26" dur="500"/>
                                        <p:tgtEl>
                                          <p:spTgt spid="30">
                                            <p:txEl>
                                              <p:pRg st="2" end="2"/>
                                            </p:txEl>
                                          </p:spTgt>
                                        </p:tgtEl>
                                      </p:cBhvr>
                                    </p:animEffect>
                                  </p:childTnLst>
                                </p:cTn>
                              </p:par>
                              <p:par>
                                <p:cTn id="27" presetID="22" presetClass="entr" presetSubtype="8" fill="hold" grpId="0" nodeType="withEffect">
                                  <p:stCondLst>
                                    <p:cond delay="7000"/>
                                  </p:stCondLst>
                                  <p:childTnLst>
                                    <p:set>
                                      <p:cBhvr>
                                        <p:cTn id="28" dur="1" fill="hold">
                                          <p:stCondLst>
                                            <p:cond delay="0"/>
                                          </p:stCondLst>
                                        </p:cTn>
                                        <p:tgtEl>
                                          <p:spTgt spid="30">
                                            <p:txEl>
                                              <p:pRg st="3" end="3"/>
                                            </p:txEl>
                                          </p:spTgt>
                                        </p:tgtEl>
                                        <p:attrNameLst>
                                          <p:attrName>style.visibility</p:attrName>
                                        </p:attrNameLst>
                                      </p:cBhvr>
                                      <p:to>
                                        <p:strVal val="visible"/>
                                      </p:to>
                                    </p:set>
                                    <p:animEffect transition="in" filter="wipe(left)">
                                      <p:cBhvr>
                                        <p:cTn id="29" dur="500"/>
                                        <p:tgtEl>
                                          <p:spTgt spid="30">
                                            <p:txEl>
                                              <p:pRg st="3" end="3"/>
                                            </p:txEl>
                                          </p:spTgt>
                                        </p:tgtEl>
                                      </p:cBhvr>
                                    </p:animEffect>
                                  </p:childTnLst>
                                </p:cTn>
                              </p:par>
                              <p:par>
                                <p:cTn id="30" presetID="22" presetClass="entr" presetSubtype="8" fill="hold" grpId="0" nodeType="withEffect">
                                  <p:stCondLst>
                                    <p:cond delay="9500"/>
                                  </p:stCondLst>
                                  <p:childTnLst>
                                    <p:set>
                                      <p:cBhvr>
                                        <p:cTn id="31" dur="1" fill="hold">
                                          <p:stCondLst>
                                            <p:cond delay="0"/>
                                          </p:stCondLst>
                                        </p:cTn>
                                        <p:tgtEl>
                                          <p:spTgt spid="30">
                                            <p:txEl>
                                              <p:pRg st="5" end="5"/>
                                            </p:txEl>
                                          </p:spTgt>
                                        </p:tgtEl>
                                        <p:attrNameLst>
                                          <p:attrName>style.visibility</p:attrName>
                                        </p:attrNameLst>
                                      </p:cBhvr>
                                      <p:to>
                                        <p:strVal val="visible"/>
                                      </p:to>
                                    </p:set>
                                    <p:animEffect transition="in" filter="wipe(left)">
                                      <p:cBhvr>
                                        <p:cTn id="32" dur="500"/>
                                        <p:tgtEl>
                                          <p:spTgt spid="30">
                                            <p:txEl>
                                              <p:pRg st="5" end="5"/>
                                            </p:txEl>
                                          </p:spTgt>
                                        </p:tgtEl>
                                      </p:cBhvr>
                                    </p:animEffect>
                                  </p:childTnLst>
                                </p:cTn>
                              </p:par>
                              <p:par>
                                <p:cTn id="33" presetID="22" presetClass="entr" presetSubtype="8" fill="hold" grpId="0" nodeType="withEffect">
                                  <p:stCondLst>
                                    <p:cond delay="13250"/>
                                  </p:stCondLst>
                                  <p:childTnLst>
                                    <p:set>
                                      <p:cBhvr>
                                        <p:cTn id="34" dur="1" fill="hold">
                                          <p:stCondLst>
                                            <p:cond delay="0"/>
                                          </p:stCondLst>
                                        </p:cTn>
                                        <p:tgtEl>
                                          <p:spTgt spid="30">
                                            <p:txEl>
                                              <p:pRg st="6" end="6"/>
                                            </p:txEl>
                                          </p:spTgt>
                                        </p:tgtEl>
                                        <p:attrNameLst>
                                          <p:attrName>style.visibility</p:attrName>
                                        </p:attrNameLst>
                                      </p:cBhvr>
                                      <p:to>
                                        <p:strVal val="visible"/>
                                      </p:to>
                                    </p:set>
                                    <p:animEffect transition="in" filter="wipe(left)">
                                      <p:cBhvr>
                                        <p:cTn id="35" dur="500"/>
                                        <p:tgtEl>
                                          <p:spTgt spid="30">
                                            <p:txEl>
                                              <p:pRg st="6" end="6"/>
                                            </p:txEl>
                                          </p:spTgt>
                                        </p:tgtEl>
                                      </p:cBhvr>
                                    </p:animEffect>
                                  </p:childTnLst>
                                </p:cTn>
                              </p:par>
                              <p:par>
                                <p:cTn id="36" presetID="22" presetClass="entr" presetSubtype="8" fill="hold" grpId="0" nodeType="withEffect">
                                  <p:stCondLst>
                                    <p:cond delay="14000"/>
                                  </p:stCondLst>
                                  <p:childTnLst>
                                    <p:set>
                                      <p:cBhvr>
                                        <p:cTn id="37" dur="1" fill="hold">
                                          <p:stCondLst>
                                            <p:cond delay="0"/>
                                          </p:stCondLst>
                                        </p:cTn>
                                        <p:tgtEl>
                                          <p:spTgt spid="30">
                                            <p:txEl>
                                              <p:pRg st="7" end="7"/>
                                            </p:txEl>
                                          </p:spTgt>
                                        </p:tgtEl>
                                        <p:attrNameLst>
                                          <p:attrName>style.visibility</p:attrName>
                                        </p:attrNameLst>
                                      </p:cBhvr>
                                      <p:to>
                                        <p:strVal val="visible"/>
                                      </p:to>
                                    </p:set>
                                    <p:animEffect transition="in" filter="wipe(left)">
                                      <p:cBhvr>
                                        <p:cTn id="38" dur="500"/>
                                        <p:tgtEl>
                                          <p:spTgt spid="30">
                                            <p:txEl>
                                              <p:pRg st="7" end="7"/>
                                            </p:txEl>
                                          </p:spTgt>
                                        </p:tgtEl>
                                      </p:cBhvr>
                                    </p:animEffect>
                                  </p:childTnLst>
                                </p:cTn>
                              </p:par>
                              <p:par>
                                <p:cTn id="39" presetID="22" presetClass="entr" presetSubtype="8" fill="hold" grpId="0" nodeType="withEffect">
                                  <p:stCondLst>
                                    <p:cond delay="15500"/>
                                  </p:stCondLst>
                                  <p:childTnLst>
                                    <p:set>
                                      <p:cBhvr>
                                        <p:cTn id="40" dur="1" fill="hold">
                                          <p:stCondLst>
                                            <p:cond delay="0"/>
                                          </p:stCondLst>
                                        </p:cTn>
                                        <p:tgtEl>
                                          <p:spTgt spid="30">
                                            <p:txEl>
                                              <p:pRg st="8" end="8"/>
                                            </p:txEl>
                                          </p:spTgt>
                                        </p:tgtEl>
                                        <p:attrNameLst>
                                          <p:attrName>style.visibility</p:attrName>
                                        </p:attrNameLst>
                                      </p:cBhvr>
                                      <p:to>
                                        <p:strVal val="visible"/>
                                      </p:to>
                                    </p:set>
                                    <p:animEffect transition="in" filter="wipe(left)">
                                      <p:cBhvr>
                                        <p:cTn id="41" dur="500"/>
                                        <p:tgtEl>
                                          <p:spTgt spid="30">
                                            <p:txEl>
                                              <p:pRg st="8" end="8"/>
                                            </p:txEl>
                                          </p:spTgt>
                                        </p:tgtEl>
                                      </p:cBhvr>
                                    </p:animEffect>
                                  </p:childTnLst>
                                </p:cTn>
                              </p:par>
                              <p:par>
                                <p:cTn id="42" presetID="22" presetClass="entr" presetSubtype="8" fill="hold" grpId="0" nodeType="withEffect">
                                  <p:stCondLst>
                                    <p:cond delay="17000"/>
                                  </p:stCondLst>
                                  <p:childTnLst>
                                    <p:set>
                                      <p:cBhvr>
                                        <p:cTn id="43" dur="1" fill="hold">
                                          <p:stCondLst>
                                            <p:cond delay="0"/>
                                          </p:stCondLst>
                                        </p:cTn>
                                        <p:tgtEl>
                                          <p:spTgt spid="30">
                                            <p:txEl>
                                              <p:pRg st="9" end="9"/>
                                            </p:txEl>
                                          </p:spTgt>
                                        </p:tgtEl>
                                        <p:attrNameLst>
                                          <p:attrName>style.visibility</p:attrName>
                                        </p:attrNameLst>
                                      </p:cBhvr>
                                      <p:to>
                                        <p:strVal val="visible"/>
                                      </p:to>
                                    </p:set>
                                    <p:animEffect transition="in" filter="wipe(left)">
                                      <p:cBhvr>
                                        <p:cTn id="44" dur="500"/>
                                        <p:tgtEl>
                                          <p:spTgt spid="30">
                                            <p:txEl>
                                              <p:pRg st="9" end="9"/>
                                            </p:txEl>
                                          </p:spTgt>
                                        </p:tgtEl>
                                      </p:cBhvr>
                                    </p:animEffect>
                                  </p:childTnLst>
                                </p:cTn>
                              </p:par>
                              <p:par>
                                <p:cTn id="45" presetID="22" presetClass="entr" presetSubtype="8" fill="hold" grpId="0" nodeType="withEffect">
                                  <p:stCondLst>
                                    <p:cond delay="17500"/>
                                  </p:stCondLst>
                                  <p:childTnLst>
                                    <p:set>
                                      <p:cBhvr>
                                        <p:cTn id="46" dur="1" fill="hold">
                                          <p:stCondLst>
                                            <p:cond delay="0"/>
                                          </p:stCondLst>
                                        </p:cTn>
                                        <p:tgtEl>
                                          <p:spTgt spid="30">
                                            <p:txEl>
                                              <p:pRg st="10" end="10"/>
                                            </p:txEl>
                                          </p:spTgt>
                                        </p:tgtEl>
                                        <p:attrNameLst>
                                          <p:attrName>style.visibility</p:attrName>
                                        </p:attrNameLst>
                                      </p:cBhvr>
                                      <p:to>
                                        <p:strVal val="visible"/>
                                      </p:to>
                                    </p:set>
                                    <p:animEffect transition="in" filter="wipe(left)">
                                      <p:cBhvr>
                                        <p:cTn id="47" dur="500"/>
                                        <p:tgtEl>
                                          <p:spTgt spid="30">
                                            <p:txEl>
                                              <p:pRg st="10" end="10"/>
                                            </p:txEl>
                                          </p:spTgt>
                                        </p:tgtEl>
                                      </p:cBhvr>
                                    </p:animEffect>
                                  </p:childTnLst>
                                </p:cTn>
                              </p:par>
                              <p:par>
                                <p:cTn id="48" presetID="2" presetClass="exit" presetSubtype="8" fill="hold" grpId="1" nodeType="withEffect">
                                  <p:stCondLst>
                                    <p:cond delay="19010"/>
                                  </p:stCondLst>
                                  <p:childTnLst>
                                    <p:anim calcmode="lin" valueType="num">
                                      <p:cBhvr additive="base">
                                        <p:cTn id="49" dur="500"/>
                                        <p:tgtEl>
                                          <p:spTgt spid="2"/>
                                        </p:tgtEl>
                                        <p:attrNameLst>
                                          <p:attrName>ppt_x</p:attrName>
                                        </p:attrNameLst>
                                      </p:cBhvr>
                                      <p:tavLst>
                                        <p:tav tm="0">
                                          <p:val>
                                            <p:strVal val="ppt_x"/>
                                          </p:val>
                                        </p:tav>
                                        <p:tav tm="100000">
                                          <p:val>
                                            <p:strVal val="0-ppt_w/2"/>
                                          </p:val>
                                        </p:tav>
                                      </p:tavLst>
                                    </p:anim>
                                    <p:anim calcmode="lin" valueType="num">
                                      <p:cBhvr additive="base">
                                        <p:cTn id="50" dur="500"/>
                                        <p:tgtEl>
                                          <p:spTgt spid="2"/>
                                        </p:tgtEl>
                                        <p:attrNameLst>
                                          <p:attrName>ppt_y</p:attrName>
                                        </p:attrNameLst>
                                      </p:cBhvr>
                                      <p:tavLst>
                                        <p:tav tm="0">
                                          <p:val>
                                            <p:strVal val="ppt_y"/>
                                          </p:val>
                                        </p:tav>
                                        <p:tav tm="100000">
                                          <p:val>
                                            <p:strVal val="ppt_y"/>
                                          </p:val>
                                        </p:tav>
                                      </p:tavLst>
                                    </p:anim>
                                    <p:set>
                                      <p:cBhvr>
                                        <p:cTn id="51" dur="1" fill="hold">
                                          <p:stCondLst>
                                            <p:cond delay="499"/>
                                          </p:stCondLst>
                                        </p:cTn>
                                        <p:tgtEl>
                                          <p:spTgt spid="2"/>
                                        </p:tgtEl>
                                        <p:attrNameLst>
                                          <p:attrName>style.visibility</p:attrName>
                                        </p:attrNameLst>
                                      </p:cBhvr>
                                      <p:to>
                                        <p:strVal val="hidden"/>
                                      </p:to>
                                    </p:set>
                                  </p:childTnLst>
                                </p:cTn>
                              </p:par>
                              <p:par>
                                <p:cTn id="52" presetID="2" presetClass="exit" presetSubtype="2" fill="hold" nodeType="withEffect">
                                  <p:stCondLst>
                                    <p:cond delay="19010"/>
                                  </p:stCondLst>
                                  <p:childTnLst>
                                    <p:anim calcmode="lin" valueType="num">
                                      <p:cBhvr additive="base">
                                        <p:cTn id="53" dur="500"/>
                                        <p:tgtEl>
                                          <p:spTgt spid="4"/>
                                        </p:tgtEl>
                                        <p:attrNameLst>
                                          <p:attrName>ppt_x</p:attrName>
                                        </p:attrNameLst>
                                      </p:cBhvr>
                                      <p:tavLst>
                                        <p:tav tm="0">
                                          <p:val>
                                            <p:strVal val="ppt_x"/>
                                          </p:val>
                                        </p:tav>
                                        <p:tav tm="100000">
                                          <p:val>
                                            <p:strVal val="1+ppt_w/2"/>
                                          </p:val>
                                        </p:tav>
                                      </p:tavLst>
                                    </p:anim>
                                    <p:anim calcmode="lin" valueType="num">
                                      <p:cBhvr additive="base">
                                        <p:cTn id="54" dur="500"/>
                                        <p:tgtEl>
                                          <p:spTgt spid="4"/>
                                        </p:tgtEl>
                                        <p:attrNameLst>
                                          <p:attrName>ppt_y</p:attrName>
                                        </p:attrNameLst>
                                      </p:cBhvr>
                                      <p:tavLst>
                                        <p:tav tm="0">
                                          <p:val>
                                            <p:strVal val="ppt_y"/>
                                          </p:val>
                                        </p:tav>
                                        <p:tav tm="100000">
                                          <p:val>
                                            <p:strVal val="ppt_y"/>
                                          </p:val>
                                        </p:tav>
                                      </p:tavLst>
                                    </p:anim>
                                    <p:set>
                                      <p:cBhvr>
                                        <p:cTn id="55" dur="1" fill="hold">
                                          <p:stCondLst>
                                            <p:cond delay="499"/>
                                          </p:stCondLst>
                                        </p:cTn>
                                        <p:tgtEl>
                                          <p:spTgt spid="4"/>
                                        </p:tgtEl>
                                        <p:attrNameLst>
                                          <p:attrName>style.visibility</p:attrName>
                                        </p:attrNameLst>
                                      </p:cBhvr>
                                      <p:to>
                                        <p:strVal val="hidden"/>
                                      </p:to>
                                    </p:set>
                                  </p:childTnLst>
                                </p:cTn>
                              </p:par>
                              <p:par>
                                <p:cTn id="56" presetID="2" presetClass="exit" presetSubtype="8" fill="hold" nodeType="withEffect">
                                  <p:stCondLst>
                                    <p:cond delay="19010"/>
                                  </p:stCondLst>
                                  <p:childTnLst>
                                    <p:anim calcmode="lin" valueType="num">
                                      <p:cBhvr additive="base">
                                        <p:cTn id="57" dur="500"/>
                                        <p:tgtEl>
                                          <p:spTgt spid="51"/>
                                        </p:tgtEl>
                                        <p:attrNameLst>
                                          <p:attrName>ppt_x</p:attrName>
                                        </p:attrNameLst>
                                      </p:cBhvr>
                                      <p:tavLst>
                                        <p:tav tm="0">
                                          <p:val>
                                            <p:strVal val="ppt_x"/>
                                          </p:val>
                                        </p:tav>
                                        <p:tav tm="100000">
                                          <p:val>
                                            <p:strVal val="0-ppt_w/2"/>
                                          </p:val>
                                        </p:tav>
                                      </p:tavLst>
                                    </p:anim>
                                    <p:anim calcmode="lin" valueType="num">
                                      <p:cBhvr additive="base">
                                        <p:cTn id="58" dur="500"/>
                                        <p:tgtEl>
                                          <p:spTgt spid="51"/>
                                        </p:tgtEl>
                                        <p:attrNameLst>
                                          <p:attrName>ppt_y</p:attrName>
                                        </p:attrNameLst>
                                      </p:cBhvr>
                                      <p:tavLst>
                                        <p:tav tm="0">
                                          <p:val>
                                            <p:strVal val="ppt_y"/>
                                          </p:val>
                                        </p:tav>
                                        <p:tav tm="100000">
                                          <p:val>
                                            <p:strVal val="ppt_y"/>
                                          </p:val>
                                        </p:tav>
                                      </p:tavLst>
                                    </p:anim>
                                    <p:set>
                                      <p:cBhvr>
                                        <p:cTn id="59" dur="1" fill="hold">
                                          <p:stCondLst>
                                            <p:cond delay="499"/>
                                          </p:stCondLst>
                                        </p:cTn>
                                        <p:tgtEl>
                                          <p:spTgt spid="51"/>
                                        </p:tgtEl>
                                        <p:attrNameLst>
                                          <p:attrName>style.visibility</p:attrName>
                                        </p:attrNameLst>
                                      </p:cBhvr>
                                      <p:to>
                                        <p:strVal val="hidden"/>
                                      </p:to>
                                    </p:set>
                                  </p:childTnLst>
                                </p:cTn>
                              </p:par>
                              <p:par>
                                <p:cTn id="60" presetID="2" presetClass="exit" presetSubtype="8" fill="hold" grpId="1" nodeType="withEffect">
                                  <p:stCondLst>
                                    <p:cond delay="19010"/>
                                  </p:stCondLst>
                                  <p:childTnLst>
                                    <p:anim calcmode="lin" valueType="num">
                                      <p:cBhvr additive="base">
                                        <p:cTn id="61" dur="500"/>
                                        <p:tgtEl>
                                          <p:spTgt spid="30">
                                            <p:txEl>
                                              <p:pRg st="0" end="0"/>
                                            </p:txEl>
                                          </p:spTgt>
                                        </p:tgtEl>
                                        <p:attrNameLst>
                                          <p:attrName>ppt_x</p:attrName>
                                        </p:attrNameLst>
                                      </p:cBhvr>
                                      <p:tavLst>
                                        <p:tav tm="0">
                                          <p:val>
                                            <p:strVal val="ppt_x"/>
                                          </p:val>
                                        </p:tav>
                                        <p:tav tm="100000">
                                          <p:val>
                                            <p:strVal val="0-ppt_w/2"/>
                                          </p:val>
                                        </p:tav>
                                      </p:tavLst>
                                    </p:anim>
                                    <p:anim calcmode="lin" valueType="num">
                                      <p:cBhvr additive="base">
                                        <p:cTn id="62" dur="500"/>
                                        <p:tgtEl>
                                          <p:spTgt spid="30">
                                            <p:txEl>
                                              <p:pRg st="0" end="0"/>
                                            </p:txEl>
                                          </p:spTgt>
                                        </p:tgtEl>
                                        <p:attrNameLst>
                                          <p:attrName>ppt_y</p:attrName>
                                        </p:attrNameLst>
                                      </p:cBhvr>
                                      <p:tavLst>
                                        <p:tav tm="0">
                                          <p:val>
                                            <p:strVal val="ppt_y"/>
                                          </p:val>
                                        </p:tav>
                                        <p:tav tm="100000">
                                          <p:val>
                                            <p:strVal val="ppt_y"/>
                                          </p:val>
                                        </p:tav>
                                      </p:tavLst>
                                    </p:anim>
                                    <p:set>
                                      <p:cBhvr>
                                        <p:cTn id="63" dur="1" fill="hold">
                                          <p:stCondLst>
                                            <p:cond delay="499"/>
                                          </p:stCondLst>
                                        </p:cTn>
                                        <p:tgtEl>
                                          <p:spTgt spid="30">
                                            <p:txEl>
                                              <p:pRg st="0" end="0"/>
                                            </p:txEl>
                                          </p:spTgt>
                                        </p:tgtEl>
                                        <p:attrNameLst>
                                          <p:attrName>style.visibility</p:attrName>
                                        </p:attrNameLst>
                                      </p:cBhvr>
                                      <p:to>
                                        <p:strVal val="hidden"/>
                                      </p:to>
                                    </p:set>
                                  </p:childTnLst>
                                </p:cTn>
                              </p:par>
                              <p:par>
                                <p:cTn id="64" presetID="2" presetClass="exit" presetSubtype="8" fill="hold" grpId="1" nodeType="withEffect">
                                  <p:stCondLst>
                                    <p:cond delay="19010"/>
                                  </p:stCondLst>
                                  <p:childTnLst>
                                    <p:anim calcmode="lin" valueType="num">
                                      <p:cBhvr additive="base">
                                        <p:cTn id="65" dur="500"/>
                                        <p:tgtEl>
                                          <p:spTgt spid="30">
                                            <p:txEl>
                                              <p:pRg st="1" end="1"/>
                                            </p:txEl>
                                          </p:spTgt>
                                        </p:tgtEl>
                                        <p:attrNameLst>
                                          <p:attrName>ppt_x</p:attrName>
                                        </p:attrNameLst>
                                      </p:cBhvr>
                                      <p:tavLst>
                                        <p:tav tm="0">
                                          <p:val>
                                            <p:strVal val="ppt_x"/>
                                          </p:val>
                                        </p:tav>
                                        <p:tav tm="100000">
                                          <p:val>
                                            <p:strVal val="0-ppt_w/2"/>
                                          </p:val>
                                        </p:tav>
                                      </p:tavLst>
                                    </p:anim>
                                    <p:anim calcmode="lin" valueType="num">
                                      <p:cBhvr additive="base">
                                        <p:cTn id="66" dur="500"/>
                                        <p:tgtEl>
                                          <p:spTgt spid="30">
                                            <p:txEl>
                                              <p:pRg st="1" end="1"/>
                                            </p:txEl>
                                          </p:spTgt>
                                        </p:tgtEl>
                                        <p:attrNameLst>
                                          <p:attrName>ppt_y</p:attrName>
                                        </p:attrNameLst>
                                      </p:cBhvr>
                                      <p:tavLst>
                                        <p:tav tm="0">
                                          <p:val>
                                            <p:strVal val="ppt_y"/>
                                          </p:val>
                                        </p:tav>
                                        <p:tav tm="100000">
                                          <p:val>
                                            <p:strVal val="ppt_y"/>
                                          </p:val>
                                        </p:tav>
                                      </p:tavLst>
                                    </p:anim>
                                    <p:set>
                                      <p:cBhvr>
                                        <p:cTn id="67" dur="1" fill="hold">
                                          <p:stCondLst>
                                            <p:cond delay="499"/>
                                          </p:stCondLst>
                                        </p:cTn>
                                        <p:tgtEl>
                                          <p:spTgt spid="30">
                                            <p:txEl>
                                              <p:pRg st="1" end="1"/>
                                            </p:txEl>
                                          </p:spTgt>
                                        </p:tgtEl>
                                        <p:attrNameLst>
                                          <p:attrName>style.visibility</p:attrName>
                                        </p:attrNameLst>
                                      </p:cBhvr>
                                      <p:to>
                                        <p:strVal val="hidden"/>
                                      </p:to>
                                    </p:set>
                                  </p:childTnLst>
                                </p:cTn>
                              </p:par>
                              <p:par>
                                <p:cTn id="68" presetID="2" presetClass="exit" presetSubtype="8" fill="hold" grpId="1" nodeType="withEffect">
                                  <p:stCondLst>
                                    <p:cond delay="19010"/>
                                  </p:stCondLst>
                                  <p:childTnLst>
                                    <p:anim calcmode="lin" valueType="num">
                                      <p:cBhvr additive="base">
                                        <p:cTn id="69" dur="500"/>
                                        <p:tgtEl>
                                          <p:spTgt spid="30">
                                            <p:txEl>
                                              <p:pRg st="2" end="2"/>
                                            </p:txEl>
                                          </p:spTgt>
                                        </p:tgtEl>
                                        <p:attrNameLst>
                                          <p:attrName>ppt_x</p:attrName>
                                        </p:attrNameLst>
                                      </p:cBhvr>
                                      <p:tavLst>
                                        <p:tav tm="0">
                                          <p:val>
                                            <p:strVal val="ppt_x"/>
                                          </p:val>
                                        </p:tav>
                                        <p:tav tm="100000">
                                          <p:val>
                                            <p:strVal val="0-ppt_w/2"/>
                                          </p:val>
                                        </p:tav>
                                      </p:tavLst>
                                    </p:anim>
                                    <p:anim calcmode="lin" valueType="num">
                                      <p:cBhvr additive="base">
                                        <p:cTn id="70" dur="500"/>
                                        <p:tgtEl>
                                          <p:spTgt spid="30">
                                            <p:txEl>
                                              <p:pRg st="2" end="2"/>
                                            </p:txEl>
                                          </p:spTgt>
                                        </p:tgtEl>
                                        <p:attrNameLst>
                                          <p:attrName>ppt_y</p:attrName>
                                        </p:attrNameLst>
                                      </p:cBhvr>
                                      <p:tavLst>
                                        <p:tav tm="0">
                                          <p:val>
                                            <p:strVal val="ppt_y"/>
                                          </p:val>
                                        </p:tav>
                                        <p:tav tm="100000">
                                          <p:val>
                                            <p:strVal val="ppt_y"/>
                                          </p:val>
                                        </p:tav>
                                      </p:tavLst>
                                    </p:anim>
                                    <p:set>
                                      <p:cBhvr>
                                        <p:cTn id="71" dur="1" fill="hold">
                                          <p:stCondLst>
                                            <p:cond delay="499"/>
                                          </p:stCondLst>
                                        </p:cTn>
                                        <p:tgtEl>
                                          <p:spTgt spid="30">
                                            <p:txEl>
                                              <p:pRg st="2" end="2"/>
                                            </p:txEl>
                                          </p:spTgt>
                                        </p:tgtEl>
                                        <p:attrNameLst>
                                          <p:attrName>style.visibility</p:attrName>
                                        </p:attrNameLst>
                                      </p:cBhvr>
                                      <p:to>
                                        <p:strVal val="hidden"/>
                                      </p:to>
                                    </p:set>
                                  </p:childTnLst>
                                </p:cTn>
                              </p:par>
                              <p:par>
                                <p:cTn id="72" presetID="2" presetClass="exit" presetSubtype="8" fill="hold" grpId="1" nodeType="withEffect">
                                  <p:stCondLst>
                                    <p:cond delay="19010"/>
                                  </p:stCondLst>
                                  <p:childTnLst>
                                    <p:anim calcmode="lin" valueType="num">
                                      <p:cBhvr additive="base">
                                        <p:cTn id="73" dur="500"/>
                                        <p:tgtEl>
                                          <p:spTgt spid="30">
                                            <p:txEl>
                                              <p:pRg st="3" end="3"/>
                                            </p:txEl>
                                          </p:spTgt>
                                        </p:tgtEl>
                                        <p:attrNameLst>
                                          <p:attrName>ppt_x</p:attrName>
                                        </p:attrNameLst>
                                      </p:cBhvr>
                                      <p:tavLst>
                                        <p:tav tm="0">
                                          <p:val>
                                            <p:strVal val="ppt_x"/>
                                          </p:val>
                                        </p:tav>
                                        <p:tav tm="100000">
                                          <p:val>
                                            <p:strVal val="0-ppt_w/2"/>
                                          </p:val>
                                        </p:tav>
                                      </p:tavLst>
                                    </p:anim>
                                    <p:anim calcmode="lin" valueType="num">
                                      <p:cBhvr additive="base">
                                        <p:cTn id="74" dur="500"/>
                                        <p:tgtEl>
                                          <p:spTgt spid="30">
                                            <p:txEl>
                                              <p:pRg st="3" end="3"/>
                                            </p:txEl>
                                          </p:spTgt>
                                        </p:tgtEl>
                                        <p:attrNameLst>
                                          <p:attrName>ppt_y</p:attrName>
                                        </p:attrNameLst>
                                      </p:cBhvr>
                                      <p:tavLst>
                                        <p:tav tm="0">
                                          <p:val>
                                            <p:strVal val="ppt_y"/>
                                          </p:val>
                                        </p:tav>
                                        <p:tav tm="100000">
                                          <p:val>
                                            <p:strVal val="ppt_y"/>
                                          </p:val>
                                        </p:tav>
                                      </p:tavLst>
                                    </p:anim>
                                    <p:set>
                                      <p:cBhvr>
                                        <p:cTn id="75" dur="1" fill="hold">
                                          <p:stCondLst>
                                            <p:cond delay="499"/>
                                          </p:stCondLst>
                                        </p:cTn>
                                        <p:tgtEl>
                                          <p:spTgt spid="30">
                                            <p:txEl>
                                              <p:pRg st="3" end="3"/>
                                            </p:txEl>
                                          </p:spTgt>
                                        </p:tgtEl>
                                        <p:attrNameLst>
                                          <p:attrName>style.visibility</p:attrName>
                                        </p:attrNameLst>
                                      </p:cBhvr>
                                      <p:to>
                                        <p:strVal val="hidden"/>
                                      </p:to>
                                    </p:set>
                                  </p:childTnLst>
                                </p:cTn>
                              </p:par>
                              <p:par>
                                <p:cTn id="76" presetID="2" presetClass="exit" presetSubtype="8" fill="hold" grpId="1" nodeType="withEffect">
                                  <p:stCondLst>
                                    <p:cond delay="19010"/>
                                  </p:stCondLst>
                                  <p:childTnLst>
                                    <p:anim calcmode="lin" valueType="num">
                                      <p:cBhvr additive="base">
                                        <p:cTn id="77" dur="500"/>
                                        <p:tgtEl>
                                          <p:spTgt spid="30">
                                            <p:txEl>
                                              <p:pRg st="5" end="5"/>
                                            </p:txEl>
                                          </p:spTgt>
                                        </p:tgtEl>
                                        <p:attrNameLst>
                                          <p:attrName>ppt_x</p:attrName>
                                        </p:attrNameLst>
                                      </p:cBhvr>
                                      <p:tavLst>
                                        <p:tav tm="0">
                                          <p:val>
                                            <p:strVal val="ppt_x"/>
                                          </p:val>
                                        </p:tav>
                                        <p:tav tm="100000">
                                          <p:val>
                                            <p:strVal val="0-ppt_w/2"/>
                                          </p:val>
                                        </p:tav>
                                      </p:tavLst>
                                    </p:anim>
                                    <p:anim calcmode="lin" valueType="num">
                                      <p:cBhvr additive="base">
                                        <p:cTn id="78" dur="500"/>
                                        <p:tgtEl>
                                          <p:spTgt spid="30">
                                            <p:txEl>
                                              <p:pRg st="5" end="5"/>
                                            </p:txEl>
                                          </p:spTgt>
                                        </p:tgtEl>
                                        <p:attrNameLst>
                                          <p:attrName>ppt_y</p:attrName>
                                        </p:attrNameLst>
                                      </p:cBhvr>
                                      <p:tavLst>
                                        <p:tav tm="0">
                                          <p:val>
                                            <p:strVal val="ppt_y"/>
                                          </p:val>
                                        </p:tav>
                                        <p:tav tm="100000">
                                          <p:val>
                                            <p:strVal val="ppt_y"/>
                                          </p:val>
                                        </p:tav>
                                      </p:tavLst>
                                    </p:anim>
                                    <p:set>
                                      <p:cBhvr>
                                        <p:cTn id="79" dur="1" fill="hold">
                                          <p:stCondLst>
                                            <p:cond delay="499"/>
                                          </p:stCondLst>
                                        </p:cTn>
                                        <p:tgtEl>
                                          <p:spTgt spid="30">
                                            <p:txEl>
                                              <p:pRg st="5" end="5"/>
                                            </p:txEl>
                                          </p:spTgt>
                                        </p:tgtEl>
                                        <p:attrNameLst>
                                          <p:attrName>style.visibility</p:attrName>
                                        </p:attrNameLst>
                                      </p:cBhvr>
                                      <p:to>
                                        <p:strVal val="hidden"/>
                                      </p:to>
                                    </p:set>
                                  </p:childTnLst>
                                </p:cTn>
                              </p:par>
                              <p:par>
                                <p:cTn id="80" presetID="2" presetClass="exit" presetSubtype="8" fill="hold" grpId="1" nodeType="withEffect">
                                  <p:stCondLst>
                                    <p:cond delay="19010"/>
                                  </p:stCondLst>
                                  <p:childTnLst>
                                    <p:anim calcmode="lin" valueType="num">
                                      <p:cBhvr additive="base">
                                        <p:cTn id="81" dur="500"/>
                                        <p:tgtEl>
                                          <p:spTgt spid="30">
                                            <p:txEl>
                                              <p:pRg st="6" end="6"/>
                                            </p:txEl>
                                          </p:spTgt>
                                        </p:tgtEl>
                                        <p:attrNameLst>
                                          <p:attrName>ppt_x</p:attrName>
                                        </p:attrNameLst>
                                      </p:cBhvr>
                                      <p:tavLst>
                                        <p:tav tm="0">
                                          <p:val>
                                            <p:strVal val="ppt_x"/>
                                          </p:val>
                                        </p:tav>
                                        <p:tav tm="100000">
                                          <p:val>
                                            <p:strVal val="0-ppt_w/2"/>
                                          </p:val>
                                        </p:tav>
                                      </p:tavLst>
                                    </p:anim>
                                    <p:anim calcmode="lin" valueType="num">
                                      <p:cBhvr additive="base">
                                        <p:cTn id="82" dur="500"/>
                                        <p:tgtEl>
                                          <p:spTgt spid="30">
                                            <p:txEl>
                                              <p:pRg st="6" end="6"/>
                                            </p:txEl>
                                          </p:spTgt>
                                        </p:tgtEl>
                                        <p:attrNameLst>
                                          <p:attrName>ppt_y</p:attrName>
                                        </p:attrNameLst>
                                      </p:cBhvr>
                                      <p:tavLst>
                                        <p:tav tm="0">
                                          <p:val>
                                            <p:strVal val="ppt_y"/>
                                          </p:val>
                                        </p:tav>
                                        <p:tav tm="100000">
                                          <p:val>
                                            <p:strVal val="ppt_y"/>
                                          </p:val>
                                        </p:tav>
                                      </p:tavLst>
                                    </p:anim>
                                    <p:set>
                                      <p:cBhvr>
                                        <p:cTn id="83" dur="1" fill="hold">
                                          <p:stCondLst>
                                            <p:cond delay="499"/>
                                          </p:stCondLst>
                                        </p:cTn>
                                        <p:tgtEl>
                                          <p:spTgt spid="30">
                                            <p:txEl>
                                              <p:pRg st="6" end="6"/>
                                            </p:txEl>
                                          </p:spTgt>
                                        </p:tgtEl>
                                        <p:attrNameLst>
                                          <p:attrName>style.visibility</p:attrName>
                                        </p:attrNameLst>
                                      </p:cBhvr>
                                      <p:to>
                                        <p:strVal val="hidden"/>
                                      </p:to>
                                    </p:set>
                                  </p:childTnLst>
                                </p:cTn>
                              </p:par>
                              <p:par>
                                <p:cTn id="84" presetID="2" presetClass="exit" presetSubtype="8" fill="hold" grpId="1" nodeType="withEffect">
                                  <p:stCondLst>
                                    <p:cond delay="19010"/>
                                  </p:stCondLst>
                                  <p:childTnLst>
                                    <p:anim calcmode="lin" valueType="num">
                                      <p:cBhvr additive="base">
                                        <p:cTn id="85" dur="500"/>
                                        <p:tgtEl>
                                          <p:spTgt spid="30">
                                            <p:txEl>
                                              <p:pRg st="7" end="7"/>
                                            </p:txEl>
                                          </p:spTgt>
                                        </p:tgtEl>
                                        <p:attrNameLst>
                                          <p:attrName>ppt_x</p:attrName>
                                        </p:attrNameLst>
                                      </p:cBhvr>
                                      <p:tavLst>
                                        <p:tav tm="0">
                                          <p:val>
                                            <p:strVal val="ppt_x"/>
                                          </p:val>
                                        </p:tav>
                                        <p:tav tm="100000">
                                          <p:val>
                                            <p:strVal val="0-ppt_w/2"/>
                                          </p:val>
                                        </p:tav>
                                      </p:tavLst>
                                    </p:anim>
                                    <p:anim calcmode="lin" valueType="num">
                                      <p:cBhvr additive="base">
                                        <p:cTn id="86" dur="500"/>
                                        <p:tgtEl>
                                          <p:spTgt spid="30">
                                            <p:txEl>
                                              <p:pRg st="7" end="7"/>
                                            </p:txEl>
                                          </p:spTgt>
                                        </p:tgtEl>
                                        <p:attrNameLst>
                                          <p:attrName>ppt_y</p:attrName>
                                        </p:attrNameLst>
                                      </p:cBhvr>
                                      <p:tavLst>
                                        <p:tav tm="0">
                                          <p:val>
                                            <p:strVal val="ppt_y"/>
                                          </p:val>
                                        </p:tav>
                                        <p:tav tm="100000">
                                          <p:val>
                                            <p:strVal val="ppt_y"/>
                                          </p:val>
                                        </p:tav>
                                      </p:tavLst>
                                    </p:anim>
                                    <p:set>
                                      <p:cBhvr>
                                        <p:cTn id="87" dur="1" fill="hold">
                                          <p:stCondLst>
                                            <p:cond delay="499"/>
                                          </p:stCondLst>
                                        </p:cTn>
                                        <p:tgtEl>
                                          <p:spTgt spid="30">
                                            <p:txEl>
                                              <p:pRg st="7" end="7"/>
                                            </p:txEl>
                                          </p:spTgt>
                                        </p:tgtEl>
                                        <p:attrNameLst>
                                          <p:attrName>style.visibility</p:attrName>
                                        </p:attrNameLst>
                                      </p:cBhvr>
                                      <p:to>
                                        <p:strVal val="hidden"/>
                                      </p:to>
                                    </p:set>
                                  </p:childTnLst>
                                </p:cTn>
                              </p:par>
                              <p:par>
                                <p:cTn id="88" presetID="2" presetClass="exit" presetSubtype="8" fill="hold" grpId="1" nodeType="withEffect">
                                  <p:stCondLst>
                                    <p:cond delay="19010"/>
                                  </p:stCondLst>
                                  <p:childTnLst>
                                    <p:anim calcmode="lin" valueType="num">
                                      <p:cBhvr additive="base">
                                        <p:cTn id="89" dur="500"/>
                                        <p:tgtEl>
                                          <p:spTgt spid="30">
                                            <p:txEl>
                                              <p:pRg st="8" end="8"/>
                                            </p:txEl>
                                          </p:spTgt>
                                        </p:tgtEl>
                                        <p:attrNameLst>
                                          <p:attrName>ppt_x</p:attrName>
                                        </p:attrNameLst>
                                      </p:cBhvr>
                                      <p:tavLst>
                                        <p:tav tm="0">
                                          <p:val>
                                            <p:strVal val="ppt_x"/>
                                          </p:val>
                                        </p:tav>
                                        <p:tav tm="100000">
                                          <p:val>
                                            <p:strVal val="0-ppt_w/2"/>
                                          </p:val>
                                        </p:tav>
                                      </p:tavLst>
                                    </p:anim>
                                    <p:anim calcmode="lin" valueType="num">
                                      <p:cBhvr additive="base">
                                        <p:cTn id="90" dur="500"/>
                                        <p:tgtEl>
                                          <p:spTgt spid="30">
                                            <p:txEl>
                                              <p:pRg st="8" end="8"/>
                                            </p:txEl>
                                          </p:spTgt>
                                        </p:tgtEl>
                                        <p:attrNameLst>
                                          <p:attrName>ppt_y</p:attrName>
                                        </p:attrNameLst>
                                      </p:cBhvr>
                                      <p:tavLst>
                                        <p:tav tm="0">
                                          <p:val>
                                            <p:strVal val="ppt_y"/>
                                          </p:val>
                                        </p:tav>
                                        <p:tav tm="100000">
                                          <p:val>
                                            <p:strVal val="ppt_y"/>
                                          </p:val>
                                        </p:tav>
                                      </p:tavLst>
                                    </p:anim>
                                    <p:set>
                                      <p:cBhvr>
                                        <p:cTn id="91" dur="1" fill="hold">
                                          <p:stCondLst>
                                            <p:cond delay="499"/>
                                          </p:stCondLst>
                                        </p:cTn>
                                        <p:tgtEl>
                                          <p:spTgt spid="30">
                                            <p:txEl>
                                              <p:pRg st="8" end="8"/>
                                            </p:txEl>
                                          </p:spTgt>
                                        </p:tgtEl>
                                        <p:attrNameLst>
                                          <p:attrName>style.visibility</p:attrName>
                                        </p:attrNameLst>
                                      </p:cBhvr>
                                      <p:to>
                                        <p:strVal val="hidden"/>
                                      </p:to>
                                    </p:set>
                                  </p:childTnLst>
                                </p:cTn>
                              </p:par>
                              <p:par>
                                <p:cTn id="92" presetID="2" presetClass="exit" presetSubtype="8" fill="hold" grpId="1" nodeType="withEffect">
                                  <p:stCondLst>
                                    <p:cond delay="19010"/>
                                  </p:stCondLst>
                                  <p:childTnLst>
                                    <p:anim calcmode="lin" valueType="num">
                                      <p:cBhvr additive="base">
                                        <p:cTn id="93" dur="500"/>
                                        <p:tgtEl>
                                          <p:spTgt spid="30">
                                            <p:txEl>
                                              <p:pRg st="9" end="9"/>
                                            </p:txEl>
                                          </p:spTgt>
                                        </p:tgtEl>
                                        <p:attrNameLst>
                                          <p:attrName>ppt_x</p:attrName>
                                        </p:attrNameLst>
                                      </p:cBhvr>
                                      <p:tavLst>
                                        <p:tav tm="0">
                                          <p:val>
                                            <p:strVal val="ppt_x"/>
                                          </p:val>
                                        </p:tav>
                                        <p:tav tm="100000">
                                          <p:val>
                                            <p:strVal val="0-ppt_w/2"/>
                                          </p:val>
                                        </p:tav>
                                      </p:tavLst>
                                    </p:anim>
                                    <p:anim calcmode="lin" valueType="num">
                                      <p:cBhvr additive="base">
                                        <p:cTn id="94" dur="500"/>
                                        <p:tgtEl>
                                          <p:spTgt spid="30">
                                            <p:txEl>
                                              <p:pRg st="9" end="9"/>
                                            </p:txEl>
                                          </p:spTgt>
                                        </p:tgtEl>
                                        <p:attrNameLst>
                                          <p:attrName>ppt_y</p:attrName>
                                        </p:attrNameLst>
                                      </p:cBhvr>
                                      <p:tavLst>
                                        <p:tav tm="0">
                                          <p:val>
                                            <p:strVal val="ppt_y"/>
                                          </p:val>
                                        </p:tav>
                                        <p:tav tm="100000">
                                          <p:val>
                                            <p:strVal val="ppt_y"/>
                                          </p:val>
                                        </p:tav>
                                      </p:tavLst>
                                    </p:anim>
                                    <p:set>
                                      <p:cBhvr>
                                        <p:cTn id="95" dur="1" fill="hold">
                                          <p:stCondLst>
                                            <p:cond delay="499"/>
                                          </p:stCondLst>
                                        </p:cTn>
                                        <p:tgtEl>
                                          <p:spTgt spid="30">
                                            <p:txEl>
                                              <p:pRg st="9" end="9"/>
                                            </p:txEl>
                                          </p:spTgt>
                                        </p:tgtEl>
                                        <p:attrNameLst>
                                          <p:attrName>style.visibility</p:attrName>
                                        </p:attrNameLst>
                                      </p:cBhvr>
                                      <p:to>
                                        <p:strVal val="hidden"/>
                                      </p:to>
                                    </p:set>
                                  </p:childTnLst>
                                </p:cTn>
                              </p:par>
                              <p:par>
                                <p:cTn id="96" presetID="2" presetClass="exit" presetSubtype="8" fill="hold" grpId="1" nodeType="withEffect">
                                  <p:stCondLst>
                                    <p:cond delay="19010"/>
                                  </p:stCondLst>
                                  <p:childTnLst>
                                    <p:anim calcmode="lin" valueType="num">
                                      <p:cBhvr additive="base">
                                        <p:cTn id="97" dur="500"/>
                                        <p:tgtEl>
                                          <p:spTgt spid="30">
                                            <p:txEl>
                                              <p:pRg st="10" end="10"/>
                                            </p:txEl>
                                          </p:spTgt>
                                        </p:tgtEl>
                                        <p:attrNameLst>
                                          <p:attrName>ppt_x</p:attrName>
                                        </p:attrNameLst>
                                      </p:cBhvr>
                                      <p:tavLst>
                                        <p:tav tm="0">
                                          <p:val>
                                            <p:strVal val="ppt_x"/>
                                          </p:val>
                                        </p:tav>
                                        <p:tav tm="100000">
                                          <p:val>
                                            <p:strVal val="0-ppt_w/2"/>
                                          </p:val>
                                        </p:tav>
                                      </p:tavLst>
                                    </p:anim>
                                    <p:anim calcmode="lin" valueType="num">
                                      <p:cBhvr additive="base">
                                        <p:cTn id="98" dur="500"/>
                                        <p:tgtEl>
                                          <p:spTgt spid="30">
                                            <p:txEl>
                                              <p:pRg st="10" end="10"/>
                                            </p:txEl>
                                          </p:spTgt>
                                        </p:tgtEl>
                                        <p:attrNameLst>
                                          <p:attrName>ppt_y</p:attrName>
                                        </p:attrNameLst>
                                      </p:cBhvr>
                                      <p:tavLst>
                                        <p:tav tm="0">
                                          <p:val>
                                            <p:strVal val="ppt_y"/>
                                          </p:val>
                                        </p:tav>
                                        <p:tav tm="100000">
                                          <p:val>
                                            <p:strVal val="ppt_y"/>
                                          </p:val>
                                        </p:tav>
                                      </p:tavLst>
                                    </p:anim>
                                    <p:set>
                                      <p:cBhvr>
                                        <p:cTn id="99" dur="1" fill="hold">
                                          <p:stCondLst>
                                            <p:cond delay="499"/>
                                          </p:stCondLst>
                                        </p:cTn>
                                        <p:tgtEl>
                                          <p:spTgt spid="30">
                                            <p:txEl>
                                              <p:pRg st="10" end="1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0" fill="hold" display="0">
                  <p:stCondLst>
                    <p:cond delay="indefinite"/>
                  </p:stCondLst>
                  <p:endCondLst>
                    <p:cond evt="onStopAudio" delay="0">
                      <p:tgtEl>
                        <p:sldTgt/>
                      </p:tgtEl>
                    </p:cond>
                  </p:endCondLst>
                </p:cTn>
                <p:tgtEl>
                  <p:spTgt spid="48"/>
                </p:tgtEl>
              </p:cMediaNode>
            </p:audio>
          </p:childTnLst>
        </p:cTn>
      </p:par>
    </p:tnLst>
    <p:bldLst>
      <p:bldP spid="2" grpId="0"/>
      <p:bldP spid="2" grpId="1"/>
      <p:bldP spid="30" grpId="0" uiExpand="1" build="allAtOnce"/>
      <p:bldP spid="30" grpId="1" build="allAtOnce"/>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holding a red bag&#10;&#10;Description automatically generated">
            <a:extLst>
              <a:ext uri="{FF2B5EF4-FFF2-40B4-BE49-F238E27FC236}">
                <a16:creationId xmlns:a16="http://schemas.microsoft.com/office/drawing/2014/main" id="{2B8B648F-AD43-F060-CC54-02294FA0D650}"/>
              </a:ext>
            </a:extLst>
          </p:cNvPr>
          <p:cNvPicPr>
            <a:picLocks noChangeAspect="1"/>
          </p:cNvPicPr>
          <p:nvPr/>
        </p:nvPicPr>
        <p:blipFill rotWithShape="1">
          <a:blip r:embed="rId5">
            <a:grayscl/>
            <a:alphaModFix amt="10000"/>
            <a:extLst>
              <a:ext uri="{28A0092B-C50C-407E-A947-70E740481C1C}">
                <a14:useLocalDpi xmlns:a14="http://schemas.microsoft.com/office/drawing/2010/main" val="0"/>
              </a:ext>
            </a:extLst>
          </a:blip>
          <a:srcRect b="17336"/>
          <a:stretch/>
        </p:blipFill>
        <p:spPr>
          <a:xfrm>
            <a:off x="0" y="1"/>
            <a:ext cx="12192000" cy="6705600"/>
          </a:xfrm>
          <a:prstGeom prst="rect">
            <a:avLst/>
          </a:prstGeom>
        </p:spPr>
      </p:pic>
      <p:sp>
        <p:nvSpPr>
          <p:cNvPr id="2" name="TextBox 1">
            <a:extLst>
              <a:ext uri="{FF2B5EF4-FFF2-40B4-BE49-F238E27FC236}">
                <a16:creationId xmlns:a16="http://schemas.microsoft.com/office/drawing/2014/main" id="{A38E2F66-5A0E-3577-0EA9-D3D793B8AF1B}"/>
              </a:ext>
            </a:extLst>
          </p:cNvPr>
          <p:cNvSpPr txBox="1"/>
          <p:nvPr/>
        </p:nvSpPr>
        <p:spPr>
          <a:xfrm>
            <a:off x="128016" y="96886"/>
            <a:ext cx="11771884" cy="584775"/>
          </a:xfrm>
          <a:prstGeom prst="rect">
            <a:avLst/>
          </a:prstGeom>
          <a:noFill/>
        </p:spPr>
        <p:txBody>
          <a:bodyPr wrap="square" rtlCol="0">
            <a:spAutoFit/>
          </a:bodyPr>
          <a:lstStyle>
            <a:defPPr>
              <a:defRPr lang="en-US"/>
            </a:defPPr>
            <a:lvl1pPr>
              <a:defRPr sz="3200" b="1">
                <a:solidFill>
                  <a:srgbClr val="F0404C"/>
                </a:solidFill>
                <a:latin typeface="Atkinson Hyperlegible" pitchFamily="2" charset="0"/>
              </a:defRPr>
            </a:lvl1pPr>
          </a:lstStyle>
          <a:p>
            <a:r>
              <a:rPr lang="en-US" altLang="en-US" dirty="0"/>
              <a:t>Collection &amp; transport</a:t>
            </a:r>
            <a:endParaRPr lang="en-US" dirty="0"/>
          </a:p>
        </p:txBody>
      </p:sp>
      <p:grpSp>
        <p:nvGrpSpPr>
          <p:cNvPr id="7" name="Group 6">
            <a:extLst>
              <a:ext uri="{FF2B5EF4-FFF2-40B4-BE49-F238E27FC236}">
                <a16:creationId xmlns:a16="http://schemas.microsoft.com/office/drawing/2014/main" id="{6074C494-381B-7AF8-8FCF-E98952C4792C}"/>
              </a:ext>
            </a:extLst>
          </p:cNvPr>
          <p:cNvGrpSpPr/>
          <p:nvPr/>
        </p:nvGrpSpPr>
        <p:grpSpPr>
          <a:xfrm>
            <a:off x="236013" y="754600"/>
            <a:ext cx="11724773" cy="775609"/>
            <a:chOff x="236013" y="754600"/>
            <a:chExt cx="11724773" cy="775609"/>
          </a:xfrm>
        </p:grpSpPr>
        <p:grpSp>
          <p:nvGrpSpPr>
            <p:cNvPr id="13" name="Group 12">
              <a:extLst>
                <a:ext uri="{FF2B5EF4-FFF2-40B4-BE49-F238E27FC236}">
                  <a16:creationId xmlns:a16="http://schemas.microsoft.com/office/drawing/2014/main" id="{F987DA84-1705-C5C4-23DA-AD2D4A051C17}"/>
                </a:ext>
              </a:extLst>
            </p:cNvPr>
            <p:cNvGrpSpPr/>
            <p:nvPr/>
          </p:nvGrpSpPr>
          <p:grpSpPr>
            <a:xfrm>
              <a:off x="236013" y="762663"/>
              <a:ext cx="1881049" cy="767546"/>
              <a:chOff x="236013" y="3453620"/>
              <a:chExt cx="1881049" cy="767546"/>
            </a:xfrm>
          </p:grpSpPr>
          <p:pic>
            <p:nvPicPr>
              <p:cNvPr id="14" name="Graphic 13">
                <a:extLst>
                  <a:ext uri="{FF2B5EF4-FFF2-40B4-BE49-F238E27FC236}">
                    <a16:creationId xmlns:a16="http://schemas.microsoft.com/office/drawing/2014/main" id="{44A0C4D1-8122-1537-8172-FDBC83EE498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36013" y="3453620"/>
                <a:ext cx="1881049" cy="767546"/>
              </a:xfrm>
              <a:prstGeom prst="rect">
                <a:avLst/>
              </a:prstGeom>
            </p:spPr>
          </p:pic>
          <p:sp>
            <p:nvSpPr>
              <p:cNvPr id="18" name="TextBox 17">
                <a:extLst>
                  <a:ext uri="{FF2B5EF4-FFF2-40B4-BE49-F238E27FC236}">
                    <a16:creationId xmlns:a16="http://schemas.microsoft.com/office/drawing/2014/main" id="{DA83713B-4A23-B281-C142-883337B0AD04}"/>
                  </a:ext>
                </a:extLst>
              </p:cNvPr>
              <p:cNvSpPr txBox="1"/>
              <p:nvPr/>
            </p:nvSpPr>
            <p:spPr>
              <a:xfrm>
                <a:off x="263562" y="3483450"/>
                <a:ext cx="1641113" cy="707886"/>
              </a:xfrm>
              <a:prstGeom prst="rect">
                <a:avLst/>
              </a:prstGeom>
              <a:noFill/>
            </p:spPr>
            <p:txBody>
              <a:bodyPr wrap="square" rtlCol="0">
                <a:spAutoFit/>
              </a:bodyPr>
              <a:lstStyle/>
              <a:p>
                <a:pPr lvl="0" algn="ctr"/>
                <a:r>
                  <a:rPr lang="en-US" sz="2000" dirty="0">
                    <a:solidFill>
                      <a:schemeClr val="bg1"/>
                    </a:solidFill>
                    <a:latin typeface="+mj-lt"/>
                  </a:rPr>
                  <a:t>Generation/</a:t>
                </a:r>
              </a:p>
              <a:p>
                <a:pPr lvl="0" algn="ctr"/>
                <a:r>
                  <a:rPr lang="en-US" sz="2000" dirty="0">
                    <a:solidFill>
                      <a:schemeClr val="bg1"/>
                    </a:solidFill>
                    <a:latin typeface="+mj-lt"/>
                  </a:rPr>
                  <a:t>Minimization</a:t>
                </a:r>
              </a:p>
            </p:txBody>
          </p:sp>
        </p:grpSp>
        <p:grpSp>
          <p:nvGrpSpPr>
            <p:cNvPr id="19" name="Group 18">
              <a:extLst>
                <a:ext uri="{FF2B5EF4-FFF2-40B4-BE49-F238E27FC236}">
                  <a16:creationId xmlns:a16="http://schemas.microsoft.com/office/drawing/2014/main" id="{3A6C7E65-6DC4-BE3A-56F8-AF479CDED05A}"/>
                </a:ext>
              </a:extLst>
            </p:cNvPr>
            <p:cNvGrpSpPr/>
            <p:nvPr/>
          </p:nvGrpSpPr>
          <p:grpSpPr>
            <a:xfrm>
              <a:off x="10117866" y="762663"/>
              <a:ext cx="1842920" cy="767546"/>
              <a:chOff x="10117866" y="3453620"/>
              <a:chExt cx="1842920" cy="767546"/>
            </a:xfrm>
          </p:grpSpPr>
          <p:pic>
            <p:nvPicPr>
              <p:cNvPr id="23" name="Graphic 22">
                <a:extLst>
                  <a:ext uri="{FF2B5EF4-FFF2-40B4-BE49-F238E27FC236}">
                    <a16:creationId xmlns:a16="http://schemas.microsoft.com/office/drawing/2014/main" id="{F11A9159-DC00-A997-0CE9-CD2FC156AA6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117866" y="3453620"/>
                <a:ext cx="1842920" cy="767546"/>
              </a:xfrm>
              <a:prstGeom prst="rect">
                <a:avLst/>
              </a:prstGeom>
            </p:spPr>
          </p:pic>
          <p:sp>
            <p:nvSpPr>
              <p:cNvPr id="24" name="TextBox 23">
                <a:extLst>
                  <a:ext uri="{FF2B5EF4-FFF2-40B4-BE49-F238E27FC236}">
                    <a16:creationId xmlns:a16="http://schemas.microsoft.com/office/drawing/2014/main" id="{7C2AE634-94FF-0ADB-156E-32D898681AAF}"/>
                  </a:ext>
                </a:extLst>
              </p:cNvPr>
              <p:cNvSpPr txBox="1"/>
              <p:nvPr/>
            </p:nvSpPr>
            <p:spPr>
              <a:xfrm>
                <a:off x="10421192" y="3483450"/>
                <a:ext cx="1331648" cy="707886"/>
              </a:xfrm>
              <a:prstGeom prst="rect">
                <a:avLst/>
              </a:prstGeom>
              <a:noFill/>
            </p:spPr>
            <p:txBody>
              <a:bodyPr wrap="square" rtlCol="0">
                <a:spAutoFit/>
              </a:bodyPr>
              <a:lstStyle/>
              <a:p>
                <a:pPr lvl="0" algn="ctr"/>
                <a:r>
                  <a:rPr lang="en-US" sz="2000" dirty="0">
                    <a:solidFill>
                      <a:schemeClr val="bg1"/>
                    </a:solidFill>
                    <a:latin typeface="+mj-lt"/>
                  </a:rPr>
                  <a:t>Final disposal</a:t>
                </a:r>
              </a:p>
            </p:txBody>
          </p:sp>
        </p:grpSp>
        <p:grpSp>
          <p:nvGrpSpPr>
            <p:cNvPr id="26" name="Group 25">
              <a:extLst>
                <a:ext uri="{FF2B5EF4-FFF2-40B4-BE49-F238E27FC236}">
                  <a16:creationId xmlns:a16="http://schemas.microsoft.com/office/drawing/2014/main" id="{C115AB0B-11C9-CF31-D863-943C100E32FD}"/>
                </a:ext>
              </a:extLst>
            </p:cNvPr>
            <p:cNvGrpSpPr/>
            <p:nvPr/>
          </p:nvGrpSpPr>
          <p:grpSpPr>
            <a:xfrm>
              <a:off x="8477247" y="762663"/>
              <a:ext cx="1842920" cy="767546"/>
              <a:chOff x="8477247" y="3453620"/>
              <a:chExt cx="1842920" cy="767546"/>
            </a:xfrm>
          </p:grpSpPr>
          <p:pic>
            <p:nvPicPr>
              <p:cNvPr id="27" name="Graphic 26">
                <a:extLst>
                  <a:ext uri="{FF2B5EF4-FFF2-40B4-BE49-F238E27FC236}">
                    <a16:creationId xmlns:a16="http://schemas.microsoft.com/office/drawing/2014/main" id="{DE03DDF3-0772-2CEB-0556-EDEC5EB1377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477247" y="3453620"/>
                <a:ext cx="1842920" cy="767546"/>
              </a:xfrm>
              <a:prstGeom prst="rect">
                <a:avLst/>
              </a:prstGeom>
            </p:spPr>
          </p:pic>
          <p:sp>
            <p:nvSpPr>
              <p:cNvPr id="28" name="TextBox 27">
                <a:extLst>
                  <a:ext uri="{FF2B5EF4-FFF2-40B4-BE49-F238E27FC236}">
                    <a16:creationId xmlns:a16="http://schemas.microsoft.com/office/drawing/2014/main" id="{2CD7DAD6-B54E-D2F2-D987-F157443D579B}"/>
                  </a:ext>
                </a:extLst>
              </p:cNvPr>
              <p:cNvSpPr txBox="1"/>
              <p:nvPr/>
            </p:nvSpPr>
            <p:spPr>
              <a:xfrm>
                <a:off x="8806817" y="3637338"/>
                <a:ext cx="1344964" cy="400110"/>
              </a:xfrm>
              <a:prstGeom prst="rect">
                <a:avLst/>
              </a:prstGeom>
              <a:noFill/>
            </p:spPr>
            <p:txBody>
              <a:bodyPr wrap="square" rtlCol="0">
                <a:spAutoFit/>
              </a:bodyPr>
              <a:lstStyle/>
              <a:p>
                <a:pPr lvl="0" algn="ctr"/>
                <a:r>
                  <a:rPr lang="en-US" sz="2000" dirty="0">
                    <a:solidFill>
                      <a:schemeClr val="bg1"/>
                    </a:solidFill>
                    <a:latin typeface="+mj-lt"/>
                  </a:rPr>
                  <a:t>Treatment</a:t>
                </a:r>
              </a:p>
            </p:txBody>
          </p:sp>
        </p:grpSp>
        <p:grpSp>
          <p:nvGrpSpPr>
            <p:cNvPr id="29" name="Group 28">
              <a:extLst>
                <a:ext uri="{FF2B5EF4-FFF2-40B4-BE49-F238E27FC236}">
                  <a16:creationId xmlns:a16="http://schemas.microsoft.com/office/drawing/2014/main" id="{CE76DB88-EB8C-51ED-5407-272300CDA2AB}"/>
                </a:ext>
              </a:extLst>
            </p:cNvPr>
            <p:cNvGrpSpPr/>
            <p:nvPr/>
          </p:nvGrpSpPr>
          <p:grpSpPr>
            <a:xfrm>
              <a:off x="1914763" y="754600"/>
              <a:ext cx="1842920" cy="767546"/>
              <a:chOff x="1914763" y="3453620"/>
              <a:chExt cx="1842920" cy="767546"/>
            </a:xfrm>
          </p:grpSpPr>
          <p:pic>
            <p:nvPicPr>
              <p:cNvPr id="31" name="Graphic 30">
                <a:extLst>
                  <a:ext uri="{FF2B5EF4-FFF2-40B4-BE49-F238E27FC236}">
                    <a16:creationId xmlns:a16="http://schemas.microsoft.com/office/drawing/2014/main" id="{D82F4B86-005C-75C2-853B-E36D6D414CD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914763" y="3453620"/>
                <a:ext cx="1842920" cy="767546"/>
              </a:xfrm>
              <a:prstGeom prst="rect">
                <a:avLst/>
              </a:prstGeom>
            </p:spPr>
          </p:pic>
          <p:sp>
            <p:nvSpPr>
              <p:cNvPr id="33" name="TextBox 32">
                <a:extLst>
                  <a:ext uri="{FF2B5EF4-FFF2-40B4-BE49-F238E27FC236}">
                    <a16:creationId xmlns:a16="http://schemas.microsoft.com/office/drawing/2014/main" id="{40FE129D-A00A-1EEF-A435-3DD44C8AA98E}"/>
                  </a:ext>
                </a:extLst>
              </p:cNvPr>
              <p:cNvSpPr txBox="1"/>
              <p:nvPr/>
            </p:nvSpPr>
            <p:spPr>
              <a:xfrm>
                <a:off x="2166133" y="3637338"/>
                <a:ext cx="1546002" cy="400110"/>
              </a:xfrm>
              <a:prstGeom prst="rect">
                <a:avLst/>
              </a:prstGeom>
              <a:noFill/>
            </p:spPr>
            <p:txBody>
              <a:bodyPr wrap="square" rtlCol="0">
                <a:spAutoFit/>
              </a:bodyPr>
              <a:lstStyle/>
              <a:p>
                <a:pPr lvl="0" algn="ctr"/>
                <a:r>
                  <a:rPr lang="en-US" sz="2000" dirty="0">
                    <a:solidFill>
                      <a:schemeClr val="bg1"/>
                    </a:solidFill>
                    <a:latin typeface="+mj-lt"/>
                  </a:rPr>
                  <a:t>Segregation</a:t>
                </a:r>
              </a:p>
            </p:txBody>
          </p:sp>
        </p:grpSp>
        <p:grpSp>
          <p:nvGrpSpPr>
            <p:cNvPr id="34" name="Group 33">
              <a:extLst>
                <a:ext uri="{FF2B5EF4-FFF2-40B4-BE49-F238E27FC236}">
                  <a16:creationId xmlns:a16="http://schemas.microsoft.com/office/drawing/2014/main" id="{8658C4E3-7499-950D-565D-7CC62CFDBD04}"/>
                </a:ext>
              </a:extLst>
            </p:cNvPr>
            <p:cNvGrpSpPr/>
            <p:nvPr/>
          </p:nvGrpSpPr>
          <p:grpSpPr>
            <a:xfrm>
              <a:off x="3555384" y="762663"/>
              <a:ext cx="1842920" cy="767546"/>
              <a:chOff x="3555384" y="3453620"/>
              <a:chExt cx="1842920" cy="767546"/>
            </a:xfrm>
          </p:grpSpPr>
          <p:pic>
            <p:nvPicPr>
              <p:cNvPr id="38" name="Graphic 37">
                <a:extLst>
                  <a:ext uri="{FF2B5EF4-FFF2-40B4-BE49-F238E27FC236}">
                    <a16:creationId xmlns:a16="http://schemas.microsoft.com/office/drawing/2014/main" id="{391970D8-EBCC-C034-CCCC-4E52D1F8C92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555384" y="3453620"/>
                <a:ext cx="1842920" cy="767546"/>
              </a:xfrm>
              <a:prstGeom prst="rect">
                <a:avLst/>
              </a:prstGeom>
            </p:spPr>
          </p:pic>
          <p:sp>
            <p:nvSpPr>
              <p:cNvPr id="39" name="TextBox 38">
                <a:extLst>
                  <a:ext uri="{FF2B5EF4-FFF2-40B4-BE49-F238E27FC236}">
                    <a16:creationId xmlns:a16="http://schemas.microsoft.com/office/drawing/2014/main" id="{51E7FC73-03EB-0440-FCEF-BD3B80A29B08}"/>
                  </a:ext>
                </a:extLst>
              </p:cNvPr>
              <p:cNvSpPr txBox="1"/>
              <p:nvPr/>
            </p:nvSpPr>
            <p:spPr>
              <a:xfrm>
                <a:off x="3857056" y="3637338"/>
                <a:ext cx="1427707" cy="400110"/>
              </a:xfrm>
              <a:prstGeom prst="rect">
                <a:avLst/>
              </a:prstGeom>
              <a:noFill/>
            </p:spPr>
            <p:txBody>
              <a:bodyPr wrap="square" rtlCol="0">
                <a:spAutoFit/>
              </a:bodyPr>
              <a:lstStyle/>
              <a:p>
                <a:pPr lvl="0" algn="ctr"/>
                <a:r>
                  <a:rPr lang="en-US" sz="2000" dirty="0">
                    <a:latin typeface="+mj-lt"/>
                  </a:rPr>
                  <a:t>Collection</a:t>
                </a:r>
              </a:p>
            </p:txBody>
          </p:sp>
        </p:grpSp>
        <p:grpSp>
          <p:nvGrpSpPr>
            <p:cNvPr id="40" name="Group 39">
              <a:extLst>
                <a:ext uri="{FF2B5EF4-FFF2-40B4-BE49-F238E27FC236}">
                  <a16:creationId xmlns:a16="http://schemas.microsoft.com/office/drawing/2014/main" id="{9157B391-0785-C4A9-ECB3-0936086CFF15}"/>
                </a:ext>
              </a:extLst>
            </p:cNvPr>
            <p:cNvGrpSpPr/>
            <p:nvPr/>
          </p:nvGrpSpPr>
          <p:grpSpPr>
            <a:xfrm>
              <a:off x="5196005" y="762663"/>
              <a:ext cx="1842920" cy="767546"/>
              <a:chOff x="5196005" y="3453620"/>
              <a:chExt cx="1842920" cy="767546"/>
            </a:xfrm>
          </p:grpSpPr>
          <p:pic>
            <p:nvPicPr>
              <p:cNvPr id="41" name="Graphic 40">
                <a:extLst>
                  <a:ext uri="{FF2B5EF4-FFF2-40B4-BE49-F238E27FC236}">
                    <a16:creationId xmlns:a16="http://schemas.microsoft.com/office/drawing/2014/main" id="{D6AE0988-254B-FDD1-0F57-DAC4559C9D3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196005" y="3453620"/>
                <a:ext cx="1842920" cy="767546"/>
              </a:xfrm>
              <a:prstGeom prst="rect">
                <a:avLst/>
              </a:prstGeom>
            </p:spPr>
          </p:pic>
          <p:sp>
            <p:nvSpPr>
              <p:cNvPr id="42" name="TextBox 41">
                <a:extLst>
                  <a:ext uri="{FF2B5EF4-FFF2-40B4-BE49-F238E27FC236}">
                    <a16:creationId xmlns:a16="http://schemas.microsoft.com/office/drawing/2014/main" id="{FEA6EEF6-6726-1F54-0622-9E29FF4ECD71}"/>
                  </a:ext>
                </a:extLst>
              </p:cNvPr>
              <p:cNvSpPr txBox="1"/>
              <p:nvPr/>
            </p:nvSpPr>
            <p:spPr>
              <a:xfrm>
                <a:off x="5496613" y="3637338"/>
                <a:ext cx="1427707" cy="400110"/>
              </a:xfrm>
              <a:prstGeom prst="rect">
                <a:avLst/>
              </a:prstGeom>
              <a:noFill/>
            </p:spPr>
            <p:txBody>
              <a:bodyPr wrap="square" rtlCol="0">
                <a:spAutoFit/>
              </a:bodyPr>
              <a:lstStyle/>
              <a:p>
                <a:pPr lvl="0" algn="ctr"/>
                <a:r>
                  <a:rPr lang="en-US" sz="2000" dirty="0">
                    <a:latin typeface="+mj-lt"/>
                  </a:rPr>
                  <a:t>Transport</a:t>
                </a:r>
              </a:p>
            </p:txBody>
          </p:sp>
        </p:grpSp>
        <p:grpSp>
          <p:nvGrpSpPr>
            <p:cNvPr id="43" name="Group 42">
              <a:extLst>
                <a:ext uri="{FF2B5EF4-FFF2-40B4-BE49-F238E27FC236}">
                  <a16:creationId xmlns:a16="http://schemas.microsoft.com/office/drawing/2014/main" id="{75322330-712E-6181-4A26-293912FEF848}"/>
                </a:ext>
              </a:extLst>
            </p:cNvPr>
            <p:cNvGrpSpPr/>
            <p:nvPr/>
          </p:nvGrpSpPr>
          <p:grpSpPr>
            <a:xfrm>
              <a:off x="6836626" y="762663"/>
              <a:ext cx="1842920" cy="767546"/>
              <a:chOff x="6836626" y="3453620"/>
              <a:chExt cx="1842920" cy="767546"/>
            </a:xfrm>
          </p:grpSpPr>
          <p:pic>
            <p:nvPicPr>
              <p:cNvPr id="44" name="Graphic 43">
                <a:extLst>
                  <a:ext uri="{FF2B5EF4-FFF2-40B4-BE49-F238E27FC236}">
                    <a16:creationId xmlns:a16="http://schemas.microsoft.com/office/drawing/2014/main" id="{7FE67B41-5497-B5A7-4B80-27F0DAA1CE9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836626" y="3453620"/>
                <a:ext cx="1842920" cy="767546"/>
              </a:xfrm>
              <a:prstGeom prst="rect">
                <a:avLst/>
              </a:prstGeom>
            </p:spPr>
          </p:pic>
          <p:sp>
            <p:nvSpPr>
              <p:cNvPr id="45" name="TextBox 44">
                <a:extLst>
                  <a:ext uri="{FF2B5EF4-FFF2-40B4-BE49-F238E27FC236}">
                    <a16:creationId xmlns:a16="http://schemas.microsoft.com/office/drawing/2014/main" id="{3A9E1D97-660F-C9D3-E728-699B66D43068}"/>
                  </a:ext>
                </a:extLst>
              </p:cNvPr>
              <p:cNvSpPr txBox="1"/>
              <p:nvPr/>
            </p:nvSpPr>
            <p:spPr>
              <a:xfrm>
                <a:off x="7104447" y="3637338"/>
                <a:ext cx="1427707" cy="400110"/>
              </a:xfrm>
              <a:prstGeom prst="rect">
                <a:avLst/>
              </a:prstGeom>
              <a:noFill/>
            </p:spPr>
            <p:txBody>
              <a:bodyPr wrap="square" rtlCol="0">
                <a:spAutoFit/>
              </a:bodyPr>
              <a:lstStyle/>
              <a:p>
                <a:pPr lvl="0" algn="ctr"/>
                <a:r>
                  <a:rPr lang="en-US" sz="2000" dirty="0">
                    <a:solidFill>
                      <a:schemeClr val="bg1"/>
                    </a:solidFill>
                    <a:latin typeface="+mj-lt"/>
                  </a:rPr>
                  <a:t>Storage</a:t>
                </a:r>
              </a:p>
            </p:txBody>
          </p:sp>
        </p:grpSp>
      </p:grpSp>
      <p:sp>
        <p:nvSpPr>
          <p:cNvPr id="10" name="TextBox 9">
            <a:extLst>
              <a:ext uri="{FF2B5EF4-FFF2-40B4-BE49-F238E27FC236}">
                <a16:creationId xmlns:a16="http://schemas.microsoft.com/office/drawing/2014/main" id="{4606FC1E-D34D-D592-A13A-201824652E2A}"/>
              </a:ext>
            </a:extLst>
          </p:cNvPr>
          <p:cNvSpPr txBox="1"/>
          <p:nvPr/>
        </p:nvSpPr>
        <p:spPr>
          <a:xfrm>
            <a:off x="243840" y="1757628"/>
            <a:ext cx="6183560" cy="4739759"/>
          </a:xfrm>
          <a:prstGeom prst="rect">
            <a:avLst/>
          </a:prstGeom>
          <a:noFill/>
        </p:spPr>
        <p:txBody>
          <a:bodyPr wrap="square" rtlCol="0">
            <a:spAutoFit/>
          </a:bodyPr>
          <a:lstStyle/>
          <a:p>
            <a:pPr marL="285750" indent="-285750">
              <a:spcAft>
                <a:spcPts val="1200"/>
              </a:spcAft>
              <a:buClr>
                <a:schemeClr val="accent6">
                  <a:lumMod val="50000"/>
                </a:schemeClr>
              </a:buClr>
              <a:buFont typeface="Arial" panose="020B0604020202020204" pitchFamily="34" charset="0"/>
              <a:buChar char="•"/>
            </a:pPr>
            <a:r>
              <a:rPr lang="en-US" altLang="en-US" sz="2200" dirty="0">
                <a:latin typeface="Atkinson Hyperlegible" pitchFamily="2" charset="0"/>
                <a:cs typeface="Arial"/>
              </a:rPr>
              <a:t>Tie bags securely and replace after removing.</a:t>
            </a:r>
          </a:p>
          <a:p>
            <a:pPr marL="285750" indent="-285750">
              <a:spcAft>
                <a:spcPts val="1200"/>
              </a:spcAft>
              <a:buClr>
                <a:schemeClr val="accent6">
                  <a:lumMod val="50000"/>
                </a:schemeClr>
              </a:buClr>
              <a:buFont typeface="Arial" panose="020B0604020202020204" pitchFamily="34" charset="0"/>
              <a:buChar char="•"/>
            </a:pPr>
            <a:r>
              <a:rPr lang="en-US" altLang="en-US" sz="2200" dirty="0">
                <a:latin typeface="Atkinson Hyperlegible" pitchFamily="2" charset="0"/>
                <a:cs typeface="Arial"/>
              </a:rPr>
              <a:t>Collect according to schedule or when ¾ full.</a:t>
            </a:r>
          </a:p>
          <a:p>
            <a:pPr marL="285750" indent="-285750">
              <a:spcAft>
                <a:spcPts val="1200"/>
              </a:spcAft>
              <a:buClr>
                <a:schemeClr val="accent6">
                  <a:lumMod val="50000"/>
                </a:schemeClr>
              </a:buClr>
              <a:buFont typeface="Arial" panose="020B0604020202020204" pitchFamily="34" charset="0"/>
              <a:buChar char="•"/>
            </a:pPr>
            <a:r>
              <a:rPr lang="en-US" altLang="en-US" sz="2200" dirty="0">
                <a:latin typeface="Atkinson Hyperlegible" pitchFamily="2" charset="0"/>
                <a:cs typeface="Arial"/>
              </a:rPr>
              <a:t>Use appropriate personal protection equipment (PPE) for waste handlers.</a:t>
            </a:r>
          </a:p>
          <a:p>
            <a:pPr marL="285750" indent="-285750">
              <a:spcAft>
                <a:spcPts val="1200"/>
              </a:spcAft>
              <a:buClr>
                <a:schemeClr val="accent6">
                  <a:lumMod val="50000"/>
                </a:schemeClr>
              </a:buClr>
              <a:buFont typeface="Arial" panose="020B0604020202020204" pitchFamily="34" charset="0"/>
              <a:buChar char="•"/>
            </a:pPr>
            <a:r>
              <a:rPr lang="en-US" altLang="en-US" sz="2200" dirty="0">
                <a:latin typeface="Atkinson Hyperlegible" pitchFamily="2" charset="0"/>
                <a:cs typeface="Arial"/>
              </a:rPr>
              <a:t>Use covered trolley, wheelbarrow, wheeled bin or cart (exclusively used for waste).</a:t>
            </a:r>
          </a:p>
          <a:p>
            <a:pPr marL="285750" indent="-285750">
              <a:spcAft>
                <a:spcPts val="1200"/>
              </a:spcAft>
              <a:buClr>
                <a:schemeClr val="accent6">
                  <a:lumMod val="50000"/>
                </a:schemeClr>
              </a:buClr>
              <a:buFont typeface="Arial" panose="020B0604020202020204" pitchFamily="34" charset="0"/>
              <a:buChar char="•"/>
            </a:pPr>
            <a:r>
              <a:rPr lang="en-US" altLang="en-US" sz="2200" dirty="0">
                <a:latin typeface="Atkinson Hyperlegible" pitchFamily="2" charset="0"/>
                <a:cs typeface="Arial"/>
              </a:rPr>
              <a:t>Practice hand hygiene after handling waste.</a:t>
            </a:r>
          </a:p>
          <a:p>
            <a:pPr marL="285750" indent="-285750">
              <a:spcAft>
                <a:spcPts val="1200"/>
              </a:spcAft>
              <a:buClr>
                <a:schemeClr val="accent6">
                  <a:lumMod val="50000"/>
                </a:schemeClr>
              </a:buClr>
              <a:buFont typeface="Arial" panose="020B0604020202020204" pitchFamily="34" charset="0"/>
              <a:buChar char="•"/>
            </a:pPr>
            <a:r>
              <a:rPr lang="en-US" altLang="en-US" sz="2200" dirty="0">
                <a:latin typeface="Atkinson Hyperlegible" pitchFamily="2" charset="0"/>
                <a:cs typeface="Arial"/>
              </a:rPr>
              <a:t>Clean and disinfect transport equipment at the end of each working day.</a:t>
            </a:r>
          </a:p>
          <a:p>
            <a:pPr marL="285750" indent="-285750">
              <a:spcAft>
                <a:spcPts val="1200"/>
              </a:spcAft>
              <a:buClr>
                <a:schemeClr val="accent6">
                  <a:lumMod val="50000"/>
                </a:schemeClr>
              </a:buClr>
              <a:buFont typeface="Arial" panose="020B0604020202020204" pitchFamily="34" charset="0"/>
              <a:buChar char="•"/>
            </a:pPr>
            <a:r>
              <a:rPr lang="en-US" altLang="en-US" sz="2200" dirty="0">
                <a:latin typeface="Atkinson Hyperlegible" pitchFamily="2" charset="0"/>
                <a:cs typeface="Arial"/>
              </a:rPr>
              <a:t>Transport hazardous and non-hazardous waste separately.</a:t>
            </a:r>
          </a:p>
        </p:txBody>
      </p:sp>
      <p:pic>
        <p:nvPicPr>
          <p:cNvPr id="49" name="11">
            <a:hlinkClick r:id="" action="ppaction://media"/>
            <a:extLst>
              <a:ext uri="{FF2B5EF4-FFF2-40B4-BE49-F238E27FC236}">
                <a16:creationId xmlns:a16="http://schemas.microsoft.com/office/drawing/2014/main" id="{958C1DE6-5BDB-3D39-636C-792671505D79}"/>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0" y="6933020"/>
            <a:ext cx="609600" cy="609600"/>
          </a:xfrm>
          <a:prstGeom prst="rect">
            <a:avLst/>
          </a:prstGeom>
        </p:spPr>
      </p:pic>
      <p:grpSp>
        <p:nvGrpSpPr>
          <p:cNvPr id="82" name="Group 81">
            <a:extLst>
              <a:ext uri="{FF2B5EF4-FFF2-40B4-BE49-F238E27FC236}">
                <a16:creationId xmlns:a16="http://schemas.microsoft.com/office/drawing/2014/main" id="{D82BFC75-FC4B-473B-8849-846DC1971309}"/>
              </a:ext>
            </a:extLst>
          </p:cNvPr>
          <p:cNvGrpSpPr/>
          <p:nvPr/>
        </p:nvGrpSpPr>
        <p:grpSpPr>
          <a:xfrm>
            <a:off x="7217911" y="1710263"/>
            <a:ext cx="4505667" cy="4834489"/>
            <a:chOff x="7344911" y="1710263"/>
            <a:chExt cx="4505667" cy="4834489"/>
          </a:xfrm>
        </p:grpSpPr>
        <p:grpSp>
          <p:nvGrpSpPr>
            <p:cNvPr id="52" name="Group 51">
              <a:extLst>
                <a:ext uri="{FF2B5EF4-FFF2-40B4-BE49-F238E27FC236}">
                  <a16:creationId xmlns:a16="http://schemas.microsoft.com/office/drawing/2014/main" id="{7BA37A37-26B2-440C-135A-9F67039980D6}"/>
                </a:ext>
              </a:extLst>
            </p:cNvPr>
            <p:cNvGrpSpPr/>
            <p:nvPr/>
          </p:nvGrpSpPr>
          <p:grpSpPr>
            <a:xfrm>
              <a:off x="7344911" y="2896105"/>
              <a:ext cx="2242102" cy="2462804"/>
              <a:chOff x="7344911" y="2450386"/>
              <a:chExt cx="2242102" cy="2462804"/>
            </a:xfrm>
          </p:grpSpPr>
          <p:sp>
            <p:nvSpPr>
              <p:cNvPr id="86" name="Right Triangle 85">
                <a:extLst>
                  <a:ext uri="{FF2B5EF4-FFF2-40B4-BE49-F238E27FC236}">
                    <a16:creationId xmlns:a16="http://schemas.microsoft.com/office/drawing/2014/main" id="{1F7A6257-7D43-DDD9-86CF-3EF581063D3B}"/>
                  </a:ext>
                </a:extLst>
              </p:cNvPr>
              <p:cNvSpPr/>
              <p:nvPr/>
            </p:nvSpPr>
            <p:spPr>
              <a:xfrm rot="10800000">
                <a:off x="7353294" y="4720147"/>
                <a:ext cx="376186" cy="193043"/>
              </a:xfrm>
              <a:prstGeom prst="rtTriangle">
                <a:avLst/>
              </a:prstGeom>
              <a:solidFill>
                <a:srgbClr val="A6A6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9C147F43-527A-B654-EBA5-32A21609E23E}"/>
                  </a:ext>
                </a:extLst>
              </p:cNvPr>
              <p:cNvGrpSpPr/>
              <p:nvPr/>
            </p:nvGrpSpPr>
            <p:grpSpPr>
              <a:xfrm>
                <a:off x="7344911" y="2450386"/>
                <a:ext cx="2242102" cy="2273131"/>
                <a:chOff x="6248893" y="3081463"/>
                <a:chExt cx="2590800" cy="2626654"/>
              </a:xfrm>
            </p:grpSpPr>
            <p:sp>
              <p:nvSpPr>
                <p:cNvPr id="77" name="Rectangle: Rounded Corners 76">
                  <a:extLst>
                    <a:ext uri="{FF2B5EF4-FFF2-40B4-BE49-F238E27FC236}">
                      <a16:creationId xmlns:a16="http://schemas.microsoft.com/office/drawing/2014/main" id="{1D859D01-5334-AF60-51DE-162FD7ABB6CE}"/>
                    </a:ext>
                  </a:extLst>
                </p:cNvPr>
                <p:cNvSpPr/>
                <p:nvPr/>
              </p:nvSpPr>
              <p:spPr>
                <a:xfrm rot="5400000">
                  <a:off x="6230966" y="3099390"/>
                  <a:ext cx="2626654" cy="2590800"/>
                </a:xfrm>
                <a:prstGeom prst="roundRect">
                  <a:avLst>
                    <a:gd name="adj" fmla="val 0"/>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B24C8419-3E02-71CC-F621-9E97284C2BAD}"/>
                    </a:ext>
                  </a:extLst>
                </p:cNvPr>
                <p:cNvSpPr/>
                <p:nvPr/>
              </p:nvSpPr>
              <p:spPr>
                <a:xfrm rot="5400000">
                  <a:off x="7134229" y="4002653"/>
                  <a:ext cx="820128" cy="2590800"/>
                </a:xfrm>
                <a:prstGeom prst="roundRect">
                  <a:avLst>
                    <a:gd name="adj" fmla="val 0"/>
                  </a:avLst>
                </a:prstGeom>
                <a:solidFill>
                  <a:schemeClr val="tx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1" name="Group 80">
                  <a:extLst>
                    <a:ext uri="{FF2B5EF4-FFF2-40B4-BE49-F238E27FC236}">
                      <a16:creationId xmlns:a16="http://schemas.microsoft.com/office/drawing/2014/main" id="{E47BB0C2-9190-B1DB-4B63-0BD88D2CA894}"/>
                    </a:ext>
                  </a:extLst>
                </p:cNvPr>
                <p:cNvGrpSpPr/>
                <p:nvPr/>
              </p:nvGrpSpPr>
              <p:grpSpPr>
                <a:xfrm>
                  <a:off x="6689234" y="3641395"/>
                  <a:ext cx="1786318" cy="1473143"/>
                  <a:chOff x="6293427" y="3393185"/>
                  <a:chExt cx="1993495" cy="1643998"/>
                </a:xfrm>
              </p:grpSpPr>
              <p:pic>
                <p:nvPicPr>
                  <p:cNvPr id="57" name="Graphic 56">
                    <a:extLst>
                      <a:ext uri="{FF2B5EF4-FFF2-40B4-BE49-F238E27FC236}">
                        <a16:creationId xmlns:a16="http://schemas.microsoft.com/office/drawing/2014/main" id="{2615AA12-F381-38E1-33A8-12835FABD2B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293427" y="3393185"/>
                    <a:ext cx="877824" cy="1620864"/>
                  </a:xfrm>
                  <a:prstGeom prst="rect">
                    <a:avLst/>
                  </a:prstGeom>
                </p:spPr>
              </p:pic>
              <p:pic>
                <p:nvPicPr>
                  <p:cNvPr id="58" name="Graphic 57">
                    <a:extLst>
                      <a:ext uri="{FF2B5EF4-FFF2-40B4-BE49-F238E27FC236}">
                        <a16:creationId xmlns:a16="http://schemas.microsoft.com/office/drawing/2014/main" id="{7D07FF93-B16E-EC00-84BE-C9FBC672358A}"/>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2572711">
                    <a:off x="6668726" y="4556164"/>
                    <a:ext cx="404506" cy="404506"/>
                  </a:xfrm>
                  <a:prstGeom prst="rect">
                    <a:avLst/>
                  </a:prstGeom>
                </p:spPr>
              </p:pic>
              <p:pic>
                <p:nvPicPr>
                  <p:cNvPr id="59" name="Graphic 58">
                    <a:extLst>
                      <a:ext uri="{FF2B5EF4-FFF2-40B4-BE49-F238E27FC236}">
                        <a16:creationId xmlns:a16="http://schemas.microsoft.com/office/drawing/2014/main" id="{6E5F5824-C042-9DD0-605F-16C93B554779}"/>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12891478">
                    <a:off x="6439683" y="4574646"/>
                    <a:ext cx="404506" cy="404506"/>
                  </a:xfrm>
                  <a:prstGeom prst="rect">
                    <a:avLst/>
                  </a:prstGeom>
                </p:spPr>
              </p:pic>
              <p:pic>
                <p:nvPicPr>
                  <p:cNvPr id="60" name="Graphic 59">
                    <a:extLst>
                      <a:ext uri="{FF2B5EF4-FFF2-40B4-BE49-F238E27FC236}">
                        <a16:creationId xmlns:a16="http://schemas.microsoft.com/office/drawing/2014/main" id="{9F7686DE-5777-9849-CB76-336BCAD3C2F9}"/>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13573701">
                    <a:off x="6544344" y="4480277"/>
                    <a:ext cx="404506" cy="404506"/>
                  </a:xfrm>
                  <a:prstGeom prst="rect">
                    <a:avLst/>
                  </a:prstGeom>
                </p:spPr>
              </p:pic>
              <p:pic>
                <p:nvPicPr>
                  <p:cNvPr id="61" name="Graphic 60">
                    <a:extLst>
                      <a:ext uri="{FF2B5EF4-FFF2-40B4-BE49-F238E27FC236}">
                        <a16:creationId xmlns:a16="http://schemas.microsoft.com/office/drawing/2014/main" id="{B33D6B05-EB9F-465C-0867-85702A348F36}"/>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13573701">
                    <a:off x="6696744" y="4632677"/>
                    <a:ext cx="404506" cy="404506"/>
                  </a:xfrm>
                  <a:prstGeom prst="rect">
                    <a:avLst/>
                  </a:prstGeom>
                </p:spPr>
              </p:pic>
              <p:pic>
                <p:nvPicPr>
                  <p:cNvPr id="62" name="Graphic 61">
                    <a:extLst>
                      <a:ext uri="{FF2B5EF4-FFF2-40B4-BE49-F238E27FC236}">
                        <a16:creationId xmlns:a16="http://schemas.microsoft.com/office/drawing/2014/main" id="{354D9D57-4E3E-15ED-D92E-696FF0E54FC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2572711">
                    <a:off x="6466678" y="4417185"/>
                    <a:ext cx="404506" cy="404506"/>
                  </a:xfrm>
                  <a:prstGeom prst="rect">
                    <a:avLst/>
                  </a:prstGeom>
                </p:spPr>
              </p:pic>
              <p:pic>
                <p:nvPicPr>
                  <p:cNvPr id="63" name="Graphic 62">
                    <a:extLst>
                      <a:ext uri="{FF2B5EF4-FFF2-40B4-BE49-F238E27FC236}">
                        <a16:creationId xmlns:a16="http://schemas.microsoft.com/office/drawing/2014/main" id="{3ABB7C60-5C5B-FEE8-F422-8377391D04F6}"/>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6393874">
                    <a:off x="6783370" y="4400280"/>
                    <a:ext cx="404506" cy="404506"/>
                  </a:xfrm>
                  <a:prstGeom prst="rect">
                    <a:avLst/>
                  </a:prstGeom>
                </p:spPr>
              </p:pic>
              <p:pic>
                <p:nvPicPr>
                  <p:cNvPr id="64" name="Graphic 63">
                    <a:extLst>
                      <a:ext uri="{FF2B5EF4-FFF2-40B4-BE49-F238E27FC236}">
                        <a16:creationId xmlns:a16="http://schemas.microsoft.com/office/drawing/2014/main" id="{A1483DFF-E195-BAF4-80D8-7977A78720C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11233172">
                    <a:off x="6377353" y="4374762"/>
                    <a:ext cx="404506" cy="404506"/>
                  </a:xfrm>
                  <a:prstGeom prst="rect">
                    <a:avLst/>
                  </a:prstGeom>
                </p:spPr>
              </p:pic>
              <p:pic>
                <p:nvPicPr>
                  <p:cNvPr id="66" name="Graphic 65">
                    <a:extLst>
                      <a:ext uri="{FF2B5EF4-FFF2-40B4-BE49-F238E27FC236}">
                        <a16:creationId xmlns:a16="http://schemas.microsoft.com/office/drawing/2014/main" id="{D395CBC5-8FAC-286D-59C3-FF02CBD2C9AF}"/>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13573701">
                    <a:off x="6476009" y="4277175"/>
                    <a:ext cx="404506" cy="404506"/>
                  </a:xfrm>
                  <a:prstGeom prst="rect">
                    <a:avLst/>
                  </a:prstGeom>
                </p:spPr>
              </p:pic>
              <p:pic>
                <p:nvPicPr>
                  <p:cNvPr id="67" name="Graphic 66">
                    <a:extLst>
                      <a:ext uri="{FF2B5EF4-FFF2-40B4-BE49-F238E27FC236}">
                        <a16:creationId xmlns:a16="http://schemas.microsoft.com/office/drawing/2014/main" id="{7FC574C6-73FF-F3AE-F7F9-C9564218C62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2572711">
                    <a:off x="6489878" y="4180104"/>
                    <a:ext cx="404506" cy="404506"/>
                  </a:xfrm>
                  <a:prstGeom prst="rect">
                    <a:avLst/>
                  </a:prstGeom>
                </p:spPr>
              </p:pic>
              <p:pic>
                <p:nvPicPr>
                  <p:cNvPr id="68" name="Graphic 67">
                    <a:extLst>
                      <a:ext uri="{FF2B5EF4-FFF2-40B4-BE49-F238E27FC236}">
                        <a16:creationId xmlns:a16="http://schemas.microsoft.com/office/drawing/2014/main" id="{B6E8DC39-1009-EE0E-5CCC-5C55DB24D18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13573701">
                    <a:off x="6628409" y="4127154"/>
                    <a:ext cx="404506" cy="404506"/>
                  </a:xfrm>
                  <a:prstGeom prst="rect">
                    <a:avLst/>
                  </a:prstGeom>
                </p:spPr>
              </p:pic>
              <p:pic>
                <p:nvPicPr>
                  <p:cNvPr id="69" name="Graphic 68">
                    <a:extLst>
                      <a:ext uri="{FF2B5EF4-FFF2-40B4-BE49-F238E27FC236}">
                        <a16:creationId xmlns:a16="http://schemas.microsoft.com/office/drawing/2014/main" id="{13D6220C-42E6-83CB-E012-9131475FC23F}"/>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2572711">
                    <a:off x="6642278" y="4030083"/>
                    <a:ext cx="404506" cy="404506"/>
                  </a:xfrm>
                  <a:prstGeom prst="rect">
                    <a:avLst/>
                  </a:prstGeom>
                </p:spPr>
              </p:pic>
              <p:pic>
                <p:nvPicPr>
                  <p:cNvPr id="70" name="Graphic 69">
                    <a:extLst>
                      <a:ext uri="{FF2B5EF4-FFF2-40B4-BE49-F238E27FC236}">
                        <a16:creationId xmlns:a16="http://schemas.microsoft.com/office/drawing/2014/main" id="{A5923DA3-0761-9023-0348-64A1D46B136A}"/>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13573701">
                    <a:off x="6389489" y="4059156"/>
                    <a:ext cx="404506" cy="404506"/>
                  </a:xfrm>
                  <a:prstGeom prst="rect">
                    <a:avLst/>
                  </a:prstGeom>
                </p:spPr>
              </p:pic>
              <p:pic>
                <p:nvPicPr>
                  <p:cNvPr id="71" name="Graphic 70">
                    <a:extLst>
                      <a:ext uri="{FF2B5EF4-FFF2-40B4-BE49-F238E27FC236}">
                        <a16:creationId xmlns:a16="http://schemas.microsoft.com/office/drawing/2014/main" id="{3A88ACAE-2960-0757-D1EF-31D6EC47F7A4}"/>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6393874">
                    <a:off x="6758665" y="4122118"/>
                    <a:ext cx="404506" cy="404506"/>
                  </a:xfrm>
                  <a:prstGeom prst="rect">
                    <a:avLst/>
                  </a:prstGeom>
                </p:spPr>
              </p:pic>
              <p:cxnSp>
                <p:nvCxnSpPr>
                  <p:cNvPr id="73" name="Straight Connector 72">
                    <a:extLst>
                      <a:ext uri="{FF2B5EF4-FFF2-40B4-BE49-F238E27FC236}">
                        <a16:creationId xmlns:a16="http://schemas.microsoft.com/office/drawing/2014/main" id="{0031010A-F382-E625-F39E-0AC494654730}"/>
                      </a:ext>
                    </a:extLst>
                  </p:cNvPr>
                  <p:cNvCxnSpPr/>
                  <p:nvPr/>
                </p:nvCxnSpPr>
                <p:spPr>
                  <a:xfrm>
                    <a:off x="6307759" y="4115793"/>
                    <a:ext cx="1891176" cy="0"/>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sp>
                <p:nvSpPr>
                  <p:cNvPr id="74" name="TextBox 73">
                    <a:extLst>
                      <a:ext uri="{FF2B5EF4-FFF2-40B4-BE49-F238E27FC236}">
                        <a16:creationId xmlns:a16="http://schemas.microsoft.com/office/drawing/2014/main" id="{A3669744-11FF-DC07-DA6D-ABC91BD34C2D}"/>
                      </a:ext>
                    </a:extLst>
                  </p:cNvPr>
                  <p:cNvSpPr txBox="1"/>
                  <p:nvPr/>
                </p:nvSpPr>
                <p:spPr>
                  <a:xfrm>
                    <a:off x="7200691" y="4134303"/>
                    <a:ext cx="1086231" cy="480861"/>
                  </a:xfrm>
                  <a:prstGeom prst="rect">
                    <a:avLst/>
                  </a:prstGeom>
                  <a:noFill/>
                </p:spPr>
                <p:txBody>
                  <a:bodyPr wrap="none" rtlCol="0">
                    <a:spAutoFit/>
                  </a:bodyPr>
                  <a:lstStyle/>
                  <a:p>
                    <a:r>
                      <a:rPr lang="en-US" sz="2200" b="1" dirty="0"/>
                      <a:t>¾</a:t>
                    </a:r>
                    <a:r>
                      <a:rPr lang="en-US" sz="2200" dirty="0"/>
                      <a:t> Full</a:t>
                    </a:r>
                  </a:p>
                </p:txBody>
              </p:sp>
            </p:grpSp>
          </p:grpSp>
          <p:sp>
            <p:nvSpPr>
              <p:cNvPr id="6" name="Rectangle: Rounded Corners 5">
                <a:extLst>
                  <a:ext uri="{FF2B5EF4-FFF2-40B4-BE49-F238E27FC236}">
                    <a16:creationId xmlns:a16="http://schemas.microsoft.com/office/drawing/2014/main" id="{7724ADD8-A189-2551-53F8-051C033DE89D}"/>
                  </a:ext>
                </a:extLst>
              </p:cNvPr>
              <p:cNvSpPr/>
              <p:nvPr/>
            </p:nvSpPr>
            <p:spPr>
              <a:xfrm>
                <a:off x="7344911" y="2450386"/>
                <a:ext cx="244944" cy="2273131"/>
              </a:xfrm>
              <a:prstGeom prst="roundRect">
                <a:avLst>
                  <a:gd name="adj" fmla="val 0"/>
                </a:avLst>
              </a:prstGeom>
              <a:gradFill flip="none" rotWithShape="1">
                <a:gsLst>
                  <a:gs pos="0">
                    <a:schemeClr val="tx1">
                      <a:lumMod val="95000"/>
                      <a:lumOff val="5000"/>
                      <a:alpha val="0"/>
                    </a:schemeClr>
                  </a:gs>
                  <a:gs pos="100000">
                    <a:schemeClr val="tx1">
                      <a:lumMod val="95000"/>
                      <a:lumOff val="5000"/>
                      <a:alpha val="2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7" name="Right Triangle 86">
              <a:extLst>
                <a:ext uri="{FF2B5EF4-FFF2-40B4-BE49-F238E27FC236}">
                  <a16:creationId xmlns:a16="http://schemas.microsoft.com/office/drawing/2014/main" id="{B14BF438-4F71-3A33-B369-A5390F595B27}"/>
                </a:ext>
              </a:extLst>
            </p:cNvPr>
            <p:cNvSpPr/>
            <p:nvPr/>
          </p:nvSpPr>
          <p:spPr>
            <a:xfrm rot="10800000" flipH="1" flipV="1">
              <a:off x="11470423" y="1710263"/>
              <a:ext cx="376186" cy="193043"/>
            </a:xfrm>
            <a:prstGeom prst="rtTriangl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Rectangle: Rounded Corners 77">
              <a:extLst>
                <a:ext uri="{FF2B5EF4-FFF2-40B4-BE49-F238E27FC236}">
                  <a16:creationId xmlns:a16="http://schemas.microsoft.com/office/drawing/2014/main" id="{53A2DEE5-76B1-B570-CE2F-35183000E606}"/>
                </a:ext>
              </a:extLst>
            </p:cNvPr>
            <p:cNvSpPr/>
            <p:nvPr/>
          </p:nvSpPr>
          <p:spPr>
            <a:xfrm>
              <a:off x="9577448" y="1899832"/>
              <a:ext cx="2273130" cy="2242102"/>
            </a:xfrm>
            <a:prstGeom prst="roundRect">
              <a:avLst>
                <a:gd name="adj" fmla="val 0"/>
              </a:avLst>
            </a:prstGeom>
            <a:solidFill>
              <a:schemeClr val="bg1">
                <a:lumMod val="95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Rounded Corners 4">
              <a:extLst>
                <a:ext uri="{FF2B5EF4-FFF2-40B4-BE49-F238E27FC236}">
                  <a16:creationId xmlns:a16="http://schemas.microsoft.com/office/drawing/2014/main" id="{659419FC-1AF5-8C9C-D6BB-E2EC7F08BDE0}"/>
                </a:ext>
              </a:extLst>
            </p:cNvPr>
            <p:cNvSpPr/>
            <p:nvPr/>
          </p:nvSpPr>
          <p:spPr>
            <a:xfrm rot="5400000">
              <a:off x="10374654" y="2666010"/>
              <a:ext cx="709746" cy="2242102"/>
            </a:xfrm>
            <a:prstGeom prst="roundRect">
              <a:avLst>
                <a:gd name="adj" fmla="val 0"/>
              </a:avLst>
            </a:prstGeom>
            <a:solidFill>
              <a:schemeClr val="tx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Rounded Corners 87">
              <a:extLst>
                <a:ext uri="{FF2B5EF4-FFF2-40B4-BE49-F238E27FC236}">
                  <a16:creationId xmlns:a16="http://schemas.microsoft.com/office/drawing/2014/main" id="{BBFE14AA-9CC4-C285-3F35-53ECBBAE6EE6}"/>
                </a:ext>
              </a:extLst>
            </p:cNvPr>
            <p:cNvSpPr/>
            <p:nvPr/>
          </p:nvSpPr>
          <p:spPr>
            <a:xfrm>
              <a:off x="9577448" y="1899832"/>
              <a:ext cx="244944" cy="2242102"/>
            </a:xfrm>
            <a:prstGeom prst="roundRect">
              <a:avLst>
                <a:gd name="adj" fmla="val 0"/>
              </a:avLst>
            </a:prstGeom>
            <a:gradFill flip="none" rotWithShape="1">
              <a:gsLst>
                <a:gs pos="0">
                  <a:schemeClr val="tx1">
                    <a:lumMod val="95000"/>
                    <a:lumOff val="5000"/>
                    <a:alpha val="0"/>
                  </a:schemeClr>
                </a:gs>
                <a:gs pos="100000">
                  <a:schemeClr val="tx1">
                    <a:lumMod val="95000"/>
                    <a:lumOff val="5000"/>
                    <a:alpha val="2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50">
              <a:extLst>
                <a:ext uri="{FF2B5EF4-FFF2-40B4-BE49-F238E27FC236}">
                  <a16:creationId xmlns:a16="http://schemas.microsoft.com/office/drawing/2014/main" id="{C5931BF2-794B-91CB-FC2B-52132CDC98D8}"/>
                </a:ext>
              </a:extLst>
            </p:cNvPr>
            <p:cNvGrpSpPr/>
            <p:nvPr/>
          </p:nvGrpSpPr>
          <p:grpSpPr>
            <a:xfrm>
              <a:off x="9577448" y="4124373"/>
              <a:ext cx="2273130" cy="2420379"/>
              <a:chOff x="9577448" y="4124373"/>
              <a:chExt cx="2273130" cy="2420379"/>
            </a:xfrm>
          </p:grpSpPr>
          <p:grpSp>
            <p:nvGrpSpPr>
              <p:cNvPr id="17" name="Group 16">
                <a:extLst>
                  <a:ext uri="{FF2B5EF4-FFF2-40B4-BE49-F238E27FC236}">
                    <a16:creationId xmlns:a16="http://schemas.microsoft.com/office/drawing/2014/main" id="{A664DC81-29B3-60C7-DFF1-59B99BFDB5D5}"/>
                  </a:ext>
                </a:extLst>
              </p:cNvPr>
              <p:cNvGrpSpPr/>
              <p:nvPr/>
            </p:nvGrpSpPr>
            <p:grpSpPr>
              <a:xfrm>
                <a:off x="9577448" y="4124373"/>
                <a:ext cx="2273130" cy="2242102"/>
                <a:chOff x="8245321" y="2890827"/>
                <a:chExt cx="2626654" cy="2590800"/>
              </a:xfrm>
            </p:grpSpPr>
            <p:sp>
              <p:nvSpPr>
                <p:cNvPr id="20" name="Rectangle: Rounded Corners 19">
                  <a:extLst>
                    <a:ext uri="{FF2B5EF4-FFF2-40B4-BE49-F238E27FC236}">
                      <a16:creationId xmlns:a16="http://schemas.microsoft.com/office/drawing/2014/main" id="{8F6FD64E-CB28-0861-E0EC-F992327906D4}"/>
                    </a:ext>
                  </a:extLst>
                </p:cNvPr>
                <p:cNvSpPr/>
                <p:nvPr/>
              </p:nvSpPr>
              <p:spPr>
                <a:xfrm>
                  <a:off x="8245321" y="2890827"/>
                  <a:ext cx="2626654" cy="2590800"/>
                </a:xfrm>
                <a:prstGeom prst="roundRect">
                  <a:avLst>
                    <a:gd name="adj" fmla="val 0"/>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Rounded Corners 20">
                  <a:extLst>
                    <a:ext uri="{FF2B5EF4-FFF2-40B4-BE49-F238E27FC236}">
                      <a16:creationId xmlns:a16="http://schemas.microsoft.com/office/drawing/2014/main" id="{BAC2A47A-3900-2AD4-9C8C-EA1F9072861D}"/>
                    </a:ext>
                  </a:extLst>
                </p:cNvPr>
                <p:cNvSpPr/>
                <p:nvPr/>
              </p:nvSpPr>
              <p:spPr>
                <a:xfrm rot="5400000">
                  <a:off x="9166511" y="3776163"/>
                  <a:ext cx="820128" cy="2590800"/>
                </a:xfrm>
                <a:prstGeom prst="roundRect">
                  <a:avLst>
                    <a:gd name="adj" fmla="val 0"/>
                  </a:avLst>
                </a:prstGeom>
                <a:solidFill>
                  <a:schemeClr val="tx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3C198A06-8EAA-00A2-F31B-0015E5214AA2}"/>
                    </a:ext>
                  </a:extLst>
                </p:cNvPr>
                <p:cNvGrpSpPr/>
                <p:nvPr/>
              </p:nvGrpSpPr>
              <p:grpSpPr>
                <a:xfrm>
                  <a:off x="9135063" y="3530051"/>
                  <a:ext cx="847171" cy="1312352"/>
                  <a:chOff x="9729439" y="3283442"/>
                  <a:chExt cx="847171" cy="1312352"/>
                </a:xfrm>
              </p:grpSpPr>
              <p:sp>
                <p:nvSpPr>
                  <p:cNvPr id="30" name="Freeform: Shape 29">
                    <a:extLst>
                      <a:ext uri="{FF2B5EF4-FFF2-40B4-BE49-F238E27FC236}">
                        <a16:creationId xmlns:a16="http://schemas.microsoft.com/office/drawing/2014/main" id="{167E8438-BF67-EE50-A9A2-55F374A3A030}"/>
                      </a:ext>
                    </a:extLst>
                  </p:cNvPr>
                  <p:cNvSpPr/>
                  <p:nvPr/>
                </p:nvSpPr>
                <p:spPr>
                  <a:xfrm>
                    <a:off x="9729439" y="3689429"/>
                    <a:ext cx="810724" cy="906365"/>
                  </a:xfrm>
                  <a:custGeom>
                    <a:avLst/>
                    <a:gdLst>
                      <a:gd name="connsiteX0" fmla="*/ 813229 w 1019201"/>
                      <a:gd name="connsiteY0" fmla="*/ 1139436 h 1139436"/>
                      <a:gd name="connsiteX1" fmla="*/ 201765 w 1019201"/>
                      <a:gd name="connsiteY1" fmla="*/ 1139436 h 1139436"/>
                      <a:gd name="connsiteX2" fmla="*/ 64018 w 1019201"/>
                      <a:gd name="connsiteY2" fmla="*/ 1010071 h 1139436"/>
                      <a:gd name="connsiteX3" fmla="*/ 0 w 1019201"/>
                      <a:gd name="connsiteY3" fmla="*/ 0 h 1139436"/>
                      <a:gd name="connsiteX4" fmla="*/ 1019202 w 1019201"/>
                      <a:gd name="connsiteY4" fmla="*/ 0 h 1139436"/>
                      <a:gd name="connsiteX5" fmla="*/ 950925 w 1019201"/>
                      <a:gd name="connsiteY5" fmla="*/ 1010633 h 1139436"/>
                      <a:gd name="connsiteX6" fmla="*/ 813229 w 1019201"/>
                      <a:gd name="connsiteY6" fmla="*/ 1139419 h 1139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9201" h="1139436">
                        <a:moveTo>
                          <a:pt x="813229" y="1139436"/>
                        </a:moveTo>
                        <a:lnTo>
                          <a:pt x="201765" y="1139436"/>
                        </a:lnTo>
                        <a:cubicBezTo>
                          <a:pt x="128906" y="1139436"/>
                          <a:pt x="68601" y="1082794"/>
                          <a:pt x="64018" y="1010071"/>
                        </a:cubicBezTo>
                        <a:lnTo>
                          <a:pt x="0" y="0"/>
                        </a:lnTo>
                        <a:lnTo>
                          <a:pt x="1019202" y="0"/>
                        </a:lnTo>
                        <a:lnTo>
                          <a:pt x="950925" y="1010633"/>
                        </a:lnTo>
                        <a:cubicBezTo>
                          <a:pt x="946070" y="1083118"/>
                          <a:pt x="885867" y="1139419"/>
                          <a:pt x="813229" y="1139419"/>
                        </a:cubicBezTo>
                        <a:close/>
                      </a:path>
                    </a:pathLst>
                  </a:custGeom>
                  <a:solidFill>
                    <a:srgbClr val="689600"/>
                  </a:solidFill>
                  <a:ln w="0" cap="flat">
                    <a:noFill/>
                    <a:prstDash val="solid"/>
                    <a:miter/>
                  </a:ln>
                </p:spPr>
                <p:txBody>
                  <a:bodyPr rtlCol="0" anchor="ctr"/>
                  <a:lstStyle/>
                  <a:p>
                    <a:endParaRPr lang="en-US"/>
                  </a:p>
                </p:txBody>
              </p:sp>
              <p:grpSp>
                <p:nvGrpSpPr>
                  <p:cNvPr id="32" name="Graphic 40">
                    <a:extLst>
                      <a:ext uri="{FF2B5EF4-FFF2-40B4-BE49-F238E27FC236}">
                        <a16:creationId xmlns:a16="http://schemas.microsoft.com/office/drawing/2014/main" id="{ED7ED50F-3756-10BC-0E30-032BE2A0538C}"/>
                      </a:ext>
                    </a:extLst>
                  </p:cNvPr>
                  <p:cNvGrpSpPr/>
                  <p:nvPr/>
                </p:nvGrpSpPr>
                <p:grpSpPr>
                  <a:xfrm>
                    <a:off x="9729703" y="3283442"/>
                    <a:ext cx="846907" cy="340752"/>
                    <a:chOff x="9519340" y="3264050"/>
                    <a:chExt cx="1064689" cy="428377"/>
                  </a:xfrm>
                </p:grpSpPr>
                <p:sp>
                  <p:nvSpPr>
                    <p:cNvPr id="35" name="Freeform: Shape 34">
                      <a:extLst>
                        <a:ext uri="{FF2B5EF4-FFF2-40B4-BE49-F238E27FC236}">
                          <a16:creationId xmlns:a16="http://schemas.microsoft.com/office/drawing/2014/main" id="{8DD761A9-0CF2-3628-6BEB-6CA9CF0FEBA4}"/>
                        </a:ext>
                      </a:extLst>
                    </p:cNvPr>
                    <p:cNvSpPr/>
                    <p:nvPr/>
                  </p:nvSpPr>
                  <p:spPr>
                    <a:xfrm>
                      <a:off x="9519340" y="3328040"/>
                      <a:ext cx="1064689" cy="364387"/>
                    </a:xfrm>
                    <a:custGeom>
                      <a:avLst/>
                      <a:gdLst>
                        <a:gd name="connsiteX0" fmla="*/ 1042029 w 1064689"/>
                        <a:gd name="connsiteY0" fmla="*/ 364387 h 364387"/>
                        <a:gd name="connsiteX1" fmla="*/ 0 w 1064689"/>
                        <a:gd name="connsiteY1" fmla="*/ 141822 h 364387"/>
                        <a:gd name="connsiteX2" fmla="*/ 21498 w 1064689"/>
                        <a:gd name="connsiteY2" fmla="*/ 41178 h 364387"/>
                        <a:gd name="connsiteX3" fmla="*/ 83251 w 1064689"/>
                        <a:gd name="connsiteY3" fmla="*/ 1162 h 364387"/>
                        <a:gd name="connsiteX4" fmla="*/ 1023512 w 1064689"/>
                        <a:gd name="connsiteY4" fmla="*/ 201990 h 364387"/>
                        <a:gd name="connsiteX5" fmla="*/ 1063528 w 1064689"/>
                        <a:gd name="connsiteY5" fmla="*/ 263743 h 364387"/>
                        <a:gd name="connsiteX6" fmla="*/ 1042029 w 1064689"/>
                        <a:gd name="connsiteY6" fmla="*/ 364387 h 364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4689" h="364387">
                          <a:moveTo>
                            <a:pt x="1042029" y="364387"/>
                          </a:moveTo>
                          <a:lnTo>
                            <a:pt x="0" y="141822"/>
                          </a:lnTo>
                          <a:lnTo>
                            <a:pt x="21498" y="41178"/>
                          </a:lnTo>
                          <a:cubicBezTo>
                            <a:pt x="27495" y="13070"/>
                            <a:pt x="55143" y="-4851"/>
                            <a:pt x="83251" y="1162"/>
                          </a:cubicBezTo>
                          <a:lnTo>
                            <a:pt x="1023512" y="201990"/>
                          </a:lnTo>
                          <a:cubicBezTo>
                            <a:pt x="1051620" y="207987"/>
                            <a:pt x="1069541" y="235635"/>
                            <a:pt x="1063528" y="263743"/>
                          </a:cubicBezTo>
                          <a:lnTo>
                            <a:pt x="1042029" y="364387"/>
                          </a:lnTo>
                          <a:close/>
                        </a:path>
                      </a:pathLst>
                    </a:custGeom>
                    <a:solidFill>
                      <a:srgbClr val="689600"/>
                    </a:solidFill>
                    <a:ln w="0" cap="flat">
                      <a:noFill/>
                      <a:prstDash val="solid"/>
                      <a:miter/>
                    </a:ln>
                  </p:spPr>
                  <p:txBody>
                    <a:bodyPr rtlCol="0" anchor="ctr"/>
                    <a:lstStyle/>
                    <a:p>
                      <a:endParaRPr lang="en-US" dirty="0"/>
                    </a:p>
                  </p:txBody>
                </p:sp>
                <p:sp>
                  <p:nvSpPr>
                    <p:cNvPr id="36" name="Freeform: Shape 35">
                      <a:extLst>
                        <a:ext uri="{FF2B5EF4-FFF2-40B4-BE49-F238E27FC236}">
                          <a16:creationId xmlns:a16="http://schemas.microsoft.com/office/drawing/2014/main" id="{AA1C5B6A-C021-9ABB-FF12-62FF3CC9405E}"/>
                        </a:ext>
                      </a:extLst>
                    </p:cNvPr>
                    <p:cNvSpPr/>
                    <p:nvPr/>
                  </p:nvSpPr>
                  <p:spPr>
                    <a:xfrm>
                      <a:off x="9835804" y="3264050"/>
                      <a:ext cx="461408" cy="230529"/>
                    </a:xfrm>
                    <a:custGeom>
                      <a:avLst/>
                      <a:gdLst>
                        <a:gd name="connsiteX0" fmla="*/ 0 w 461408"/>
                        <a:gd name="connsiteY0" fmla="*/ 132782 h 230529"/>
                        <a:gd name="connsiteX1" fmla="*/ 0 w 461408"/>
                        <a:gd name="connsiteY1" fmla="*/ 132782 h 230529"/>
                        <a:gd name="connsiteX2" fmla="*/ 199142 w 461408"/>
                        <a:gd name="connsiteY2" fmla="*/ 3740 h 230529"/>
                        <a:gd name="connsiteX3" fmla="*/ 328627 w 461408"/>
                        <a:gd name="connsiteY3" fmla="*/ 31388 h 230529"/>
                        <a:gd name="connsiteX4" fmla="*/ 457669 w 461408"/>
                        <a:gd name="connsiteY4" fmla="*/ 230530 h 230529"/>
                        <a:gd name="connsiteX5" fmla="*/ 457669 w 461408"/>
                        <a:gd name="connsiteY5" fmla="*/ 230530 h 230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408" h="230529">
                          <a:moveTo>
                            <a:pt x="0" y="132782"/>
                          </a:moveTo>
                          <a:lnTo>
                            <a:pt x="0" y="132782"/>
                          </a:lnTo>
                          <a:cubicBezTo>
                            <a:pt x="19352" y="42154"/>
                            <a:pt x="108515" y="-15629"/>
                            <a:pt x="199142" y="3740"/>
                          </a:cubicBezTo>
                          <a:lnTo>
                            <a:pt x="328627" y="31388"/>
                          </a:lnTo>
                          <a:cubicBezTo>
                            <a:pt x="419254" y="50740"/>
                            <a:pt x="477038" y="139902"/>
                            <a:pt x="457669" y="230530"/>
                          </a:cubicBezTo>
                          <a:lnTo>
                            <a:pt x="457669" y="230530"/>
                          </a:lnTo>
                        </a:path>
                      </a:pathLst>
                    </a:custGeom>
                    <a:solidFill>
                      <a:schemeClr val="bg1"/>
                    </a:solidFill>
                    <a:ln w="81148" cap="flat">
                      <a:solidFill>
                        <a:srgbClr val="689600"/>
                      </a:solidFill>
                      <a:prstDash val="solid"/>
                      <a:miter/>
                    </a:ln>
                  </p:spPr>
                  <p:txBody>
                    <a:bodyPr rtlCol="0" anchor="ctr"/>
                    <a:lstStyle/>
                    <a:p>
                      <a:endParaRPr lang="en-US"/>
                    </a:p>
                  </p:txBody>
                </p:sp>
              </p:grpSp>
            </p:grpSp>
            <p:sp>
              <p:nvSpPr>
                <p:cNvPr id="25" name="Rectangle: Rounded Corners 24">
                  <a:extLst>
                    <a:ext uri="{FF2B5EF4-FFF2-40B4-BE49-F238E27FC236}">
                      <a16:creationId xmlns:a16="http://schemas.microsoft.com/office/drawing/2014/main" id="{C7AFDC53-F90C-A967-325E-50614826D0C9}"/>
                    </a:ext>
                  </a:extLst>
                </p:cNvPr>
                <p:cNvSpPr/>
                <p:nvPr/>
              </p:nvSpPr>
              <p:spPr>
                <a:xfrm>
                  <a:off x="8245321" y="2890827"/>
                  <a:ext cx="283038" cy="2590800"/>
                </a:xfrm>
                <a:prstGeom prst="roundRect">
                  <a:avLst>
                    <a:gd name="adj" fmla="val 0"/>
                  </a:avLst>
                </a:prstGeom>
                <a:gradFill flip="none" rotWithShape="1">
                  <a:gsLst>
                    <a:gs pos="0">
                      <a:schemeClr val="tx1">
                        <a:lumMod val="95000"/>
                        <a:lumOff val="5000"/>
                        <a:alpha val="0"/>
                      </a:schemeClr>
                    </a:gs>
                    <a:gs pos="100000">
                      <a:schemeClr val="tx1">
                        <a:lumMod val="95000"/>
                        <a:lumOff val="5000"/>
                        <a:alpha val="2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Right Triangle 46">
                <a:extLst>
                  <a:ext uri="{FF2B5EF4-FFF2-40B4-BE49-F238E27FC236}">
                    <a16:creationId xmlns:a16="http://schemas.microsoft.com/office/drawing/2014/main" id="{E9F78DA8-839D-AD32-F11F-B42343D2B4FD}"/>
                  </a:ext>
                </a:extLst>
              </p:cNvPr>
              <p:cNvSpPr/>
              <p:nvPr/>
            </p:nvSpPr>
            <p:spPr>
              <a:xfrm rot="10800000" flipH="1">
                <a:off x="11470423" y="6351709"/>
                <a:ext cx="376186" cy="193043"/>
              </a:xfrm>
              <a:prstGeom prst="rtTriangle">
                <a:avLst/>
              </a:prstGeom>
              <a:solidFill>
                <a:srgbClr val="A6A6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4">
              <a:extLst>
                <a:ext uri="{FF2B5EF4-FFF2-40B4-BE49-F238E27FC236}">
                  <a16:creationId xmlns:a16="http://schemas.microsoft.com/office/drawing/2014/main" id="{268A45CD-CE53-382D-9E13-3985BB9F10CC}"/>
                </a:ext>
              </a:extLst>
            </p:cNvPr>
            <p:cNvGrpSpPr>
              <a:grpSpLocks noChangeAspect="1"/>
            </p:cNvGrpSpPr>
            <p:nvPr/>
          </p:nvGrpSpPr>
          <p:grpSpPr bwMode="auto">
            <a:xfrm>
              <a:off x="9959766" y="2589437"/>
              <a:ext cx="1392996" cy="1091449"/>
              <a:chOff x="2783" y="4771"/>
              <a:chExt cx="3885" cy="3044"/>
            </a:xfrm>
            <a:solidFill>
              <a:schemeClr val="bg1"/>
            </a:solidFill>
          </p:grpSpPr>
          <p:sp>
            <p:nvSpPr>
              <p:cNvPr id="16" name="Freeform 5">
                <a:extLst>
                  <a:ext uri="{FF2B5EF4-FFF2-40B4-BE49-F238E27FC236}">
                    <a16:creationId xmlns:a16="http://schemas.microsoft.com/office/drawing/2014/main" id="{01B28F1B-CDF7-61B6-0678-9194501B18D7}"/>
                  </a:ext>
                </a:extLst>
              </p:cNvPr>
              <p:cNvSpPr>
                <a:spLocks/>
              </p:cNvSpPr>
              <p:nvPr/>
            </p:nvSpPr>
            <p:spPr bwMode="auto">
              <a:xfrm>
                <a:off x="2783" y="4771"/>
                <a:ext cx="3885" cy="286"/>
              </a:xfrm>
              <a:custGeom>
                <a:avLst/>
                <a:gdLst>
                  <a:gd name="T0" fmla="*/ 58646 w 60000"/>
                  <a:gd name="T1" fmla="*/ 0 h 4419"/>
                  <a:gd name="T2" fmla="*/ 1355 w 60000"/>
                  <a:gd name="T3" fmla="*/ 0 h 4419"/>
                  <a:gd name="T4" fmla="*/ 0 w 60000"/>
                  <a:gd name="T5" fmla="*/ 1394 h 4419"/>
                  <a:gd name="T6" fmla="*/ 0 w 60000"/>
                  <a:gd name="T7" fmla="*/ 3025 h 4419"/>
                  <a:gd name="T8" fmla="*/ 1355 w 60000"/>
                  <a:gd name="T9" fmla="*/ 4419 h 4419"/>
                  <a:gd name="T10" fmla="*/ 58646 w 60000"/>
                  <a:gd name="T11" fmla="*/ 4419 h 4419"/>
                  <a:gd name="T12" fmla="*/ 60000 w 60000"/>
                  <a:gd name="T13" fmla="*/ 3025 h 4419"/>
                  <a:gd name="T14" fmla="*/ 60000 w 60000"/>
                  <a:gd name="T15" fmla="*/ 1394 h 4419"/>
                  <a:gd name="T16" fmla="*/ 58646 w 60000"/>
                  <a:gd name="T17" fmla="*/ 0 h 4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000" h="4419">
                    <a:moveTo>
                      <a:pt x="58646" y="0"/>
                    </a:moveTo>
                    <a:lnTo>
                      <a:pt x="1355" y="0"/>
                    </a:lnTo>
                    <a:cubicBezTo>
                      <a:pt x="599" y="0"/>
                      <a:pt x="0" y="631"/>
                      <a:pt x="0" y="1394"/>
                    </a:cubicBezTo>
                    <a:lnTo>
                      <a:pt x="0" y="3025"/>
                    </a:lnTo>
                    <a:cubicBezTo>
                      <a:pt x="0" y="3788"/>
                      <a:pt x="599" y="4419"/>
                      <a:pt x="1355" y="4419"/>
                    </a:cubicBezTo>
                    <a:lnTo>
                      <a:pt x="58646" y="4419"/>
                    </a:lnTo>
                    <a:cubicBezTo>
                      <a:pt x="59401" y="4419"/>
                      <a:pt x="60000" y="3788"/>
                      <a:pt x="60000" y="3025"/>
                    </a:cubicBezTo>
                    <a:lnTo>
                      <a:pt x="60000" y="1394"/>
                    </a:lnTo>
                    <a:cubicBezTo>
                      <a:pt x="60000" y="631"/>
                      <a:pt x="59401" y="0"/>
                      <a:pt x="58646" y="0"/>
                    </a:cubicBezTo>
                    <a:close/>
                  </a:path>
                </a:pathLst>
              </a:custGeom>
              <a:solidFill>
                <a:srgbClr val="A622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6">
                <a:extLst>
                  <a:ext uri="{FF2B5EF4-FFF2-40B4-BE49-F238E27FC236}">
                    <a16:creationId xmlns:a16="http://schemas.microsoft.com/office/drawing/2014/main" id="{2AE9E1F7-21D9-26CB-3D65-F189709FF387}"/>
                  </a:ext>
                </a:extLst>
              </p:cNvPr>
              <p:cNvSpPr>
                <a:spLocks noEditPoints="1"/>
              </p:cNvSpPr>
              <p:nvPr/>
            </p:nvSpPr>
            <p:spPr bwMode="auto">
              <a:xfrm>
                <a:off x="2913" y="5108"/>
                <a:ext cx="3626" cy="2058"/>
              </a:xfrm>
              <a:custGeom>
                <a:avLst/>
                <a:gdLst>
                  <a:gd name="T0" fmla="*/ 6119 w 55989"/>
                  <a:gd name="T1" fmla="*/ 5208 h 31773"/>
                  <a:gd name="T2" fmla="*/ 7005 w 55989"/>
                  <a:gd name="T3" fmla="*/ 4340 h 31773"/>
                  <a:gd name="T4" fmla="*/ 9010 w 55989"/>
                  <a:gd name="T5" fmla="*/ 4340 h 31773"/>
                  <a:gd name="T6" fmla="*/ 9895 w 55989"/>
                  <a:gd name="T7" fmla="*/ 5208 h 31773"/>
                  <a:gd name="T8" fmla="*/ 9895 w 55989"/>
                  <a:gd name="T9" fmla="*/ 26381 h 31773"/>
                  <a:gd name="T10" fmla="*/ 9010 w 55989"/>
                  <a:gd name="T11" fmla="*/ 27276 h 31773"/>
                  <a:gd name="T12" fmla="*/ 7005 w 55989"/>
                  <a:gd name="T13" fmla="*/ 27276 h 31773"/>
                  <a:gd name="T14" fmla="*/ 6119 w 55989"/>
                  <a:gd name="T15" fmla="*/ 26381 h 31773"/>
                  <a:gd name="T16" fmla="*/ 6119 w 55989"/>
                  <a:gd name="T17" fmla="*/ 5208 h 31773"/>
                  <a:gd name="T18" fmla="*/ 14114 w 55989"/>
                  <a:gd name="T19" fmla="*/ 5208 h 31773"/>
                  <a:gd name="T20" fmla="*/ 14999 w 55989"/>
                  <a:gd name="T21" fmla="*/ 4340 h 31773"/>
                  <a:gd name="T22" fmla="*/ 17005 w 55989"/>
                  <a:gd name="T23" fmla="*/ 4340 h 31773"/>
                  <a:gd name="T24" fmla="*/ 17890 w 55989"/>
                  <a:gd name="T25" fmla="*/ 5208 h 31773"/>
                  <a:gd name="T26" fmla="*/ 17890 w 55989"/>
                  <a:gd name="T27" fmla="*/ 26381 h 31773"/>
                  <a:gd name="T28" fmla="*/ 17005 w 55989"/>
                  <a:gd name="T29" fmla="*/ 27276 h 31773"/>
                  <a:gd name="T30" fmla="*/ 14999 w 55989"/>
                  <a:gd name="T31" fmla="*/ 27276 h 31773"/>
                  <a:gd name="T32" fmla="*/ 14114 w 55989"/>
                  <a:gd name="T33" fmla="*/ 26381 h 31773"/>
                  <a:gd name="T34" fmla="*/ 14114 w 55989"/>
                  <a:gd name="T35" fmla="*/ 5208 h 31773"/>
                  <a:gd name="T36" fmla="*/ 22109 w 55989"/>
                  <a:gd name="T37" fmla="*/ 5208 h 31773"/>
                  <a:gd name="T38" fmla="*/ 22994 w 55989"/>
                  <a:gd name="T39" fmla="*/ 4340 h 31773"/>
                  <a:gd name="T40" fmla="*/ 25000 w 55989"/>
                  <a:gd name="T41" fmla="*/ 4340 h 31773"/>
                  <a:gd name="T42" fmla="*/ 25885 w 55989"/>
                  <a:gd name="T43" fmla="*/ 5208 h 31773"/>
                  <a:gd name="T44" fmla="*/ 25885 w 55989"/>
                  <a:gd name="T45" fmla="*/ 26381 h 31773"/>
                  <a:gd name="T46" fmla="*/ 25000 w 55989"/>
                  <a:gd name="T47" fmla="*/ 27276 h 31773"/>
                  <a:gd name="T48" fmla="*/ 22994 w 55989"/>
                  <a:gd name="T49" fmla="*/ 27276 h 31773"/>
                  <a:gd name="T50" fmla="*/ 22109 w 55989"/>
                  <a:gd name="T51" fmla="*/ 26381 h 31773"/>
                  <a:gd name="T52" fmla="*/ 22109 w 55989"/>
                  <a:gd name="T53" fmla="*/ 5208 h 31773"/>
                  <a:gd name="T54" fmla="*/ 30104 w 55989"/>
                  <a:gd name="T55" fmla="*/ 5208 h 31773"/>
                  <a:gd name="T56" fmla="*/ 30989 w 55989"/>
                  <a:gd name="T57" fmla="*/ 4340 h 31773"/>
                  <a:gd name="T58" fmla="*/ 32994 w 55989"/>
                  <a:gd name="T59" fmla="*/ 4340 h 31773"/>
                  <a:gd name="T60" fmla="*/ 33880 w 55989"/>
                  <a:gd name="T61" fmla="*/ 5208 h 31773"/>
                  <a:gd name="T62" fmla="*/ 33880 w 55989"/>
                  <a:gd name="T63" fmla="*/ 26381 h 31773"/>
                  <a:gd name="T64" fmla="*/ 32994 w 55989"/>
                  <a:gd name="T65" fmla="*/ 27276 h 31773"/>
                  <a:gd name="T66" fmla="*/ 30989 w 55989"/>
                  <a:gd name="T67" fmla="*/ 27276 h 31773"/>
                  <a:gd name="T68" fmla="*/ 30104 w 55989"/>
                  <a:gd name="T69" fmla="*/ 26381 h 31773"/>
                  <a:gd name="T70" fmla="*/ 30104 w 55989"/>
                  <a:gd name="T71" fmla="*/ 5208 h 31773"/>
                  <a:gd name="T72" fmla="*/ 38099 w 55989"/>
                  <a:gd name="T73" fmla="*/ 5208 h 31773"/>
                  <a:gd name="T74" fmla="*/ 38984 w 55989"/>
                  <a:gd name="T75" fmla="*/ 4340 h 31773"/>
                  <a:gd name="T76" fmla="*/ 40989 w 55989"/>
                  <a:gd name="T77" fmla="*/ 4340 h 31773"/>
                  <a:gd name="T78" fmla="*/ 41874 w 55989"/>
                  <a:gd name="T79" fmla="*/ 5208 h 31773"/>
                  <a:gd name="T80" fmla="*/ 41874 w 55989"/>
                  <a:gd name="T81" fmla="*/ 26381 h 31773"/>
                  <a:gd name="T82" fmla="*/ 40989 w 55989"/>
                  <a:gd name="T83" fmla="*/ 27276 h 31773"/>
                  <a:gd name="T84" fmla="*/ 38984 w 55989"/>
                  <a:gd name="T85" fmla="*/ 27276 h 31773"/>
                  <a:gd name="T86" fmla="*/ 38099 w 55989"/>
                  <a:gd name="T87" fmla="*/ 26381 h 31773"/>
                  <a:gd name="T88" fmla="*/ 38099 w 55989"/>
                  <a:gd name="T89" fmla="*/ 5208 h 31773"/>
                  <a:gd name="T90" fmla="*/ 46093 w 55989"/>
                  <a:gd name="T91" fmla="*/ 5208 h 31773"/>
                  <a:gd name="T92" fmla="*/ 46979 w 55989"/>
                  <a:gd name="T93" fmla="*/ 4340 h 31773"/>
                  <a:gd name="T94" fmla="*/ 48984 w 55989"/>
                  <a:gd name="T95" fmla="*/ 4340 h 31773"/>
                  <a:gd name="T96" fmla="*/ 49869 w 55989"/>
                  <a:gd name="T97" fmla="*/ 5208 h 31773"/>
                  <a:gd name="T98" fmla="*/ 49869 w 55989"/>
                  <a:gd name="T99" fmla="*/ 26381 h 31773"/>
                  <a:gd name="T100" fmla="*/ 48984 w 55989"/>
                  <a:gd name="T101" fmla="*/ 27276 h 31773"/>
                  <a:gd name="T102" fmla="*/ 46979 w 55989"/>
                  <a:gd name="T103" fmla="*/ 27276 h 31773"/>
                  <a:gd name="T104" fmla="*/ 46093 w 55989"/>
                  <a:gd name="T105" fmla="*/ 26381 h 31773"/>
                  <a:gd name="T106" fmla="*/ 46093 w 55989"/>
                  <a:gd name="T107" fmla="*/ 5208 h 31773"/>
                  <a:gd name="T108" fmla="*/ 0 w 55989"/>
                  <a:gd name="T109" fmla="*/ 25855 h 31773"/>
                  <a:gd name="T110" fmla="*/ 5859 w 55989"/>
                  <a:gd name="T111" fmla="*/ 31773 h 31773"/>
                  <a:gd name="T112" fmla="*/ 50130 w 55989"/>
                  <a:gd name="T113" fmla="*/ 31773 h 31773"/>
                  <a:gd name="T114" fmla="*/ 55989 w 55989"/>
                  <a:gd name="T115" fmla="*/ 25855 h 31773"/>
                  <a:gd name="T116" fmla="*/ 55989 w 55989"/>
                  <a:gd name="T117" fmla="*/ 0 h 31773"/>
                  <a:gd name="T118" fmla="*/ 0 w 55989"/>
                  <a:gd name="T119" fmla="*/ 0 h 31773"/>
                  <a:gd name="T120" fmla="*/ 0 w 55989"/>
                  <a:gd name="T121" fmla="*/ 25855 h 31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5989" h="31773">
                    <a:moveTo>
                      <a:pt x="6119" y="5208"/>
                    </a:moveTo>
                    <a:cubicBezTo>
                      <a:pt x="6119" y="4734"/>
                      <a:pt x="6510" y="4340"/>
                      <a:pt x="7005" y="4340"/>
                    </a:cubicBezTo>
                    <a:lnTo>
                      <a:pt x="9010" y="4340"/>
                    </a:lnTo>
                    <a:cubicBezTo>
                      <a:pt x="9505" y="4340"/>
                      <a:pt x="9895" y="4734"/>
                      <a:pt x="9895" y="5208"/>
                    </a:cubicBezTo>
                    <a:lnTo>
                      <a:pt x="9895" y="26381"/>
                    </a:lnTo>
                    <a:cubicBezTo>
                      <a:pt x="9895" y="26881"/>
                      <a:pt x="9505" y="27276"/>
                      <a:pt x="9010" y="27276"/>
                    </a:cubicBezTo>
                    <a:lnTo>
                      <a:pt x="7005" y="27276"/>
                    </a:lnTo>
                    <a:cubicBezTo>
                      <a:pt x="6510" y="27276"/>
                      <a:pt x="6119" y="26881"/>
                      <a:pt x="6119" y="26381"/>
                    </a:cubicBezTo>
                    <a:lnTo>
                      <a:pt x="6119" y="5208"/>
                    </a:lnTo>
                    <a:close/>
                    <a:moveTo>
                      <a:pt x="14114" y="5208"/>
                    </a:moveTo>
                    <a:cubicBezTo>
                      <a:pt x="14114" y="4734"/>
                      <a:pt x="14505" y="4340"/>
                      <a:pt x="14999" y="4340"/>
                    </a:cubicBezTo>
                    <a:lnTo>
                      <a:pt x="17005" y="4340"/>
                    </a:lnTo>
                    <a:cubicBezTo>
                      <a:pt x="17499" y="4340"/>
                      <a:pt x="17890" y="4734"/>
                      <a:pt x="17890" y="5208"/>
                    </a:cubicBezTo>
                    <a:lnTo>
                      <a:pt x="17890" y="26381"/>
                    </a:lnTo>
                    <a:cubicBezTo>
                      <a:pt x="17890" y="26881"/>
                      <a:pt x="17499" y="27276"/>
                      <a:pt x="17005" y="27276"/>
                    </a:cubicBezTo>
                    <a:lnTo>
                      <a:pt x="14999" y="27276"/>
                    </a:lnTo>
                    <a:cubicBezTo>
                      <a:pt x="14505" y="27276"/>
                      <a:pt x="14114" y="26881"/>
                      <a:pt x="14114" y="26381"/>
                    </a:cubicBezTo>
                    <a:lnTo>
                      <a:pt x="14114" y="5208"/>
                    </a:lnTo>
                    <a:close/>
                    <a:moveTo>
                      <a:pt x="22109" y="5208"/>
                    </a:moveTo>
                    <a:cubicBezTo>
                      <a:pt x="22109" y="4734"/>
                      <a:pt x="22500" y="4340"/>
                      <a:pt x="22994" y="4340"/>
                    </a:cubicBezTo>
                    <a:lnTo>
                      <a:pt x="25000" y="4340"/>
                    </a:lnTo>
                    <a:cubicBezTo>
                      <a:pt x="25494" y="4340"/>
                      <a:pt x="25885" y="4734"/>
                      <a:pt x="25885" y="5208"/>
                    </a:cubicBezTo>
                    <a:lnTo>
                      <a:pt x="25885" y="26381"/>
                    </a:lnTo>
                    <a:cubicBezTo>
                      <a:pt x="25885" y="26881"/>
                      <a:pt x="25494" y="27276"/>
                      <a:pt x="25000" y="27276"/>
                    </a:cubicBezTo>
                    <a:lnTo>
                      <a:pt x="22994" y="27276"/>
                    </a:lnTo>
                    <a:cubicBezTo>
                      <a:pt x="22500" y="27276"/>
                      <a:pt x="22109" y="26881"/>
                      <a:pt x="22109" y="26381"/>
                    </a:cubicBezTo>
                    <a:lnTo>
                      <a:pt x="22109" y="5208"/>
                    </a:lnTo>
                    <a:close/>
                    <a:moveTo>
                      <a:pt x="30104" y="5208"/>
                    </a:moveTo>
                    <a:cubicBezTo>
                      <a:pt x="30104" y="4734"/>
                      <a:pt x="30494" y="4340"/>
                      <a:pt x="30989" y="4340"/>
                    </a:cubicBezTo>
                    <a:lnTo>
                      <a:pt x="32994" y="4340"/>
                    </a:lnTo>
                    <a:cubicBezTo>
                      <a:pt x="33489" y="4340"/>
                      <a:pt x="33880" y="4734"/>
                      <a:pt x="33880" y="5208"/>
                    </a:cubicBezTo>
                    <a:lnTo>
                      <a:pt x="33880" y="26381"/>
                    </a:lnTo>
                    <a:cubicBezTo>
                      <a:pt x="33880" y="26881"/>
                      <a:pt x="33489" y="27276"/>
                      <a:pt x="32994" y="27276"/>
                    </a:cubicBezTo>
                    <a:lnTo>
                      <a:pt x="30989" y="27276"/>
                    </a:lnTo>
                    <a:cubicBezTo>
                      <a:pt x="30494" y="27276"/>
                      <a:pt x="30104" y="26881"/>
                      <a:pt x="30104" y="26381"/>
                    </a:cubicBezTo>
                    <a:lnTo>
                      <a:pt x="30104" y="5208"/>
                    </a:lnTo>
                    <a:close/>
                    <a:moveTo>
                      <a:pt x="38099" y="5208"/>
                    </a:moveTo>
                    <a:cubicBezTo>
                      <a:pt x="38099" y="4734"/>
                      <a:pt x="38489" y="4340"/>
                      <a:pt x="38984" y="4340"/>
                    </a:cubicBezTo>
                    <a:lnTo>
                      <a:pt x="40989" y="4340"/>
                    </a:lnTo>
                    <a:cubicBezTo>
                      <a:pt x="41484" y="4340"/>
                      <a:pt x="41874" y="4734"/>
                      <a:pt x="41874" y="5208"/>
                    </a:cubicBezTo>
                    <a:lnTo>
                      <a:pt x="41874" y="26381"/>
                    </a:lnTo>
                    <a:cubicBezTo>
                      <a:pt x="41874" y="26881"/>
                      <a:pt x="41484" y="27276"/>
                      <a:pt x="40989" y="27276"/>
                    </a:cubicBezTo>
                    <a:lnTo>
                      <a:pt x="38984" y="27276"/>
                    </a:lnTo>
                    <a:cubicBezTo>
                      <a:pt x="38489" y="27276"/>
                      <a:pt x="38099" y="26881"/>
                      <a:pt x="38099" y="26381"/>
                    </a:cubicBezTo>
                    <a:lnTo>
                      <a:pt x="38099" y="5208"/>
                    </a:lnTo>
                    <a:close/>
                    <a:moveTo>
                      <a:pt x="46093" y="5208"/>
                    </a:moveTo>
                    <a:cubicBezTo>
                      <a:pt x="46093" y="4734"/>
                      <a:pt x="46484" y="4340"/>
                      <a:pt x="46979" y="4340"/>
                    </a:cubicBezTo>
                    <a:lnTo>
                      <a:pt x="48984" y="4340"/>
                    </a:lnTo>
                    <a:cubicBezTo>
                      <a:pt x="49479" y="4340"/>
                      <a:pt x="49869" y="4734"/>
                      <a:pt x="49869" y="5208"/>
                    </a:cubicBezTo>
                    <a:lnTo>
                      <a:pt x="49869" y="26381"/>
                    </a:lnTo>
                    <a:cubicBezTo>
                      <a:pt x="49869" y="26881"/>
                      <a:pt x="49479" y="27276"/>
                      <a:pt x="48984" y="27276"/>
                    </a:cubicBezTo>
                    <a:lnTo>
                      <a:pt x="46979" y="27276"/>
                    </a:lnTo>
                    <a:cubicBezTo>
                      <a:pt x="46484" y="27276"/>
                      <a:pt x="46093" y="26881"/>
                      <a:pt x="46093" y="26381"/>
                    </a:cubicBezTo>
                    <a:lnTo>
                      <a:pt x="46093" y="5208"/>
                    </a:lnTo>
                    <a:close/>
                    <a:moveTo>
                      <a:pt x="0" y="25855"/>
                    </a:moveTo>
                    <a:cubicBezTo>
                      <a:pt x="0" y="29090"/>
                      <a:pt x="2630" y="31773"/>
                      <a:pt x="5859" y="31773"/>
                    </a:cubicBezTo>
                    <a:lnTo>
                      <a:pt x="50130" y="31773"/>
                    </a:lnTo>
                    <a:cubicBezTo>
                      <a:pt x="53359" y="31773"/>
                      <a:pt x="55989" y="29090"/>
                      <a:pt x="55989" y="25855"/>
                    </a:cubicBezTo>
                    <a:lnTo>
                      <a:pt x="55989" y="0"/>
                    </a:lnTo>
                    <a:lnTo>
                      <a:pt x="0" y="0"/>
                    </a:lnTo>
                    <a:lnTo>
                      <a:pt x="0" y="25855"/>
                    </a:lnTo>
                    <a:close/>
                  </a:path>
                </a:pathLst>
              </a:custGeom>
              <a:solidFill>
                <a:srgbClr val="A622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7">
                <a:extLst>
                  <a:ext uri="{FF2B5EF4-FFF2-40B4-BE49-F238E27FC236}">
                    <a16:creationId xmlns:a16="http://schemas.microsoft.com/office/drawing/2014/main" id="{74DE1D72-1DBC-80EF-2644-AC6CCF66EC68}"/>
                  </a:ext>
                </a:extLst>
              </p:cNvPr>
              <p:cNvSpPr>
                <a:spLocks/>
              </p:cNvSpPr>
              <p:nvPr/>
            </p:nvSpPr>
            <p:spPr bwMode="auto">
              <a:xfrm>
                <a:off x="5535" y="5495"/>
                <a:ext cx="39" cy="1328"/>
              </a:xfrm>
              <a:custGeom>
                <a:avLst/>
                <a:gdLst>
                  <a:gd name="T0" fmla="*/ 599 w 599"/>
                  <a:gd name="T1" fmla="*/ 20410 h 20516"/>
                  <a:gd name="T2" fmla="*/ 599 w 599"/>
                  <a:gd name="T3" fmla="*/ 0 h 20516"/>
                  <a:gd name="T4" fmla="*/ 78 w 599"/>
                  <a:gd name="T5" fmla="*/ 0 h 20516"/>
                  <a:gd name="T6" fmla="*/ 0 w 599"/>
                  <a:gd name="T7" fmla="*/ 79 h 20516"/>
                  <a:gd name="T8" fmla="*/ 0 w 599"/>
                  <a:gd name="T9" fmla="*/ 20516 h 20516"/>
                  <a:gd name="T10" fmla="*/ 495 w 599"/>
                  <a:gd name="T11" fmla="*/ 20516 h 20516"/>
                  <a:gd name="T12" fmla="*/ 599 w 599"/>
                  <a:gd name="T13" fmla="*/ 20410 h 20516"/>
                </a:gdLst>
                <a:ahLst/>
                <a:cxnLst>
                  <a:cxn ang="0">
                    <a:pos x="T0" y="T1"/>
                  </a:cxn>
                  <a:cxn ang="0">
                    <a:pos x="T2" y="T3"/>
                  </a:cxn>
                  <a:cxn ang="0">
                    <a:pos x="T4" y="T5"/>
                  </a:cxn>
                  <a:cxn ang="0">
                    <a:pos x="T6" y="T7"/>
                  </a:cxn>
                  <a:cxn ang="0">
                    <a:pos x="T8" y="T9"/>
                  </a:cxn>
                  <a:cxn ang="0">
                    <a:pos x="T10" y="T11"/>
                  </a:cxn>
                  <a:cxn ang="0">
                    <a:pos x="T12" y="T13"/>
                  </a:cxn>
                </a:cxnLst>
                <a:rect l="0" t="0" r="r" b="b"/>
                <a:pathLst>
                  <a:path w="599" h="20516">
                    <a:moveTo>
                      <a:pt x="599" y="20410"/>
                    </a:moveTo>
                    <a:lnTo>
                      <a:pt x="599" y="0"/>
                    </a:lnTo>
                    <a:lnTo>
                      <a:pt x="78" y="0"/>
                    </a:lnTo>
                    <a:cubicBezTo>
                      <a:pt x="26" y="0"/>
                      <a:pt x="0" y="26"/>
                      <a:pt x="0" y="79"/>
                    </a:cubicBezTo>
                    <a:lnTo>
                      <a:pt x="0" y="20516"/>
                    </a:lnTo>
                    <a:lnTo>
                      <a:pt x="495" y="20516"/>
                    </a:lnTo>
                    <a:cubicBezTo>
                      <a:pt x="547" y="20516"/>
                      <a:pt x="599" y="20463"/>
                      <a:pt x="599" y="204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8">
                <a:extLst>
                  <a:ext uri="{FF2B5EF4-FFF2-40B4-BE49-F238E27FC236}">
                    <a16:creationId xmlns:a16="http://schemas.microsoft.com/office/drawing/2014/main" id="{82482300-A6EB-24CE-8B55-7FCBB5D5B913}"/>
                  </a:ext>
                </a:extLst>
              </p:cNvPr>
              <p:cNvSpPr>
                <a:spLocks/>
              </p:cNvSpPr>
              <p:nvPr/>
            </p:nvSpPr>
            <p:spPr bwMode="auto">
              <a:xfrm>
                <a:off x="6053" y="5495"/>
                <a:ext cx="39" cy="1328"/>
              </a:xfrm>
              <a:custGeom>
                <a:avLst/>
                <a:gdLst>
                  <a:gd name="T0" fmla="*/ 599 w 599"/>
                  <a:gd name="T1" fmla="*/ 20410 h 20516"/>
                  <a:gd name="T2" fmla="*/ 599 w 599"/>
                  <a:gd name="T3" fmla="*/ 0 h 20516"/>
                  <a:gd name="T4" fmla="*/ 78 w 599"/>
                  <a:gd name="T5" fmla="*/ 0 h 20516"/>
                  <a:gd name="T6" fmla="*/ 0 w 599"/>
                  <a:gd name="T7" fmla="*/ 79 h 20516"/>
                  <a:gd name="T8" fmla="*/ 0 w 599"/>
                  <a:gd name="T9" fmla="*/ 20516 h 20516"/>
                  <a:gd name="T10" fmla="*/ 495 w 599"/>
                  <a:gd name="T11" fmla="*/ 20516 h 20516"/>
                  <a:gd name="T12" fmla="*/ 599 w 599"/>
                  <a:gd name="T13" fmla="*/ 20410 h 20516"/>
                </a:gdLst>
                <a:ahLst/>
                <a:cxnLst>
                  <a:cxn ang="0">
                    <a:pos x="T0" y="T1"/>
                  </a:cxn>
                  <a:cxn ang="0">
                    <a:pos x="T2" y="T3"/>
                  </a:cxn>
                  <a:cxn ang="0">
                    <a:pos x="T4" y="T5"/>
                  </a:cxn>
                  <a:cxn ang="0">
                    <a:pos x="T6" y="T7"/>
                  </a:cxn>
                  <a:cxn ang="0">
                    <a:pos x="T8" y="T9"/>
                  </a:cxn>
                  <a:cxn ang="0">
                    <a:pos x="T10" y="T11"/>
                  </a:cxn>
                  <a:cxn ang="0">
                    <a:pos x="T12" y="T13"/>
                  </a:cxn>
                </a:cxnLst>
                <a:rect l="0" t="0" r="r" b="b"/>
                <a:pathLst>
                  <a:path w="599" h="20516">
                    <a:moveTo>
                      <a:pt x="599" y="20410"/>
                    </a:moveTo>
                    <a:lnTo>
                      <a:pt x="599" y="0"/>
                    </a:lnTo>
                    <a:lnTo>
                      <a:pt x="78" y="0"/>
                    </a:lnTo>
                    <a:cubicBezTo>
                      <a:pt x="26" y="0"/>
                      <a:pt x="0" y="26"/>
                      <a:pt x="0" y="79"/>
                    </a:cubicBezTo>
                    <a:lnTo>
                      <a:pt x="0" y="20516"/>
                    </a:lnTo>
                    <a:lnTo>
                      <a:pt x="495" y="20516"/>
                    </a:lnTo>
                    <a:cubicBezTo>
                      <a:pt x="547" y="20516"/>
                      <a:pt x="599" y="20463"/>
                      <a:pt x="599" y="204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9">
                <a:extLst>
                  <a:ext uri="{FF2B5EF4-FFF2-40B4-BE49-F238E27FC236}">
                    <a16:creationId xmlns:a16="http://schemas.microsoft.com/office/drawing/2014/main" id="{5FF8D6DD-7E2F-2DD4-5AA4-35B13BAB4515}"/>
                  </a:ext>
                </a:extLst>
              </p:cNvPr>
              <p:cNvSpPr>
                <a:spLocks/>
              </p:cNvSpPr>
              <p:nvPr/>
            </p:nvSpPr>
            <p:spPr bwMode="auto">
              <a:xfrm>
                <a:off x="5017" y="5495"/>
                <a:ext cx="39" cy="1328"/>
              </a:xfrm>
              <a:custGeom>
                <a:avLst/>
                <a:gdLst>
                  <a:gd name="T0" fmla="*/ 599 w 599"/>
                  <a:gd name="T1" fmla="*/ 20410 h 20516"/>
                  <a:gd name="T2" fmla="*/ 599 w 599"/>
                  <a:gd name="T3" fmla="*/ 0 h 20516"/>
                  <a:gd name="T4" fmla="*/ 79 w 599"/>
                  <a:gd name="T5" fmla="*/ 0 h 20516"/>
                  <a:gd name="T6" fmla="*/ 0 w 599"/>
                  <a:gd name="T7" fmla="*/ 79 h 20516"/>
                  <a:gd name="T8" fmla="*/ 0 w 599"/>
                  <a:gd name="T9" fmla="*/ 20516 h 20516"/>
                  <a:gd name="T10" fmla="*/ 495 w 599"/>
                  <a:gd name="T11" fmla="*/ 20516 h 20516"/>
                  <a:gd name="T12" fmla="*/ 599 w 599"/>
                  <a:gd name="T13" fmla="*/ 20410 h 20516"/>
                </a:gdLst>
                <a:ahLst/>
                <a:cxnLst>
                  <a:cxn ang="0">
                    <a:pos x="T0" y="T1"/>
                  </a:cxn>
                  <a:cxn ang="0">
                    <a:pos x="T2" y="T3"/>
                  </a:cxn>
                  <a:cxn ang="0">
                    <a:pos x="T4" y="T5"/>
                  </a:cxn>
                  <a:cxn ang="0">
                    <a:pos x="T6" y="T7"/>
                  </a:cxn>
                  <a:cxn ang="0">
                    <a:pos x="T8" y="T9"/>
                  </a:cxn>
                  <a:cxn ang="0">
                    <a:pos x="T10" y="T11"/>
                  </a:cxn>
                  <a:cxn ang="0">
                    <a:pos x="T12" y="T13"/>
                  </a:cxn>
                </a:cxnLst>
                <a:rect l="0" t="0" r="r" b="b"/>
                <a:pathLst>
                  <a:path w="599" h="20516">
                    <a:moveTo>
                      <a:pt x="599" y="20410"/>
                    </a:moveTo>
                    <a:lnTo>
                      <a:pt x="599" y="0"/>
                    </a:lnTo>
                    <a:lnTo>
                      <a:pt x="79" y="0"/>
                    </a:lnTo>
                    <a:cubicBezTo>
                      <a:pt x="27" y="0"/>
                      <a:pt x="0" y="26"/>
                      <a:pt x="0" y="79"/>
                    </a:cubicBezTo>
                    <a:lnTo>
                      <a:pt x="0" y="20516"/>
                    </a:lnTo>
                    <a:lnTo>
                      <a:pt x="495" y="20516"/>
                    </a:lnTo>
                    <a:cubicBezTo>
                      <a:pt x="547" y="20516"/>
                      <a:pt x="599" y="20463"/>
                      <a:pt x="599" y="204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10">
                <a:extLst>
                  <a:ext uri="{FF2B5EF4-FFF2-40B4-BE49-F238E27FC236}">
                    <a16:creationId xmlns:a16="http://schemas.microsoft.com/office/drawing/2014/main" id="{6E9F2F83-3F71-AB24-7A53-DE79327ACA18}"/>
                  </a:ext>
                </a:extLst>
              </p:cNvPr>
              <p:cNvSpPr>
                <a:spLocks/>
              </p:cNvSpPr>
              <p:nvPr/>
            </p:nvSpPr>
            <p:spPr bwMode="auto">
              <a:xfrm>
                <a:off x="3464" y="5495"/>
                <a:ext cx="39" cy="1328"/>
              </a:xfrm>
              <a:custGeom>
                <a:avLst/>
                <a:gdLst>
                  <a:gd name="T0" fmla="*/ 599 w 599"/>
                  <a:gd name="T1" fmla="*/ 20410 h 20516"/>
                  <a:gd name="T2" fmla="*/ 599 w 599"/>
                  <a:gd name="T3" fmla="*/ 0 h 20516"/>
                  <a:gd name="T4" fmla="*/ 78 w 599"/>
                  <a:gd name="T5" fmla="*/ 0 h 20516"/>
                  <a:gd name="T6" fmla="*/ 0 w 599"/>
                  <a:gd name="T7" fmla="*/ 79 h 20516"/>
                  <a:gd name="T8" fmla="*/ 0 w 599"/>
                  <a:gd name="T9" fmla="*/ 20516 h 20516"/>
                  <a:gd name="T10" fmla="*/ 495 w 599"/>
                  <a:gd name="T11" fmla="*/ 20516 h 20516"/>
                  <a:gd name="T12" fmla="*/ 599 w 599"/>
                  <a:gd name="T13" fmla="*/ 20410 h 20516"/>
                </a:gdLst>
                <a:ahLst/>
                <a:cxnLst>
                  <a:cxn ang="0">
                    <a:pos x="T0" y="T1"/>
                  </a:cxn>
                  <a:cxn ang="0">
                    <a:pos x="T2" y="T3"/>
                  </a:cxn>
                  <a:cxn ang="0">
                    <a:pos x="T4" y="T5"/>
                  </a:cxn>
                  <a:cxn ang="0">
                    <a:pos x="T6" y="T7"/>
                  </a:cxn>
                  <a:cxn ang="0">
                    <a:pos x="T8" y="T9"/>
                  </a:cxn>
                  <a:cxn ang="0">
                    <a:pos x="T10" y="T11"/>
                  </a:cxn>
                  <a:cxn ang="0">
                    <a:pos x="T12" y="T13"/>
                  </a:cxn>
                </a:cxnLst>
                <a:rect l="0" t="0" r="r" b="b"/>
                <a:pathLst>
                  <a:path w="599" h="20516">
                    <a:moveTo>
                      <a:pt x="599" y="20410"/>
                    </a:moveTo>
                    <a:lnTo>
                      <a:pt x="599" y="0"/>
                    </a:lnTo>
                    <a:lnTo>
                      <a:pt x="78" y="0"/>
                    </a:lnTo>
                    <a:cubicBezTo>
                      <a:pt x="26" y="0"/>
                      <a:pt x="0" y="26"/>
                      <a:pt x="0" y="79"/>
                    </a:cubicBezTo>
                    <a:lnTo>
                      <a:pt x="0" y="20516"/>
                    </a:lnTo>
                    <a:lnTo>
                      <a:pt x="495" y="20516"/>
                    </a:lnTo>
                    <a:cubicBezTo>
                      <a:pt x="547" y="20516"/>
                      <a:pt x="599" y="20463"/>
                      <a:pt x="599" y="204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11">
                <a:extLst>
                  <a:ext uri="{FF2B5EF4-FFF2-40B4-BE49-F238E27FC236}">
                    <a16:creationId xmlns:a16="http://schemas.microsoft.com/office/drawing/2014/main" id="{50E0C783-CF54-BAC0-99D2-9F18067814F8}"/>
                  </a:ext>
                </a:extLst>
              </p:cNvPr>
              <p:cNvSpPr>
                <a:spLocks/>
              </p:cNvSpPr>
              <p:nvPr/>
            </p:nvSpPr>
            <p:spPr bwMode="auto">
              <a:xfrm>
                <a:off x="4500" y="5495"/>
                <a:ext cx="38" cy="1328"/>
              </a:xfrm>
              <a:custGeom>
                <a:avLst/>
                <a:gdLst>
                  <a:gd name="T0" fmla="*/ 599 w 599"/>
                  <a:gd name="T1" fmla="*/ 20410 h 20516"/>
                  <a:gd name="T2" fmla="*/ 599 w 599"/>
                  <a:gd name="T3" fmla="*/ 0 h 20516"/>
                  <a:gd name="T4" fmla="*/ 78 w 599"/>
                  <a:gd name="T5" fmla="*/ 0 h 20516"/>
                  <a:gd name="T6" fmla="*/ 0 w 599"/>
                  <a:gd name="T7" fmla="*/ 79 h 20516"/>
                  <a:gd name="T8" fmla="*/ 0 w 599"/>
                  <a:gd name="T9" fmla="*/ 20516 h 20516"/>
                  <a:gd name="T10" fmla="*/ 495 w 599"/>
                  <a:gd name="T11" fmla="*/ 20516 h 20516"/>
                  <a:gd name="T12" fmla="*/ 599 w 599"/>
                  <a:gd name="T13" fmla="*/ 20410 h 20516"/>
                </a:gdLst>
                <a:ahLst/>
                <a:cxnLst>
                  <a:cxn ang="0">
                    <a:pos x="T0" y="T1"/>
                  </a:cxn>
                  <a:cxn ang="0">
                    <a:pos x="T2" y="T3"/>
                  </a:cxn>
                  <a:cxn ang="0">
                    <a:pos x="T4" y="T5"/>
                  </a:cxn>
                  <a:cxn ang="0">
                    <a:pos x="T6" y="T7"/>
                  </a:cxn>
                  <a:cxn ang="0">
                    <a:pos x="T8" y="T9"/>
                  </a:cxn>
                  <a:cxn ang="0">
                    <a:pos x="T10" y="T11"/>
                  </a:cxn>
                  <a:cxn ang="0">
                    <a:pos x="T12" y="T13"/>
                  </a:cxn>
                </a:cxnLst>
                <a:rect l="0" t="0" r="r" b="b"/>
                <a:pathLst>
                  <a:path w="599" h="20516">
                    <a:moveTo>
                      <a:pt x="599" y="20410"/>
                    </a:moveTo>
                    <a:lnTo>
                      <a:pt x="599" y="0"/>
                    </a:lnTo>
                    <a:lnTo>
                      <a:pt x="78" y="0"/>
                    </a:lnTo>
                    <a:cubicBezTo>
                      <a:pt x="26" y="0"/>
                      <a:pt x="0" y="26"/>
                      <a:pt x="0" y="79"/>
                    </a:cubicBezTo>
                    <a:lnTo>
                      <a:pt x="0" y="20516"/>
                    </a:lnTo>
                    <a:lnTo>
                      <a:pt x="495" y="20516"/>
                    </a:lnTo>
                    <a:cubicBezTo>
                      <a:pt x="547" y="20516"/>
                      <a:pt x="599" y="20463"/>
                      <a:pt x="599" y="204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12">
                <a:extLst>
                  <a:ext uri="{FF2B5EF4-FFF2-40B4-BE49-F238E27FC236}">
                    <a16:creationId xmlns:a16="http://schemas.microsoft.com/office/drawing/2014/main" id="{513CA4BA-F5AC-D74B-26A5-4F8355555003}"/>
                  </a:ext>
                </a:extLst>
              </p:cNvPr>
              <p:cNvSpPr>
                <a:spLocks/>
              </p:cNvSpPr>
              <p:nvPr/>
            </p:nvSpPr>
            <p:spPr bwMode="auto">
              <a:xfrm>
                <a:off x="3982" y="5495"/>
                <a:ext cx="39" cy="1328"/>
              </a:xfrm>
              <a:custGeom>
                <a:avLst/>
                <a:gdLst>
                  <a:gd name="T0" fmla="*/ 599 w 599"/>
                  <a:gd name="T1" fmla="*/ 20410 h 20516"/>
                  <a:gd name="T2" fmla="*/ 599 w 599"/>
                  <a:gd name="T3" fmla="*/ 0 h 20516"/>
                  <a:gd name="T4" fmla="*/ 78 w 599"/>
                  <a:gd name="T5" fmla="*/ 0 h 20516"/>
                  <a:gd name="T6" fmla="*/ 0 w 599"/>
                  <a:gd name="T7" fmla="*/ 79 h 20516"/>
                  <a:gd name="T8" fmla="*/ 0 w 599"/>
                  <a:gd name="T9" fmla="*/ 20516 h 20516"/>
                  <a:gd name="T10" fmla="*/ 495 w 599"/>
                  <a:gd name="T11" fmla="*/ 20516 h 20516"/>
                  <a:gd name="T12" fmla="*/ 599 w 599"/>
                  <a:gd name="T13" fmla="*/ 20410 h 20516"/>
                </a:gdLst>
                <a:ahLst/>
                <a:cxnLst>
                  <a:cxn ang="0">
                    <a:pos x="T0" y="T1"/>
                  </a:cxn>
                  <a:cxn ang="0">
                    <a:pos x="T2" y="T3"/>
                  </a:cxn>
                  <a:cxn ang="0">
                    <a:pos x="T4" y="T5"/>
                  </a:cxn>
                  <a:cxn ang="0">
                    <a:pos x="T6" y="T7"/>
                  </a:cxn>
                  <a:cxn ang="0">
                    <a:pos x="T8" y="T9"/>
                  </a:cxn>
                  <a:cxn ang="0">
                    <a:pos x="T10" y="T11"/>
                  </a:cxn>
                  <a:cxn ang="0">
                    <a:pos x="T12" y="T13"/>
                  </a:cxn>
                </a:cxnLst>
                <a:rect l="0" t="0" r="r" b="b"/>
                <a:pathLst>
                  <a:path w="599" h="20516">
                    <a:moveTo>
                      <a:pt x="599" y="20410"/>
                    </a:moveTo>
                    <a:lnTo>
                      <a:pt x="599" y="0"/>
                    </a:lnTo>
                    <a:lnTo>
                      <a:pt x="78" y="0"/>
                    </a:lnTo>
                    <a:cubicBezTo>
                      <a:pt x="26" y="0"/>
                      <a:pt x="0" y="26"/>
                      <a:pt x="0" y="79"/>
                    </a:cubicBezTo>
                    <a:lnTo>
                      <a:pt x="0" y="20516"/>
                    </a:lnTo>
                    <a:lnTo>
                      <a:pt x="495" y="20516"/>
                    </a:lnTo>
                    <a:cubicBezTo>
                      <a:pt x="547" y="20516"/>
                      <a:pt x="599" y="20463"/>
                      <a:pt x="599" y="204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13">
                <a:extLst>
                  <a:ext uri="{FF2B5EF4-FFF2-40B4-BE49-F238E27FC236}">
                    <a16:creationId xmlns:a16="http://schemas.microsoft.com/office/drawing/2014/main" id="{4FA5C9DA-D2AE-5690-FB04-F1870CD6F2CE}"/>
                  </a:ext>
                </a:extLst>
              </p:cNvPr>
              <p:cNvSpPr>
                <a:spLocks/>
              </p:cNvSpPr>
              <p:nvPr/>
            </p:nvSpPr>
            <p:spPr bwMode="auto">
              <a:xfrm>
                <a:off x="3424" y="7384"/>
                <a:ext cx="477" cy="431"/>
              </a:xfrm>
              <a:custGeom>
                <a:avLst/>
                <a:gdLst>
                  <a:gd name="T0" fmla="*/ 5964 w 7370"/>
                  <a:gd name="T1" fmla="*/ 0 h 6654"/>
                  <a:gd name="T2" fmla="*/ 5886 w 7370"/>
                  <a:gd name="T3" fmla="*/ 736 h 6654"/>
                  <a:gd name="T4" fmla="*/ 5729 w 7370"/>
                  <a:gd name="T5" fmla="*/ 2288 h 6654"/>
                  <a:gd name="T6" fmla="*/ 4974 w 7370"/>
                  <a:gd name="T7" fmla="*/ 3498 h 6654"/>
                  <a:gd name="T8" fmla="*/ 3672 w 7370"/>
                  <a:gd name="T9" fmla="*/ 3893 h 6654"/>
                  <a:gd name="T10" fmla="*/ 2396 w 7370"/>
                  <a:gd name="T11" fmla="*/ 3498 h 6654"/>
                  <a:gd name="T12" fmla="*/ 1641 w 7370"/>
                  <a:gd name="T13" fmla="*/ 2288 h 6654"/>
                  <a:gd name="T14" fmla="*/ 1485 w 7370"/>
                  <a:gd name="T15" fmla="*/ 736 h 6654"/>
                  <a:gd name="T16" fmla="*/ 1406 w 7370"/>
                  <a:gd name="T17" fmla="*/ 0 h 6654"/>
                  <a:gd name="T18" fmla="*/ 0 w 7370"/>
                  <a:gd name="T19" fmla="*/ 2920 h 6654"/>
                  <a:gd name="T20" fmla="*/ 3672 w 7370"/>
                  <a:gd name="T21" fmla="*/ 6654 h 6654"/>
                  <a:gd name="T22" fmla="*/ 7370 w 7370"/>
                  <a:gd name="T23" fmla="*/ 2920 h 6654"/>
                  <a:gd name="T24" fmla="*/ 5964 w 7370"/>
                  <a:gd name="T25" fmla="*/ 0 h 6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370" h="6654">
                    <a:moveTo>
                      <a:pt x="5964" y="0"/>
                    </a:moveTo>
                    <a:lnTo>
                      <a:pt x="5886" y="736"/>
                    </a:lnTo>
                    <a:cubicBezTo>
                      <a:pt x="5833" y="1236"/>
                      <a:pt x="5781" y="1762"/>
                      <a:pt x="5729" y="2288"/>
                    </a:cubicBezTo>
                    <a:cubicBezTo>
                      <a:pt x="5677" y="2788"/>
                      <a:pt x="5391" y="3209"/>
                      <a:pt x="4974" y="3498"/>
                    </a:cubicBezTo>
                    <a:cubicBezTo>
                      <a:pt x="4609" y="3761"/>
                      <a:pt x="4141" y="3893"/>
                      <a:pt x="3672" y="3893"/>
                    </a:cubicBezTo>
                    <a:cubicBezTo>
                      <a:pt x="3229" y="3893"/>
                      <a:pt x="2761" y="3761"/>
                      <a:pt x="2396" y="3498"/>
                    </a:cubicBezTo>
                    <a:cubicBezTo>
                      <a:pt x="1979" y="3209"/>
                      <a:pt x="1693" y="2788"/>
                      <a:pt x="1641" y="2288"/>
                    </a:cubicBezTo>
                    <a:cubicBezTo>
                      <a:pt x="1589" y="1762"/>
                      <a:pt x="1537" y="1236"/>
                      <a:pt x="1485" y="736"/>
                    </a:cubicBezTo>
                    <a:lnTo>
                      <a:pt x="1406" y="0"/>
                    </a:lnTo>
                    <a:cubicBezTo>
                      <a:pt x="547" y="684"/>
                      <a:pt x="0" y="1736"/>
                      <a:pt x="0" y="2920"/>
                    </a:cubicBezTo>
                    <a:cubicBezTo>
                      <a:pt x="0" y="4997"/>
                      <a:pt x="1641" y="6654"/>
                      <a:pt x="3672" y="6654"/>
                    </a:cubicBezTo>
                    <a:cubicBezTo>
                      <a:pt x="5729" y="6654"/>
                      <a:pt x="7370" y="4997"/>
                      <a:pt x="7370" y="2920"/>
                    </a:cubicBezTo>
                    <a:cubicBezTo>
                      <a:pt x="7370" y="1736"/>
                      <a:pt x="6823" y="684"/>
                      <a:pt x="5964" y="0"/>
                    </a:cubicBezTo>
                  </a:path>
                </a:pathLst>
              </a:custGeom>
              <a:solidFill>
                <a:srgbClr val="A622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Freeform 14">
                <a:extLst>
                  <a:ext uri="{FF2B5EF4-FFF2-40B4-BE49-F238E27FC236}">
                    <a16:creationId xmlns:a16="http://schemas.microsoft.com/office/drawing/2014/main" id="{C5D9C9E5-CD30-C757-9E22-DBB8D2303608}"/>
                  </a:ext>
                </a:extLst>
              </p:cNvPr>
              <p:cNvSpPr>
                <a:spLocks/>
              </p:cNvSpPr>
              <p:nvPr/>
            </p:nvSpPr>
            <p:spPr bwMode="auto">
              <a:xfrm>
                <a:off x="5550" y="7384"/>
                <a:ext cx="479" cy="431"/>
              </a:xfrm>
              <a:custGeom>
                <a:avLst/>
                <a:gdLst>
                  <a:gd name="T0" fmla="*/ 5911 w 7395"/>
                  <a:gd name="T1" fmla="*/ 736 h 6654"/>
                  <a:gd name="T2" fmla="*/ 5729 w 7395"/>
                  <a:gd name="T3" fmla="*/ 2288 h 6654"/>
                  <a:gd name="T4" fmla="*/ 5000 w 7395"/>
                  <a:gd name="T5" fmla="*/ 3498 h 6654"/>
                  <a:gd name="T6" fmla="*/ 3698 w 7395"/>
                  <a:gd name="T7" fmla="*/ 3893 h 6654"/>
                  <a:gd name="T8" fmla="*/ 2395 w 7395"/>
                  <a:gd name="T9" fmla="*/ 3498 h 6654"/>
                  <a:gd name="T10" fmla="*/ 1640 w 7395"/>
                  <a:gd name="T11" fmla="*/ 2288 h 6654"/>
                  <a:gd name="T12" fmla="*/ 1484 w 7395"/>
                  <a:gd name="T13" fmla="*/ 736 h 6654"/>
                  <a:gd name="T14" fmla="*/ 1406 w 7395"/>
                  <a:gd name="T15" fmla="*/ 0 h 6654"/>
                  <a:gd name="T16" fmla="*/ 0 w 7395"/>
                  <a:gd name="T17" fmla="*/ 2920 h 6654"/>
                  <a:gd name="T18" fmla="*/ 3698 w 7395"/>
                  <a:gd name="T19" fmla="*/ 6654 h 6654"/>
                  <a:gd name="T20" fmla="*/ 7395 w 7395"/>
                  <a:gd name="T21" fmla="*/ 2920 h 6654"/>
                  <a:gd name="T22" fmla="*/ 5989 w 7395"/>
                  <a:gd name="T23" fmla="*/ 0 h 6654"/>
                  <a:gd name="T24" fmla="*/ 5911 w 7395"/>
                  <a:gd name="T25" fmla="*/ 736 h 6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395" h="6654">
                    <a:moveTo>
                      <a:pt x="5911" y="736"/>
                    </a:moveTo>
                    <a:cubicBezTo>
                      <a:pt x="5859" y="1236"/>
                      <a:pt x="5807" y="1762"/>
                      <a:pt x="5729" y="2288"/>
                    </a:cubicBezTo>
                    <a:cubicBezTo>
                      <a:pt x="5677" y="2788"/>
                      <a:pt x="5390" y="3209"/>
                      <a:pt x="5000" y="3498"/>
                    </a:cubicBezTo>
                    <a:cubicBezTo>
                      <a:pt x="4609" y="3761"/>
                      <a:pt x="4140" y="3893"/>
                      <a:pt x="3698" y="3893"/>
                    </a:cubicBezTo>
                    <a:cubicBezTo>
                      <a:pt x="3229" y="3893"/>
                      <a:pt x="2786" y="3761"/>
                      <a:pt x="2395" y="3498"/>
                    </a:cubicBezTo>
                    <a:cubicBezTo>
                      <a:pt x="1979" y="3209"/>
                      <a:pt x="1692" y="2788"/>
                      <a:pt x="1640" y="2288"/>
                    </a:cubicBezTo>
                    <a:cubicBezTo>
                      <a:pt x="1588" y="1762"/>
                      <a:pt x="1536" y="1236"/>
                      <a:pt x="1484" y="736"/>
                    </a:cubicBezTo>
                    <a:lnTo>
                      <a:pt x="1406" y="0"/>
                    </a:lnTo>
                    <a:cubicBezTo>
                      <a:pt x="547" y="684"/>
                      <a:pt x="0" y="1736"/>
                      <a:pt x="0" y="2920"/>
                    </a:cubicBezTo>
                    <a:cubicBezTo>
                      <a:pt x="0" y="4997"/>
                      <a:pt x="1640" y="6654"/>
                      <a:pt x="3698" y="6654"/>
                    </a:cubicBezTo>
                    <a:cubicBezTo>
                      <a:pt x="5729" y="6654"/>
                      <a:pt x="7395" y="4997"/>
                      <a:pt x="7395" y="2920"/>
                    </a:cubicBezTo>
                    <a:cubicBezTo>
                      <a:pt x="7395" y="1736"/>
                      <a:pt x="6823" y="684"/>
                      <a:pt x="5989" y="0"/>
                    </a:cubicBezTo>
                    <a:lnTo>
                      <a:pt x="5911" y="736"/>
                    </a:lnTo>
                  </a:path>
                </a:pathLst>
              </a:custGeom>
              <a:solidFill>
                <a:srgbClr val="A622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Freeform 15">
                <a:extLst>
                  <a:ext uri="{FF2B5EF4-FFF2-40B4-BE49-F238E27FC236}">
                    <a16:creationId xmlns:a16="http://schemas.microsoft.com/office/drawing/2014/main" id="{AD387154-7250-800B-35C9-48B57DBEB104}"/>
                  </a:ext>
                </a:extLst>
              </p:cNvPr>
              <p:cNvSpPr>
                <a:spLocks/>
              </p:cNvSpPr>
              <p:nvPr/>
            </p:nvSpPr>
            <p:spPr bwMode="auto">
              <a:xfrm>
                <a:off x="3292" y="7217"/>
                <a:ext cx="2867" cy="368"/>
              </a:xfrm>
              <a:custGeom>
                <a:avLst/>
                <a:gdLst>
                  <a:gd name="T0" fmla="*/ 1250 w 44271"/>
                  <a:gd name="T1" fmla="*/ 1237 h 5682"/>
                  <a:gd name="T2" fmla="*/ 4062 w 44271"/>
                  <a:gd name="T3" fmla="*/ 1237 h 5682"/>
                  <a:gd name="T4" fmla="*/ 4271 w 44271"/>
                  <a:gd name="T5" fmla="*/ 3236 h 5682"/>
                  <a:gd name="T6" fmla="*/ 4453 w 44271"/>
                  <a:gd name="T7" fmla="*/ 4761 h 5682"/>
                  <a:gd name="T8" fmla="*/ 4870 w 44271"/>
                  <a:gd name="T9" fmla="*/ 5445 h 5682"/>
                  <a:gd name="T10" fmla="*/ 5703 w 44271"/>
                  <a:gd name="T11" fmla="*/ 5682 h 5682"/>
                  <a:gd name="T12" fmla="*/ 6562 w 44271"/>
                  <a:gd name="T13" fmla="*/ 5445 h 5682"/>
                  <a:gd name="T14" fmla="*/ 6979 w 44271"/>
                  <a:gd name="T15" fmla="*/ 4761 h 5682"/>
                  <a:gd name="T16" fmla="*/ 7135 w 44271"/>
                  <a:gd name="T17" fmla="*/ 3236 h 5682"/>
                  <a:gd name="T18" fmla="*/ 7344 w 44271"/>
                  <a:gd name="T19" fmla="*/ 1237 h 5682"/>
                  <a:gd name="T20" fmla="*/ 36927 w 44271"/>
                  <a:gd name="T21" fmla="*/ 1237 h 5682"/>
                  <a:gd name="T22" fmla="*/ 37135 w 44271"/>
                  <a:gd name="T23" fmla="*/ 3236 h 5682"/>
                  <a:gd name="T24" fmla="*/ 37292 w 44271"/>
                  <a:gd name="T25" fmla="*/ 4761 h 5682"/>
                  <a:gd name="T26" fmla="*/ 37708 w 44271"/>
                  <a:gd name="T27" fmla="*/ 5445 h 5682"/>
                  <a:gd name="T28" fmla="*/ 38568 w 44271"/>
                  <a:gd name="T29" fmla="*/ 5682 h 5682"/>
                  <a:gd name="T30" fmla="*/ 39401 w 44271"/>
                  <a:gd name="T31" fmla="*/ 5445 h 5682"/>
                  <a:gd name="T32" fmla="*/ 39844 w 44271"/>
                  <a:gd name="T33" fmla="*/ 4761 h 5682"/>
                  <a:gd name="T34" fmla="*/ 40000 w 44271"/>
                  <a:gd name="T35" fmla="*/ 3236 h 5682"/>
                  <a:gd name="T36" fmla="*/ 40208 w 44271"/>
                  <a:gd name="T37" fmla="*/ 1237 h 5682"/>
                  <a:gd name="T38" fmla="*/ 43047 w 44271"/>
                  <a:gd name="T39" fmla="*/ 1237 h 5682"/>
                  <a:gd name="T40" fmla="*/ 44271 w 44271"/>
                  <a:gd name="T41" fmla="*/ 0 h 5682"/>
                  <a:gd name="T42" fmla="*/ 0 w 44271"/>
                  <a:gd name="T43" fmla="*/ 0 h 5682"/>
                  <a:gd name="T44" fmla="*/ 1250 w 44271"/>
                  <a:gd name="T45" fmla="*/ 1237 h 5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271" h="5682">
                    <a:moveTo>
                      <a:pt x="1250" y="1237"/>
                    </a:moveTo>
                    <a:lnTo>
                      <a:pt x="4062" y="1237"/>
                    </a:lnTo>
                    <a:cubicBezTo>
                      <a:pt x="4141" y="1973"/>
                      <a:pt x="4219" y="2630"/>
                      <a:pt x="4271" y="3236"/>
                    </a:cubicBezTo>
                    <a:cubicBezTo>
                      <a:pt x="4349" y="3788"/>
                      <a:pt x="4401" y="4288"/>
                      <a:pt x="4453" y="4761"/>
                    </a:cubicBezTo>
                    <a:cubicBezTo>
                      <a:pt x="4479" y="5050"/>
                      <a:pt x="4635" y="5261"/>
                      <a:pt x="4870" y="5445"/>
                    </a:cubicBezTo>
                    <a:cubicBezTo>
                      <a:pt x="5078" y="5603"/>
                      <a:pt x="5391" y="5682"/>
                      <a:pt x="5703" y="5682"/>
                    </a:cubicBezTo>
                    <a:cubicBezTo>
                      <a:pt x="6042" y="5682"/>
                      <a:pt x="6328" y="5603"/>
                      <a:pt x="6562" y="5445"/>
                    </a:cubicBezTo>
                    <a:cubicBezTo>
                      <a:pt x="6797" y="5261"/>
                      <a:pt x="6953" y="5050"/>
                      <a:pt x="6979" y="4761"/>
                    </a:cubicBezTo>
                    <a:cubicBezTo>
                      <a:pt x="7031" y="4288"/>
                      <a:pt x="7083" y="3788"/>
                      <a:pt x="7135" y="3236"/>
                    </a:cubicBezTo>
                    <a:cubicBezTo>
                      <a:pt x="7214" y="2630"/>
                      <a:pt x="7265" y="1973"/>
                      <a:pt x="7344" y="1237"/>
                    </a:cubicBezTo>
                    <a:lnTo>
                      <a:pt x="36927" y="1237"/>
                    </a:lnTo>
                    <a:cubicBezTo>
                      <a:pt x="37005" y="1973"/>
                      <a:pt x="37057" y="2630"/>
                      <a:pt x="37135" y="3236"/>
                    </a:cubicBezTo>
                    <a:cubicBezTo>
                      <a:pt x="37187" y="3788"/>
                      <a:pt x="37239" y="4288"/>
                      <a:pt x="37292" y="4761"/>
                    </a:cubicBezTo>
                    <a:cubicBezTo>
                      <a:pt x="37318" y="5050"/>
                      <a:pt x="37474" y="5261"/>
                      <a:pt x="37708" y="5445"/>
                    </a:cubicBezTo>
                    <a:cubicBezTo>
                      <a:pt x="37943" y="5603"/>
                      <a:pt x="38229" y="5682"/>
                      <a:pt x="38568" y="5682"/>
                    </a:cubicBezTo>
                    <a:cubicBezTo>
                      <a:pt x="38880" y="5682"/>
                      <a:pt x="39193" y="5603"/>
                      <a:pt x="39401" y="5445"/>
                    </a:cubicBezTo>
                    <a:cubicBezTo>
                      <a:pt x="39635" y="5261"/>
                      <a:pt x="39818" y="5050"/>
                      <a:pt x="39844" y="4761"/>
                    </a:cubicBezTo>
                    <a:cubicBezTo>
                      <a:pt x="39896" y="4288"/>
                      <a:pt x="39948" y="3788"/>
                      <a:pt x="40000" y="3236"/>
                    </a:cubicBezTo>
                    <a:cubicBezTo>
                      <a:pt x="40052" y="2630"/>
                      <a:pt x="40130" y="1973"/>
                      <a:pt x="40208" y="1237"/>
                    </a:cubicBezTo>
                    <a:lnTo>
                      <a:pt x="43047" y="1237"/>
                    </a:lnTo>
                    <a:cubicBezTo>
                      <a:pt x="43724" y="1237"/>
                      <a:pt x="44271" y="684"/>
                      <a:pt x="44271" y="0"/>
                    </a:cubicBezTo>
                    <a:lnTo>
                      <a:pt x="0" y="0"/>
                    </a:lnTo>
                    <a:cubicBezTo>
                      <a:pt x="0" y="684"/>
                      <a:pt x="547" y="1237"/>
                      <a:pt x="1250" y="1237"/>
                    </a:cubicBezTo>
                    <a:close/>
                  </a:path>
                </a:pathLst>
              </a:custGeom>
              <a:solidFill>
                <a:srgbClr val="A622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856738117"/>
      </p:ext>
    </p:extLst>
  </p:cSld>
  <p:clrMapOvr>
    <a:masterClrMapping/>
  </p:clrMapOvr>
  <mc:AlternateContent xmlns:mc="http://schemas.openxmlformats.org/markup-compatibility/2006" xmlns:p14="http://schemas.microsoft.com/office/powerpoint/2010/main">
    <mc:Choice Requires="p14">
      <p:transition spd="slow" p14:dur="2000" advClick="0" advTm="43000"/>
    </mc:Choice>
    <mc:Fallback xmlns="">
      <p:transition spd="slow" advClick="0" advTm="4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0008" fill="hold"/>
                                        <p:tgtEl>
                                          <p:spTgt spid="49"/>
                                        </p:tgtEl>
                                      </p:cBhvr>
                                    </p:cmd>
                                  </p:childTnLst>
                                </p:cTn>
                              </p:par>
                              <p:par>
                                <p:cTn id="7" presetID="10"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500"/>
                                        <p:tgtEl>
                                          <p:spTgt spid="4"/>
                                        </p:tgtEl>
                                      </p:cBhvr>
                                    </p:animEffect>
                                  </p:childTnLst>
                                </p:cTn>
                              </p:par>
                              <p:par>
                                <p:cTn id="10" presetID="2" presetClass="entr" presetSubtype="8"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par>
                                <p:cTn id="14" presetID="22" presetClass="entr" presetSubtype="8" fill="hold" nodeType="withEffect">
                                  <p:stCondLst>
                                    <p:cond delay="75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par>
                                <p:cTn id="17" presetID="2" presetClass="entr" presetSubtype="8" fill="hold" grpId="0" nodeType="withEffect">
                                  <p:stCondLst>
                                    <p:cond delay="1250"/>
                                  </p:stCondLst>
                                  <p:childTnLst>
                                    <p:set>
                                      <p:cBhvr>
                                        <p:cTn id="18" dur="1" fill="hold">
                                          <p:stCondLst>
                                            <p:cond delay="0"/>
                                          </p:stCondLst>
                                        </p:cTn>
                                        <p:tgtEl>
                                          <p:spTgt spid="10">
                                            <p:txEl>
                                              <p:pRg st="0" end="0"/>
                                            </p:txEl>
                                          </p:spTgt>
                                        </p:tgtEl>
                                        <p:attrNameLst>
                                          <p:attrName>style.visibility</p:attrName>
                                        </p:attrNameLst>
                                      </p:cBhvr>
                                      <p:to>
                                        <p:strVal val="visible"/>
                                      </p:to>
                                    </p:set>
                                    <p:anim calcmode="lin" valueType="num">
                                      <p:cBhvr additive="base">
                                        <p:cTn id="19"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0">
                                            <p:txEl>
                                              <p:pRg st="0" end="0"/>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1500"/>
                                  </p:stCondLst>
                                  <p:childTnLst>
                                    <p:set>
                                      <p:cBhvr>
                                        <p:cTn id="22" dur="1" fill="hold">
                                          <p:stCondLst>
                                            <p:cond delay="0"/>
                                          </p:stCondLst>
                                        </p:cTn>
                                        <p:tgtEl>
                                          <p:spTgt spid="10">
                                            <p:txEl>
                                              <p:pRg st="1" end="1"/>
                                            </p:txEl>
                                          </p:spTgt>
                                        </p:tgtEl>
                                        <p:attrNameLst>
                                          <p:attrName>style.visibility</p:attrName>
                                        </p:attrNameLst>
                                      </p:cBhvr>
                                      <p:to>
                                        <p:strVal val="visible"/>
                                      </p:to>
                                    </p:set>
                                    <p:anim calcmode="lin" valueType="num">
                                      <p:cBhvr additive="base">
                                        <p:cTn id="23" dur="500" fill="hold"/>
                                        <p:tgtEl>
                                          <p:spTgt spid="10">
                                            <p:txEl>
                                              <p:pRg st="1" end="1"/>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0">
                                            <p:txEl>
                                              <p:pRg st="1" end="1"/>
                                            </p:txEl>
                                          </p:spTgt>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1750"/>
                                  </p:stCondLst>
                                  <p:childTnLst>
                                    <p:set>
                                      <p:cBhvr>
                                        <p:cTn id="26" dur="1" fill="hold">
                                          <p:stCondLst>
                                            <p:cond delay="0"/>
                                          </p:stCondLst>
                                        </p:cTn>
                                        <p:tgtEl>
                                          <p:spTgt spid="10">
                                            <p:txEl>
                                              <p:pRg st="2" end="2"/>
                                            </p:txEl>
                                          </p:spTgt>
                                        </p:tgtEl>
                                        <p:attrNameLst>
                                          <p:attrName>style.visibility</p:attrName>
                                        </p:attrNameLst>
                                      </p:cBhvr>
                                      <p:to>
                                        <p:strVal val="visible"/>
                                      </p:to>
                                    </p:set>
                                    <p:anim calcmode="lin" valueType="num">
                                      <p:cBhvr additive="base">
                                        <p:cTn id="27" dur="500" fill="hold"/>
                                        <p:tgtEl>
                                          <p:spTgt spid="10">
                                            <p:txEl>
                                              <p:pRg st="2" end="2"/>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10">
                                            <p:txEl>
                                              <p:pRg st="2" end="2"/>
                                            </p:txEl>
                                          </p:spTgt>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11500"/>
                                  </p:stCondLst>
                                  <p:childTnLst>
                                    <p:set>
                                      <p:cBhvr>
                                        <p:cTn id="30" dur="1" fill="hold">
                                          <p:stCondLst>
                                            <p:cond delay="0"/>
                                          </p:stCondLst>
                                        </p:cTn>
                                        <p:tgtEl>
                                          <p:spTgt spid="10">
                                            <p:txEl>
                                              <p:pRg st="3" end="3"/>
                                            </p:txEl>
                                          </p:spTgt>
                                        </p:tgtEl>
                                        <p:attrNameLst>
                                          <p:attrName>style.visibility</p:attrName>
                                        </p:attrNameLst>
                                      </p:cBhvr>
                                      <p:to>
                                        <p:strVal val="visible"/>
                                      </p:to>
                                    </p:set>
                                    <p:anim calcmode="lin" valueType="num">
                                      <p:cBhvr additive="base">
                                        <p:cTn id="31" dur="500" fill="hold"/>
                                        <p:tgtEl>
                                          <p:spTgt spid="10">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0">
                                            <p:txEl>
                                              <p:pRg st="3" end="3"/>
                                            </p:txEl>
                                          </p:spTgt>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17000"/>
                                  </p:stCondLst>
                                  <p:childTnLst>
                                    <p:set>
                                      <p:cBhvr>
                                        <p:cTn id="34" dur="1" fill="hold">
                                          <p:stCondLst>
                                            <p:cond delay="0"/>
                                          </p:stCondLst>
                                        </p:cTn>
                                        <p:tgtEl>
                                          <p:spTgt spid="10">
                                            <p:txEl>
                                              <p:pRg st="4" end="4"/>
                                            </p:txEl>
                                          </p:spTgt>
                                        </p:tgtEl>
                                        <p:attrNameLst>
                                          <p:attrName>style.visibility</p:attrName>
                                        </p:attrNameLst>
                                      </p:cBhvr>
                                      <p:to>
                                        <p:strVal val="visible"/>
                                      </p:to>
                                    </p:set>
                                    <p:anim calcmode="lin" valueType="num">
                                      <p:cBhvr additive="base">
                                        <p:cTn id="35" dur="500" fill="hold"/>
                                        <p:tgtEl>
                                          <p:spTgt spid="10">
                                            <p:txEl>
                                              <p:pRg st="4" end="4"/>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10">
                                            <p:txEl>
                                              <p:pRg st="4" end="4"/>
                                            </p:txEl>
                                          </p:spTgt>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31250"/>
                                  </p:stCondLst>
                                  <p:childTnLst>
                                    <p:set>
                                      <p:cBhvr>
                                        <p:cTn id="38" dur="1" fill="hold">
                                          <p:stCondLst>
                                            <p:cond delay="0"/>
                                          </p:stCondLst>
                                        </p:cTn>
                                        <p:tgtEl>
                                          <p:spTgt spid="10">
                                            <p:txEl>
                                              <p:pRg st="5" end="5"/>
                                            </p:txEl>
                                          </p:spTgt>
                                        </p:tgtEl>
                                        <p:attrNameLst>
                                          <p:attrName>style.visibility</p:attrName>
                                        </p:attrNameLst>
                                      </p:cBhvr>
                                      <p:to>
                                        <p:strVal val="visible"/>
                                      </p:to>
                                    </p:set>
                                    <p:anim calcmode="lin" valueType="num">
                                      <p:cBhvr additive="base">
                                        <p:cTn id="39" dur="500" fill="hold"/>
                                        <p:tgtEl>
                                          <p:spTgt spid="10">
                                            <p:txEl>
                                              <p:pRg st="5" end="5"/>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10">
                                            <p:txEl>
                                              <p:pRg st="5" end="5"/>
                                            </p:txEl>
                                          </p:spTgt>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37000"/>
                                  </p:stCondLst>
                                  <p:childTnLst>
                                    <p:set>
                                      <p:cBhvr>
                                        <p:cTn id="42" dur="1" fill="hold">
                                          <p:stCondLst>
                                            <p:cond delay="0"/>
                                          </p:stCondLst>
                                        </p:cTn>
                                        <p:tgtEl>
                                          <p:spTgt spid="10">
                                            <p:txEl>
                                              <p:pRg st="6" end="6"/>
                                            </p:txEl>
                                          </p:spTgt>
                                        </p:tgtEl>
                                        <p:attrNameLst>
                                          <p:attrName>style.visibility</p:attrName>
                                        </p:attrNameLst>
                                      </p:cBhvr>
                                      <p:to>
                                        <p:strVal val="visible"/>
                                      </p:to>
                                    </p:set>
                                    <p:anim calcmode="lin" valueType="num">
                                      <p:cBhvr additive="base">
                                        <p:cTn id="43" dur="500" fill="hold"/>
                                        <p:tgtEl>
                                          <p:spTgt spid="10">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0">
                                            <p:txEl>
                                              <p:pRg st="6" end="6"/>
                                            </p:txEl>
                                          </p:spTgt>
                                        </p:tgtEl>
                                        <p:attrNameLst>
                                          <p:attrName>ppt_y</p:attrName>
                                        </p:attrNameLst>
                                      </p:cBhvr>
                                      <p:tavLst>
                                        <p:tav tm="0">
                                          <p:val>
                                            <p:strVal val="#ppt_y"/>
                                          </p:val>
                                        </p:tav>
                                        <p:tav tm="100000">
                                          <p:val>
                                            <p:strVal val="#ppt_y"/>
                                          </p:val>
                                        </p:tav>
                                      </p:tavLst>
                                    </p:anim>
                                  </p:childTnLst>
                                </p:cTn>
                              </p:par>
                              <p:par>
                                <p:cTn id="45" presetID="2" presetClass="entr" presetSubtype="2" fill="hold" nodeType="withEffect">
                                  <p:stCondLst>
                                    <p:cond delay="1250"/>
                                  </p:stCondLst>
                                  <p:childTnLst>
                                    <p:set>
                                      <p:cBhvr>
                                        <p:cTn id="46" dur="1" fill="hold">
                                          <p:stCondLst>
                                            <p:cond delay="0"/>
                                          </p:stCondLst>
                                        </p:cTn>
                                        <p:tgtEl>
                                          <p:spTgt spid="82"/>
                                        </p:tgtEl>
                                        <p:attrNameLst>
                                          <p:attrName>style.visibility</p:attrName>
                                        </p:attrNameLst>
                                      </p:cBhvr>
                                      <p:to>
                                        <p:strVal val="visible"/>
                                      </p:to>
                                    </p:set>
                                    <p:anim calcmode="lin" valueType="num">
                                      <p:cBhvr additive="base">
                                        <p:cTn id="47" dur="500" fill="hold"/>
                                        <p:tgtEl>
                                          <p:spTgt spid="82"/>
                                        </p:tgtEl>
                                        <p:attrNameLst>
                                          <p:attrName>ppt_x</p:attrName>
                                        </p:attrNameLst>
                                      </p:cBhvr>
                                      <p:tavLst>
                                        <p:tav tm="0">
                                          <p:val>
                                            <p:strVal val="1+#ppt_w/2"/>
                                          </p:val>
                                        </p:tav>
                                        <p:tav tm="100000">
                                          <p:val>
                                            <p:strVal val="#ppt_x"/>
                                          </p:val>
                                        </p:tav>
                                      </p:tavLst>
                                    </p:anim>
                                    <p:anim calcmode="lin" valueType="num">
                                      <p:cBhvr additive="base">
                                        <p:cTn id="48" dur="500" fill="hold"/>
                                        <p:tgtEl>
                                          <p:spTgt spid="82"/>
                                        </p:tgtEl>
                                        <p:attrNameLst>
                                          <p:attrName>ppt_y</p:attrName>
                                        </p:attrNameLst>
                                      </p:cBhvr>
                                      <p:tavLst>
                                        <p:tav tm="0">
                                          <p:val>
                                            <p:strVal val="#ppt_y"/>
                                          </p:val>
                                        </p:tav>
                                        <p:tav tm="100000">
                                          <p:val>
                                            <p:strVal val="#ppt_y"/>
                                          </p:val>
                                        </p:tav>
                                      </p:tavLst>
                                    </p:anim>
                                  </p:childTnLst>
                                </p:cTn>
                              </p:par>
                              <p:par>
                                <p:cTn id="49" presetID="2" presetClass="exit" presetSubtype="8" fill="hold" grpId="1" nodeType="withEffect">
                                  <p:stCondLst>
                                    <p:cond delay="43000"/>
                                  </p:stCondLst>
                                  <p:childTnLst>
                                    <p:anim calcmode="lin" valueType="num">
                                      <p:cBhvr additive="base">
                                        <p:cTn id="50" dur="500"/>
                                        <p:tgtEl>
                                          <p:spTgt spid="2"/>
                                        </p:tgtEl>
                                        <p:attrNameLst>
                                          <p:attrName>ppt_x</p:attrName>
                                        </p:attrNameLst>
                                      </p:cBhvr>
                                      <p:tavLst>
                                        <p:tav tm="0">
                                          <p:val>
                                            <p:strVal val="ppt_x"/>
                                          </p:val>
                                        </p:tav>
                                        <p:tav tm="100000">
                                          <p:val>
                                            <p:strVal val="0-ppt_w/2"/>
                                          </p:val>
                                        </p:tav>
                                      </p:tavLst>
                                    </p:anim>
                                    <p:anim calcmode="lin" valueType="num">
                                      <p:cBhvr additive="base">
                                        <p:cTn id="51" dur="500"/>
                                        <p:tgtEl>
                                          <p:spTgt spid="2"/>
                                        </p:tgtEl>
                                        <p:attrNameLst>
                                          <p:attrName>ppt_y</p:attrName>
                                        </p:attrNameLst>
                                      </p:cBhvr>
                                      <p:tavLst>
                                        <p:tav tm="0">
                                          <p:val>
                                            <p:strVal val="ppt_y"/>
                                          </p:val>
                                        </p:tav>
                                        <p:tav tm="100000">
                                          <p:val>
                                            <p:strVal val="ppt_y"/>
                                          </p:val>
                                        </p:tav>
                                      </p:tavLst>
                                    </p:anim>
                                    <p:set>
                                      <p:cBhvr>
                                        <p:cTn id="52" dur="1" fill="hold">
                                          <p:stCondLst>
                                            <p:cond delay="499"/>
                                          </p:stCondLst>
                                        </p:cTn>
                                        <p:tgtEl>
                                          <p:spTgt spid="2"/>
                                        </p:tgtEl>
                                        <p:attrNameLst>
                                          <p:attrName>style.visibility</p:attrName>
                                        </p:attrNameLst>
                                      </p:cBhvr>
                                      <p:to>
                                        <p:strVal val="hidden"/>
                                      </p:to>
                                    </p:set>
                                  </p:childTnLst>
                                </p:cTn>
                              </p:par>
                              <p:par>
                                <p:cTn id="53" presetID="2" presetClass="exit" presetSubtype="8" fill="hold" grpId="1" nodeType="withEffect">
                                  <p:stCondLst>
                                    <p:cond delay="43000"/>
                                  </p:stCondLst>
                                  <p:childTnLst>
                                    <p:anim calcmode="lin" valueType="num">
                                      <p:cBhvr additive="base">
                                        <p:cTn id="54" dur="500"/>
                                        <p:tgtEl>
                                          <p:spTgt spid="10">
                                            <p:txEl>
                                              <p:pRg st="0" end="0"/>
                                            </p:txEl>
                                          </p:spTgt>
                                        </p:tgtEl>
                                        <p:attrNameLst>
                                          <p:attrName>ppt_x</p:attrName>
                                        </p:attrNameLst>
                                      </p:cBhvr>
                                      <p:tavLst>
                                        <p:tav tm="0">
                                          <p:val>
                                            <p:strVal val="ppt_x"/>
                                          </p:val>
                                        </p:tav>
                                        <p:tav tm="100000">
                                          <p:val>
                                            <p:strVal val="0-ppt_w/2"/>
                                          </p:val>
                                        </p:tav>
                                      </p:tavLst>
                                    </p:anim>
                                    <p:anim calcmode="lin" valueType="num">
                                      <p:cBhvr additive="base">
                                        <p:cTn id="55" dur="500"/>
                                        <p:tgtEl>
                                          <p:spTgt spid="10">
                                            <p:txEl>
                                              <p:pRg st="0" end="0"/>
                                            </p:txEl>
                                          </p:spTgt>
                                        </p:tgtEl>
                                        <p:attrNameLst>
                                          <p:attrName>ppt_y</p:attrName>
                                        </p:attrNameLst>
                                      </p:cBhvr>
                                      <p:tavLst>
                                        <p:tav tm="0">
                                          <p:val>
                                            <p:strVal val="ppt_y"/>
                                          </p:val>
                                        </p:tav>
                                        <p:tav tm="100000">
                                          <p:val>
                                            <p:strVal val="ppt_y"/>
                                          </p:val>
                                        </p:tav>
                                      </p:tavLst>
                                    </p:anim>
                                    <p:set>
                                      <p:cBhvr>
                                        <p:cTn id="56" dur="1" fill="hold">
                                          <p:stCondLst>
                                            <p:cond delay="499"/>
                                          </p:stCondLst>
                                        </p:cTn>
                                        <p:tgtEl>
                                          <p:spTgt spid="10">
                                            <p:txEl>
                                              <p:pRg st="0" end="0"/>
                                            </p:txEl>
                                          </p:spTgt>
                                        </p:tgtEl>
                                        <p:attrNameLst>
                                          <p:attrName>style.visibility</p:attrName>
                                        </p:attrNameLst>
                                      </p:cBhvr>
                                      <p:to>
                                        <p:strVal val="hidden"/>
                                      </p:to>
                                    </p:set>
                                  </p:childTnLst>
                                </p:cTn>
                              </p:par>
                              <p:par>
                                <p:cTn id="57" presetID="2" presetClass="exit" presetSubtype="8" fill="hold" grpId="1" nodeType="withEffect">
                                  <p:stCondLst>
                                    <p:cond delay="43000"/>
                                  </p:stCondLst>
                                  <p:childTnLst>
                                    <p:anim calcmode="lin" valueType="num">
                                      <p:cBhvr additive="base">
                                        <p:cTn id="58" dur="500"/>
                                        <p:tgtEl>
                                          <p:spTgt spid="10">
                                            <p:txEl>
                                              <p:pRg st="1" end="1"/>
                                            </p:txEl>
                                          </p:spTgt>
                                        </p:tgtEl>
                                        <p:attrNameLst>
                                          <p:attrName>ppt_x</p:attrName>
                                        </p:attrNameLst>
                                      </p:cBhvr>
                                      <p:tavLst>
                                        <p:tav tm="0">
                                          <p:val>
                                            <p:strVal val="ppt_x"/>
                                          </p:val>
                                        </p:tav>
                                        <p:tav tm="100000">
                                          <p:val>
                                            <p:strVal val="0-ppt_w/2"/>
                                          </p:val>
                                        </p:tav>
                                      </p:tavLst>
                                    </p:anim>
                                    <p:anim calcmode="lin" valueType="num">
                                      <p:cBhvr additive="base">
                                        <p:cTn id="59" dur="500"/>
                                        <p:tgtEl>
                                          <p:spTgt spid="10">
                                            <p:txEl>
                                              <p:pRg st="1" end="1"/>
                                            </p:txEl>
                                          </p:spTgt>
                                        </p:tgtEl>
                                        <p:attrNameLst>
                                          <p:attrName>ppt_y</p:attrName>
                                        </p:attrNameLst>
                                      </p:cBhvr>
                                      <p:tavLst>
                                        <p:tav tm="0">
                                          <p:val>
                                            <p:strVal val="ppt_y"/>
                                          </p:val>
                                        </p:tav>
                                        <p:tav tm="100000">
                                          <p:val>
                                            <p:strVal val="ppt_y"/>
                                          </p:val>
                                        </p:tav>
                                      </p:tavLst>
                                    </p:anim>
                                    <p:set>
                                      <p:cBhvr>
                                        <p:cTn id="60" dur="1" fill="hold">
                                          <p:stCondLst>
                                            <p:cond delay="499"/>
                                          </p:stCondLst>
                                        </p:cTn>
                                        <p:tgtEl>
                                          <p:spTgt spid="10">
                                            <p:txEl>
                                              <p:pRg st="1" end="1"/>
                                            </p:txEl>
                                          </p:spTgt>
                                        </p:tgtEl>
                                        <p:attrNameLst>
                                          <p:attrName>style.visibility</p:attrName>
                                        </p:attrNameLst>
                                      </p:cBhvr>
                                      <p:to>
                                        <p:strVal val="hidden"/>
                                      </p:to>
                                    </p:set>
                                  </p:childTnLst>
                                </p:cTn>
                              </p:par>
                              <p:par>
                                <p:cTn id="61" presetID="2" presetClass="exit" presetSubtype="8" fill="hold" grpId="1" nodeType="withEffect">
                                  <p:stCondLst>
                                    <p:cond delay="43000"/>
                                  </p:stCondLst>
                                  <p:childTnLst>
                                    <p:anim calcmode="lin" valueType="num">
                                      <p:cBhvr additive="base">
                                        <p:cTn id="62" dur="500"/>
                                        <p:tgtEl>
                                          <p:spTgt spid="10">
                                            <p:txEl>
                                              <p:pRg st="2" end="2"/>
                                            </p:txEl>
                                          </p:spTgt>
                                        </p:tgtEl>
                                        <p:attrNameLst>
                                          <p:attrName>ppt_x</p:attrName>
                                        </p:attrNameLst>
                                      </p:cBhvr>
                                      <p:tavLst>
                                        <p:tav tm="0">
                                          <p:val>
                                            <p:strVal val="ppt_x"/>
                                          </p:val>
                                        </p:tav>
                                        <p:tav tm="100000">
                                          <p:val>
                                            <p:strVal val="0-ppt_w/2"/>
                                          </p:val>
                                        </p:tav>
                                      </p:tavLst>
                                    </p:anim>
                                    <p:anim calcmode="lin" valueType="num">
                                      <p:cBhvr additive="base">
                                        <p:cTn id="63" dur="500"/>
                                        <p:tgtEl>
                                          <p:spTgt spid="10">
                                            <p:txEl>
                                              <p:pRg st="2" end="2"/>
                                            </p:txEl>
                                          </p:spTgt>
                                        </p:tgtEl>
                                        <p:attrNameLst>
                                          <p:attrName>ppt_y</p:attrName>
                                        </p:attrNameLst>
                                      </p:cBhvr>
                                      <p:tavLst>
                                        <p:tav tm="0">
                                          <p:val>
                                            <p:strVal val="ppt_y"/>
                                          </p:val>
                                        </p:tav>
                                        <p:tav tm="100000">
                                          <p:val>
                                            <p:strVal val="ppt_y"/>
                                          </p:val>
                                        </p:tav>
                                      </p:tavLst>
                                    </p:anim>
                                    <p:set>
                                      <p:cBhvr>
                                        <p:cTn id="64" dur="1" fill="hold">
                                          <p:stCondLst>
                                            <p:cond delay="499"/>
                                          </p:stCondLst>
                                        </p:cTn>
                                        <p:tgtEl>
                                          <p:spTgt spid="10">
                                            <p:txEl>
                                              <p:pRg st="2" end="2"/>
                                            </p:txEl>
                                          </p:spTgt>
                                        </p:tgtEl>
                                        <p:attrNameLst>
                                          <p:attrName>style.visibility</p:attrName>
                                        </p:attrNameLst>
                                      </p:cBhvr>
                                      <p:to>
                                        <p:strVal val="hidden"/>
                                      </p:to>
                                    </p:set>
                                  </p:childTnLst>
                                </p:cTn>
                              </p:par>
                              <p:par>
                                <p:cTn id="65" presetID="2" presetClass="exit" presetSubtype="8" fill="hold" grpId="1" nodeType="withEffect">
                                  <p:stCondLst>
                                    <p:cond delay="43000"/>
                                  </p:stCondLst>
                                  <p:childTnLst>
                                    <p:anim calcmode="lin" valueType="num">
                                      <p:cBhvr additive="base">
                                        <p:cTn id="66" dur="500"/>
                                        <p:tgtEl>
                                          <p:spTgt spid="10">
                                            <p:txEl>
                                              <p:pRg st="3" end="3"/>
                                            </p:txEl>
                                          </p:spTgt>
                                        </p:tgtEl>
                                        <p:attrNameLst>
                                          <p:attrName>ppt_x</p:attrName>
                                        </p:attrNameLst>
                                      </p:cBhvr>
                                      <p:tavLst>
                                        <p:tav tm="0">
                                          <p:val>
                                            <p:strVal val="ppt_x"/>
                                          </p:val>
                                        </p:tav>
                                        <p:tav tm="100000">
                                          <p:val>
                                            <p:strVal val="0-ppt_w/2"/>
                                          </p:val>
                                        </p:tav>
                                      </p:tavLst>
                                    </p:anim>
                                    <p:anim calcmode="lin" valueType="num">
                                      <p:cBhvr additive="base">
                                        <p:cTn id="67" dur="500"/>
                                        <p:tgtEl>
                                          <p:spTgt spid="10">
                                            <p:txEl>
                                              <p:pRg st="3" end="3"/>
                                            </p:txEl>
                                          </p:spTgt>
                                        </p:tgtEl>
                                        <p:attrNameLst>
                                          <p:attrName>ppt_y</p:attrName>
                                        </p:attrNameLst>
                                      </p:cBhvr>
                                      <p:tavLst>
                                        <p:tav tm="0">
                                          <p:val>
                                            <p:strVal val="ppt_y"/>
                                          </p:val>
                                        </p:tav>
                                        <p:tav tm="100000">
                                          <p:val>
                                            <p:strVal val="ppt_y"/>
                                          </p:val>
                                        </p:tav>
                                      </p:tavLst>
                                    </p:anim>
                                    <p:set>
                                      <p:cBhvr>
                                        <p:cTn id="68" dur="1" fill="hold">
                                          <p:stCondLst>
                                            <p:cond delay="499"/>
                                          </p:stCondLst>
                                        </p:cTn>
                                        <p:tgtEl>
                                          <p:spTgt spid="10">
                                            <p:txEl>
                                              <p:pRg st="3" end="3"/>
                                            </p:txEl>
                                          </p:spTgt>
                                        </p:tgtEl>
                                        <p:attrNameLst>
                                          <p:attrName>style.visibility</p:attrName>
                                        </p:attrNameLst>
                                      </p:cBhvr>
                                      <p:to>
                                        <p:strVal val="hidden"/>
                                      </p:to>
                                    </p:set>
                                  </p:childTnLst>
                                </p:cTn>
                              </p:par>
                              <p:par>
                                <p:cTn id="69" presetID="2" presetClass="exit" presetSubtype="8" fill="hold" grpId="1" nodeType="withEffect">
                                  <p:stCondLst>
                                    <p:cond delay="43000"/>
                                  </p:stCondLst>
                                  <p:childTnLst>
                                    <p:anim calcmode="lin" valueType="num">
                                      <p:cBhvr additive="base">
                                        <p:cTn id="70" dur="500"/>
                                        <p:tgtEl>
                                          <p:spTgt spid="10">
                                            <p:txEl>
                                              <p:pRg st="4" end="4"/>
                                            </p:txEl>
                                          </p:spTgt>
                                        </p:tgtEl>
                                        <p:attrNameLst>
                                          <p:attrName>ppt_x</p:attrName>
                                        </p:attrNameLst>
                                      </p:cBhvr>
                                      <p:tavLst>
                                        <p:tav tm="0">
                                          <p:val>
                                            <p:strVal val="ppt_x"/>
                                          </p:val>
                                        </p:tav>
                                        <p:tav tm="100000">
                                          <p:val>
                                            <p:strVal val="0-ppt_w/2"/>
                                          </p:val>
                                        </p:tav>
                                      </p:tavLst>
                                    </p:anim>
                                    <p:anim calcmode="lin" valueType="num">
                                      <p:cBhvr additive="base">
                                        <p:cTn id="71" dur="500"/>
                                        <p:tgtEl>
                                          <p:spTgt spid="10">
                                            <p:txEl>
                                              <p:pRg st="4" end="4"/>
                                            </p:txEl>
                                          </p:spTgt>
                                        </p:tgtEl>
                                        <p:attrNameLst>
                                          <p:attrName>ppt_y</p:attrName>
                                        </p:attrNameLst>
                                      </p:cBhvr>
                                      <p:tavLst>
                                        <p:tav tm="0">
                                          <p:val>
                                            <p:strVal val="ppt_y"/>
                                          </p:val>
                                        </p:tav>
                                        <p:tav tm="100000">
                                          <p:val>
                                            <p:strVal val="ppt_y"/>
                                          </p:val>
                                        </p:tav>
                                      </p:tavLst>
                                    </p:anim>
                                    <p:set>
                                      <p:cBhvr>
                                        <p:cTn id="72" dur="1" fill="hold">
                                          <p:stCondLst>
                                            <p:cond delay="499"/>
                                          </p:stCondLst>
                                        </p:cTn>
                                        <p:tgtEl>
                                          <p:spTgt spid="10">
                                            <p:txEl>
                                              <p:pRg st="4" end="4"/>
                                            </p:txEl>
                                          </p:spTgt>
                                        </p:tgtEl>
                                        <p:attrNameLst>
                                          <p:attrName>style.visibility</p:attrName>
                                        </p:attrNameLst>
                                      </p:cBhvr>
                                      <p:to>
                                        <p:strVal val="hidden"/>
                                      </p:to>
                                    </p:set>
                                  </p:childTnLst>
                                </p:cTn>
                              </p:par>
                              <p:par>
                                <p:cTn id="73" presetID="2" presetClass="exit" presetSubtype="8" fill="hold" grpId="1" nodeType="withEffect">
                                  <p:stCondLst>
                                    <p:cond delay="43000"/>
                                  </p:stCondLst>
                                  <p:childTnLst>
                                    <p:anim calcmode="lin" valueType="num">
                                      <p:cBhvr additive="base">
                                        <p:cTn id="74" dur="500"/>
                                        <p:tgtEl>
                                          <p:spTgt spid="10">
                                            <p:txEl>
                                              <p:pRg st="5" end="5"/>
                                            </p:txEl>
                                          </p:spTgt>
                                        </p:tgtEl>
                                        <p:attrNameLst>
                                          <p:attrName>ppt_x</p:attrName>
                                        </p:attrNameLst>
                                      </p:cBhvr>
                                      <p:tavLst>
                                        <p:tav tm="0">
                                          <p:val>
                                            <p:strVal val="ppt_x"/>
                                          </p:val>
                                        </p:tav>
                                        <p:tav tm="100000">
                                          <p:val>
                                            <p:strVal val="0-ppt_w/2"/>
                                          </p:val>
                                        </p:tav>
                                      </p:tavLst>
                                    </p:anim>
                                    <p:anim calcmode="lin" valueType="num">
                                      <p:cBhvr additive="base">
                                        <p:cTn id="75" dur="500"/>
                                        <p:tgtEl>
                                          <p:spTgt spid="10">
                                            <p:txEl>
                                              <p:pRg st="5" end="5"/>
                                            </p:txEl>
                                          </p:spTgt>
                                        </p:tgtEl>
                                        <p:attrNameLst>
                                          <p:attrName>ppt_y</p:attrName>
                                        </p:attrNameLst>
                                      </p:cBhvr>
                                      <p:tavLst>
                                        <p:tav tm="0">
                                          <p:val>
                                            <p:strVal val="ppt_y"/>
                                          </p:val>
                                        </p:tav>
                                        <p:tav tm="100000">
                                          <p:val>
                                            <p:strVal val="ppt_y"/>
                                          </p:val>
                                        </p:tav>
                                      </p:tavLst>
                                    </p:anim>
                                    <p:set>
                                      <p:cBhvr>
                                        <p:cTn id="76" dur="1" fill="hold">
                                          <p:stCondLst>
                                            <p:cond delay="499"/>
                                          </p:stCondLst>
                                        </p:cTn>
                                        <p:tgtEl>
                                          <p:spTgt spid="10">
                                            <p:txEl>
                                              <p:pRg st="5" end="5"/>
                                            </p:txEl>
                                          </p:spTgt>
                                        </p:tgtEl>
                                        <p:attrNameLst>
                                          <p:attrName>style.visibility</p:attrName>
                                        </p:attrNameLst>
                                      </p:cBhvr>
                                      <p:to>
                                        <p:strVal val="hidden"/>
                                      </p:to>
                                    </p:set>
                                  </p:childTnLst>
                                </p:cTn>
                              </p:par>
                              <p:par>
                                <p:cTn id="77" presetID="2" presetClass="exit" presetSubtype="8" fill="hold" grpId="1" nodeType="withEffect">
                                  <p:stCondLst>
                                    <p:cond delay="43000"/>
                                  </p:stCondLst>
                                  <p:childTnLst>
                                    <p:anim calcmode="lin" valueType="num">
                                      <p:cBhvr additive="base">
                                        <p:cTn id="78" dur="500"/>
                                        <p:tgtEl>
                                          <p:spTgt spid="10">
                                            <p:txEl>
                                              <p:pRg st="6" end="6"/>
                                            </p:txEl>
                                          </p:spTgt>
                                        </p:tgtEl>
                                        <p:attrNameLst>
                                          <p:attrName>ppt_x</p:attrName>
                                        </p:attrNameLst>
                                      </p:cBhvr>
                                      <p:tavLst>
                                        <p:tav tm="0">
                                          <p:val>
                                            <p:strVal val="ppt_x"/>
                                          </p:val>
                                        </p:tav>
                                        <p:tav tm="100000">
                                          <p:val>
                                            <p:strVal val="0-ppt_w/2"/>
                                          </p:val>
                                        </p:tav>
                                      </p:tavLst>
                                    </p:anim>
                                    <p:anim calcmode="lin" valueType="num">
                                      <p:cBhvr additive="base">
                                        <p:cTn id="79" dur="500"/>
                                        <p:tgtEl>
                                          <p:spTgt spid="10">
                                            <p:txEl>
                                              <p:pRg st="6" end="6"/>
                                            </p:txEl>
                                          </p:spTgt>
                                        </p:tgtEl>
                                        <p:attrNameLst>
                                          <p:attrName>ppt_y</p:attrName>
                                        </p:attrNameLst>
                                      </p:cBhvr>
                                      <p:tavLst>
                                        <p:tav tm="0">
                                          <p:val>
                                            <p:strVal val="ppt_y"/>
                                          </p:val>
                                        </p:tav>
                                        <p:tav tm="100000">
                                          <p:val>
                                            <p:strVal val="ppt_y"/>
                                          </p:val>
                                        </p:tav>
                                      </p:tavLst>
                                    </p:anim>
                                    <p:set>
                                      <p:cBhvr>
                                        <p:cTn id="80" dur="1" fill="hold">
                                          <p:stCondLst>
                                            <p:cond delay="499"/>
                                          </p:stCondLst>
                                        </p:cTn>
                                        <p:tgtEl>
                                          <p:spTgt spid="10">
                                            <p:txEl>
                                              <p:pRg st="6" end="6"/>
                                            </p:txEl>
                                          </p:spTgt>
                                        </p:tgtEl>
                                        <p:attrNameLst>
                                          <p:attrName>style.visibility</p:attrName>
                                        </p:attrNameLst>
                                      </p:cBhvr>
                                      <p:to>
                                        <p:strVal val="hidden"/>
                                      </p:to>
                                    </p:set>
                                  </p:childTnLst>
                                </p:cTn>
                              </p:par>
                              <p:par>
                                <p:cTn id="81" presetID="2" presetClass="exit" presetSubtype="2" fill="hold" nodeType="withEffect">
                                  <p:stCondLst>
                                    <p:cond delay="43000"/>
                                  </p:stCondLst>
                                  <p:childTnLst>
                                    <p:anim calcmode="lin" valueType="num">
                                      <p:cBhvr additive="base">
                                        <p:cTn id="82" dur="500"/>
                                        <p:tgtEl>
                                          <p:spTgt spid="82"/>
                                        </p:tgtEl>
                                        <p:attrNameLst>
                                          <p:attrName>ppt_x</p:attrName>
                                        </p:attrNameLst>
                                      </p:cBhvr>
                                      <p:tavLst>
                                        <p:tav tm="0">
                                          <p:val>
                                            <p:strVal val="ppt_x"/>
                                          </p:val>
                                        </p:tav>
                                        <p:tav tm="100000">
                                          <p:val>
                                            <p:strVal val="1+ppt_w/2"/>
                                          </p:val>
                                        </p:tav>
                                      </p:tavLst>
                                    </p:anim>
                                    <p:anim calcmode="lin" valueType="num">
                                      <p:cBhvr additive="base">
                                        <p:cTn id="83" dur="500"/>
                                        <p:tgtEl>
                                          <p:spTgt spid="82"/>
                                        </p:tgtEl>
                                        <p:attrNameLst>
                                          <p:attrName>ppt_y</p:attrName>
                                        </p:attrNameLst>
                                      </p:cBhvr>
                                      <p:tavLst>
                                        <p:tav tm="0">
                                          <p:val>
                                            <p:strVal val="ppt_y"/>
                                          </p:val>
                                        </p:tav>
                                        <p:tav tm="100000">
                                          <p:val>
                                            <p:strVal val="ppt_y"/>
                                          </p:val>
                                        </p:tav>
                                      </p:tavLst>
                                    </p:anim>
                                    <p:set>
                                      <p:cBhvr>
                                        <p:cTn id="84" dur="1" fill="hold">
                                          <p:stCondLst>
                                            <p:cond delay="499"/>
                                          </p:stCondLst>
                                        </p:cTn>
                                        <p:tgtEl>
                                          <p:spTgt spid="82"/>
                                        </p:tgtEl>
                                        <p:attrNameLst>
                                          <p:attrName>style.visibility</p:attrName>
                                        </p:attrNameLst>
                                      </p:cBhvr>
                                      <p:to>
                                        <p:strVal val="hidden"/>
                                      </p:to>
                                    </p:set>
                                  </p:childTnLst>
                                </p:cTn>
                              </p:par>
                              <p:par>
                                <p:cTn id="85" presetID="10" presetClass="exit" presetSubtype="0" fill="hold" nodeType="withEffect">
                                  <p:stCondLst>
                                    <p:cond delay="43000"/>
                                  </p:stCondLst>
                                  <p:childTnLst>
                                    <p:animEffect transition="out" filter="fade">
                                      <p:cBhvr>
                                        <p:cTn id="86" dur="500"/>
                                        <p:tgtEl>
                                          <p:spTgt spid="4"/>
                                        </p:tgtEl>
                                      </p:cBhvr>
                                    </p:animEffect>
                                    <p:set>
                                      <p:cBhvr>
                                        <p:cTn id="8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8" fill="hold" display="0">
                  <p:stCondLst>
                    <p:cond delay="indefinite"/>
                  </p:stCondLst>
                  <p:endCondLst>
                    <p:cond evt="onStopAudio" delay="0">
                      <p:tgtEl>
                        <p:sldTgt/>
                      </p:tgtEl>
                    </p:cond>
                  </p:endCondLst>
                </p:cTn>
                <p:tgtEl>
                  <p:spTgt spid="49"/>
                </p:tgtEl>
              </p:cMediaNode>
            </p:audio>
          </p:childTnLst>
        </p:cTn>
      </p:par>
    </p:tnLst>
    <p:bldLst>
      <p:bldP spid="2" grpId="0"/>
      <p:bldP spid="2" grpId="1"/>
      <p:bldP spid="10" grpId="0" uiExpand="1" build="p"/>
      <p:bldP spid="10" grpId="1"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DD68990A-1BCC-C5A5-A92B-676428B2CBD8}"/>
              </a:ext>
            </a:extLst>
          </p:cNvPr>
          <p:cNvSpPr/>
          <p:nvPr/>
        </p:nvSpPr>
        <p:spPr>
          <a:xfrm>
            <a:off x="228600" y="2057400"/>
            <a:ext cx="7734300" cy="4200524"/>
          </a:xfrm>
          <a:prstGeom prst="roundRect">
            <a:avLst>
              <a:gd name="adj" fmla="val 0"/>
            </a:avLst>
          </a:prstGeom>
          <a:solidFill>
            <a:srgbClr val="80BC0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Rounded Corners 9">
            <a:extLst>
              <a:ext uri="{FF2B5EF4-FFF2-40B4-BE49-F238E27FC236}">
                <a16:creationId xmlns:a16="http://schemas.microsoft.com/office/drawing/2014/main" id="{D1635B61-9BF3-1AF5-CA29-35B52EAAFB42}"/>
              </a:ext>
            </a:extLst>
          </p:cNvPr>
          <p:cNvSpPr/>
          <p:nvPr/>
        </p:nvSpPr>
        <p:spPr>
          <a:xfrm>
            <a:off x="7962900" y="2057400"/>
            <a:ext cx="4000502" cy="4200525"/>
          </a:xfrm>
          <a:prstGeom prst="roundRect">
            <a:avLst>
              <a:gd name="adj" fmla="val 0"/>
            </a:avLst>
          </a:prstGeom>
          <a:solidFill>
            <a:srgbClr val="EF414A"/>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A38E2F66-5A0E-3577-0EA9-D3D793B8AF1B}"/>
              </a:ext>
            </a:extLst>
          </p:cNvPr>
          <p:cNvSpPr txBox="1"/>
          <p:nvPr/>
        </p:nvSpPr>
        <p:spPr>
          <a:xfrm>
            <a:off x="128016" y="96886"/>
            <a:ext cx="11771884" cy="584775"/>
          </a:xfrm>
          <a:prstGeom prst="rect">
            <a:avLst/>
          </a:prstGeom>
          <a:noFill/>
        </p:spPr>
        <p:txBody>
          <a:bodyPr wrap="square" rtlCol="0">
            <a:spAutoFit/>
          </a:bodyPr>
          <a:lstStyle>
            <a:defPPr>
              <a:defRPr lang="en-US"/>
            </a:defPPr>
            <a:lvl1pPr>
              <a:defRPr sz="3200" b="1">
                <a:solidFill>
                  <a:srgbClr val="F0404C"/>
                </a:solidFill>
                <a:latin typeface="Atkinson Hyperlegible" pitchFamily="2" charset="0"/>
              </a:defRPr>
            </a:lvl1pPr>
          </a:lstStyle>
          <a:p>
            <a:r>
              <a:rPr lang="en-US" dirty="0"/>
              <a:t>PPE for waste handlers</a:t>
            </a:r>
          </a:p>
        </p:txBody>
      </p:sp>
      <p:grpSp>
        <p:nvGrpSpPr>
          <p:cNvPr id="7" name="Group 6">
            <a:extLst>
              <a:ext uri="{FF2B5EF4-FFF2-40B4-BE49-F238E27FC236}">
                <a16:creationId xmlns:a16="http://schemas.microsoft.com/office/drawing/2014/main" id="{23518CED-C5BF-4826-3445-6011A5FC6865}"/>
              </a:ext>
            </a:extLst>
          </p:cNvPr>
          <p:cNvGrpSpPr/>
          <p:nvPr/>
        </p:nvGrpSpPr>
        <p:grpSpPr>
          <a:xfrm>
            <a:off x="236013" y="754600"/>
            <a:ext cx="11724773" cy="775609"/>
            <a:chOff x="236013" y="754600"/>
            <a:chExt cx="11724773" cy="775609"/>
          </a:xfrm>
        </p:grpSpPr>
        <p:grpSp>
          <p:nvGrpSpPr>
            <p:cNvPr id="13" name="Group 12">
              <a:extLst>
                <a:ext uri="{FF2B5EF4-FFF2-40B4-BE49-F238E27FC236}">
                  <a16:creationId xmlns:a16="http://schemas.microsoft.com/office/drawing/2014/main" id="{F987DA84-1705-C5C4-23DA-AD2D4A051C17}"/>
                </a:ext>
              </a:extLst>
            </p:cNvPr>
            <p:cNvGrpSpPr/>
            <p:nvPr/>
          </p:nvGrpSpPr>
          <p:grpSpPr>
            <a:xfrm>
              <a:off x="236013" y="762663"/>
              <a:ext cx="1881049" cy="767546"/>
              <a:chOff x="236013" y="3453620"/>
              <a:chExt cx="1881049" cy="767546"/>
            </a:xfrm>
          </p:grpSpPr>
          <p:pic>
            <p:nvPicPr>
              <p:cNvPr id="14" name="Graphic 13">
                <a:extLst>
                  <a:ext uri="{FF2B5EF4-FFF2-40B4-BE49-F238E27FC236}">
                    <a16:creationId xmlns:a16="http://schemas.microsoft.com/office/drawing/2014/main" id="{44A0C4D1-8122-1537-8172-FDBC83EE498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6013" y="3453620"/>
                <a:ext cx="1881049" cy="767546"/>
              </a:xfrm>
              <a:prstGeom prst="rect">
                <a:avLst/>
              </a:prstGeom>
            </p:spPr>
          </p:pic>
          <p:sp>
            <p:nvSpPr>
              <p:cNvPr id="18" name="TextBox 17">
                <a:extLst>
                  <a:ext uri="{FF2B5EF4-FFF2-40B4-BE49-F238E27FC236}">
                    <a16:creationId xmlns:a16="http://schemas.microsoft.com/office/drawing/2014/main" id="{DA83713B-4A23-B281-C142-883337B0AD04}"/>
                  </a:ext>
                </a:extLst>
              </p:cNvPr>
              <p:cNvSpPr txBox="1"/>
              <p:nvPr/>
            </p:nvSpPr>
            <p:spPr>
              <a:xfrm>
                <a:off x="263562" y="3483450"/>
                <a:ext cx="1641113" cy="707886"/>
              </a:xfrm>
              <a:prstGeom prst="rect">
                <a:avLst/>
              </a:prstGeom>
              <a:noFill/>
            </p:spPr>
            <p:txBody>
              <a:bodyPr wrap="square" rtlCol="0">
                <a:spAutoFit/>
              </a:bodyPr>
              <a:lstStyle/>
              <a:p>
                <a:pPr lvl="0" algn="ctr"/>
                <a:r>
                  <a:rPr lang="en-US" sz="2000" dirty="0">
                    <a:solidFill>
                      <a:schemeClr val="bg1"/>
                    </a:solidFill>
                    <a:latin typeface="Atkinson Hyperlegible" pitchFamily="2" charset="0"/>
                  </a:rPr>
                  <a:t>Generation/</a:t>
                </a:r>
              </a:p>
              <a:p>
                <a:pPr lvl="0" algn="ctr"/>
                <a:r>
                  <a:rPr lang="en-US" sz="2000" dirty="0">
                    <a:solidFill>
                      <a:schemeClr val="bg1"/>
                    </a:solidFill>
                    <a:latin typeface="Atkinson Hyperlegible" pitchFamily="2" charset="0"/>
                  </a:rPr>
                  <a:t>Minimization</a:t>
                </a:r>
              </a:p>
            </p:txBody>
          </p:sp>
        </p:grpSp>
        <p:grpSp>
          <p:nvGrpSpPr>
            <p:cNvPr id="19" name="Group 18">
              <a:extLst>
                <a:ext uri="{FF2B5EF4-FFF2-40B4-BE49-F238E27FC236}">
                  <a16:creationId xmlns:a16="http://schemas.microsoft.com/office/drawing/2014/main" id="{3A6C7E65-6DC4-BE3A-56F8-AF479CDED05A}"/>
                </a:ext>
              </a:extLst>
            </p:cNvPr>
            <p:cNvGrpSpPr/>
            <p:nvPr/>
          </p:nvGrpSpPr>
          <p:grpSpPr>
            <a:xfrm>
              <a:off x="10117866" y="762663"/>
              <a:ext cx="1842920" cy="767546"/>
              <a:chOff x="10117866" y="3453620"/>
              <a:chExt cx="1842920" cy="767546"/>
            </a:xfrm>
          </p:grpSpPr>
          <p:pic>
            <p:nvPicPr>
              <p:cNvPr id="23" name="Graphic 22">
                <a:extLst>
                  <a:ext uri="{FF2B5EF4-FFF2-40B4-BE49-F238E27FC236}">
                    <a16:creationId xmlns:a16="http://schemas.microsoft.com/office/drawing/2014/main" id="{F11A9159-DC00-A997-0CE9-CD2FC156AA6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117866" y="3453620"/>
                <a:ext cx="1842920" cy="767546"/>
              </a:xfrm>
              <a:prstGeom prst="rect">
                <a:avLst/>
              </a:prstGeom>
            </p:spPr>
          </p:pic>
          <p:sp>
            <p:nvSpPr>
              <p:cNvPr id="24" name="TextBox 23">
                <a:extLst>
                  <a:ext uri="{FF2B5EF4-FFF2-40B4-BE49-F238E27FC236}">
                    <a16:creationId xmlns:a16="http://schemas.microsoft.com/office/drawing/2014/main" id="{7C2AE634-94FF-0ADB-156E-32D898681AAF}"/>
                  </a:ext>
                </a:extLst>
              </p:cNvPr>
              <p:cNvSpPr txBox="1"/>
              <p:nvPr/>
            </p:nvSpPr>
            <p:spPr>
              <a:xfrm>
                <a:off x="10421192" y="3483450"/>
                <a:ext cx="1331648" cy="707886"/>
              </a:xfrm>
              <a:prstGeom prst="rect">
                <a:avLst/>
              </a:prstGeom>
              <a:noFill/>
            </p:spPr>
            <p:txBody>
              <a:bodyPr wrap="square" rtlCol="0">
                <a:spAutoFit/>
              </a:bodyPr>
              <a:lstStyle/>
              <a:p>
                <a:pPr lvl="0" algn="ctr"/>
                <a:r>
                  <a:rPr lang="en-US" sz="2000" dirty="0">
                    <a:solidFill>
                      <a:schemeClr val="bg1"/>
                    </a:solidFill>
                    <a:latin typeface="Atkinson Hyperlegible" pitchFamily="2" charset="0"/>
                  </a:rPr>
                  <a:t>Final disposal</a:t>
                </a:r>
              </a:p>
            </p:txBody>
          </p:sp>
        </p:grpSp>
        <p:grpSp>
          <p:nvGrpSpPr>
            <p:cNvPr id="26" name="Group 25">
              <a:extLst>
                <a:ext uri="{FF2B5EF4-FFF2-40B4-BE49-F238E27FC236}">
                  <a16:creationId xmlns:a16="http://schemas.microsoft.com/office/drawing/2014/main" id="{C115AB0B-11C9-CF31-D863-943C100E32FD}"/>
                </a:ext>
              </a:extLst>
            </p:cNvPr>
            <p:cNvGrpSpPr/>
            <p:nvPr/>
          </p:nvGrpSpPr>
          <p:grpSpPr>
            <a:xfrm>
              <a:off x="8477247" y="762663"/>
              <a:ext cx="1842920" cy="767546"/>
              <a:chOff x="8477247" y="3453620"/>
              <a:chExt cx="1842920" cy="767546"/>
            </a:xfrm>
          </p:grpSpPr>
          <p:pic>
            <p:nvPicPr>
              <p:cNvPr id="27" name="Graphic 26">
                <a:extLst>
                  <a:ext uri="{FF2B5EF4-FFF2-40B4-BE49-F238E27FC236}">
                    <a16:creationId xmlns:a16="http://schemas.microsoft.com/office/drawing/2014/main" id="{DE03DDF3-0772-2CEB-0556-EDEC5EB1377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477247" y="3453620"/>
                <a:ext cx="1842920" cy="767546"/>
              </a:xfrm>
              <a:prstGeom prst="rect">
                <a:avLst/>
              </a:prstGeom>
            </p:spPr>
          </p:pic>
          <p:sp>
            <p:nvSpPr>
              <p:cNvPr id="28" name="TextBox 27">
                <a:extLst>
                  <a:ext uri="{FF2B5EF4-FFF2-40B4-BE49-F238E27FC236}">
                    <a16:creationId xmlns:a16="http://schemas.microsoft.com/office/drawing/2014/main" id="{2CD7DAD6-B54E-D2F2-D987-F157443D579B}"/>
                  </a:ext>
                </a:extLst>
              </p:cNvPr>
              <p:cNvSpPr txBox="1"/>
              <p:nvPr/>
            </p:nvSpPr>
            <p:spPr>
              <a:xfrm>
                <a:off x="8806817" y="3637338"/>
                <a:ext cx="1344964" cy="400110"/>
              </a:xfrm>
              <a:prstGeom prst="rect">
                <a:avLst/>
              </a:prstGeom>
              <a:noFill/>
            </p:spPr>
            <p:txBody>
              <a:bodyPr wrap="square" rtlCol="0">
                <a:spAutoFit/>
              </a:bodyPr>
              <a:lstStyle/>
              <a:p>
                <a:pPr lvl="0" algn="ctr"/>
                <a:r>
                  <a:rPr lang="en-US" sz="2000" dirty="0">
                    <a:solidFill>
                      <a:schemeClr val="bg1"/>
                    </a:solidFill>
                    <a:latin typeface="Atkinson Hyperlegible" pitchFamily="2" charset="0"/>
                  </a:rPr>
                  <a:t>Treatment</a:t>
                </a:r>
              </a:p>
            </p:txBody>
          </p:sp>
        </p:grpSp>
        <p:grpSp>
          <p:nvGrpSpPr>
            <p:cNvPr id="29" name="Group 28">
              <a:extLst>
                <a:ext uri="{FF2B5EF4-FFF2-40B4-BE49-F238E27FC236}">
                  <a16:creationId xmlns:a16="http://schemas.microsoft.com/office/drawing/2014/main" id="{CE76DB88-EB8C-51ED-5407-272300CDA2AB}"/>
                </a:ext>
              </a:extLst>
            </p:cNvPr>
            <p:cNvGrpSpPr/>
            <p:nvPr/>
          </p:nvGrpSpPr>
          <p:grpSpPr>
            <a:xfrm>
              <a:off x="1914763" y="754600"/>
              <a:ext cx="1842920" cy="767546"/>
              <a:chOff x="1914763" y="3453620"/>
              <a:chExt cx="1842920" cy="767546"/>
            </a:xfrm>
          </p:grpSpPr>
          <p:pic>
            <p:nvPicPr>
              <p:cNvPr id="31" name="Graphic 30">
                <a:extLst>
                  <a:ext uri="{FF2B5EF4-FFF2-40B4-BE49-F238E27FC236}">
                    <a16:creationId xmlns:a16="http://schemas.microsoft.com/office/drawing/2014/main" id="{D82F4B86-005C-75C2-853B-E36D6D414CD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914763" y="3453620"/>
                <a:ext cx="1842920" cy="767546"/>
              </a:xfrm>
              <a:prstGeom prst="rect">
                <a:avLst/>
              </a:prstGeom>
            </p:spPr>
          </p:pic>
          <p:sp>
            <p:nvSpPr>
              <p:cNvPr id="33" name="TextBox 32">
                <a:extLst>
                  <a:ext uri="{FF2B5EF4-FFF2-40B4-BE49-F238E27FC236}">
                    <a16:creationId xmlns:a16="http://schemas.microsoft.com/office/drawing/2014/main" id="{40FE129D-A00A-1EEF-A435-3DD44C8AA98E}"/>
                  </a:ext>
                </a:extLst>
              </p:cNvPr>
              <p:cNvSpPr txBox="1"/>
              <p:nvPr/>
            </p:nvSpPr>
            <p:spPr>
              <a:xfrm>
                <a:off x="2166133" y="3637338"/>
                <a:ext cx="1546002" cy="400110"/>
              </a:xfrm>
              <a:prstGeom prst="rect">
                <a:avLst/>
              </a:prstGeom>
              <a:noFill/>
            </p:spPr>
            <p:txBody>
              <a:bodyPr wrap="square" rtlCol="0">
                <a:spAutoFit/>
              </a:bodyPr>
              <a:lstStyle/>
              <a:p>
                <a:pPr lvl="0" algn="ctr"/>
                <a:r>
                  <a:rPr lang="en-US" sz="2000" dirty="0">
                    <a:solidFill>
                      <a:schemeClr val="bg1"/>
                    </a:solidFill>
                    <a:latin typeface="Atkinson Hyperlegible" pitchFamily="2" charset="0"/>
                  </a:rPr>
                  <a:t>Segregation</a:t>
                </a:r>
              </a:p>
            </p:txBody>
          </p:sp>
        </p:grpSp>
        <p:grpSp>
          <p:nvGrpSpPr>
            <p:cNvPr id="34" name="Group 33">
              <a:extLst>
                <a:ext uri="{FF2B5EF4-FFF2-40B4-BE49-F238E27FC236}">
                  <a16:creationId xmlns:a16="http://schemas.microsoft.com/office/drawing/2014/main" id="{8658C4E3-7499-950D-565D-7CC62CFDBD04}"/>
                </a:ext>
              </a:extLst>
            </p:cNvPr>
            <p:cNvGrpSpPr/>
            <p:nvPr/>
          </p:nvGrpSpPr>
          <p:grpSpPr>
            <a:xfrm>
              <a:off x="3555384" y="762663"/>
              <a:ext cx="1842920" cy="767546"/>
              <a:chOff x="3555384" y="3453620"/>
              <a:chExt cx="1842920" cy="767546"/>
            </a:xfrm>
          </p:grpSpPr>
          <p:pic>
            <p:nvPicPr>
              <p:cNvPr id="38" name="Graphic 37">
                <a:extLst>
                  <a:ext uri="{FF2B5EF4-FFF2-40B4-BE49-F238E27FC236}">
                    <a16:creationId xmlns:a16="http://schemas.microsoft.com/office/drawing/2014/main" id="{391970D8-EBCC-C034-CCCC-4E52D1F8C92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555384" y="3453620"/>
                <a:ext cx="1842920" cy="767546"/>
              </a:xfrm>
              <a:prstGeom prst="rect">
                <a:avLst/>
              </a:prstGeom>
            </p:spPr>
          </p:pic>
          <p:sp>
            <p:nvSpPr>
              <p:cNvPr id="39" name="TextBox 38">
                <a:extLst>
                  <a:ext uri="{FF2B5EF4-FFF2-40B4-BE49-F238E27FC236}">
                    <a16:creationId xmlns:a16="http://schemas.microsoft.com/office/drawing/2014/main" id="{51E7FC73-03EB-0440-FCEF-BD3B80A29B08}"/>
                  </a:ext>
                </a:extLst>
              </p:cNvPr>
              <p:cNvSpPr txBox="1"/>
              <p:nvPr/>
            </p:nvSpPr>
            <p:spPr>
              <a:xfrm>
                <a:off x="3857056" y="3637338"/>
                <a:ext cx="1427707" cy="400110"/>
              </a:xfrm>
              <a:prstGeom prst="rect">
                <a:avLst/>
              </a:prstGeom>
              <a:noFill/>
            </p:spPr>
            <p:txBody>
              <a:bodyPr wrap="square" rtlCol="0">
                <a:spAutoFit/>
              </a:bodyPr>
              <a:lstStyle/>
              <a:p>
                <a:pPr lvl="0" algn="ctr"/>
                <a:r>
                  <a:rPr lang="en-US" sz="2000" dirty="0">
                    <a:latin typeface="Atkinson Hyperlegible" pitchFamily="2" charset="0"/>
                  </a:rPr>
                  <a:t>Collection</a:t>
                </a:r>
              </a:p>
            </p:txBody>
          </p:sp>
        </p:grpSp>
        <p:grpSp>
          <p:nvGrpSpPr>
            <p:cNvPr id="40" name="Group 39">
              <a:extLst>
                <a:ext uri="{FF2B5EF4-FFF2-40B4-BE49-F238E27FC236}">
                  <a16:creationId xmlns:a16="http://schemas.microsoft.com/office/drawing/2014/main" id="{9157B391-0785-C4A9-ECB3-0936086CFF15}"/>
                </a:ext>
              </a:extLst>
            </p:cNvPr>
            <p:cNvGrpSpPr/>
            <p:nvPr/>
          </p:nvGrpSpPr>
          <p:grpSpPr>
            <a:xfrm>
              <a:off x="5196005" y="762663"/>
              <a:ext cx="1842920" cy="767546"/>
              <a:chOff x="5196005" y="3453620"/>
              <a:chExt cx="1842920" cy="767546"/>
            </a:xfrm>
          </p:grpSpPr>
          <p:pic>
            <p:nvPicPr>
              <p:cNvPr id="41" name="Graphic 40">
                <a:extLst>
                  <a:ext uri="{FF2B5EF4-FFF2-40B4-BE49-F238E27FC236}">
                    <a16:creationId xmlns:a16="http://schemas.microsoft.com/office/drawing/2014/main" id="{D6AE0988-254B-FDD1-0F57-DAC4559C9D3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196005" y="3453620"/>
                <a:ext cx="1842920" cy="767546"/>
              </a:xfrm>
              <a:prstGeom prst="rect">
                <a:avLst/>
              </a:prstGeom>
            </p:spPr>
          </p:pic>
          <p:sp>
            <p:nvSpPr>
              <p:cNvPr id="42" name="TextBox 41">
                <a:extLst>
                  <a:ext uri="{FF2B5EF4-FFF2-40B4-BE49-F238E27FC236}">
                    <a16:creationId xmlns:a16="http://schemas.microsoft.com/office/drawing/2014/main" id="{FEA6EEF6-6726-1F54-0622-9E29FF4ECD71}"/>
                  </a:ext>
                </a:extLst>
              </p:cNvPr>
              <p:cNvSpPr txBox="1"/>
              <p:nvPr/>
            </p:nvSpPr>
            <p:spPr>
              <a:xfrm>
                <a:off x="5496613" y="3637338"/>
                <a:ext cx="1427707" cy="400110"/>
              </a:xfrm>
              <a:prstGeom prst="rect">
                <a:avLst/>
              </a:prstGeom>
              <a:noFill/>
            </p:spPr>
            <p:txBody>
              <a:bodyPr wrap="square" rtlCol="0">
                <a:spAutoFit/>
              </a:bodyPr>
              <a:lstStyle/>
              <a:p>
                <a:pPr lvl="0" algn="ctr"/>
                <a:r>
                  <a:rPr lang="en-US" sz="2000" dirty="0">
                    <a:latin typeface="Atkinson Hyperlegible" pitchFamily="2" charset="0"/>
                  </a:rPr>
                  <a:t>Transport</a:t>
                </a:r>
              </a:p>
            </p:txBody>
          </p:sp>
        </p:grpSp>
        <p:grpSp>
          <p:nvGrpSpPr>
            <p:cNvPr id="43" name="Group 42">
              <a:extLst>
                <a:ext uri="{FF2B5EF4-FFF2-40B4-BE49-F238E27FC236}">
                  <a16:creationId xmlns:a16="http://schemas.microsoft.com/office/drawing/2014/main" id="{75322330-712E-6181-4A26-293912FEF848}"/>
                </a:ext>
              </a:extLst>
            </p:cNvPr>
            <p:cNvGrpSpPr/>
            <p:nvPr/>
          </p:nvGrpSpPr>
          <p:grpSpPr>
            <a:xfrm>
              <a:off x="6836626" y="762663"/>
              <a:ext cx="1842920" cy="767546"/>
              <a:chOff x="6836626" y="3453620"/>
              <a:chExt cx="1842920" cy="767546"/>
            </a:xfrm>
          </p:grpSpPr>
          <p:pic>
            <p:nvPicPr>
              <p:cNvPr id="44" name="Graphic 43">
                <a:extLst>
                  <a:ext uri="{FF2B5EF4-FFF2-40B4-BE49-F238E27FC236}">
                    <a16:creationId xmlns:a16="http://schemas.microsoft.com/office/drawing/2014/main" id="{7FE67B41-5497-B5A7-4B80-27F0DAA1CE9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836626" y="3453620"/>
                <a:ext cx="1842920" cy="767546"/>
              </a:xfrm>
              <a:prstGeom prst="rect">
                <a:avLst/>
              </a:prstGeom>
            </p:spPr>
          </p:pic>
          <p:sp>
            <p:nvSpPr>
              <p:cNvPr id="45" name="TextBox 44">
                <a:extLst>
                  <a:ext uri="{FF2B5EF4-FFF2-40B4-BE49-F238E27FC236}">
                    <a16:creationId xmlns:a16="http://schemas.microsoft.com/office/drawing/2014/main" id="{3A9E1D97-660F-C9D3-E728-699B66D43068}"/>
                  </a:ext>
                </a:extLst>
              </p:cNvPr>
              <p:cNvSpPr txBox="1"/>
              <p:nvPr/>
            </p:nvSpPr>
            <p:spPr>
              <a:xfrm>
                <a:off x="7104447" y="3637338"/>
                <a:ext cx="1427707" cy="400110"/>
              </a:xfrm>
              <a:prstGeom prst="rect">
                <a:avLst/>
              </a:prstGeom>
              <a:noFill/>
            </p:spPr>
            <p:txBody>
              <a:bodyPr wrap="square" rtlCol="0">
                <a:spAutoFit/>
              </a:bodyPr>
              <a:lstStyle/>
              <a:p>
                <a:pPr lvl="0" algn="ctr"/>
                <a:r>
                  <a:rPr lang="en-US" sz="2000" dirty="0">
                    <a:solidFill>
                      <a:schemeClr val="bg1"/>
                    </a:solidFill>
                    <a:latin typeface="Atkinson Hyperlegible" pitchFamily="2" charset="0"/>
                  </a:rPr>
                  <a:t>Storage</a:t>
                </a:r>
              </a:p>
            </p:txBody>
          </p:sp>
        </p:grpSp>
      </p:grpSp>
      <p:sp>
        <p:nvSpPr>
          <p:cNvPr id="4" name="TextBox 3">
            <a:extLst>
              <a:ext uri="{FF2B5EF4-FFF2-40B4-BE49-F238E27FC236}">
                <a16:creationId xmlns:a16="http://schemas.microsoft.com/office/drawing/2014/main" id="{ED6DEDCE-DDE2-711D-1CD6-33A67933CE08}"/>
              </a:ext>
            </a:extLst>
          </p:cNvPr>
          <p:cNvSpPr txBox="1"/>
          <p:nvPr/>
        </p:nvSpPr>
        <p:spPr>
          <a:xfrm>
            <a:off x="398192" y="2618779"/>
            <a:ext cx="4023360" cy="3077766"/>
          </a:xfrm>
          <a:prstGeom prst="rect">
            <a:avLst/>
          </a:prstGeom>
          <a:noFill/>
        </p:spPr>
        <p:txBody>
          <a:bodyPr wrap="square" rtlCol="0">
            <a:spAutoFit/>
          </a:bodyPr>
          <a:lstStyle/>
          <a:p>
            <a:pPr marL="228600" indent="-228600">
              <a:spcAft>
                <a:spcPts val="1200"/>
              </a:spcAft>
              <a:buFont typeface="Arial" panose="020B0604020202020204" pitchFamily="34" charset="0"/>
              <a:buChar char="•"/>
            </a:pPr>
            <a:r>
              <a:rPr lang="en-US" sz="2200" dirty="0">
                <a:latin typeface="Atkinson Hyperlegible" pitchFamily="2" charset="0"/>
                <a:cs typeface="Arial"/>
              </a:rPr>
              <a:t>Heavy duty gloves.</a:t>
            </a:r>
            <a:endParaRPr lang="en-US" sz="2200" dirty="0">
              <a:latin typeface="Atkinson Hyperlegible" pitchFamily="2" charset="0"/>
            </a:endParaRPr>
          </a:p>
          <a:p>
            <a:pPr marL="228600" indent="-228600">
              <a:spcAft>
                <a:spcPts val="1200"/>
              </a:spcAft>
              <a:buFont typeface="Arial" panose="020B0604020202020204" pitchFamily="34" charset="0"/>
              <a:buChar char="•"/>
            </a:pPr>
            <a:r>
              <a:rPr lang="en-US" sz="2200" dirty="0">
                <a:latin typeface="Atkinson Hyperlegible" pitchFamily="2" charset="0"/>
                <a:cs typeface="Arial"/>
              </a:rPr>
              <a:t>Mask/goggles or face shield.</a:t>
            </a:r>
            <a:endParaRPr lang="en-US" sz="2200" dirty="0">
              <a:latin typeface="Atkinson Hyperlegible" pitchFamily="2" charset="0"/>
            </a:endParaRPr>
          </a:p>
          <a:p>
            <a:pPr marL="228600" indent="-228600">
              <a:spcAft>
                <a:spcPts val="1200"/>
              </a:spcAft>
              <a:buFont typeface="Arial" panose="020B0604020202020204" pitchFamily="34" charset="0"/>
              <a:buChar char="•"/>
            </a:pPr>
            <a:r>
              <a:rPr lang="en-US" sz="2200" dirty="0">
                <a:latin typeface="Atkinson Hyperlegible" pitchFamily="2" charset="0"/>
                <a:cs typeface="Arial"/>
              </a:rPr>
              <a:t>Long-sleeved gown/apron.</a:t>
            </a:r>
            <a:endParaRPr lang="en-US" sz="2200" dirty="0">
              <a:latin typeface="Atkinson Hyperlegible" pitchFamily="2" charset="0"/>
            </a:endParaRPr>
          </a:p>
          <a:p>
            <a:pPr marL="228600" indent="-228600">
              <a:spcAft>
                <a:spcPts val="1200"/>
              </a:spcAft>
              <a:buFont typeface="Arial" panose="020B0604020202020204" pitchFamily="34" charset="0"/>
              <a:buChar char="•"/>
            </a:pPr>
            <a:r>
              <a:rPr lang="en-US" sz="2200" dirty="0">
                <a:latin typeface="Atkinson Hyperlegible" pitchFamily="2" charset="0"/>
                <a:cs typeface="Arial"/>
              </a:rPr>
              <a:t>Closed shoes.</a:t>
            </a:r>
            <a:endParaRPr lang="en-US" sz="2200" dirty="0">
              <a:latin typeface="Atkinson Hyperlegible" pitchFamily="2" charset="0"/>
            </a:endParaRPr>
          </a:p>
          <a:p>
            <a:pPr marL="228600" indent="-228600">
              <a:spcAft>
                <a:spcPts val="1200"/>
              </a:spcAft>
              <a:buFont typeface="Arial" panose="020B0604020202020204" pitchFamily="34" charset="0"/>
              <a:buChar char="•"/>
            </a:pPr>
            <a:r>
              <a:rPr lang="en-US" sz="2200" dirty="0">
                <a:latin typeface="Atkinson Hyperlegible" pitchFamily="2" charset="0"/>
                <a:cs typeface="Arial"/>
              </a:rPr>
              <a:t>Depending on the task, a hard hat may be recommended.</a:t>
            </a:r>
            <a:endParaRPr lang="en-US" sz="2200" dirty="0">
              <a:latin typeface="Atkinson Hyperlegible" pitchFamily="2" charset="0"/>
            </a:endParaRPr>
          </a:p>
        </p:txBody>
      </p:sp>
      <p:grpSp>
        <p:nvGrpSpPr>
          <p:cNvPr id="5" name="Group 4">
            <a:extLst>
              <a:ext uri="{FF2B5EF4-FFF2-40B4-BE49-F238E27FC236}">
                <a16:creationId xmlns:a16="http://schemas.microsoft.com/office/drawing/2014/main" id="{78FC24C8-82B6-1B58-E515-A916F8960C29}"/>
              </a:ext>
            </a:extLst>
          </p:cNvPr>
          <p:cNvGrpSpPr/>
          <p:nvPr/>
        </p:nvGrpSpPr>
        <p:grpSpPr>
          <a:xfrm>
            <a:off x="8590407" y="2352402"/>
            <a:ext cx="3046807" cy="3473202"/>
            <a:chOff x="8590407" y="2352402"/>
            <a:chExt cx="3046807" cy="3473202"/>
          </a:xfrm>
        </p:grpSpPr>
        <p:sp>
          <p:nvSpPr>
            <p:cNvPr id="11" name="TextBox 10">
              <a:extLst>
                <a:ext uri="{FF2B5EF4-FFF2-40B4-BE49-F238E27FC236}">
                  <a16:creationId xmlns:a16="http://schemas.microsoft.com/office/drawing/2014/main" id="{0F6ACA02-2B7F-38AF-24AE-3139972CAAF6}"/>
                </a:ext>
              </a:extLst>
            </p:cNvPr>
            <p:cNvSpPr txBox="1"/>
            <p:nvPr/>
          </p:nvSpPr>
          <p:spPr>
            <a:xfrm>
              <a:off x="8606955" y="3561523"/>
              <a:ext cx="3013710" cy="523220"/>
            </a:xfrm>
            <a:prstGeom prst="rect">
              <a:avLst/>
            </a:prstGeom>
            <a:noFill/>
          </p:spPr>
          <p:txBody>
            <a:bodyPr wrap="square" rtlCol="0">
              <a:spAutoFit/>
            </a:bodyPr>
            <a:lstStyle/>
            <a:p>
              <a:pPr algn="ctr"/>
              <a:r>
                <a:rPr lang="en-US" sz="2800" b="1" dirty="0">
                  <a:solidFill>
                    <a:schemeClr val="bg1"/>
                  </a:solidFill>
                  <a:latin typeface="Atkinson Hyperlegible" pitchFamily="2" charset="0"/>
                  <a:cs typeface="Arial" panose="020B0604020202020204" pitchFamily="34" charset="0"/>
                </a:rPr>
                <a:t>REMEMBER! </a:t>
              </a:r>
            </a:p>
          </p:txBody>
        </p:sp>
        <p:cxnSp>
          <p:nvCxnSpPr>
            <p:cNvPr id="15" name="Straight Connector 14">
              <a:extLst>
                <a:ext uri="{FF2B5EF4-FFF2-40B4-BE49-F238E27FC236}">
                  <a16:creationId xmlns:a16="http://schemas.microsoft.com/office/drawing/2014/main" id="{69C5E706-2321-AB3B-32E8-C69F09C7311C}"/>
                </a:ext>
              </a:extLst>
            </p:cNvPr>
            <p:cNvCxnSpPr>
              <a:cxnSpLocks/>
            </p:cNvCxnSpPr>
            <p:nvPr/>
          </p:nvCxnSpPr>
          <p:spPr>
            <a:xfrm>
              <a:off x="8590407" y="4231899"/>
              <a:ext cx="3046807" cy="0"/>
            </a:xfrm>
            <a:prstGeom prst="line">
              <a:avLst/>
            </a:prstGeom>
            <a:ln w="12700">
              <a:gradFill>
                <a:gsLst>
                  <a:gs pos="0">
                    <a:srgbClr val="EF414A"/>
                  </a:gs>
                  <a:gs pos="50500">
                    <a:schemeClr val="bg1"/>
                  </a:gs>
                  <a:gs pos="100000">
                    <a:srgbClr val="EF414A"/>
                  </a:gs>
                </a:gsLst>
                <a:lin ang="7200000" scaled="0"/>
              </a:gradFill>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6EF48383-0400-D012-1BD8-FD251D4556A9}"/>
                </a:ext>
              </a:extLst>
            </p:cNvPr>
            <p:cNvSpPr txBox="1"/>
            <p:nvPr/>
          </p:nvSpPr>
          <p:spPr>
            <a:xfrm>
              <a:off x="8606955" y="4379054"/>
              <a:ext cx="3013710" cy="1446550"/>
            </a:xfrm>
            <a:prstGeom prst="rect">
              <a:avLst/>
            </a:prstGeom>
            <a:noFill/>
          </p:spPr>
          <p:txBody>
            <a:bodyPr wrap="square" rtlCol="0">
              <a:spAutoFit/>
            </a:bodyPr>
            <a:lstStyle/>
            <a:p>
              <a:pPr algn="ctr"/>
              <a:r>
                <a:rPr lang="en-US" sz="2200" dirty="0">
                  <a:solidFill>
                    <a:schemeClr val="bg1"/>
                  </a:solidFill>
                  <a:latin typeface="Atkinson Hyperlegible" pitchFamily="2" charset="0"/>
                  <a:cs typeface="Arial" panose="020B0604020202020204" pitchFamily="34" charset="0"/>
                </a:rPr>
                <a:t>Perform hand hygiene immediately after removing personal protective equipment. </a:t>
              </a:r>
              <a:endParaRPr lang="de-DE" sz="2200" dirty="0">
                <a:solidFill>
                  <a:schemeClr val="bg1"/>
                </a:solidFill>
                <a:latin typeface="Atkinson Hyperlegible" pitchFamily="2" charset="0"/>
                <a:cs typeface="Arial" panose="020B0604020202020204" pitchFamily="34" charset="0"/>
              </a:endParaRPr>
            </a:p>
          </p:txBody>
        </p:sp>
        <p:grpSp>
          <p:nvGrpSpPr>
            <p:cNvPr id="49" name="Group 48">
              <a:extLst>
                <a:ext uri="{FF2B5EF4-FFF2-40B4-BE49-F238E27FC236}">
                  <a16:creationId xmlns:a16="http://schemas.microsoft.com/office/drawing/2014/main" id="{AE302FC3-06FA-D390-BE2A-DEF090D9786D}"/>
                </a:ext>
              </a:extLst>
            </p:cNvPr>
            <p:cNvGrpSpPr/>
            <p:nvPr/>
          </p:nvGrpSpPr>
          <p:grpSpPr>
            <a:xfrm>
              <a:off x="9546469" y="2352402"/>
              <a:ext cx="1004815" cy="1004815"/>
              <a:chOff x="9348860" y="2252459"/>
              <a:chExt cx="1228583" cy="1228583"/>
            </a:xfrm>
          </p:grpSpPr>
          <p:sp>
            <p:nvSpPr>
              <p:cNvPr id="47" name="Oval 46">
                <a:extLst>
                  <a:ext uri="{FF2B5EF4-FFF2-40B4-BE49-F238E27FC236}">
                    <a16:creationId xmlns:a16="http://schemas.microsoft.com/office/drawing/2014/main" id="{BC826840-4302-0F1D-1729-84445C3B2AAB}"/>
                  </a:ext>
                </a:extLst>
              </p:cNvPr>
              <p:cNvSpPr/>
              <p:nvPr/>
            </p:nvSpPr>
            <p:spPr>
              <a:xfrm>
                <a:off x="9348860" y="2252459"/>
                <a:ext cx="1228583" cy="1228583"/>
              </a:xfrm>
              <a:prstGeom prst="ellipse">
                <a:avLst/>
              </a:prstGeom>
              <a:solidFill>
                <a:schemeClr val="bg1">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tkinson Hyperlegible" pitchFamily="2" charset="0"/>
                </a:endParaRPr>
              </a:p>
            </p:txBody>
          </p:sp>
          <p:pic>
            <p:nvPicPr>
              <p:cNvPr id="46" name="Graphic 45">
                <a:extLst>
                  <a:ext uri="{FF2B5EF4-FFF2-40B4-BE49-F238E27FC236}">
                    <a16:creationId xmlns:a16="http://schemas.microsoft.com/office/drawing/2014/main" id="{1B4319D9-044D-1884-B3BD-3413DFBDFF5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624165" y="2493584"/>
                <a:ext cx="677973" cy="708233"/>
              </a:xfrm>
              <a:prstGeom prst="rect">
                <a:avLst/>
              </a:prstGeom>
            </p:spPr>
          </p:pic>
        </p:grpSp>
      </p:grpSp>
      <p:pic>
        <p:nvPicPr>
          <p:cNvPr id="9" name="12">
            <a:hlinkClick r:id="" action="ppaction://media"/>
            <a:extLst>
              <a:ext uri="{FF2B5EF4-FFF2-40B4-BE49-F238E27FC236}">
                <a16:creationId xmlns:a16="http://schemas.microsoft.com/office/drawing/2014/main" id="{81BE4A3E-76A0-6746-E85C-1F6E07B62438}"/>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627063" y="7573963"/>
            <a:ext cx="609600" cy="609600"/>
          </a:xfrm>
          <a:prstGeom prst="rect">
            <a:avLst/>
          </a:prstGeom>
        </p:spPr>
      </p:pic>
      <p:grpSp>
        <p:nvGrpSpPr>
          <p:cNvPr id="12" name="Group 11">
            <a:extLst>
              <a:ext uri="{FF2B5EF4-FFF2-40B4-BE49-F238E27FC236}">
                <a16:creationId xmlns:a16="http://schemas.microsoft.com/office/drawing/2014/main" id="{9D7E6D33-A213-8AAE-99D1-F3340A32B046}"/>
              </a:ext>
            </a:extLst>
          </p:cNvPr>
          <p:cNvGrpSpPr/>
          <p:nvPr/>
        </p:nvGrpSpPr>
        <p:grpSpPr>
          <a:xfrm>
            <a:off x="4629244" y="1732977"/>
            <a:ext cx="3745591" cy="4223232"/>
            <a:chOff x="4629244" y="1732977"/>
            <a:chExt cx="3745591" cy="4223232"/>
          </a:xfrm>
        </p:grpSpPr>
        <p:grpSp>
          <p:nvGrpSpPr>
            <p:cNvPr id="3" name="Group 2">
              <a:extLst>
                <a:ext uri="{FF2B5EF4-FFF2-40B4-BE49-F238E27FC236}">
                  <a16:creationId xmlns:a16="http://schemas.microsoft.com/office/drawing/2014/main" id="{508AD180-96B1-AF1B-2A58-A8F2ABB244D2}"/>
                </a:ext>
              </a:extLst>
            </p:cNvPr>
            <p:cNvGrpSpPr/>
            <p:nvPr/>
          </p:nvGrpSpPr>
          <p:grpSpPr>
            <a:xfrm>
              <a:off x="4629244" y="1732977"/>
              <a:ext cx="3745591" cy="4223232"/>
              <a:chOff x="4629244" y="1732977"/>
              <a:chExt cx="3745591" cy="4223232"/>
            </a:xfrm>
          </p:grpSpPr>
          <p:pic>
            <p:nvPicPr>
              <p:cNvPr id="6" name="Picture 5">
                <a:extLst>
                  <a:ext uri="{FF2B5EF4-FFF2-40B4-BE49-F238E27FC236}">
                    <a16:creationId xmlns:a16="http://schemas.microsoft.com/office/drawing/2014/main" id="{5F2142E0-DAB7-AB04-7EF1-AA9C887F1501}"/>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b="259"/>
              <a:stretch/>
            </p:blipFill>
            <p:spPr>
              <a:xfrm rot="21404111">
                <a:off x="4629244" y="2097418"/>
                <a:ext cx="3673074" cy="3858791"/>
              </a:xfrm>
              <a:prstGeom prst="rect">
                <a:avLst/>
              </a:prstGeom>
              <a:ln w="6350">
                <a:solidFill>
                  <a:srgbClr val="80BC00"/>
                </a:solidFill>
              </a:ln>
              <a:effectLst>
                <a:outerShdw blurRad="190500" dist="127000" dir="2700000" algn="tl" rotWithShape="0">
                  <a:prstClr val="black">
                    <a:alpha val="15000"/>
                  </a:prstClr>
                </a:outerShdw>
              </a:effectLst>
            </p:spPr>
          </p:pic>
          <p:grpSp>
            <p:nvGrpSpPr>
              <p:cNvPr id="21" name="Group 20">
                <a:extLst>
                  <a:ext uri="{FF2B5EF4-FFF2-40B4-BE49-F238E27FC236}">
                    <a16:creationId xmlns:a16="http://schemas.microsoft.com/office/drawing/2014/main" id="{B05924E8-B49E-E37E-14D5-3ABA32394224}"/>
                  </a:ext>
                </a:extLst>
              </p:cNvPr>
              <p:cNvGrpSpPr>
                <a:grpSpLocks noChangeAspect="1"/>
              </p:cNvGrpSpPr>
              <p:nvPr/>
            </p:nvGrpSpPr>
            <p:grpSpPr>
              <a:xfrm>
                <a:off x="6623266" y="1732977"/>
                <a:ext cx="365760" cy="636185"/>
                <a:chOff x="6447028" y="1182514"/>
                <a:chExt cx="447711" cy="778727"/>
              </a:xfrm>
              <a:effectLst>
                <a:outerShdw blurRad="50800" dist="38100" dir="2700000" algn="tl" rotWithShape="0">
                  <a:prstClr val="black">
                    <a:alpha val="40000"/>
                  </a:prstClr>
                </a:outerShdw>
              </a:effectLst>
            </p:grpSpPr>
            <p:grpSp>
              <p:nvGrpSpPr>
                <p:cNvPr id="22" name="Graphic 58">
                  <a:extLst>
                    <a:ext uri="{FF2B5EF4-FFF2-40B4-BE49-F238E27FC236}">
                      <a16:creationId xmlns:a16="http://schemas.microsoft.com/office/drawing/2014/main" id="{CA95183A-6957-26F9-6635-3C60A3D039C7}"/>
                    </a:ext>
                  </a:extLst>
                </p:cNvPr>
                <p:cNvGrpSpPr/>
                <p:nvPr/>
              </p:nvGrpSpPr>
              <p:grpSpPr>
                <a:xfrm>
                  <a:off x="6747376" y="1492004"/>
                  <a:ext cx="44637" cy="90601"/>
                  <a:chOff x="3475568" y="1427993"/>
                  <a:chExt cx="44637" cy="90601"/>
                </a:xfrm>
                <a:solidFill>
                  <a:srgbClr val="EF414A"/>
                </a:solidFill>
              </p:grpSpPr>
              <p:sp>
                <p:nvSpPr>
                  <p:cNvPr id="35" name="Freeform: Shape 34">
                    <a:extLst>
                      <a:ext uri="{FF2B5EF4-FFF2-40B4-BE49-F238E27FC236}">
                        <a16:creationId xmlns:a16="http://schemas.microsoft.com/office/drawing/2014/main" id="{F54E03B5-3359-BA3F-CBE8-5876B0D1C1C0}"/>
                      </a:ext>
                    </a:extLst>
                  </p:cNvPr>
                  <p:cNvSpPr/>
                  <p:nvPr/>
                </p:nvSpPr>
                <p:spPr>
                  <a:xfrm>
                    <a:off x="3485760" y="1428298"/>
                    <a:ext cx="34445" cy="90296"/>
                  </a:xfrm>
                  <a:custGeom>
                    <a:avLst/>
                    <a:gdLst>
                      <a:gd name="connsiteX0" fmla="*/ 95 w 34445"/>
                      <a:gd name="connsiteY0" fmla="*/ 86868 h 90296"/>
                      <a:gd name="connsiteX1" fmla="*/ 25527 w 34445"/>
                      <a:gd name="connsiteY1" fmla="*/ 0 h 90296"/>
                      <a:gd name="connsiteX2" fmla="*/ 26194 w 34445"/>
                      <a:gd name="connsiteY2" fmla="*/ 0 h 90296"/>
                      <a:gd name="connsiteX3" fmla="*/ 34004 w 34445"/>
                      <a:gd name="connsiteY3" fmla="*/ 13811 h 90296"/>
                      <a:gd name="connsiteX4" fmla="*/ 34195 w 34445"/>
                      <a:gd name="connsiteY4" fmla="*/ 13811 h 90296"/>
                      <a:gd name="connsiteX5" fmla="*/ 11811 w 34445"/>
                      <a:gd name="connsiteY5" fmla="*/ 90297 h 90296"/>
                      <a:gd name="connsiteX6" fmla="*/ 0 w 34445"/>
                      <a:gd name="connsiteY6" fmla="*/ 86773 h 90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445" h="90296">
                        <a:moveTo>
                          <a:pt x="95" y="86868"/>
                        </a:moveTo>
                        <a:lnTo>
                          <a:pt x="25527" y="0"/>
                        </a:lnTo>
                        <a:cubicBezTo>
                          <a:pt x="25527" y="0"/>
                          <a:pt x="26003" y="0"/>
                          <a:pt x="26194" y="0"/>
                        </a:cubicBezTo>
                        <a:cubicBezTo>
                          <a:pt x="32290" y="1810"/>
                          <a:pt x="35719" y="7906"/>
                          <a:pt x="34004" y="13811"/>
                        </a:cubicBezTo>
                        <a:lnTo>
                          <a:pt x="34195" y="13811"/>
                        </a:lnTo>
                        <a:cubicBezTo>
                          <a:pt x="34195" y="13811"/>
                          <a:pt x="11811" y="90297"/>
                          <a:pt x="11811" y="90297"/>
                        </a:cubicBezTo>
                        <a:lnTo>
                          <a:pt x="0" y="86773"/>
                        </a:lnTo>
                        <a:close/>
                      </a:path>
                    </a:pathLst>
                  </a:custGeom>
                  <a:grpFill/>
                  <a:ln w="0" cap="flat">
                    <a:solidFill>
                      <a:srgbClr val="EF414A"/>
                    </a:solid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538FE58E-4022-BFE7-F754-44B8964F7ADC}"/>
                      </a:ext>
                    </a:extLst>
                  </p:cNvPr>
                  <p:cNvSpPr/>
                  <p:nvPr/>
                </p:nvSpPr>
                <p:spPr>
                  <a:xfrm>
                    <a:off x="3475568" y="1427993"/>
                    <a:ext cx="35718" cy="87172"/>
                  </a:xfrm>
                  <a:custGeom>
                    <a:avLst/>
                    <a:gdLst>
                      <a:gd name="connsiteX0" fmla="*/ 0 w 35718"/>
                      <a:gd name="connsiteY0" fmla="*/ 84125 h 87172"/>
                      <a:gd name="connsiteX1" fmla="*/ 22384 w 35718"/>
                      <a:gd name="connsiteY1" fmla="*/ 7734 h 87172"/>
                      <a:gd name="connsiteX2" fmla="*/ 35719 w 35718"/>
                      <a:gd name="connsiteY2" fmla="*/ 305 h 87172"/>
                      <a:gd name="connsiteX3" fmla="*/ 10287 w 35718"/>
                      <a:gd name="connsiteY3" fmla="*/ 87173 h 87172"/>
                      <a:gd name="connsiteX4" fmla="*/ 0 w 35718"/>
                      <a:gd name="connsiteY4" fmla="*/ 84125 h 87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18" h="87172">
                        <a:moveTo>
                          <a:pt x="0" y="84125"/>
                        </a:moveTo>
                        <a:lnTo>
                          <a:pt x="22384" y="7734"/>
                        </a:lnTo>
                        <a:cubicBezTo>
                          <a:pt x="24003" y="2115"/>
                          <a:pt x="29908" y="-1029"/>
                          <a:pt x="35719" y="305"/>
                        </a:cubicBezTo>
                        <a:lnTo>
                          <a:pt x="10287" y="87173"/>
                        </a:lnTo>
                        <a:lnTo>
                          <a:pt x="0" y="84125"/>
                        </a:lnTo>
                        <a:close/>
                      </a:path>
                    </a:pathLst>
                  </a:custGeom>
                  <a:grpFill/>
                  <a:ln w="0" cap="flat">
                    <a:solidFill>
                      <a:srgbClr val="EF414A"/>
                    </a:solidFill>
                    <a:prstDash val="solid"/>
                    <a:miter/>
                  </a:ln>
                </p:spPr>
                <p:txBody>
                  <a:bodyPr rtlCol="0" anchor="ctr"/>
                  <a:lstStyle/>
                  <a:p>
                    <a:endParaRPr lang="en-US"/>
                  </a:p>
                </p:txBody>
              </p:sp>
            </p:grpSp>
            <p:grpSp>
              <p:nvGrpSpPr>
                <p:cNvPr id="25" name="Graphic 58">
                  <a:extLst>
                    <a:ext uri="{FF2B5EF4-FFF2-40B4-BE49-F238E27FC236}">
                      <a16:creationId xmlns:a16="http://schemas.microsoft.com/office/drawing/2014/main" id="{439B8D77-F217-9D6E-E669-A3632732E505}"/>
                    </a:ext>
                  </a:extLst>
                </p:cNvPr>
                <p:cNvGrpSpPr/>
                <p:nvPr/>
              </p:nvGrpSpPr>
              <p:grpSpPr>
                <a:xfrm>
                  <a:off x="6447028" y="1182514"/>
                  <a:ext cx="447711" cy="778727"/>
                  <a:chOff x="3153789" y="1213623"/>
                  <a:chExt cx="447711" cy="778727"/>
                </a:xfrm>
                <a:solidFill>
                  <a:srgbClr val="EF414A"/>
                </a:solidFill>
              </p:grpSpPr>
              <p:sp>
                <p:nvSpPr>
                  <p:cNvPr id="30" name="Freeform: Shape 29">
                    <a:extLst>
                      <a:ext uri="{FF2B5EF4-FFF2-40B4-BE49-F238E27FC236}">
                        <a16:creationId xmlns:a16="http://schemas.microsoft.com/office/drawing/2014/main" id="{5AE486B6-B98C-0258-E91D-D887F343A918}"/>
                      </a:ext>
                    </a:extLst>
                  </p:cNvPr>
                  <p:cNvSpPr/>
                  <p:nvPr/>
                </p:nvSpPr>
                <p:spPr>
                  <a:xfrm>
                    <a:off x="3167875" y="1226038"/>
                    <a:ext cx="420285" cy="752332"/>
                  </a:xfrm>
                  <a:custGeom>
                    <a:avLst/>
                    <a:gdLst>
                      <a:gd name="connsiteX0" fmla="*/ 125289 w 420285"/>
                      <a:gd name="connsiteY0" fmla="*/ 169684 h 752332"/>
                      <a:gd name="connsiteX1" fmla="*/ 134148 w 420285"/>
                      <a:gd name="connsiteY1" fmla="*/ 185400 h 752332"/>
                      <a:gd name="connsiteX2" fmla="*/ 134433 w 420285"/>
                      <a:gd name="connsiteY2" fmla="*/ 185400 h 752332"/>
                      <a:gd name="connsiteX3" fmla="*/ 77283 w 420285"/>
                      <a:gd name="connsiteY3" fmla="*/ 380567 h 752332"/>
                      <a:gd name="connsiteX4" fmla="*/ 16419 w 420285"/>
                      <a:gd name="connsiteY4" fmla="*/ 588308 h 752332"/>
                      <a:gd name="connsiteX5" fmla="*/ 100334 w 420285"/>
                      <a:gd name="connsiteY5" fmla="*/ 735945 h 752332"/>
                      <a:gd name="connsiteX6" fmla="*/ 250638 w 420285"/>
                      <a:gd name="connsiteY6" fmla="*/ 656888 h 752332"/>
                      <a:gd name="connsiteX7" fmla="*/ 318552 w 420285"/>
                      <a:gd name="connsiteY7" fmla="*/ 425049 h 752332"/>
                      <a:gd name="connsiteX8" fmla="*/ 368653 w 420285"/>
                      <a:gd name="connsiteY8" fmla="*/ 254075 h 752332"/>
                      <a:gd name="connsiteX9" fmla="*/ 368844 w 420285"/>
                      <a:gd name="connsiteY9" fmla="*/ 254075 h 752332"/>
                      <a:gd name="connsiteX10" fmla="*/ 403896 w 420285"/>
                      <a:gd name="connsiteY10" fmla="*/ 134537 h 752332"/>
                      <a:gd name="connsiteX11" fmla="*/ 337030 w 420285"/>
                      <a:gd name="connsiteY11" fmla="*/ 16903 h 752332"/>
                      <a:gd name="connsiteX12" fmla="*/ 217301 w 420285"/>
                      <a:gd name="connsiteY12" fmla="*/ 79863 h 752332"/>
                      <a:gd name="connsiteX13" fmla="*/ 182249 w 420285"/>
                      <a:gd name="connsiteY13" fmla="*/ 199497 h 752332"/>
                      <a:gd name="connsiteX14" fmla="*/ 182058 w 420285"/>
                      <a:gd name="connsiteY14" fmla="*/ 199497 h 752332"/>
                      <a:gd name="connsiteX15" fmla="*/ 126337 w 420285"/>
                      <a:gd name="connsiteY15" fmla="*/ 389616 h 752332"/>
                      <a:gd name="connsiteX16" fmla="*/ 115383 w 420285"/>
                      <a:gd name="connsiteY16" fmla="*/ 386568 h 752332"/>
                      <a:gd name="connsiteX17" fmla="*/ 209109 w 420285"/>
                      <a:gd name="connsiteY17" fmla="*/ 66433 h 752332"/>
                      <a:gd name="connsiteX18" fmla="*/ 330553 w 420285"/>
                      <a:gd name="connsiteY18" fmla="*/ 2615 h 752332"/>
                      <a:gd name="connsiteX19" fmla="*/ 419707 w 420285"/>
                      <a:gd name="connsiteY19" fmla="*/ 125107 h 752332"/>
                      <a:gd name="connsiteX20" fmla="*/ 331125 w 420285"/>
                      <a:gd name="connsiteY20" fmla="*/ 427430 h 752332"/>
                      <a:gd name="connsiteX21" fmla="*/ 261402 w 420285"/>
                      <a:gd name="connsiteY21" fmla="*/ 665365 h 752332"/>
                      <a:gd name="connsiteX22" fmla="*/ 104906 w 420285"/>
                      <a:gd name="connsiteY22" fmla="*/ 750042 h 752332"/>
                      <a:gd name="connsiteX23" fmla="*/ 5084 w 420285"/>
                      <a:gd name="connsiteY23" fmla="*/ 576878 h 752332"/>
                      <a:gd name="connsiteX24" fmla="*/ 63282 w 420285"/>
                      <a:gd name="connsiteY24" fmla="*/ 378186 h 752332"/>
                      <a:gd name="connsiteX25" fmla="*/ 124337 w 420285"/>
                      <a:gd name="connsiteY25" fmla="*/ 169779 h 752332"/>
                      <a:gd name="connsiteX26" fmla="*/ 125099 w 420285"/>
                      <a:gd name="connsiteY26" fmla="*/ 169779 h 752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20285" h="752332">
                        <a:moveTo>
                          <a:pt x="125289" y="169684"/>
                        </a:moveTo>
                        <a:cubicBezTo>
                          <a:pt x="132147" y="171684"/>
                          <a:pt x="136148" y="178733"/>
                          <a:pt x="134148" y="185400"/>
                        </a:cubicBezTo>
                        <a:lnTo>
                          <a:pt x="134433" y="185400"/>
                        </a:lnTo>
                        <a:cubicBezTo>
                          <a:pt x="134433" y="185400"/>
                          <a:pt x="77283" y="380567"/>
                          <a:pt x="77283" y="380567"/>
                        </a:cubicBezTo>
                        <a:lnTo>
                          <a:pt x="16419" y="588308"/>
                        </a:lnTo>
                        <a:cubicBezTo>
                          <a:pt x="-1869" y="650792"/>
                          <a:pt x="35754" y="717086"/>
                          <a:pt x="100334" y="735945"/>
                        </a:cubicBezTo>
                        <a:cubicBezTo>
                          <a:pt x="164913" y="754900"/>
                          <a:pt x="232350" y="719372"/>
                          <a:pt x="250638" y="656888"/>
                        </a:cubicBezTo>
                        <a:lnTo>
                          <a:pt x="318552" y="425049"/>
                        </a:lnTo>
                        <a:lnTo>
                          <a:pt x="368653" y="254075"/>
                        </a:lnTo>
                        <a:lnTo>
                          <a:pt x="368844" y="254075"/>
                        </a:lnTo>
                        <a:cubicBezTo>
                          <a:pt x="368844" y="254075"/>
                          <a:pt x="403896" y="134537"/>
                          <a:pt x="403896" y="134537"/>
                        </a:cubicBezTo>
                        <a:cubicBezTo>
                          <a:pt x="418564" y="84721"/>
                          <a:pt x="388465" y="31952"/>
                          <a:pt x="337030" y="16903"/>
                        </a:cubicBezTo>
                        <a:cubicBezTo>
                          <a:pt x="285595" y="1853"/>
                          <a:pt x="231874" y="30047"/>
                          <a:pt x="217301" y="79863"/>
                        </a:cubicBezTo>
                        <a:lnTo>
                          <a:pt x="182249" y="199497"/>
                        </a:lnTo>
                        <a:lnTo>
                          <a:pt x="182058" y="199497"/>
                        </a:lnTo>
                        <a:cubicBezTo>
                          <a:pt x="182058" y="199497"/>
                          <a:pt x="126337" y="389616"/>
                          <a:pt x="126337" y="389616"/>
                        </a:cubicBezTo>
                        <a:lnTo>
                          <a:pt x="115383" y="386568"/>
                        </a:lnTo>
                        <a:lnTo>
                          <a:pt x="209109" y="66433"/>
                        </a:lnTo>
                        <a:cubicBezTo>
                          <a:pt x="249210" y="-19768"/>
                          <a:pt x="330553" y="2615"/>
                          <a:pt x="330553" y="2615"/>
                        </a:cubicBezTo>
                        <a:cubicBezTo>
                          <a:pt x="433137" y="28047"/>
                          <a:pt x="419707" y="125107"/>
                          <a:pt x="419707" y="125107"/>
                        </a:cubicBezTo>
                        <a:lnTo>
                          <a:pt x="331125" y="427430"/>
                        </a:lnTo>
                        <a:lnTo>
                          <a:pt x="261402" y="665365"/>
                        </a:lnTo>
                        <a:cubicBezTo>
                          <a:pt x="215586" y="774236"/>
                          <a:pt x="104906" y="750042"/>
                          <a:pt x="104906" y="750042"/>
                        </a:cubicBezTo>
                        <a:cubicBezTo>
                          <a:pt x="-34064" y="702131"/>
                          <a:pt x="5084" y="576878"/>
                          <a:pt x="5084" y="576878"/>
                        </a:cubicBezTo>
                        <a:lnTo>
                          <a:pt x="63282" y="378186"/>
                        </a:lnTo>
                        <a:lnTo>
                          <a:pt x="124337" y="169779"/>
                        </a:lnTo>
                        <a:cubicBezTo>
                          <a:pt x="124337" y="169779"/>
                          <a:pt x="124813" y="169779"/>
                          <a:pt x="125099" y="169779"/>
                        </a:cubicBezTo>
                        <a:close/>
                      </a:path>
                    </a:pathLst>
                  </a:custGeom>
                  <a:grpFill/>
                  <a:ln w="0" cap="flat">
                    <a:solidFill>
                      <a:srgbClr val="EF414A"/>
                    </a:solid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ACDFA849-2B62-5A22-275F-6BC284C016D0}"/>
                      </a:ext>
                    </a:extLst>
                  </p:cNvPr>
                  <p:cNvSpPr/>
                  <p:nvPr/>
                </p:nvSpPr>
                <p:spPr>
                  <a:xfrm>
                    <a:off x="3153789" y="1213623"/>
                    <a:ext cx="447711" cy="778727"/>
                  </a:xfrm>
                  <a:custGeom>
                    <a:avLst/>
                    <a:gdLst>
                      <a:gd name="connsiteX0" fmla="*/ 138614 w 447711"/>
                      <a:gd name="connsiteY0" fmla="*/ 182003 h 778727"/>
                      <a:gd name="connsiteX1" fmla="*/ 77559 w 447711"/>
                      <a:gd name="connsiteY1" fmla="*/ 390410 h 778727"/>
                      <a:gd name="connsiteX2" fmla="*/ 19361 w 447711"/>
                      <a:gd name="connsiteY2" fmla="*/ 589102 h 778727"/>
                      <a:gd name="connsiteX3" fmla="*/ 119183 w 447711"/>
                      <a:gd name="connsiteY3" fmla="*/ 762267 h 778727"/>
                      <a:gd name="connsiteX4" fmla="*/ 275679 w 447711"/>
                      <a:gd name="connsiteY4" fmla="*/ 677589 h 778727"/>
                      <a:gd name="connsiteX5" fmla="*/ 345402 w 447711"/>
                      <a:gd name="connsiteY5" fmla="*/ 439655 h 778727"/>
                      <a:gd name="connsiteX6" fmla="*/ 433984 w 447711"/>
                      <a:gd name="connsiteY6" fmla="*/ 137331 h 778727"/>
                      <a:gd name="connsiteX7" fmla="*/ 344830 w 447711"/>
                      <a:gd name="connsiteY7" fmla="*/ 14840 h 778727"/>
                      <a:gd name="connsiteX8" fmla="*/ 223386 w 447711"/>
                      <a:gd name="connsiteY8" fmla="*/ 78657 h 778727"/>
                      <a:gd name="connsiteX9" fmla="*/ 129660 w 447711"/>
                      <a:gd name="connsiteY9" fmla="*/ 398792 h 778727"/>
                      <a:gd name="connsiteX10" fmla="*/ 113468 w 447711"/>
                      <a:gd name="connsiteY10" fmla="*/ 394030 h 778727"/>
                      <a:gd name="connsiteX11" fmla="*/ 171285 w 447711"/>
                      <a:gd name="connsiteY11" fmla="*/ 204292 h 778727"/>
                      <a:gd name="connsiteX12" fmla="*/ 171666 w 447711"/>
                      <a:gd name="connsiteY12" fmla="*/ 204292 h 778727"/>
                      <a:gd name="connsiteX13" fmla="*/ 206718 w 447711"/>
                      <a:gd name="connsiteY13" fmla="*/ 84848 h 778727"/>
                      <a:gd name="connsiteX14" fmla="*/ 358356 w 447711"/>
                      <a:gd name="connsiteY14" fmla="*/ 5124 h 778727"/>
                      <a:gd name="connsiteX15" fmla="*/ 443033 w 447711"/>
                      <a:gd name="connsiteY15" fmla="*/ 154095 h 778727"/>
                      <a:gd name="connsiteX16" fmla="*/ 407981 w 447711"/>
                      <a:gd name="connsiteY16" fmla="*/ 273634 h 778727"/>
                      <a:gd name="connsiteX17" fmla="*/ 407981 w 447711"/>
                      <a:gd name="connsiteY17" fmla="*/ 273634 h 778727"/>
                      <a:gd name="connsiteX18" fmla="*/ 358641 w 447711"/>
                      <a:gd name="connsiteY18" fmla="*/ 442036 h 778727"/>
                      <a:gd name="connsiteX19" fmla="*/ 289966 w 447711"/>
                      <a:gd name="connsiteY19" fmla="*/ 676542 h 778727"/>
                      <a:gd name="connsiteX20" fmla="*/ 107467 w 447711"/>
                      <a:gd name="connsiteY20" fmla="*/ 772553 h 778727"/>
                      <a:gd name="connsiteX21" fmla="*/ 5645 w 447711"/>
                      <a:gd name="connsiteY21" fmla="*/ 593198 h 778727"/>
                      <a:gd name="connsiteX22" fmla="*/ 65748 w 447711"/>
                      <a:gd name="connsiteY22" fmla="*/ 388029 h 778727"/>
                      <a:gd name="connsiteX23" fmla="*/ 123660 w 447711"/>
                      <a:gd name="connsiteY23" fmla="*/ 190290 h 778727"/>
                      <a:gd name="connsiteX24" fmla="*/ 138900 w 447711"/>
                      <a:gd name="connsiteY24" fmla="*/ 181813 h 778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7711" h="778727">
                        <a:moveTo>
                          <a:pt x="138614" y="182003"/>
                        </a:moveTo>
                        <a:lnTo>
                          <a:pt x="77559" y="390410"/>
                        </a:lnTo>
                        <a:lnTo>
                          <a:pt x="19361" y="589102"/>
                        </a:lnTo>
                        <a:cubicBezTo>
                          <a:pt x="19361" y="589102"/>
                          <a:pt x="-19787" y="714356"/>
                          <a:pt x="119183" y="762267"/>
                        </a:cubicBezTo>
                        <a:cubicBezTo>
                          <a:pt x="119183" y="762267"/>
                          <a:pt x="229863" y="786460"/>
                          <a:pt x="275679" y="677589"/>
                        </a:cubicBezTo>
                        <a:lnTo>
                          <a:pt x="345402" y="439655"/>
                        </a:lnTo>
                        <a:lnTo>
                          <a:pt x="433984" y="137331"/>
                        </a:lnTo>
                        <a:cubicBezTo>
                          <a:pt x="433984" y="137331"/>
                          <a:pt x="447319" y="40271"/>
                          <a:pt x="344830" y="14840"/>
                        </a:cubicBezTo>
                        <a:cubicBezTo>
                          <a:pt x="344830" y="14840"/>
                          <a:pt x="263487" y="-7449"/>
                          <a:pt x="223386" y="78657"/>
                        </a:cubicBezTo>
                        <a:lnTo>
                          <a:pt x="129660" y="398792"/>
                        </a:lnTo>
                        <a:lnTo>
                          <a:pt x="113468" y="394030"/>
                        </a:lnTo>
                        <a:lnTo>
                          <a:pt x="171285" y="204292"/>
                        </a:lnTo>
                        <a:lnTo>
                          <a:pt x="171666" y="204292"/>
                        </a:lnTo>
                        <a:cubicBezTo>
                          <a:pt x="171666" y="204292"/>
                          <a:pt x="206718" y="84848"/>
                          <a:pt x="206718" y="84848"/>
                        </a:cubicBezTo>
                        <a:cubicBezTo>
                          <a:pt x="225196" y="21793"/>
                          <a:pt x="293300" y="-13926"/>
                          <a:pt x="358356" y="5124"/>
                        </a:cubicBezTo>
                        <a:cubicBezTo>
                          <a:pt x="423602" y="24174"/>
                          <a:pt x="461511" y="91040"/>
                          <a:pt x="443033" y="154095"/>
                        </a:cubicBezTo>
                        <a:lnTo>
                          <a:pt x="407981" y="273634"/>
                        </a:lnTo>
                        <a:lnTo>
                          <a:pt x="407981" y="273634"/>
                        </a:lnTo>
                        <a:cubicBezTo>
                          <a:pt x="407981" y="273634"/>
                          <a:pt x="358641" y="442036"/>
                          <a:pt x="358641" y="442036"/>
                        </a:cubicBezTo>
                        <a:lnTo>
                          <a:pt x="289966" y="676542"/>
                        </a:lnTo>
                        <a:cubicBezTo>
                          <a:pt x="267773" y="752456"/>
                          <a:pt x="185858" y="795509"/>
                          <a:pt x="107467" y="772553"/>
                        </a:cubicBezTo>
                        <a:cubicBezTo>
                          <a:pt x="29076" y="749598"/>
                          <a:pt x="-16644" y="669112"/>
                          <a:pt x="5645" y="593198"/>
                        </a:cubicBezTo>
                        <a:lnTo>
                          <a:pt x="65748" y="388029"/>
                        </a:lnTo>
                        <a:lnTo>
                          <a:pt x="123660" y="190290"/>
                        </a:lnTo>
                        <a:cubicBezTo>
                          <a:pt x="125565" y="183908"/>
                          <a:pt x="132232" y="180289"/>
                          <a:pt x="138900" y="181813"/>
                        </a:cubicBezTo>
                        <a:close/>
                      </a:path>
                    </a:pathLst>
                  </a:custGeom>
                  <a:grpFill/>
                  <a:ln w="0" cap="flat">
                    <a:solidFill>
                      <a:srgbClr val="EF414A"/>
                    </a:solidFill>
                    <a:prstDash val="solid"/>
                    <a:miter/>
                  </a:ln>
                </p:spPr>
                <p:txBody>
                  <a:bodyPr rtlCol="0" anchor="ctr"/>
                  <a:lstStyle/>
                  <a:p>
                    <a:endParaRPr lang="en-US"/>
                  </a:p>
                </p:txBody>
              </p:sp>
            </p:grpSp>
          </p:grpSp>
          <p:sp>
            <p:nvSpPr>
              <p:cNvPr id="53" name="Rectangle 52">
                <a:extLst>
                  <a:ext uri="{FF2B5EF4-FFF2-40B4-BE49-F238E27FC236}">
                    <a16:creationId xmlns:a16="http://schemas.microsoft.com/office/drawing/2014/main" id="{E44A1415-D7DB-2BF7-B9C1-3EE921CB5246}"/>
                  </a:ext>
                </a:extLst>
              </p:cNvPr>
              <p:cNvSpPr/>
              <p:nvPr/>
            </p:nvSpPr>
            <p:spPr>
              <a:xfrm rot="21395689">
                <a:off x="4730261" y="4972611"/>
                <a:ext cx="3644574" cy="967528"/>
              </a:xfrm>
              <a:prstGeom prst="rect">
                <a:avLst/>
              </a:prstGeom>
              <a:gradFill>
                <a:gsLst>
                  <a:gs pos="0">
                    <a:schemeClr val="tx1">
                      <a:lumMod val="95000"/>
                      <a:lumOff val="5000"/>
                      <a:alpha val="0"/>
                    </a:schemeClr>
                  </a:gs>
                  <a:gs pos="100000">
                    <a:schemeClr val="tx1">
                      <a:lumMod val="95000"/>
                      <a:lumOff val="5000"/>
                      <a:alpha val="5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6B2DF294-9FAA-B505-0B1D-166938B0D585}"/>
                  </a:ext>
                </a:extLst>
              </p:cNvPr>
              <p:cNvSpPr/>
              <p:nvPr/>
            </p:nvSpPr>
            <p:spPr>
              <a:xfrm>
                <a:off x="4937570" y="5302384"/>
                <a:ext cx="2166877" cy="523220"/>
              </a:xfrm>
              <a:prstGeom prst="rect">
                <a:avLst/>
              </a:prstGeom>
            </p:spPr>
            <p:txBody>
              <a:bodyPr wrap="square" lIns="91440" tIns="45720" rIns="91440" bIns="45720" anchor="t">
                <a:spAutoFit/>
              </a:bodyPr>
              <a:lstStyle/>
              <a:p>
                <a:r>
                  <a:rPr lang="en-US" sz="1400" i="1" dirty="0">
                    <a:solidFill>
                      <a:schemeClr val="bg1"/>
                    </a:solidFill>
                    <a:latin typeface="Atkinson Hyperlegible" pitchFamily="2" charset="0"/>
                  </a:rPr>
                  <a:t>Health care waste worker wearing PPE, Kenya.</a:t>
                </a:r>
              </a:p>
            </p:txBody>
          </p:sp>
        </p:grpSp>
        <p:sp>
          <p:nvSpPr>
            <p:cNvPr id="20" name="Rectangle 19">
              <a:extLst>
                <a:ext uri="{FF2B5EF4-FFF2-40B4-BE49-F238E27FC236}">
                  <a16:creationId xmlns:a16="http://schemas.microsoft.com/office/drawing/2014/main" id="{A97A8F5F-36A0-CBC8-8395-FBE52E47A15A}"/>
                </a:ext>
              </a:extLst>
            </p:cNvPr>
            <p:cNvSpPr/>
            <p:nvPr/>
          </p:nvSpPr>
          <p:spPr>
            <a:xfrm>
              <a:off x="6723674" y="5547731"/>
              <a:ext cx="1620000" cy="252000"/>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chemeClr val="tx1"/>
                  </a:solidFill>
                </a:rPr>
                <a:t>Credit: WHO/Ute Pieper</a:t>
              </a:r>
            </a:p>
          </p:txBody>
        </p:sp>
      </p:grpSp>
    </p:spTree>
    <p:extLst>
      <p:ext uri="{BB962C8B-B14F-4D97-AF65-F5344CB8AC3E}">
        <p14:creationId xmlns:p14="http://schemas.microsoft.com/office/powerpoint/2010/main" val="1687464445"/>
      </p:ext>
    </p:extLst>
  </p:cSld>
  <p:clrMapOvr>
    <a:masterClrMapping/>
  </p:clrMapOvr>
  <mc:AlternateContent xmlns:mc="http://schemas.openxmlformats.org/markup-compatibility/2006" xmlns:p14="http://schemas.microsoft.com/office/powerpoint/2010/main">
    <mc:Choice Requires="p14">
      <p:transition spd="slow" p14:dur="2000" advClick="0" advTm="37000"/>
    </mc:Choice>
    <mc:Fallback xmlns="">
      <p:transition spd="slow" advClick="0" advTm="3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6672" fill="hold"/>
                                        <p:tgtEl>
                                          <p:spTgt spid="9"/>
                                        </p:tgtEl>
                                      </p:cBhvr>
                                    </p:cmd>
                                  </p:childTnLst>
                                </p:cTn>
                              </p:par>
                              <p:par>
                                <p:cTn id="7" presetID="2" presetClass="entr" presetSubtype="8"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 calcmode="lin" valueType="num">
                                      <p:cBhvr additive="base">
                                        <p:cTn id="9" dur="500" fill="hold"/>
                                        <p:tgtEl>
                                          <p:spTgt spid="2"/>
                                        </p:tgtEl>
                                        <p:attrNameLst>
                                          <p:attrName>ppt_x</p:attrName>
                                        </p:attrNameLst>
                                      </p:cBhvr>
                                      <p:tavLst>
                                        <p:tav tm="0">
                                          <p:val>
                                            <p:strVal val="0-#ppt_w/2"/>
                                          </p:val>
                                        </p:tav>
                                        <p:tav tm="100000">
                                          <p:val>
                                            <p:strVal val="#ppt_x"/>
                                          </p:val>
                                        </p:tav>
                                      </p:tavLst>
                                    </p:anim>
                                    <p:anim calcmode="lin" valueType="num">
                                      <p:cBhvr additive="base">
                                        <p:cTn id="10" dur="500" fill="hold"/>
                                        <p:tgtEl>
                                          <p:spTgt spid="2"/>
                                        </p:tgtEl>
                                        <p:attrNameLst>
                                          <p:attrName>ppt_y</p:attrName>
                                        </p:attrNameLst>
                                      </p:cBhvr>
                                      <p:tavLst>
                                        <p:tav tm="0">
                                          <p:val>
                                            <p:strVal val="#ppt_y"/>
                                          </p:val>
                                        </p:tav>
                                        <p:tav tm="100000">
                                          <p:val>
                                            <p:strVal val="#ppt_y"/>
                                          </p:val>
                                        </p:tav>
                                      </p:tavLst>
                                    </p:anim>
                                  </p:childTnLst>
                                </p:cTn>
                              </p:par>
                              <p:par>
                                <p:cTn id="11" presetID="22" presetClass="entr" presetSubtype="1" fill="hold" nodeType="withEffect">
                                  <p:stCondLst>
                                    <p:cond delay="50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par>
                                <p:cTn id="14" presetID="22" presetClass="entr" presetSubtype="2" fill="hold" grpId="0" nodeType="withEffect">
                                  <p:stCondLst>
                                    <p:cond delay="11250"/>
                                  </p:stCondLst>
                                  <p:childTnLst>
                                    <p:set>
                                      <p:cBhvr>
                                        <p:cTn id="15" dur="1" fill="hold">
                                          <p:stCondLst>
                                            <p:cond delay="0"/>
                                          </p:stCondLst>
                                        </p:cTn>
                                        <p:tgtEl>
                                          <p:spTgt spid="8"/>
                                        </p:tgtEl>
                                        <p:attrNameLst>
                                          <p:attrName>style.visibility</p:attrName>
                                        </p:attrNameLst>
                                      </p:cBhvr>
                                      <p:to>
                                        <p:strVal val="visible"/>
                                      </p:to>
                                    </p:set>
                                    <p:animEffect transition="in" filter="wipe(right)">
                                      <p:cBhvr>
                                        <p:cTn id="16" dur="500"/>
                                        <p:tgtEl>
                                          <p:spTgt spid="8"/>
                                        </p:tgtEl>
                                      </p:cBhvr>
                                    </p:animEffect>
                                  </p:childTnLst>
                                </p:cTn>
                              </p:par>
                              <p:par>
                                <p:cTn id="17" presetID="10" presetClass="entr" presetSubtype="0" fill="hold" grpId="0" nodeType="withEffect">
                                  <p:stCondLst>
                                    <p:cond delay="1150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fade">
                                      <p:cBhvr>
                                        <p:cTn id="19" dur="500"/>
                                        <p:tgtEl>
                                          <p:spTgt spid="4">
                                            <p:txEl>
                                              <p:pRg st="0" end="0"/>
                                            </p:txEl>
                                          </p:spTgt>
                                        </p:tgtEl>
                                      </p:cBhvr>
                                    </p:animEffect>
                                  </p:childTnLst>
                                </p:cTn>
                              </p:par>
                              <p:par>
                                <p:cTn id="20" presetID="10" presetClass="entr" presetSubtype="0" fill="hold" grpId="0" nodeType="withEffect">
                                  <p:stCondLst>
                                    <p:cond delay="1175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fade">
                                      <p:cBhvr>
                                        <p:cTn id="22" dur="500"/>
                                        <p:tgtEl>
                                          <p:spTgt spid="4">
                                            <p:txEl>
                                              <p:pRg st="1" end="1"/>
                                            </p:txEl>
                                          </p:spTgt>
                                        </p:tgtEl>
                                      </p:cBhvr>
                                    </p:animEffect>
                                  </p:childTnLst>
                                </p:cTn>
                              </p:par>
                              <p:par>
                                <p:cTn id="23" presetID="10" presetClass="entr" presetSubtype="0" fill="hold" grpId="0" nodeType="withEffect">
                                  <p:stCondLst>
                                    <p:cond delay="1200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fade">
                                      <p:cBhvr>
                                        <p:cTn id="25" dur="500"/>
                                        <p:tgtEl>
                                          <p:spTgt spid="4">
                                            <p:txEl>
                                              <p:pRg st="2" end="2"/>
                                            </p:txEl>
                                          </p:spTgt>
                                        </p:tgtEl>
                                      </p:cBhvr>
                                    </p:animEffect>
                                  </p:childTnLst>
                                </p:cTn>
                              </p:par>
                              <p:par>
                                <p:cTn id="26" presetID="10" presetClass="entr" presetSubtype="0" fill="hold" grpId="0" nodeType="withEffect">
                                  <p:stCondLst>
                                    <p:cond delay="1400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500"/>
                                        <p:tgtEl>
                                          <p:spTgt spid="4">
                                            <p:txEl>
                                              <p:pRg st="3" end="3"/>
                                            </p:txEl>
                                          </p:spTgt>
                                        </p:tgtEl>
                                      </p:cBhvr>
                                    </p:animEffect>
                                  </p:childTnLst>
                                </p:cTn>
                              </p:par>
                              <p:par>
                                <p:cTn id="29" presetID="10" presetClass="entr" presetSubtype="0" fill="hold" grpId="0" nodeType="withEffect">
                                  <p:stCondLst>
                                    <p:cond delay="14250"/>
                                  </p:stCondLst>
                                  <p:childTnLst>
                                    <p:set>
                                      <p:cBhvr>
                                        <p:cTn id="30" dur="1" fill="hold">
                                          <p:stCondLst>
                                            <p:cond delay="0"/>
                                          </p:stCondLst>
                                        </p:cTn>
                                        <p:tgtEl>
                                          <p:spTgt spid="4">
                                            <p:txEl>
                                              <p:pRg st="4" end="4"/>
                                            </p:txEl>
                                          </p:spTgt>
                                        </p:tgtEl>
                                        <p:attrNameLst>
                                          <p:attrName>style.visibility</p:attrName>
                                        </p:attrNameLst>
                                      </p:cBhvr>
                                      <p:to>
                                        <p:strVal val="visible"/>
                                      </p:to>
                                    </p:set>
                                    <p:animEffect transition="in" filter="fade">
                                      <p:cBhvr>
                                        <p:cTn id="31" dur="500"/>
                                        <p:tgtEl>
                                          <p:spTgt spid="4">
                                            <p:txEl>
                                              <p:pRg st="4" end="4"/>
                                            </p:txEl>
                                          </p:spTgt>
                                        </p:tgtEl>
                                      </p:cBhvr>
                                    </p:animEffect>
                                  </p:childTnLst>
                                </p:cTn>
                              </p:par>
                              <p:par>
                                <p:cTn id="32" presetID="22" presetClass="entr" presetSubtype="8" fill="hold" grpId="0" nodeType="withEffect">
                                  <p:stCondLst>
                                    <p:cond delay="1650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cTn>
                              </p:par>
                              <p:par>
                                <p:cTn id="35" presetID="10" presetClass="entr" presetSubtype="0" fill="hold" nodeType="withEffect">
                                  <p:stCondLst>
                                    <p:cond delay="1675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par>
                                <p:cTn id="38" presetID="2" presetClass="exit" presetSubtype="8" fill="hold" grpId="1" nodeType="withEffect">
                                  <p:stCondLst>
                                    <p:cond delay="37000"/>
                                  </p:stCondLst>
                                  <p:childTnLst>
                                    <p:anim calcmode="lin" valueType="num">
                                      <p:cBhvr additive="base">
                                        <p:cTn id="39" dur="500"/>
                                        <p:tgtEl>
                                          <p:spTgt spid="2"/>
                                        </p:tgtEl>
                                        <p:attrNameLst>
                                          <p:attrName>ppt_x</p:attrName>
                                        </p:attrNameLst>
                                      </p:cBhvr>
                                      <p:tavLst>
                                        <p:tav tm="0">
                                          <p:val>
                                            <p:strVal val="ppt_x"/>
                                          </p:val>
                                        </p:tav>
                                        <p:tav tm="100000">
                                          <p:val>
                                            <p:strVal val="0-ppt_w/2"/>
                                          </p:val>
                                        </p:tav>
                                      </p:tavLst>
                                    </p:anim>
                                    <p:anim calcmode="lin" valueType="num">
                                      <p:cBhvr additive="base">
                                        <p:cTn id="40" dur="500"/>
                                        <p:tgtEl>
                                          <p:spTgt spid="2"/>
                                        </p:tgtEl>
                                        <p:attrNameLst>
                                          <p:attrName>ppt_y</p:attrName>
                                        </p:attrNameLst>
                                      </p:cBhvr>
                                      <p:tavLst>
                                        <p:tav tm="0">
                                          <p:val>
                                            <p:strVal val="ppt_y"/>
                                          </p:val>
                                        </p:tav>
                                        <p:tav tm="100000">
                                          <p:val>
                                            <p:strVal val="ppt_y"/>
                                          </p:val>
                                        </p:tav>
                                      </p:tavLst>
                                    </p:anim>
                                    <p:set>
                                      <p:cBhvr>
                                        <p:cTn id="41" dur="1" fill="hold">
                                          <p:stCondLst>
                                            <p:cond delay="499"/>
                                          </p:stCondLst>
                                        </p:cTn>
                                        <p:tgtEl>
                                          <p:spTgt spid="2"/>
                                        </p:tgtEl>
                                        <p:attrNameLst>
                                          <p:attrName>style.visibility</p:attrName>
                                        </p:attrNameLst>
                                      </p:cBhvr>
                                      <p:to>
                                        <p:strVal val="hidden"/>
                                      </p:to>
                                    </p:set>
                                  </p:childTnLst>
                                </p:cTn>
                              </p:par>
                              <p:par>
                                <p:cTn id="42" presetID="2" presetClass="exit" presetSubtype="8" fill="hold" nodeType="withEffect">
                                  <p:stCondLst>
                                    <p:cond delay="37000"/>
                                  </p:stCondLst>
                                  <p:childTnLst>
                                    <p:anim calcmode="lin" valueType="num">
                                      <p:cBhvr additive="base">
                                        <p:cTn id="43" dur="500"/>
                                        <p:tgtEl>
                                          <p:spTgt spid="7"/>
                                        </p:tgtEl>
                                        <p:attrNameLst>
                                          <p:attrName>ppt_x</p:attrName>
                                        </p:attrNameLst>
                                      </p:cBhvr>
                                      <p:tavLst>
                                        <p:tav tm="0">
                                          <p:val>
                                            <p:strVal val="ppt_x"/>
                                          </p:val>
                                        </p:tav>
                                        <p:tav tm="100000">
                                          <p:val>
                                            <p:strVal val="0-ppt_w/2"/>
                                          </p:val>
                                        </p:tav>
                                      </p:tavLst>
                                    </p:anim>
                                    <p:anim calcmode="lin" valueType="num">
                                      <p:cBhvr additive="base">
                                        <p:cTn id="44" dur="500"/>
                                        <p:tgtEl>
                                          <p:spTgt spid="7"/>
                                        </p:tgtEl>
                                        <p:attrNameLst>
                                          <p:attrName>ppt_y</p:attrName>
                                        </p:attrNameLst>
                                      </p:cBhvr>
                                      <p:tavLst>
                                        <p:tav tm="0">
                                          <p:val>
                                            <p:strVal val="ppt_y"/>
                                          </p:val>
                                        </p:tav>
                                        <p:tav tm="100000">
                                          <p:val>
                                            <p:strVal val="ppt_y"/>
                                          </p:val>
                                        </p:tav>
                                      </p:tavLst>
                                    </p:anim>
                                    <p:set>
                                      <p:cBhvr>
                                        <p:cTn id="45" dur="1" fill="hold">
                                          <p:stCondLst>
                                            <p:cond delay="499"/>
                                          </p:stCondLst>
                                        </p:cTn>
                                        <p:tgtEl>
                                          <p:spTgt spid="7"/>
                                        </p:tgtEl>
                                        <p:attrNameLst>
                                          <p:attrName>style.visibility</p:attrName>
                                        </p:attrNameLst>
                                      </p:cBhvr>
                                      <p:to>
                                        <p:strVal val="hidden"/>
                                      </p:to>
                                    </p:set>
                                  </p:childTnLst>
                                </p:cTn>
                              </p:par>
                              <p:par>
                                <p:cTn id="46" presetID="2" presetClass="exit" presetSubtype="2" fill="hold" grpId="1" nodeType="withEffect">
                                  <p:stCondLst>
                                    <p:cond delay="37000"/>
                                  </p:stCondLst>
                                  <p:childTnLst>
                                    <p:anim calcmode="lin" valueType="num">
                                      <p:cBhvr additive="base">
                                        <p:cTn id="47" dur="500"/>
                                        <p:tgtEl>
                                          <p:spTgt spid="10"/>
                                        </p:tgtEl>
                                        <p:attrNameLst>
                                          <p:attrName>ppt_x</p:attrName>
                                        </p:attrNameLst>
                                      </p:cBhvr>
                                      <p:tavLst>
                                        <p:tav tm="0">
                                          <p:val>
                                            <p:strVal val="ppt_x"/>
                                          </p:val>
                                        </p:tav>
                                        <p:tav tm="100000">
                                          <p:val>
                                            <p:strVal val="1+ppt_w/2"/>
                                          </p:val>
                                        </p:tav>
                                      </p:tavLst>
                                    </p:anim>
                                    <p:anim calcmode="lin" valueType="num">
                                      <p:cBhvr additive="base">
                                        <p:cTn id="48" dur="500"/>
                                        <p:tgtEl>
                                          <p:spTgt spid="10"/>
                                        </p:tgtEl>
                                        <p:attrNameLst>
                                          <p:attrName>ppt_y</p:attrName>
                                        </p:attrNameLst>
                                      </p:cBhvr>
                                      <p:tavLst>
                                        <p:tav tm="0">
                                          <p:val>
                                            <p:strVal val="ppt_y"/>
                                          </p:val>
                                        </p:tav>
                                        <p:tav tm="100000">
                                          <p:val>
                                            <p:strVal val="ppt_y"/>
                                          </p:val>
                                        </p:tav>
                                      </p:tavLst>
                                    </p:anim>
                                    <p:set>
                                      <p:cBhvr>
                                        <p:cTn id="49" dur="1" fill="hold">
                                          <p:stCondLst>
                                            <p:cond delay="499"/>
                                          </p:stCondLst>
                                        </p:cTn>
                                        <p:tgtEl>
                                          <p:spTgt spid="10"/>
                                        </p:tgtEl>
                                        <p:attrNameLst>
                                          <p:attrName>style.visibility</p:attrName>
                                        </p:attrNameLst>
                                      </p:cBhvr>
                                      <p:to>
                                        <p:strVal val="hidden"/>
                                      </p:to>
                                    </p:set>
                                  </p:childTnLst>
                                </p:cTn>
                              </p:par>
                              <p:par>
                                <p:cTn id="50" presetID="2" presetClass="exit" presetSubtype="2" fill="hold" nodeType="withEffect">
                                  <p:stCondLst>
                                    <p:cond delay="37000"/>
                                  </p:stCondLst>
                                  <p:childTnLst>
                                    <p:anim calcmode="lin" valueType="num">
                                      <p:cBhvr additive="base">
                                        <p:cTn id="51" dur="500"/>
                                        <p:tgtEl>
                                          <p:spTgt spid="5"/>
                                        </p:tgtEl>
                                        <p:attrNameLst>
                                          <p:attrName>ppt_x</p:attrName>
                                        </p:attrNameLst>
                                      </p:cBhvr>
                                      <p:tavLst>
                                        <p:tav tm="0">
                                          <p:val>
                                            <p:strVal val="ppt_x"/>
                                          </p:val>
                                        </p:tav>
                                        <p:tav tm="100000">
                                          <p:val>
                                            <p:strVal val="1+ppt_w/2"/>
                                          </p:val>
                                        </p:tav>
                                      </p:tavLst>
                                    </p:anim>
                                    <p:anim calcmode="lin" valueType="num">
                                      <p:cBhvr additive="base">
                                        <p:cTn id="52" dur="500"/>
                                        <p:tgtEl>
                                          <p:spTgt spid="5"/>
                                        </p:tgtEl>
                                        <p:attrNameLst>
                                          <p:attrName>ppt_y</p:attrName>
                                        </p:attrNameLst>
                                      </p:cBhvr>
                                      <p:tavLst>
                                        <p:tav tm="0">
                                          <p:val>
                                            <p:strVal val="ppt_y"/>
                                          </p:val>
                                        </p:tav>
                                        <p:tav tm="100000">
                                          <p:val>
                                            <p:strVal val="ppt_y"/>
                                          </p:val>
                                        </p:tav>
                                      </p:tavLst>
                                    </p:anim>
                                    <p:set>
                                      <p:cBhvr>
                                        <p:cTn id="53" dur="1" fill="hold">
                                          <p:stCondLst>
                                            <p:cond delay="499"/>
                                          </p:stCondLst>
                                        </p:cTn>
                                        <p:tgtEl>
                                          <p:spTgt spid="5"/>
                                        </p:tgtEl>
                                        <p:attrNameLst>
                                          <p:attrName>style.visibility</p:attrName>
                                        </p:attrNameLst>
                                      </p:cBhvr>
                                      <p:to>
                                        <p:strVal val="hidden"/>
                                      </p:to>
                                    </p:set>
                                  </p:childTnLst>
                                </p:cTn>
                              </p:par>
                              <p:par>
                                <p:cTn id="54" presetID="2" presetClass="exit" presetSubtype="8" fill="hold" grpId="1" nodeType="withEffect">
                                  <p:stCondLst>
                                    <p:cond delay="37000"/>
                                  </p:stCondLst>
                                  <p:childTnLst>
                                    <p:anim calcmode="lin" valueType="num">
                                      <p:cBhvr additive="base">
                                        <p:cTn id="55" dur="500"/>
                                        <p:tgtEl>
                                          <p:spTgt spid="8"/>
                                        </p:tgtEl>
                                        <p:attrNameLst>
                                          <p:attrName>ppt_x</p:attrName>
                                        </p:attrNameLst>
                                      </p:cBhvr>
                                      <p:tavLst>
                                        <p:tav tm="0">
                                          <p:val>
                                            <p:strVal val="ppt_x"/>
                                          </p:val>
                                        </p:tav>
                                        <p:tav tm="100000">
                                          <p:val>
                                            <p:strVal val="0-ppt_w/2"/>
                                          </p:val>
                                        </p:tav>
                                      </p:tavLst>
                                    </p:anim>
                                    <p:anim calcmode="lin" valueType="num">
                                      <p:cBhvr additive="base">
                                        <p:cTn id="56" dur="500"/>
                                        <p:tgtEl>
                                          <p:spTgt spid="8"/>
                                        </p:tgtEl>
                                        <p:attrNameLst>
                                          <p:attrName>ppt_y</p:attrName>
                                        </p:attrNameLst>
                                      </p:cBhvr>
                                      <p:tavLst>
                                        <p:tav tm="0">
                                          <p:val>
                                            <p:strVal val="ppt_y"/>
                                          </p:val>
                                        </p:tav>
                                        <p:tav tm="100000">
                                          <p:val>
                                            <p:strVal val="ppt_y"/>
                                          </p:val>
                                        </p:tav>
                                      </p:tavLst>
                                    </p:anim>
                                    <p:set>
                                      <p:cBhvr>
                                        <p:cTn id="57" dur="1" fill="hold">
                                          <p:stCondLst>
                                            <p:cond delay="499"/>
                                          </p:stCondLst>
                                        </p:cTn>
                                        <p:tgtEl>
                                          <p:spTgt spid="8"/>
                                        </p:tgtEl>
                                        <p:attrNameLst>
                                          <p:attrName>style.visibility</p:attrName>
                                        </p:attrNameLst>
                                      </p:cBhvr>
                                      <p:to>
                                        <p:strVal val="hidden"/>
                                      </p:to>
                                    </p:set>
                                  </p:childTnLst>
                                </p:cTn>
                              </p:par>
                              <p:par>
                                <p:cTn id="58" presetID="2" presetClass="exit" presetSubtype="8" fill="hold" grpId="1" nodeType="withEffect">
                                  <p:stCondLst>
                                    <p:cond delay="37000"/>
                                  </p:stCondLst>
                                  <p:childTnLst>
                                    <p:anim calcmode="lin" valueType="num">
                                      <p:cBhvr additive="base">
                                        <p:cTn id="59" dur="500"/>
                                        <p:tgtEl>
                                          <p:spTgt spid="4">
                                            <p:txEl>
                                              <p:pRg st="0" end="0"/>
                                            </p:txEl>
                                          </p:spTgt>
                                        </p:tgtEl>
                                        <p:attrNameLst>
                                          <p:attrName>ppt_x</p:attrName>
                                        </p:attrNameLst>
                                      </p:cBhvr>
                                      <p:tavLst>
                                        <p:tav tm="0">
                                          <p:val>
                                            <p:strVal val="ppt_x"/>
                                          </p:val>
                                        </p:tav>
                                        <p:tav tm="100000">
                                          <p:val>
                                            <p:strVal val="0-ppt_w/2"/>
                                          </p:val>
                                        </p:tav>
                                      </p:tavLst>
                                    </p:anim>
                                    <p:anim calcmode="lin" valueType="num">
                                      <p:cBhvr additive="base">
                                        <p:cTn id="60" dur="500"/>
                                        <p:tgtEl>
                                          <p:spTgt spid="4">
                                            <p:txEl>
                                              <p:pRg st="0" end="0"/>
                                            </p:txEl>
                                          </p:spTgt>
                                        </p:tgtEl>
                                        <p:attrNameLst>
                                          <p:attrName>ppt_y</p:attrName>
                                        </p:attrNameLst>
                                      </p:cBhvr>
                                      <p:tavLst>
                                        <p:tav tm="0">
                                          <p:val>
                                            <p:strVal val="ppt_y"/>
                                          </p:val>
                                        </p:tav>
                                        <p:tav tm="100000">
                                          <p:val>
                                            <p:strVal val="ppt_y"/>
                                          </p:val>
                                        </p:tav>
                                      </p:tavLst>
                                    </p:anim>
                                    <p:set>
                                      <p:cBhvr>
                                        <p:cTn id="61" dur="1" fill="hold">
                                          <p:stCondLst>
                                            <p:cond delay="499"/>
                                          </p:stCondLst>
                                        </p:cTn>
                                        <p:tgtEl>
                                          <p:spTgt spid="4">
                                            <p:txEl>
                                              <p:pRg st="0" end="0"/>
                                            </p:txEl>
                                          </p:spTgt>
                                        </p:tgtEl>
                                        <p:attrNameLst>
                                          <p:attrName>style.visibility</p:attrName>
                                        </p:attrNameLst>
                                      </p:cBhvr>
                                      <p:to>
                                        <p:strVal val="hidden"/>
                                      </p:to>
                                    </p:set>
                                  </p:childTnLst>
                                </p:cTn>
                              </p:par>
                              <p:par>
                                <p:cTn id="62" presetID="2" presetClass="exit" presetSubtype="8" fill="hold" grpId="1" nodeType="withEffect">
                                  <p:stCondLst>
                                    <p:cond delay="37000"/>
                                  </p:stCondLst>
                                  <p:childTnLst>
                                    <p:anim calcmode="lin" valueType="num">
                                      <p:cBhvr additive="base">
                                        <p:cTn id="63" dur="500"/>
                                        <p:tgtEl>
                                          <p:spTgt spid="4">
                                            <p:txEl>
                                              <p:pRg st="1" end="1"/>
                                            </p:txEl>
                                          </p:spTgt>
                                        </p:tgtEl>
                                        <p:attrNameLst>
                                          <p:attrName>ppt_x</p:attrName>
                                        </p:attrNameLst>
                                      </p:cBhvr>
                                      <p:tavLst>
                                        <p:tav tm="0">
                                          <p:val>
                                            <p:strVal val="ppt_x"/>
                                          </p:val>
                                        </p:tav>
                                        <p:tav tm="100000">
                                          <p:val>
                                            <p:strVal val="0-ppt_w/2"/>
                                          </p:val>
                                        </p:tav>
                                      </p:tavLst>
                                    </p:anim>
                                    <p:anim calcmode="lin" valueType="num">
                                      <p:cBhvr additive="base">
                                        <p:cTn id="64" dur="500"/>
                                        <p:tgtEl>
                                          <p:spTgt spid="4">
                                            <p:txEl>
                                              <p:pRg st="1" end="1"/>
                                            </p:txEl>
                                          </p:spTgt>
                                        </p:tgtEl>
                                        <p:attrNameLst>
                                          <p:attrName>ppt_y</p:attrName>
                                        </p:attrNameLst>
                                      </p:cBhvr>
                                      <p:tavLst>
                                        <p:tav tm="0">
                                          <p:val>
                                            <p:strVal val="ppt_y"/>
                                          </p:val>
                                        </p:tav>
                                        <p:tav tm="100000">
                                          <p:val>
                                            <p:strVal val="ppt_y"/>
                                          </p:val>
                                        </p:tav>
                                      </p:tavLst>
                                    </p:anim>
                                    <p:set>
                                      <p:cBhvr>
                                        <p:cTn id="65" dur="1" fill="hold">
                                          <p:stCondLst>
                                            <p:cond delay="499"/>
                                          </p:stCondLst>
                                        </p:cTn>
                                        <p:tgtEl>
                                          <p:spTgt spid="4">
                                            <p:txEl>
                                              <p:pRg st="1" end="1"/>
                                            </p:txEl>
                                          </p:spTgt>
                                        </p:tgtEl>
                                        <p:attrNameLst>
                                          <p:attrName>style.visibility</p:attrName>
                                        </p:attrNameLst>
                                      </p:cBhvr>
                                      <p:to>
                                        <p:strVal val="hidden"/>
                                      </p:to>
                                    </p:set>
                                  </p:childTnLst>
                                </p:cTn>
                              </p:par>
                              <p:par>
                                <p:cTn id="66" presetID="2" presetClass="exit" presetSubtype="8" fill="hold" grpId="1" nodeType="withEffect">
                                  <p:stCondLst>
                                    <p:cond delay="37000"/>
                                  </p:stCondLst>
                                  <p:childTnLst>
                                    <p:anim calcmode="lin" valueType="num">
                                      <p:cBhvr additive="base">
                                        <p:cTn id="67" dur="500"/>
                                        <p:tgtEl>
                                          <p:spTgt spid="4">
                                            <p:txEl>
                                              <p:pRg st="2" end="2"/>
                                            </p:txEl>
                                          </p:spTgt>
                                        </p:tgtEl>
                                        <p:attrNameLst>
                                          <p:attrName>ppt_x</p:attrName>
                                        </p:attrNameLst>
                                      </p:cBhvr>
                                      <p:tavLst>
                                        <p:tav tm="0">
                                          <p:val>
                                            <p:strVal val="ppt_x"/>
                                          </p:val>
                                        </p:tav>
                                        <p:tav tm="100000">
                                          <p:val>
                                            <p:strVal val="0-ppt_w/2"/>
                                          </p:val>
                                        </p:tav>
                                      </p:tavLst>
                                    </p:anim>
                                    <p:anim calcmode="lin" valueType="num">
                                      <p:cBhvr additive="base">
                                        <p:cTn id="68" dur="500"/>
                                        <p:tgtEl>
                                          <p:spTgt spid="4">
                                            <p:txEl>
                                              <p:pRg st="2" end="2"/>
                                            </p:txEl>
                                          </p:spTgt>
                                        </p:tgtEl>
                                        <p:attrNameLst>
                                          <p:attrName>ppt_y</p:attrName>
                                        </p:attrNameLst>
                                      </p:cBhvr>
                                      <p:tavLst>
                                        <p:tav tm="0">
                                          <p:val>
                                            <p:strVal val="ppt_y"/>
                                          </p:val>
                                        </p:tav>
                                        <p:tav tm="100000">
                                          <p:val>
                                            <p:strVal val="ppt_y"/>
                                          </p:val>
                                        </p:tav>
                                      </p:tavLst>
                                    </p:anim>
                                    <p:set>
                                      <p:cBhvr>
                                        <p:cTn id="69" dur="1" fill="hold">
                                          <p:stCondLst>
                                            <p:cond delay="499"/>
                                          </p:stCondLst>
                                        </p:cTn>
                                        <p:tgtEl>
                                          <p:spTgt spid="4">
                                            <p:txEl>
                                              <p:pRg st="2" end="2"/>
                                            </p:txEl>
                                          </p:spTgt>
                                        </p:tgtEl>
                                        <p:attrNameLst>
                                          <p:attrName>style.visibility</p:attrName>
                                        </p:attrNameLst>
                                      </p:cBhvr>
                                      <p:to>
                                        <p:strVal val="hidden"/>
                                      </p:to>
                                    </p:set>
                                  </p:childTnLst>
                                </p:cTn>
                              </p:par>
                              <p:par>
                                <p:cTn id="70" presetID="2" presetClass="exit" presetSubtype="8" fill="hold" grpId="1" nodeType="withEffect">
                                  <p:stCondLst>
                                    <p:cond delay="37000"/>
                                  </p:stCondLst>
                                  <p:childTnLst>
                                    <p:anim calcmode="lin" valueType="num">
                                      <p:cBhvr additive="base">
                                        <p:cTn id="71" dur="500"/>
                                        <p:tgtEl>
                                          <p:spTgt spid="4">
                                            <p:txEl>
                                              <p:pRg st="3" end="3"/>
                                            </p:txEl>
                                          </p:spTgt>
                                        </p:tgtEl>
                                        <p:attrNameLst>
                                          <p:attrName>ppt_x</p:attrName>
                                        </p:attrNameLst>
                                      </p:cBhvr>
                                      <p:tavLst>
                                        <p:tav tm="0">
                                          <p:val>
                                            <p:strVal val="ppt_x"/>
                                          </p:val>
                                        </p:tav>
                                        <p:tav tm="100000">
                                          <p:val>
                                            <p:strVal val="0-ppt_w/2"/>
                                          </p:val>
                                        </p:tav>
                                      </p:tavLst>
                                    </p:anim>
                                    <p:anim calcmode="lin" valueType="num">
                                      <p:cBhvr additive="base">
                                        <p:cTn id="72" dur="500"/>
                                        <p:tgtEl>
                                          <p:spTgt spid="4">
                                            <p:txEl>
                                              <p:pRg st="3" end="3"/>
                                            </p:txEl>
                                          </p:spTgt>
                                        </p:tgtEl>
                                        <p:attrNameLst>
                                          <p:attrName>ppt_y</p:attrName>
                                        </p:attrNameLst>
                                      </p:cBhvr>
                                      <p:tavLst>
                                        <p:tav tm="0">
                                          <p:val>
                                            <p:strVal val="ppt_y"/>
                                          </p:val>
                                        </p:tav>
                                        <p:tav tm="100000">
                                          <p:val>
                                            <p:strVal val="ppt_y"/>
                                          </p:val>
                                        </p:tav>
                                      </p:tavLst>
                                    </p:anim>
                                    <p:set>
                                      <p:cBhvr>
                                        <p:cTn id="73" dur="1" fill="hold">
                                          <p:stCondLst>
                                            <p:cond delay="499"/>
                                          </p:stCondLst>
                                        </p:cTn>
                                        <p:tgtEl>
                                          <p:spTgt spid="4">
                                            <p:txEl>
                                              <p:pRg st="3" end="3"/>
                                            </p:txEl>
                                          </p:spTgt>
                                        </p:tgtEl>
                                        <p:attrNameLst>
                                          <p:attrName>style.visibility</p:attrName>
                                        </p:attrNameLst>
                                      </p:cBhvr>
                                      <p:to>
                                        <p:strVal val="hidden"/>
                                      </p:to>
                                    </p:set>
                                  </p:childTnLst>
                                </p:cTn>
                              </p:par>
                              <p:par>
                                <p:cTn id="74" presetID="2" presetClass="exit" presetSubtype="8" fill="hold" grpId="1" nodeType="withEffect">
                                  <p:stCondLst>
                                    <p:cond delay="37000"/>
                                  </p:stCondLst>
                                  <p:childTnLst>
                                    <p:anim calcmode="lin" valueType="num">
                                      <p:cBhvr additive="base">
                                        <p:cTn id="75" dur="500"/>
                                        <p:tgtEl>
                                          <p:spTgt spid="4">
                                            <p:txEl>
                                              <p:pRg st="4" end="4"/>
                                            </p:txEl>
                                          </p:spTgt>
                                        </p:tgtEl>
                                        <p:attrNameLst>
                                          <p:attrName>ppt_x</p:attrName>
                                        </p:attrNameLst>
                                      </p:cBhvr>
                                      <p:tavLst>
                                        <p:tav tm="0">
                                          <p:val>
                                            <p:strVal val="ppt_x"/>
                                          </p:val>
                                        </p:tav>
                                        <p:tav tm="100000">
                                          <p:val>
                                            <p:strVal val="0-ppt_w/2"/>
                                          </p:val>
                                        </p:tav>
                                      </p:tavLst>
                                    </p:anim>
                                    <p:anim calcmode="lin" valueType="num">
                                      <p:cBhvr additive="base">
                                        <p:cTn id="76" dur="500"/>
                                        <p:tgtEl>
                                          <p:spTgt spid="4">
                                            <p:txEl>
                                              <p:pRg st="4" end="4"/>
                                            </p:txEl>
                                          </p:spTgt>
                                        </p:tgtEl>
                                        <p:attrNameLst>
                                          <p:attrName>ppt_y</p:attrName>
                                        </p:attrNameLst>
                                      </p:cBhvr>
                                      <p:tavLst>
                                        <p:tav tm="0">
                                          <p:val>
                                            <p:strVal val="ppt_y"/>
                                          </p:val>
                                        </p:tav>
                                        <p:tav tm="100000">
                                          <p:val>
                                            <p:strVal val="ppt_y"/>
                                          </p:val>
                                        </p:tav>
                                      </p:tavLst>
                                    </p:anim>
                                    <p:set>
                                      <p:cBhvr>
                                        <p:cTn id="77" dur="1" fill="hold">
                                          <p:stCondLst>
                                            <p:cond delay="499"/>
                                          </p:stCondLst>
                                        </p:cTn>
                                        <p:tgtEl>
                                          <p:spTgt spid="4">
                                            <p:txEl>
                                              <p:pRg st="4" end="4"/>
                                            </p:txEl>
                                          </p:spTgt>
                                        </p:tgtEl>
                                        <p:attrNameLst>
                                          <p:attrName>style.visibility</p:attrName>
                                        </p:attrNameLst>
                                      </p:cBhvr>
                                      <p:to>
                                        <p:strVal val="hidden"/>
                                      </p:to>
                                    </p:set>
                                  </p:childTnLst>
                                </p:cTn>
                              </p:par>
                              <p:par>
                                <p:cTn id="78" presetID="2" presetClass="exit" presetSubtype="8" fill="hold" nodeType="withEffect">
                                  <p:stCondLst>
                                    <p:cond delay="37000"/>
                                  </p:stCondLst>
                                  <p:childTnLst>
                                    <p:anim calcmode="lin" valueType="num">
                                      <p:cBhvr additive="base">
                                        <p:cTn id="79" dur="500"/>
                                        <p:tgtEl>
                                          <p:spTgt spid="12"/>
                                        </p:tgtEl>
                                        <p:attrNameLst>
                                          <p:attrName>ppt_x</p:attrName>
                                        </p:attrNameLst>
                                      </p:cBhvr>
                                      <p:tavLst>
                                        <p:tav tm="0">
                                          <p:val>
                                            <p:strVal val="ppt_x"/>
                                          </p:val>
                                        </p:tav>
                                        <p:tav tm="100000">
                                          <p:val>
                                            <p:strVal val="0-ppt_w/2"/>
                                          </p:val>
                                        </p:tav>
                                      </p:tavLst>
                                    </p:anim>
                                    <p:anim calcmode="lin" valueType="num">
                                      <p:cBhvr additive="base">
                                        <p:cTn id="80" dur="500"/>
                                        <p:tgtEl>
                                          <p:spTgt spid="12"/>
                                        </p:tgtEl>
                                        <p:attrNameLst>
                                          <p:attrName>ppt_y</p:attrName>
                                        </p:attrNameLst>
                                      </p:cBhvr>
                                      <p:tavLst>
                                        <p:tav tm="0">
                                          <p:val>
                                            <p:strVal val="ppt_y"/>
                                          </p:val>
                                        </p:tav>
                                        <p:tav tm="100000">
                                          <p:val>
                                            <p:strVal val="ppt_y"/>
                                          </p:val>
                                        </p:tav>
                                      </p:tavLst>
                                    </p:anim>
                                    <p:set>
                                      <p:cBhvr>
                                        <p:cTn id="81"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2" fill="hold" display="0">
                  <p:stCondLst>
                    <p:cond delay="indefinite"/>
                  </p:stCondLst>
                  <p:endCondLst>
                    <p:cond evt="onStopAudio" delay="0">
                      <p:tgtEl>
                        <p:sldTgt/>
                      </p:tgtEl>
                    </p:cond>
                  </p:endCondLst>
                </p:cTn>
                <p:tgtEl>
                  <p:spTgt spid="9"/>
                </p:tgtEl>
              </p:cMediaNode>
            </p:audio>
          </p:childTnLst>
        </p:cTn>
      </p:par>
    </p:tnLst>
    <p:bldLst>
      <p:bldP spid="8" grpId="0" animBg="1"/>
      <p:bldP spid="8" grpId="1" animBg="1"/>
      <p:bldP spid="10" grpId="0" animBg="1"/>
      <p:bldP spid="10" grpId="1" animBg="1"/>
      <p:bldP spid="2" grpId="0"/>
      <p:bldP spid="2" grpId="1"/>
      <p:bldP spid="4" grpId="0" uiExpand="1" build="p"/>
      <p:bldP spid="4" grpI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86D63216-782C-834D-87FC-77291C6E1617}"/>
              </a:ext>
            </a:extLst>
          </p:cNvPr>
          <p:cNvGrpSpPr/>
          <p:nvPr/>
        </p:nvGrpSpPr>
        <p:grpSpPr>
          <a:xfrm>
            <a:off x="228600" y="2638671"/>
            <a:ext cx="11660739" cy="3852617"/>
            <a:chOff x="228600" y="2638671"/>
            <a:chExt cx="11660739" cy="3852617"/>
          </a:xfrm>
        </p:grpSpPr>
        <p:sp>
          <p:nvSpPr>
            <p:cNvPr id="7" name="Rectangle 6">
              <a:extLst>
                <a:ext uri="{FF2B5EF4-FFF2-40B4-BE49-F238E27FC236}">
                  <a16:creationId xmlns:a16="http://schemas.microsoft.com/office/drawing/2014/main" id="{7A419BC6-0FD6-78C1-B63F-B9D58FF2326C}"/>
                </a:ext>
              </a:extLst>
            </p:cNvPr>
            <p:cNvSpPr/>
            <p:nvPr/>
          </p:nvSpPr>
          <p:spPr>
            <a:xfrm>
              <a:off x="228600" y="2638671"/>
              <a:ext cx="11660739" cy="385261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A8D93777-172C-2A08-A041-7C775FD96636}"/>
                </a:ext>
              </a:extLst>
            </p:cNvPr>
            <p:cNvGrpSpPr/>
            <p:nvPr/>
          </p:nvGrpSpPr>
          <p:grpSpPr>
            <a:xfrm rot="5400000" flipH="1">
              <a:off x="11017394" y="5648734"/>
              <a:ext cx="822960" cy="844730"/>
              <a:chOff x="4898769" y="2804161"/>
              <a:chExt cx="822960" cy="844730"/>
            </a:xfrm>
          </p:grpSpPr>
          <p:cxnSp>
            <p:nvCxnSpPr>
              <p:cNvPr id="12" name="Straight Connector 11">
                <a:extLst>
                  <a:ext uri="{FF2B5EF4-FFF2-40B4-BE49-F238E27FC236}">
                    <a16:creationId xmlns:a16="http://schemas.microsoft.com/office/drawing/2014/main" id="{8864F437-3203-DD6C-0E96-71C1B40D4F80}"/>
                  </a:ext>
                </a:extLst>
              </p:cNvPr>
              <p:cNvCxnSpPr>
                <a:cxnSpLocks/>
              </p:cNvCxnSpPr>
              <p:nvPr/>
            </p:nvCxnSpPr>
            <p:spPr>
              <a:xfrm>
                <a:off x="4936868" y="2825931"/>
                <a:ext cx="0" cy="822960"/>
              </a:xfrm>
              <a:prstGeom prst="line">
                <a:avLst/>
              </a:prstGeom>
              <a:ln w="76200">
                <a:solidFill>
                  <a:srgbClr val="A6228C"/>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973BE2AA-0473-A474-6091-BD9CA422F632}"/>
                  </a:ext>
                </a:extLst>
              </p:cNvPr>
              <p:cNvCxnSpPr>
                <a:cxnSpLocks/>
              </p:cNvCxnSpPr>
              <p:nvPr/>
            </p:nvCxnSpPr>
            <p:spPr>
              <a:xfrm rot="5400000">
                <a:off x="5310249" y="2392681"/>
                <a:ext cx="0" cy="822960"/>
              </a:xfrm>
              <a:prstGeom prst="line">
                <a:avLst/>
              </a:prstGeom>
              <a:ln w="76200">
                <a:solidFill>
                  <a:srgbClr val="A6228C"/>
                </a:solidFill>
              </a:ln>
            </p:spPr>
            <p:style>
              <a:lnRef idx="2">
                <a:schemeClr val="accent1"/>
              </a:lnRef>
              <a:fillRef idx="0">
                <a:schemeClr val="accent1"/>
              </a:fillRef>
              <a:effectRef idx="1">
                <a:schemeClr val="accent1"/>
              </a:effectRef>
              <a:fontRef idx="minor">
                <a:schemeClr val="tx1"/>
              </a:fontRef>
            </p:style>
          </p:cxnSp>
        </p:grpSp>
        <p:grpSp>
          <p:nvGrpSpPr>
            <p:cNvPr id="57" name="Group 56">
              <a:extLst>
                <a:ext uri="{FF2B5EF4-FFF2-40B4-BE49-F238E27FC236}">
                  <a16:creationId xmlns:a16="http://schemas.microsoft.com/office/drawing/2014/main" id="{D6A9EB6F-94C8-F511-542B-D460D4F8924C}"/>
                </a:ext>
              </a:extLst>
            </p:cNvPr>
            <p:cNvGrpSpPr/>
            <p:nvPr/>
          </p:nvGrpSpPr>
          <p:grpSpPr>
            <a:xfrm rot="5400000" flipH="1" flipV="1">
              <a:off x="277585" y="5648734"/>
              <a:ext cx="822960" cy="844730"/>
              <a:chOff x="4898769" y="2804161"/>
              <a:chExt cx="822960" cy="844730"/>
            </a:xfrm>
          </p:grpSpPr>
          <p:cxnSp>
            <p:nvCxnSpPr>
              <p:cNvPr id="58" name="Straight Connector 57">
                <a:extLst>
                  <a:ext uri="{FF2B5EF4-FFF2-40B4-BE49-F238E27FC236}">
                    <a16:creationId xmlns:a16="http://schemas.microsoft.com/office/drawing/2014/main" id="{0446970D-A423-BA08-B10D-E65345161CBB}"/>
                  </a:ext>
                </a:extLst>
              </p:cNvPr>
              <p:cNvCxnSpPr>
                <a:cxnSpLocks/>
              </p:cNvCxnSpPr>
              <p:nvPr/>
            </p:nvCxnSpPr>
            <p:spPr>
              <a:xfrm>
                <a:off x="4936868" y="2825931"/>
                <a:ext cx="0" cy="822960"/>
              </a:xfrm>
              <a:prstGeom prst="line">
                <a:avLst/>
              </a:prstGeom>
              <a:ln w="76200">
                <a:solidFill>
                  <a:srgbClr val="FED02F"/>
                </a:solidFill>
              </a:ln>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13925896-73D7-8527-AC08-819D7A4B81A4}"/>
                  </a:ext>
                </a:extLst>
              </p:cNvPr>
              <p:cNvCxnSpPr>
                <a:cxnSpLocks/>
              </p:cNvCxnSpPr>
              <p:nvPr/>
            </p:nvCxnSpPr>
            <p:spPr>
              <a:xfrm rot="5400000">
                <a:off x="5310249" y="2392681"/>
                <a:ext cx="0" cy="822960"/>
              </a:xfrm>
              <a:prstGeom prst="line">
                <a:avLst/>
              </a:prstGeom>
              <a:ln w="76200">
                <a:solidFill>
                  <a:srgbClr val="FED02F"/>
                </a:solidFill>
              </a:ln>
            </p:spPr>
            <p:style>
              <a:lnRef idx="2">
                <a:schemeClr val="accent1"/>
              </a:lnRef>
              <a:fillRef idx="0">
                <a:schemeClr val="accent1"/>
              </a:fillRef>
              <a:effectRef idx="1">
                <a:schemeClr val="accent1"/>
              </a:effectRef>
              <a:fontRef idx="minor">
                <a:schemeClr val="tx1"/>
              </a:fontRef>
            </p:style>
          </p:cxnSp>
        </p:grpSp>
      </p:grpSp>
      <p:sp>
        <p:nvSpPr>
          <p:cNvPr id="2" name="TextBox 1">
            <a:extLst>
              <a:ext uri="{FF2B5EF4-FFF2-40B4-BE49-F238E27FC236}">
                <a16:creationId xmlns:a16="http://schemas.microsoft.com/office/drawing/2014/main" id="{A38E2F66-5A0E-3577-0EA9-D3D793B8AF1B}"/>
              </a:ext>
            </a:extLst>
          </p:cNvPr>
          <p:cNvSpPr txBox="1"/>
          <p:nvPr/>
        </p:nvSpPr>
        <p:spPr>
          <a:xfrm>
            <a:off x="128016" y="96886"/>
            <a:ext cx="11771884" cy="584775"/>
          </a:xfrm>
          <a:prstGeom prst="rect">
            <a:avLst/>
          </a:prstGeom>
          <a:noFill/>
        </p:spPr>
        <p:txBody>
          <a:bodyPr wrap="square" rtlCol="0">
            <a:spAutoFit/>
          </a:bodyPr>
          <a:lstStyle>
            <a:defPPr>
              <a:defRPr lang="en-US"/>
            </a:defPPr>
            <a:lvl1pPr>
              <a:defRPr sz="3200" b="1">
                <a:solidFill>
                  <a:srgbClr val="F0404C"/>
                </a:solidFill>
                <a:latin typeface="Atkinson Hyperlegible" pitchFamily="2" charset="0"/>
              </a:defRPr>
            </a:lvl1pPr>
          </a:lstStyle>
          <a:p>
            <a:r>
              <a:rPr lang="en-US" altLang="en-US" dirty="0"/>
              <a:t>Storage of infectious &amp; sharp waste</a:t>
            </a:r>
            <a:endParaRPr lang="en-US" dirty="0"/>
          </a:p>
        </p:txBody>
      </p:sp>
      <p:grpSp>
        <p:nvGrpSpPr>
          <p:cNvPr id="3" name="Group 2">
            <a:extLst>
              <a:ext uri="{FF2B5EF4-FFF2-40B4-BE49-F238E27FC236}">
                <a16:creationId xmlns:a16="http://schemas.microsoft.com/office/drawing/2014/main" id="{00FB3889-4022-9DB3-3B2E-EEF0532D1528}"/>
              </a:ext>
            </a:extLst>
          </p:cNvPr>
          <p:cNvGrpSpPr/>
          <p:nvPr/>
        </p:nvGrpSpPr>
        <p:grpSpPr>
          <a:xfrm>
            <a:off x="236013" y="754600"/>
            <a:ext cx="11724773" cy="775609"/>
            <a:chOff x="236013" y="754600"/>
            <a:chExt cx="11724773" cy="775609"/>
          </a:xfrm>
        </p:grpSpPr>
        <p:grpSp>
          <p:nvGrpSpPr>
            <p:cNvPr id="13" name="Group 12">
              <a:extLst>
                <a:ext uri="{FF2B5EF4-FFF2-40B4-BE49-F238E27FC236}">
                  <a16:creationId xmlns:a16="http://schemas.microsoft.com/office/drawing/2014/main" id="{F987DA84-1705-C5C4-23DA-AD2D4A051C17}"/>
                </a:ext>
              </a:extLst>
            </p:cNvPr>
            <p:cNvGrpSpPr/>
            <p:nvPr/>
          </p:nvGrpSpPr>
          <p:grpSpPr>
            <a:xfrm>
              <a:off x="236013" y="762663"/>
              <a:ext cx="1881049" cy="767546"/>
              <a:chOff x="236013" y="3453620"/>
              <a:chExt cx="1881049" cy="767546"/>
            </a:xfrm>
          </p:grpSpPr>
          <p:pic>
            <p:nvPicPr>
              <p:cNvPr id="14" name="Graphic 13">
                <a:extLst>
                  <a:ext uri="{FF2B5EF4-FFF2-40B4-BE49-F238E27FC236}">
                    <a16:creationId xmlns:a16="http://schemas.microsoft.com/office/drawing/2014/main" id="{44A0C4D1-8122-1537-8172-FDBC83EE498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6013" y="3453620"/>
                <a:ext cx="1881049" cy="767546"/>
              </a:xfrm>
              <a:prstGeom prst="rect">
                <a:avLst/>
              </a:prstGeom>
            </p:spPr>
          </p:pic>
          <p:sp>
            <p:nvSpPr>
              <p:cNvPr id="18" name="TextBox 17">
                <a:extLst>
                  <a:ext uri="{FF2B5EF4-FFF2-40B4-BE49-F238E27FC236}">
                    <a16:creationId xmlns:a16="http://schemas.microsoft.com/office/drawing/2014/main" id="{DA83713B-4A23-B281-C142-883337B0AD04}"/>
                  </a:ext>
                </a:extLst>
              </p:cNvPr>
              <p:cNvSpPr txBox="1"/>
              <p:nvPr/>
            </p:nvSpPr>
            <p:spPr>
              <a:xfrm>
                <a:off x="263562" y="3483450"/>
                <a:ext cx="1641113" cy="707886"/>
              </a:xfrm>
              <a:prstGeom prst="rect">
                <a:avLst/>
              </a:prstGeom>
              <a:noFill/>
            </p:spPr>
            <p:txBody>
              <a:bodyPr wrap="square" rtlCol="0">
                <a:spAutoFit/>
              </a:bodyPr>
              <a:lstStyle/>
              <a:p>
                <a:pPr lvl="0" algn="ctr"/>
                <a:r>
                  <a:rPr lang="en-US" sz="2000" dirty="0">
                    <a:solidFill>
                      <a:schemeClr val="bg1"/>
                    </a:solidFill>
                    <a:latin typeface="Atkinson Hyperlegible" pitchFamily="2" charset="0"/>
                  </a:rPr>
                  <a:t>Generation/</a:t>
                </a:r>
              </a:p>
              <a:p>
                <a:pPr lvl="0" algn="ctr"/>
                <a:r>
                  <a:rPr lang="en-US" sz="2000" dirty="0">
                    <a:solidFill>
                      <a:schemeClr val="bg1"/>
                    </a:solidFill>
                    <a:latin typeface="Atkinson Hyperlegible" pitchFamily="2" charset="0"/>
                  </a:rPr>
                  <a:t>Minimization</a:t>
                </a:r>
              </a:p>
            </p:txBody>
          </p:sp>
        </p:grpSp>
        <p:grpSp>
          <p:nvGrpSpPr>
            <p:cNvPr id="19" name="Group 18">
              <a:extLst>
                <a:ext uri="{FF2B5EF4-FFF2-40B4-BE49-F238E27FC236}">
                  <a16:creationId xmlns:a16="http://schemas.microsoft.com/office/drawing/2014/main" id="{3A6C7E65-6DC4-BE3A-56F8-AF479CDED05A}"/>
                </a:ext>
              </a:extLst>
            </p:cNvPr>
            <p:cNvGrpSpPr/>
            <p:nvPr/>
          </p:nvGrpSpPr>
          <p:grpSpPr>
            <a:xfrm>
              <a:off x="10117866" y="762663"/>
              <a:ext cx="1842920" cy="767546"/>
              <a:chOff x="10117866" y="3453620"/>
              <a:chExt cx="1842920" cy="767546"/>
            </a:xfrm>
          </p:grpSpPr>
          <p:pic>
            <p:nvPicPr>
              <p:cNvPr id="23" name="Graphic 22">
                <a:extLst>
                  <a:ext uri="{FF2B5EF4-FFF2-40B4-BE49-F238E27FC236}">
                    <a16:creationId xmlns:a16="http://schemas.microsoft.com/office/drawing/2014/main" id="{F11A9159-DC00-A997-0CE9-CD2FC156AA6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117866" y="3453620"/>
                <a:ext cx="1842920" cy="767546"/>
              </a:xfrm>
              <a:prstGeom prst="rect">
                <a:avLst/>
              </a:prstGeom>
            </p:spPr>
          </p:pic>
          <p:sp>
            <p:nvSpPr>
              <p:cNvPr id="24" name="TextBox 23">
                <a:extLst>
                  <a:ext uri="{FF2B5EF4-FFF2-40B4-BE49-F238E27FC236}">
                    <a16:creationId xmlns:a16="http://schemas.microsoft.com/office/drawing/2014/main" id="{7C2AE634-94FF-0ADB-156E-32D898681AAF}"/>
                  </a:ext>
                </a:extLst>
              </p:cNvPr>
              <p:cNvSpPr txBox="1"/>
              <p:nvPr/>
            </p:nvSpPr>
            <p:spPr>
              <a:xfrm>
                <a:off x="10421192" y="3483450"/>
                <a:ext cx="1331648" cy="707886"/>
              </a:xfrm>
              <a:prstGeom prst="rect">
                <a:avLst/>
              </a:prstGeom>
              <a:noFill/>
            </p:spPr>
            <p:txBody>
              <a:bodyPr wrap="square" rtlCol="0">
                <a:spAutoFit/>
              </a:bodyPr>
              <a:lstStyle/>
              <a:p>
                <a:pPr lvl="0" algn="ctr"/>
                <a:r>
                  <a:rPr lang="en-US" sz="2000" dirty="0">
                    <a:solidFill>
                      <a:schemeClr val="bg1"/>
                    </a:solidFill>
                    <a:latin typeface="Atkinson Hyperlegible" pitchFamily="2" charset="0"/>
                  </a:rPr>
                  <a:t>Final disposal</a:t>
                </a:r>
              </a:p>
            </p:txBody>
          </p:sp>
        </p:grpSp>
        <p:grpSp>
          <p:nvGrpSpPr>
            <p:cNvPr id="26" name="Group 25">
              <a:extLst>
                <a:ext uri="{FF2B5EF4-FFF2-40B4-BE49-F238E27FC236}">
                  <a16:creationId xmlns:a16="http://schemas.microsoft.com/office/drawing/2014/main" id="{C115AB0B-11C9-CF31-D863-943C100E32FD}"/>
                </a:ext>
              </a:extLst>
            </p:cNvPr>
            <p:cNvGrpSpPr/>
            <p:nvPr/>
          </p:nvGrpSpPr>
          <p:grpSpPr>
            <a:xfrm>
              <a:off x="8477247" y="762663"/>
              <a:ext cx="1842920" cy="767546"/>
              <a:chOff x="8477247" y="3453620"/>
              <a:chExt cx="1842920" cy="767546"/>
            </a:xfrm>
          </p:grpSpPr>
          <p:pic>
            <p:nvPicPr>
              <p:cNvPr id="27" name="Graphic 26">
                <a:extLst>
                  <a:ext uri="{FF2B5EF4-FFF2-40B4-BE49-F238E27FC236}">
                    <a16:creationId xmlns:a16="http://schemas.microsoft.com/office/drawing/2014/main" id="{DE03DDF3-0772-2CEB-0556-EDEC5EB1377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477247" y="3453620"/>
                <a:ext cx="1842920" cy="767546"/>
              </a:xfrm>
              <a:prstGeom prst="rect">
                <a:avLst/>
              </a:prstGeom>
            </p:spPr>
          </p:pic>
          <p:sp>
            <p:nvSpPr>
              <p:cNvPr id="28" name="TextBox 27">
                <a:extLst>
                  <a:ext uri="{FF2B5EF4-FFF2-40B4-BE49-F238E27FC236}">
                    <a16:creationId xmlns:a16="http://schemas.microsoft.com/office/drawing/2014/main" id="{2CD7DAD6-B54E-D2F2-D987-F157443D579B}"/>
                  </a:ext>
                </a:extLst>
              </p:cNvPr>
              <p:cNvSpPr txBox="1"/>
              <p:nvPr/>
            </p:nvSpPr>
            <p:spPr>
              <a:xfrm>
                <a:off x="8806817" y="3637338"/>
                <a:ext cx="1344964" cy="400110"/>
              </a:xfrm>
              <a:prstGeom prst="rect">
                <a:avLst/>
              </a:prstGeom>
              <a:noFill/>
            </p:spPr>
            <p:txBody>
              <a:bodyPr wrap="square" rtlCol="0">
                <a:spAutoFit/>
              </a:bodyPr>
              <a:lstStyle/>
              <a:p>
                <a:pPr lvl="0" algn="ctr"/>
                <a:r>
                  <a:rPr lang="en-US" sz="2000" dirty="0">
                    <a:solidFill>
                      <a:schemeClr val="bg1"/>
                    </a:solidFill>
                    <a:latin typeface="Atkinson Hyperlegible" pitchFamily="2" charset="0"/>
                  </a:rPr>
                  <a:t>Treatment</a:t>
                </a:r>
              </a:p>
            </p:txBody>
          </p:sp>
        </p:grpSp>
        <p:grpSp>
          <p:nvGrpSpPr>
            <p:cNvPr id="29" name="Group 28">
              <a:extLst>
                <a:ext uri="{FF2B5EF4-FFF2-40B4-BE49-F238E27FC236}">
                  <a16:creationId xmlns:a16="http://schemas.microsoft.com/office/drawing/2014/main" id="{CE76DB88-EB8C-51ED-5407-272300CDA2AB}"/>
                </a:ext>
              </a:extLst>
            </p:cNvPr>
            <p:cNvGrpSpPr/>
            <p:nvPr/>
          </p:nvGrpSpPr>
          <p:grpSpPr>
            <a:xfrm>
              <a:off x="1914763" y="754600"/>
              <a:ext cx="1842920" cy="767546"/>
              <a:chOff x="1914763" y="3453620"/>
              <a:chExt cx="1842920" cy="767546"/>
            </a:xfrm>
          </p:grpSpPr>
          <p:pic>
            <p:nvPicPr>
              <p:cNvPr id="31" name="Graphic 30">
                <a:extLst>
                  <a:ext uri="{FF2B5EF4-FFF2-40B4-BE49-F238E27FC236}">
                    <a16:creationId xmlns:a16="http://schemas.microsoft.com/office/drawing/2014/main" id="{D82F4B86-005C-75C2-853B-E36D6D414CD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914763" y="3453620"/>
                <a:ext cx="1842920" cy="767546"/>
              </a:xfrm>
              <a:prstGeom prst="rect">
                <a:avLst/>
              </a:prstGeom>
            </p:spPr>
          </p:pic>
          <p:sp>
            <p:nvSpPr>
              <p:cNvPr id="33" name="TextBox 32">
                <a:extLst>
                  <a:ext uri="{FF2B5EF4-FFF2-40B4-BE49-F238E27FC236}">
                    <a16:creationId xmlns:a16="http://schemas.microsoft.com/office/drawing/2014/main" id="{40FE129D-A00A-1EEF-A435-3DD44C8AA98E}"/>
                  </a:ext>
                </a:extLst>
              </p:cNvPr>
              <p:cNvSpPr txBox="1"/>
              <p:nvPr/>
            </p:nvSpPr>
            <p:spPr>
              <a:xfrm>
                <a:off x="2166133" y="3637338"/>
                <a:ext cx="1546002" cy="400110"/>
              </a:xfrm>
              <a:prstGeom prst="rect">
                <a:avLst/>
              </a:prstGeom>
              <a:noFill/>
            </p:spPr>
            <p:txBody>
              <a:bodyPr wrap="square" rtlCol="0">
                <a:spAutoFit/>
              </a:bodyPr>
              <a:lstStyle/>
              <a:p>
                <a:pPr lvl="0" algn="ctr"/>
                <a:r>
                  <a:rPr lang="en-US" sz="2000" dirty="0">
                    <a:solidFill>
                      <a:schemeClr val="bg1"/>
                    </a:solidFill>
                    <a:latin typeface="Atkinson Hyperlegible" pitchFamily="2" charset="0"/>
                  </a:rPr>
                  <a:t>Segregation</a:t>
                </a:r>
              </a:p>
            </p:txBody>
          </p:sp>
        </p:grpSp>
        <p:grpSp>
          <p:nvGrpSpPr>
            <p:cNvPr id="34" name="Group 33">
              <a:extLst>
                <a:ext uri="{FF2B5EF4-FFF2-40B4-BE49-F238E27FC236}">
                  <a16:creationId xmlns:a16="http://schemas.microsoft.com/office/drawing/2014/main" id="{8658C4E3-7499-950D-565D-7CC62CFDBD04}"/>
                </a:ext>
              </a:extLst>
            </p:cNvPr>
            <p:cNvGrpSpPr/>
            <p:nvPr/>
          </p:nvGrpSpPr>
          <p:grpSpPr>
            <a:xfrm>
              <a:off x="3555384" y="762663"/>
              <a:ext cx="1842920" cy="767546"/>
              <a:chOff x="3555384" y="3453620"/>
              <a:chExt cx="1842920" cy="767546"/>
            </a:xfrm>
          </p:grpSpPr>
          <p:pic>
            <p:nvPicPr>
              <p:cNvPr id="38" name="Graphic 37">
                <a:extLst>
                  <a:ext uri="{FF2B5EF4-FFF2-40B4-BE49-F238E27FC236}">
                    <a16:creationId xmlns:a16="http://schemas.microsoft.com/office/drawing/2014/main" id="{391970D8-EBCC-C034-CCCC-4E52D1F8C92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55384" y="3453620"/>
                <a:ext cx="1842920" cy="767546"/>
              </a:xfrm>
              <a:prstGeom prst="rect">
                <a:avLst/>
              </a:prstGeom>
            </p:spPr>
          </p:pic>
          <p:sp>
            <p:nvSpPr>
              <p:cNvPr id="39" name="TextBox 38">
                <a:extLst>
                  <a:ext uri="{FF2B5EF4-FFF2-40B4-BE49-F238E27FC236}">
                    <a16:creationId xmlns:a16="http://schemas.microsoft.com/office/drawing/2014/main" id="{51E7FC73-03EB-0440-FCEF-BD3B80A29B08}"/>
                  </a:ext>
                </a:extLst>
              </p:cNvPr>
              <p:cNvSpPr txBox="1"/>
              <p:nvPr/>
            </p:nvSpPr>
            <p:spPr>
              <a:xfrm>
                <a:off x="3857056" y="3637338"/>
                <a:ext cx="1427707" cy="400110"/>
              </a:xfrm>
              <a:prstGeom prst="rect">
                <a:avLst/>
              </a:prstGeom>
              <a:noFill/>
            </p:spPr>
            <p:txBody>
              <a:bodyPr wrap="square" rtlCol="0">
                <a:spAutoFit/>
              </a:bodyPr>
              <a:lstStyle/>
              <a:p>
                <a:pPr lvl="0" algn="ctr"/>
                <a:r>
                  <a:rPr lang="en-US" sz="2000" dirty="0">
                    <a:solidFill>
                      <a:schemeClr val="bg1"/>
                    </a:solidFill>
                    <a:latin typeface="Atkinson Hyperlegible" pitchFamily="2" charset="0"/>
                  </a:rPr>
                  <a:t>Collection</a:t>
                </a:r>
              </a:p>
            </p:txBody>
          </p:sp>
        </p:grpSp>
        <p:grpSp>
          <p:nvGrpSpPr>
            <p:cNvPr id="40" name="Group 39">
              <a:extLst>
                <a:ext uri="{FF2B5EF4-FFF2-40B4-BE49-F238E27FC236}">
                  <a16:creationId xmlns:a16="http://schemas.microsoft.com/office/drawing/2014/main" id="{9157B391-0785-C4A9-ECB3-0936086CFF15}"/>
                </a:ext>
              </a:extLst>
            </p:cNvPr>
            <p:cNvGrpSpPr/>
            <p:nvPr/>
          </p:nvGrpSpPr>
          <p:grpSpPr>
            <a:xfrm>
              <a:off x="5196005" y="762663"/>
              <a:ext cx="1842920" cy="767546"/>
              <a:chOff x="5196005" y="3453620"/>
              <a:chExt cx="1842920" cy="767546"/>
            </a:xfrm>
          </p:grpSpPr>
          <p:pic>
            <p:nvPicPr>
              <p:cNvPr id="41" name="Graphic 40">
                <a:extLst>
                  <a:ext uri="{FF2B5EF4-FFF2-40B4-BE49-F238E27FC236}">
                    <a16:creationId xmlns:a16="http://schemas.microsoft.com/office/drawing/2014/main" id="{D6AE0988-254B-FDD1-0F57-DAC4559C9D3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196005" y="3453620"/>
                <a:ext cx="1842920" cy="767546"/>
              </a:xfrm>
              <a:prstGeom prst="rect">
                <a:avLst/>
              </a:prstGeom>
            </p:spPr>
          </p:pic>
          <p:sp>
            <p:nvSpPr>
              <p:cNvPr id="42" name="TextBox 41">
                <a:extLst>
                  <a:ext uri="{FF2B5EF4-FFF2-40B4-BE49-F238E27FC236}">
                    <a16:creationId xmlns:a16="http://schemas.microsoft.com/office/drawing/2014/main" id="{FEA6EEF6-6726-1F54-0622-9E29FF4ECD71}"/>
                  </a:ext>
                </a:extLst>
              </p:cNvPr>
              <p:cNvSpPr txBox="1"/>
              <p:nvPr/>
            </p:nvSpPr>
            <p:spPr>
              <a:xfrm>
                <a:off x="5496613" y="3637338"/>
                <a:ext cx="1427707" cy="400110"/>
              </a:xfrm>
              <a:prstGeom prst="rect">
                <a:avLst/>
              </a:prstGeom>
              <a:noFill/>
            </p:spPr>
            <p:txBody>
              <a:bodyPr wrap="square" rtlCol="0">
                <a:spAutoFit/>
              </a:bodyPr>
              <a:lstStyle/>
              <a:p>
                <a:pPr lvl="0" algn="ctr"/>
                <a:r>
                  <a:rPr lang="en-US" sz="2000" dirty="0">
                    <a:solidFill>
                      <a:schemeClr val="bg1"/>
                    </a:solidFill>
                    <a:latin typeface="Atkinson Hyperlegible" pitchFamily="2" charset="0"/>
                  </a:rPr>
                  <a:t>Transport</a:t>
                </a:r>
              </a:p>
            </p:txBody>
          </p:sp>
        </p:grpSp>
        <p:grpSp>
          <p:nvGrpSpPr>
            <p:cNvPr id="43" name="Group 42">
              <a:extLst>
                <a:ext uri="{FF2B5EF4-FFF2-40B4-BE49-F238E27FC236}">
                  <a16:creationId xmlns:a16="http://schemas.microsoft.com/office/drawing/2014/main" id="{75322330-712E-6181-4A26-293912FEF848}"/>
                </a:ext>
              </a:extLst>
            </p:cNvPr>
            <p:cNvGrpSpPr/>
            <p:nvPr/>
          </p:nvGrpSpPr>
          <p:grpSpPr>
            <a:xfrm>
              <a:off x="6836626" y="762663"/>
              <a:ext cx="1842920" cy="767546"/>
              <a:chOff x="6836626" y="3453620"/>
              <a:chExt cx="1842920" cy="767546"/>
            </a:xfrm>
          </p:grpSpPr>
          <p:pic>
            <p:nvPicPr>
              <p:cNvPr id="44" name="Graphic 43">
                <a:extLst>
                  <a:ext uri="{FF2B5EF4-FFF2-40B4-BE49-F238E27FC236}">
                    <a16:creationId xmlns:a16="http://schemas.microsoft.com/office/drawing/2014/main" id="{7FE67B41-5497-B5A7-4B80-27F0DAA1CE9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836626" y="3453620"/>
                <a:ext cx="1842920" cy="767546"/>
              </a:xfrm>
              <a:prstGeom prst="rect">
                <a:avLst/>
              </a:prstGeom>
            </p:spPr>
          </p:pic>
          <p:sp>
            <p:nvSpPr>
              <p:cNvPr id="45" name="TextBox 44">
                <a:extLst>
                  <a:ext uri="{FF2B5EF4-FFF2-40B4-BE49-F238E27FC236}">
                    <a16:creationId xmlns:a16="http://schemas.microsoft.com/office/drawing/2014/main" id="{3A9E1D97-660F-C9D3-E728-699B66D43068}"/>
                  </a:ext>
                </a:extLst>
              </p:cNvPr>
              <p:cNvSpPr txBox="1"/>
              <p:nvPr/>
            </p:nvSpPr>
            <p:spPr>
              <a:xfrm>
                <a:off x="7104447" y="3637338"/>
                <a:ext cx="1427707" cy="400110"/>
              </a:xfrm>
              <a:prstGeom prst="rect">
                <a:avLst/>
              </a:prstGeom>
              <a:noFill/>
            </p:spPr>
            <p:txBody>
              <a:bodyPr wrap="square" rtlCol="0">
                <a:spAutoFit/>
              </a:bodyPr>
              <a:lstStyle/>
              <a:p>
                <a:pPr lvl="0" algn="ctr"/>
                <a:r>
                  <a:rPr lang="en-US" sz="2000" dirty="0">
                    <a:latin typeface="Atkinson Hyperlegible" pitchFamily="2" charset="0"/>
                  </a:rPr>
                  <a:t>Storage</a:t>
                </a:r>
              </a:p>
            </p:txBody>
          </p:sp>
        </p:grpSp>
      </p:grpSp>
      <p:sp>
        <p:nvSpPr>
          <p:cNvPr id="5" name="TextBox 4">
            <a:extLst>
              <a:ext uri="{FF2B5EF4-FFF2-40B4-BE49-F238E27FC236}">
                <a16:creationId xmlns:a16="http://schemas.microsoft.com/office/drawing/2014/main" id="{A3A78908-7851-40B3-90FC-1F5170BA3D0F}"/>
              </a:ext>
            </a:extLst>
          </p:cNvPr>
          <p:cNvSpPr txBox="1"/>
          <p:nvPr/>
        </p:nvSpPr>
        <p:spPr>
          <a:xfrm>
            <a:off x="396112" y="4336638"/>
            <a:ext cx="2639140" cy="1569660"/>
          </a:xfrm>
          <a:prstGeom prst="rect">
            <a:avLst/>
          </a:prstGeom>
          <a:noFill/>
        </p:spPr>
        <p:txBody>
          <a:bodyPr wrap="square" rtlCol="0">
            <a:spAutoFit/>
          </a:bodyPr>
          <a:lstStyle/>
          <a:p>
            <a:pPr algn="ctr">
              <a:spcAft>
                <a:spcPts val="1200"/>
              </a:spcAft>
              <a:buClr>
                <a:schemeClr val="accent6">
                  <a:lumMod val="50000"/>
                </a:schemeClr>
              </a:buClr>
            </a:pPr>
            <a:r>
              <a:rPr lang="en-GB" sz="2400" dirty="0">
                <a:latin typeface="Atkinson Hyperlegible" pitchFamily="2" charset="0"/>
                <a:cs typeface="Arial"/>
              </a:rPr>
              <a:t>Floor and walls are sealed or tiled to allow easy disinfection.</a:t>
            </a:r>
            <a:endParaRPr lang="en-GB" sz="2400" dirty="0">
              <a:latin typeface="Atkinson Hyperlegible" pitchFamily="2" charset="0"/>
            </a:endParaRPr>
          </a:p>
        </p:txBody>
      </p:sp>
      <p:sp>
        <p:nvSpPr>
          <p:cNvPr id="20" name="TextBox 19">
            <a:extLst>
              <a:ext uri="{FF2B5EF4-FFF2-40B4-BE49-F238E27FC236}">
                <a16:creationId xmlns:a16="http://schemas.microsoft.com/office/drawing/2014/main" id="{DBE54F97-7444-A8FA-9534-A3AD6ED7C2FD}"/>
              </a:ext>
            </a:extLst>
          </p:cNvPr>
          <p:cNvSpPr txBox="1"/>
          <p:nvPr/>
        </p:nvSpPr>
        <p:spPr>
          <a:xfrm>
            <a:off x="3290252" y="4336638"/>
            <a:ext cx="2304825" cy="1200329"/>
          </a:xfrm>
          <a:prstGeom prst="rect">
            <a:avLst/>
          </a:prstGeom>
          <a:noFill/>
        </p:spPr>
        <p:txBody>
          <a:bodyPr wrap="square" rtlCol="0">
            <a:spAutoFit/>
          </a:bodyPr>
          <a:lstStyle/>
          <a:p>
            <a:pPr algn="ctr">
              <a:spcAft>
                <a:spcPts val="1200"/>
              </a:spcAft>
              <a:buClr>
                <a:schemeClr val="accent6">
                  <a:lumMod val="50000"/>
                </a:schemeClr>
              </a:buClr>
            </a:pPr>
            <a:r>
              <a:rPr lang="en-US" altLang="en-US" sz="2400" dirty="0">
                <a:latin typeface="Atkinson Hyperlegible" pitchFamily="2" charset="0"/>
                <a:cs typeface="Arial"/>
              </a:rPr>
              <a:t>Well ventilated &amp; protected from rain.</a:t>
            </a:r>
          </a:p>
        </p:txBody>
      </p:sp>
      <p:sp>
        <p:nvSpPr>
          <p:cNvPr id="37" name="TextBox 36">
            <a:extLst>
              <a:ext uri="{FF2B5EF4-FFF2-40B4-BE49-F238E27FC236}">
                <a16:creationId xmlns:a16="http://schemas.microsoft.com/office/drawing/2014/main" id="{E24AB51C-BDB5-0D89-94FB-2E5B8134D77A}"/>
              </a:ext>
            </a:extLst>
          </p:cNvPr>
          <p:cNvSpPr txBox="1"/>
          <p:nvPr/>
        </p:nvSpPr>
        <p:spPr>
          <a:xfrm>
            <a:off x="5850077" y="4336638"/>
            <a:ext cx="2764028" cy="1200329"/>
          </a:xfrm>
          <a:prstGeom prst="rect">
            <a:avLst/>
          </a:prstGeom>
          <a:noFill/>
        </p:spPr>
        <p:txBody>
          <a:bodyPr wrap="square" rtlCol="0">
            <a:spAutoFit/>
          </a:bodyPr>
          <a:lstStyle/>
          <a:p>
            <a:pPr algn="ctr">
              <a:spcAft>
                <a:spcPts val="1200"/>
              </a:spcAft>
              <a:buClr>
                <a:schemeClr val="accent6">
                  <a:lumMod val="50000"/>
                </a:schemeClr>
              </a:buClr>
            </a:pPr>
            <a:r>
              <a:rPr lang="en-US" altLang="en-US" sz="2400" dirty="0">
                <a:latin typeface="Atkinson Hyperlegible" pitchFamily="2" charset="0"/>
                <a:cs typeface="Arial"/>
              </a:rPr>
              <a:t>Storage does not exceed maximum time limit.</a:t>
            </a:r>
          </a:p>
        </p:txBody>
      </p:sp>
      <p:sp>
        <p:nvSpPr>
          <p:cNvPr id="48" name="TextBox 47">
            <a:extLst>
              <a:ext uri="{FF2B5EF4-FFF2-40B4-BE49-F238E27FC236}">
                <a16:creationId xmlns:a16="http://schemas.microsoft.com/office/drawing/2014/main" id="{9C79C63F-2183-B90A-7092-47600A439019}"/>
              </a:ext>
            </a:extLst>
          </p:cNvPr>
          <p:cNvSpPr txBox="1"/>
          <p:nvPr/>
        </p:nvSpPr>
        <p:spPr>
          <a:xfrm>
            <a:off x="8869103" y="4336638"/>
            <a:ext cx="2880536" cy="1569660"/>
          </a:xfrm>
          <a:prstGeom prst="rect">
            <a:avLst/>
          </a:prstGeom>
          <a:noFill/>
        </p:spPr>
        <p:txBody>
          <a:bodyPr wrap="square" rtlCol="0">
            <a:spAutoFit/>
          </a:bodyPr>
          <a:lstStyle/>
          <a:p>
            <a:pPr algn="ctr">
              <a:spcAft>
                <a:spcPts val="1200"/>
              </a:spcAft>
              <a:buClr>
                <a:schemeClr val="accent6">
                  <a:lumMod val="50000"/>
                </a:schemeClr>
              </a:buClr>
            </a:pPr>
            <a:r>
              <a:rPr lang="en-US" altLang="en-US" sz="2400" dirty="0">
                <a:latin typeface="Atkinson Hyperlegible" pitchFamily="2" charset="0"/>
                <a:cs typeface="Arial"/>
              </a:rPr>
              <a:t>Sharps require attention: containers replaced when 3/4th full.</a:t>
            </a:r>
          </a:p>
        </p:txBody>
      </p:sp>
      <p:cxnSp>
        <p:nvCxnSpPr>
          <p:cNvPr id="54" name="Straight Connector 53">
            <a:extLst>
              <a:ext uri="{FF2B5EF4-FFF2-40B4-BE49-F238E27FC236}">
                <a16:creationId xmlns:a16="http://schemas.microsoft.com/office/drawing/2014/main" id="{5A13073F-F43B-6C9B-11FE-55D0823CBCD6}"/>
              </a:ext>
            </a:extLst>
          </p:cNvPr>
          <p:cNvCxnSpPr>
            <a:cxnSpLocks/>
          </p:cNvCxnSpPr>
          <p:nvPr/>
        </p:nvCxnSpPr>
        <p:spPr>
          <a:xfrm rot="5400000">
            <a:off x="2018196" y="5007168"/>
            <a:ext cx="2289112" cy="0"/>
          </a:xfrm>
          <a:prstGeom prst="line">
            <a:avLst/>
          </a:prstGeom>
          <a:ln w="12700">
            <a:gradFill>
              <a:gsLst>
                <a:gs pos="0">
                  <a:schemeClr val="tx1">
                    <a:lumMod val="95000"/>
                    <a:lumOff val="5000"/>
                    <a:alpha val="0"/>
                  </a:schemeClr>
                </a:gs>
                <a:gs pos="50500">
                  <a:srgbClr val="0D0D0D"/>
                </a:gs>
                <a:gs pos="100000">
                  <a:schemeClr val="tx1">
                    <a:lumMod val="95000"/>
                    <a:lumOff val="5000"/>
                    <a:alpha val="0"/>
                  </a:schemeClr>
                </a:gs>
              </a:gsLst>
              <a:lin ang="7200000" scaled="0"/>
            </a:gradFill>
          </a:ln>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421D186B-A96E-5756-F21D-41024DE2FF87}"/>
              </a:ext>
            </a:extLst>
          </p:cNvPr>
          <p:cNvCxnSpPr>
            <a:cxnSpLocks/>
          </p:cNvCxnSpPr>
          <p:nvPr/>
        </p:nvCxnSpPr>
        <p:spPr>
          <a:xfrm rot="5400000">
            <a:off x="4578021" y="5007168"/>
            <a:ext cx="2289112" cy="0"/>
          </a:xfrm>
          <a:prstGeom prst="line">
            <a:avLst/>
          </a:prstGeom>
          <a:ln w="12700">
            <a:gradFill>
              <a:gsLst>
                <a:gs pos="0">
                  <a:schemeClr val="tx1">
                    <a:lumMod val="95000"/>
                    <a:lumOff val="5000"/>
                    <a:alpha val="0"/>
                  </a:schemeClr>
                </a:gs>
                <a:gs pos="50500">
                  <a:srgbClr val="0D0D0D"/>
                </a:gs>
                <a:gs pos="100000">
                  <a:schemeClr val="tx1">
                    <a:lumMod val="95000"/>
                    <a:lumOff val="5000"/>
                    <a:alpha val="0"/>
                  </a:schemeClr>
                </a:gs>
              </a:gsLst>
              <a:lin ang="7200000" scaled="0"/>
            </a:gradFill>
          </a:ln>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a16="http://schemas.microsoft.com/office/drawing/2014/main" id="{4DCA1932-CF4B-7C1F-3ADE-A881B0EA1AC8}"/>
              </a:ext>
            </a:extLst>
          </p:cNvPr>
          <p:cNvCxnSpPr>
            <a:cxnSpLocks/>
          </p:cNvCxnSpPr>
          <p:nvPr/>
        </p:nvCxnSpPr>
        <p:spPr>
          <a:xfrm rot="5400000">
            <a:off x="7597049" y="5007168"/>
            <a:ext cx="2289112" cy="0"/>
          </a:xfrm>
          <a:prstGeom prst="line">
            <a:avLst/>
          </a:prstGeom>
          <a:ln w="12700">
            <a:gradFill>
              <a:gsLst>
                <a:gs pos="0">
                  <a:schemeClr val="tx1">
                    <a:lumMod val="95000"/>
                    <a:lumOff val="5000"/>
                    <a:alpha val="0"/>
                  </a:schemeClr>
                </a:gs>
                <a:gs pos="50500">
                  <a:srgbClr val="0D0D0D"/>
                </a:gs>
                <a:gs pos="100000">
                  <a:schemeClr val="tx1">
                    <a:lumMod val="95000"/>
                    <a:lumOff val="5000"/>
                    <a:alpha val="0"/>
                  </a:schemeClr>
                </a:gs>
              </a:gsLst>
              <a:lin ang="7200000" scaled="0"/>
            </a:gradFill>
          </a:ln>
        </p:spPr>
        <p:style>
          <a:lnRef idx="2">
            <a:schemeClr val="accent1"/>
          </a:lnRef>
          <a:fillRef idx="0">
            <a:schemeClr val="accent1"/>
          </a:fillRef>
          <a:effectRef idx="1">
            <a:schemeClr val="accent1"/>
          </a:effectRef>
          <a:fontRef idx="minor">
            <a:schemeClr val="tx1"/>
          </a:fontRef>
        </p:style>
      </p:cxnSp>
      <p:grpSp>
        <p:nvGrpSpPr>
          <p:cNvPr id="8" name="Group 7">
            <a:extLst>
              <a:ext uri="{FF2B5EF4-FFF2-40B4-BE49-F238E27FC236}">
                <a16:creationId xmlns:a16="http://schemas.microsoft.com/office/drawing/2014/main" id="{43451D03-73CD-D4CA-BD35-1B7953BE042F}"/>
              </a:ext>
            </a:extLst>
          </p:cNvPr>
          <p:cNvGrpSpPr/>
          <p:nvPr/>
        </p:nvGrpSpPr>
        <p:grpSpPr>
          <a:xfrm>
            <a:off x="6087655" y="2027908"/>
            <a:ext cx="5506314" cy="1270200"/>
            <a:chOff x="6087655" y="2027908"/>
            <a:chExt cx="5506314" cy="1270200"/>
          </a:xfrm>
        </p:grpSpPr>
        <p:sp>
          <p:nvSpPr>
            <p:cNvPr id="6" name="Rectangle: Rounded Corners 5">
              <a:extLst>
                <a:ext uri="{FF2B5EF4-FFF2-40B4-BE49-F238E27FC236}">
                  <a16:creationId xmlns:a16="http://schemas.microsoft.com/office/drawing/2014/main" id="{F5687366-BCB9-5022-5DAC-1488CA424855}"/>
                </a:ext>
              </a:extLst>
            </p:cNvPr>
            <p:cNvSpPr/>
            <p:nvPr/>
          </p:nvSpPr>
          <p:spPr>
            <a:xfrm>
              <a:off x="6087655" y="2027908"/>
              <a:ext cx="5506314" cy="1270200"/>
            </a:xfrm>
            <a:prstGeom prst="roundRect">
              <a:avLst>
                <a:gd name="adj" fmla="val 50000"/>
              </a:avLst>
            </a:prstGeom>
            <a:solidFill>
              <a:schemeClr val="bg1"/>
            </a:solidFill>
            <a:ln>
              <a:solidFill>
                <a:srgbClr val="A6228C"/>
              </a:solidFill>
            </a:ln>
            <a:effectLst>
              <a:outerShdw blurRad="127000" dist="127000" dir="5400000" algn="t"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tkinson Hyperlegible" pitchFamily="2" charset="0"/>
              </a:endParaRPr>
            </a:p>
          </p:txBody>
        </p:sp>
        <p:sp>
          <p:nvSpPr>
            <p:cNvPr id="22" name="Oval 21">
              <a:extLst>
                <a:ext uri="{FF2B5EF4-FFF2-40B4-BE49-F238E27FC236}">
                  <a16:creationId xmlns:a16="http://schemas.microsoft.com/office/drawing/2014/main" id="{E8EB97F7-220A-C745-6EC3-75AF3EA722FD}"/>
                </a:ext>
              </a:extLst>
            </p:cNvPr>
            <p:cNvSpPr/>
            <p:nvPr/>
          </p:nvSpPr>
          <p:spPr>
            <a:xfrm>
              <a:off x="6117465" y="2052245"/>
              <a:ext cx="1221526" cy="1221526"/>
            </a:xfrm>
            <a:prstGeom prst="ellipse">
              <a:avLst/>
            </a:prstGeom>
            <a:solidFill>
              <a:srgbClr val="A6228C">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tkinson Hyperlegible" pitchFamily="2" charset="0"/>
              </a:endParaRPr>
            </a:p>
          </p:txBody>
        </p:sp>
        <p:sp>
          <p:nvSpPr>
            <p:cNvPr id="10" name="TextBox 9">
              <a:extLst>
                <a:ext uri="{FF2B5EF4-FFF2-40B4-BE49-F238E27FC236}">
                  <a16:creationId xmlns:a16="http://schemas.microsoft.com/office/drawing/2014/main" id="{26B3A0EA-3FEB-72BC-59F7-11C836193CA5}"/>
                </a:ext>
              </a:extLst>
            </p:cNvPr>
            <p:cNvSpPr txBox="1"/>
            <p:nvPr/>
          </p:nvSpPr>
          <p:spPr>
            <a:xfrm>
              <a:off x="7420516" y="2109010"/>
              <a:ext cx="3768877" cy="1107996"/>
            </a:xfrm>
            <a:prstGeom prst="rect">
              <a:avLst/>
            </a:prstGeom>
            <a:noFill/>
          </p:spPr>
          <p:txBody>
            <a:bodyPr wrap="square" rtlCol="0">
              <a:spAutoFit/>
            </a:bodyPr>
            <a:lstStyle/>
            <a:p>
              <a:pPr>
                <a:spcAft>
                  <a:spcPts val="1200"/>
                </a:spcAft>
                <a:buClr>
                  <a:schemeClr val="accent6">
                    <a:lumMod val="50000"/>
                  </a:schemeClr>
                </a:buClr>
              </a:pPr>
              <a:r>
                <a:rPr lang="en-US" altLang="en-US" sz="2200" dirty="0">
                  <a:latin typeface="Atkinson Hyperlegible" pitchFamily="2" charset="0"/>
                  <a:cs typeface="Arial" panose="020B0604020202020204" pitchFamily="34" charset="0"/>
                </a:rPr>
                <a:t>Inaccessible to unauthorized persons/children, animals, insects and birds.</a:t>
              </a:r>
            </a:p>
          </p:txBody>
        </p:sp>
        <p:pic>
          <p:nvPicPr>
            <p:cNvPr id="46" name="Graphic 45">
              <a:extLst>
                <a:ext uri="{FF2B5EF4-FFF2-40B4-BE49-F238E27FC236}">
                  <a16:creationId xmlns:a16="http://schemas.microsoft.com/office/drawing/2014/main" id="{4A378199-A3A8-4EE6-8DCB-37CE62CC26AA}"/>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6299864" y="2234644"/>
              <a:ext cx="856728" cy="856728"/>
            </a:xfrm>
            <a:prstGeom prst="rect">
              <a:avLst/>
            </a:prstGeom>
          </p:spPr>
        </p:pic>
      </p:grpSp>
      <p:grpSp>
        <p:nvGrpSpPr>
          <p:cNvPr id="4" name="Group 3">
            <a:extLst>
              <a:ext uri="{FF2B5EF4-FFF2-40B4-BE49-F238E27FC236}">
                <a16:creationId xmlns:a16="http://schemas.microsoft.com/office/drawing/2014/main" id="{7CF97980-F796-6D41-3BFE-EF763725F8F3}"/>
              </a:ext>
            </a:extLst>
          </p:cNvPr>
          <p:cNvGrpSpPr/>
          <p:nvPr/>
        </p:nvGrpSpPr>
        <p:grpSpPr>
          <a:xfrm>
            <a:off x="523969" y="2027908"/>
            <a:ext cx="5506314" cy="1270200"/>
            <a:chOff x="523969" y="2027908"/>
            <a:chExt cx="5506314" cy="1270200"/>
          </a:xfrm>
        </p:grpSpPr>
        <p:sp>
          <p:nvSpPr>
            <p:cNvPr id="11" name="Rectangle: Rounded Corners 10">
              <a:extLst>
                <a:ext uri="{FF2B5EF4-FFF2-40B4-BE49-F238E27FC236}">
                  <a16:creationId xmlns:a16="http://schemas.microsoft.com/office/drawing/2014/main" id="{9C12CD62-9F3E-4434-FB50-86D8B8D197A9}"/>
                </a:ext>
              </a:extLst>
            </p:cNvPr>
            <p:cNvSpPr/>
            <p:nvPr/>
          </p:nvSpPr>
          <p:spPr>
            <a:xfrm>
              <a:off x="523969" y="2027908"/>
              <a:ext cx="5506314" cy="1270200"/>
            </a:xfrm>
            <a:prstGeom prst="roundRect">
              <a:avLst>
                <a:gd name="adj" fmla="val 50000"/>
              </a:avLst>
            </a:prstGeom>
            <a:solidFill>
              <a:schemeClr val="bg1"/>
            </a:solidFill>
            <a:ln>
              <a:solidFill>
                <a:srgbClr val="FED02F"/>
              </a:solidFill>
            </a:ln>
            <a:effectLst>
              <a:outerShdw blurRad="127000" dist="127000" dir="5400000" algn="t"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tkinson Hyperlegible" pitchFamily="2" charset="0"/>
              </a:endParaRPr>
            </a:p>
          </p:txBody>
        </p:sp>
        <p:sp>
          <p:nvSpPr>
            <p:cNvPr id="21" name="Oval 20">
              <a:extLst>
                <a:ext uri="{FF2B5EF4-FFF2-40B4-BE49-F238E27FC236}">
                  <a16:creationId xmlns:a16="http://schemas.microsoft.com/office/drawing/2014/main" id="{7DC0510F-B6DD-93C4-51A1-974FC38443E0}"/>
                </a:ext>
              </a:extLst>
            </p:cNvPr>
            <p:cNvSpPr/>
            <p:nvPr/>
          </p:nvSpPr>
          <p:spPr>
            <a:xfrm>
              <a:off x="548634" y="2052245"/>
              <a:ext cx="1221526" cy="1221526"/>
            </a:xfrm>
            <a:prstGeom prst="ellipse">
              <a:avLst/>
            </a:prstGeom>
            <a:solidFill>
              <a:srgbClr val="FED02F">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tkinson Hyperlegible" pitchFamily="2" charset="0"/>
              </a:endParaRPr>
            </a:p>
          </p:txBody>
        </p:sp>
        <p:sp>
          <p:nvSpPr>
            <p:cNvPr id="25" name="TextBox 24">
              <a:extLst>
                <a:ext uri="{FF2B5EF4-FFF2-40B4-BE49-F238E27FC236}">
                  <a16:creationId xmlns:a16="http://schemas.microsoft.com/office/drawing/2014/main" id="{43BB9021-026E-BD64-1E49-B4E779B390CE}"/>
                </a:ext>
              </a:extLst>
            </p:cNvPr>
            <p:cNvSpPr txBox="1"/>
            <p:nvPr/>
          </p:nvSpPr>
          <p:spPr>
            <a:xfrm>
              <a:off x="1862487" y="2278288"/>
              <a:ext cx="3075273" cy="769441"/>
            </a:xfrm>
            <a:prstGeom prst="rect">
              <a:avLst/>
            </a:prstGeom>
            <a:noFill/>
          </p:spPr>
          <p:txBody>
            <a:bodyPr wrap="square" rtlCol="0">
              <a:spAutoFit/>
            </a:bodyPr>
            <a:lstStyle/>
            <a:p>
              <a:pPr>
                <a:spcAft>
                  <a:spcPts val="1200"/>
                </a:spcAft>
                <a:buClr>
                  <a:schemeClr val="accent6">
                    <a:lumMod val="50000"/>
                  </a:schemeClr>
                </a:buClr>
              </a:pPr>
              <a:r>
                <a:rPr lang="en-US" altLang="en-US" sz="2200" dirty="0">
                  <a:latin typeface="Atkinson Hyperlegible" pitchFamily="2" charset="0"/>
                  <a:cs typeface="Arial" panose="020B0604020202020204" pitchFamily="34" charset="0"/>
                </a:rPr>
                <a:t>Labelled with biohazard symbol. </a:t>
              </a:r>
            </a:p>
          </p:txBody>
        </p:sp>
        <p:grpSp>
          <p:nvGrpSpPr>
            <p:cNvPr id="53" name="Group 52">
              <a:extLst>
                <a:ext uri="{FF2B5EF4-FFF2-40B4-BE49-F238E27FC236}">
                  <a16:creationId xmlns:a16="http://schemas.microsoft.com/office/drawing/2014/main" id="{526A4A9E-B781-4E14-087C-AE4E94D75755}"/>
                </a:ext>
              </a:extLst>
            </p:cNvPr>
            <p:cNvGrpSpPr/>
            <p:nvPr/>
          </p:nvGrpSpPr>
          <p:grpSpPr>
            <a:xfrm>
              <a:off x="783045" y="2289819"/>
              <a:ext cx="752705" cy="670181"/>
              <a:chOff x="783045" y="2330091"/>
              <a:chExt cx="752705" cy="670181"/>
            </a:xfrm>
          </p:grpSpPr>
          <p:pic>
            <p:nvPicPr>
              <p:cNvPr id="32" name="Graphic 31">
                <a:extLst>
                  <a:ext uri="{FF2B5EF4-FFF2-40B4-BE49-F238E27FC236}">
                    <a16:creationId xmlns:a16="http://schemas.microsoft.com/office/drawing/2014/main" id="{6C1F10D6-BDA1-407A-601D-AA75FA81AE7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72390" y="2586912"/>
                <a:ext cx="374014" cy="345981"/>
              </a:xfrm>
              <a:prstGeom prst="rect">
                <a:avLst/>
              </a:prstGeom>
            </p:spPr>
          </p:pic>
          <p:sp>
            <p:nvSpPr>
              <p:cNvPr id="51" name="Freeform: Shape 50">
                <a:extLst>
                  <a:ext uri="{FF2B5EF4-FFF2-40B4-BE49-F238E27FC236}">
                    <a16:creationId xmlns:a16="http://schemas.microsoft.com/office/drawing/2014/main" id="{02305515-0656-1B20-F0C9-78BC7F0A6F38}"/>
                  </a:ext>
                </a:extLst>
              </p:cNvPr>
              <p:cNvSpPr/>
              <p:nvPr/>
            </p:nvSpPr>
            <p:spPr>
              <a:xfrm>
                <a:off x="783045" y="2330091"/>
                <a:ext cx="752705" cy="670181"/>
              </a:xfrm>
              <a:custGeom>
                <a:avLst/>
                <a:gdLst>
                  <a:gd name="connsiteX0" fmla="*/ 188476 w 2051637"/>
                  <a:gd name="connsiteY0" fmla="*/ 1826705 h 1826704"/>
                  <a:gd name="connsiteX1" fmla="*/ 25503 w 2051637"/>
                  <a:gd name="connsiteY1" fmla="*/ 1732598 h 1826704"/>
                  <a:gd name="connsiteX2" fmla="*/ 25503 w 2051637"/>
                  <a:gd name="connsiteY2" fmla="*/ 1544384 h 1826704"/>
                  <a:gd name="connsiteX3" fmla="*/ 862846 w 2051637"/>
                  <a:gd name="connsiteY3" fmla="*/ 94107 h 1826704"/>
                  <a:gd name="connsiteX4" fmla="*/ 1025819 w 2051637"/>
                  <a:gd name="connsiteY4" fmla="*/ 0 h 1826704"/>
                  <a:gd name="connsiteX5" fmla="*/ 1188791 w 2051637"/>
                  <a:gd name="connsiteY5" fmla="*/ 94107 h 1826704"/>
                  <a:gd name="connsiteX6" fmla="*/ 2026134 w 2051637"/>
                  <a:gd name="connsiteY6" fmla="*/ 1544384 h 1826704"/>
                  <a:gd name="connsiteX7" fmla="*/ 2026134 w 2051637"/>
                  <a:gd name="connsiteY7" fmla="*/ 1732598 h 1826704"/>
                  <a:gd name="connsiteX8" fmla="*/ 1863162 w 2051637"/>
                  <a:gd name="connsiteY8" fmla="*/ 1826705 h 1826704"/>
                  <a:gd name="connsiteX9" fmla="*/ 188476 w 2051637"/>
                  <a:gd name="connsiteY9" fmla="*/ 1826705 h 1826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51637" h="1826704">
                    <a:moveTo>
                      <a:pt x="188476" y="1826705"/>
                    </a:moveTo>
                    <a:cubicBezTo>
                      <a:pt x="120467" y="1826705"/>
                      <a:pt x="59507" y="1791557"/>
                      <a:pt x="25503" y="1732598"/>
                    </a:cubicBezTo>
                    <a:cubicBezTo>
                      <a:pt x="-8501" y="1673638"/>
                      <a:pt x="-8501" y="1603343"/>
                      <a:pt x="25503" y="1544384"/>
                    </a:cubicBezTo>
                    <a:lnTo>
                      <a:pt x="862846" y="94107"/>
                    </a:lnTo>
                    <a:cubicBezTo>
                      <a:pt x="896850" y="35147"/>
                      <a:pt x="957810" y="0"/>
                      <a:pt x="1025819" y="0"/>
                    </a:cubicBezTo>
                    <a:cubicBezTo>
                      <a:pt x="1093827" y="0"/>
                      <a:pt x="1154787" y="35147"/>
                      <a:pt x="1188791" y="94107"/>
                    </a:cubicBezTo>
                    <a:lnTo>
                      <a:pt x="2026134" y="1544384"/>
                    </a:lnTo>
                    <a:cubicBezTo>
                      <a:pt x="2060138" y="1603343"/>
                      <a:pt x="2060138" y="1673638"/>
                      <a:pt x="2026134" y="1732598"/>
                    </a:cubicBezTo>
                    <a:cubicBezTo>
                      <a:pt x="1992130" y="1791557"/>
                      <a:pt x="1931170" y="1826705"/>
                      <a:pt x="1863162" y="1826705"/>
                    </a:cubicBezTo>
                    <a:lnTo>
                      <a:pt x="188476" y="1826705"/>
                    </a:lnTo>
                    <a:close/>
                  </a:path>
                </a:pathLst>
              </a:custGeom>
              <a:noFill/>
              <a:ln w="57150" cap="flat">
                <a:solidFill>
                  <a:schemeClr val="tx1"/>
                </a:solidFill>
                <a:prstDash val="solid"/>
                <a:miter/>
              </a:ln>
            </p:spPr>
            <p:txBody>
              <a:bodyPr rtlCol="0" anchor="ctr"/>
              <a:lstStyle/>
              <a:p>
                <a:endParaRPr lang="en-US">
                  <a:latin typeface="Atkinson Hyperlegible" pitchFamily="2" charset="0"/>
                </a:endParaRPr>
              </a:p>
            </p:txBody>
          </p:sp>
        </p:grpSp>
      </p:grpSp>
      <p:pic>
        <p:nvPicPr>
          <p:cNvPr id="30" name="13">
            <a:hlinkClick r:id="" action="ppaction://media"/>
            <a:extLst>
              <a:ext uri="{FF2B5EF4-FFF2-40B4-BE49-F238E27FC236}">
                <a16:creationId xmlns:a16="http://schemas.microsoft.com/office/drawing/2014/main" id="{73A2CF02-B3B1-991F-75BA-D63C5C9F9168}"/>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6530" y="6895315"/>
            <a:ext cx="609600" cy="609600"/>
          </a:xfrm>
          <a:prstGeom prst="rect">
            <a:avLst/>
          </a:prstGeom>
        </p:spPr>
      </p:pic>
      <p:grpSp>
        <p:nvGrpSpPr>
          <p:cNvPr id="49" name="Group 48">
            <a:extLst>
              <a:ext uri="{FF2B5EF4-FFF2-40B4-BE49-F238E27FC236}">
                <a16:creationId xmlns:a16="http://schemas.microsoft.com/office/drawing/2014/main" id="{10A37A81-97AB-CB25-69B1-07BEE2571A06}"/>
              </a:ext>
            </a:extLst>
          </p:cNvPr>
          <p:cNvGrpSpPr/>
          <p:nvPr/>
        </p:nvGrpSpPr>
        <p:grpSpPr>
          <a:xfrm>
            <a:off x="118203" y="1871725"/>
            <a:ext cx="11879395" cy="1874428"/>
            <a:chOff x="118203" y="1828181"/>
            <a:chExt cx="11879395" cy="1874428"/>
          </a:xfrm>
        </p:grpSpPr>
        <p:sp>
          <p:nvSpPr>
            <p:cNvPr id="16" name="Rectangle 15">
              <a:extLst>
                <a:ext uri="{FF2B5EF4-FFF2-40B4-BE49-F238E27FC236}">
                  <a16:creationId xmlns:a16="http://schemas.microsoft.com/office/drawing/2014/main" id="{B78D8387-9EC7-C29B-61AC-CE3D1CD9B245}"/>
                </a:ext>
              </a:extLst>
            </p:cNvPr>
            <p:cNvSpPr/>
            <p:nvPr/>
          </p:nvSpPr>
          <p:spPr>
            <a:xfrm>
              <a:off x="118203" y="1828181"/>
              <a:ext cx="11879395" cy="1874428"/>
            </a:xfrm>
            <a:prstGeom prst="rect">
              <a:avLst/>
            </a:prstGeom>
            <a:solidFill>
              <a:schemeClr val="bg1">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7" name="Group 46">
              <a:extLst>
                <a:ext uri="{FF2B5EF4-FFF2-40B4-BE49-F238E27FC236}">
                  <a16:creationId xmlns:a16="http://schemas.microsoft.com/office/drawing/2014/main" id="{F6061075-E2E3-B6BD-2525-36E98E35D47E}"/>
                </a:ext>
              </a:extLst>
            </p:cNvPr>
            <p:cNvGrpSpPr/>
            <p:nvPr/>
          </p:nvGrpSpPr>
          <p:grpSpPr>
            <a:xfrm>
              <a:off x="523969" y="1978284"/>
              <a:ext cx="11064240" cy="1371600"/>
              <a:chOff x="626844" y="1925908"/>
              <a:chExt cx="11064240" cy="1371600"/>
            </a:xfrm>
          </p:grpSpPr>
          <p:sp>
            <p:nvSpPr>
              <p:cNvPr id="35" name="Rectangle 34">
                <a:extLst>
                  <a:ext uri="{FF2B5EF4-FFF2-40B4-BE49-F238E27FC236}">
                    <a16:creationId xmlns:a16="http://schemas.microsoft.com/office/drawing/2014/main" id="{D91951B4-FCE6-37BE-56C6-F1A324B2F69A}"/>
                  </a:ext>
                </a:extLst>
              </p:cNvPr>
              <p:cNvSpPr/>
              <p:nvPr/>
            </p:nvSpPr>
            <p:spPr>
              <a:xfrm>
                <a:off x="626844" y="1925908"/>
                <a:ext cx="11064240" cy="1371600"/>
              </a:xfrm>
              <a:prstGeom prst="rect">
                <a:avLst/>
              </a:prstGeom>
              <a:solidFill>
                <a:srgbClr val="F0404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dirty="0">
                    <a:latin typeface="Atkinson Hyperlegible" pitchFamily="2" charset="0"/>
                  </a:rPr>
                  <a:t>Temperate climate: Winter = 72 hours/Summer = 48 hours</a:t>
                </a:r>
              </a:p>
              <a:p>
                <a:pPr algn="ctr"/>
                <a:r>
                  <a:rPr lang="en-US" sz="2600" dirty="0">
                    <a:latin typeface="Atkinson Hyperlegible" pitchFamily="2" charset="0"/>
                  </a:rPr>
                  <a:t>Warm climate: Cool season = 48 hours/Hot season = 24 hours</a:t>
                </a:r>
              </a:p>
            </p:txBody>
          </p:sp>
          <p:sp>
            <p:nvSpPr>
              <p:cNvPr id="36" name="Rectangle 35">
                <a:extLst>
                  <a:ext uri="{FF2B5EF4-FFF2-40B4-BE49-F238E27FC236}">
                    <a16:creationId xmlns:a16="http://schemas.microsoft.com/office/drawing/2014/main" id="{AA2CD1A3-3A5F-AC08-9E55-971F4D73867F}"/>
                  </a:ext>
                </a:extLst>
              </p:cNvPr>
              <p:cNvSpPr/>
              <p:nvPr/>
            </p:nvSpPr>
            <p:spPr>
              <a:xfrm>
                <a:off x="718284" y="2017348"/>
                <a:ext cx="10881360" cy="1188720"/>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Atkinson Hyperlegible" pitchFamily="2" charset="0"/>
                </a:endParaRPr>
              </a:p>
            </p:txBody>
          </p:sp>
        </p:grpSp>
      </p:grpSp>
    </p:spTree>
    <p:extLst>
      <p:ext uri="{BB962C8B-B14F-4D97-AF65-F5344CB8AC3E}">
        <p14:creationId xmlns:p14="http://schemas.microsoft.com/office/powerpoint/2010/main" val="1530144450"/>
      </p:ext>
    </p:extLst>
  </p:cSld>
  <p:clrMapOvr>
    <a:masterClrMapping/>
  </p:clrMapOvr>
  <mc:AlternateContent xmlns:mc="http://schemas.openxmlformats.org/markup-compatibility/2006" xmlns:p14="http://schemas.microsoft.com/office/powerpoint/2010/main">
    <mc:Choice Requires="p14">
      <p:transition spd="slow" p14:dur="2000" advClick="0" advTm="37150"/>
    </mc:Choice>
    <mc:Fallback xmlns="">
      <p:transition spd="slow" advClick="0" advTm="371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7152" fill="hold"/>
                                        <p:tgtEl>
                                          <p:spTgt spid="30"/>
                                        </p:tgtEl>
                                      </p:cBhvr>
                                    </p:cmd>
                                  </p:childTnLst>
                                </p:cTn>
                              </p:par>
                              <p:par>
                                <p:cTn id="7" presetID="2" presetClass="entr" presetSubtype="8"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 calcmode="lin" valueType="num">
                                      <p:cBhvr additive="base">
                                        <p:cTn id="9" dur="500" fill="hold"/>
                                        <p:tgtEl>
                                          <p:spTgt spid="2"/>
                                        </p:tgtEl>
                                        <p:attrNameLst>
                                          <p:attrName>ppt_x</p:attrName>
                                        </p:attrNameLst>
                                      </p:cBhvr>
                                      <p:tavLst>
                                        <p:tav tm="0">
                                          <p:val>
                                            <p:strVal val="0-#ppt_w/2"/>
                                          </p:val>
                                        </p:tav>
                                        <p:tav tm="100000">
                                          <p:val>
                                            <p:strVal val="#ppt_x"/>
                                          </p:val>
                                        </p:tav>
                                      </p:tavLst>
                                    </p:anim>
                                    <p:anim calcmode="lin" valueType="num">
                                      <p:cBhvr additive="base">
                                        <p:cTn id="10" dur="500" fill="hold"/>
                                        <p:tgtEl>
                                          <p:spTgt spid="2"/>
                                        </p:tgtEl>
                                        <p:attrNameLst>
                                          <p:attrName>ppt_y</p:attrName>
                                        </p:attrNameLst>
                                      </p:cBhvr>
                                      <p:tavLst>
                                        <p:tav tm="0">
                                          <p:val>
                                            <p:strVal val="#ppt_y"/>
                                          </p:val>
                                        </p:tav>
                                        <p:tav tm="100000">
                                          <p:val>
                                            <p:strVal val="#ppt_y"/>
                                          </p:val>
                                        </p:tav>
                                      </p:tavLst>
                                    </p:anim>
                                  </p:childTnLst>
                                </p:cTn>
                              </p:par>
                              <p:par>
                                <p:cTn id="11" presetID="2" presetClass="entr" presetSubtype="8" fill="hold" nodeType="withEffect">
                                  <p:stCondLst>
                                    <p:cond delay="50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par>
                                <p:cTn id="15" presetID="22" presetClass="entr" presetSubtype="8" fill="hold" nodeType="withEffect">
                                  <p:stCondLst>
                                    <p:cond delay="125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par>
                                <p:cTn id="18" presetID="22" presetClass="entr" presetSubtype="8" fill="hold" nodeType="withEffect">
                                  <p:stCondLst>
                                    <p:cond delay="200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par>
                                <p:cTn id="21" presetID="22" presetClass="entr" presetSubtype="1" fill="hold" nodeType="withEffect">
                                  <p:stCondLst>
                                    <p:cond delay="8500"/>
                                  </p:stCondLst>
                                  <p:childTnLst>
                                    <p:set>
                                      <p:cBhvr>
                                        <p:cTn id="22" dur="1" fill="hold">
                                          <p:stCondLst>
                                            <p:cond delay="0"/>
                                          </p:stCondLst>
                                        </p:cTn>
                                        <p:tgtEl>
                                          <p:spTgt spid="15"/>
                                        </p:tgtEl>
                                        <p:attrNameLst>
                                          <p:attrName>style.visibility</p:attrName>
                                        </p:attrNameLst>
                                      </p:cBhvr>
                                      <p:to>
                                        <p:strVal val="visible"/>
                                      </p:to>
                                    </p:set>
                                    <p:animEffect transition="in" filter="wipe(up)">
                                      <p:cBhvr>
                                        <p:cTn id="23" dur="500"/>
                                        <p:tgtEl>
                                          <p:spTgt spid="15"/>
                                        </p:tgtEl>
                                      </p:cBhvr>
                                    </p:animEffect>
                                  </p:childTnLst>
                                </p:cTn>
                              </p:par>
                              <p:par>
                                <p:cTn id="24" presetID="10" presetClass="entr" presetSubtype="0" fill="hold" grpId="0" nodeType="withEffect">
                                  <p:stCondLst>
                                    <p:cond delay="900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par>
                                <p:cTn id="27" presetID="16" presetClass="entr" presetSubtype="42" fill="hold" nodeType="withEffect">
                                  <p:stCondLst>
                                    <p:cond delay="14250"/>
                                  </p:stCondLst>
                                  <p:childTnLst>
                                    <p:set>
                                      <p:cBhvr>
                                        <p:cTn id="28" dur="1" fill="hold">
                                          <p:stCondLst>
                                            <p:cond delay="0"/>
                                          </p:stCondLst>
                                        </p:cTn>
                                        <p:tgtEl>
                                          <p:spTgt spid="54"/>
                                        </p:tgtEl>
                                        <p:attrNameLst>
                                          <p:attrName>style.visibility</p:attrName>
                                        </p:attrNameLst>
                                      </p:cBhvr>
                                      <p:to>
                                        <p:strVal val="visible"/>
                                      </p:to>
                                    </p:set>
                                    <p:animEffect transition="in" filter="barn(outHorizontal)">
                                      <p:cBhvr>
                                        <p:cTn id="29" dur="500"/>
                                        <p:tgtEl>
                                          <p:spTgt spid="54"/>
                                        </p:tgtEl>
                                      </p:cBhvr>
                                    </p:animEffect>
                                  </p:childTnLst>
                                </p:cTn>
                              </p:par>
                              <p:par>
                                <p:cTn id="30" presetID="10" presetClass="entr" presetSubtype="0" fill="hold" grpId="0" nodeType="withEffect">
                                  <p:stCondLst>
                                    <p:cond delay="1500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par>
                                <p:cTn id="33" presetID="16" presetClass="entr" presetSubtype="42" fill="hold" nodeType="withEffect">
                                  <p:stCondLst>
                                    <p:cond delay="20500"/>
                                  </p:stCondLst>
                                  <p:childTnLst>
                                    <p:set>
                                      <p:cBhvr>
                                        <p:cTn id="34" dur="1" fill="hold">
                                          <p:stCondLst>
                                            <p:cond delay="0"/>
                                          </p:stCondLst>
                                        </p:cTn>
                                        <p:tgtEl>
                                          <p:spTgt spid="55"/>
                                        </p:tgtEl>
                                        <p:attrNameLst>
                                          <p:attrName>style.visibility</p:attrName>
                                        </p:attrNameLst>
                                      </p:cBhvr>
                                      <p:to>
                                        <p:strVal val="visible"/>
                                      </p:to>
                                    </p:set>
                                    <p:animEffect transition="in" filter="barn(outHorizontal)">
                                      <p:cBhvr>
                                        <p:cTn id="35" dur="500"/>
                                        <p:tgtEl>
                                          <p:spTgt spid="55"/>
                                        </p:tgtEl>
                                      </p:cBhvr>
                                    </p:animEffect>
                                  </p:childTnLst>
                                </p:cTn>
                              </p:par>
                              <p:par>
                                <p:cTn id="36" presetID="10" presetClass="entr" presetSubtype="0" fill="hold" grpId="0" nodeType="withEffect">
                                  <p:stCondLst>
                                    <p:cond delay="21000"/>
                                  </p:stCondLst>
                                  <p:childTnLst>
                                    <p:set>
                                      <p:cBhvr>
                                        <p:cTn id="37" dur="1" fill="hold">
                                          <p:stCondLst>
                                            <p:cond delay="0"/>
                                          </p:stCondLst>
                                        </p:cTn>
                                        <p:tgtEl>
                                          <p:spTgt spid="37"/>
                                        </p:tgtEl>
                                        <p:attrNameLst>
                                          <p:attrName>style.visibility</p:attrName>
                                        </p:attrNameLst>
                                      </p:cBhvr>
                                      <p:to>
                                        <p:strVal val="visible"/>
                                      </p:to>
                                    </p:set>
                                    <p:animEffect transition="in" filter="fade">
                                      <p:cBhvr>
                                        <p:cTn id="38" dur="500"/>
                                        <p:tgtEl>
                                          <p:spTgt spid="37"/>
                                        </p:tgtEl>
                                      </p:cBhvr>
                                    </p:animEffect>
                                  </p:childTnLst>
                                </p:cTn>
                              </p:par>
                              <p:par>
                                <p:cTn id="39" presetID="10" presetClass="entr" presetSubtype="0" fill="hold" nodeType="withEffect">
                                  <p:stCondLst>
                                    <p:cond delay="21500"/>
                                  </p:stCondLst>
                                  <p:childTnLst>
                                    <p:set>
                                      <p:cBhvr>
                                        <p:cTn id="40" dur="1" fill="hold">
                                          <p:stCondLst>
                                            <p:cond delay="0"/>
                                          </p:stCondLst>
                                        </p:cTn>
                                        <p:tgtEl>
                                          <p:spTgt spid="49"/>
                                        </p:tgtEl>
                                        <p:attrNameLst>
                                          <p:attrName>style.visibility</p:attrName>
                                        </p:attrNameLst>
                                      </p:cBhvr>
                                      <p:to>
                                        <p:strVal val="visible"/>
                                      </p:to>
                                    </p:set>
                                    <p:animEffect transition="in" filter="fade">
                                      <p:cBhvr>
                                        <p:cTn id="41" dur="500"/>
                                        <p:tgtEl>
                                          <p:spTgt spid="49"/>
                                        </p:tgtEl>
                                      </p:cBhvr>
                                    </p:animEffect>
                                  </p:childTnLst>
                                </p:cTn>
                              </p:par>
                              <p:par>
                                <p:cTn id="42" presetID="10" presetClass="exit" presetSubtype="0" fill="hold" nodeType="withEffect">
                                  <p:stCondLst>
                                    <p:cond delay="29250"/>
                                  </p:stCondLst>
                                  <p:childTnLst>
                                    <p:animEffect transition="out" filter="fade">
                                      <p:cBhvr>
                                        <p:cTn id="43" dur="500"/>
                                        <p:tgtEl>
                                          <p:spTgt spid="49"/>
                                        </p:tgtEl>
                                      </p:cBhvr>
                                    </p:animEffect>
                                    <p:set>
                                      <p:cBhvr>
                                        <p:cTn id="44" dur="1" fill="hold">
                                          <p:stCondLst>
                                            <p:cond delay="499"/>
                                          </p:stCondLst>
                                        </p:cTn>
                                        <p:tgtEl>
                                          <p:spTgt spid="49"/>
                                        </p:tgtEl>
                                        <p:attrNameLst>
                                          <p:attrName>style.visibility</p:attrName>
                                        </p:attrNameLst>
                                      </p:cBhvr>
                                      <p:to>
                                        <p:strVal val="hidden"/>
                                      </p:to>
                                    </p:set>
                                  </p:childTnLst>
                                </p:cTn>
                              </p:par>
                              <p:par>
                                <p:cTn id="45" presetID="16" presetClass="entr" presetSubtype="42" fill="hold" nodeType="withEffect">
                                  <p:stCondLst>
                                    <p:cond delay="29500"/>
                                  </p:stCondLst>
                                  <p:childTnLst>
                                    <p:set>
                                      <p:cBhvr>
                                        <p:cTn id="46" dur="1" fill="hold">
                                          <p:stCondLst>
                                            <p:cond delay="0"/>
                                          </p:stCondLst>
                                        </p:cTn>
                                        <p:tgtEl>
                                          <p:spTgt spid="56"/>
                                        </p:tgtEl>
                                        <p:attrNameLst>
                                          <p:attrName>style.visibility</p:attrName>
                                        </p:attrNameLst>
                                      </p:cBhvr>
                                      <p:to>
                                        <p:strVal val="visible"/>
                                      </p:to>
                                    </p:set>
                                    <p:animEffect transition="in" filter="barn(outHorizontal)">
                                      <p:cBhvr>
                                        <p:cTn id="47" dur="500"/>
                                        <p:tgtEl>
                                          <p:spTgt spid="56"/>
                                        </p:tgtEl>
                                      </p:cBhvr>
                                    </p:animEffect>
                                  </p:childTnLst>
                                </p:cTn>
                              </p:par>
                              <p:par>
                                <p:cTn id="48" presetID="10" presetClass="entr" presetSubtype="0" fill="hold" grpId="0" nodeType="withEffect">
                                  <p:stCondLst>
                                    <p:cond delay="30000"/>
                                  </p:stCondLst>
                                  <p:childTnLst>
                                    <p:set>
                                      <p:cBhvr>
                                        <p:cTn id="49" dur="1" fill="hold">
                                          <p:stCondLst>
                                            <p:cond delay="0"/>
                                          </p:stCondLst>
                                        </p:cTn>
                                        <p:tgtEl>
                                          <p:spTgt spid="48"/>
                                        </p:tgtEl>
                                        <p:attrNameLst>
                                          <p:attrName>style.visibility</p:attrName>
                                        </p:attrNameLst>
                                      </p:cBhvr>
                                      <p:to>
                                        <p:strVal val="visible"/>
                                      </p:to>
                                    </p:set>
                                    <p:animEffect transition="in" filter="fade">
                                      <p:cBhvr>
                                        <p:cTn id="50" dur="500"/>
                                        <p:tgtEl>
                                          <p:spTgt spid="48"/>
                                        </p:tgtEl>
                                      </p:cBhvr>
                                    </p:animEffect>
                                  </p:childTnLst>
                                </p:cTn>
                              </p:par>
                              <p:par>
                                <p:cTn id="51" presetID="2" presetClass="exit" presetSubtype="8" fill="hold" grpId="1" nodeType="withEffect">
                                  <p:stCondLst>
                                    <p:cond delay="37150"/>
                                  </p:stCondLst>
                                  <p:childTnLst>
                                    <p:anim calcmode="lin" valueType="num">
                                      <p:cBhvr additive="base">
                                        <p:cTn id="52" dur="500"/>
                                        <p:tgtEl>
                                          <p:spTgt spid="2"/>
                                        </p:tgtEl>
                                        <p:attrNameLst>
                                          <p:attrName>ppt_x</p:attrName>
                                        </p:attrNameLst>
                                      </p:cBhvr>
                                      <p:tavLst>
                                        <p:tav tm="0">
                                          <p:val>
                                            <p:strVal val="ppt_x"/>
                                          </p:val>
                                        </p:tav>
                                        <p:tav tm="100000">
                                          <p:val>
                                            <p:strVal val="0-ppt_w/2"/>
                                          </p:val>
                                        </p:tav>
                                      </p:tavLst>
                                    </p:anim>
                                    <p:anim calcmode="lin" valueType="num">
                                      <p:cBhvr additive="base">
                                        <p:cTn id="53" dur="500"/>
                                        <p:tgtEl>
                                          <p:spTgt spid="2"/>
                                        </p:tgtEl>
                                        <p:attrNameLst>
                                          <p:attrName>ppt_y</p:attrName>
                                        </p:attrNameLst>
                                      </p:cBhvr>
                                      <p:tavLst>
                                        <p:tav tm="0">
                                          <p:val>
                                            <p:strVal val="ppt_y"/>
                                          </p:val>
                                        </p:tav>
                                        <p:tav tm="100000">
                                          <p:val>
                                            <p:strVal val="ppt_y"/>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8" fill="hold" nodeType="withEffect">
                                  <p:stCondLst>
                                    <p:cond delay="37150"/>
                                  </p:stCondLst>
                                  <p:childTnLst>
                                    <p:anim calcmode="lin" valueType="num">
                                      <p:cBhvr additive="base">
                                        <p:cTn id="56" dur="500"/>
                                        <p:tgtEl>
                                          <p:spTgt spid="3"/>
                                        </p:tgtEl>
                                        <p:attrNameLst>
                                          <p:attrName>ppt_x</p:attrName>
                                        </p:attrNameLst>
                                      </p:cBhvr>
                                      <p:tavLst>
                                        <p:tav tm="0">
                                          <p:val>
                                            <p:strVal val="ppt_x"/>
                                          </p:val>
                                        </p:tav>
                                        <p:tav tm="100000">
                                          <p:val>
                                            <p:strVal val="0-ppt_w/2"/>
                                          </p:val>
                                        </p:tav>
                                      </p:tavLst>
                                    </p:anim>
                                    <p:anim calcmode="lin" valueType="num">
                                      <p:cBhvr additive="base">
                                        <p:cTn id="57" dur="500"/>
                                        <p:tgtEl>
                                          <p:spTgt spid="3"/>
                                        </p:tgtEl>
                                        <p:attrNameLst>
                                          <p:attrName>ppt_y</p:attrName>
                                        </p:attrNameLst>
                                      </p:cBhvr>
                                      <p:tavLst>
                                        <p:tav tm="0">
                                          <p:val>
                                            <p:strVal val="ppt_y"/>
                                          </p:val>
                                        </p:tav>
                                        <p:tav tm="100000">
                                          <p:val>
                                            <p:strVal val="ppt_y"/>
                                          </p:val>
                                        </p:tav>
                                      </p:tavLst>
                                    </p:anim>
                                    <p:set>
                                      <p:cBhvr>
                                        <p:cTn id="58" dur="1" fill="hold">
                                          <p:stCondLst>
                                            <p:cond delay="499"/>
                                          </p:stCondLst>
                                        </p:cTn>
                                        <p:tgtEl>
                                          <p:spTgt spid="3"/>
                                        </p:tgtEl>
                                        <p:attrNameLst>
                                          <p:attrName>style.visibility</p:attrName>
                                        </p:attrNameLst>
                                      </p:cBhvr>
                                      <p:to>
                                        <p:strVal val="hidden"/>
                                      </p:to>
                                    </p:set>
                                  </p:childTnLst>
                                </p:cTn>
                              </p:par>
                              <p:par>
                                <p:cTn id="59" presetID="22" presetClass="exit" presetSubtype="2" fill="hold" nodeType="withEffect">
                                  <p:stCondLst>
                                    <p:cond delay="37150"/>
                                  </p:stCondLst>
                                  <p:childTnLst>
                                    <p:animEffect transition="out" filter="wipe(right)">
                                      <p:cBhvr>
                                        <p:cTn id="60" dur="500"/>
                                        <p:tgtEl>
                                          <p:spTgt spid="4"/>
                                        </p:tgtEl>
                                      </p:cBhvr>
                                    </p:animEffect>
                                    <p:set>
                                      <p:cBhvr>
                                        <p:cTn id="61" dur="1" fill="hold">
                                          <p:stCondLst>
                                            <p:cond delay="499"/>
                                          </p:stCondLst>
                                        </p:cTn>
                                        <p:tgtEl>
                                          <p:spTgt spid="4"/>
                                        </p:tgtEl>
                                        <p:attrNameLst>
                                          <p:attrName>style.visibility</p:attrName>
                                        </p:attrNameLst>
                                      </p:cBhvr>
                                      <p:to>
                                        <p:strVal val="hidden"/>
                                      </p:to>
                                    </p:set>
                                  </p:childTnLst>
                                </p:cTn>
                              </p:par>
                              <p:par>
                                <p:cTn id="62" presetID="22" presetClass="exit" presetSubtype="2" fill="hold" nodeType="withEffect">
                                  <p:stCondLst>
                                    <p:cond delay="37150"/>
                                  </p:stCondLst>
                                  <p:childTnLst>
                                    <p:animEffect transition="out" filter="wipe(right)">
                                      <p:cBhvr>
                                        <p:cTn id="63" dur="500"/>
                                        <p:tgtEl>
                                          <p:spTgt spid="8"/>
                                        </p:tgtEl>
                                      </p:cBhvr>
                                    </p:animEffect>
                                    <p:set>
                                      <p:cBhvr>
                                        <p:cTn id="64" dur="1" fill="hold">
                                          <p:stCondLst>
                                            <p:cond delay="499"/>
                                          </p:stCondLst>
                                        </p:cTn>
                                        <p:tgtEl>
                                          <p:spTgt spid="8"/>
                                        </p:tgtEl>
                                        <p:attrNameLst>
                                          <p:attrName>style.visibility</p:attrName>
                                        </p:attrNameLst>
                                      </p:cBhvr>
                                      <p:to>
                                        <p:strVal val="hidden"/>
                                      </p:to>
                                    </p:set>
                                  </p:childTnLst>
                                </p:cTn>
                              </p:par>
                              <p:par>
                                <p:cTn id="65" presetID="2" presetClass="exit" presetSubtype="2" fill="hold" nodeType="withEffect">
                                  <p:stCondLst>
                                    <p:cond delay="37150"/>
                                  </p:stCondLst>
                                  <p:childTnLst>
                                    <p:anim calcmode="lin" valueType="num">
                                      <p:cBhvr additive="base">
                                        <p:cTn id="66" dur="500"/>
                                        <p:tgtEl>
                                          <p:spTgt spid="15"/>
                                        </p:tgtEl>
                                        <p:attrNameLst>
                                          <p:attrName>ppt_x</p:attrName>
                                        </p:attrNameLst>
                                      </p:cBhvr>
                                      <p:tavLst>
                                        <p:tav tm="0">
                                          <p:val>
                                            <p:strVal val="ppt_x"/>
                                          </p:val>
                                        </p:tav>
                                        <p:tav tm="100000">
                                          <p:val>
                                            <p:strVal val="1+ppt_w/2"/>
                                          </p:val>
                                        </p:tav>
                                      </p:tavLst>
                                    </p:anim>
                                    <p:anim calcmode="lin" valueType="num">
                                      <p:cBhvr additive="base">
                                        <p:cTn id="67" dur="500"/>
                                        <p:tgtEl>
                                          <p:spTgt spid="15"/>
                                        </p:tgtEl>
                                        <p:attrNameLst>
                                          <p:attrName>ppt_y</p:attrName>
                                        </p:attrNameLst>
                                      </p:cBhvr>
                                      <p:tavLst>
                                        <p:tav tm="0">
                                          <p:val>
                                            <p:strVal val="ppt_y"/>
                                          </p:val>
                                        </p:tav>
                                        <p:tav tm="100000">
                                          <p:val>
                                            <p:strVal val="ppt_y"/>
                                          </p:val>
                                        </p:tav>
                                      </p:tavLst>
                                    </p:anim>
                                    <p:set>
                                      <p:cBhvr>
                                        <p:cTn id="68" dur="1" fill="hold">
                                          <p:stCondLst>
                                            <p:cond delay="499"/>
                                          </p:stCondLst>
                                        </p:cTn>
                                        <p:tgtEl>
                                          <p:spTgt spid="15"/>
                                        </p:tgtEl>
                                        <p:attrNameLst>
                                          <p:attrName>style.visibility</p:attrName>
                                        </p:attrNameLst>
                                      </p:cBhvr>
                                      <p:to>
                                        <p:strVal val="hidden"/>
                                      </p:to>
                                    </p:set>
                                  </p:childTnLst>
                                </p:cTn>
                              </p:par>
                              <p:par>
                                <p:cTn id="69" presetID="2" presetClass="exit" presetSubtype="2" fill="hold" grpId="1" nodeType="withEffect">
                                  <p:stCondLst>
                                    <p:cond delay="37150"/>
                                  </p:stCondLst>
                                  <p:childTnLst>
                                    <p:anim calcmode="lin" valueType="num">
                                      <p:cBhvr additive="base">
                                        <p:cTn id="70" dur="500"/>
                                        <p:tgtEl>
                                          <p:spTgt spid="5"/>
                                        </p:tgtEl>
                                        <p:attrNameLst>
                                          <p:attrName>ppt_x</p:attrName>
                                        </p:attrNameLst>
                                      </p:cBhvr>
                                      <p:tavLst>
                                        <p:tav tm="0">
                                          <p:val>
                                            <p:strVal val="ppt_x"/>
                                          </p:val>
                                        </p:tav>
                                        <p:tav tm="100000">
                                          <p:val>
                                            <p:strVal val="1+ppt_w/2"/>
                                          </p:val>
                                        </p:tav>
                                      </p:tavLst>
                                    </p:anim>
                                    <p:anim calcmode="lin" valueType="num">
                                      <p:cBhvr additive="base">
                                        <p:cTn id="71" dur="500"/>
                                        <p:tgtEl>
                                          <p:spTgt spid="5"/>
                                        </p:tgtEl>
                                        <p:attrNameLst>
                                          <p:attrName>ppt_y</p:attrName>
                                        </p:attrNameLst>
                                      </p:cBhvr>
                                      <p:tavLst>
                                        <p:tav tm="0">
                                          <p:val>
                                            <p:strVal val="ppt_y"/>
                                          </p:val>
                                        </p:tav>
                                        <p:tav tm="100000">
                                          <p:val>
                                            <p:strVal val="ppt_y"/>
                                          </p:val>
                                        </p:tav>
                                      </p:tavLst>
                                    </p:anim>
                                    <p:set>
                                      <p:cBhvr>
                                        <p:cTn id="72" dur="1" fill="hold">
                                          <p:stCondLst>
                                            <p:cond delay="499"/>
                                          </p:stCondLst>
                                        </p:cTn>
                                        <p:tgtEl>
                                          <p:spTgt spid="5"/>
                                        </p:tgtEl>
                                        <p:attrNameLst>
                                          <p:attrName>style.visibility</p:attrName>
                                        </p:attrNameLst>
                                      </p:cBhvr>
                                      <p:to>
                                        <p:strVal val="hidden"/>
                                      </p:to>
                                    </p:set>
                                  </p:childTnLst>
                                </p:cTn>
                              </p:par>
                              <p:par>
                                <p:cTn id="73" presetID="2" presetClass="exit" presetSubtype="2" fill="hold" nodeType="withEffect">
                                  <p:stCondLst>
                                    <p:cond delay="37150"/>
                                  </p:stCondLst>
                                  <p:childTnLst>
                                    <p:anim calcmode="lin" valueType="num">
                                      <p:cBhvr additive="base">
                                        <p:cTn id="74" dur="500"/>
                                        <p:tgtEl>
                                          <p:spTgt spid="54"/>
                                        </p:tgtEl>
                                        <p:attrNameLst>
                                          <p:attrName>ppt_x</p:attrName>
                                        </p:attrNameLst>
                                      </p:cBhvr>
                                      <p:tavLst>
                                        <p:tav tm="0">
                                          <p:val>
                                            <p:strVal val="ppt_x"/>
                                          </p:val>
                                        </p:tav>
                                        <p:tav tm="100000">
                                          <p:val>
                                            <p:strVal val="1+ppt_w/2"/>
                                          </p:val>
                                        </p:tav>
                                      </p:tavLst>
                                    </p:anim>
                                    <p:anim calcmode="lin" valueType="num">
                                      <p:cBhvr additive="base">
                                        <p:cTn id="75" dur="500"/>
                                        <p:tgtEl>
                                          <p:spTgt spid="54"/>
                                        </p:tgtEl>
                                        <p:attrNameLst>
                                          <p:attrName>ppt_y</p:attrName>
                                        </p:attrNameLst>
                                      </p:cBhvr>
                                      <p:tavLst>
                                        <p:tav tm="0">
                                          <p:val>
                                            <p:strVal val="ppt_y"/>
                                          </p:val>
                                        </p:tav>
                                        <p:tav tm="100000">
                                          <p:val>
                                            <p:strVal val="ppt_y"/>
                                          </p:val>
                                        </p:tav>
                                      </p:tavLst>
                                    </p:anim>
                                    <p:set>
                                      <p:cBhvr>
                                        <p:cTn id="76" dur="1" fill="hold">
                                          <p:stCondLst>
                                            <p:cond delay="499"/>
                                          </p:stCondLst>
                                        </p:cTn>
                                        <p:tgtEl>
                                          <p:spTgt spid="54"/>
                                        </p:tgtEl>
                                        <p:attrNameLst>
                                          <p:attrName>style.visibility</p:attrName>
                                        </p:attrNameLst>
                                      </p:cBhvr>
                                      <p:to>
                                        <p:strVal val="hidden"/>
                                      </p:to>
                                    </p:set>
                                  </p:childTnLst>
                                </p:cTn>
                              </p:par>
                              <p:par>
                                <p:cTn id="77" presetID="2" presetClass="exit" presetSubtype="2" fill="hold" grpId="1" nodeType="withEffect">
                                  <p:stCondLst>
                                    <p:cond delay="37150"/>
                                  </p:stCondLst>
                                  <p:childTnLst>
                                    <p:anim calcmode="lin" valueType="num">
                                      <p:cBhvr additive="base">
                                        <p:cTn id="78" dur="500"/>
                                        <p:tgtEl>
                                          <p:spTgt spid="20"/>
                                        </p:tgtEl>
                                        <p:attrNameLst>
                                          <p:attrName>ppt_x</p:attrName>
                                        </p:attrNameLst>
                                      </p:cBhvr>
                                      <p:tavLst>
                                        <p:tav tm="0">
                                          <p:val>
                                            <p:strVal val="ppt_x"/>
                                          </p:val>
                                        </p:tav>
                                        <p:tav tm="100000">
                                          <p:val>
                                            <p:strVal val="1+ppt_w/2"/>
                                          </p:val>
                                        </p:tav>
                                      </p:tavLst>
                                    </p:anim>
                                    <p:anim calcmode="lin" valueType="num">
                                      <p:cBhvr additive="base">
                                        <p:cTn id="79" dur="500"/>
                                        <p:tgtEl>
                                          <p:spTgt spid="20"/>
                                        </p:tgtEl>
                                        <p:attrNameLst>
                                          <p:attrName>ppt_y</p:attrName>
                                        </p:attrNameLst>
                                      </p:cBhvr>
                                      <p:tavLst>
                                        <p:tav tm="0">
                                          <p:val>
                                            <p:strVal val="ppt_y"/>
                                          </p:val>
                                        </p:tav>
                                        <p:tav tm="100000">
                                          <p:val>
                                            <p:strVal val="ppt_y"/>
                                          </p:val>
                                        </p:tav>
                                      </p:tavLst>
                                    </p:anim>
                                    <p:set>
                                      <p:cBhvr>
                                        <p:cTn id="80" dur="1" fill="hold">
                                          <p:stCondLst>
                                            <p:cond delay="499"/>
                                          </p:stCondLst>
                                        </p:cTn>
                                        <p:tgtEl>
                                          <p:spTgt spid="20"/>
                                        </p:tgtEl>
                                        <p:attrNameLst>
                                          <p:attrName>style.visibility</p:attrName>
                                        </p:attrNameLst>
                                      </p:cBhvr>
                                      <p:to>
                                        <p:strVal val="hidden"/>
                                      </p:to>
                                    </p:set>
                                  </p:childTnLst>
                                </p:cTn>
                              </p:par>
                              <p:par>
                                <p:cTn id="81" presetID="2" presetClass="exit" presetSubtype="2" fill="hold" nodeType="withEffect">
                                  <p:stCondLst>
                                    <p:cond delay="37150"/>
                                  </p:stCondLst>
                                  <p:childTnLst>
                                    <p:anim calcmode="lin" valueType="num">
                                      <p:cBhvr additive="base">
                                        <p:cTn id="82" dur="500"/>
                                        <p:tgtEl>
                                          <p:spTgt spid="55"/>
                                        </p:tgtEl>
                                        <p:attrNameLst>
                                          <p:attrName>ppt_x</p:attrName>
                                        </p:attrNameLst>
                                      </p:cBhvr>
                                      <p:tavLst>
                                        <p:tav tm="0">
                                          <p:val>
                                            <p:strVal val="ppt_x"/>
                                          </p:val>
                                        </p:tav>
                                        <p:tav tm="100000">
                                          <p:val>
                                            <p:strVal val="1+ppt_w/2"/>
                                          </p:val>
                                        </p:tav>
                                      </p:tavLst>
                                    </p:anim>
                                    <p:anim calcmode="lin" valueType="num">
                                      <p:cBhvr additive="base">
                                        <p:cTn id="83" dur="500"/>
                                        <p:tgtEl>
                                          <p:spTgt spid="55"/>
                                        </p:tgtEl>
                                        <p:attrNameLst>
                                          <p:attrName>ppt_y</p:attrName>
                                        </p:attrNameLst>
                                      </p:cBhvr>
                                      <p:tavLst>
                                        <p:tav tm="0">
                                          <p:val>
                                            <p:strVal val="ppt_y"/>
                                          </p:val>
                                        </p:tav>
                                        <p:tav tm="100000">
                                          <p:val>
                                            <p:strVal val="ppt_y"/>
                                          </p:val>
                                        </p:tav>
                                      </p:tavLst>
                                    </p:anim>
                                    <p:set>
                                      <p:cBhvr>
                                        <p:cTn id="84" dur="1" fill="hold">
                                          <p:stCondLst>
                                            <p:cond delay="499"/>
                                          </p:stCondLst>
                                        </p:cTn>
                                        <p:tgtEl>
                                          <p:spTgt spid="55"/>
                                        </p:tgtEl>
                                        <p:attrNameLst>
                                          <p:attrName>style.visibility</p:attrName>
                                        </p:attrNameLst>
                                      </p:cBhvr>
                                      <p:to>
                                        <p:strVal val="hidden"/>
                                      </p:to>
                                    </p:set>
                                  </p:childTnLst>
                                </p:cTn>
                              </p:par>
                              <p:par>
                                <p:cTn id="85" presetID="2" presetClass="exit" presetSubtype="2" fill="hold" grpId="1" nodeType="withEffect">
                                  <p:stCondLst>
                                    <p:cond delay="37150"/>
                                  </p:stCondLst>
                                  <p:childTnLst>
                                    <p:anim calcmode="lin" valueType="num">
                                      <p:cBhvr additive="base">
                                        <p:cTn id="86" dur="500"/>
                                        <p:tgtEl>
                                          <p:spTgt spid="37"/>
                                        </p:tgtEl>
                                        <p:attrNameLst>
                                          <p:attrName>ppt_x</p:attrName>
                                        </p:attrNameLst>
                                      </p:cBhvr>
                                      <p:tavLst>
                                        <p:tav tm="0">
                                          <p:val>
                                            <p:strVal val="ppt_x"/>
                                          </p:val>
                                        </p:tav>
                                        <p:tav tm="100000">
                                          <p:val>
                                            <p:strVal val="1+ppt_w/2"/>
                                          </p:val>
                                        </p:tav>
                                      </p:tavLst>
                                    </p:anim>
                                    <p:anim calcmode="lin" valueType="num">
                                      <p:cBhvr additive="base">
                                        <p:cTn id="87" dur="500"/>
                                        <p:tgtEl>
                                          <p:spTgt spid="37"/>
                                        </p:tgtEl>
                                        <p:attrNameLst>
                                          <p:attrName>ppt_y</p:attrName>
                                        </p:attrNameLst>
                                      </p:cBhvr>
                                      <p:tavLst>
                                        <p:tav tm="0">
                                          <p:val>
                                            <p:strVal val="ppt_y"/>
                                          </p:val>
                                        </p:tav>
                                        <p:tav tm="100000">
                                          <p:val>
                                            <p:strVal val="ppt_y"/>
                                          </p:val>
                                        </p:tav>
                                      </p:tavLst>
                                    </p:anim>
                                    <p:set>
                                      <p:cBhvr>
                                        <p:cTn id="88" dur="1" fill="hold">
                                          <p:stCondLst>
                                            <p:cond delay="499"/>
                                          </p:stCondLst>
                                        </p:cTn>
                                        <p:tgtEl>
                                          <p:spTgt spid="37"/>
                                        </p:tgtEl>
                                        <p:attrNameLst>
                                          <p:attrName>style.visibility</p:attrName>
                                        </p:attrNameLst>
                                      </p:cBhvr>
                                      <p:to>
                                        <p:strVal val="hidden"/>
                                      </p:to>
                                    </p:set>
                                  </p:childTnLst>
                                </p:cTn>
                              </p:par>
                              <p:par>
                                <p:cTn id="89" presetID="2" presetClass="exit" presetSubtype="2" fill="hold" nodeType="withEffect">
                                  <p:stCondLst>
                                    <p:cond delay="37150"/>
                                  </p:stCondLst>
                                  <p:childTnLst>
                                    <p:anim calcmode="lin" valueType="num">
                                      <p:cBhvr additive="base">
                                        <p:cTn id="90" dur="500"/>
                                        <p:tgtEl>
                                          <p:spTgt spid="56"/>
                                        </p:tgtEl>
                                        <p:attrNameLst>
                                          <p:attrName>ppt_x</p:attrName>
                                        </p:attrNameLst>
                                      </p:cBhvr>
                                      <p:tavLst>
                                        <p:tav tm="0">
                                          <p:val>
                                            <p:strVal val="ppt_x"/>
                                          </p:val>
                                        </p:tav>
                                        <p:tav tm="100000">
                                          <p:val>
                                            <p:strVal val="1+ppt_w/2"/>
                                          </p:val>
                                        </p:tav>
                                      </p:tavLst>
                                    </p:anim>
                                    <p:anim calcmode="lin" valueType="num">
                                      <p:cBhvr additive="base">
                                        <p:cTn id="91" dur="500"/>
                                        <p:tgtEl>
                                          <p:spTgt spid="56"/>
                                        </p:tgtEl>
                                        <p:attrNameLst>
                                          <p:attrName>ppt_y</p:attrName>
                                        </p:attrNameLst>
                                      </p:cBhvr>
                                      <p:tavLst>
                                        <p:tav tm="0">
                                          <p:val>
                                            <p:strVal val="ppt_y"/>
                                          </p:val>
                                        </p:tav>
                                        <p:tav tm="100000">
                                          <p:val>
                                            <p:strVal val="ppt_y"/>
                                          </p:val>
                                        </p:tav>
                                      </p:tavLst>
                                    </p:anim>
                                    <p:set>
                                      <p:cBhvr>
                                        <p:cTn id="92" dur="1" fill="hold">
                                          <p:stCondLst>
                                            <p:cond delay="499"/>
                                          </p:stCondLst>
                                        </p:cTn>
                                        <p:tgtEl>
                                          <p:spTgt spid="56"/>
                                        </p:tgtEl>
                                        <p:attrNameLst>
                                          <p:attrName>style.visibility</p:attrName>
                                        </p:attrNameLst>
                                      </p:cBhvr>
                                      <p:to>
                                        <p:strVal val="hidden"/>
                                      </p:to>
                                    </p:set>
                                  </p:childTnLst>
                                </p:cTn>
                              </p:par>
                              <p:par>
                                <p:cTn id="93" presetID="2" presetClass="exit" presetSubtype="2" fill="hold" grpId="1" nodeType="withEffect">
                                  <p:stCondLst>
                                    <p:cond delay="37150"/>
                                  </p:stCondLst>
                                  <p:childTnLst>
                                    <p:anim calcmode="lin" valueType="num">
                                      <p:cBhvr additive="base">
                                        <p:cTn id="94" dur="500"/>
                                        <p:tgtEl>
                                          <p:spTgt spid="48"/>
                                        </p:tgtEl>
                                        <p:attrNameLst>
                                          <p:attrName>ppt_x</p:attrName>
                                        </p:attrNameLst>
                                      </p:cBhvr>
                                      <p:tavLst>
                                        <p:tav tm="0">
                                          <p:val>
                                            <p:strVal val="ppt_x"/>
                                          </p:val>
                                        </p:tav>
                                        <p:tav tm="100000">
                                          <p:val>
                                            <p:strVal val="1+ppt_w/2"/>
                                          </p:val>
                                        </p:tav>
                                      </p:tavLst>
                                    </p:anim>
                                    <p:anim calcmode="lin" valueType="num">
                                      <p:cBhvr additive="base">
                                        <p:cTn id="95" dur="500"/>
                                        <p:tgtEl>
                                          <p:spTgt spid="48"/>
                                        </p:tgtEl>
                                        <p:attrNameLst>
                                          <p:attrName>ppt_y</p:attrName>
                                        </p:attrNameLst>
                                      </p:cBhvr>
                                      <p:tavLst>
                                        <p:tav tm="0">
                                          <p:val>
                                            <p:strVal val="ppt_y"/>
                                          </p:val>
                                        </p:tav>
                                        <p:tav tm="100000">
                                          <p:val>
                                            <p:strVal val="ppt_y"/>
                                          </p:val>
                                        </p:tav>
                                      </p:tavLst>
                                    </p:anim>
                                    <p:set>
                                      <p:cBhvr>
                                        <p:cTn id="96" dur="1" fill="hold">
                                          <p:stCondLst>
                                            <p:cond delay="499"/>
                                          </p:stCondLst>
                                        </p:cTn>
                                        <p:tgtEl>
                                          <p:spTgt spid="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7" fill="hold" display="0">
                  <p:stCondLst>
                    <p:cond delay="indefinite"/>
                  </p:stCondLst>
                  <p:endCondLst>
                    <p:cond evt="onStopAudio" delay="0">
                      <p:tgtEl>
                        <p:sldTgt/>
                      </p:tgtEl>
                    </p:cond>
                  </p:endCondLst>
                </p:cTn>
                <p:tgtEl>
                  <p:spTgt spid="30"/>
                </p:tgtEl>
              </p:cMediaNode>
            </p:audio>
          </p:childTnLst>
        </p:cTn>
      </p:par>
    </p:tnLst>
    <p:bldLst>
      <p:bldP spid="2" grpId="0"/>
      <p:bldP spid="2" grpId="1"/>
      <p:bldP spid="5" grpId="0"/>
      <p:bldP spid="5" grpId="1"/>
      <p:bldP spid="20" grpId="0"/>
      <p:bldP spid="20" grpId="1"/>
      <p:bldP spid="37" grpId="0"/>
      <p:bldP spid="37" grpId="1"/>
      <p:bldP spid="48" grpId="0"/>
      <p:bldP spid="48"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106A1AB1-2A03-455D-9489-FC6DE133BFDD}"/>
              </a:ext>
            </a:extLst>
          </p:cNvPr>
          <p:cNvCxnSpPr>
            <a:cxnSpLocks/>
          </p:cNvCxnSpPr>
          <p:nvPr/>
        </p:nvCxnSpPr>
        <p:spPr>
          <a:xfrm>
            <a:off x="1095033" y="5091277"/>
            <a:ext cx="0" cy="731520"/>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7" name="Rectangle 3">
            <a:extLst>
              <a:ext uri="{FF2B5EF4-FFF2-40B4-BE49-F238E27FC236}">
                <a16:creationId xmlns:a16="http://schemas.microsoft.com/office/drawing/2014/main" id="{1B2E2B94-9627-8425-652B-4BCF9AA1B3AC}"/>
              </a:ext>
            </a:extLst>
          </p:cNvPr>
          <p:cNvSpPr>
            <a:spLocks noChangeArrowheads="1"/>
          </p:cNvSpPr>
          <p:nvPr/>
        </p:nvSpPr>
        <p:spPr bwMode="auto">
          <a:xfrm>
            <a:off x="1608297" y="2631219"/>
            <a:ext cx="5613121"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buClr>
                <a:srgbClr val="09164D"/>
              </a:buClr>
              <a:buSzPct val="100000"/>
            </a:pPr>
            <a:r>
              <a:rPr lang="en-US" sz="2200" dirty="0">
                <a:latin typeface="Atkinson Hyperlegible" pitchFamily="2" charset="0"/>
                <a:cs typeface="Arial"/>
              </a:rPr>
              <a:t>Understand risks from unsafe health care waste management.</a:t>
            </a:r>
          </a:p>
        </p:txBody>
      </p:sp>
      <p:sp>
        <p:nvSpPr>
          <p:cNvPr id="16" name="Rectangle 3">
            <a:extLst>
              <a:ext uri="{FF2B5EF4-FFF2-40B4-BE49-F238E27FC236}">
                <a16:creationId xmlns:a16="http://schemas.microsoft.com/office/drawing/2014/main" id="{02473613-F03F-2E69-D36B-69455256E6C9}"/>
              </a:ext>
            </a:extLst>
          </p:cNvPr>
          <p:cNvSpPr>
            <a:spLocks noChangeArrowheads="1"/>
          </p:cNvSpPr>
          <p:nvPr/>
        </p:nvSpPr>
        <p:spPr bwMode="auto">
          <a:xfrm>
            <a:off x="1608297" y="3617452"/>
            <a:ext cx="5613121"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buClr>
                <a:srgbClr val="09164D"/>
              </a:buClr>
              <a:buSzPct val="100000"/>
            </a:pPr>
            <a:r>
              <a:rPr lang="en-US" sz="2200" dirty="0">
                <a:latin typeface="Atkinson Hyperlegible" pitchFamily="2" charset="0"/>
                <a:cs typeface="Arial"/>
              </a:rPr>
              <a:t>Learn health care waste management from generation to disposal.</a:t>
            </a:r>
            <a:endParaRPr lang="en-US" sz="2200" dirty="0">
              <a:latin typeface="Atkinson Hyperlegible" pitchFamily="2" charset="0"/>
            </a:endParaRPr>
          </a:p>
        </p:txBody>
      </p:sp>
      <p:sp>
        <p:nvSpPr>
          <p:cNvPr id="26" name="TextBox 25">
            <a:extLst>
              <a:ext uri="{FF2B5EF4-FFF2-40B4-BE49-F238E27FC236}">
                <a16:creationId xmlns:a16="http://schemas.microsoft.com/office/drawing/2014/main" id="{9B6B805A-75F2-BD9F-6B7F-8A0A231F79C0}"/>
              </a:ext>
            </a:extLst>
          </p:cNvPr>
          <p:cNvSpPr txBox="1"/>
          <p:nvPr/>
        </p:nvSpPr>
        <p:spPr>
          <a:xfrm>
            <a:off x="1608297" y="1685833"/>
            <a:ext cx="7488928" cy="523220"/>
          </a:xfrm>
          <a:prstGeom prst="rect">
            <a:avLst/>
          </a:prstGeom>
          <a:noFill/>
        </p:spPr>
        <p:txBody>
          <a:bodyPr wrap="square" rtlCol="0">
            <a:spAutoFit/>
          </a:bodyPr>
          <a:lstStyle/>
          <a:p>
            <a:r>
              <a:rPr lang="en-US" sz="2800" b="1" dirty="0">
                <a:latin typeface="Atkinson Hyperlegible" pitchFamily="2" charset="0"/>
              </a:rPr>
              <a:t>By the end of this module, you will: </a:t>
            </a:r>
          </a:p>
        </p:txBody>
      </p:sp>
      <p:sp>
        <p:nvSpPr>
          <p:cNvPr id="27" name="Rettangolo 7">
            <a:extLst>
              <a:ext uri="{FF2B5EF4-FFF2-40B4-BE49-F238E27FC236}">
                <a16:creationId xmlns:a16="http://schemas.microsoft.com/office/drawing/2014/main" id="{E64BA11E-3C29-BEC0-CD2B-E79EA6311A02}"/>
              </a:ext>
            </a:extLst>
          </p:cNvPr>
          <p:cNvSpPr/>
          <p:nvPr/>
        </p:nvSpPr>
        <p:spPr>
          <a:xfrm rot="5400000">
            <a:off x="4556812" y="-465441"/>
            <a:ext cx="21642" cy="56692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cxnSp>
        <p:nvCxnSpPr>
          <p:cNvPr id="28" name="Straight Connector 27">
            <a:extLst>
              <a:ext uri="{FF2B5EF4-FFF2-40B4-BE49-F238E27FC236}">
                <a16:creationId xmlns:a16="http://schemas.microsoft.com/office/drawing/2014/main" id="{523A786B-A206-6BDE-CCDD-F29AF113A6C2}"/>
              </a:ext>
            </a:extLst>
          </p:cNvPr>
          <p:cNvCxnSpPr>
            <a:cxnSpLocks/>
          </p:cNvCxnSpPr>
          <p:nvPr/>
        </p:nvCxnSpPr>
        <p:spPr>
          <a:xfrm>
            <a:off x="1728915" y="3509056"/>
            <a:ext cx="5673358" cy="0"/>
          </a:xfrm>
          <a:prstGeom prst="line">
            <a:avLst/>
          </a:prstGeom>
          <a:ln w="1270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DC70BF35-4D4D-51DD-A294-AD3DFEF52A2C}"/>
              </a:ext>
            </a:extLst>
          </p:cNvPr>
          <p:cNvSpPr txBox="1"/>
          <p:nvPr/>
        </p:nvSpPr>
        <p:spPr>
          <a:xfrm>
            <a:off x="128016" y="96886"/>
            <a:ext cx="11771884" cy="584775"/>
          </a:xfrm>
          <a:prstGeom prst="rect">
            <a:avLst/>
          </a:prstGeom>
          <a:noFill/>
        </p:spPr>
        <p:txBody>
          <a:bodyPr wrap="square" rtlCol="0">
            <a:spAutoFit/>
          </a:bodyPr>
          <a:lstStyle/>
          <a:p>
            <a:r>
              <a:rPr lang="en-US" sz="3200" b="1" dirty="0">
                <a:solidFill>
                  <a:srgbClr val="F0404C"/>
                </a:solidFill>
                <a:latin typeface="Atkinson Hyperlegible" pitchFamily="2" charset="0"/>
              </a:rPr>
              <a:t>Learning objectives </a:t>
            </a:r>
          </a:p>
        </p:txBody>
      </p:sp>
      <p:cxnSp>
        <p:nvCxnSpPr>
          <p:cNvPr id="2" name="Straight Connector 1">
            <a:extLst>
              <a:ext uri="{FF2B5EF4-FFF2-40B4-BE49-F238E27FC236}">
                <a16:creationId xmlns:a16="http://schemas.microsoft.com/office/drawing/2014/main" id="{83ADF0E5-4061-4B1A-2D8A-0E42B129FCA9}"/>
              </a:ext>
            </a:extLst>
          </p:cNvPr>
          <p:cNvCxnSpPr>
            <a:cxnSpLocks/>
          </p:cNvCxnSpPr>
          <p:nvPr/>
        </p:nvCxnSpPr>
        <p:spPr>
          <a:xfrm>
            <a:off x="1095033" y="2275314"/>
            <a:ext cx="0" cy="548640"/>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4" name="Straight Connector 3">
            <a:extLst>
              <a:ext uri="{FF2B5EF4-FFF2-40B4-BE49-F238E27FC236}">
                <a16:creationId xmlns:a16="http://schemas.microsoft.com/office/drawing/2014/main" id="{9A16EE50-788B-41B5-3305-320C3E1B3D5F}"/>
              </a:ext>
            </a:extLst>
          </p:cNvPr>
          <p:cNvCxnSpPr>
            <a:cxnSpLocks/>
          </p:cNvCxnSpPr>
          <p:nvPr/>
        </p:nvCxnSpPr>
        <p:spPr>
          <a:xfrm>
            <a:off x="1095033" y="3048845"/>
            <a:ext cx="0" cy="828000"/>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grpSp>
        <p:nvGrpSpPr>
          <p:cNvPr id="10" name="Group 9">
            <a:extLst>
              <a:ext uri="{FF2B5EF4-FFF2-40B4-BE49-F238E27FC236}">
                <a16:creationId xmlns:a16="http://schemas.microsoft.com/office/drawing/2014/main" id="{ABF200AC-FD96-4770-E9B7-645E7A0F8A2D}"/>
              </a:ext>
            </a:extLst>
          </p:cNvPr>
          <p:cNvGrpSpPr/>
          <p:nvPr/>
        </p:nvGrpSpPr>
        <p:grpSpPr>
          <a:xfrm>
            <a:off x="1" y="1139277"/>
            <a:ext cx="1302963" cy="1173493"/>
            <a:chOff x="11010804" y="-5800920"/>
            <a:chExt cx="878498" cy="791205"/>
          </a:xfrm>
          <a:solidFill>
            <a:srgbClr val="FED02F"/>
          </a:solidFill>
        </p:grpSpPr>
        <p:sp>
          <p:nvSpPr>
            <p:cNvPr id="17" name="Freeform 45">
              <a:extLst>
                <a:ext uri="{FF2B5EF4-FFF2-40B4-BE49-F238E27FC236}">
                  <a16:creationId xmlns:a16="http://schemas.microsoft.com/office/drawing/2014/main" id="{7AC277EB-ADF3-8778-2A77-EA8EE6DF7635}"/>
                </a:ext>
              </a:extLst>
            </p:cNvPr>
            <p:cNvSpPr>
              <a:spLocks/>
            </p:cNvSpPr>
            <p:nvPr/>
          </p:nvSpPr>
          <p:spPr bwMode="auto">
            <a:xfrm>
              <a:off x="11010804" y="-5604346"/>
              <a:ext cx="834635" cy="493250"/>
            </a:xfrm>
            <a:custGeom>
              <a:avLst/>
              <a:gdLst>
                <a:gd name="T0" fmla="*/ 5976 w 6309"/>
                <a:gd name="T1" fmla="*/ 974 h 3728"/>
                <a:gd name="T2" fmla="*/ 5287 w 6309"/>
                <a:gd name="T3" fmla="*/ 668 h 3728"/>
                <a:gd name="T4" fmla="*/ 4246 w 6309"/>
                <a:gd name="T5" fmla="*/ 668 h 3728"/>
                <a:gd name="T6" fmla="*/ 4002 w 6309"/>
                <a:gd name="T7" fmla="*/ 637 h 3728"/>
                <a:gd name="T8" fmla="*/ 3808 w 6309"/>
                <a:gd name="T9" fmla="*/ 515 h 3728"/>
                <a:gd name="T10" fmla="*/ 3690 w 6309"/>
                <a:gd name="T11" fmla="*/ 407 h 3728"/>
                <a:gd name="T12" fmla="*/ 3494 w 6309"/>
                <a:gd name="T13" fmla="*/ 245 h 3728"/>
                <a:gd name="T14" fmla="*/ 3486 w 6309"/>
                <a:gd name="T15" fmla="*/ 239 h 3728"/>
                <a:gd name="T16" fmla="*/ 3049 w 6309"/>
                <a:gd name="T17" fmla="*/ 26 h 3728"/>
                <a:gd name="T18" fmla="*/ 2792 w 6309"/>
                <a:gd name="T19" fmla="*/ 0 h 3728"/>
                <a:gd name="T20" fmla="*/ 2341 w 6309"/>
                <a:gd name="T21" fmla="*/ 91 h 3728"/>
                <a:gd name="T22" fmla="*/ 2259 w 6309"/>
                <a:gd name="T23" fmla="*/ 131 h 3728"/>
                <a:gd name="T24" fmla="*/ 2255 w 6309"/>
                <a:gd name="T25" fmla="*/ 133 h 3728"/>
                <a:gd name="T26" fmla="*/ 2074 w 6309"/>
                <a:gd name="T27" fmla="*/ 243 h 3728"/>
                <a:gd name="T28" fmla="*/ 1878 w 6309"/>
                <a:gd name="T29" fmla="*/ 405 h 3728"/>
                <a:gd name="T30" fmla="*/ 1760 w 6309"/>
                <a:gd name="T31" fmla="*/ 513 h 3728"/>
                <a:gd name="T32" fmla="*/ 1564 w 6309"/>
                <a:gd name="T33" fmla="*/ 637 h 3728"/>
                <a:gd name="T34" fmla="*/ 1359 w 6309"/>
                <a:gd name="T35" fmla="*/ 668 h 3728"/>
                <a:gd name="T36" fmla="*/ 1323 w 6309"/>
                <a:gd name="T37" fmla="*/ 668 h 3728"/>
                <a:gd name="T38" fmla="*/ 883 w 6309"/>
                <a:gd name="T39" fmla="*/ 668 h 3728"/>
                <a:gd name="T40" fmla="*/ 560 w 6309"/>
                <a:gd name="T41" fmla="*/ 668 h 3728"/>
                <a:gd name="T42" fmla="*/ 0 w 6309"/>
                <a:gd name="T43" fmla="*/ 668 h 3728"/>
                <a:gd name="T44" fmla="*/ 0 w 6309"/>
                <a:gd name="T45" fmla="*/ 2055 h 3728"/>
                <a:gd name="T46" fmla="*/ 919 w 6309"/>
                <a:gd name="T47" fmla="*/ 2057 h 3728"/>
                <a:gd name="T48" fmla="*/ 1249 w 6309"/>
                <a:gd name="T49" fmla="*/ 2059 h 3728"/>
                <a:gd name="T50" fmla="*/ 1346 w 6309"/>
                <a:gd name="T51" fmla="*/ 2059 h 3728"/>
                <a:gd name="T52" fmla="*/ 1363 w 6309"/>
                <a:gd name="T53" fmla="*/ 2059 h 3728"/>
                <a:gd name="T54" fmla="*/ 1604 w 6309"/>
                <a:gd name="T55" fmla="*/ 2087 h 3728"/>
                <a:gd name="T56" fmla="*/ 1800 w 6309"/>
                <a:gd name="T57" fmla="*/ 2211 h 3728"/>
                <a:gd name="T58" fmla="*/ 1918 w 6309"/>
                <a:gd name="T59" fmla="*/ 2319 h 3728"/>
                <a:gd name="T60" fmla="*/ 2114 w 6309"/>
                <a:gd name="T61" fmla="*/ 2481 h 3728"/>
                <a:gd name="T62" fmla="*/ 2122 w 6309"/>
                <a:gd name="T63" fmla="*/ 2487 h 3728"/>
                <a:gd name="T64" fmla="*/ 2817 w 6309"/>
                <a:gd name="T65" fmla="*/ 2727 h 3728"/>
                <a:gd name="T66" fmla="*/ 3349 w 6309"/>
                <a:gd name="T67" fmla="*/ 2595 h 3728"/>
                <a:gd name="T68" fmla="*/ 3353 w 6309"/>
                <a:gd name="T69" fmla="*/ 2593 h 3728"/>
                <a:gd name="T70" fmla="*/ 3534 w 6309"/>
                <a:gd name="T71" fmla="*/ 2483 h 3728"/>
                <a:gd name="T72" fmla="*/ 3730 w 6309"/>
                <a:gd name="T73" fmla="*/ 2321 h 3728"/>
                <a:gd name="T74" fmla="*/ 3848 w 6309"/>
                <a:gd name="T75" fmla="*/ 2213 h 3728"/>
                <a:gd name="T76" fmla="*/ 4044 w 6309"/>
                <a:gd name="T77" fmla="*/ 2089 h 3728"/>
                <a:gd name="T78" fmla="*/ 4250 w 6309"/>
                <a:gd name="T79" fmla="*/ 2059 h 3728"/>
                <a:gd name="T80" fmla="*/ 4286 w 6309"/>
                <a:gd name="T81" fmla="*/ 2059 h 3728"/>
                <a:gd name="T82" fmla="*/ 4834 w 6309"/>
                <a:gd name="T83" fmla="*/ 2365 h 3728"/>
                <a:gd name="T84" fmla="*/ 4834 w 6309"/>
                <a:gd name="T85" fmla="*/ 3728 h 3728"/>
                <a:gd name="T86" fmla="*/ 6309 w 6309"/>
                <a:gd name="T87" fmla="*/ 3728 h 3728"/>
                <a:gd name="T88" fmla="*/ 6309 w 6309"/>
                <a:gd name="T89" fmla="*/ 1649 h 3728"/>
                <a:gd name="T90" fmla="*/ 6210 w 6309"/>
                <a:gd name="T91" fmla="*/ 1273 h 3728"/>
                <a:gd name="T92" fmla="*/ 5976 w 6309"/>
                <a:gd name="T93" fmla="*/ 974 h 3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309" h="3728">
                  <a:moveTo>
                    <a:pt x="5976" y="974"/>
                  </a:moveTo>
                  <a:cubicBezTo>
                    <a:pt x="5795" y="778"/>
                    <a:pt x="5565" y="676"/>
                    <a:pt x="5287" y="668"/>
                  </a:cubicBezTo>
                  <a:lnTo>
                    <a:pt x="4246" y="668"/>
                  </a:lnTo>
                  <a:cubicBezTo>
                    <a:pt x="4148" y="672"/>
                    <a:pt x="4067" y="662"/>
                    <a:pt x="4002" y="637"/>
                  </a:cubicBezTo>
                  <a:cubicBezTo>
                    <a:pt x="3931" y="610"/>
                    <a:pt x="3866" y="570"/>
                    <a:pt x="3808" y="515"/>
                  </a:cubicBezTo>
                  <a:cubicBezTo>
                    <a:pt x="3762" y="472"/>
                    <a:pt x="3723" y="436"/>
                    <a:pt x="3690" y="407"/>
                  </a:cubicBezTo>
                  <a:cubicBezTo>
                    <a:pt x="3630" y="352"/>
                    <a:pt x="3565" y="298"/>
                    <a:pt x="3494" y="245"/>
                  </a:cubicBezTo>
                  <a:cubicBezTo>
                    <a:pt x="3492" y="243"/>
                    <a:pt x="3489" y="241"/>
                    <a:pt x="3486" y="239"/>
                  </a:cubicBezTo>
                  <a:cubicBezTo>
                    <a:pt x="3355" y="133"/>
                    <a:pt x="3209" y="62"/>
                    <a:pt x="3049" y="26"/>
                  </a:cubicBezTo>
                  <a:cubicBezTo>
                    <a:pt x="2967" y="8"/>
                    <a:pt x="2881" y="0"/>
                    <a:pt x="2792" y="0"/>
                  </a:cubicBezTo>
                  <a:cubicBezTo>
                    <a:pt x="2629" y="0"/>
                    <a:pt x="2479" y="30"/>
                    <a:pt x="2341" y="91"/>
                  </a:cubicBezTo>
                  <a:cubicBezTo>
                    <a:pt x="2313" y="103"/>
                    <a:pt x="2286" y="116"/>
                    <a:pt x="2259" y="131"/>
                  </a:cubicBezTo>
                  <a:cubicBezTo>
                    <a:pt x="2258" y="131"/>
                    <a:pt x="2256" y="132"/>
                    <a:pt x="2255" y="133"/>
                  </a:cubicBezTo>
                  <a:cubicBezTo>
                    <a:pt x="2192" y="163"/>
                    <a:pt x="2132" y="200"/>
                    <a:pt x="2074" y="243"/>
                  </a:cubicBezTo>
                  <a:cubicBezTo>
                    <a:pt x="2003" y="296"/>
                    <a:pt x="1938" y="350"/>
                    <a:pt x="1878" y="405"/>
                  </a:cubicBezTo>
                  <a:cubicBezTo>
                    <a:pt x="1845" y="434"/>
                    <a:pt x="1806" y="470"/>
                    <a:pt x="1760" y="513"/>
                  </a:cubicBezTo>
                  <a:cubicBezTo>
                    <a:pt x="1702" y="568"/>
                    <a:pt x="1637" y="609"/>
                    <a:pt x="1564" y="637"/>
                  </a:cubicBezTo>
                  <a:cubicBezTo>
                    <a:pt x="1509" y="657"/>
                    <a:pt x="1441" y="667"/>
                    <a:pt x="1359" y="668"/>
                  </a:cubicBezTo>
                  <a:cubicBezTo>
                    <a:pt x="1347" y="668"/>
                    <a:pt x="1335" y="668"/>
                    <a:pt x="1323" y="668"/>
                  </a:cubicBezTo>
                  <a:lnTo>
                    <a:pt x="883" y="668"/>
                  </a:lnTo>
                  <a:lnTo>
                    <a:pt x="560" y="668"/>
                  </a:lnTo>
                  <a:lnTo>
                    <a:pt x="0" y="668"/>
                  </a:lnTo>
                  <a:lnTo>
                    <a:pt x="0" y="2055"/>
                  </a:lnTo>
                  <a:lnTo>
                    <a:pt x="919" y="2057"/>
                  </a:lnTo>
                  <a:lnTo>
                    <a:pt x="1249" y="2059"/>
                  </a:lnTo>
                  <a:lnTo>
                    <a:pt x="1346" y="2059"/>
                  </a:lnTo>
                  <a:lnTo>
                    <a:pt x="1363" y="2059"/>
                  </a:lnTo>
                  <a:cubicBezTo>
                    <a:pt x="1460" y="2055"/>
                    <a:pt x="1541" y="2064"/>
                    <a:pt x="1604" y="2087"/>
                  </a:cubicBezTo>
                  <a:cubicBezTo>
                    <a:pt x="1677" y="2115"/>
                    <a:pt x="1742" y="2156"/>
                    <a:pt x="1800" y="2211"/>
                  </a:cubicBezTo>
                  <a:cubicBezTo>
                    <a:pt x="1846" y="2254"/>
                    <a:pt x="1885" y="2290"/>
                    <a:pt x="1918" y="2319"/>
                  </a:cubicBezTo>
                  <a:cubicBezTo>
                    <a:pt x="1978" y="2374"/>
                    <a:pt x="2043" y="2428"/>
                    <a:pt x="2114" y="2481"/>
                  </a:cubicBezTo>
                  <a:cubicBezTo>
                    <a:pt x="2117" y="2484"/>
                    <a:pt x="2119" y="2486"/>
                    <a:pt x="2122" y="2487"/>
                  </a:cubicBezTo>
                  <a:cubicBezTo>
                    <a:pt x="2320" y="2647"/>
                    <a:pt x="2551" y="2727"/>
                    <a:pt x="2817" y="2727"/>
                  </a:cubicBezTo>
                  <a:cubicBezTo>
                    <a:pt x="3012" y="2727"/>
                    <a:pt x="3190" y="2683"/>
                    <a:pt x="3349" y="2595"/>
                  </a:cubicBezTo>
                  <a:cubicBezTo>
                    <a:pt x="3351" y="2595"/>
                    <a:pt x="3352" y="2595"/>
                    <a:pt x="3353" y="2593"/>
                  </a:cubicBezTo>
                  <a:cubicBezTo>
                    <a:pt x="3417" y="2563"/>
                    <a:pt x="3477" y="2526"/>
                    <a:pt x="3534" y="2483"/>
                  </a:cubicBezTo>
                  <a:cubicBezTo>
                    <a:pt x="3605" y="2430"/>
                    <a:pt x="3670" y="2376"/>
                    <a:pt x="3730" y="2321"/>
                  </a:cubicBezTo>
                  <a:cubicBezTo>
                    <a:pt x="3763" y="2292"/>
                    <a:pt x="3802" y="2256"/>
                    <a:pt x="3848" y="2213"/>
                  </a:cubicBezTo>
                  <a:cubicBezTo>
                    <a:pt x="3906" y="2158"/>
                    <a:pt x="3972" y="2117"/>
                    <a:pt x="4044" y="2089"/>
                  </a:cubicBezTo>
                  <a:cubicBezTo>
                    <a:pt x="4100" y="2069"/>
                    <a:pt x="4168" y="2059"/>
                    <a:pt x="4250" y="2059"/>
                  </a:cubicBezTo>
                  <a:lnTo>
                    <a:pt x="4286" y="2059"/>
                  </a:lnTo>
                  <a:cubicBezTo>
                    <a:pt x="4583" y="2047"/>
                    <a:pt x="4765" y="2149"/>
                    <a:pt x="4834" y="2365"/>
                  </a:cubicBezTo>
                  <a:lnTo>
                    <a:pt x="4834" y="3728"/>
                  </a:lnTo>
                  <a:lnTo>
                    <a:pt x="6309" y="3728"/>
                  </a:lnTo>
                  <a:lnTo>
                    <a:pt x="6309" y="1649"/>
                  </a:lnTo>
                  <a:cubicBezTo>
                    <a:pt x="6304" y="1509"/>
                    <a:pt x="6271" y="1384"/>
                    <a:pt x="6210" y="1273"/>
                  </a:cubicBezTo>
                  <a:cubicBezTo>
                    <a:pt x="6170" y="1200"/>
                    <a:pt x="6092" y="1101"/>
                    <a:pt x="5976" y="974"/>
                  </a:cubicBezTo>
                  <a:close/>
                </a:path>
              </a:pathLst>
            </a:custGeom>
            <a:grpFill/>
            <a:ln w="3175">
              <a:noFill/>
            </a:ln>
          </p:spPr>
          <p:txBody>
            <a:bodyPr vert="horz" wrap="square" lIns="91440" tIns="45720" rIns="91440" bIns="45720" numCol="1" anchor="t" anchorCtr="0" compatLnSpc="1">
              <a:prstTxWarp prst="textNoShape">
                <a:avLst/>
              </a:prstTxWarp>
            </a:bodyPr>
            <a:lstStyle/>
            <a:p>
              <a:endParaRPr lang="en-US"/>
            </a:p>
          </p:txBody>
        </p:sp>
        <p:sp>
          <p:nvSpPr>
            <p:cNvPr id="18" name="Freeform 47">
              <a:extLst>
                <a:ext uri="{FF2B5EF4-FFF2-40B4-BE49-F238E27FC236}">
                  <a16:creationId xmlns:a16="http://schemas.microsoft.com/office/drawing/2014/main" id="{CC7BA016-955B-A718-20A4-498E040D5FB4}"/>
                </a:ext>
              </a:extLst>
            </p:cNvPr>
            <p:cNvSpPr>
              <a:spLocks/>
            </p:cNvSpPr>
            <p:nvPr/>
          </p:nvSpPr>
          <p:spPr bwMode="auto">
            <a:xfrm>
              <a:off x="11600883" y="-5111096"/>
              <a:ext cx="288419" cy="101381"/>
            </a:xfrm>
            <a:custGeom>
              <a:avLst/>
              <a:gdLst>
                <a:gd name="T0" fmla="*/ 2181 w 2181"/>
                <a:gd name="T1" fmla="*/ 538 h 766"/>
                <a:gd name="T2" fmla="*/ 2181 w 2181"/>
                <a:gd name="T3" fmla="*/ 228 h 766"/>
                <a:gd name="T4" fmla="*/ 1952 w 2181"/>
                <a:gd name="T5" fmla="*/ 0 h 766"/>
                <a:gd name="T6" fmla="*/ 228 w 2181"/>
                <a:gd name="T7" fmla="*/ 0 h 766"/>
                <a:gd name="T8" fmla="*/ 0 w 2181"/>
                <a:gd name="T9" fmla="*/ 228 h 766"/>
                <a:gd name="T10" fmla="*/ 0 w 2181"/>
                <a:gd name="T11" fmla="*/ 538 h 766"/>
                <a:gd name="T12" fmla="*/ 228 w 2181"/>
                <a:gd name="T13" fmla="*/ 766 h 766"/>
                <a:gd name="T14" fmla="*/ 1952 w 2181"/>
                <a:gd name="T15" fmla="*/ 766 h 766"/>
                <a:gd name="T16" fmla="*/ 2181 w 2181"/>
                <a:gd name="T17" fmla="*/ 538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81" h="766">
                  <a:moveTo>
                    <a:pt x="2181" y="538"/>
                  </a:moveTo>
                  <a:lnTo>
                    <a:pt x="2181" y="228"/>
                  </a:lnTo>
                  <a:cubicBezTo>
                    <a:pt x="2181" y="76"/>
                    <a:pt x="2104" y="0"/>
                    <a:pt x="1952" y="0"/>
                  </a:cubicBezTo>
                  <a:lnTo>
                    <a:pt x="228" y="0"/>
                  </a:lnTo>
                  <a:cubicBezTo>
                    <a:pt x="76" y="0"/>
                    <a:pt x="0" y="76"/>
                    <a:pt x="0" y="228"/>
                  </a:cubicBezTo>
                  <a:lnTo>
                    <a:pt x="0" y="538"/>
                  </a:lnTo>
                  <a:cubicBezTo>
                    <a:pt x="0" y="690"/>
                    <a:pt x="76" y="766"/>
                    <a:pt x="228" y="766"/>
                  </a:cubicBezTo>
                  <a:lnTo>
                    <a:pt x="1952" y="766"/>
                  </a:lnTo>
                  <a:cubicBezTo>
                    <a:pt x="2104" y="766"/>
                    <a:pt x="2181" y="690"/>
                    <a:pt x="2181" y="538"/>
                  </a:cubicBezTo>
                  <a:close/>
                </a:path>
              </a:pathLst>
            </a:custGeom>
            <a:grpFill/>
            <a:ln w="3175">
              <a:noFill/>
            </a:ln>
          </p:spPr>
          <p:txBody>
            <a:bodyPr vert="horz" wrap="square" lIns="91440" tIns="45720" rIns="91440" bIns="45720" numCol="1" anchor="t" anchorCtr="0" compatLnSpc="1">
              <a:prstTxWarp prst="textNoShape">
                <a:avLst/>
              </a:prstTxWarp>
            </a:bodyPr>
            <a:lstStyle/>
            <a:p>
              <a:endParaRPr lang="en-US"/>
            </a:p>
          </p:txBody>
        </p:sp>
        <p:sp>
          <p:nvSpPr>
            <p:cNvPr id="19" name="Freeform 50">
              <a:extLst>
                <a:ext uri="{FF2B5EF4-FFF2-40B4-BE49-F238E27FC236}">
                  <a16:creationId xmlns:a16="http://schemas.microsoft.com/office/drawing/2014/main" id="{ED51DE62-EDC6-2CB7-FD58-C4DD342AEC46}"/>
                </a:ext>
              </a:extLst>
            </p:cNvPr>
            <p:cNvSpPr>
              <a:spLocks/>
            </p:cNvSpPr>
            <p:nvPr/>
          </p:nvSpPr>
          <p:spPr bwMode="auto">
            <a:xfrm>
              <a:off x="11320327" y="-5696228"/>
              <a:ext cx="93519" cy="109243"/>
            </a:xfrm>
            <a:custGeom>
              <a:avLst/>
              <a:gdLst>
                <a:gd name="T0" fmla="*/ 0 w 708"/>
                <a:gd name="T1" fmla="*/ 0 h 824"/>
                <a:gd name="T2" fmla="*/ 0 w 708"/>
                <a:gd name="T3" fmla="*/ 824 h 824"/>
                <a:gd name="T4" fmla="*/ 451 w 708"/>
                <a:gd name="T5" fmla="*/ 733 h 824"/>
                <a:gd name="T6" fmla="*/ 708 w 708"/>
                <a:gd name="T7" fmla="*/ 761 h 824"/>
                <a:gd name="T8" fmla="*/ 708 w 708"/>
                <a:gd name="T9" fmla="*/ 0 h 824"/>
              </a:gdLst>
              <a:ahLst/>
              <a:cxnLst>
                <a:cxn ang="0">
                  <a:pos x="T0" y="T1"/>
                </a:cxn>
                <a:cxn ang="0">
                  <a:pos x="T2" y="T3"/>
                </a:cxn>
                <a:cxn ang="0">
                  <a:pos x="T4" y="T5"/>
                </a:cxn>
                <a:cxn ang="0">
                  <a:pos x="T6" y="T7"/>
                </a:cxn>
                <a:cxn ang="0">
                  <a:pos x="T8" y="T9"/>
                </a:cxn>
              </a:cxnLst>
              <a:rect l="0" t="0" r="r" b="b"/>
              <a:pathLst>
                <a:path w="708" h="824">
                  <a:moveTo>
                    <a:pt x="0" y="0"/>
                  </a:moveTo>
                  <a:lnTo>
                    <a:pt x="0" y="824"/>
                  </a:lnTo>
                  <a:cubicBezTo>
                    <a:pt x="138" y="763"/>
                    <a:pt x="289" y="733"/>
                    <a:pt x="451" y="733"/>
                  </a:cubicBezTo>
                  <a:cubicBezTo>
                    <a:pt x="541" y="733"/>
                    <a:pt x="627" y="742"/>
                    <a:pt x="708" y="761"/>
                  </a:cubicBezTo>
                  <a:lnTo>
                    <a:pt x="708" y="0"/>
                  </a:lnTo>
                </a:path>
              </a:pathLst>
            </a:custGeom>
            <a:grpFill/>
            <a:ln w="3175" cap="rnd">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Rectangle: Rounded Corners 23">
              <a:extLst>
                <a:ext uri="{FF2B5EF4-FFF2-40B4-BE49-F238E27FC236}">
                  <a16:creationId xmlns:a16="http://schemas.microsoft.com/office/drawing/2014/main" id="{9D61227F-161C-1F58-F8E9-BFA84DD3D60D}"/>
                </a:ext>
              </a:extLst>
            </p:cNvPr>
            <p:cNvSpPr/>
            <p:nvPr/>
          </p:nvSpPr>
          <p:spPr>
            <a:xfrm>
              <a:off x="11168462" y="-5800920"/>
              <a:ext cx="402627" cy="104691"/>
            </a:xfrm>
            <a:prstGeom prst="roundRect">
              <a:avLst>
                <a:gd name="adj" fmla="val 50000"/>
              </a:avLst>
            </a:prstGeom>
            <a:grp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Rectangle 3">
            <a:extLst>
              <a:ext uri="{FF2B5EF4-FFF2-40B4-BE49-F238E27FC236}">
                <a16:creationId xmlns:a16="http://schemas.microsoft.com/office/drawing/2014/main" id="{9CE06233-9427-603F-CAC8-D0EACF6C00F3}"/>
              </a:ext>
            </a:extLst>
          </p:cNvPr>
          <p:cNvSpPr>
            <a:spLocks noChangeArrowheads="1"/>
          </p:cNvSpPr>
          <p:nvPr/>
        </p:nvSpPr>
        <p:spPr bwMode="auto">
          <a:xfrm>
            <a:off x="1608297" y="4603685"/>
            <a:ext cx="5787014"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buClr>
                <a:srgbClr val="09164D"/>
              </a:buClr>
              <a:buSzPct val="100000"/>
            </a:pPr>
            <a:r>
              <a:rPr lang="en-US" sz="2200" dirty="0">
                <a:latin typeface="Atkinson Hyperlegible" pitchFamily="2" charset="0"/>
                <a:cs typeface="Arial"/>
              </a:rPr>
              <a:t>Identify ecologically-friendly waste treatment and climate mitigation options.</a:t>
            </a:r>
          </a:p>
        </p:txBody>
      </p:sp>
      <p:cxnSp>
        <p:nvCxnSpPr>
          <p:cNvPr id="32" name="Straight Connector 31">
            <a:extLst>
              <a:ext uri="{FF2B5EF4-FFF2-40B4-BE49-F238E27FC236}">
                <a16:creationId xmlns:a16="http://schemas.microsoft.com/office/drawing/2014/main" id="{AC249F4A-2463-BC83-5275-B405515B1E2A}"/>
              </a:ext>
            </a:extLst>
          </p:cNvPr>
          <p:cNvCxnSpPr>
            <a:cxnSpLocks/>
          </p:cNvCxnSpPr>
          <p:nvPr/>
        </p:nvCxnSpPr>
        <p:spPr>
          <a:xfrm>
            <a:off x="1728915" y="4495289"/>
            <a:ext cx="5673358" cy="0"/>
          </a:xfrm>
          <a:prstGeom prst="line">
            <a:avLst/>
          </a:prstGeom>
          <a:ln w="1270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7624D823-F395-6232-B3BD-DF8953968E87}"/>
              </a:ext>
            </a:extLst>
          </p:cNvPr>
          <p:cNvCxnSpPr>
            <a:cxnSpLocks/>
          </p:cNvCxnSpPr>
          <p:nvPr/>
        </p:nvCxnSpPr>
        <p:spPr>
          <a:xfrm>
            <a:off x="1095033" y="4140207"/>
            <a:ext cx="0" cy="720000"/>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25" name="Teardrop 24">
            <a:extLst>
              <a:ext uri="{FF2B5EF4-FFF2-40B4-BE49-F238E27FC236}">
                <a16:creationId xmlns:a16="http://schemas.microsoft.com/office/drawing/2014/main" id="{1C06B88F-9144-1837-4BD7-DAC46487FF91}"/>
              </a:ext>
            </a:extLst>
          </p:cNvPr>
          <p:cNvSpPr/>
          <p:nvPr/>
        </p:nvSpPr>
        <p:spPr>
          <a:xfrm rot="18839242">
            <a:off x="912478" y="2833059"/>
            <a:ext cx="365760" cy="365760"/>
          </a:xfrm>
          <a:prstGeom prst="teardrop">
            <a:avLst/>
          </a:prstGeom>
          <a:solidFill>
            <a:srgbClr val="0020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ardrop 28">
            <a:extLst>
              <a:ext uri="{FF2B5EF4-FFF2-40B4-BE49-F238E27FC236}">
                <a16:creationId xmlns:a16="http://schemas.microsoft.com/office/drawing/2014/main" id="{CF6D9DB9-1021-9C83-3EFD-E3C66BC5BBA5}"/>
              </a:ext>
            </a:extLst>
          </p:cNvPr>
          <p:cNvSpPr/>
          <p:nvPr/>
        </p:nvSpPr>
        <p:spPr>
          <a:xfrm rot="18839242">
            <a:off x="912478" y="4805525"/>
            <a:ext cx="365760" cy="365760"/>
          </a:xfrm>
          <a:prstGeom prst="teardrop">
            <a:avLst/>
          </a:prstGeom>
          <a:solidFill>
            <a:srgbClr val="0020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ardrop 29">
            <a:extLst>
              <a:ext uri="{FF2B5EF4-FFF2-40B4-BE49-F238E27FC236}">
                <a16:creationId xmlns:a16="http://schemas.microsoft.com/office/drawing/2014/main" id="{51F7C1EB-28C1-9216-040B-11D8C2DC9325}"/>
              </a:ext>
            </a:extLst>
          </p:cNvPr>
          <p:cNvSpPr/>
          <p:nvPr/>
        </p:nvSpPr>
        <p:spPr>
          <a:xfrm rot="18839242">
            <a:off x="912478" y="3819292"/>
            <a:ext cx="365760" cy="365760"/>
          </a:xfrm>
          <a:prstGeom prst="teardrop">
            <a:avLst/>
          </a:prstGeom>
          <a:solidFill>
            <a:srgbClr val="0020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2">
            <a:hlinkClick r:id="" action="ppaction://media"/>
            <a:extLst>
              <a:ext uri="{FF2B5EF4-FFF2-40B4-BE49-F238E27FC236}">
                <a16:creationId xmlns:a16="http://schemas.microsoft.com/office/drawing/2014/main" id="{C5B27F14-7D91-32F0-201F-424D84C26BE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303" y="6858000"/>
            <a:ext cx="609600" cy="609600"/>
          </a:xfrm>
          <a:prstGeom prst="rect">
            <a:avLst/>
          </a:prstGeom>
        </p:spPr>
      </p:pic>
      <p:sp>
        <p:nvSpPr>
          <p:cNvPr id="6" name="Rectangle 3">
            <a:extLst>
              <a:ext uri="{FF2B5EF4-FFF2-40B4-BE49-F238E27FC236}">
                <a16:creationId xmlns:a16="http://schemas.microsoft.com/office/drawing/2014/main" id="{2260D19E-0A88-FCBA-6168-93C1556E81D0}"/>
              </a:ext>
            </a:extLst>
          </p:cNvPr>
          <p:cNvSpPr>
            <a:spLocks noChangeArrowheads="1"/>
          </p:cNvSpPr>
          <p:nvPr/>
        </p:nvSpPr>
        <p:spPr bwMode="auto">
          <a:xfrm>
            <a:off x="1608297" y="5589918"/>
            <a:ext cx="6103942"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buClr>
                <a:srgbClr val="09164D"/>
              </a:buClr>
              <a:buSzPct val="100000"/>
            </a:pPr>
            <a:r>
              <a:rPr lang="en-US" sz="2200" dirty="0">
                <a:latin typeface="Atkinson Hyperlegible" pitchFamily="2" charset="0"/>
                <a:cs typeface="Arial"/>
              </a:rPr>
              <a:t>Understand how to improve waste management gradually when resources are limited.</a:t>
            </a:r>
          </a:p>
        </p:txBody>
      </p:sp>
      <p:cxnSp>
        <p:nvCxnSpPr>
          <p:cNvPr id="8" name="Straight Connector 7">
            <a:extLst>
              <a:ext uri="{FF2B5EF4-FFF2-40B4-BE49-F238E27FC236}">
                <a16:creationId xmlns:a16="http://schemas.microsoft.com/office/drawing/2014/main" id="{21B49AC2-683A-7934-9F75-BD3F321F15C0}"/>
              </a:ext>
            </a:extLst>
          </p:cNvPr>
          <p:cNvCxnSpPr>
            <a:cxnSpLocks/>
          </p:cNvCxnSpPr>
          <p:nvPr/>
        </p:nvCxnSpPr>
        <p:spPr>
          <a:xfrm>
            <a:off x="1728915" y="5481522"/>
            <a:ext cx="5673358" cy="0"/>
          </a:xfrm>
          <a:prstGeom prst="line">
            <a:avLst/>
          </a:prstGeom>
          <a:ln w="1270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1" name="Teardrop 10">
            <a:extLst>
              <a:ext uri="{FF2B5EF4-FFF2-40B4-BE49-F238E27FC236}">
                <a16:creationId xmlns:a16="http://schemas.microsoft.com/office/drawing/2014/main" id="{11DBD4BA-52F9-D3C1-5A87-D9C339E6CBA5}"/>
              </a:ext>
            </a:extLst>
          </p:cNvPr>
          <p:cNvSpPr/>
          <p:nvPr/>
        </p:nvSpPr>
        <p:spPr>
          <a:xfrm rot="18839242">
            <a:off x="912478" y="5791758"/>
            <a:ext cx="365760" cy="365760"/>
          </a:xfrm>
          <a:prstGeom prst="teardrop">
            <a:avLst/>
          </a:prstGeom>
          <a:solidFill>
            <a:srgbClr val="0020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3" name="Group 22">
            <a:extLst>
              <a:ext uri="{FF2B5EF4-FFF2-40B4-BE49-F238E27FC236}">
                <a16:creationId xmlns:a16="http://schemas.microsoft.com/office/drawing/2014/main" id="{954A77EC-0341-8145-7265-3794BF2E6428}"/>
              </a:ext>
            </a:extLst>
          </p:cNvPr>
          <p:cNvGrpSpPr/>
          <p:nvPr/>
        </p:nvGrpSpPr>
        <p:grpSpPr>
          <a:xfrm>
            <a:off x="8041850" y="1569079"/>
            <a:ext cx="4150148" cy="4700822"/>
            <a:chOff x="8041850" y="1569079"/>
            <a:chExt cx="4150148" cy="4700822"/>
          </a:xfrm>
        </p:grpSpPr>
        <p:grpSp>
          <p:nvGrpSpPr>
            <p:cNvPr id="21" name="Group 20">
              <a:extLst>
                <a:ext uri="{FF2B5EF4-FFF2-40B4-BE49-F238E27FC236}">
                  <a16:creationId xmlns:a16="http://schemas.microsoft.com/office/drawing/2014/main" id="{A7B97BFB-BD9F-9E44-EA41-32E5C28BE466}"/>
                </a:ext>
              </a:extLst>
            </p:cNvPr>
            <p:cNvGrpSpPr/>
            <p:nvPr/>
          </p:nvGrpSpPr>
          <p:grpSpPr>
            <a:xfrm>
              <a:off x="8041850" y="1569079"/>
              <a:ext cx="4150148" cy="4700822"/>
              <a:chOff x="8041850" y="1569079"/>
              <a:chExt cx="4150148" cy="4700822"/>
            </a:xfrm>
          </p:grpSpPr>
          <p:pic>
            <p:nvPicPr>
              <p:cNvPr id="15" name="Picture 14" descr="A hand putting a plastic straw into a yellow box&#10;&#10;Description automatically generated">
                <a:extLst>
                  <a:ext uri="{FF2B5EF4-FFF2-40B4-BE49-F238E27FC236}">
                    <a16:creationId xmlns:a16="http://schemas.microsoft.com/office/drawing/2014/main" id="{C424B25F-38A7-942B-D922-00C9D6424D52}"/>
                  </a:ext>
                </a:extLst>
              </p:cNvPr>
              <p:cNvPicPr>
                <a:picLocks noChangeAspect="1"/>
              </p:cNvPicPr>
              <p:nvPr/>
            </p:nvPicPr>
            <p:blipFill>
              <a:blip r:embed="rId6">
                <a:extLst>
                  <a:ext uri="{28A0092B-C50C-407E-A947-70E740481C1C}">
                    <a14:useLocalDpi xmlns:a14="http://schemas.microsoft.com/office/drawing/2010/main" val="0"/>
                  </a:ext>
                </a:extLst>
              </a:blip>
              <a:srcRect l="428" t="23397" r="265" b="3446"/>
              <a:stretch>
                <a:fillRect/>
              </a:stretch>
            </p:blipFill>
            <p:spPr>
              <a:xfrm>
                <a:off x="8114049" y="1609330"/>
                <a:ext cx="4077949" cy="4660571"/>
              </a:xfrm>
              <a:custGeom>
                <a:avLst/>
                <a:gdLst>
                  <a:gd name="connsiteX0" fmla="*/ 0 w 4077949"/>
                  <a:gd name="connsiteY0" fmla="*/ 0 h 4660571"/>
                  <a:gd name="connsiteX1" fmla="*/ 4077949 w 4077949"/>
                  <a:gd name="connsiteY1" fmla="*/ 0 h 4660571"/>
                  <a:gd name="connsiteX2" fmla="*/ 4077949 w 4077949"/>
                  <a:gd name="connsiteY2" fmla="*/ 4660571 h 4660571"/>
                  <a:gd name="connsiteX3" fmla="*/ 0 w 4077949"/>
                  <a:gd name="connsiteY3" fmla="*/ 4660571 h 4660571"/>
                </a:gdLst>
                <a:ahLst/>
                <a:cxnLst>
                  <a:cxn ang="0">
                    <a:pos x="connsiteX0" y="connsiteY0"/>
                  </a:cxn>
                  <a:cxn ang="0">
                    <a:pos x="connsiteX1" y="connsiteY1"/>
                  </a:cxn>
                  <a:cxn ang="0">
                    <a:pos x="connsiteX2" y="connsiteY2"/>
                  </a:cxn>
                  <a:cxn ang="0">
                    <a:pos x="connsiteX3" y="connsiteY3"/>
                  </a:cxn>
                </a:cxnLst>
                <a:rect l="l" t="t" r="r" b="b"/>
                <a:pathLst>
                  <a:path w="4077949" h="4660571">
                    <a:moveTo>
                      <a:pt x="0" y="0"/>
                    </a:moveTo>
                    <a:lnTo>
                      <a:pt x="4077949" y="0"/>
                    </a:lnTo>
                    <a:lnTo>
                      <a:pt x="4077949" y="4660571"/>
                    </a:lnTo>
                    <a:lnTo>
                      <a:pt x="0" y="4660571"/>
                    </a:lnTo>
                    <a:close/>
                  </a:path>
                </a:pathLst>
              </a:custGeom>
            </p:spPr>
          </p:pic>
          <p:grpSp>
            <p:nvGrpSpPr>
              <p:cNvPr id="37" name="Group 36">
                <a:extLst>
                  <a:ext uri="{FF2B5EF4-FFF2-40B4-BE49-F238E27FC236}">
                    <a16:creationId xmlns:a16="http://schemas.microsoft.com/office/drawing/2014/main" id="{323858B5-D746-45F0-2769-F2B7EB61DC4C}"/>
                  </a:ext>
                </a:extLst>
              </p:cNvPr>
              <p:cNvGrpSpPr/>
              <p:nvPr/>
            </p:nvGrpSpPr>
            <p:grpSpPr>
              <a:xfrm rot="10800000" flipH="1" flipV="1">
                <a:off x="8041850" y="1569079"/>
                <a:ext cx="822960" cy="844730"/>
                <a:chOff x="4901150" y="2804161"/>
                <a:chExt cx="822960" cy="844730"/>
              </a:xfrm>
            </p:grpSpPr>
            <p:cxnSp>
              <p:nvCxnSpPr>
                <p:cNvPr id="38" name="Straight Connector 37">
                  <a:extLst>
                    <a:ext uri="{FF2B5EF4-FFF2-40B4-BE49-F238E27FC236}">
                      <a16:creationId xmlns:a16="http://schemas.microsoft.com/office/drawing/2014/main" id="{31DA6281-DA11-9318-644B-DC00336EEC05}"/>
                    </a:ext>
                  </a:extLst>
                </p:cNvPr>
                <p:cNvCxnSpPr>
                  <a:cxnSpLocks/>
                </p:cNvCxnSpPr>
                <p:nvPr/>
              </p:nvCxnSpPr>
              <p:spPr>
                <a:xfrm>
                  <a:off x="4936868" y="2825931"/>
                  <a:ext cx="0" cy="822960"/>
                </a:xfrm>
                <a:prstGeom prst="line">
                  <a:avLst/>
                </a:prstGeom>
                <a:ln w="76200">
                  <a:solidFill>
                    <a:srgbClr val="F0404C"/>
                  </a:solidFill>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60869AFC-CDAD-8ADF-2380-352CAC84CB58}"/>
                    </a:ext>
                  </a:extLst>
                </p:cNvPr>
                <p:cNvCxnSpPr>
                  <a:cxnSpLocks/>
                </p:cNvCxnSpPr>
                <p:nvPr/>
              </p:nvCxnSpPr>
              <p:spPr>
                <a:xfrm rot="5400000">
                  <a:off x="5312630" y="2392681"/>
                  <a:ext cx="0" cy="822960"/>
                </a:xfrm>
                <a:prstGeom prst="line">
                  <a:avLst/>
                </a:prstGeom>
                <a:ln w="76200">
                  <a:solidFill>
                    <a:srgbClr val="F0404C"/>
                  </a:solidFill>
                </a:ln>
              </p:spPr>
              <p:style>
                <a:lnRef idx="2">
                  <a:schemeClr val="accent1"/>
                </a:lnRef>
                <a:fillRef idx="0">
                  <a:schemeClr val="accent1"/>
                </a:fillRef>
                <a:effectRef idx="1">
                  <a:schemeClr val="accent1"/>
                </a:effectRef>
                <a:fontRef idx="minor">
                  <a:schemeClr val="tx1"/>
                </a:fontRef>
              </p:style>
            </p:cxnSp>
          </p:grpSp>
        </p:grpSp>
        <p:sp>
          <p:nvSpPr>
            <p:cNvPr id="22" name="Rectangle 21">
              <a:extLst>
                <a:ext uri="{FF2B5EF4-FFF2-40B4-BE49-F238E27FC236}">
                  <a16:creationId xmlns:a16="http://schemas.microsoft.com/office/drawing/2014/main" id="{7EC6E400-542D-27E7-B4BA-0023BAAA562B}"/>
                </a:ext>
              </a:extLst>
            </p:cNvPr>
            <p:cNvSpPr/>
            <p:nvPr/>
          </p:nvSpPr>
          <p:spPr>
            <a:xfrm>
              <a:off x="10405700" y="6017901"/>
              <a:ext cx="1786298" cy="252000"/>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chemeClr val="tx1"/>
                  </a:solidFill>
                </a:rPr>
                <a:t>Credit: WHO/Oliver Asselin</a:t>
              </a:r>
            </a:p>
          </p:txBody>
        </p:sp>
      </p:grpSp>
    </p:spTree>
    <p:extLst>
      <p:ext uri="{BB962C8B-B14F-4D97-AF65-F5344CB8AC3E}">
        <p14:creationId xmlns:p14="http://schemas.microsoft.com/office/powerpoint/2010/main" val="2724968815"/>
      </p:ext>
    </p:extLst>
  </p:cSld>
  <p:clrMapOvr>
    <a:masterClrMapping/>
  </p:clrMapOvr>
  <mc:AlternateContent xmlns:mc="http://schemas.openxmlformats.org/markup-compatibility/2006" xmlns:p14="http://schemas.microsoft.com/office/powerpoint/2010/main">
    <mc:Choice Requires="p14">
      <p:transition spd="slow" p14:dur="2000" advClick="0" advTm="26160"/>
    </mc:Choice>
    <mc:Fallback xmlns="">
      <p:transition spd="slow" advClick="0" advTm="261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160" fill="hold"/>
                                        <p:tgtEl>
                                          <p:spTgt spid="5"/>
                                        </p:tgtEl>
                                      </p:cBhvr>
                                    </p:cmd>
                                  </p:childTnLst>
                                </p:cTn>
                              </p:par>
                              <p:par>
                                <p:cTn id="7" presetID="2" presetClass="entr" presetSubtype="8"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 calcmode="lin" valueType="num">
                                      <p:cBhvr additive="base">
                                        <p:cTn id="9" dur="500" fill="hold"/>
                                        <p:tgtEl>
                                          <p:spTgt spid="13"/>
                                        </p:tgtEl>
                                        <p:attrNameLst>
                                          <p:attrName>ppt_x</p:attrName>
                                        </p:attrNameLst>
                                      </p:cBhvr>
                                      <p:tavLst>
                                        <p:tav tm="0">
                                          <p:val>
                                            <p:strVal val="0-#ppt_w/2"/>
                                          </p:val>
                                        </p:tav>
                                        <p:tav tm="100000">
                                          <p:val>
                                            <p:strVal val="#ppt_x"/>
                                          </p:val>
                                        </p:tav>
                                      </p:tavLst>
                                    </p:anim>
                                    <p:anim calcmode="lin" valueType="num">
                                      <p:cBhvr additive="base">
                                        <p:cTn id="10" dur="500" fill="hold"/>
                                        <p:tgtEl>
                                          <p:spTgt spid="13"/>
                                        </p:tgtEl>
                                        <p:attrNameLst>
                                          <p:attrName>ppt_y</p:attrName>
                                        </p:attrNameLst>
                                      </p:cBhvr>
                                      <p:tavLst>
                                        <p:tav tm="0">
                                          <p:val>
                                            <p:strVal val="#ppt_y"/>
                                          </p:val>
                                        </p:tav>
                                        <p:tav tm="100000">
                                          <p:val>
                                            <p:strVal val="#ppt_y"/>
                                          </p:val>
                                        </p:tav>
                                      </p:tavLst>
                                    </p:anim>
                                  </p:childTnLst>
                                </p:cTn>
                              </p:par>
                              <p:par>
                                <p:cTn id="11" presetID="2" presetClass="entr" presetSubtype="8" fill="hold" nodeType="withEffect">
                                  <p:stCondLst>
                                    <p:cond delay="25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0-#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par>
                                <p:cTn id="15" presetID="22" presetClass="entr" presetSubtype="8" fill="hold" grpId="0" nodeType="withEffect">
                                  <p:stCondLst>
                                    <p:cond delay="500"/>
                                  </p:stCondLst>
                                  <p:childTnLst>
                                    <p:set>
                                      <p:cBhvr>
                                        <p:cTn id="16" dur="1" fill="hold">
                                          <p:stCondLst>
                                            <p:cond delay="0"/>
                                          </p:stCondLst>
                                        </p:cTn>
                                        <p:tgtEl>
                                          <p:spTgt spid="26"/>
                                        </p:tgtEl>
                                        <p:attrNameLst>
                                          <p:attrName>style.visibility</p:attrName>
                                        </p:attrNameLst>
                                      </p:cBhvr>
                                      <p:to>
                                        <p:strVal val="visible"/>
                                      </p:to>
                                    </p:set>
                                    <p:animEffect transition="in" filter="wipe(left)">
                                      <p:cBhvr>
                                        <p:cTn id="17" dur="500"/>
                                        <p:tgtEl>
                                          <p:spTgt spid="26"/>
                                        </p:tgtEl>
                                      </p:cBhvr>
                                    </p:animEffect>
                                  </p:childTnLst>
                                </p:cTn>
                              </p:par>
                              <p:par>
                                <p:cTn id="18" presetID="22" presetClass="entr" presetSubtype="8" fill="hold" grpId="0" nodeType="withEffect">
                                  <p:stCondLst>
                                    <p:cond delay="750"/>
                                  </p:stCondLst>
                                  <p:childTnLst>
                                    <p:set>
                                      <p:cBhvr>
                                        <p:cTn id="19" dur="1" fill="hold">
                                          <p:stCondLst>
                                            <p:cond delay="0"/>
                                          </p:stCondLst>
                                        </p:cTn>
                                        <p:tgtEl>
                                          <p:spTgt spid="27"/>
                                        </p:tgtEl>
                                        <p:attrNameLst>
                                          <p:attrName>style.visibility</p:attrName>
                                        </p:attrNameLst>
                                      </p:cBhvr>
                                      <p:to>
                                        <p:strVal val="visible"/>
                                      </p:to>
                                    </p:set>
                                    <p:animEffect transition="in" filter="wipe(left)">
                                      <p:cBhvr>
                                        <p:cTn id="20" dur="500"/>
                                        <p:tgtEl>
                                          <p:spTgt spid="27"/>
                                        </p:tgtEl>
                                      </p:cBhvr>
                                    </p:animEffect>
                                  </p:childTnLst>
                                </p:cTn>
                              </p:par>
                              <p:par>
                                <p:cTn id="21" presetID="2" presetClass="entr" presetSubtype="2" fill="hold" nodeType="withEffect">
                                  <p:stCondLst>
                                    <p:cond delay="100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500" fill="hold"/>
                                        <p:tgtEl>
                                          <p:spTgt spid="23"/>
                                        </p:tgtEl>
                                        <p:attrNameLst>
                                          <p:attrName>ppt_x</p:attrName>
                                        </p:attrNameLst>
                                      </p:cBhvr>
                                      <p:tavLst>
                                        <p:tav tm="0">
                                          <p:val>
                                            <p:strVal val="1+#ppt_w/2"/>
                                          </p:val>
                                        </p:tav>
                                        <p:tav tm="100000">
                                          <p:val>
                                            <p:strVal val="#ppt_x"/>
                                          </p:val>
                                        </p:tav>
                                      </p:tavLst>
                                    </p:anim>
                                    <p:anim calcmode="lin" valueType="num">
                                      <p:cBhvr additive="base">
                                        <p:cTn id="24" dur="500" fill="hold"/>
                                        <p:tgtEl>
                                          <p:spTgt spid="23"/>
                                        </p:tgtEl>
                                        <p:attrNameLst>
                                          <p:attrName>ppt_y</p:attrName>
                                        </p:attrNameLst>
                                      </p:cBhvr>
                                      <p:tavLst>
                                        <p:tav tm="0">
                                          <p:val>
                                            <p:strVal val="#ppt_y"/>
                                          </p:val>
                                        </p:tav>
                                        <p:tav tm="100000">
                                          <p:val>
                                            <p:strVal val="#ppt_y"/>
                                          </p:val>
                                        </p:tav>
                                      </p:tavLst>
                                    </p:anim>
                                  </p:childTnLst>
                                </p:cTn>
                              </p:par>
                              <p:par>
                                <p:cTn id="25" presetID="22" presetClass="entr" presetSubtype="1" fill="hold" nodeType="withEffect">
                                  <p:stCondLst>
                                    <p:cond delay="1500"/>
                                  </p:stCondLst>
                                  <p:childTnLst>
                                    <p:set>
                                      <p:cBhvr>
                                        <p:cTn id="26" dur="1" fill="hold">
                                          <p:stCondLst>
                                            <p:cond delay="0"/>
                                          </p:stCondLst>
                                        </p:cTn>
                                        <p:tgtEl>
                                          <p:spTgt spid="2"/>
                                        </p:tgtEl>
                                        <p:attrNameLst>
                                          <p:attrName>style.visibility</p:attrName>
                                        </p:attrNameLst>
                                      </p:cBhvr>
                                      <p:to>
                                        <p:strVal val="visible"/>
                                      </p:to>
                                    </p:set>
                                    <p:animEffect transition="in" filter="wipe(up)">
                                      <p:cBhvr>
                                        <p:cTn id="27" dur="500"/>
                                        <p:tgtEl>
                                          <p:spTgt spid="2"/>
                                        </p:tgtEl>
                                      </p:cBhvr>
                                    </p:animEffect>
                                  </p:childTnLst>
                                </p:cTn>
                              </p:par>
                              <p:par>
                                <p:cTn id="28" presetID="53" presetClass="entr" presetSubtype="16" fill="hold" grpId="0" nodeType="withEffect">
                                  <p:stCondLst>
                                    <p:cond delay="2000"/>
                                  </p:stCondLst>
                                  <p:childTnLst>
                                    <p:set>
                                      <p:cBhvr>
                                        <p:cTn id="29" dur="1" fill="hold">
                                          <p:stCondLst>
                                            <p:cond delay="0"/>
                                          </p:stCondLst>
                                        </p:cTn>
                                        <p:tgtEl>
                                          <p:spTgt spid="25"/>
                                        </p:tgtEl>
                                        <p:attrNameLst>
                                          <p:attrName>style.visibility</p:attrName>
                                        </p:attrNameLst>
                                      </p:cBhvr>
                                      <p:to>
                                        <p:strVal val="visible"/>
                                      </p:to>
                                    </p:set>
                                    <p:anim calcmode="lin" valueType="num">
                                      <p:cBhvr>
                                        <p:cTn id="30" dur="500" fill="hold"/>
                                        <p:tgtEl>
                                          <p:spTgt spid="25"/>
                                        </p:tgtEl>
                                        <p:attrNameLst>
                                          <p:attrName>ppt_w</p:attrName>
                                        </p:attrNameLst>
                                      </p:cBhvr>
                                      <p:tavLst>
                                        <p:tav tm="0">
                                          <p:val>
                                            <p:fltVal val="0"/>
                                          </p:val>
                                        </p:tav>
                                        <p:tav tm="100000">
                                          <p:val>
                                            <p:strVal val="#ppt_w"/>
                                          </p:val>
                                        </p:tav>
                                      </p:tavLst>
                                    </p:anim>
                                    <p:anim calcmode="lin" valueType="num">
                                      <p:cBhvr>
                                        <p:cTn id="31" dur="500" fill="hold"/>
                                        <p:tgtEl>
                                          <p:spTgt spid="25"/>
                                        </p:tgtEl>
                                        <p:attrNameLst>
                                          <p:attrName>ppt_h</p:attrName>
                                        </p:attrNameLst>
                                      </p:cBhvr>
                                      <p:tavLst>
                                        <p:tav tm="0">
                                          <p:val>
                                            <p:fltVal val="0"/>
                                          </p:val>
                                        </p:tav>
                                        <p:tav tm="100000">
                                          <p:val>
                                            <p:strVal val="#ppt_h"/>
                                          </p:val>
                                        </p:tav>
                                      </p:tavLst>
                                    </p:anim>
                                    <p:animEffect transition="in" filter="fade">
                                      <p:cBhvr>
                                        <p:cTn id="32" dur="500"/>
                                        <p:tgtEl>
                                          <p:spTgt spid="25"/>
                                        </p:tgtEl>
                                      </p:cBhvr>
                                    </p:animEffect>
                                  </p:childTnLst>
                                </p:cTn>
                              </p:par>
                              <p:par>
                                <p:cTn id="33" presetID="22" presetClass="entr" presetSubtype="8" fill="hold" grpId="0" nodeType="withEffect">
                                  <p:stCondLst>
                                    <p:cond delay="225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500"/>
                                        <p:tgtEl>
                                          <p:spTgt spid="7"/>
                                        </p:tgtEl>
                                      </p:cBhvr>
                                    </p:animEffect>
                                  </p:childTnLst>
                                </p:cTn>
                              </p:par>
                              <p:par>
                                <p:cTn id="36" presetID="22" presetClass="entr" presetSubtype="8" fill="hold" nodeType="withEffect">
                                  <p:stCondLst>
                                    <p:cond delay="5750"/>
                                  </p:stCondLst>
                                  <p:childTnLst>
                                    <p:set>
                                      <p:cBhvr>
                                        <p:cTn id="37" dur="1" fill="hold">
                                          <p:stCondLst>
                                            <p:cond delay="0"/>
                                          </p:stCondLst>
                                        </p:cTn>
                                        <p:tgtEl>
                                          <p:spTgt spid="28"/>
                                        </p:tgtEl>
                                        <p:attrNameLst>
                                          <p:attrName>style.visibility</p:attrName>
                                        </p:attrNameLst>
                                      </p:cBhvr>
                                      <p:to>
                                        <p:strVal val="visible"/>
                                      </p:to>
                                    </p:set>
                                    <p:animEffect transition="in" filter="wipe(left)">
                                      <p:cBhvr>
                                        <p:cTn id="38" dur="500"/>
                                        <p:tgtEl>
                                          <p:spTgt spid="28"/>
                                        </p:tgtEl>
                                      </p:cBhvr>
                                    </p:animEffect>
                                  </p:childTnLst>
                                </p:cTn>
                              </p:par>
                              <p:par>
                                <p:cTn id="39" presetID="22" presetClass="entr" presetSubtype="1" fill="hold" nodeType="withEffect">
                                  <p:stCondLst>
                                    <p:cond delay="6000"/>
                                  </p:stCondLst>
                                  <p:childTnLst>
                                    <p:set>
                                      <p:cBhvr>
                                        <p:cTn id="40" dur="1" fill="hold">
                                          <p:stCondLst>
                                            <p:cond delay="0"/>
                                          </p:stCondLst>
                                        </p:cTn>
                                        <p:tgtEl>
                                          <p:spTgt spid="4"/>
                                        </p:tgtEl>
                                        <p:attrNameLst>
                                          <p:attrName>style.visibility</p:attrName>
                                        </p:attrNameLst>
                                      </p:cBhvr>
                                      <p:to>
                                        <p:strVal val="visible"/>
                                      </p:to>
                                    </p:set>
                                    <p:animEffect transition="in" filter="wipe(up)">
                                      <p:cBhvr>
                                        <p:cTn id="41" dur="500"/>
                                        <p:tgtEl>
                                          <p:spTgt spid="4"/>
                                        </p:tgtEl>
                                      </p:cBhvr>
                                    </p:animEffect>
                                  </p:childTnLst>
                                </p:cTn>
                              </p:par>
                              <p:par>
                                <p:cTn id="42" presetID="53" presetClass="entr" presetSubtype="16" fill="hold" grpId="0" nodeType="withEffect">
                                  <p:stCondLst>
                                    <p:cond delay="6250"/>
                                  </p:stCondLst>
                                  <p:childTnLst>
                                    <p:set>
                                      <p:cBhvr>
                                        <p:cTn id="43" dur="1" fill="hold">
                                          <p:stCondLst>
                                            <p:cond delay="0"/>
                                          </p:stCondLst>
                                        </p:cTn>
                                        <p:tgtEl>
                                          <p:spTgt spid="30"/>
                                        </p:tgtEl>
                                        <p:attrNameLst>
                                          <p:attrName>style.visibility</p:attrName>
                                        </p:attrNameLst>
                                      </p:cBhvr>
                                      <p:to>
                                        <p:strVal val="visible"/>
                                      </p:to>
                                    </p:set>
                                    <p:anim calcmode="lin" valueType="num">
                                      <p:cBhvr>
                                        <p:cTn id="44" dur="500" fill="hold"/>
                                        <p:tgtEl>
                                          <p:spTgt spid="30"/>
                                        </p:tgtEl>
                                        <p:attrNameLst>
                                          <p:attrName>ppt_w</p:attrName>
                                        </p:attrNameLst>
                                      </p:cBhvr>
                                      <p:tavLst>
                                        <p:tav tm="0">
                                          <p:val>
                                            <p:fltVal val="0"/>
                                          </p:val>
                                        </p:tav>
                                        <p:tav tm="100000">
                                          <p:val>
                                            <p:strVal val="#ppt_w"/>
                                          </p:val>
                                        </p:tav>
                                      </p:tavLst>
                                    </p:anim>
                                    <p:anim calcmode="lin" valueType="num">
                                      <p:cBhvr>
                                        <p:cTn id="45" dur="500" fill="hold"/>
                                        <p:tgtEl>
                                          <p:spTgt spid="30"/>
                                        </p:tgtEl>
                                        <p:attrNameLst>
                                          <p:attrName>ppt_h</p:attrName>
                                        </p:attrNameLst>
                                      </p:cBhvr>
                                      <p:tavLst>
                                        <p:tav tm="0">
                                          <p:val>
                                            <p:fltVal val="0"/>
                                          </p:val>
                                        </p:tav>
                                        <p:tav tm="100000">
                                          <p:val>
                                            <p:strVal val="#ppt_h"/>
                                          </p:val>
                                        </p:tav>
                                      </p:tavLst>
                                    </p:anim>
                                    <p:animEffect transition="in" filter="fade">
                                      <p:cBhvr>
                                        <p:cTn id="46" dur="500"/>
                                        <p:tgtEl>
                                          <p:spTgt spid="30"/>
                                        </p:tgtEl>
                                      </p:cBhvr>
                                    </p:animEffect>
                                  </p:childTnLst>
                                </p:cTn>
                              </p:par>
                              <p:par>
                                <p:cTn id="47" presetID="22" presetClass="entr" presetSubtype="8" fill="hold" grpId="0" nodeType="withEffect">
                                  <p:stCondLst>
                                    <p:cond delay="6500"/>
                                  </p:stCondLst>
                                  <p:childTnLst>
                                    <p:set>
                                      <p:cBhvr>
                                        <p:cTn id="48" dur="1" fill="hold">
                                          <p:stCondLst>
                                            <p:cond delay="0"/>
                                          </p:stCondLst>
                                        </p:cTn>
                                        <p:tgtEl>
                                          <p:spTgt spid="16"/>
                                        </p:tgtEl>
                                        <p:attrNameLst>
                                          <p:attrName>style.visibility</p:attrName>
                                        </p:attrNameLst>
                                      </p:cBhvr>
                                      <p:to>
                                        <p:strVal val="visible"/>
                                      </p:to>
                                    </p:set>
                                    <p:animEffect transition="in" filter="wipe(left)">
                                      <p:cBhvr>
                                        <p:cTn id="49" dur="500"/>
                                        <p:tgtEl>
                                          <p:spTgt spid="16"/>
                                        </p:tgtEl>
                                      </p:cBhvr>
                                    </p:animEffect>
                                  </p:childTnLst>
                                </p:cTn>
                              </p:par>
                              <p:par>
                                <p:cTn id="50" presetID="22" presetClass="entr" presetSubtype="8" fill="hold" nodeType="withEffect">
                                  <p:stCondLst>
                                    <p:cond delay="13250"/>
                                  </p:stCondLst>
                                  <p:childTnLst>
                                    <p:set>
                                      <p:cBhvr>
                                        <p:cTn id="51" dur="1" fill="hold">
                                          <p:stCondLst>
                                            <p:cond delay="0"/>
                                          </p:stCondLst>
                                        </p:cTn>
                                        <p:tgtEl>
                                          <p:spTgt spid="32"/>
                                        </p:tgtEl>
                                        <p:attrNameLst>
                                          <p:attrName>style.visibility</p:attrName>
                                        </p:attrNameLst>
                                      </p:cBhvr>
                                      <p:to>
                                        <p:strVal val="visible"/>
                                      </p:to>
                                    </p:set>
                                    <p:animEffect transition="in" filter="wipe(left)">
                                      <p:cBhvr>
                                        <p:cTn id="52" dur="500"/>
                                        <p:tgtEl>
                                          <p:spTgt spid="32"/>
                                        </p:tgtEl>
                                      </p:cBhvr>
                                    </p:animEffect>
                                  </p:childTnLst>
                                </p:cTn>
                              </p:par>
                              <p:par>
                                <p:cTn id="53" presetID="22" presetClass="entr" presetSubtype="1" fill="hold" nodeType="withEffect">
                                  <p:stCondLst>
                                    <p:cond delay="13500"/>
                                  </p:stCondLst>
                                  <p:childTnLst>
                                    <p:set>
                                      <p:cBhvr>
                                        <p:cTn id="54" dur="1" fill="hold">
                                          <p:stCondLst>
                                            <p:cond delay="0"/>
                                          </p:stCondLst>
                                        </p:cTn>
                                        <p:tgtEl>
                                          <p:spTgt spid="33"/>
                                        </p:tgtEl>
                                        <p:attrNameLst>
                                          <p:attrName>style.visibility</p:attrName>
                                        </p:attrNameLst>
                                      </p:cBhvr>
                                      <p:to>
                                        <p:strVal val="visible"/>
                                      </p:to>
                                    </p:set>
                                    <p:animEffect transition="in" filter="wipe(up)">
                                      <p:cBhvr>
                                        <p:cTn id="55" dur="500"/>
                                        <p:tgtEl>
                                          <p:spTgt spid="33"/>
                                        </p:tgtEl>
                                      </p:cBhvr>
                                    </p:animEffect>
                                  </p:childTnLst>
                                </p:cTn>
                              </p:par>
                              <p:par>
                                <p:cTn id="56" presetID="53" presetClass="entr" presetSubtype="16" fill="hold" grpId="0" nodeType="withEffect">
                                  <p:stCondLst>
                                    <p:cond delay="13750"/>
                                  </p:stCondLst>
                                  <p:childTnLst>
                                    <p:set>
                                      <p:cBhvr>
                                        <p:cTn id="57" dur="1" fill="hold">
                                          <p:stCondLst>
                                            <p:cond delay="0"/>
                                          </p:stCondLst>
                                        </p:cTn>
                                        <p:tgtEl>
                                          <p:spTgt spid="29"/>
                                        </p:tgtEl>
                                        <p:attrNameLst>
                                          <p:attrName>style.visibility</p:attrName>
                                        </p:attrNameLst>
                                      </p:cBhvr>
                                      <p:to>
                                        <p:strVal val="visible"/>
                                      </p:to>
                                    </p:set>
                                    <p:anim calcmode="lin" valueType="num">
                                      <p:cBhvr>
                                        <p:cTn id="58" dur="500" fill="hold"/>
                                        <p:tgtEl>
                                          <p:spTgt spid="29"/>
                                        </p:tgtEl>
                                        <p:attrNameLst>
                                          <p:attrName>ppt_w</p:attrName>
                                        </p:attrNameLst>
                                      </p:cBhvr>
                                      <p:tavLst>
                                        <p:tav tm="0">
                                          <p:val>
                                            <p:fltVal val="0"/>
                                          </p:val>
                                        </p:tav>
                                        <p:tav tm="100000">
                                          <p:val>
                                            <p:strVal val="#ppt_w"/>
                                          </p:val>
                                        </p:tav>
                                      </p:tavLst>
                                    </p:anim>
                                    <p:anim calcmode="lin" valueType="num">
                                      <p:cBhvr>
                                        <p:cTn id="59" dur="500" fill="hold"/>
                                        <p:tgtEl>
                                          <p:spTgt spid="29"/>
                                        </p:tgtEl>
                                        <p:attrNameLst>
                                          <p:attrName>ppt_h</p:attrName>
                                        </p:attrNameLst>
                                      </p:cBhvr>
                                      <p:tavLst>
                                        <p:tav tm="0">
                                          <p:val>
                                            <p:fltVal val="0"/>
                                          </p:val>
                                        </p:tav>
                                        <p:tav tm="100000">
                                          <p:val>
                                            <p:strVal val="#ppt_h"/>
                                          </p:val>
                                        </p:tav>
                                      </p:tavLst>
                                    </p:anim>
                                    <p:animEffect transition="in" filter="fade">
                                      <p:cBhvr>
                                        <p:cTn id="60" dur="500"/>
                                        <p:tgtEl>
                                          <p:spTgt spid="29"/>
                                        </p:tgtEl>
                                      </p:cBhvr>
                                    </p:animEffect>
                                  </p:childTnLst>
                                </p:cTn>
                              </p:par>
                              <p:par>
                                <p:cTn id="61" presetID="22" presetClass="entr" presetSubtype="8" fill="hold" grpId="0" nodeType="withEffect">
                                  <p:stCondLst>
                                    <p:cond delay="14000"/>
                                  </p:stCondLst>
                                  <p:childTnLst>
                                    <p:set>
                                      <p:cBhvr>
                                        <p:cTn id="62" dur="1" fill="hold">
                                          <p:stCondLst>
                                            <p:cond delay="0"/>
                                          </p:stCondLst>
                                        </p:cTn>
                                        <p:tgtEl>
                                          <p:spTgt spid="31"/>
                                        </p:tgtEl>
                                        <p:attrNameLst>
                                          <p:attrName>style.visibility</p:attrName>
                                        </p:attrNameLst>
                                      </p:cBhvr>
                                      <p:to>
                                        <p:strVal val="visible"/>
                                      </p:to>
                                    </p:set>
                                    <p:animEffect transition="in" filter="wipe(left)">
                                      <p:cBhvr>
                                        <p:cTn id="63" dur="500"/>
                                        <p:tgtEl>
                                          <p:spTgt spid="31"/>
                                        </p:tgtEl>
                                      </p:cBhvr>
                                    </p:animEffect>
                                  </p:childTnLst>
                                </p:cTn>
                              </p:par>
                              <p:par>
                                <p:cTn id="64" presetID="22" presetClass="entr" presetSubtype="8" fill="hold" nodeType="withEffect">
                                  <p:stCondLst>
                                    <p:cond delay="18500"/>
                                  </p:stCondLst>
                                  <p:childTnLst>
                                    <p:set>
                                      <p:cBhvr>
                                        <p:cTn id="65" dur="1" fill="hold">
                                          <p:stCondLst>
                                            <p:cond delay="0"/>
                                          </p:stCondLst>
                                        </p:cTn>
                                        <p:tgtEl>
                                          <p:spTgt spid="8"/>
                                        </p:tgtEl>
                                        <p:attrNameLst>
                                          <p:attrName>style.visibility</p:attrName>
                                        </p:attrNameLst>
                                      </p:cBhvr>
                                      <p:to>
                                        <p:strVal val="visible"/>
                                      </p:to>
                                    </p:set>
                                    <p:animEffect transition="in" filter="wipe(left)">
                                      <p:cBhvr>
                                        <p:cTn id="66" dur="500"/>
                                        <p:tgtEl>
                                          <p:spTgt spid="8"/>
                                        </p:tgtEl>
                                      </p:cBhvr>
                                    </p:animEffect>
                                  </p:childTnLst>
                                </p:cTn>
                              </p:par>
                              <p:par>
                                <p:cTn id="67" presetID="22" presetClass="entr" presetSubtype="1" fill="hold" nodeType="withEffect">
                                  <p:stCondLst>
                                    <p:cond delay="18750"/>
                                  </p:stCondLst>
                                  <p:childTnLst>
                                    <p:set>
                                      <p:cBhvr>
                                        <p:cTn id="68" dur="1" fill="hold">
                                          <p:stCondLst>
                                            <p:cond delay="0"/>
                                          </p:stCondLst>
                                        </p:cTn>
                                        <p:tgtEl>
                                          <p:spTgt spid="9"/>
                                        </p:tgtEl>
                                        <p:attrNameLst>
                                          <p:attrName>style.visibility</p:attrName>
                                        </p:attrNameLst>
                                      </p:cBhvr>
                                      <p:to>
                                        <p:strVal val="visible"/>
                                      </p:to>
                                    </p:set>
                                    <p:animEffect transition="in" filter="wipe(up)">
                                      <p:cBhvr>
                                        <p:cTn id="69" dur="500"/>
                                        <p:tgtEl>
                                          <p:spTgt spid="9"/>
                                        </p:tgtEl>
                                      </p:cBhvr>
                                    </p:animEffect>
                                  </p:childTnLst>
                                </p:cTn>
                              </p:par>
                              <p:par>
                                <p:cTn id="70" presetID="53" presetClass="entr" presetSubtype="16" fill="hold" grpId="0" nodeType="withEffect">
                                  <p:stCondLst>
                                    <p:cond delay="19250"/>
                                  </p:stCondLst>
                                  <p:childTnLst>
                                    <p:set>
                                      <p:cBhvr>
                                        <p:cTn id="71" dur="1" fill="hold">
                                          <p:stCondLst>
                                            <p:cond delay="0"/>
                                          </p:stCondLst>
                                        </p:cTn>
                                        <p:tgtEl>
                                          <p:spTgt spid="11"/>
                                        </p:tgtEl>
                                        <p:attrNameLst>
                                          <p:attrName>style.visibility</p:attrName>
                                        </p:attrNameLst>
                                      </p:cBhvr>
                                      <p:to>
                                        <p:strVal val="visible"/>
                                      </p:to>
                                    </p:set>
                                    <p:anim calcmode="lin" valueType="num">
                                      <p:cBhvr>
                                        <p:cTn id="72" dur="500" fill="hold"/>
                                        <p:tgtEl>
                                          <p:spTgt spid="11"/>
                                        </p:tgtEl>
                                        <p:attrNameLst>
                                          <p:attrName>ppt_w</p:attrName>
                                        </p:attrNameLst>
                                      </p:cBhvr>
                                      <p:tavLst>
                                        <p:tav tm="0">
                                          <p:val>
                                            <p:fltVal val="0"/>
                                          </p:val>
                                        </p:tav>
                                        <p:tav tm="100000">
                                          <p:val>
                                            <p:strVal val="#ppt_w"/>
                                          </p:val>
                                        </p:tav>
                                      </p:tavLst>
                                    </p:anim>
                                    <p:anim calcmode="lin" valueType="num">
                                      <p:cBhvr>
                                        <p:cTn id="73" dur="500" fill="hold"/>
                                        <p:tgtEl>
                                          <p:spTgt spid="11"/>
                                        </p:tgtEl>
                                        <p:attrNameLst>
                                          <p:attrName>ppt_h</p:attrName>
                                        </p:attrNameLst>
                                      </p:cBhvr>
                                      <p:tavLst>
                                        <p:tav tm="0">
                                          <p:val>
                                            <p:fltVal val="0"/>
                                          </p:val>
                                        </p:tav>
                                        <p:tav tm="100000">
                                          <p:val>
                                            <p:strVal val="#ppt_h"/>
                                          </p:val>
                                        </p:tav>
                                      </p:tavLst>
                                    </p:anim>
                                    <p:animEffect transition="in" filter="fade">
                                      <p:cBhvr>
                                        <p:cTn id="74" dur="500"/>
                                        <p:tgtEl>
                                          <p:spTgt spid="11"/>
                                        </p:tgtEl>
                                      </p:cBhvr>
                                    </p:animEffect>
                                  </p:childTnLst>
                                </p:cTn>
                              </p:par>
                              <p:par>
                                <p:cTn id="75" presetID="22" presetClass="entr" presetSubtype="8" fill="hold" grpId="0" nodeType="withEffect">
                                  <p:stCondLst>
                                    <p:cond delay="19750"/>
                                  </p:stCondLst>
                                  <p:childTnLst>
                                    <p:set>
                                      <p:cBhvr>
                                        <p:cTn id="76" dur="1" fill="hold">
                                          <p:stCondLst>
                                            <p:cond delay="0"/>
                                          </p:stCondLst>
                                        </p:cTn>
                                        <p:tgtEl>
                                          <p:spTgt spid="6"/>
                                        </p:tgtEl>
                                        <p:attrNameLst>
                                          <p:attrName>style.visibility</p:attrName>
                                        </p:attrNameLst>
                                      </p:cBhvr>
                                      <p:to>
                                        <p:strVal val="visible"/>
                                      </p:to>
                                    </p:set>
                                    <p:animEffect transition="in" filter="wipe(left)">
                                      <p:cBhvr>
                                        <p:cTn id="77" dur="500"/>
                                        <p:tgtEl>
                                          <p:spTgt spid="6"/>
                                        </p:tgtEl>
                                      </p:cBhvr>
                                    </p:animEffect>
                                  </p:childTnLst>
                                </p:cTn>
                              </p:par>
                              <p:par>
                                <p:cTn id="78" presetID="2" presetClass="exit" presetSubtype="8" fill="hold" grpId="1" nodeType="withEffect">
                                  <p:stCondLst>
                                    <p:cond delay="26160"/>
                                  </p:stCondLst>
                                  <p:childTnLst>
                                    <p:anim calcmode="lin" valueType="num">
                                      <p:cBhvr additive="base">
                                        <p:cTn id="79" dur="500"/>
                                        <p:tgtEl>
                                          <p:spTgt spid="13"/>
                                        </p:tgtEl>
                                        <p:attrNameLst>
                                          <p:attrName>ppt_x</p:attrName>
                                        </p:attrNameLst>
                                      </p:cBhvr>
                                      <p:tavLst>
                                        <p:tav tm="0">
                                          <p:val>
                                            <p:strVal val="ppt_x"/>
                                          </p:val>
                                        </p:tav>
                                        <p:tav tm="100000">
                                          <p:val>
                                            <p:strVal val="0-ppt_w/2"/>
                                          </p:val>
                                        </p:tav>
                                      </p:tavLst>
                                    </p:anim>
                                    <p:anim calcmode="lin" valueType="num">
                                      <p:cBhvr additive="base">
                                        <p:cTn id="80" dur="500"/>
                                        <p:tgtEl>
                                          <p:spTgt spid="13"/>
                                        </p:tgtEl>
                                        <p:attrNameLst>
                                          <p:attrName>ppt_y</p:attrName>
                                        </p:attrNameLst>
                                      </p:cBhvr>
                                      <p:tavLst>
                                        <p:tav tm="0">
                                          <p:val>
                                            <p:strVal val="ppt_y"/>
                                          </p:val>
                                        </p:tav>
                                        <p:tav tm="100000">
                                          <p:val>
                                            <p:strVal val="ppt_y"/>
                                          </p:val>
                                        </p:tav>
                                      </p:tavLst>
                                    </p:anim>
                                    <p:set>
                                      <p:cBhvr>
                                        <p:cTn id="81" dur="1" fill="hold">
                                          <p:stCondLst>
                                            <p:cond delay="499"/>
                                          </p:stCondLst>
                                        </p:cTn>
                                        <p:tgtEl>
                                          <p:spTgt spid="13"/>
                                        </p:tgtEl>
                                        <p:attrNameLst>
                                          <p:attrName>style.visibility</p:attrName>
                                        </p:attrNameLst>
                                      </p:cBhvr>
                                      <p:to>
                                        <p:strVal val="hidden"/>
                                      </p:to>
                                    </p:set>
                                  </p:childTnLst>
                                </p:cTn>
                              </p:par>
                              <p:par>
                                <p:cTn id="82" presetID="2" presetClass="exit" presetSubtype="8" fill="hold" nodeType="withEffect">
                                  <p:stCondLst>
                                    <p:cond delay="26160"/>
                                  </p:stCondLst>
                                  <p:childTnLst>
                                    <p:anim calcmode="lin" valueType="num">
                                      <p:cBhvr additive="base">
                                        <p:cTn id="83" dur="500"/>
                                        <p:tgtEl>
                                          <p:spTgt spid="10"/>
                                        </p:tgtEl>
                                        <p:attrNameLst>
                                          <p:attrName>ppt_x</p:attrName>
                                        </p:attrNameLst>
                                      </p:cBhvr>
                                      <p:tavLst>
                                        <p:tav tm="0">
                                          <p:val>
                                            <p:strVal val="ppt_x"/>
                                          </p:val>
                                        </p:tav>
                                        <p:tav tm="100000">
                                          <p:val>
                                            <p:strVal val="0-ppt_w/2"/>
                                          </p:val>
                                        </p:tav>
                                      </p:tavLst>
                                    </p:anim>
                                    <p:anim calcmode="lin" valueType="num">
                                      <p:cBhvr additive="base">
                                        <p:cTn id="84" dur="500"/>
                                        <p:tgtEl>
                                          <p:spTgt spid="10"/>
                                        </p:tgtEl>
                                        <p:attrNameLst>
                                          <p:attrName>ppt_y</p:attrName>
                                        </p:attrNameLst>
                                      </p:cBhvr>
                                      <p:tavLst>
                                        <p:tav tm="0">
                                          <p:val>
                                            <p:strVal val="ppt_y"/>
                                          </p:val>
                                        </p:tav>
                                        <p:tav tm="100000">
                                          <p:val>
                                            <p:strVal val="ppt_y"/>
                                          </p:val>
                                        </p:tav>
                                      </p:tavLst>
                                    </p:anim>
                                    <p:set>
                                      <p:cBhvr>
                                        <p:cTn id="85" dur="1" fill="hold">
                                          <p:stCondLst>
                                            <p:cond delay="499"/>
                                          </p:stCondLst>
                                        </p:cTn>
                                        <p:tgtEl>
                                          <p:spTgt spid="10"/>
                                        </p:tgtEl>
                                        <p:attrNameLst>
                                          <p:attrName>style.visibility</p:attrName>
                                        </p:attrNameLst>
                                      </p:cBhvr>
                                      <p:to>
                                        <p:strVal val="hidden"/>
                                      </p:to>
                                    </p:set>
                                  </p:childTnLst>
                                </p:cTn>
                              </p:par>
                              <p:par>
                                <p:cTn id="86" presetID="2" presetClass="exit" presetSubtype="8" fill="hold" nodeType="withEffect">
                                  <p:stCondLst>
                                    <p:cond delay="26160"/>
                                  </p:stCondLst>
                                  <p:childTnLst>
                                    <p:anim calcmode="lin" valueType="num">
                                      <p:cBhvr additive="base">
                                        <p:cTn id="87" dur="500"/>
                                        <p:tgtEl>
                                          <p:spTgt spid="2"/>
                                        </p:tgtEl>
                                        <p:attrNameLst>
                                          <p:attrName>ppt_x</p:attrName>
                                        </p:attrNameLst>
                                      </p:cBhvr>
                                      <p:tavLst>
                                        <p:tav tm="0">
                                          <p:val>
                                            <p:strVal val="ppt_x"/>
                                          </p:val>
                                        </p:tav>
                                        <p:tav tm="100000">
                                          <p:val>
                                            <p:strVal val="0-ppt_w/2"/>
                                          </p:val>
                                        </p:tav>
                                      </p:tavLst>
                                    </p:anim>
                                    <p:anim calcmode="lin" valueType="num">
                                      <p:cBhvr additive="base">
                                        <p:cTn id="88" dur="500"/>
                                        <p:tgtEl>
                                          <p:spTgt spid="2"/>
                                        </p:tgtEl>
                                        <p:attrNameLst>
                                          <p:attrName>ppt_y</p:attrName>
                                        </p:attrNameLst>
                                      </p:cBhvr>
                                      <p:tavLst>
                                        <p:tav tm="0">
                                          <p:val>
                                            <p:strVal val="ppt_y"/>
                                          </p:val>
                                        </p:tav>
                                        <p:tav tm="100000">
                                          <p:val>
                                            <p:strVal val="ppt_y"/>
                                          </p:val>
                                        </p:tav>
                                      </p:tavLst>
                                    </p:anim>
                                    <p:set>
                                      <p:cBhvr>
                                        <p:cTn id="89" dur="1" fill="hold">
                                          <p:stCondLst>
                                            <p:cond delay="499"/>
                                          </p:stCondLst>
                                        </p:cTn>
                                        <p:tgtEl>
                                          <p:spTgt spid="2"/>
                                        </p:tgtEl>
                                        <p:attrNameLst>
                                          <p:attrName>style.visibility</p:attrName>
                                        </p:attrNameLst>
                                      </p:cBhvr>
                                      <p:to>
                                        <p:strVal val="hidden"/>
                                      </p:to>
                                    </p:set>
                                  </p:childTnLst>
                                </p:cTn>
                              </p:par>
                              <p:par>
                                <p:cTn id="90" presetID="2" presetClass="exit" presetSubtype="8" fill="hold" grpId="1" nodeType="withEffect">
                                  <p:stCondLst>
                                    <p:cond delay="26160"/>
                                  </p:stCondLst>
                                  <p:childTnLst>
                                    <p:anim calcmode="lin" valueType="num">
                                      <p:cBhvr additive="base">
                                        <p:cTn id="91" dur="500"/>
                                        <p:tgtEl>
                                          <p:spTgt spid="26"/>
                                        </p:tgtEl>
                                        <p:attrNameLst>
                                          <p:attrName>ppt_x</p:attrName>
                                        </p:attrNameLst>
                                      </p:cBhvr>
                                      <p:tavLst>
                                        <p:tav tm="0">
                                          <p:val>
                                            <p:strVal val="ppt_x"/>
                                          </p:val>
                                        </p:tav>
                                        <p:tav tm="100000">
                                          <p:val>
                                            <p:strVal val="0-ppt_w/2"/>
                                          </p:val>
                                        </p:tav>
                                      </p:tavLst>
                                    </p:anim>
                                    <p:anim calcmode="lin" valueType="num">
                                      <p:cBhvr additive="base">
                                        <p:cTn id="92" dur="500"/>
                                        <p:tgtEl>
                                          <p:spTgt spid="26"/>
                                        </p:tgtEl>
                                        <p:attrNameLst>
                                          <p:attrName>ppt_y</p:attrName>
                                        </p:attrNameLst>
                                      </p:cBhvr>
                                      <p:tavLst>
                                        <p:tav tm="0">
                                          <p:val>
                                            <p:strVal val="ppt_y"/>
                                          </p:val>
                                        </p:tav>
                                        <p:tav tm="100000">
                                          <p:val>
                                            <p:strVal val="ppt_y"/>
                                          </p:val>
                                        </p:tav>
                                      </p:tavLst>
                                    </p:anim>
                                    <p:set>
                                      <p:cBhvr>
                                        <p:cTn id="93" dur="1" fill="hold">
                                          <p:stCondLst>
                                            <p:cond delay="499"/>
                                          </p:stCondLst>
                                        </p:cTn>
                                        <p:tgtEl>
                                          <p:spTgt spid="26"/>
                                        </p:tgtEl>
                                        <p:attrNameLst>
                                          <p:attrName>style.visibility</p:attrName>
                                        </p:attrNameLst>
                                      </p:cBhvr>
                                      <p:to>
                                        <p:strVal val="hidden"/>
                                      </p:to>
                                    </p:set>
                                  </p:childTnLst>
                                </p:cTn>
                              </p:par>
                              <p:par>
                                <p:cTn id="94" presetID="2" presetClass="exit" presetSubtype="8" fill="hold" grpId="1" nodeType="withEffect">
                                  <p:stCondLst>
                                    <p:cond delay="26160"/>
                                  </p:stCondLst>
                                  <p:childTnLst>
                                    <p:anim calcmode="lin" valueType="num">
                                      <p:cBhvr additive="base">
                                        <p:cTn id="95" dur="500"/>
                                        <p:tgtEl>
                                          <p:spTgt spid="27"/>
                                        </p:tgtEl>
                                        <p:attrNameLst>
                                          <p:attrName>ppt_x</p:attrName>
                                        </p:attrNameLst>
                                      </p:cBhvr>
                                      <p:tavLst>
                                        <p:tav tm="0">
                                          <p:val>
                                            <p:strVal val="ppt_x"/>
                                          </p:val>
                                        </p:tav>
                                        <p:tav tm="100000">
                                          <p:val>
                                            <p:strVal val="0-ppt_w/2"/>
                                          </p:val>
                                        </p:tav>
                                      </p:tavLst>
                                    </p:anim>
                                    <p:anim calcmode="lin" valueType="num">
                                      <p:cBhvr additive="base">
                                        <p:cTn id="96" dur="500"/>
                                        <p:tgtEl>
                                          <p:spTgt spid="27"/>
                                        </p:tgtEl>
                                        <p:attrNameLst>
                                          <p:attrName>ppt_y</p:attrName>
                                        </p:attrNameLst>
                                      </p:cBhvr>
                                      <p:tavLst>
                                        <p:tav tm="0">
                                          <p:val>
                                            <p:strVal val="ppt_y"/>
                                          </p:val>
                                        </p:tav>
                                        <p:tav tm="100000">
                                          <p:val>
                                            <p:strVal val="ppt_y"/>
                                          </p:val>
                                        </p:tav>
                                      </p:tavLst>
                                    </p:anim>
                                    <p:set>
                                      <p:cBhvr>
                                        <p:cTn id="97" dur="1" fill="hold">
                                          <p:stCondLst>
                                            <p:cond delay="499"/>
                                          </p:stCondLst>
                                        </p:cTn>
                                        <p:tgtEl>
                                          <p:spTgt spid="27"/>
                                        </p:tgtEl>
                                        <p:attrNameLst>
                                          <p:attrName>style.visibility</p:attrName>
                                        </p:attrNameLst>
                                      </p:cBhvr>
                                      <p:to>
                                        <p:strVal val="hidden"/>
                                      </p:to>
                                    </p:set>
                                  </p:childTnLst>
                                </p:cTn>
                              </p:par>
                              <p:par>
                                <p:cTn id="98" presetID="2" presetClass="exit" presetSubtype="8" fill="hold" nodeType="withEffect">
                                  <p:stCondLst>
                                    <p:cond delay="26160"/>
                                  </p:stCondLst>
                                  <p:childTnLst>
                                    <p:anim calcmode="lin" valueType="num">
                                      <p:cBhvr additive="base">
                                        <p:cTn id="99" dur="500"/>
                                        <p:tgtEl>
                                          <p:spTgt spid="2"/>
                                        </p:tgtEl>
                                        <p:attrNameLst>
                                          <p:attrName>ppt_x</p:attrName>
                                        </p:attrNameLst>
                                      </p:cBhvr>
                                      <p:tavLst>
                                        <p:tav tm="0">
                                          <p:val>
                                            <p:strVal val="ppt_x"/>
                                          </p:val>
                                        </p:tav>
                                        <p:tav tm="100000">
                                          <p:val>
                                            <p:strVal val="0-ppt_w/2"/>
                                          </p:val>
                                        </p:tav>
                                      </p:tavLst>
                                    </p:anim>
                                    <p:anim calcmode="lin" valueType="num">
                                      <p:cBhvr additive="base">
                                        <p:cTn id="100" dur="500"/>
                                        <p:tgtEl>
                                          <p:spTgt spid="2"/>
                                        </p:tgtEl>
                                        <p:attrNameLst>
                                          <p:attrName>ppt_y</p:attrName>
                                        </p:attrNameLst>
                                      </p:cBhvr>
                                      <p:tavLst>
                                        <p:tav tm="0">
                                          <p:val>
                                            <p:strVal val="ppt_y"/>
                                          </p:val>
                                        </p:tav>
                                        <p:tav tm="100000">
                                          <p:val>
                                            <p:strVal val="ppt_y"/>
                                          </p:val>
                                        </p:tav>
                                      </p:tavLst>
                                    </p:anim>
                                    <p:set>
                                      <p:cBhvr>
                                        <p:cTn id="101" dur="1" fill="hold">
                                          <p:stCondLst>
                                            <p:cond delay="499"/>
                                          </p:stCondLst>
                                        </p:cTn>
                                        <p:tgtEl>
                                          <p:spTgt spid="2"/>
                                        </p:tgtEl>
                                        <p:attrNameLst>
                                          <p:attrName>style.visibility</p:attrName>
                                        </p:attrNameLst>
                                      </p:cBhvr>
                                      <p:to>
                                        <p:strVal val="hidden"/>
                                      </p:to>
                                    </p:set>
                                  </p:childTnLst>
                                </p:cTn>
                              </p:par>
                              <p:par>
                                <p:cTn id="102" presetID="2" presetClass="exit" presetSubtype="8" fill="hold" grpId="1" nodeType="withEffect">
                                  <p:stCondLst>
                                    <p:cond delay="26160"/>
                                  </p:stCondLst>
                                  <p:childTnLst>
                                    <p:anim calcmode="lin" valueType="num">
                                      <p:cBhvr additive="base">
                                        <p:cTn id="103" dur="500"/>
                                        <p:tgtEl>
                                          <p:spTgt spid="25"/>
                                        </p:tgtEl>
                                        <p:attrNameLst>
                                          <p:attrName>ppt_x</p:attrName>
                                        </p:attrNameLst>
                                      </p:cBhvr>
                                      <p:tavLst>
                                        <p:tav tm="0">
                                          <p:val>
                                            <p:strVal val="ppt_x"/>
                                          </p:val>
                                        </p:tav>
                                        <p:tav tm="100000">
                                          <p:val>
                                            <p:strVal val="0-ppt_w/2"/>
                                          </p:val>
                                        </p:tav>
                                      </p:tavLst>
                                    </p:anim>
                                    <p:anim calcmode="lin" valueType="num">
                                      <p:cBhvr additive="base">
                                        <p:cTn id="104" dur="500"/>
                                        <p:tgtEl>
                                          <p:spTgt spid="25"/>
                                        </p:tgtEl>
                                        <p:attrNameLst>
                                          <p:attrName>ppt_y</p:attrName>
                                        </p:attrNameLst>
                                      </p:cBhvr>
                                      <p:tavLst>
                                        <p:tav tm="0">
                                          <p:val>
                                            <p:strVal val="ppt_y"/>
                                          </p:val>
                                        </p:tav>
                                        <p:tav tm="100000">
                                          <p:val>
                                            <p:strVal val="ppt_y"/>
                                          </p:val>
                                        </p:tav>
                                      </p:tavLst>
                                    </p:anim>
                                    <p:set>
                                      <p:cBhvr>
                                        <p:cTn id="105" dur="1" fill="hold">
                                          <p:stCondLst>
                                            <p:cond delay="499"/>
                                          </p:stCondLst>
                                        </p:cTn>
                                        <p:tgtEl>
                                          <p:spTgt spid="25"/>
                                        </p:tgtEl>
                                        <p:attrNameLst>
                                          <p:attrName>style.visibility</p:attrName>
                                        </p:attrNameLst>
                                      </p:cBhvr>
                                      <p:to>
                                        <p:strVal val="hidden"/>
                                      </p:to>
                                    </p:set>
                                  </p:childTnLst>
                                </p:cTn>
                              </p:par>
                              <p:par>
                                <p:cTn id="106" presetID="2" presetClass="exit" presetSubtype="8" fill="hold" grpId="1" nodeType="withEffect">
                                  <p:stCondLst>
                                    <p:cond delay="26160"/>
                                  </p:stCondLst>
                                  <p:childTnLst>
                                    <p:anim calcmode="lin" valueType="num">
                                      <p:cBhvr additive="base">
                                        <p:cTn id="107" dur="500"/>
                                        <p:tgtEl>
                                          <p:spTgt spid="7"/>
                                        </p:tgtEl>
                                        <p:attrNameLst>
                                          <p:attrName>ppt_x</p:attrName>
                                        </p:attrNameLst>
                                      </p:cBhvr>
                                      <p:tavLst>
                                        <p:tav tm="0">
                                          <p:val>
                                            <p:strVal val="ppt_x"/>
                                          </p:val>
                                        </p:tav>
                                        <p:tav tm="100000">
                                          <p:val>
                                            <p:strVal val="0-ppt_w/2"/>
                                          </p:val>
                                        </p:tav>
                                      </p:tavLst>
                                    </p:anim>
                                    <p:anim calcmode="lin" valueType="num">
                                      <p:cBhvr additive="base">
                                        <p:cTn id="108" dur="500"/>
                                        <p:tgtEl>
                                          <p:spTgt spid="7"/>
                                        </p:tgtEl>
                                        <p:attrNameLst>
                                          <p:attrName>ppt_y</p:attrName>
                                        </p:attrNameLst>
                                      </p:cBhvr>
                                      <p:tavLst>
                                        <p:tav tm="0">
                                          <p:val>
                                            <p:strVal val="ppt_y"/>
                                          </p:val>
                                        </p:tav>
                                        <p:tav tm="100000">
                                          <p:val>
                                            <p:strVal val="ppt_y"/>
                                          </p:val>
                                        </p:tav>
                                      </p:tavLst>
                                    </p:anim>
                                    <p:set>
                                      <p:cBhvr>
                                        <p:cTn id="109" dur="1" fill="hold">
                                          <p:stCondLst>
                                            <p:cond delay="499"/>
                                          </p:stCondLst>
                                        </p:cTn>
                                        <p:tgtEl>
                                          <p:spTgt spid="7"/>
                                        </p:tgtEl>
                                        <p:attrNameLst>
                                          <p:attrName>style.visibility</p:attrName>
                                        </p:attrNameLst>
                                      </p:cBhvr>
                                      <p:to>
                                        <p:strVal val="hidden"/>
                                      </p:to>
                                    </p:set>
                                  </p:childTnLst>
                                </p:cTn>
                              </p:par>
                              <p:par>
                                <p:cTn id="110" presetID="2" presetClass="exit" presetSubtype="8" fill="hold" nodeType="withEffect">
                                  <p:stCondLst>
                                    <p:cond delay="26160"/>
                                  </p:stCondLst>
                                  <p:childTnLst>
                                    <p:anim calcmode="lin" valueType="num">
                                      <p:cBhvr additive="base">
                                        <p:cTn id="111" dur="500"/>
                                        <p:tgtEl>
                                          <p:spTgt spid="28"/>
                                        </p:tgtEl>
                                        <p:attrNameLst>
                                          <p:attrName>ppt_x</p:attrName>
                                        </p:attrNameLst>
                                      </p:cBhvr>
                                      <p:tavLst>
                                        <p:tav tm="0">
                                          <p:val>
                                            <p:strVal val="ppt_x"/>
                                          </p:val>
                                        </p:tav>
                                        <p:tav tm="100000">
                                          <p:val>
                                            <p:strVal val="0-ppt_w/2"/>
                                          </p:val>
                                        </p:tav>
                                      </p:tavLst>
                                    </p:anim>
                                    <p:anim calcmode="lin" valueType="num">
                                      <p:cBhvr additive="base">
                                        <p:cTn id="112" dur="500"/>
                                        <p:tgtEl>
                                          <p:spTgt spid="28"/>
                                        </p:tgtEl>
                                        <p:attrNameLst>
                                          <p:attrName>ppt_y</p:attrName>
                                        </p:attrNameLst>
                                      </p:cBhvr>
                                      <p:tavLst>
                                        <p:tav tm="0">
                                          <p:val>
                                            <p:strVal val="ppt_y"/>
                                          </p:val>
                                        </p:tav>
                                        <p:tav tm="100000">
                                          <p:val>
                                            <p:strVal val="ppt_y"/>
                                          </p:val>
                                        </p:tav>
                                      </p:tavLst>
                                    </p:anim>
                                    <p:set>
                                      <p:cBhvr>
                                        <p:cTn id="113" dur="1" fill="hold">
                                          <p:stCondLst>
                                            <p:cond delay="499"/>
                                          </p:stCondLst>
                                        </p:cTn>
                                        <p:tgtEl>
                                          <p:spTgt spid="28"/>
                                        </p:tgtEl>
                                        <p:attrNameLst>
                                          <p:attrName>style.visibility</p:attrName>
                                        </p:attrNameLst>
                                      </p:cBhvr>
                                      <p:to>
                                        <p:strVal val="hidden"/>
                                      </p:to>
                                    </p:set>
                                  </p:childTnLst>
                                </p:cTn>
                              </p:par>
                              <p:par>
                                <p:cTn id="114" presetID="2" presetClass="exit" presetSubtype="8" fill="hold" nodeType="withEffect">
                                  <p:stCondLst>
                                    <p:cond delay="26160"/>
                                  </p:stCondLst>
                                  <p:childTnLst>
                                    <p:anim calcmode="lin" valueType="num">
                                      <p:cBhvr additive="base">
                                        <p:cTn id="115" dur="500"/>
                                        <p:tgtEl>
                                          <p:spTgt spid="4"/>
                                        </p:tgtEl>
                                        <p:attrNameLst>
                                          <p:attrName>ppt_x</p:attrName>
                                        </p:attrNameLst>
                                      </p:cBhvr>
                                      <p:tavLst>
                                        <p:tav tm="0">
                                          <p:val>
                                            <p:strVal val="ppt_x"/>
                                          </p:val>
                                        </p:tav>
                                        <p:tav tm="100000">
                                          <p:val>
                                            <p:strVal val="0-ppt_w/2"/>
                                          </p:val>
                                        </p:tav>
                                      </p:tavLst>
                                    </p:anim>
                                    <p:anim calcmode="lin" valueType="num">
                                      <p:cBhvr additive="base">
                                        <p:cTn id="116" dur="500"/>
                                        <p:tgtEl>
                                          <p:spTgt spid="4"/>
                                        </p:tgtEl>
                                        <p:attrNameLst>
                                          <p:attrName>ppt_y</p:attrName>
                                        </p:attrNameLst>
                                      </p:cBhvr>
                                      <p:tavLst>
                                        <p:tav tm="0">
                                          <p:val>
                                            <p:strVal val="ppt_y"/>
                                          </p:val>
                                        </p:tav>
                                        <p:tav tm="100000">
                                          <p:val>
                                            <p:strVal val="ppt_y"/>
                                          </p:val>
                                        </p:tav>
                                      </p:tavLst>
                                    </p:anim>
                                    <p:set>
                                      <p:cBhvr>
                                        <p:cTn id="117" dur="1" fill="hold">
                                          <p:stCondLst>
                                            <p:cond delay="499"/>
                                          </p:stCondLst>
                                        </p:cTn>
                                        <p:tgtEl>
                                          <p:spTgt spid="4"/>
                                        </p:tgtEl>
                                        <p:attrNameLst>
                                          <p:attrName>style.visibility</p:attrName>
                                        </p:attrNameLst>
                                      </p:cBhvr>
                                      <p:to>
                                        <p:strVal val="hidden"/>
                                      </p:to>
                                    </p:set>
                                  </p:childTnLst>
                                </p:cTn>
                              </p:par>
                              <p:par>
                                <p:cTn id="118" presetID="2" presetClass="exit" presetSubtype="8" fill="hold" grpId="1" nodeType="withEffect">
                                  <p:stCondLst>
                                    <p:cond delay="26160"/>
                                  </p:stCondLst>
                                  <p:childTnLst>
                                    <p:anim calcmode="lin" valueType="num">
                                      <p:cBhvr additive="base">
                                        <p:cTn id="119" dur="500"/>
                                        <p:tgtEl>
                                          <p:spTgt spid="30"/>
                                        </p:tgtEl>
                                        <p:attrNameLst>
                                          <p:attrName>ppt_x</p:attrName>
                                        </p:attrNameLst>
                                      </p:cBhvr>
                                      <p:tavLst>
                                        <p:tav tm="0">
                                          <p:val>
                                            <p:strVal val="ppt_x"/>
                                          </p:val>
                                        </p:tav>
                                        <p:tav tm="100000">
                                          <p:val>
                                            <p:strVal val="0-ppt_w/2"/>
                                          </p:val>
                                        </p:tav>
                                      </p:tavLst>
                                    </p:anim>
                                    <p:anim calcmode="lin" valueType="num">
                                      <p:cBhvr additive="base">
                                        <p:cTn id="120" dur="500"/>
                                        <p:tgtEl>
                                          <p:spTgt spid="30"/>
                                        </p:tgtEl>
                                        <p:attrNameLst>
                                          <p:attrName>ppt_y</p:attrName>
                                        </p:attrNameLst>
                                      </p:cBhvr>
                                      <p:tavLst>
                                        <p:tav tm="0">
                                          <p:val>
                                            <p:strVal val="ppt_y"/>
                                          </p:val>
                                        </p:tav>
                                        <p:tav tm="100000">
                                          <p:val>
                                            <p:strVal val="ppt_y"/>
                                          </p:val>
                                        </p:tav>
                                      </p:tavLst>
                                    </p:anim>
                                    <p:set>
                                      <p:cBhvr>
                                        <p:cTn id="121" dur="1" fill="hold">
                                          <p:stCondLst>
                                            <p:cond delay="499"/>
                                          </p:stCondLst>
                                        </p:cTn>
                                        <p:tgtEl>
                                          <p:spTgt spid="30"/>
                                        </p:tgtEl>
                                        <p:attrNameLst>
                                          <p:attrName>style.visibility</p:attrName>
                                        </p:attrNameLst>
                                      </p:cBhvr>
                                      <p:to>
                                        <p:strVal val="hidden"/>
                                      </p:to>
                                    </p:set>
                                  </p:childTnLst>
                                </p:cTn>
                              </p:par>
                              <p:par>
                                <p:cTn id="122" presetID="2" presetClass="exit" presetSubtype="8" fill="hold" grpId="1" nodeType="withEffect">
                                  <p:stCondLst>
                                    <p:cond delay="26160"/>
                                  </p:stCondLst>
                                  <p:childTnLst>
                                    <p:anim calcmode="lin" valueType="num">
                                      <p:cBhvr additive="base">
                                        <p:cTn id="123" dur="500"/>
                                        <p:tgtEl>
                                          <p:spTgt spid="16"/>
                                        </p:tgtEl>
                                        <p:attrNameLst>
                                          <p:attrName>ppt_x</p:attrName>
                                        </p:attrNameLst>
                                      </p:cBhvr>
                                      <p:tavLst>
                                        <p:tav tm="0">
                                          <p:val>
                                            <p:strVal val="ppt_x"/>
                                          </p:val>
                                        </p:tav>
                                        <p:tav tm="100000">
                                          <p:val>
                                            <p:strVal val="0-ppt_w/2"/>
                                          </p:val>
                                        </p:tav>
                                      </p:tavLst>
                                    </p:anim>
                                    <p:anim calcmode="lin" valueType="num">
                                      <p:cBhvr additive="base">
                                        <p:cTn id="124" dur="500"/>
                                        <p:tgtEl>
                                          <p:spTgt spid="16"/>
                                        </p:tgtEl>
                                        <p:attrNameLst>
                                          <p:attrName>ppt_y</p:attrName>
                                        </p:attrNameLst>
                                      </p:cBhvr>
                                      <p:tavLst>
                                        <p:tav tm="0">
                                          <p:val>
                                            <p:strVal val="ppt_y"/>
                                          </p:val>
                                        </p:tav>
                                        <p:tav tm="100000">
                                          <p:val>
                                            <p:strVal val="ppt_y"/>
                                          </p:val>
                                        </p:tav>
                                      </p:tavLst>
                                    </p:anim>
                                    <p:set>
                                      <p:cBhvr>
                                        <p:cTn id="125" dur="1" fill="hold">
                                          <p:stCondLst>
                                            <p:cond delay="499"/>
                                          </p:stCondLst>
                                        </p:cTn>
                                        <p:tgtEl>
                                          <p:spTgt spid="16"/>
                                        </p:tgtEl>
                                        <p:attrNameLst>
                                          <p:attrName>style.visibility</p:attrName>
                                        </p:attrNameLst>
                                      </p:cBhvr>
                                      <p:to>
                                        <p:strVal val="hidden"/>
                                      </p:to>
                                    </p:set>
                                  </p:childTnLst>
                                </p:cTn>
                              </p:par>
                              <p:par>
                                <p:cTn id="126" presetID="2" presetClass="exit" presetSubtype="8" fill="hold" nodeType="withEffect">
                                  <p:stCondLst>
                                    <p:cond delay="26160"/>
                                  </p:stCondLst>
                                  <p:childTnLst>
                                    <p:anim calcmode="lin" valueType="num">
                                      <p:cBhvr additive="base">
                                        <p:cTn id="127" dur="500"/>
                                        <p:tgtEl>
                                          <p:spTgt spid="32"/>
                                        </p:tgtEl>
                                        <p:attrNameLst>
                                          <p:attrName>ppt_x</p:attrName>
                                        </p:attrNameLst>
                                      </p:cBhvr>
                                      <p:tavLst>
                                        <p:tav tm="0">
                                          <p:val>
                                            <p:strVal val="ppt_x"/>
                                          </p:val>
                                        </p:tav>
                                        <p:tav tm="100000">
                                          <p:val>
                                            <p:strVal val="0-ppt_w/2"/>
                                          </p:val>
                                        </p:tav>
                                      </p:tavLst>
                                    </p:anim>
                                    <p:anim calcmode="lin" valueType="num">
                                      <p:cBhvr additive="base">
                                        <p:cTn id="128" dur="500"/>
                                        <p:tgtEl>
                                          <p:spTgt spid="32"/>
                                        </p:tgtEl>
                                        <p:attrNameLst>
                                          <p:attrName>ppt_y</p:attrName>
                                        </p:attrNameLst>
                                      </p:cBhvr>
                                      <p:tavLst>
                                        <p:tav tm="0">
                                          <p:val>
                                            <p:strVal val="ppt_y"/>
                                          </p:val>
                                        </p:tav>
                                        <p:tav tm="100000">
                                          <p:val>
                                            <p:strVal val="ppt_y"/>
                                          </p:val>
                                        </p:tav>
                                      </p:tavLst>
                                    </p:anim>
                                    <p:set>
                                      <p:cBhvr>
                                        <p:cTn id="129" dur="1" fill="hold">
                                          <p:stCondLst>
                                            <p:cond delay="499"/>
                                          </p:stCondLst>
                                        </p:cTn>
                                        <p:tgtEl>
                                          <p:spTgt spid="32"/>
                                        </p:tgtEl>
                                        <p:attrNameLst>
                                          <p:attrName>style.visibility</p:attrName>
                                        </p:attrNameLst>
                                      </p:cBhvr>
                                      <p:to>
                                        <p:strVal val="hidden"/>
                                      </p:to>
                                    </p:set>
                                  </p:childTnLst>
                                </p:cTn>
                              </p:par>
                              <p:par>
                                <p:cTn id="130" presetID="2" presetClass="exit" presetSubtype="8" fill="hold" nodeType="withEffect">
                                  <p:stCondLst>
                                    <p:cond delay="26160"/>
                                  </p:stCondLst>
                                  <p:childTnLst>
                                    <p:anim calcmode="lin" valueType="num">
                                      <p:cBhvr additive="base">
                                        <p:cTn id="131" dur="500"/>
                                        <p:tgtEl>
                                          <p:spTgt spid="33"/>
                                        </p:tgtEl>
                                        <p:attrNameLst>
                                          <p:attrName>ppt_x</p:attrName>
                                        </p:attrNameLst>
                                      </p:cBhvr>
                                      <p:tavLst>
                                        <p:tav tm="0">
                                          <p:val>
                                            <p:strVal val="ppt_x"/>
                                          </p:val>
                                        </p:tav>
                                        <p:tav tm="100000">
                                          <p:val>
                                            <p:strVal val="0-ppt_w/2"/>
                                          </p:val>
                                        </p:tav>
                                      </p:tavLst>
                                    </p:anim>
                                    <p:anim calcmode="lin" valueType="num">
                                      <p:cBhvr additive="base">
                                        <p:cTn id="132" dur="500"/>
                                        <p:tgtEl>
                                          <p:spTgt spid="33"/>
                                        </p:tgtEl>
                                        <p:attrNameLst>
                                          <p:attrName>ppt_y</p:attrName>
                                        </p:attrNameLst>
                                      </p:cBhvr>
                                      <p:tavLst>
                                        <p:tav tm="0">
                                          <p:val>
                                            <p:strVal val="ppt_y"/>
                                          </p:val>
                                        </p:tav>
                                        <p:tav tm="100000">
                                          <p:val>
                                            <p:strVal val="ppt_y"/>
                                          </p:val>
                                        </p:tav>
                                      </p:tavLst>
                                    </p:anim>
                                    <p:set>
                                      <p:cBhvr>
                                        <p:cTn id="133" dur="1" fill="hold">
                                          <p:stCondLst>
                                            <p:cond delay="499"/>
                                          </p:stCondLst>
                                        </p:cTn>
                                        <p:tgtEl>
                                          <p:spTgt spid="33"/>
                                        </p:tgtEl>
                                        <p:attrNameLst>
                                          <p:attrName>style.visibility</p:attrName>
                                        </p:attrNameLst>
                                      </p:cBhvr>
                                      <p:to>
                                        <p:strVal val="hidden"/>
                                      </p:to>
                                    </p:set>
                                  </p:childTnLst>
                                </p:cTn>
                              </p:par>
                              <p:par>
                                <p:cTn id="134" presetID="2" presetClass="exit" presetSubtype="8" fill="hold" grpId="1" nodeType="withEffect">
                                  <p:stCondLst>
                                    <p:cond delay="26160"/>
                                  </p:stCondLst>
                                  <p:childTnLst>
                                    <p:anim calcmode="lin" valueType="num">
                                      <p:cBhvr additive="base">
                                        <p:cTn id="135" dur="500"/>
                                        <p:tgtEl>
                                          <p:spTgt spid="29"/>
                                        </p:tgtEl>
                                        <p:attrNameLst>
                                          <p:attrName>ppt_x</p:attrName>
                                        </p:attrNameLst>
                                      </p:cBhvr>
                                      <p:tavLst>
                                        <p:tav tm="0">
                                          <p:val>
                                            <p:strVal val="ppt_x"/>
                                          </p:val>
                                        </p:tav>
                                        <p:tav tm="100000">
                                          <p:val>
                                            <p:strVal val="0-ppt_w/2"/>
                                          </p:val>
                                        </p:tav>
                                      </p:tavLst>
                                    </p:anim>
                                    <p:anim calcmode="lin" valueType="num">
                                      <p:cBhvr additive="base">
                                        <p:cTn id="136" dur="500"/>
                                        <p:tgtEl>
                                          <p:spTgt spid="29"/>
                                        </p:tgtEl>
                                        <p:attrNameLst>
                                          <p:attrName>ppt_y</p:attrName>
                                        </p:attrNameLst>
                                      </p:cBhvr>
                                      <p:tavLst>
                                        <p:tav tm="0">
                                          <p:val>
                                            <p:strVal val="ppt_y"/>
                                          </p:val>
                                        </p:tav>
                                        <p:tav tm="100000">
                                          <p:val>
                                            <p:strVal val="ppt_y"/>
                                          </p:val>
                                        </p:tav>
                                      </p:tavLst>
                                    </p:anim>
                                    <p:set>
                                      <p:cBhvr>
                                        <p:cTn id="137" dur="1" fill="hold">
                                          <p:stCondLst>
                                            <p:cond delay="499"/>
                                          </p:stCondLst>
                                        </p:cTn>
                                        <p:tgtEl>
                                          <p:spTgt spid="29"/>
                                        </p:tgtEl>
                                        <p:attrNameLst>
                                          <p:attrName>style.visibility</p:attrName>
                                        </p:attrNameLst>
                                      </p:cBhvr>
                                      <p:to>
                                        <p:strVal val="hidden"/>
                                      </p:to>
                                    </p:set>
                                  </p:childTnLst>
                                </p:cTn>
                              </p:par>
                              <p:par>
                                <p:cTn id="138" presetID="2" presetClass="exit" presetSubtype="8" fill="hold" grpId="1" nodeType="withEffect">
                                  <p:stCondLst>
                                    <p:cond delay="26160"/>
                                  </p:stCondLst>
                                  <p:childTnLst>
                                    <p:anim calcmode="lin" valueType="num">
                                      <p:cBhvr additive="base">
                                        <p:cTn id="139" dur="500"/>
                                        <p:tgtEl>
                                          <p:spTgt spid="31"/>
                                        </p:tgtEl>
                                        <p:attrNameLst>
                                          <p:attrName>ppt_x</p:attrName>
                                        </p:attrNameLst>
                                      </p:cBhvr>
                                      <p:tavLst>
                                        <p:tav tm="0">
                                          <p:val>
                                            <p:strVal val="ppt_x"/>
                                          </p:val>
                                        </p:tav>
                                        <p:tav tm="100000">
                                          <p:val>
                                            <p:strVal val="0-ppt_w/2"/>
                                          </p:val>
                                        </p:tav>
                                      </p:tavLst>
                                    </p:anim>
                                    <p:anim calcmode="lin" valueType="num">
                                      <p:cBhvr additive="base">
                                        <p:cTn id="140" dur="500"/>
                                        <p:tgtEl>
                                          <p:spTgt spid="31"/>
                                        </p:tgtEl>
                                        <p:attrNameLst>
                                          <p:attrName>ppt_y</p:attrName>
                                        </p:attrNameLst>
                                      </p:cBhvr>
                                      <p:tavLst>
                                        <p:tav tm="0">
                                          <p:val>
                                            <p:strVal val="ppt_y"/>
                                          </p:val>
                                        </p:tav>
                                        <p:tav tm="100000">
                                          <p:val>
                                            <p:strVal val="ppt_y"/>
                                          </p:val>
                                        </p:tav>
                                      </p:tavLst>
                                    </p:anim>
                                    <p:set>
                                      <p:cBhvr>
                                        <p:cTn id="141" dur="1" fill="hold">
                                          <p:stCondLst>
                                            <p:cond delay="499"/>
                                          </p:stCondLst>
                                        </p:cTn>
                                        <p:tgtEl>
                                          <p:spTgt spid="31"/>
                                        </p:tgtEl>
                                        <p:attrNameLst>
                                          <p:attrName>style.visibility</p:attrName>
                                        </p:attrNameLst>
                                      </p:cBhvr>
                                      <p:to>
                                        <p:strVal val="hidden"/>
                                      </p:to>
                                    </p:set>
                                  </p:childTnLst>
                                </p:cTn>
                              </p:par>
                              <p:par>
                                <p:cTn id="142" presetID="2" presetClass="exit" presetSubtype="8" fill="hold" nodeType="withEffect">
                                  <p:stCondLst>
                                    <p:cond delay="26160"/>
                                  </p:stCondLst>
                                  <p:childTnLst>
                                    <p:anim calcmode="lin" valueType="num">
                                      <p:cBhvr additive="base">
                                        <p:cTn id="143" dur="500"/>
                                        <p:tgtEl>
                                          <p:spTgt spid="8"/>
                                        </p:tgtEl>
                                        <p:attrNameLst>
                                          <p:attrName>ppt_x</p:attrName>
                                        </p:attrNameLst>
                                      </p:cBhvr>
                                      <p:tavLst>
                                        <p:tav tm="0">
                                          <p:val>
                                            <p:strVal val="ppt_x"/>
                                          </p:val>
                                        </p:tav>
                                        <p:tav tm="100000">
                                          <p:val>
                                            <p:strVal val="0-ppt_w/2"/>
                                          </p:val>
                                        </p:tav>
                                      </p:tavLst>
                                    </p:anim>
                                    <p:anim calcmode="lin" valueType="num">
                                      <p:cBhvr additive="base">
                                        <p:cTn id="144" dur="500"/>
                                        <p:tgtEl>
                                          <p:spTgt spid="8"/>
                                        </p:tgtEl>
                                        <p:attrNameLst>
                                          <p:attrName>ppt_y</p:attrName>
                                        </p:attrNameLst>
                                      </p:cBhvr>
                                      <p:tavLst>
                                        <p:tav tm="0">
                                          <p:val>
                                            <p:strVal val="ppt_y"/>
                                          </p:val>
                                        </p:tav>
                                        <p:tav tm="100000">
                                          <p:val>
                                            <p:strVal val="ppt_y"/>
                                          </p:val>
                                        </p:tav>
                                      </p:tavLst>
                                    </p:anim>
                                    <p:set>
                                      <p:cBhvr>
                                        <p:cTn id="145" dur="1" fill="hold">
                                          <p:stCondLst>
                                            <p:cond delay="499"/>
                                          </p:stCondLst>
                                        </p:cTn>
                                        <p:tgtEl>
                                          <p:spTgt spid="8"/>
                                        </p:tgtEl>
                                        <p:attrNameLst>
                                          <p:attrName>style.visibility</p:attrName>
                                        </p:attrNameLst>
                                      </p:cBhvr>
                                      <p:to>
                                        <p:strVal val="hidden"/>
                                      </p:to>
                                    </p:set>
                                  </p:childTnLst>
                                </p:cTn>
                              </p:par>
                              <p:par>
                                <p:cTn id="146" presetID="2" presetClass="exit" presetSubtype="8" fill="hold" nodeType="withEffect">
                                  <p:stCondLst>
                                    <p:cond delay="26160"/>
                                  </p:stCondLst>
                                  <p:childTnLst>
                                    <p:anim calcmode="lin" valueType="num">
                                      <p:cBhvr additive="base">
                                        <p:cTn id="147" dur="500"/>
                                        <p:tgtEl>
                                          <p:spTgt spid="9"/>
                                        </p:tgtEl>
                                        <p:attrNameLst>
                                          <p:attrName>ppt_x</p:attrName>
                                        </p:attrNameLst>
                                      </p:cBhvr>
                                      <p:tavLst>
                                        <p:tav tm="0">
                                          <p:val>
                                            <p:strVal val="ppt_x"/>
                                          </p:val>
                                        </p:tav>
                                        <p:tav tm="100000">
                                          <p:val>
                                            <p:strVal val="0-ppt_w/2"/>
                                          </p:val>
                                        </p:tav>
                                      </p:tavLst>
                                    </p:anim>
                                    <p:anim calcmode="lin" valueType="num">
                                      <p:cBhvr additive="base">
                                        <p:cTn id="148" dur="500"/>
                                        <p:tgtEl>
                                          <p:spTgt spid="9"/>
                                        </p:tgtEl>
                                        <p:attrNameLst>
                                          <p:attrName>ppt_y</p:attrName>
                                        </p:attrNameLst>
                                      </p:cBhvr>
                                      <p:tavLst>
                                        <p:tav tm="0">
                                          <p:val>
                                            <p:strVal val="ppt_y"/>
                                          </p:val>
                                        </p:tav>
                                        <p:tav tm="100000">
                                          <p:val>
                                            <p:strVal val="ppt_y"/>
                                          </p:val>
                                        </p:tav>
                                      </p:tavLst>
                                    </p:anim>
                                    <p:set>
                                      <p:cBhvr>
                                        <p:cTn id="149" dur="1" fill="hold">
                                          <p:stCondLst>
                                            <p:cond delay="499"/>
                                          </p:stCondLst>
                                        </p:cTn>
                                        <p:tgtEl>
                                          <p:spTgt spid="9"/>
                                        </p:tgtEl>
                                        <p:attrNameLst>
                                          <p:attrName>style.visibility</p:attrName>
                                        </p:attrNameLst>
                                      </p:cBhvr>
                                      <p:to>
                                        <p:strVal val="hidden"/>
                                      </p:to>
                                    </p:set>
                                  </p:childTnLst>
                                </p:cTn>
                              </p:par>
                              <p:par>
                                <p:cTn id="150" presetID="2" presetClass="exit" presetSubtype="8" fill="hold" grpId="1" nodeType="withEffect">
                                  <p:stCondLst>
                                    <p:cond delay="26160"/>
                                  </p:stCondLst>
                                  <p:childTnLst>
                                    <p:anim calcmode="lin" valueType="num">
                                      <p:cBhvr additive="base">
                                        <p:cTn id="151" dur="500"/>
                                        <p:tgtEl>
                                          <p:spTgt spid="11"/>
                                        </p:tgtEl>
                                        <p:attrNameLst>
                                          <p:attrName>ppt_x</p:attrName>
                                        </p:attrNameLst>
                                      </p:cBhvr>
                                      <p:tavLst>
                                        <p:tav tm="0">
                                          <p:val>
                                            <p:strVal val="ppt_x"/>
                                          </p:val>
                                        </p:tav>
                                        <p:tav tm="100000">
                                          <p:val>
                                            <p:strVal val="0-ppt_w/2"/>
                                          </p:val>
                                        </p:tav>
                                      </p:tavLst>
                                    </p:anim>
                                    <p:anim calcmode="lin" valueType="num">
                                      <p:cBhvr additive="base">
                                        <p:cTn id="152" dur="500"/>
                                        <p:tgtEl>
                                          <p:spTgt spid="11"/>
                                        </p:tgtEl>
                                        <p:attrNameLst>
                                          <p:attrName>ppt_y</p:attrName>
                                        </p:attrNameLst>
                                      </p:cBhvr>
                                      <p:tavLst>
                                        <p:tav tm="0">
                                          <p:val>
                                            <p:strVal val="ppt_y"/>
                                          </p:val>
                                        </p:tav>
                                        <p:tav tm="100000">
                                          <p:val>
                                            <p:strVal val="ppt_y"/>
                                          </p:val>
                                        </p:tav>
                                      </p:tavLst>
                                    </p:anim>
                                    <p:set>
                                      <p:cBhvr>
                                        <p:cTn id="153" dur="1" fill="hold">
                                          <p:stCondLst>
                                            <p:cond delay="499"/>
                                          </p:stCondLst>
                                        </p:cTn>
                                        <p:tgtEl>
                                          <p:spTgt spid="11"/>
                                        </p:tgtEl>
                                        <p:attrNameLst>
                                          <p:attrName>style.visibility</p:attrName>
                                        </p:attrNameLst>
                                      </p:cBhvr>
                                      <p:to>
                                        <p:strVal val="hidden"/>
                                      </p:to>
                                    </p:set>
                                  </p:childTnLst>
                                </p:cTn>
                              </p:par>
                              <p:par>
                                <p:cTn id="154" presetID="2" presetClass="exit" presetSubtype="8" fill="hold" grpId="1" nodeType="withEffect">
                                  <p:stCondLst>
                                    <p:cond delay="26160"/>
                                  </p:stCondLst>
                                  <p:childTnLst>
                                    <p:anim calcmode="lin" valueType="num">
                                      <p:cBhvr additive="base">
                                        <p:cTn id="155" dur="500"/>
                                        <p:tgtEl>
                                          <p:spTgt spid="6"/>
                                        </p:tgtEl>
                                        <p:attrNameLst>
                                          <p:attrName>ppt_x</p:attrName>
                                        </p:attrNameLst>
                                      </p:cBhvr>
                                      <p:tavLst>
                                        <p:tav tm="0">
                                          <p:val>
                                            <p:strVal val="ppt_x"/>
                                          </p:val>
                                        </p:tav>
                                        <p:tav tm="100000">
                                          <p:val>
                                            <p:strVal val="0-ppt_w/2"/>
                                          </p:val>
                                        </p:tav>
                                      </p:tavLst>
                                    </p:anim>
                                    <p:anim calcmode="lin" valueType="num">
                                      <p:cBhvr additive="base">
                                        <p:cTn id="156" dur="500"/>
                                        <p:tgtEl>
                                          <p:spTgt spid="6"/>
                                        </p:tgtEl>
                                        <p:attrNameLst>
                                          <p:attrName>ppt_y</p:attrName>
                                        </p:attrNameLst>
                                      </p:cBhvr>
                                      <p:tavLst>
                                        <p:tav tm="0">
                                          <p:val>
                                            <p:strVal val="ppt_y"/>
                                          </p:val>
                                        </p:tav>
                                        <p:tav tm="100000">
                                          <p:val>
                                            <p:strVal val="ppt_y"/>
                                          </p:val>
                                        </p:tav>
                                      </p:tavLst>
                                    </p:anim>
                                    <p:set>
                                      <p:cBhvr>
                                        <p:cTn id="157" dur="1" fill="hold">
                                          <p:stCondLst>
                                            <p:cond delay="499"/>
                                          </p:stCondLst>
                                        </p:cTn>
                                        <p:tgtEl>
                                          <p:spTgt spid="6"/>
                                        </p:tgtEl>
                                        <p:attrNameLst>
                                          <p:attrName>style.visibility</p:attrName>
                                        </p:attrNameLst>
                                      </p:cBhvr>
                                      <p:to>
                                        <p:strVal val="hidden"/>
                                      </p:to>
                                    </p:set>
                                  </p:childTnLst>
                                </p:cTn>
                              </p:par>
                              <p:par>
                                <p:cTn id="158" presetID="2" presetClass="exit" presetSubtype="2" fill="hold" nodeType="withEffect">
                                  <p:stCondLst>
                                    <p:cond delay="26160"/>
                                  </p:stCondLst>
                                  <p:childTnLst>
                                    <p:anim calcmode="lin" valueType="num">
                                      <p:cBhvr additive="base">
                                        <p:cTn id="159" dur="500"/>
                                        <p:tgtEl>
                                          <p:spTgt spid="23"/>
                                        </p:tgtEl>
                                        <p:attrNameLst>
                                          <p:attrName>ppt_x</p:attrName>
                                        </p:attrNameLst>
                                      </p:cBhvr>
                                      <p:tavLst>
                                        <p:tav tm="0">
                                          <p:val>
                                            <p:strVal val="ppt_x"/>
                                          </p:val>
                                        </p:tav>
                                        <p:tav tm="100000">
                                          <p:val>
                                            <p:strVal val="1+ppt_w/2"/>
                                          </p:val>
                                        </p:tav>
                                      </p:tavLst>
                                    </p:anim>
                                    <p:anim calcmode="lin" valueType="num">
                                      <p:cBhvr additive="base">
                                        <p:cTn id="160" dur="500"/>
                                        <p:tgtEl>
                                          <p:spTgt spid="23"/>
                                        </p:tgtEl>
                                        <p:attrNameLst>
                                          <p:attrName>ppt_y</p:attrName>
                                        </p:attrNameLst>
                                      </p:cBhvr>
                                      <p:tavLst>
                                        <p:tav tm="0">
                                          <p:val>
                                            <p:strVal val="ppt_y"/>
                                          </p:val>
                                        </p:tav>
                                        <p:tav tm="100000">
                                          <p:val>
                                            <p:strVal val="ppt_y"/>
                                          </p:val>
                                        </p:tav>
                                      </p:tavLst>
                                    </p:anim>
                                    <p:set>
                                      <p:cBhvr>
                                        <p:cTn id="161"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2" fill="hold" display="0">
                  <p:stCondLst>
                    <p:cond delay="indefinite"/>
                  </p:stCondLst>
                  <p:endCondLst>
                    <p:cond evt="onStopAudio" delay="0">
                      <p:tgtEl>
                        <p:sldTgt/>
                      </p:tgtEl>
                    </p:cond>
                  </p:endCondLst>
                </p:cTn>
                <p:tgtEl>
                  <p:spTgt spid="5"/>
                </p:tgtEl>
              </p:cMediaNode>
            </p:audio>
          </p:childTnLst>
        </p:cTn>
      </p:par>
    </p:tnLst>
    <p:bldLst>
      <p:bldP spid="7" grpId="0"/>
      <p:bldP spid="7" grpId="1"/>
      <p:bldP spid="16" grpId="0"/>
      <p:bldP spid="16" grpId="1"/>
      <p:bldP spid="26" grpId="0"/>
      <p:bldP spid="26" grpId="1"/>
      <p:bldP spid="27" grpId="0" animBg="1"/>
      <p:bldP spid="27" grpId="1" animBg="1"/>
      <p:bldP spid="13" grpId="0"/>
      <p:bldP spid="13" grpId="1"/>
      <p:bldP spid="31" grpId="0"/>
      <p:bldP spid="31" grpId="1"/>
      <p:bldP spid="25" grpId="0" animBg="1"/>
      <p:bldP spid="25" grpId="1" animBg="1"/>
      <p:bldP spid="29" grpId="0" animBg="1"/>
      <p:bldP spid="29" grpId="1" animBg="1"/>
      <p:bldP spid="30" grpId="0" animBg="1"/>
      <p:bldP spid="30" grpId="1" animBg="1"/>
      <p:bldP spid="6" grpId="0"/>
      <p:bldP spid="6" grpId="1"/>
      <p:bldP spid="11" grpId="0" animBg="1"/>
      <p:bldP spid="11"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Rounded Corners 48">
            <a:extLst>
              <a:ext uri="{FF2B5EF4-FFF2-40B4-BE49-F238E27FC236}">
                <a16:creationId xmlns:a16="http://schemas.microsoft.com/office/drawing/2014/main" id="{01E05CCE-5D04-3688-BB44-DA603A49B4EB}"/>
              </a:ext>
            </a:extLst>
          </p:cNvPr>
          <p:cNvSpPr/>
          <p:nvPr/>
        </p:nvSpPr>
        <p:spPr>
          <a:xfrm>
            <a:off x="5496613" y="1758988"/>
            <a:ext cx="6460384" cy="4749768"/>
          </a:xfrm>
          <a:prstGeom prst="roundRect">
            <a:avLst>
              <a:gd name="adj" fmla="val 434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38E2F66-5A0E-3577-0EA9-D3D793B8AF1B}"/>
              </a:ext>
            </a:extLst>
          </p:cNvPr>
          <p:cNvSpPr txBox="1"/>
          <p:nvPr/>
        </p:nvSpPr>
        <p:spPr>
          <a:xfrm>
            <a:off x="128016" y="96886"/>
            <a:ext cx="11771884" cy="523220"/>
          </a:xfrm>
          <a:prstGeom prst="rect">
            <a:avLst/>
          </a:prstGeom>
          <a:noFill/>
        </p:spPr>
        <p:txBody>
          <a:bodyPr wrap="square" rtlCol="0">
            <a:spAutoFit/>
          </a:bodyPr>
          <a:lstStyle>
            <a:defPPr>
              <a:defRPr lang="en-US"/>
            </a:defPPr>
            <a:lvl1pPr>
              <a:defRPr sz="3200" b="1">
                <a:solidFill>
                  <a:srgbClr val="F0404C"/>
                </a:solidFill>
                <a:latin typeface="Atkinson Hyperlegible" pitchFamily="2" charset="0"/>
              </a:defRPr>
            </a:lvl1pPr>
          </a:lstStyle>
          <a:p>
            <a:r>
              <a:rPr lang="en-US" sz="2800" dirty="0"/>
              <a:t>Non-burn treatment options are the most environmentally friendly </a:t>
            </a:r>
          </a:p>
        </p:txBody>
      </p:sp>
      <p:grpSp>
        <p:nvGrpSpPr>
          <p:cNvPr id="3" name="Group 2">
            <a:extLst>
              <a:ext uri="{FF2B5EF4-FFF2-40B4-BE49-F238E27FC236}">
                <a16:creationId xmlns:a16="http://schemas.microsoft.com/office/drawing/2014/main" id="{532614A7-4814-C999-3246-D2B3BF4B3E28}"/>
              </a:ext>
            </a:extLst>
          </p:cNvPr>
          <p:cNvGrpSpPr/>
          <p:nvPr/>
        </p:nvGrpSpPr>
        <p:grpSpPr>
          <a:xfrm>
            <a:off x="236013" y="754600"/>
            <a:ext cx="11724773" cy="775609"/>
            <a:chOff x="236013" y="754600"/>
            <a:chExt cx="11724773" cy="775609"/>
          </a:xfrm>
        </p:grpSpPr>
        <p:grpSp>
          <p:nvGrpSpPr>
            <p:cNvPr id="13" name="Group 12">
              <a:extLst>
                <a:ext uri="{FF2B5EF4-FFF2-40B4-BE49-F238E27FC236}">
                  <a16:creationId xmlns:a16="http://schemas.microsoft.com/office/drawing/2014/main" id="{F987DA84-1705-C5C4-23DA-AD2D4A051C17}"/>
                </a:ext>
              </a:extLst>
            </p:cNvPr>
            <p:cNvGrpSpPr/>
            <p:nvPr/>
          </p:nvGrpSpPr>
          <p:grpSpPr>
            <a:xfrm>
              <a:off x="236013" y="762663"/>
              <a:ext cx="1881049" cy="767546"/>
              <a:chOff x="236013" y="3453620"/>
              <a:chExt cx="1881049" cy="767546"/>
            </a:xfrm>
          </p:grpSpPr>
          <p:pic>
            <p:nvPicPr>
              <p:cNvPr id="14" name="Graphic 13">
                <a:extLst>
                  <a:ext uri="{FF2B5EF4-FFF2-40B4-BE49-F238E27FC236}">
                    <a16:creationId xmlns:a16="http://schemas.microsoft.com/office/drawing/2014/main" id="{44A0C4D1-8122-1537-8172-FDBC83EE498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6013" y="3453620"/>
                <a:ext cx="1881049" cy="767546"/>
              </a:xfrm>
              <a:prstGeom prst="rect">
                <a:avLst/>
              </a:prstGeom>
            </p:spPr>
          </p:pic>
          <p:sp>
            <p:nvSpPr>
              <p:cNvPr id="18" name="TextBox 17">
                <a:extLst>
                  <a:ext uri="{FF2B5EF4-FFF2-40B4-BE49-F238E27FC236}">
                    <a16:creationId xmlns:a16="http://schemas.microsoft.com/office/drawing/2014/main" id="{DA83713B-4A23-B281-C142-883337B0AD04}"/>
                  </a:ext>
                </a:extLst>
              </p:cNvPr>
              <p:cNvSpPr txBox="1"/>
              <p:nvPr/>
            </p:nvSpPr>
            <p:spPr>
              <a:xfrm>
                <a:off x="263562" y="3483450"/>
                <a:ext cx="1641113" cy="707886"/>
              </a:xfrm>
              <a:prstGeom prst="rect">
                <a:avLst/>
              </a:prstGeom>
              <a:noFill/>
            </p:spPr>
            <p:txBody>
              <a:bodyPr wrap="square" rtlCol="0">
                <a:spAutoFit/>
              </a:bodyPr>
              <a:lstStyle/>
              <a:p>
                <a:pPr lvl="0" algn="ctr"/>
                <a:r>
                  <a:rPr lang="en-US" sz="2000" dirty="0">
                    <a:solidFill>
                      <a:schemeClr val="bg1"/>
                    </a:solidFill>
                    <a:latin typeface="Atkinson Hyperlegible" pitchFamily="2" charset="0"/>
                  </a:rPr>
                  <a:t>Generation/</a:t>
                </a:r>
              </a:p>
              <a:p>
                <a:pPr lvl="0" algn="ctr"/>
                <a:r>
                  <a:rPr lang="en-US" sz="2000" dirty="0">
                    <a:solidFill>
                      <a:schemeClr val="bg1"/>
                    </a:solidFill>
                    <a:latin typeface="Atkinson Hyperlegible" pitchFamily="2" charset="0"/>
                  </a:rPr>
                  <a:t>Minimization</a:t>
                </a:r>
              </a:p>
            </p:txBody>
          </p:sp>
        </p:grpSp>
        <p:grpSp>
          <p:nvGrpSpPr>
            <p:cNvPr id="19" name="Group 18">
              <a:extLst>
                <a:ext uri="{FF2B5EF4-FFF2-40B4-BE49-F238E27FC236}">
                  <a16:creationId xmlns:a16="http://schemas.microsoft.com/office/drawing/2014/main" id="{3A6C7E65-6DC4-BE3A-56F8-AF479CDED05A}"/>
                </a:ext>
              </a:extLst>
            </p:cNvPr>
            <p:cNvGrpSpPr/>
            <p:nvPr/>
          </p:nvGrpSpPr>
          <p:grpSpPr>
            <a:xfrm>
              <a:off x="10117866" y="762663"/>
              <a:ext cx="1842920" cy="767546"/>
              <a:chOff x="10117866" y="3453620"/>
              <a:chExt cx="1842920" cy="767546"/>
            </a:xfrm>
          </p:grpSpPr>
          <p:pic>
            <p:nvPicPr>
              <p:cNvPr id="23" name="Graphic 22">
                <a:extLst>
                  <a:ext uri="{FF2B5EF4-FFF2-40B4-BE49-F238E27FC236}">
                    <a16:creationId xmlns:a16="http://schemas.microsoft.com/office/drawing/2014/main" id="{F11A9159-DC00-A997-0CE9-CD2FC156AA6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117866" y="3453620"/>
                <a:ext cx="1842920" cy="767546"/>
              </a:xfrm>
              <a:prstGeom prst="rect">
                <a:avLst/>
              </a:prstGeom>
            </p:spPr>
          </p:pic>
          <p:sp>
            <p:nvSpPr>
              <p:cNvPr id="24" name="TextBox 23">
                <a:extLst>
                  <a:ext uri="{FF2B5EF4-FFF2-40B4-BE49-F238E27FC236}">
                    <a16:creationId xmlns:a16="http://schemas.microsoft.com/office/drawing/2014/main" id="{7C2AE634-94FF-0ADB-156E-32D898681AAF}"/>
                  </a:ext>
                </a:extLst>
              </p:cNvPr>
              <p:cNvSpPr txBox="1"/>
              <p:nvPr/>
            </p:nvSpPr>
            <p:spPr>
              <a:xfrm>
                <a:off x="10421192" y="3483450"/>
                <a:ext cx="1331648" cy="707886"/>
              </a:xfrm>
              <a:prstGeom prst="rect">
                <a:avLst/>
              </a:prstGeom>
              <a:noFill/>
            </p:spPr>
            <p:txBody>
              <a:bodyPr wrap="square" rtlCol="0">
                <a:spAutoFit/>
              </a:bodyPr>
              <a:lstStyle/>
              <a:p>
                <a:pPr lvl="0" algn="ctr"/>
                <a:r>
                  <a:rPr lang="en-US" sz="2000" dirty="0">
                    <a:solidFill>
                      <a:schemeClr val="bg1"/>
                    </a:solidFill>
                    <a:latin typeface="Atkinson Hyperlegible" pitchFamily="2" charset="0"/>
                  </a:rPr>
                  <a:t>Final disposal</a:t>
                </a:r>
              </a:p>
            </p:txBody>
          </p:sp>
        </p:grpSp>
        <p:grpSp>
          <p:nvGrpSpPr>
            <p:cNvPr id="26" name="Group 25">
              <a:extLst>
                <a:ext uri="{FF2B5EF4-FFF2-40B4-BE49-F238E27FC236}">
                  <a16:creationId xmlns:a16="http://schemas.microsoft.com/office/drawing/2014/main" id="{C115AB0B-11C9-CF31-D863-943C100E32FD}"/>
                </a:ext>
              </a:extLst>
            </p:cNvPr>
            <p:cNvGrpSpPr/>
            <p:nvPr/>
          </p:nvGrpSpPr>
          <p:grpSpPr>
            <a:xfrm>
              <a:off x="8477247" y="762663"/>
              <a:ext cx="1842920" cy="767546"/>
              <a:chOff x="8477247" y="3453620"/>
              <a:chExt cx="1842920" cy="767546"/>
            </a:xfrm>
          </p:grpSpPr>
          <p:pic>
            <p:nvPicPr>
              <p:cNvPr id="27" name="Graphic 26">
                <a:extLst>
                  <a:ext uri="{FF2B5EF4-FFF2-40B4-BE49-F238E27FC236}">
                    <a16:creationId xmlns:a16="http://schemas.microsoft.com/office/drawing/2014/main" id="{DE03DDF3-0772-2CEB-0556-EDEC5EB1377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77247" y="3453620"/>
                <a:ext cx="1842920" cy="767546"/>
              </a:xfrm>
              <a:prstGeom prst="rect">
                <a:avLst/>
              </a:prstGeom>
            </p:spPr>
          </p:pic>
          <p:sp>
            <p:nvSpPr>
              <p:cNvPr id="28" name="TextBox 27">
                <a:extLst>
                  <a:ext uri="{FF2B5EF4-FFF2-40B4-BE49-F238E27FC236}">
                    <a16:creationId xmlns:a16="http://schemas.microsoft.com/office/drawing/2014/main" id="{2CD7DAD6-B54E-D2F2-D987-F157443D579B}"/>
                  </a:ext>
                </a:extLst>
              </p:cNvPr>
              <p:cNvSpPr txBox="1"/>
              <p:nvPr/>
            </p:nvSpPr>
            <p:spPr>
              <a:xfrm>
                <a:off x="8806817" y="3637338"/>
                <a:ext cx="1344964" cy="400110"/>
              </a:xfrm>
              <a:prstGeom prst="rect">
                <a:avLst/>
              </a:prstGeom>
              <a:noFill/>
            </p:spPr>
            <p:txBody>
              <a:bodyPr wrap="square" rtlCol="0">
                <a:spAutoFit/>
              </a:bodyPr>
              <a:lstStyle/>
              <a:p>
                <a:pPr lvl="0" algn="ctr"/>
                <a:r>
                  <a:rPr lang="en-US" sz="2000" dirty="0">
                    <a:latin typeface="Atkinson Hyperlegible" pitchFamily="2" charset="0"/>
                  </a:rPr>
                  <a:t>Treatment</a:t>
                </a:r>
              </a:p>
            </p:txBody>
          </p:sp>
        </p:grpSp>
        <p:grpSp>
          <p:nvGrpSpPr>
            <p:cNvPr id="29" name="Group 28">
              <a:extLst>
                <a:ext uri="{FF2B5EF4-FFF2-40B4-BE49-F238E27FC236}">
                  <a16:creationId xmlns:a16="http://schemas.microsoft.com/office/drawing/2014/main" id="{CE76DB88-EB8C-51ED-5407-272300CDA2AB}"/>
                </a:ext>
              </a:extLst>
            </p:cNvPr>
            <p:cNvGrpSpPr/>
            <p:nvPr/>
          </p:nvGrpSpPr>
          <p:grpSpPr>
            <a:xfrm>
              <a:off x="1914763" y="754600"/>
              <a:ext cx="1842920" cy="767546"/>
              <a:chOff x="1914763" y="3453620"/>
              <a:chExt cx="1842920" cy="767546"/>
            </a:xfrm>
          </p:grpSpPr>
          <p:pic>
            <p:nvPicPr>
              <p:cNvPr id="31" name="Graphic 30">
                <a:extLst>
                  <a:ext uri="{FF2B5EF4-FFF2-40B4-BE49-F238E27FC236}">
                    <a16:creationId xmlns:a16="http://schemas.microsoft.com/office/drawing/2014/main" id="{D82F4B86-005C-75C2-853B-E36D6D414CD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914763" y="3453620"/>
                <a:ext cx="1842920" cy="767546"/>
              </a:xfrm>
              <a:prstGeom prst="rect">
                <a:avLst/>
              </a:prstGeom>
            </p:spPr>
          </p:pic>
          <p:sp>
            <p:nvSpPr>
              <p:cNvPr id="33" name="TextBox 32">
                <a:extLst>
                  <a:ext uri="{FF2B5EF4-FFF2-40B4-BE49-F238E27FC236}">
                    <a16:creationId xmlns:a16="http://schemas.microsoft.com/office/drawing/2014/main" id="{40FE129D-A00A-1EEF-A435-3DD44C8AA98E}"/>
                  </a:ext>
                </a:extLst>
              </p:cNvPr>
              <p:cNvSpPr txBox="1"/>
              <p:nvPr/>
            </p:nvSpPr>
            <p:spPr>
              <a:xfrm>
                <a:off x="2166133" y="3637338"/>
                <a:ext cx="1546002" cy="400110"/>
              </a:xfrm>
              <a:prstGeom prst="rect">
                <a:avLst/>
              </a:prstGeom>
              <a:noFill/>
            </p:spPr>
            <p:txBody>
              <a:bodyPr wrap="square" rtlCol="0">
                <a:spAutoFit/>
              </a:bodyPr>
              <a:lstStyle/>
              <a:p>
                <a:pPr lvl="0" algn="ctr"/>
                <a:r>
                  <a:rPr lang="en-US" sz="2000" dirty="0">
                    <a:solidFill>
                      <a:schemeClr val="bg1"/>
                    </a:solidFill>
                    <a:latin typeface="Atkinson Hyperlegible" pitchFamily="2" charset="0"/>
                  </a:rPr>
                  <a:t>Segregation</a:t>
                </a:r>
              </a:p>
            </p:txBody>
          </p:sp>
        </p:grpSp>
        <p:grpSp>
          <p:nvGrpSpPr>
            <p:cNvPr id="34" name="Group 33">
              <a:extLst>
                <a:ext uri="{FF2B5EF4-FFF2-40B4-BE49-F238E27FC236}">
                  <a16:creationId xmlns:a16="http://schemas.microsoft.com/office/drawing/2014/main" id="{8658C4E3-7499-950D-565D-7CC62CFDBD04}"/>
                </a:ext>
              </a:extLst>
            </p:cNvPr>
            <p:cNvGrpSpPr/>
            <p:nvPr/>
          </p:nvGrpSpPr>
          <p:grpSpPr>
            <a:xfrm>
              <a:off x="3555384" y="762663"/>
              <a:ext cx="1842920" cy="767546"/>
              <a:chOff x="3555384" y="3453620"/>
              <a:chExt cx="1842920" cy="767546"/>
            </a:xfrm>
          </p:grpSpPr>
          <p:pic>
            <p:nvPicPr>
              <p:cNvPr id="38" name="Graphic 37">
                <a:extLst>
                  <a:ext uri="{FF2B5EF4-FFF2-40B4-BE49-F238E27FC236}">
                    <a16:creationId xmlns:a16="http://schemas.microsoft.com/office/drawing/2014/main" id="{391970D8-EBCC-C034-CCCC-4E52D1F8C92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55384" y="3453620"/>
                <a:ext cx="1842920" cy="767546"/>
              </a:xfrm>
              <a:prstGeom prst="rect">
                <a:avLst/>
              </a:prstGeom>
            </p:spPr>
          </p:pic>
          <p:sp>
            <p:nvSpPr>
              <p:cNvPr id="39" name="TextBox 38">
                <a:extLst>
                  <a:ext uri="{FF2B5EF4-FFF2-40B4-BE49-F238E27FC236}">
                    <a16:creationId xmlns:a16="http://schemas.microsoft.com/office/drawing/2014/main" id="{51E7FC73-03EB-0440-FCEF-BD3B80A29B08}"/>
                  </a:ext>
                </a:extLst>
              </p:cNvPr>
              <p:cNvSpPr txBox="1"/>
              <p:nvPr/>
            </p:nvSpPr>
            <p:spPr>
              <a:xfrm>
                <a:off x="3857056" y="3637338"/>
                <a:ext cx="1427707" cy="400110"/>
              </a:xfrm>
              <a:prstGeom prst="rect">
                <a:avLst/>
              </a:prstGeom>
              <a:noFill/>
            </p:spPr>
            <p:txBody>
              <a:bodyPr wrap="square" rtlCol="0">
                <a:spAutoFit/>
              </a:bodyPr>
              <a:lstStyle/>
              <a:p>
                <a:pPr lvl="0" algn="ctr"/>
                <a:r>
                  <a:rPr lang="en-US" sz="2000" dirty="0">
                    <a:solidFill>
                      <a:schemeClr val="bg1"/>
                    </a:solidFill>
                    <a:latin typeface="Atkinson Hyperlegible" pitchFamily="2" charset="0"/>
                  </a:rPr>
                  <a:t>Collection</a:t>
                </a:r>
              </a:p>
            </p:txBody>
          </p:sp>
        </p:grpSp>
        <p:grpSp>
          <p:nvGrpSpPr>
            <p:cNvPr id="40" name="Group 39">
              <a:extLst>
                <a:ext uri="{FF2B5EF4-FFF2-40B4-BE49-F238E27FC236}">
                  <a16:creationId xmlns:a16="http://schemas.microsoft.com/office/drawing/2014/main" id="{9157B391-0785-C4A9-ECB3-0936086CFF15}"/>
                </a:ext>
              </a:extLst>
            </p:cNvPr>
            <p:cNvGrpSpPr/>
            <p:nvPr/>
          </p:nvGrpSpPr>
          <p:grpSpPr>
            <a:xfrm>
              <a:off x="5196005" y="762663"/>
              <a:ext cx="1842920" cy="767546"/>
              <a:chOff x="5196005" y="3453620"/>
              <a:chExt cx="1842920" cy="767546"/>
            </a:xfrm>
          </p:grpSpPr>
          <p:pic>
            <p:nvPicPr>
              <p:cNvPr id="41" name="Graphic 40">
                <a:extLst>
                  <a:ext uri="{FF2B5EF4-FFF2-40B4-BE49-F238E27FC236}">
                    <a16:creationId xmlns:a16="http://schemas.microsoft.com/office/drawing/2014/main" id="{D6AE0988-254B-FDD1-0F57-DAC4559C9D3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196005" y="3453620"/>
                <a:ext cx="1842920" cy="767546"/>
              </a:xfrm>
              <a:prstGeom prst="rect">
                <a:avLst/>
              </a:prstGeom>
            </p:spPr>
          </p:pic>
          <p:sp>
            <p:nvSpPr>
              <p:cNvPr id="42" name="TextBox 41">
                <a:extLst>
                  <a:ext uri="{FF2B5EF4-FFF2-40B4-BE49-F238E27FC236}">
                    <a16:creationId xmlns:a16="http://schemas.microsoft.com/office/drawing/2014/main" id="{FEA6EEF6-6726-1F54-0622-9E29FF4ECD71}"/>
                  </a:ext>
                </a:extLst>
              </p:cNvPr>
              <p:cNvSpPr txBox="1"/>
              <p:nvPr/>
            </p:nvSpPr>
            <p:spPr>
              <a:xfrm>
                <a:off x="5496613" y="3637338"/>
                <a:ext cx="1427707" cy="400110"/>
              </a:xfrm>
              <a:prstGeom prst="rect">
                <a:avLst/>
              </a:prstGeom>
              <a:noFill/>
            </p:spPr>
            <p:txBody>
              <a:bodyPr wrap="square" rtlCol="0">
                <a:spAutoFit/>
              </a:bodyPr>
              <a:lstStyle/>
              <a:p>
                <a:pPr lvl="0" algn="ctr"/>
                <a:r>
                  <a:rPr lang="en-US" sz="2000" dirty="0">
                    <a:solidFill>
                      <a:schemeClr val="bg1"/>
                    </a:solidFill>
                    <a:latin typeface="Atkinson Hyperlegible" pitchFamily="2" charset="0"/>
                  </a:rPr>
                  <a:t>Transport</a:t>
                </a:r>
              </a:p>
            </p:txBody>
          </p:sp>
        </p:grpSp>
        <p:grpSp>
          <p:nvGrpSpPr>
            <p:cNvPr id="43" name="Group 42">
              <a:extLst>
                <a:ext uri="{FF2B5EF4-FFF2-40B4-BE49-F238E27FC236}">
                  <a16:creationId xmlns:a16="http://schemas.microsoft.com/office/drawing/2014/main" id="{75322330-712E-6181-4A26-293912FEF848}"/>
                </a:ext>
              </a:extLst>
            </p:cNvPr>
            <p:cNvGrpSpPr/>
            <p:nvPr/>
          </p:nvGrpSpPr>
          <p:grpSpPr>
            <a:xfrm>
              <a:off x="6836626" y="762663"/>
              <a:ext cx="1842920" cy="767546"/>
              <a:chOff x="6836626" y="3453620"/>
              <a:chExt cx="1842920" cy="767546"/>
            </a:xfrm>
          </p:grpSpPr>
          <p:pic>
            <p:nvPicPr>
              <p:cNvPr id="44" name="Graphic 43">
                <a:extLst>
                  <a:ext uri="{FF2B5EF4-FFF2-40B4-BE49-F238E27FC236}">
                    <a16:creationId xmlns:a16="http://schemas.microsoft.com/office/drawing/2014/main" id="{7FE67B41-5497-B5A7-4B80-27F0DAA1CE9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836626" y="3453620"/>
                <a:ext cx="1842920" cy="767546"/>
              </a:xfrm>
              <a:prstGeom prst="rect">
                <a:avLst/>
              </a:prstGeom>
            </p:spPr>
          </p:pic>
          <p:sp>
            <p:nvSpPr>
              <p:cNvPr id="45" name="TextBox 44">
                <a:extLst>
                  <a:ext uri="{FF2B5EF4-FFF2-40B4-BE49-F238E27FC236}">
                    <a16:creationId xmlns:a16="http://schemas.microsoft.com/office/drawing/2014/main" id="{3A9E1D97-660F-C9D3-E728-699B66D43068}"/>
                  </a:ext>
                </a:extLst>
              </p:cNvPr>
              <p:cNvSpPr txBox="1"/>
              <p:nvPr/>
            </p:nvSpPr>
            <p:spPr>
              <a:xfrm>
                <a:off x="7104447" y="3637338"/>
                <a:ext cx="1427707" cy="400110"/>
              </a:xfrm>
              <a:prstGeom prst="rect">
                <a:avLst/>
              </a:prstGeom>
              <a:noFill/>
            </p:spPr>
            <p:txBody>
              <a:bodyPr wrap="square" rtlCol="0">
                <a:spAutoFit/>
              </a:bodyPr>
              <a:lstStyle/>
              <a:p>
                <a:pPr lvl="0" algn="ctr"/>
                <a:r>
                  <a:rPr lang="en-US" sz="2000" dirty="0">
                    <a:solidFill>
                      <a:schemeClr val="bg1"/>
                    </a:solidFill>
                    <a:latin typeface="Atkinson Hyperlegible" pitchFamily="2" charset="0"/>
                  </a:rPr>
                  <a:t>Storage</a:t>
                </a:r>
              </a:p>
            </p:txBody>
          </p:sp>
        </p:grpSp>
      </p:grpSp>
      <p:sp>
        <p:nvSpPr>
          <p:cNvPr id="4" name="TextBox 3">
            <a:extLst>
              <a:ext uri="{FF2B5EF4-FFF2-40B4-BE49-F238E27FC236}">
                <a16:creationId xmlns:a16="http://schemas.microsoft.com/office/drawing/2014/main" id="{91D6D1F3-CAA2-9E07-BEE8-1D6C6C737C4C}"/>
              </a:ext>
            </a:extLst>
          </p:cNvPr>
          <p:cNvSpPr txBox="1"/>
          <p:nvPr/>
        </p:nvSpPr>
        <p:spPr>
          <a:xfrm>
            <a:off x="235002" y="2009806"/>
            <a:ext cx="5158006" cy="4293483"/>
          </a:xfrm>
          <a:prstGeom prst="rect">
            <a:avLst/>
          </a:prstGeom>
          <a:noFill/>
        </p:spPr>
        <p:txBody>
          <a:bodyPr wrap="square" rtlCol="0">
            <a:spAutoFit/>
          </a:bodyPr>
          <a:lstStyle/>
          <a:p>
            <a:pPr marL="228600" indent="-228600" defTabSz="829269" fontAlgn="base">
              <a:spcAft>
                <a:spcPts val="1800"/>
              </a:spcAft>
              <a:buClr>
                <a:srgbClr val="09164D"/>
              </a:buClr>
              <a:buFont typeface="Arial" panose="020B0604020202020204" pitchFamily="34" charset="0"/>
              <a:buChar char="•"/>
              <a:defRPr/>
            </a:pPr>
            <a:r>
              <a:rPr lang="en-US" sz="2200" dirty="0">
                <a:latin typeface="Atkinson Hyperlegible" pitchFamily="2" charset="0"/>
                <a:cs typeface="Arial"/>
              </a:rPr>
              <a:t>Treatment by steam ~121°C - ~134°C.</a:t>
            </a:r>
            <a:endParaRPr lang="en-US" sz="2200" dirty="0">
              <a:latin typeface="Atkinson Hyperlegible" pitchFamily="2" charset="0"/>
            </a:endParaRPr>
          </a:p>
          <a:p>
            <a:pPr marL="228600" indent="-228600" defTabSz="829269" fontAlgn="base">
              <a:spcAft>
                <a:spcPts val="1800"/>
              </a:spcAft>
              <a:buClr>
                <a:srgbClr val="09164D"/>
              </a:buClr>
              <a:buFont typeface="Arial" panose="020B0604020202020204" pitchFamily="34" charset="0"/>
              <a:buChar char="•"/>
              <a:defRPr/>
            </a:pPr>
            <a:r>
              <a:rPr lang="en-US" sz="2200" dirty="0">
                <a:latin typeface="Atkinson Hyperlegible" pitchFamily="2" charset="0"/>
                <a:cs typeface="Arial"/>
              </a:rPr>
              <a:t>Only for infectious/sharp waste.</a:t>
            </a:r>
            <a:endParaRPr lang="en-US" sz="2200" dirty="0">
              <a:latin typeface="Atkinson Hyperlegible" pitchFamily="2" charset="0"/>
            </a:endParaRPr>
          </a:p>
          <a:p>
            <a:pPr marL="228600" indent="-228600" defTabSz="829269" fontAlgn="base">
              <a:spcAft>
                <a:spcPts val="1800"/>
              </a:spcAft>
              <a:buClr>
                <a:srgbClr val="09164D"/>
              </a:buClr>
              <a:buFont typeface="Arial" panose="020B0604020202020204" pitchFamily="34" charset="0"/>
              <a:buChar char="•"/>
              <a:defRPr/>
            </a:pPr>
            <a:r>
              <a:rPr lang="en-US" sz="2200" dirty="0">
                <a:latin typeface="Atkinson Hyperlegible" pitchFamily="2" charset="0"/>
                <a:cs typeface="Arial"/>
              </a:rPr>
              <a:t>No hazardous emissions or ash.</a:t>
            </a:r>
            <a:endParaRPr lang="en-US" sz="2200" dirty="0">
              <a:latin typeface="Atkinson Hyperlegible" pitchFamily="2" charset="0"/>
            </a:endParaRPr>
          </a:p>
          <a:p>
            <a:pPr marL="228600" indent="-228600" defTabSz="829269" fontAlgn="base">
              <a:spcAft>
                <a:spcPts val="1800"/>
              </a:spcAft>
              <a:buClr>
                <a:srgbClr val="09164D"/>
              </a:buClr>
              <a:buFont typeface="Arial" panose="020B0604020202020204" pitchFamily="34" charset="0"/>
              <a:buChar char="•"/>
              <a:defRPr/>
            </a:pPr>
            <a:r>
              <a:rPr lang="en-US" sz="2200" dirty="0">
                <a:latin typeface="Atkinson Hyperlegible" pitchFamily="2" charset="0"/>
                <a:cs typeface="Arial"/>
              </a:rPr>
              <a:t>Renders waste non-hazardous, some may be recycled.</a:t>
            </a:r>
            <a:endParaRPr lang="en-US" sz="2200" dirty="0">
              <a:latin typeface="Atkinson Hyperlegible" pitchFamily="2" charset="0"/>
            </a:endParaRPr>
          </a:p>
          <a:p>
            <a:pPr marL="228600" indent="-228600" defTabSz="829269" fontAlgn="base">
              <a:spcAft>
                <a:spcPts val="1800"/>
              </a:spcAft>
              <a:buClr>
                <a:srgbClr val="09164D"/>
              </a:buClr>
              <a:buFont typeface="Arial" panose="020B0604020202020204" pitchFamily="34" charset="0"/>
              <a:buChar char="•"/>
              <a:defRPr/>
            </a:pPr>
            <a:r>
              <a:rPr lang="en-US" sz="2200" dirty="0">
                <a:latin typeface="Atkinson Hyperlegible" pitchFamily="2" charset="0"/>
                <a:cs typeface="Arial"/>
              </a:rPr>
              <a:t>Typical size ranges from 35-200 liters treatment capacity.</a:t>
            </a:r>
            <a:endParaRPr lang="en-US" sz="2200" dirty="0">
              <a:latin typeface="Atkinson Hyperlegible" pitchFamily="2" charset="0"/>
            </a:endParaRPr>
          </a:p>
          <a:p>
            <a:pPr marL="228600" indent="-228600" defTabSz="829269" fontAlgn="base">
              <a:spcAft>
                <a:spcPts val="1200"/>
              </a:spcAft>
              <a:buClr>
                <a:srgbClr val="09164D"/>
              </a:buClr>
              <a:buFont typeface="Arial" panose="020B0604020202020204" pitchFamily="34" charset="0"/>
              <a:buChar char="•"/>
              <a:defRPr/>
            </a:pPr>
            <a:r>
              <a:rPr lang="en-US" sz="2200" b="1" dirty="0">
                <a:latin typeface="Atkinson Hyperlegible" pitchFamily="2" charset="0"/>
                <a:cs typeface="Arial"/>
              </a:rPr>
              <a:t>Some technologies need continuous water and power supply.</a:t>
            </a:r>
            <a:endParaRPr lang="en-US" sz="2200" dirty="0">
              <a:latin typeface="Atkinson Hyperlegible" pitchFamily="2" charset="0"/>
              <a:cs typeface="Arial"/>
            </a:endParaRPr>
          </a:p>
        </p:txBody>
      </p:sp>
      <p:cxnSp>
        <p:nvCxnSpPr>
          <p:cNvPr id="67" name="Straight Connector 66">
            <a:extLst>
              <a:ext uri="{FF2B5EF4-FFF2-40B4-BE49-F238E27FC236}">
                <a16:creationId xmlns:a16="http://schemas.microsoft.com/office/drawing/2014/main" id="{8EA0A595-B922-E344-C4B8-14C3F5C10F3F}"/>
              </a:ext>
            </a:extLst>
          </p:cNvPr>
          <p:cNvCxnSpPr>
            <a:cxnSpLocks/>
          </p:cNvCxnSpPr>
          <p:nvPr/>
        </p:nvCxnSpPr>
        <p:spPr>
          <a:xfrm>
            <a:off x="375667" y="2507212"/>
            <a:ext cx="4771053" cy="0"/>
          </a:xfrm>
          <a:prstGeom prst="line">
            <a:avLst/>
          </a:prstGeom>
          <a:ln w="6350">
            <a:solidFill>
              <a:schemeClr val="bg1">
                <a:lumMod val="75000"/>
                <a:alpha val="50000"/>
              </a:schemeClr>
            </a:solidFill>
          </a:ln>
        </p:spPr>
        <p:style>
          <a:lnRef idx="2">
            <a:schemeClr val="accent1"/>
          </a:lnRef>
          <a:fillRef idx="0">
            <a:schemeClr val="accent1"/>
          </a:fillRef>
          <a:effectRef idx="1">
            <a:schemeClr val="accent1"/>
          </a:effectRef>
          <a:fontRef idx="minor">
            <a:schemeClr val="tx1"/>
          </a:fontRef>
        </p:style>
      </p:cxnSp>
      <p:cxnSp>
        <p:nvCxnSpPr>
          <p:cNvPr id="68" name="Straight Connector 67">
            <a:extLst>
              <a:ext uri="{FF2B5EF4-FFF2-40B4-BE49-F238E27FC236}">
                <a16:creationId xmlns:a16="http://schemas.microsoft.com/office/drawing/2014/main" id="{1B800AA9-1FD8-87A3-991C-68275CADFBB6}"/>
              </a:ext>
            </a:extLst>
          </p:cNvPr>
          <p:cNvCxnSpPr>
            <a:cxnSpLocks/>
          </p:cNvCxnSpPr>
          <p:nvPr/>
        </p:nvCxnSpPr>
        <p:spPr>
          <a:xfrm>
            <a:off x="375667" y="3066012"/>
            <a:ext cx="4771053" cy="0"/>
          </a:xfrm>
          <a:prstGeom prst="line">
            <a:avLst/>
          </a:prstGeom>
          <a:ln w="6350">
            <a:solidFill>
              <a:schemeClr val="bg1">
                <a:lumMod val="75000"/>
                <a:alpha val="50000"/>
              </a:schemeClr>
            </a:solidFill>
          </a:ln>
        </p:spPr>
        <p:style>
          <a:lnRef idx="2">
            <a:schemeClr val="accent1"/>
          </a:lnRef>
          <a:fillRef idx="0">
            <a:schemeClr val="accent1"/>
          </a:fillRef>
          <a:effectRef idx="1">
            <a:schemeClr val="accent1"/>
          </a:effectRef>
          <a:fontRef idx="minor">
            <a:schemeClr val="tx1"/>
          </a:fontRef>
        </p:style>
      </p:cxnSp>
      <p:cxnSp>
        <p:nvCxnSpPr>
          <p:cNvPr id="69" name="Straight Connector 68">
            <a:extLst>
              <a:ext uri="{FF2B5EF4-FFF2-40B4-BE49-F238E27FC236}">
                <a16:creationId xmlns:a16="http://schemas.microsoft.com/office/drawing/2014/main" id="{C99A350A-524B-51EA-2B19-72B88E592E3A}"/>
              </a:ext>
            </a:extLst>
          </p:cNvPr>
          <p:cNvCxnSpPr>
            <a:cxnSpLocks/>
          </p:cNvCxnSpPr>
          <p:nvPr/>
        </p:nvCxnSpPr>
        <p:spPr>
          <a:xfrm>
            <a:off x="375667" y="3640687"/>
            <a:ext cx="4771053" cy="0"/>
          </a:xfrm>
          <a:prstGeom prst="line">
            <a:avLst/>
          </a:prstGeom>
          <a:ln w="6350">
            <a:solidFill>
              <a:schemeClr val="bg1">
                <a:lumMod val="75000"/>
                <a:alpha val="50000"/>
              </a:schemeClr>
            </a:solidFill>
          </a:ln>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a16="http://schemas.microsoft.com/office/drawing/2014/main" id="{0FB8B5DC-8ACA-4BEA-1CF6-CD5E85423D65}"/>
              </a:ext>
            </a:extLst>
          </p:cNvPr>
          <p:cNvCxnSpPr>
            <a:cxnSpLocks/>
          </p:cNvCxnSpPr>
          <p:nvPr/>
        </p:nvCxnSpPr>
        <p:spPr>
          <a:xfrm>
            <a:off x="424952" y="4513812"/>
            <a:ext cx="4771053" cy="0"/>
          </a:xfrm>
          <a:prstGeom prst="line">
            <a:avLst/>
          </a:prstGeom>
          <a:ln w="6350">
            <a:solidFill>
              <a:schemeClr val="bg1">
                <a:lumMod val="75000"/>
                <a:alpha val="50000"/>
              </a:schemeClr>
            </a:solidFill>
          </a:ln>
        </p:spPr>
        <p:style>
          <a:lnRef idx="2">
            <a:schemeClr val="accent1"/>
          </a:lnRef>
          <a:fillRef idx="0">
            <a:schemeClr val="accent1"/>
          </a:fillRef>
          <a:effectRef idx="1">
            <a:schemeClr val="accent1"/>
          </a:effectRef>
          <a:fontRef idx="minor">
            <a:schemeClr val="tx1"/>
          </a:fontRef>
        </p:style>
      </p:cxnSp>
      <p:cxnSp>
        <p:nvCxnSpPr>
          <p:cNvPr id="71" name="Straight Connector 70">
            <a:extLst>
              <a:ext uri="{FF2B5EF4-FFF2-40B4-BE49-F238E27FC236}">
                <a16:creationId xmlns:a16="http://schemas.microsoft.com/office/drawing/2014/main" id="{B35D18F2-89E4-DCBF-85E3-4778B72A8CE2}"/>
              </a:ext>
            </a:extLst>
          </p:cNvPr>
          <p:cNvCxnSpPr>
            <a:cxnSpLocks/>
          </p:cNvCxnSpPr>
          <p:nvPr/>
        </p:nvCxnSpPr>
        <p:spPr>
          <a:xfrm>
            <a:off x="375667" y="5411979"/>
            <a:ext cx="4771053" cy="0"/>
          </a:xfrm>
          <a:prstGeom prst="line">
            <a:avLst/>
          </a:prstGeom>
          <a:ln w="6350">
            <a:solidFill>
              <a:schemeClr val="bg1">
                <a:lumMod val="75000"/>
                <a:alpha val="50000"/>
              </a:schemeClr>
            </a:solidFill>
          </a:ln>
        </p:spPr>
        <p:style>
          <a:lnRef idx="2">
            <a:schemeClr val="accent1"/>
          </a:lnRef>
          <a:fillRef idx="0">
            <a:schemeClr val="accent1"/>
          </a:fillRef>
          <a:effectRef idx="1">
            <a:schemeClr val="accent1"/>
          </a:effectRef>
          <a:fontRef idx="minor">
            <a:schemeClr val="tx1"/>
          </a:fontRef>
        </p:style>
      </p:cxnSp>
      <p:pic>
        <p:nvPicPr>
          <p:cNvPr id="10" name="15">
            <a:hlinkClick r:id="" action="ppaction://media"/>
            <a:extLst>
              <a:ext uri="{FF2B5EF4-FFF2-40B4-BE49-F238E27FC236}">
                <a16:creationId xmlns:a16="http://schemas.microsoft.com/office/drawing/2014/main" id="{B33099D4-A785-3570-2EED-19C81D5F963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09600" y="7220785"/>
            <a:ext cx="609600" cy="609600"/>
          </a:xfrm>
          <a:prstGeom prst="rect">
            <a:avLst/>
          </a:prstGeom>
        </p:spPr>
      </p:pic>
      <p:grpSp>
        <p:nvGrpSpPr>
          <p:cNvPr id="21" name="Group 20">
            <a:extLst>
              <a:ext uri="{FF2B5EF4-FFF2-40B4-BE49-F238E27FC236}">
                <a16:creationId xmlns:a16="http://schemas.microsoft.com/office/drawing/2014/main" id="{BAC9150B-78B2-2EBE-B2FB-A7E7F2898FCC}"/>
              </a:ext>
            </a:extLst>
          </p:cNvPr>
          <p:cNvGrpSpPr/>
          <p:nvPr/>
        </p:nvGrpSpPr>
        <p:grpSpPr>
          <a:xfrm>
            <a:off x="5445929" y="4991101"/>
            <a:ext cx="3244214" cy="1499616"/>
            <a:chOff x="5445929" y="4991101"/>
            <a:chExt cx="3244214" cy="1499616"/>
          </a:xfrm>
        </p:grpSpPr>
        <p:sp>
          <p:nvSpPr>
            <p:cNvPr id="17" name="Rectangle: Top Corners Rounded 16">
              <a:extLst>
                <a:ext uri="{FF2B5EF4-FFF2-40B4-BE49-F238E27FC236}">
                  <a16:creationId xmlns:a16="http://schemas.microsoft.com/office/drawing/2014/main" id="{E751AED6-77A4-9279-0DD6-F9BE3C3E6DDA}"/>
                </a:ext>
              </a:extLst>
            </p:cNvPr>
            <p:cNvSpPr/>
            <p:nvPr/>
          </p:nvSpPr>
          <p:spPr>
            <a:xfrm rot="16200000">
              <a:off x="6343570" y="4144144"/>
              <a:ext cx="1499616" cy="3193530"/>
            </a:xfrm>
            <a:prstGeom prst="round2SameRect">
              <a:avLst/>
            </a:prstGeom>
            <a:solidFill>
              <a:srgbClr val="FED0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84F2AE4F-6BD7-DD8A-0367-65825FC3E442}"/>
                </a:ext>
              </a:extLst>
            </p:cNvPr>
            <p:cNvSpPr txBox="1"/>
            <p:nvPr/>
          </p:nvSpPr>
          <p:spPr>
            <a:xfrm>
              <a:off x="5445929" y="5319454"/>
              <a:ext cx="2200025" cy="1015663"/>
            </a:xfrm>
            <a:prstGeom prst="rect">
              <a:avLst/>
            </a:prstGeom>
            <a:noFill/>
          </p:spPr>
          <p:txBody>
            <a:bodyPr wrap="square" rtlCol="0">
              <a:spAutoFit/>
            </a:bodyPr>
            <a:lstStyle/>
            <a:p>
              <a:pPr algn="r" defTabSz="829269" fontAlgn="base">
                <a:spcBef>
                  <a:spcPct val="20000"/>
                </a:spcBef>
                <a:spcAft>
                  <a:spcPct val="0"/>
                </a:spcAft>
                <a:buClr>
                  <a:srgbClr val="09164D"/>
                </a:buClr>
                <a:defRPr/>
              </a:pPr>
              <a:r>
                <a:rPr lang="en-US" sz="2000" dirty="0">
                  <a:latin typeface="Atkinson Hyperlegible" pitchFamily="2" charset="0"/>
                  <a:cs typeface="Arial"/>
                </a:rPr>
                <a:t>Low-heat based and chemical based processes</a:t>
              </a:r>
            </a:p>
          </p:txBody>
        </p:sp>
        <p:grpSp>
          <p:nvGrpSpPr>
            <p:cNvPr id="62" name="Group 61">
              <a:extLst>
                <a:ext uri="{FF2B5EF4-FFF2-40B4-BE49-F238E27FC236}">
                  <a16:creationId xmlns:a16="http://schemas.microsoft.com/office/drawing/2014/main" id="{46C4AD88-57F4-B660-8C16-4212714CB594}"/>
                </a:ext>
              </a:extLst>
            </p:cNvPr>
            <p:cNvGrpSpPr/>
            <p:nvPr/>
          </p:nvGrpSpPr>
          <p:grpSpPr>
            <a:xfrm>
              <a:off x="7682224" y="5396402"/>
              <a:ext cx="993220" cy="846603"/>
              <a:chOff x="7674529" y="5396402"/>
              <a:chExt cx="993220" cy="846603"/>
            </a:xfrm>
          </p:grpSpPr>
          <p:sp>
            <p:nvSpPr>
              <p:cNvPr id="52" name="Rectangle: Rounded Corners 51">
                <a:extLst>
                  <a:ext uri="{FF2B5EF4-FFF2-40B4-BE49-F238E27FC236}">
                    <a16:creationId xmlns:a16="http://schemas.microsoft.com/office/drawing/2014/main" id="{3D4A1C5A-1B3B-152C-986E-3684B3982801}"/>
                  </a:ext>
                </a:extLst>
              </p:cNvPr>
              <p:cNvSpPr/>
              <p:nvPr/>
            </p:nvSpPr>
            <p:spPr>
              <a:xfrm>
                <a:off x="7679824" y="5567359"/>
                <a:ext cx="987925" cy="252705"/>
              </a:xfrm>
              <a:custGeom>
                <a:avLst/>
                <a:gdLst>
                  <a:gd name="connsiteX0" fmla="*/ 0 w 2990849"/>
                  <a:gd name="connsiteY0" fmla="*/ 252705 h 2457739"/>
                  <a:gd name="connsiteX1" fmla="*/ 252705 w 2990849"/>
                  <a:gd name="connsiteY1" fmla="*/ 0 h 2457739"/>
                  <a:gd name="connsiteX2" fmla="*/ 2738144 w 2990849"/>
                  <a:gd name="connsiteY2" fmla="*/ 0 h 2457739"/>
                  <a:gd name="connsiteX3" fmla="*/ 2990849 w 2990849"/>
                  <a:gd name="connsiteY3" fmla="*/ 252705 h 2457739"/>
                  <a:gd name="connsiteX4" fmla="*/ 2990849 w 2990849"/>
                  <a:gd name="connsiteY4" fmla="*/ 2205034 h 2457739"/>
                  <a:gd name="connsiteX5" fmla="*/ 2738144 w 2990849"/>
                  <a:gd name="connsiteY5" fmla="*/ 2457739 h 2457739"/>
                  <a:gd name="connsiteX6" fmla="*/ 252705 w 2990849"/>
                  <a:gd name="connsiteY6" fmla="*/ 2457739 h 2457739"/>
                  <a:gd name="connsiteX7" fmla="*/ 0 w 2990849"/>
                  <a:gd name="connsiteY7" fmla="*/ 2205034 h 2457739"/>
                  <a:gd name="connsiteX8" fmla="*/ 0 w 2990849"/>
                  <a:gd name="connsiteY8" fmla="*/ 252705 h 2457739"/>
                  <a:gd name="connsiteX0" fmla="*/ 252705 w 2990849"/>
                  <a:gd name="connsiteY0" fmla="*/ 0 h 2457739"/>
                  <a:gd name="connsiteX1" fmla="*/ 2738144 w 2990849"/>
                  <a:gd name="connsiteY1" fmla="*/ 0 h 2457739"/>
                  <a:gd name="connsiteX2" fmla="*/ 2990849 w 2990849"/>
                  <a:gd name="connsiteY2" fmla="*/ 252705 h 2457739"/>
                  <a:gd name="connsiteX3" fmla="*/ 2990849 w 2990849"/>
                  <a:gd name="connsiteY3" fmla="*/ 2205034 h 2457739"/>
                  <a:gd name="connsiteX4" fmla="*/ 2738144 w 2990849"/>
                  <a:gd name="connsiteY4" fmla="*/ 2457739 h 2457739"/>
                  <a:gd name="connsiteX5" fmla="*/ 252705 w 2990849"/>
                  <a:gd name="connsiteY5" fmla="*/ 2457739 h 2457739"/>
                  <a:gd name="connsiteX6" fmla="*/ 0 w 2990849"/>
                  <a:gd name="connsiteY6" fmla="*/ 2205034 h 2457739"/>
                  <a:gd name="connsiteX7" fmla="*/ 0 w 2990849"/>
                  <a:gd name="connsiteY7" fmla="*/ 252705 h 2457739"/>
                  <a:gd name="connsiteX8" fmla="*/ 344145 w 2990849"/>
                  <a:gd name="connsiteY8" fmla="*/ 91440 h 2457739"/>
                  <a:gd name="connsiteX0" fmla="*/ 252705 w 2990849"/>
                  <a:gd name="connsiteY0" fmla="*/ 0 h 2457739"/>
                  <a:gd name="connsiteX1" fmla="*/ 2738144 w 2990849"/>
                  <a:gd name="connsiteY1" fmla="*/ 0 h 2457739"/>
                  <a:gd name="connsiteX2" fmla="*/ 2990849 w 2990849"/>
                  <a:gd name="connsiteY2" fmla="*/ 252705 h 2457739"/>
                  <a:gd name="connsiteX3" fmla="*/ 2990849 w 2990849"/>
                  <a:gd name="connsiteY3" fmla="*/ 2205034 h 2457739"/>
                  <a:gd name="connsiteX4" fmla="*/ 2738144 w 2990849"/>
                  <a:gd name="connsiteY4" fmla="*/ 2457739 h 2457739"/>
                  <a:gd name="connsiteX5" fmla="*/ 252705 w 2990849"/>
                  <a:gd name="connsiteY5" fmla="*/ 2457739 h 2457739"/>
                  <a:gd name="connsiteX6" fmla="*/ 0 w 2990849"/>
                  <a:gd name="connsiteY6" fmla="*/ 2205034 h 2457739"/>
                  <a:gd name="connsiteX7" fmla="*/ 0 w 2990849"/>
                  <a:gd name="connsiteY7" fmla="*/ 252705 h 2457739"/>
                  <a:gd name="connsiteX0" fmla="*/ 252705 w 2990849"/>
                  <a:gd name="connsiteY0" fmla="*/ 0 h 2457739"/>
                  <a:gd name="connsiteX1" fmla="*/ 2738144 w 2990849"/>
                  <a:gd name="connsiteY1" fmla="*/ 0 h 2457739"/>
                  <a:gd name="connsiteX2" fmla="*/ 2990849 w 2990849"/>
                  <a:gd name="connsiteY2" fmla="*/ 252705 h 2457739"/>
                  <a:gd name="connsiteX3" fmla="*/ 2990849 w 2990849"/>
                  <a:gd name="connsiteY3" fmla="*/ 2205034 h 2457739"/>
                  <a:gd name="connsiteX4" fmla="*/ 2738144 w 2990849"/>
                  <a:gd name="connsiteY4" fmla="*/ 2457739 h 2457739"/>
                  <a:gd name="connsiteX5" fmla="*/ 252705 w 2990849"/>
                  <a:gd name="connsiteY5" fmla="*/ 2457739 h 2457739"/>
                  <a:gd name="connsiteX6" fmla="*/ 0 w 2990849"/>
                  <a:gd name="connsiteY6" fmla="*/ 2205034 h 2457739"/>
                  <a:gd name="connsiteX0" fmla="*/ 0 w 2738144"/>
                  <a:gd name="connsiteY0" fmla="*/ 0 h 2457739"/>
                  <a:gd name="connsiteX1" fmla="*/ 2485439 w 2738144"/>
                  <a:gd name="connsiteY1" fmla="*/ 0 h 2457739"/>
                  <a:gd name="connsiteX2" fmla="*/ 2738144 w 2738144"/>
                  <a:gd name="connsiteY2" fmla="*/ 252705 h 2457739"/>
                  <a:gd name="connsiteX3" fmla="*/ 2738144 w 2738144"/>
                  <a:gd name="connsiteY3" fmla="*/ 2205034 h 2457739"/>
                  <a:gd name="connsiteX4" fmla="*/ 2485439 w 2738144"/>
                  <a:gd name="connsiteY4" fmla="*/ 2457739 h 2457739"/>
                  <a:gd name="connsiteX5" fmla="*/ 0 w 2738144"/>
                  <a:gd name="connsiteY5" fmla="*/ 2457739 h 2457739"/>
                  <a:gd name="connsiteX0" fmla="*/ 2485439 w 2738144"/>
                  <a:gd name="connsiteY0" fmla="*/ 0 h 2457739"/>
                  <a:gd name="connsiteX1" fmla="*/ 2738144 w 2738144"/>
                  <a:gd name="connsiteY1" fmla="*/ 252705 h 2457739"/>
                  <a:gd name="connsiteX2" fmla="*/ 2738144 w 2738144"/>
                  <a:gd name="connsiteY2" fmla="*/ 2205034 h 2457739"/>
                  <a:gd name="connsiteX3" fmla="*/ 2485439 w 2738144"/>
                  <a:gd name="connsiteY3" fmla="*/ 2457739 h 2457739"/>
                  <a:gd name="connsiteX4" fmla="*/ 0 w 2738144"/>
                  <a:gd name="connsiteY4" fmla="*/ 2457739 h 2457739"/>
                  <a:gd name="connsiteX0" fmla="*/ 2738144 w 2738144"/>
                  <a:gd name="connsiteY0" fmla="*/ 0 h 2205034"/>
                  <a:gd name="connsiteX1" fmla="*/ 2738144 w 2738144"/>
                  <a:gd name="connsiteY1" fmla="*/ 1952329 h 2205034"/>
                  <a:gd name="connsiteX2" fmla="*/ 2485439 w 2738144"/>
                  <a:gd name="connsiteY2" fmla="*/ 2205034 h 2205034"/>
                  <a:gd name="connsiteX3" fmla="*/ 0 w 2738144"/>
                  <a:gd name="connsiteY3" fmla="*/ 2205034 h 2205034"/>
                  <a:gd name="connsiteX0" fmla="*/ 2738144 w 2738144"/>
                  <a:gd name="connsiteY0" fmla="*/ 0 h 252705"/>
                  <a:gd name="connsiteX1" fmla="*/ 2485439 w 2738144"/>
                  <a:gd name="connsiteY1" fmla="*/ 252705 h 252705"/>
                  <a:gd name="connsiteX2" fmla="*/ 0 w 2738144"/>
                  <a:gd name="connsiteY2" fmla="*/ 252705 h 252705"/>
                  <a:gd name="connsiteX0" fmla="*/ 987925 w 987925"/>
                  <a:gd name="connsiteY0" fmla="*/ 0 h 252705"/>
                  <a:gd name="connsiteX1" fmla="*/ 735220 w 987925"/>
                  <a:gd name="connsiteY1" fmla="*/ 252705 h 252705"/>
                  <a:gd name="connsiteX2" fmla="*/ 0 w 987925"/>
                  <a:gd name="connsiteY2" fmla="*/ 252705 h 252705"/>
                </a:gdLst>
                <a:ahLst/>
                <a:cxnLst>
                  <a:cxn ang="0">
                    <a:pos x="connsiteX0" y="connsiteY0"/>
                  </a:cxn>
                  <a:cxn ang="0">
                    <a:pos x="connsiteX1" y="connsiteY1"/>
                  </a:cxn>
                  <a:cxn ang="0">
                    <a:pos x="connsiteX2" y="connsiteY2"/>
                  </a:cxn>
                </a:cxnLst>
                <a:rect l="l" t="t" r="r" b="b"/>
                <a:pathLst>
                  <a:path w="987925" h="252705">
                    <a:moveTo>
                      <a:pt x="987925" y="0"/>
                    </a:moveTo>
                    <a:cubicBezTo>
                      <a:pt x="987925" y="139565"/>
                      <a:pt x="874785" y="252705"/>
                      <a:pt x="735220" y="252705"/>
                    </a:cubicBezTo>
                    <a:lnTo>
                      <a:pt x="0" y="252705"/>
                    </a:lnTo>
                  </a:path>
                </a:pathLst>
              </a:custGeom>
              <a:noFill/>
              <a:ln w="38100">
                <a:solidFill>
                  <a:srgbClr val="0020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1" name="Straight Connector 60">
                <a:extLst>
                  <a:ext uri="{FF2B5EF4-FFF2-40B4-BE49-F238E27FC236}">
                    <a16:creationId xmlns:a16="http://schemas.microsoft.com/office/drawing/2014/main" id="{3365F0E1-1A9F-F790-DED5-6133675AFDB9}"/>
                  </a:ext>
                </a:extLst>
              </p:cNvPr>
              <p:cNvCxnSpPr/>
              <p:nvPr/>
            </p:nvCxnSpPr>
            <p:spPr>
              <a:xfrm>
                <a:off x="7674529" y="5396402"/>
                <a:ext cx="0" cy="846603"/>
              </a:xfrm>
              <a:prstGeom prst="line">
                <a:avLst/>
              </a:prstGeom>
              <a:noFill/>
              <a:ln w="38100">
                <a:solidFill>
                  <a:srgbClr val="00205C"/>
                </a:solidFill>
              </a:ln>
            </p:spPr>
            <p:style>
              <a:lnRef idx="2">
                <a:schemeClr val="accent1">
                  <a:shade val="15000"/>
                </a:schemeClr>
              </a:lnRef>
              <a:fillRef idx="1">
                <a:schemeClr val="accent1"/>
              </a:fillRef>
              <a:effectRef idx="0">
                <a:schemeClr val="accent1"/>
              </a:effectRef>
              <a:fontRef idx="minor">
                <a:schemeClr val="lt1"/>
              </a:fontRef>
            </p:style>
          </p:cxnSp>
        </p:grpSp>
      </p:grpSp>
      <p:grpSp>
        <p:nvGrpSpPr>
          <p:cNvPr id="22" name="Group 21">
            <a:extLst>
              <a:ext uri="{FF2B5EF4-FFF2-40B4-BE49-F238E27FC236}">
                <a16:creationId xmlns:a16="http://schemas.microsoft.com/office/drawing/2014/main" id="{8EF3AA27-6054-AA02-CB0C-EBE9D39D8ABD}"/>
              </a:ext>
            </a:extLst>
          </p:cNvPr>
          <p:cNvGrpSpPr/>
          <p:nvPr/>
        </p:nvGrpSpPr>
        <p:grpSpPr>
          <a:xfrm>
            <a:off x="8665157" y="4991100"/>
            <a:ext cx="3291840" cy="1499616"/>
            <a:chOff x="8665157" y="4991100"/>
            <a:chExt cx="3291840" cy="1499616"/>
          </a:xfrm>
        </p:grpSpPr>
        <p:sp>
          <p:nvSpPr>
            <p:cNvPr id="20" name="Rectangle: Top Corners Rounded 19">
              <a:extLst>
                <a:ext uri="{FF2B5EF4-FFF2-40B4-BE49-F238E27FC236}">
                  <a16:creationId xmlns:a16="http://schemas.microsoft.com/office/drawing/2014/main" id="{C4AB64D9-40AB-984A-3A07-39516D3F7FED}"/>
                </a:ext>
              </a:extLst>
            </p:cNvPr>
            <p:cNvSpPr/>
            <p:nvPr/>
          </p:nvSpPr>
          <p:spPr>
            <a:xfrm rot="5400000" flipH="1">
              <a:off x="9561269" y="4094988"/>
              <a:ext cx="1499616" cy="3291840"/>
            </a:xfrm>
            <a:prstGeom prst="round2SameRect">
              <a:avLst/>
            </a:prstGeom>
            <a:solidFill>
              <a:srgbClr val="FED0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E3D602AE-D405-5849-82E0-913C99EFDE22}"/>
                </a:ext>
              </a:extLst>
            </p:cNvPr>
            <p:cNvSpPr txBox="1"/>
            <p:nvPr/>
          </p:nvSpPr>
          <p:spPr>
            <a:xfrm>
              <a:off x="9688210" y="5319454"/>
              <a:ext cx="2230740" cy="1015663"/>
            </a:xfrm>
            <a:prstGeom prst="rect">
              <a:avLst/>
            </a:prstGeom>
            <a:noFill/>
          </p:spPr>
          <p:txBody>
            <a:bodyPr wrap="square" rtlCol="0">
              <a:spAutoFit/>
            </a:bodyPr>
            <a:lstStyle/>
            <a:p>
              <a:pPr defTabSz="829269" fontAlgn="base">
                <a:spcBef>
                  <a:spcPct val="20000"/>
                </a:spcBef>
                <a:spcAft>
                  <a:spcPct val="0"/>
                </a:spcAft>
                <a:buClr>
                  <a:srgbClr val="09164D"/>
                </a:buClr>
                <a:defRPr/>
              </a:pPr>
              <a:r>
                <a:rPr lang="en-US" sz="2000" dirty="0">
                  <a:latin typeface="Atkinson Hyperlegible" pitchFamily="2" charset="0"/>
                  <a:cs typeface="Arial"/>
                </a:rPr>
                <a:t>Dual chamber incineration with flue gas treatment</a:t>
              </a:r>
            </a:p>
          </p:txBody>
        </p:sp>
        <p:grpSp>
          <p:nvGrpSpPr>
            <p:cNvPr id="63" name="Group 62">
              <a:extLst>
                <a:ext uri="{FF2B5EF4-FFF2-40B4-BE49-F238E27FC236}">
                  <a16:creationId xmlns:a16="http://schemas.microsoft.com/office/drawing/2014/main" id="{3987A983-BD89-09A2-F340-D567FFE33937}"/>
                </a:ext>
              </a:extLst>
            </p:cNvPr>
            <p:cNvGrpSpPr/>
            <p:nvPr/>
          </p:nvGrpSpPr>
          <p:grpSpPr>
            <a:xfrm flipH="1">
              <a:off x="8679855" y="5396402"/>
              <a:ext cx="993220" cy="846603"/>
              <a:chOff x="7674529" y="5396402"/>
              <a:chExt cx="993220" cy="846603"/>
            </a:xfrm>
          </p:grpSpPr>
          <p:sp>
            <p:nvSpPr>
              <p:cNvPr id="64" name="Rectangle: Rounded Corners 51">
                <a:extLst>
                  <a:ext uri="{FF2B5EF4-FFF2-40B4-BE49-F238E27FC236}">
                    <a16:creationId xmlns:a16="http://schemas.microsoft.com/office/drawing/2014/main" id="{06C65C83-F799-1004-2CEF-324C1A0C0619}"/>
                  </a:ext>
                </a:extLst>
              </p:cNvPr>
              <p:cNvSpPr/>
              <p:nvPr/>
            </p:nvSpPr>
            <p:spPr>
              <a:xfrm>
                <a:off x="7679824" y="5567359"/>
                <a:ext cx="987925" cy="252705"/>
              </a:xfrm>
              <a:custGeom>
                <a:avLst/>
                <a:gdLst>
                  <a:gd name="connsiteX0" fmla="*/ 0 w 2990849"/>
                  <a:gd name="connsiteY0" fmla="*/ 252705 h 2457739"/>
                  <a:gd name="connsiteX1" fmla="*/ 252705 w 2990849"/>
                  <a:gd name="connsiteY1" fmla="*/ 0 h 2457739"/>
                  <a:gd name="connsiteX2" fmla="*/ 2738144 w 2990849"/>
                  <a:gd name="connsiteY2" fmla="*/ 0 h 2457739"/>
                  <a:gd name="connsiteX3" fmla="*/ 2990849 w 2990849"/>
                  <a:gd name="connsiteY3" fmla="*/ 252705 h 2457739"/>
                  <a:gd name="connsiteX4" fmla="*/ 2990849 w 2990849"/>
                  <a:gd name="connsiteY4" fmla="*/ 2205034 h 2457739"/>
                  <a:gd name="connsiteX5" fmla="*/ 2738144 w 2990849"/>
                  <a:gd name="connsiteY5" fmla="*/ 2457739 h 2457739"/>
                  <a:gd name="connsiteX6" fmla="*/ 252705 w 2990849"/>
                  <a:gd name="connsiteY6" fmla="*/ 2457739 h 2457739"/>
                  <a:gd name="connsiteX7" fmla="*/ 0 w 2990849"/>
                  <a:gd name="connsiteY7" fmla="*/ 2205034 h 2457739"/>
                  <a:gd name="connsiteX8" fmla="*/ 0 w 2990849"/>
                  <a:gd name="connsiteY8" fmla="*/ 252705 h 2457739"/>
                  <a:gd name="connsiteX0" fmla="*/ 252705 w 2990849"/>
                  <a:gd name="connsiteY0" fmla="*/ 0 h 2457739"/>
                  <a:gd name="connsiteX1" fmla="*/ 2738144 w 2990849"/>
                  <a:gd name="connsiteY1" fmla="*/ 0 h 2457739"/>
                  <a:gd name="connsiteX2" fmla="*/ 2990849 w 2990849"/>
                  <a:gd name="connsiteY2" fmla="*/ 252705 h 2457739"/>
                  <a:gd name="connsiteX3" fmla="*/ 2990849 w 2990849"/>
                  <a:gd name="connsiteY3" fmla="*/ 2205034 h 2457739"/>
                  <a:gd name="connsiteX4" fmla="*/ 2738144 w 2990849"/>
                  <a:gd name="connsiteY4" fmla="*/ 2457739 h 2457739"/>
                  <a:gd name="connsiteX5" fmla="*/ 252705 w 2990849"/>
                  <a:gd name="connsiteY5" fmla="*/ 2457739 h 2457739"/>
                  <a:gd name="connsiteX6" fmla="*/ 0 w 2990849"/>
                  <a:gd name="connsiteY6" fmla="*/ 2205034 h 2457739"/>
                  <a:gd name="connsiteX7" fmla="*/ 0 w 2990849"/>
                  <a:gd name="connsiteY7" fmla="*/ 252705 h 2457739"/>
                  <a:gd name="connsiteX8" fmla="*/ 344145 w 2990849"/>
                  <a:gd name="connsiteY8" fmla="*/ 91440 h 2457739"/>
                  <a:gd name="connsiteX0" fmla="*/ 252705 w 2990849"/>
                  <a:gd name="connsiteY0" fmla="*/ 0 h 2457739"/>
                  <a:gd name="connsiteX1" fmla="*/ 2738144 w 2990849"/>
                  <a:gd name="connsiteY1" fmla="*/ 0 h 2457739"/>
                  <a:gd name="connsiteX2" fmla="*/ 2990849 w 2990849"/>
                  <a:gd name="connsiteY2" fmla="*/ 252705 h 2457739"/>
                  <a:gd name="connsiteX3" fmla="*/ 2990849 w 2990849"/>
                  <a:gd name="connsiteY3" fmla="*/ 2205034 h 2457739"/>
                  <a:gd name="connsiteX4" fmla="*/ 2738144 w 2990849"/>
                  <a:gd name="connsiteY4" fmla="*/ 2457739 h 2457739"/>
                  <a:gd name="connsiteX5" fmla="*/ 252705 w 2990849"/>
                  <a:gd name="connsiteY5" fmla="*/ 2457739 h 2457739"/>
                  <a:gd name="connsiteX6" fmla="*/ 0 w 2990849"/>
                  <a:gd name="connsiteY6" fmla="*/ 2205034 h 2457739"/>
                  <a:gd name="connsiteX7" fmla="*/ 0 w 2990849"/>
                  <a:gd name="connsiteY7" fmla="*/ 252705 h 2457739"/>
                  <a:gd name="connsiteX0" fmla="*/ 252705 w 2990849"/>
                  <a:gd name="connsiteY0" fmla="*/ 0 h 2457739"/>
                  <a:gd name="connsiteX1" fmla="*/ 2738144 w 2990849"/>
                  <a:gd name="connsiteY1" fmla="*/ 0 h 2457739"/>
                  <a:gd name="connsiteX2" fmla="*/ 2990849 w 2990849"/>
                  <a:gd name="connsiteY2" fmla="*/ 252705 h 2457739"/>
                  <a:gd name="connsiteX3" fmla="*/ 2990849 w 2990849"/>
                  <a:gd name="connsiteY3" fmla="*/ 2205034 h 2457739"/>
                  <a:gd name="connsiteX4" fmla="*/ 2738144 w 2990849"/>
                  <a:gd name="connsiteY4" fmla="*/ 2457739 h 2457739"/>
                  <a:gd name="connsiteX5" fmla="*/ 252705 w 2990849"/>
                  <a:gd name="connsiteY5" fmla="*/ 2457739 h 2457739"/>
                  <a:gd name="connsiteX6" fmla="*/ 0 w 2990849"/>
                  <a:gd name="connsiteY6" fmla="*/ 2205034 h 2457739"/>
                  <a:gd name="connsiteX0" fmla="*/ 0 w 2738144"/>
                  <a:gd name="connsiteY0" fmla="*/ 0 h 2457739"/>
                  <a:gd name="connsiteX1" fmla="*/ 2485439 w 2738144"/>
                  <a:gd name="connsiteY1" fmla="*/ 0 h 2457739"/>
                  <a:gd name="connsiteX2" fmla="*/ 2738144 w 2738144"/>
                  <a:gd name="connsiteY2" fmla="*/ 252705 h 2457739"/>
                  <a:gd name="connsiteX3" fmla="*/ 2738144 w 2738144"/>
                  <a:gd name="connsiteY3" fmla="*/ 2205034 h 2457739"/>
                  <a:gd name="connsiteX4" fmla="*/ 2485439 w 2738144"/>
                  <a:gd name="connsiteY4" fmla="*/ 2457739 h 2457739"/>
                  <a:gd name="connsiteX5" fmla="*/ 0 w 2738144"/>
                  <a:gd name="connsiteY5" fmla="*/ 2457739 h 2457739"/>
                  <a:gd name="connsiteX0" fmla="*/ 2485439 w 2738144"/>
                  <a:gd name="connsiteY0" fmla="*/ 0 h 2457739"/>
                  <a:gd name="connsiteX1" fmla="*/ 2738144 w 2738144"/>
                  <a:gd name="connsiteY1" fmla="*/ 252705 h 2457739"/>
                  <a:gd name="connsiteX2" fmla="*/ 2738144 w 2738144"/>
                  <a:gd name="connsiteY2" fmla="*/ 2205034 h 2457739"/>
                  <a:gd name="connsiteX3" fmla="*/ 2485439 w 2738144"/>
                  <a:gd name="connsiteY3" fmla="*/ 2457739 h 2457739"/>
                  <a:gd name="connsiteX4" fmla="*/ 0 w 2738144"/>
                  <a:gd name="connsiteY4" fmla="*/ 2457739 h 2457739"/>
                  <a:gd name="connsiteX0" fmla="*/ 2738144 w 2738144"/>
                  <a:gd name="connsiteY0" fmla="*/ 0 h 2205034"/>
                  <a:gd name="connsiteX1" fmla="*/ 2738144 w 2738144"/>
                  <a:gd name="connsiteY1" fmla="*/ 1952329 h 2205034"/>
                  <a:gd name="connsiteX2" fmla="*/ 2485439 w 2738144"/>
                  <a:gd name="connsiteY2" fmla="*/ 2205034 h 2205034"/>
                  <a:gd name="connsiteX3" fmla="*/ 0 w 2738144"/>
                  <a:gd name="connsiteY3" fmla="*/ 2205034 h 2205034"/>
                  <a:gd name="connsiteX0" fmla="*/ 2738144 w 2738144"/>
                  <a:gd name="connsiteY0" fmla="*/ 0 h 252705"/>
                  <a:gd name="connsiteX1" fmla="*/ 2485439 w 2738144"/>
                  <a:gd name="connsiteY1" fmla="*/ 252705 h 252705"/>
                  <a:gd name="connsiteX2" fmla="*/ 0 w 2738144"/>
                  <a:gd name="connsiteY2" fmla="*/ 252705 h 252705"/>
                  <a:gd name="connsiteX0" fmla="*/ 987925 w 987925"/>
                  <a:gd name="connsiteY0" fmla="*/ 0 h 252705"/>
                  <a:gd name="connsiteX1" fmla="*/ 735220 w 987925"/>
                  <a:gd name="connsiteY1" fmla="*/ 252705 h 252705"/>
                  <a:gd name="connsiteX2" fmla="*/ 0 w 987925"/>
                  <a:gd name="connsiteY2" fmla="*/ 252705 h 252705"/>
                </a:gdLst>
                <a:ahLst/>
                <a:cxnLst>
                  <a:cxn ang="0">
                    <a:pos x="connsiteX0" y="connsiteY0"/>
                  </a:cxn>
                  <a:cxn ang="0">
                    <a:pos x="connsiteX1" y="connsiteY1"/>
                  </a:cxn>
                  <a:cxn ang="0">
                    <a:pos x="connsiteX2" y="connsiteY2"/>
                  </a:cxn>
                </a:cxnLst>
                <a:rect l="l" t="t" r="r" b="b"/>
                <a:pathLst>
                  <a:path w="987925" h="252705">
                    <a:moveTo>
                      <a:pt x="987925" y="0"/>
                    </a:moveTo>
                    <a:cubicBezTo>
                      <a:pt x="987925" y="139565"/>
                      <a:pt x="874785" y="252705"/>
                      <a:pt x="735220" y="252705"/>
                    </a:cubicBezTo>
                    <a:lnTo>
                      <a:pt x="0" y="252705"/>
                    </a:lnTo>
                  </a:path>
                </a:pathLst>
              </a:custGeom>
              <a:noFill/>
              <a:ln w="38100">
                <a:solidFill>
                  <a:srgbClr val="0020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5" name="Straight Connector 64">
                <a:extLst>
                  <a:ext uri="{FF2B5EF4-FFF2-40B4-BE49-F238E27FC236}">
                    <a16:creationId xmlns:a16="http://schemas.microsoft.com/office/drawing/2014/main" id="{0F34221C-1056-3E61-99BB-ECF2099F46F6}"/>
                  </a:ext>
                </a:extLst>
              </p:cNvPr>
              <p:cNvCxnSpPr/>
              <p:nvPr/>
            </p:nvCxnSpPr>
            <p:spPr>
              <a:xfrm>
                <a:off x="7674529" y="5396402"/>
                <a:ext cx="0" cy="846603"/>
              </a:xfrm>
              <a:prstGeom prst="line">
                <a:avLst/>
              </a:prstGeom>
              <a:noFill/>
              <a:ln w="38100">
                <a:solidFill>
                  <a:srgbClr val="00205C"/>
                </a:solidFill>
              </a:ln>
            </p:spPr>
            <p:style>
              <a:lnRef idx="2">
                <a:schemeClr val="accent1">
                  <a:shade val="15000"/>
                </a:schemeClr>
              </a:lnRef>
              <a:fillRef idx="1">
                <a:schemeClr val="accent1"/>
              </a:fillRef>
              <a:effectRef idx="0">
                <a:schemeClr val="accent1"/>
              </a:effectRef>
              <a:fontRef idx="minor">
                <a:schemeClr val="lt1"/>
              </a:fontRef>
            </p:style>
          </p:cxnSp>
        </p:grpSp>
      </p:grpSp>
      <p:grpSp>
        <p:nvGrpSpPr>
          <p:cNvPr id="11" name="Group 10">
            <a:extLst>
              <a:ext uri="{FF2B5EF4-FFF2-40B4-BE49-F238E27FC236}">
                <a16:creationId xmlns:a16="http://schemas.microsoft.com/office/drawing/2014/main" id="{40414B28-BA57-36EE-3712-BF446565BFEB}"/>
              </a:ext>
            </a:extLst>
          </p:cNvPr>
          <p:cNvGrpSpPr/>
          <p:nvPr/>
        </p:nvGrpSpPr>
        <p:grpSpPr>
          <a:xfrm>
            <a:off x="6742920" y="1798662"/>
            <a:ext cx="3869459" cy="3810090"/>
            <a:chOff x="6742920" y="1798662"/>
            <a:chExt cx="3869459" cy="3810090"/>
          </a:xfrm>
        </p:grpSpPr>
        <p:sp>
          <p:nvSpPr>
            <p:cNvPr id="30" name="TextBox 29">
              <a:extLst>
                <a:ext uri="{FF2B5EF4-FFF2-40B4-BE49-F238E27FC236}">
                  <a16:creationId xmlns:a16="http://schemas.microsoft.com/office/drawing/2014/main" id="{02518540-C7A4-C77A-EEF9-EF751319C95A}"/>
                </a:ext>
              </a:extLst>
            </p:cNvPr>
            <p:cNvSpPr txBox="1"/>
            <p:nvPr/>
          </p:nvSpPr>
          <p:spPr>
            <a:xfrm>
              <a:off x="6742920" y="1798662"/>
              <a:ext cx="3869459" cy="707886"/>
            </a:xfrm>
            <a:prstGeom prst="rect">
              <a:avLst/>
            </a:prstGeom>
            <a:noFill/>
          </p:spPr>
          <p:txBody>
            <a:bodyPr wrap="square" rtlCol="0">
              <a:spAutoFit/>
            </a:bodyPr>
            <a:lstStyle/>
            <a:p>
              <a:pPr algn="ctr" defTabSz="829269" fontAlgn="base">
                <a:spcBef>
                  <a:spcPct val="20000"/>
                </a:spcBef>
                <a:spcAft>
                  <a:spcPct val="0"/>
                </a:spcAft>
                <a:buClr>
                  <a:srgbClr val="09164D"/>
                </a:buClr>
                <a:defRPr/>
              </a:pPr>
              <a:r>
                <a:rPr lang="en-US" sz="2000" b="1" dirty="0">
                  <a:latin typeface="Atkinson Hyperlegible" pitchFamily="2" charset="0"/>
                  <a:cs typeface="Arial"/>
                </a:rPr>
                <a:t>Technologies in accordance with international conventions</a:t>
              </a:r>
            </a:p>
          </p:txBody>
        </p:sp>
        <p:grpSp>
          <p:nvGrpSpPr>
            <p:cNvPr id="9" name="Group 8">
              <a:extLst>
                <a:ext uri="{FF2B5EF4-FFF2-40B4-BE49-F238E27FC236}">
                  <a16:creationId xmlns:a16="http://schemas.microsoft.com/office/drawing/2014/main" id="{999C5A3F-C1CC-3A72-94F3-3F70911381DF}"/>
                </a:ext>
              </a:extLst>
            </p:cNvPr>
            <p:cNvGrpSpPr/>
            <p:nvPr/>
          </p:nvGrpSpPr>
          <p:grpSpPr>
            <a:xfrm>
              <a:off x="7182225" y="2463475"/>
              <a:ext cx="2990849" cy="3145277"/>
              <a:chOff x="7182225" y="2463475"/>
              <a:chExt cx="2990849" cy="3145277"/>
            </a:xfrm>
          </p:grpSpPr>
          <p:sp>
            <p:nvSpPr>
              <p:cNvPr id="50" name="Flowchart: Merge 111">
                <a:extLst>
                  <a:ext uri="{FF2B5EF4-FFF2-40B4-BE49-F238E27FC236}">
                    <a16:creationId xmlns:a16="http://schemas.microsoft.com/office/drawing/2014/main" id="{4D02F3AF-3059-BC8B-E123-534D248292C9}"/>
                  </a:ext>
                </a:extLst>
              </p:cNvPr>
              <p:cNvSpPr/>
              <p:nvPr/>
            </p:nvSpPr>
            <p:spPr>
              <a:xfrm flipV="1">
                <a:off x="8494769" y="2463475"/>
                <a:ext cx="365760" cy="182880"/>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Lst>
                <a:ahLst/>
                <a:cxnLst>
                  <a:cxn ang="0">
                    <a:pos x="connsiteX0" y="connsiteY0"/>
                  </a:cxn>
                  <a:cxn ang="0">
                    <a:pos x="connsiteX1" y="connsiteY1"/>
                  </a:cxn>
                  <a:cxn ang="0">
                    <a:pos x="connsiteX2" y="connsiteY2"/>
                  </a:cxn>
                  <a:cxn ang="0">
                    <a:pos x="connsiteX3" y="connsiteY3"/>
                  </a:cxn>
                </a:cxnLst>
                <a:rect l="l" t="t" r="r" b="b"/>
                <a:pathLst>
                  <a:path w="10000" h="10000">
                    <a:moveTo>
                      <a:pt x="0" y="0"/>
                    </a:moveTo>
                    <a:cubicBezTo>
                      <a:pt x="3398" y="912"/>
                      <a:pt x="6472" y="521"/>
                      <a:pt x="10000" y="0"/>
                    </a:cubicBezTo>
                    <a:cubicBezTo>
                      <a:pt x="6694" y="2628"/>
                      <a:pt x="5484" y="6667"/>
                      <a:pt x="5000" y="10000"/>
                    </a:cubicBezTo>
                    <a:cubicBezTo>
                      <a:pt x="4380" y="6603"/>
                      <a:pt x="3351" y="3077"/>
                      <a:pt x="0" y="0"/>
                    </a:cubicBezTo>
                    <a:close/>
                  </a:path>
                </a:pathLst>
              </a:custGeom>
              <a:solidFill>
                <a:srgbClr val="F0404C"/>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solidFill>
                    <a:schemeClr val="tx1"/>
                  </a:solidFill>
                </a:endParaRPr>
              </a:p>
            </p:txBody>
          </p:sp>
          <p:grpSp>
            <p:nvGrpSpPr>
              <p:cNvPr id="16" name="Group 15">
                <a:extLst>
                  <a:ext uri="{FF2B5EF4-FFF2-40B4-BE49-F238E27FC236}">
                    <a16:creationId xmlns:a16="http://schemas.microsoft.com/office/drawing/2014/main" id="{7375E584-0F47-8D09-E070-4A5BDB594F37}"/>
                  </a:ext>
                </a:extLst>
              </p:cNvPr>
              <p:cNvGrpSpPr/>
              <p:nvPr/>
            </p:nvGrpSpPr>
            <p:grpSpPr>
              <a:xfrm>
                <a:off x="7182225" y="2617903"/>
                <a:ext cx="2990849" cy="2990849"/>
                <a:chOff x="6648450" y="2085975"/>
                <a:chExt cx="4229100" cy="4229100"/>
              </a:xfrm>
              <a:effectLst>
                <a:outerShdw blurRad="127000" dist="127000" dir="5400000" algn="t" rotWithShape="0">
                  <a:prstClr val="black">
                    <a:alpha val="15000"/>
                  </a:prstClr>
                </a:outerShdw>
              </a:effectLst>
            </p:grpSpPr>
            <p:sp>
              <p:nvSpPr>
                <p:cNvPr id="15" name="Oval 14">
                  <a:extLst>
                    <a:ext uri="{FF2B5EF4-FFF2-40B4-BE49-F238E27FC236}">
                      <a16:creationId xmlns:a16="http://schemas.microsoft.com/office/drawing/2014/main" id="{ED043D81-16D7-0C26-FC3B-6A4A5D1C9D48}"/>
                    </a:ext>
                  </a:extLst>
                </p:cNvPr>
                <p:cNvSpPr/>
                <p:nvPr/>
              </p:nvSpPr>
              <p:spPr>
                <a:xfrm>
                  <a:off x="6648450" y="2085975"/>
                  <a:ext cx="4229100" cy="4229100"/>
                </a:xfrm>
                <a:prstGeom prst="ellipse">
                  <a:avLst/>
                </a:prstGeom>
                <a:solidFill>
                  <a:srgbClr val="F0404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2">
                  <a:extLst>
                    <a:ext uri="{FF2B5EF4-FFF2-40B4-BE49-F238E27FC236}">
                      <a16:creationId xmlns:a16="http://schemas.microsoft.com/office/drawing/2014/main" id="{D4BACBE8-B839-7689-147E-7BFEAAEE6C22}"/>
                    </a:ext>
                  </a:extLst>
                </p:cNvPr>
                <p:cNvPicPr>
                  <a:picLocks noChangeArrowheads="1"/>
                </p:cNvPicPr>
                <p:nvPr/>
              </p:nvPicPr>
              <p:blipFill>
                <a:blip r:embed="rId12">
                  <a:extLst>
                    <a:ext uri="{28A0092B-C50C-407E-A947-70E740481C1C}">
                      <a14:useLocalDpi xmlns:a14="http://schemas.microsoft.com/office/drawing/2010/main" val="0"/>
                    </a:ext>
                  </a:extLst>
                </a:blip>
                <a:srcRect/>
                <a:stretch/>
              </p:blipFill>
              <p:spPr bwMode="auto">
                <a:xfrm>
                  <a:off x="6934199" y="2371724"/>
                  <a:ext cx="3657600" cy="3657600"/>
                </a:xfrm>
                <a:prstGeom prst="ellipse">
                  <a:avLst/>
                </a:prstGeom>
                <a:ln w="28575">
                  <a:noFill/>
                  <a:miter lim="800000"/>
                  <a:headEnd/>
                  <a:tailEnd/>
                </a:ln>
                <a:effectLst/>
                <a:extLst>
                  <a:ext uri="{909E8E84-426E-40DD-AFC4-6F175D3DCCD1}">
                    <a14:hiddenFill xmlns:a14="http://schemas.microsoft.com/office/drawing/2010/main">
                      <a:solidFill>
                        <a:srgbClr val="FFFFFF"/>
                      </a:solidFill>
                    </a14:hiddenFill>
                  </a:ext>
                </a:extLst>
              </p:spPr>
            </p:pic>
          </p:grpSp>
          <p:sp>
            <p:nvSpPr>
              <p:cNvPr id="6" name="Rectangle 5">
                <a:extLst>
                  <a:ext uri="{FF2B5EF4-FFF2-40B4-BE49-F238E27FC236}">
                    <a16:creationId xmlns:a16="http://schemas.microsoft.com/office/drawing/2014/main" id="{AA069681-C477-7AFD-CBFB-71860478AE53}"/>
                  </a:ext>
                </a:extLst>
              </p:cNvPr>
              <p:cNvSpPr/>
              <p:nvPr/>
            </p:nvSpPr>
            <p:spPr>
              <a:xfrm>
                <a:off x="7975491" y="4886811"/>
                <a:ext cx="1422034" cy="252000"/>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chemeClr val="tx1"/>
                    </a:solidFill>
                  </a:rPr>
                  <a:t>Credit: Shutterstock</a:t>
                </a:r>
              </a:p>
            </p:txBody>
          </p:sp>
        </p:grpSp>
      </p:grpSp>
    </p:spTree>
    <p:extLst>
      <p:ext uri="{BB962C8B-B14F-4D97-AF65-F5344CB8AC3E}">
        <p14:creationId xmlns:p14="http://schemas.microsoft.com/office/powerpoint/2010/main" val="1439551109"/>
      </p:ext>
    </p:extLst>
  </p:cSld>
  <p:clrMapOvr>
    <a:masterClrMapping/>
  </p:clrMapOvr>
  <mc:AlternateContent xmlns:mc="http://schemas.openxmlformats.org/markup-compatibility/2006" xmlns:p14="http://schemas.microsoft.com/office/powerpoint/2010/main">
    <mc:Choice Requires="p14">
      <p:transition spd="slow" p14:dur="2000" advClick="0" advTm="53000"/>
    </mc:Choice>
    <mc:Fallback xmlns="">
      <p:transition spd="slow" advClick="0" advTm="5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2128" fill="hold"/>
                                        <p:tgtEl>
                                          <p:spTgt spid="10"/>
                                        </p:tgtEl>
                                      </p:cBhvr>
                                    </p:cmd>
                                  </p:childTnLst>
                                </p:cTn>
                              </p:par>
                              <p:par>
                                <p:cTn id="7" presetID="2" presetClass="entr" presetSubtype="8"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 calcmode="lin" valueType="num">
                                      <p:cBhvr additive="base">
                                        <p:cTn id="9" dur="500" fill="hold"/>
                                        <p:tgtEl>
                                          <p:spTgt spid="2"/>
                                        </p:tgtEl>
                                        <p:attrNameLst>
                                          <p:attrName>ppt_x</p:attrName>
                                        </p:attrNameLst>
                                      </p:cBhvr>
                                      <p:tavLst>
                                        <p:tav tm="0">
                                          <p:val>
                                            <p:strVal val="0-#ppt_w/2"/>
                                          </p:val>
                                        </p:tav>
                                        <p:tav tm="100000">
                                          <p:val>
                                            <p:strVal val="#ppt_x"/>
                                          </p:val>
                                        </p:tav>
                                      </p:tavLst>
                                    </p:anim>
                                    <p:anim calcmode="lin" valueType="num">
                                      <p:cBhvr additive="base">
                                        <p:cTn id="10" dur="500" fill="hold"/>
                                        <p:tgtEl>
                                          <p:spTgt spid="2"/>
                                        </p:tgtEl>
                                        <p:attrNameLst>
                                          <p:attrName>ppt_y</p:attrName>
                                        </p:attrNameLst>
                                      </p:cBhvr>
                                      <p:tavLst>
                                        <p:tav tm="0">
                                          <p:val>
                                            <p:strVal val="#ppt_y"/>
                                          </p:val>
                                        </p:tav>
                                        <p:tav tm="100000">
                                          <p:val>
                                            <p:strVal val="#ppt_y"/>
                                          </p:val>
                                        </p:tav>
                                      </p:tavLst>
                                    </p:anim>
                                  </p:childTnLst>
                                </p:cTn>
                              </p:par>
                              <p:par>
                                <p:cTn id="11" presetID="2" presetClass="entr" presetSubtype="8" fill="hold" nodeType="withEffect">
                                  <p:stCondLst>
                                    <p:cond delay="50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100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1+#ppt_w/2"/>
                                          </p:val>
                                        </p:tav>
                                        <p:tav tm="100000">
                                          <p:val>
                                            <p:strVal val="#ppt_x"/>
                                          </p:val>
                                        </p:tav>
                                      </p:tavLst>
                                    </p:anim>
                                    <p:anim calcmode="lin" valueType="num">
                                      <p:cBhvr additive="base">
                                        <p:cTn id="18" dur="500" fill="hold"/>
                                        <p:tgtEl>
                                          <p:spTgt spid="11"/>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1000"/>
                                  </p:stCondLst>
                                  <p:childTnLst>
                                    <p:set>
                                      <p:cBhvr>
                                        <p:cTn id="20" dur="1" fill="hold">
                                          <p:stCondLst>
                                            <p:cond delay="0"/>
                                          </p:stCondLst>
                                        </p:cTn>
                                        <p:tgtEl>
                                          <p:spTgt spid="49"/>
                                        </p:tgtEl>
                                        <p:attrNameLst>
                                          <p:attrName>style.visibility</p:attrName>
                                        </p:attrNameLst>
                                      </p:cBhvr>
                                      <p:to>
                                        <p:strVal val="visible"/>
                                      </p:to>
                                    </p:set>
                                    <p:anim calcmode="lin" valueType="num">
                                      <p:cBhvr additive="base">
                                        <p:cTn id="21" dur="500" fill="hold"/>
                                        <p:tgtEl>
                                          <p:spTgt spid="49"/>
                                        </p:tgtEl>
                                        <p:attrNameLst>
                                          <p:attrName>ppt_x</p:attrName>
                                        </p:attrNameLst>
                                      </p:cBhvr>
                                      <p:tavLst>
                                        <p:tav tm="0">
                                          <p:val>
                                            <p:strVal val="1+#ppt_w/2"/>
                                          </p:val>
                                        </p:tav>
                                        <p:tav tm="100000">
                                          <p:val>
                                            <p:strVal val="#ppt_x"/>
                                          </p:val>
                                        </p:tav>
                                      </p:tavLst>
                                    </p:anim>
                                    <p:anim calcmode="lin" valueType="num">
                                      <p:cBhvr additive="base">
                                        <p:cTn id="22" dur="500" fill="hold"/>
                                        <p:tgtEl>
                                          <p:spTgt spid="49"/>
                                        </p:tgtEl>
                                        <p:attrNameLst>
                                          <p:attrName>ppt_y</p:attrName>
                                        </p:attrNameLst>
                                      </p:cBhvr>
                                      <p:tavLst>
                                        <p:tav tm="0">
                                          <p:val>
                                            <p:strVal val="#ppt_y"/>
                                          </p:val>
                                        </p:tav>
                                        <p:tav tm="100000">
                                          <p:val>
                                            <p:strVal val="#ppt_y"/>
                                          </p:val>
                                        </p:tav>
                                      </p:tavLst>
                                    </p:anim>
                                  </p:childTnLst>
                                </p:cTn>
                              </p:par>
                              <p:par>
                                <p:cTn id="23" presetID="22" presetClass="entr" presetSubtype="2" fill="hold" nodeType="withEffect">
                                  <p:stCondLst>
                                    <p:cond delay="5000"/>
                                  </p:stCondLst>
                                  <p:childTnLst>
                                    <p:set>
                                      <p:cBhvr>
                                        <p:cTn id="24" dur="1" fill="hold">
                                          <p:stCondLst>
                                            <p:cond delay="0"/>
                                          </p:stCondLst>
                                        </p:cTn>
                                        <p:tgtEl>
                                          <p:spTgt spid="21"/>
                                        </p:tgtEl>
                                        <p:attrNameLst>
                                          <p:attrName>style.visibility</p:attrName>
                                        </p:attrNameLst>
                                      </p:cBhvr>
                                      <p:to>
                                        <p:strVal val="visible"/>
                                      </p:to>
                                    </p:set>
                                    <p:animEffect transition="in" filter="wipe(right)">
                                      <p:cBhvr>
                                        <p:cTn id="25" dur="500"/>
                                        <p:tgtEl>
                                          <p:spTgt spid="21"/>
                                        </p:tgtEl>
                                      </p:cBhvr>
                                    </p:animEffect>
                                  </p:childTnLst>
                                </p:cTn>
                              </p:par>
                              <p:par>
                                <p:cTn id="26" presetID="22" presetClass="entr" presetSubtype="8" fill="hold" nodeType="withEffect">
                                  <p:stCondLst>
                                    <p:cond delay="9500"/>
                                  </p:stCondLst>
                                  <p:childTnLst>
                                    <p:set>
                                      <p:cBhvr>
                                        <p:cTn id="27" dur="1" fill="hold">
                                          <p:stCondLst>
                                            <p:cond delay="0"/>
                                          </p:stCondLst>
                                        </p:cTn>
                                        <p:tgtEl>
                                          <p:spTgt spid="22"/>
                                        </p:tgtEl>
                                        <p:attrNameLst>
                                          <p:attrName>style.visibility</p:attrName>
                                        </p:attrNameLst>
                                      </p:cBhvr>
                                      <p:to>
                                        <p:strVal val="visible"/>
                                      </p:to>
                                    </p:set>
                                    <p:animEffect transition="in" filter="wipe(left)">
                                      <p:cBhvr>
                                        <p:cTn id="28" dur="500"/>
                                        <p:tgtEl>
                                          <p:spTgt spid="22"/>
                                        </p:tgtEl>
                                      </p:cBhvr>
                                    </p:animEffect>
                                  </p:childTnLst>
                                </p:cTn>
                              </p:par>
                              <p:par>
                                <p:cTn id="29" presetID="22" presetClass="entr" presetSubtype="8" fill="hold" grpId="0" nodeType="withEffect">
                                  <p:stCondLst>
                                    <p:cond delay="1750"/>
                                  </p:stCondLst>
                                  <p:childTnLst>
                                    <p:set>
                                      <p:cBhvr>
                                        <p:cTn id="30" dur="1" fill="hold">
                                          <p:stCondLst>
                                            <p:cond delay="0"/>
                                          </p:stCondLst>
                                        </p:cTn>
                                        <p:tgtEl>
                                          <p:spTgt spid="4">
                                            <p:txEl>
                                              <p:pRg st="0" end="0"/>
                                            </p:txEl>
                                          </p:spTgt>
                                        </p:tgtEl>
                                        <p:attrNameLst>
                                          <p:attrName>style.visibility</p:attrName>
                                        </p:attrNameLst>
                                      </p:cBhvr>
                                      <p:to>
                                        <p:strVal val="visible"/>
                                      </p:to>
                                    </p:set>
                                    <p:animEffect transition="in" filter="wipe(left)">
                                      <p:cBhvr>
                                        <p:cTn id="31" dur="500"/>
                                        <p:tgtEl>
                                          <p:spTgt spid="4">
                                            <p:txEl>
                                              <p:pRg st="0" end="0"/>
                                            </p:txEl>
                                          </p:spTgt>
                                        </p:tgtEl>
                                      </p:cBhvr>
                                    </p:animEffect>
                                  </p:childTnLst>
                                </p:cTn>
                              </p:par>
                              <p:par>
                                <p:cTn id="32" presetID="22" presetClass="entr" presetSubtype="8" fill="hold" grpId="0" nodeType="withEffect">
                                  <p:stCondLst>
                                    <p:cond delay="2500"/>
                                  </p:stCondLst>
                                  <p:childTnLst>
                                    <p:set>
                                      <p:cBhvr>
                                        <p:cTn id="33" dur="1" fill="hold">
                                          <p:stCondLst>
                                            <p:cond delay="0"/>
                                          </p:stCondLst>
                                        </p:cTn>
                                        <p:tgtEl>
                                          <p:spTgt spid="4">
                                            <p:txEl>
                                              <p:pRg st="1" end="1"/>
                                            </p:txEl>
                                          </p:spTgt>
                                        </p:tgtEl>
                                        <p:attrNameLst>
                                          <p:attrName>style.visibility</p:attrName>
                                        </p:attrNameLst>
                                      </p:cBhvr>
                                      <p:to>
                                        <p:strVal val="visible"/>
                                      </p:to>
                                    </p:set>
                                    <p:animEffect transition="in" filter="wipe(left)">
                                      <p:cBhvr>
                                        <p:cTn id="34" dur="500"/>
                                        <p:tgtEl>
                                          <p:spTgt spid="4">
                                            <p:txEl>
                                              <p:pRg st="1" end="1"/>
                                            </p:txEl>
                                          </p:spTgt>
                                        </p:tgtEl>
                                      </p:cBhvr>
                                    </p:animEffect>
                                  </p:childTnLst>
                                </p:cTn>
                              </p:par>
                              <p:par>
                                <p:cTn id="35" presetID="22" presetClass="entr" presetSubtype="8" fill="hold" grpId="0" nodeType="withEffect">
                                  <p:stCondLst>
                                    <p:cond delay="24750"/>
                                  </p:stCondLst>
                                  <p:childTnLst>
                                    <p:set>
                                      <p:cBhvr>
                                        <p:cTn id="36" dur="1" fill="hold">
                                          <p:stCondLst>
                                            <p:cond delay="0"/>
                                          </p:stCondLst>
                                        </p:cTn>
                                        <p:tgtEl>
                                          <p:spTgt spid="4">
                                            <p:txEl>
                                              <p:pRg st="2" end="2"/>
                                            </p:txEl>
                                          </p:spTgt>
                                        </p:tgtEl>
                                        <p:attrNameLst>
                                          <p:attrName>style.visibility</p:attrName>
                                        </p:attrNameLst>
                                      </p:cBhvr>
                                      <p:to>
                                        <p:strVal val="visible"/>
                                      </p:to>
                                    </p:set>
                                    <p:animEffect transition="in" filter="wipe(left)">
                                      <p:cBhvr>
                                        <p:cTn id="37" dur="500"/>
                                        <p:tgtEl>
                                          <p:spTgt spid="4">
                                            <p:txEl>
                                              <p:pRg st="2" end="2"/>
                                            </p:txEl>
                                          </p:spTgt>
                                        </p:tgtEl>
                                      </p:cBhvr>
                                    </p:animEffect>
                                  </p:childTnLst>
                                </p:cTn>
                              </p:par>
                              <p:par>
                                <p:cTn id="38" presetID="22" presetClass="entr" presetSubtype="8" fill="hold" grpId="0" nodeType="withEffect">
                                  <p:stCondLst>
                                    <p:cond delay="28750"/>
                                  </p:stCondLst>
                                  <p:childTnLst>
                                    <p:set>
                                      <p:cBhvr>
                                        <p:cTn id="39" dur="1" fill="hold">
                                          <p:stCondLst>
                                            <p:cond delay="0"/>
                                          </p:stCondLst>
                                        </p:cTn>
                                        <p:tgtEl>
                                          <p:spTgt spid="4">
                                            <p:txEl>
                                              <p:pRg st="3" end="3"/>
                                            </p:txEl>
                                          </p:spTgt>
                                        </p:tgtEl>
                                        <p:attrNameLst>
                                          <p:attrName>style.visibility</p:attrName>
                                        </p:attrNameLst>
                                      </p:cBhvr>
                                      <p:to>
                                        <p:strVal val="visible"/>
                                      </p:to>
                                    </p:set>
                                    <p:animEffect transition="in" filter="wipe(left)">
                                      <p:cBhvr>
                                        <p:cTn id="40" dur="500"/>
                                        <p:tgtEl>
                                          <p:spTgt spid="4">
                                            <p:txEl>
                                              <p:pRg st="3" end="3"/>
                                            </p:txEl>
                                          </p:spTgt>
                                        </p:tgtEl>
                                      </p:cBhvr>
                                    </p:animEffect>
                                  </p:childTnLst>
                                </p:cTn>
                              </p:par>
                              <p:par>
                                <p:cTn id="41" presetID="22" presetClass="entr" presetSubtype="8" fill="hold" grpId="0" nodeType="withEffect">
                                  <p:stCondLst>
                                    <p:cond delay="38000"/>
                                  </p:stCondLst>
                                  <p:childTnLst>
                                    <p:set>
                                      <p:cBhvr>
                                        <p:cTn id="42" dur="1" fill="hold">
                                          <p:stCondLst>
                                            <p:cond delay="0"/>
                                          </p:stCondLst>
                                        </p:cTn>
                                        <p:tgtEl>
                                          <p:spTgt spid="4">
                                            <p:txEl>
                                              <p:pRg st="4" end="4"/>
                                            </p:txEl>
                                          </p:spTgt>
                                        </p:tgtEl>
                                        <p:attrNameLst>
                                          <p:attrName>style.visibility</p:attrName>
                                        </p:attrNameLst>
                                      </p:cBhvr>
                                      <p:to>
                                        <p:strVal val="visible"/>
                                      </p:to>
                                    </p:set>
                                    <p:animEffect transition="in" filter="wipe(left)">
                                      <p:cBhvr>
                                        <p:cTn id="43" dur="500"/>
                                        <p:tgtEl>
                                          <p:spTgt spid="4">
                                            <p:txEl>
                                              <p:pRg st="4" end="4"/>
                                            </p:txEl>
                                          </p:spTgt>
                                        </p:tgtEl>
                                      </p:cBhvr>
                                    </p:animEffect>
                                  </p:childTnLst>
                                </p:cTn>
                              </p:par>
                              <p:par>
                                <p:cTn id="44" presetID="22" presetClass="entr" presetSubtype="8" fill="hold" grpId="0" nodeType="withEffect">
                                  <p:stCondLst>
                                    <p:cond delay="42500"/>
                                  </p:stCondLst>
                                  <p:childTnLst>
                                    <p:set>
                                      <p:cBhvr>
                                        <p:cTn id="45" dur="1" fill="hold">
                                          <p:stCondLst>
                                            <p:cond delay="0"/>
                                          </p:stCondLst>
                                        </p:cTn>
                                        <p:tgtEl>
                                          <p:spTgt spid="4">
                                            <p:txEl>
                                              <p:pRg st="5" end="5"/>
                                            </p:txEl>
                                          </p:spTgt>
                                        </p:tgtEl>
                                        <p:attrNameLst>
                                          <p:attrName>style.visibility</p:attrName>
                                        </p:attrNameLst>
                                      </p:cBhvr>
                                      <p:to>
                                        <p:strVal val="visible"/>
                                      </p:to>
                                    </p:set>
                                    <p:animEffect transition="in" filter="wipe(left)">
                                      <p:cBhvr>
                                        <p:cTn id="46" dur="500"/>
                                        <p:tgtEl>
                                          <p:spTgt spid="4">
                                            <p:txEl>
                                              <p:pRg st="5" end="5"/>
                                            </p:txEl>
                                          </p:spTgt>
                                        </p:tgtEl>
                                      </p:cBhvr>
                                    </p:animEffect>
                                  </p:childTnLst>
                                </p:cTn>
                              </p:par>
                              <p:par>
                                <p:cTn id="47" presetID="22" presetClass="entr" presetSubtype="8" fill="hold" nodeType="withEffect">
                                  <p:stCondLst>
                                    <p:cond delay="2250"/>
                                  </p:stCondLst>
                                  <p:childTnLst>
                                    <p:set>
                                      <p:cBhvr>
                                        <p:cTn id="48" dur="1" fill="hold">
                                          <p:stCondLst>
                                            <p:cond delay="0"/>
                                          </p:stCondLst>
                                        </p:cTn>
                                        <p:tgtEl>
                                          <p:spTgt spid="67"/>
                                        </p:tgtEl>
                                        <p:attrNameLst>
                                          <p:attrName>style.visibility</p:attrName>
                                        </p:attrNameLst>
                                      </p:cBhvr>
                                      <p:to>
                                        <p:strVal val="visible"/>
                                      </p:to>
                                    </p:set>
                                    <p:animEffect transition="in" filter="wipe(left)">
                                      <p:cBhvr>
                                        <p:cTn id="49" dur="500"/>
                                        <p:tgtEl>
                                          <p:spTgt spid="67"/>
                                        </p:tgtEl>
                                      </p:cBhvr>
                                    </p:animEffect>
                                  </p:childTnLst>
                                </p:cTn>
                              </p:par>
                              <p:par>
                                <p:cTn id="50" presetID="22" presetClass="entr" presetSubtype="8" fill="hold" nodeType="withEffect">
                                  <p:stCondLst>
                                    <p:cond delay="24500"/>
                                  </p:stCondLst>
                                  <p:childTnLst>
                                    <p:set>
                                      <p:cBhvr>
                                        <p:cTn id="51" dur="1" fill="hold">
                                          <p:stCondLst>
                                            <p:cond delay="0"/>
                                          </p:stCondLst>
                                        </p:cTn>
                                        <p:tgtEl>
                                          <p:spTgt spid="68"/>
                                        </p:tgtEl>
                                        <p:attrNameLst>
                                          <p:attrName>style.visibility</p:attrName>
                                        </p:attrNameLst>
                                      </p:cBhvr>
                                      <p:to>
                                        <p:strVal val="visible"/>
                                      </p:to>
                                    </p:set>
                                    <p:animEffect transition="in" filter="wipe(left)">
                                      <p:cBhvr>
                                        <p:cTn id="52" dur="500"/>
                                        <p:tgtEl>
                                          <p:spTgt spid="68"/>
                                        </p:tgtEl>
                                      </p:cBhvr>
                                    </p:animEffect>
                                  </p:childTnLst>
                                </p:cTn>
                              </p:par>
                              <p:par>
                                <p:cTn id="53" presetID="22" presetClass="entr" presetSubtype="8" fill="hold" nodeType="withEffect">
                                  <p:stCondLst>
                                    <p:cond delay="28500"/>
                                  </p:stCondLst>
                                  <p:childTnLst>
                                    <p:set>
                                      <p:cBhvr>
                                        <p:cTn id="54" dur="1" fill="hold">
                                          <p:stCondLst>
                                            <p:cond delay="0"/>
                                          </p:stCondLst>
                                        </p:cTn>
                                        <p:tgtEl>
                                          <p:spTgt spid="69"/>
                                        </p:tgtEl>
                                        <p:attrNameLst>
                                          <p:attrName>style.visibility</p:attrName>
                                        </p:attrNameLst>
                                      </p:cBhvr>
                                      <p:to>
                                        <p:strVal val="visible"/>
                                      </p:to>
                                    </p:set>
                                    <p:animEffect transition="in" filter="wipe(left)">
                                      <p:cBhvr>
                                        <p:cTn id="55" dur="500"/>
                                        <p:tgtEl>
                                          <p:spTgt spid="69"/>
                                        </p:tgtEl>
                                      </p:cBhvr>
                                    </p:animEffect>
                                  </p:childTnLst>
                                </p:cTn>
                              </p:par>
                              <p:par>
                                <p:cTn id="56" presetID="22" presetClass="entr" presetSubtype="8" fill="hold" nodeType="withEffect">
                                  <p:stCondLst>
                                    <p:cond delay="37500"/>
                                  </p:stCondLst>
                                  <p:childTnLst>
                                    <p:set>
                                      <p:cBhvr>
                                        <p:cTn id="57" dur="1" fill="hold">
                                          <p:stCondLst>
                                            <p:cond delay="0"/>
                                          </p:stCondLst>
                                        </p:cTn>
                                        <p:tgtEl>
                                          <p:spTgt spid="70"/>
                                        </p:tgtEl>
                                        <p:attrNameLst>
                                          <p:attrName>style.visibility</p:attrName>
                                        </p:attrNameLst>
                                      </p:cBhvr>
                                      <p:to>
                                        <p:strVal val="visible"/>
                                      </p:to>
                                    </p:set>
                                    <p:animEffect transition="in" filter="wipe(left)">
                                      <p:cBhvr>
                                        <p:cTn id="58" dur="500"/>
                                        <p:tgtEl>
                                          <p:spTgt spid="70"/>
                                        </p:tgtEl>
                                      </p:cBhvr>
                                    </p:animEffect>
                                  </p:childTnLst>
                                </p:cTn>
                              </p:par>
                              <p:par>
                                <p:cTn id="59" presetID="22" presetClass="entr" presetSubtype="8" fill="hold" nodeType="withEffect">
                                  <p:stCondLst>
                                    <p:cond delay="42250"/>
                                  </p:stCondLst>
                                  <p:childTnLst>
                                    <p:set>
                                      <p:cBhvr>
                                        <p:cTn id="60" dur="1" fill="hold">
                                          <p:stCondLst>
                                            <p:cond delay="0"/>
                                          </p:stCondLst>
                                        </p:cTn>
                                        <p:tgtEl>
                                          <p:spTgt spid="71"/>
                                        </p:tgtEl>
                                        <p:attrNameLst>
                                          <p:attrName>style.visibility</p:attrName>
                                        </p:attrNameLst>
                                      </p:cBhvr>
                                      <p:to>
                                        <p:strVal val="visible"/>
                                      </p:to>
                                    </p:set>
                                    <p:animEffect transition="in" filter="wipe(left)">
                                      <p:cBhvr>
                                        <p:cTn id="61" dur="500"/>
                                        <p:tgtEl>
                                          <p:spTgt spid="71"/>
                                        </p:tgtEl>
                                      </p:cBhvr>
                                    </p:animEffect>
                                  </p:childTnLst>
                                </p:cTn>
                              </p:par>
                              <p:par>
                                <p:cTn id="62" presetID="2" presetClass="exit" presetSubtype="8" fill="hold" grpId="1" nodeType="withEffect">
                                  <p:stCondLst>
                                    <p:cond delay="53000"/>
                                  </p:stCondLst>
                                  <p:childTnLst>
                                    <p:anim calcmode="lin" valueType="num">
                                      <p:cBhvr additive="base">
                                        <p:cTn id="63" dur="500"/>
                                        <p:tgtEl>
                                          <p:spTgt spid="2"/>
                                        </p:tgtEl>
                                        <p:attrNameLst>
                                          <p:attrName>ppt_x</p:attrName>
                                        </p:attrNameLst>
                                      </p:cBhvr>
                                      <p:tavLst>
                                        <p:tav tm="0">
                                          <p:val>
                                            <p:strVal val="ppt_x"/>
                                          </p:val>
                                        </p:tav>
                                        <p:tav tm="100000">
                                          <p:val>
                                            <p:strVal val="0-ppt_w/2"/>
                                          </p:val>
                                        </p:tav>
                                      </p:tavLst>
                                    </p:anim>
                                    <p:anim calcmode="lin" valueType="num">
                                      <p:cBhvr additive="base">
                                        <p:cTn id="64" dur="500"/>
                                        <p:tgtEl>
                                          <p:spTgt spid="2"/>
                                        </p:tgtEl>
                                        <p:attrNameLst>
                                          <p:attrName>ppt_y</p:attrName>
                                        </p:attrNameLst>
                                      </p:cBhvr>
                                      <p:tavLst>
                                        <p:tav tm="0">
                                          <p:val>
                                            <p:strVal val="ppt_y"/>
                                          </p:val>
                                        </p:tav>
                                        <p:tav tm="100000">
                                          <p:val>
                                            <p:strVal val="ppt_y"/>
                                          </p:val>
                                        </p:tav>
                                      </p:tavLst>
                                    </p:anim>
                                    <p:set>
                                      <p:cBhvr>
                                        <p:cTn id="65" dur="1" fill="hold">
                                          <p:stCondLst>
                                            <p:cond delay="499"/>
                                          </p:stCondLst>
                                        </p:cTn>
                                        <p:tgtEl>
                                          <p:spTgt spid="2"/>
                                        </p:tgtEl>
                                        <p:attrNameLst>
                                          <p:attrName>style.visibility</p:attrName>
                                        </p:attrNameLst>
                                      </p:cBhvr>
                                      <p:to>
                                        <p:strVal val="hidden"/>
                                      </p:to>
                                    </p:set>
                                  </p:childTnLst>
                                </p:cTn>
                              </p:par>
                              <p:par>
                                <p:cTn id="66" presetID="2" presetClass="exit" presetSubtype="8" fill="hold" nodeType="withEffect">
                                  <p:stCondLst>
                                    <p:cond delay="53000"/>
                                  </p:stCondLst>
                                  <p:childTnLst>
                                    <p:anim calcmode="lin" valueType="num">
                                      <p:cBhvr additive="base">
                                        <p:cTn id="67" dur="500"/>
                                        <p:tgtEl>
                                          <p:spTgt spid="3"/>
                                        </p:tgtEl>
                                        <p:attrNameLst>
                                          <p:attrName>ppt_x</p:attrName>
                                        </p:attrNameLst>
                                      </p:cBhvr>
                                      <p:tavLst>
                                        <p:tav tm="0">
                                          <p:val>
                                            <p:strVal val="ppt_x"/>
                                          </p:val>
                                        </p:tav>
                                        <p:tav tm="100000">
                                          <p:val>
                                            <p:strVal val="0-ppt_w/2"/>
                                          </p:val>
                                        </p:tav>
                                      </p:tavLst>
                                    </p:anim>
                                    <p:anim calcmode="lin" valueType="num">
                                      <p:cBhvr additive="base">
                                        <p:cTn id="68" dur="500"/>
                                        <p:tgtEl>
                                          <p:spTgt spid="3"/>
                                        </p:tgtEl>
                                        <p:attrNameLst>
                                          <p:attrName>ppt_y</p:attrName>
                                        </p:attrNameLst>
                                      </p:cBhvr>
                                      <p:tavLst>
                                        <p:tav tm="0">
                                          <p:val>
                                            <p:strVal val="ppt_y"/>
                                          </p:val>
                                        </p:tav>
                                        <p:tav tm="100000">
                                          <p:val>
                                            <p:strVal val="ppt_y"/>
                                          </p:val>
                                        </p:tav>
                                      </p:tavLst>
                                    </p:anim>
                                    <p:set>
                                      <p:cBhvr>
                                        <p:cTn id="69" dur="1" fill="hold">
                                          <p:stCondLst>
                                            <p:cond delay="499"/>
                                          </p:stCondLst>
                                        </p:cTn>
                                        <p:tgtEl>
                                          <p:spTgt spid="3"/>
                                        </p:tgtEl>
                                        <p:attrNameLst>
                                          <p:attrName>style.visibility</p:attrName>
                                        </p:attrNameLst>
                                      </p:cBhvr>
                                      <p:to>
                                        <p:strVal val="hidden"/>
                                      </p:to>
                                    </p:set>
                                  </p:childTnLst>
                                </p:cTn>
                              </p:par>
                              <p:par>
                                <p:cTn id="70" presetID="22" presetClass="exit" presetSubtype="2" fill="hold" grpId="1" nodeType="withEffect">
                                  <p:stCondLst>
                                    <p:cond delay="53000"/>
                                  </p:stCondLst>
                                  <p:childTnLst>
                                    <p:animEffect transition="out" filter="wipe(right)">
                                      <p:cBhvr>
                                        <p:cTn id="71" dur="500"/>
                                        <p:tgtEl>
                                          <p:spTgt spid="4">
                                            <p:txEl>
                                              <p:pRg st="0" end="0"/>
                                            </p:txEl>
                                          </p:spTgt>
                                        </p:tgtEl>
                                      </p:cBhvr>
                                    </p:animEffect>
                                    <p:set>
                                      <p:cBhvr>
                                        <p:cTn id="72" dur="1" fill="hold">
                                          <p:stCondLst>
                                            <p:cond delay="499"/>
                                          </p:stCondLst>
                                        </p:cTn>
                                        <p:tgtEl>
                                          <p:spTgt spid="4">
                                            <p:txEl>
                                              <p:pRg st="0" end="0"/>
                                            </p:txEl>
                                          </p:spTgt>
                                        </p:tgtEl>
                                        <p:attrNameLst>
                                          <p:attrName>style.visibility</p:attrName>
                                        </p:attrNameLst>
                                      </p:cBhvr>
                                      <p:to>
                                        <p:strVal val="hidden"/>
                                      </p:to>
                                    </p:set>
                                  </p:childTnLst>
                                </p:cTn>
                              </p:par>
                              <p:par>
                                <p:cTn id="73" presetID="22" presetClass="exit" presetSubtype="2" fill="hold" grpId="1" nodeType="withEffect">
                                  <p:stCondLst>
                                    <p:cond delay="53000"/>
                                  </p:stCondLst>
                                  <p:childTnLst>
                                    <p:animEffect transition="out" filter="wipe(right)">
                                      <p:cBhvr>
                                        <p:cTn id="74" dur="500"/>
                                        <p:tgtEl>
                                          <p:spTgt spid="4">
                                            <p:txEl>
                                              <p:pRg st="1" end="1"/>
                                            </p:txEl>
                                          </p:spTgt>
                                        </p:tgtEl>
                                      </p:cBhvr>
                                    </p:animEffect>
                                    <p:set>
                                      <p:cBhvr>
                                        <p:cTn id="75" dur="1" fill="hold">
                                          <p:stCondLst>
                                            <p:cond delay="499"/>
                                          </p:stCondLst>
                                        </p:cTn>
                                        <p:tgtEl>
                                          <p:spTgt spid="4">
                                            <p:txEl>
                                              <p:pRg st="1" end="1"/>
                                            </p:txEl>
                                          </p:spTgt>
                                        </p:tgtEl>
                                        <p:attrNameLst>
                                          <p:attrName>style.visibility</p:attrName>
                                        </p:attrNameLst>
                                      </p:cBhvr>
                                      <p:to>
                                        <p:strVal val="hidden"/>
                                      </p:to>
                                    </p:set>
                                  </p:childTnLst>
                                </p:cTn>
                              </p:par>
                              <p:par>
                                <p:cTn id="76" presetID="22" presetClass="exit" presetSubtype="2" fill="hold" grpId="1" nodeType="withEffect">
                                  <p:stCondLst>
                                    <p:cond delay="53000"/>
                                  </p:stCondLst>
                                  <p:childTnLst>
                                    <p:animEffect transition="out" filter="wipe(right)">
                                      <p:cBhvr>
                                        <p:cTn id="77" dur="500"/>
                                        <p:tgtEl>
                                          <p:spTgt spid="4">
                                            <p:txEl>
                                              <p:pRg st="2" end="2"/>
                                            </p:txEl>
                                          </p:spTgt>
                                        </p:tgtEl>
                                      </p:cBhvr>
                                    </p:animEffect>
                                    <p:set>
                                      <p:cBhvr>
                                        <p:cTn id="78" dur="1" fill="hold">
                                          <p:stCondLst>
                                            <p:cond delay="499"/>
                                          </p:stCondLst>
                                        </p:cTn>
                                        <p:tgtEl>
                                          <p:spTgt spid="4">
                                            <p:txEl>
                                              <p:pRg st="2" end="2"/>
                                            </p:txEl>
                                          </p:spTgt>
                                        </p:tgtEl>
                                        <p:attrNameLst>
                                          <p:attrName>style.visibility</p:attrName>
                                        </p:attrNameLst>
                                      </p:cBhvr>
                                      <p:to>
                                        <p:strVal val="hidden"/>
                                      </p:to>
                                    </p:set>
                                  </p:childTnLst>
                                </p:cTn>
                              </p:par>
                              <p:par>
                                <p:cTn id="79" presetID="22" presetClass="exit" presetSubtype="2" fill="hold" grpId="1" nodeType="withEffect">
                                  <p:stCondLst>
                                    <p:cond delay="53000"/>
                                  </p:stCondLst>
                                  <p:childTnLst>
                                    <p:animEffect transition="out" filter="wipe(right)">
                                      <p:cBhvr>
                                        <p:cTn id="80" dur="500"/>
                                        <p:tgtEl>
                                          <p:spTgt spid="4">
                                            <p:txEl>
                                              <p:pRg st="3" end="3"/>
                                            </p:txEl>
                                          </p:spTgt>
                                        </p:tgtEl>
                                      </p:cBhvr>
                                    </p:animEffect>
                                    <p:set>
                                      <p:cBhvr>
                                        <p:cTn id="81" dur="1" fill="hold">
                                          <p:stCondLst>
                                            <p:cond delay="499"/>
                                          </p:stCondLst>
                                        </p:cTn>
                                        <p:tgtEl>
                                          <p:spTgt spid="4">
                                            <p:txEl>
                                              <p:pRg st="3" end="3"/>
                                            </p:txEl>
                                          </p:spTgt>
                                        </p:tgtEl>
                                        <p:attrNameLst>
                                          <p:attrName>style.visibility</p:attrName>
                                        </p:attrNameLst>
                                      </p:cBhvr>
                                      <p:to>
                                        <p:strVal val="hidden"/>
                                      </p:to>
                                    </p:set>
                                  </p:childTnLst>
                                </p:cTn>
                              </p:par>
                              <p:par>
                                <p:cTn id="82" presetID="22" presetClass="exit" presetSubtype="2" fill="hold" grpId="1" nodeType="withEffect">
                                  <p:stCondLst>
                                    <p:cond delay="53000"/>
                                  </p:stCondLst>
                                  <p:childTnLst>
                                    <p:animEffect transition="out" filter="wipe(right)">
                                      <p:cBhvr>
                                        <p:cTn id="83" dur="500"/>
                                        <p:tgtEl>
                                          <p:spTgt spid="4">
                                            <p:txEl>
                                              <p:pRg st="4" end="4"/>
                                            </p:txEl>
                                          </p:spTgt>
                                        </p:tgtEl>
                                      </p:cBhvr>
                                    </p:animEffect>
                                    <p:set>
                                      <p:cBhvr>
                                        <p:cTn id="84" dur="1" fill="hold">
                                          <p:stCondLst>
                                            <p:cond delay="499"/>
                                          </p:stCondLst>
                                        </p:cTn>
                                        <p:tgtEl>
                                          <p:spTgt spid="4">
                                            <p:txEl>
                                              <p:pRg st="4" end="4"/>
                                            </p:txEl>
                                          </p:spTgt>
                                        </p:tgtEl>
                                        <p:attrNameLst>
                                          <p:attrName>style.visibility</p:attrName>
                                        </p:attrNameLst>
                                      </p:cBhvr>
                                      <p:to>
                                        <p:strVal val="hidden"/>
                                      </p:to>
                                    </p:set>
                                  </p:childTnLst>
                                </p:cTn>
                              </p:par>
                              <p:par>
                                <p:cTn id="85" presetID="22" presetClass="exit" presetSubtype="2" fill="hold" grpId="1" nodeType="withEffect">
                                  <p:stCondLst>
                                    <p:cond delay="53000"/>
                                  </p:stCondLst>
                                  <p:childTnLst>
                                    <p:animEffect transition="out" filter="wipe(right)">
                                      <p:cBhvr>
                                        <p:cTn id="86" dur="500"/>
                                        <p:tgtEl>
                                          <p:spTgt spid="4">
                                            <p:txEl>
                                              <p:pRg st="5" end="5"/>
                                            </p:txEl>
                                          </p:spTgt>
                                        </p:tgtEl>
                                      </p:cBhvr>
                                    </p:animEffect>
                                    <p:set>
                                      <p:cBhvr>
                                        <p:cTn id="87" dur="1" fill="hold">
                                          <p:stCondLst>
                                            <p:cond delay="499"/>
                                          </p:stCondLst>
                                        </p:cTn>
                                        <p:tgtEl>
                                          <p:spTgt spid="4">
                                            <p:txEl>
                                              <p:pRg st="5" end="5"/>
                                            </p:txEl>
                                          </p:spTgt>
                                        </p:tgtEl>
                                        <p:attrNameLst>
                                          <p:attrName>style.visibility</p:attrName>
                                        </p:attrNameLst>
                                      </p:cBhvr>
                                      <p:to>
                                        <p:strVal val="hidden"/>
                                      </p:to>
                                    </p:set>
                                  </p:childTnLst>
                                </p:cTn>
                              </p:par>
                              <p:par>
                                <p:cTn id="88" presetID="22" presetClass="exit" presetSubtype="2" fill="hold" nodeType="withEffect">
                                  <p:stCondLst>
                                    <p:cond delay="53000"/>
                                  </p:stCondLst>
                                  <p:childTnLst>
                                    <p:animEffect transition="out" filter="wipe(right)">
                                      <p:cBhvr>
                                        <p:cTn id="89" dur="500"/>
                                        <p:tgtEl>
                                          <p:spTgt spid="67"/>
                                        </p:tgtEl>
                                      </p:cBhvr>
                                    </p:animEffect>
                                    <p:set>
                                      <p:cBhvr>
                                        <p:cTn id="90" dur="1" fill="hold">
                                          <p:stCondLst>
                                            <p:cond delay="499"/>
                                          </p:stCondLst>
                                        </p:cTn>
                                        <p:tgtEl>
                                          <p:spTgt spid="67"/>
                                        </p:tgtEl>
                                        <p:attrNameLst>
                                          <p:attrName>style.visibility</p:attrName>
                                        </p:attrNameLst>
                                      </p:cBhvr>
                                      <p:to>
                                        <p:strVal val="hidden"/>
                                      </p:to>
                                    </p:set>
                                  </p:childTnLst>
                                </p:cTn>
                              </p:par>
                              <p:par>
                                <p:cTn id="91" presetID="22" presetClass="exit" presetSubtype="2" fill="hold" nodeType="withEffect">
                                  <p:stCondLst>
                                    <p:cond delay="53000"/>
                                  </p:stCondLst>
                                  <p:childTnLst>
                                    <p:animEffect transition="out" filter="wipe(right)">
                                      <p:cBhvr>
                                        <p:cTn id="92" dur="500"/>
                                        <p:tgtEl>
                                          <p:spTgt spid="68"/>
                                        </p:tgtEl>
                                      </p:cBhvr>
                                    </p:animEffect>
                                    <p:set>
                                      <p:cBhvr>
                                        <p:cTn id="93" dur="1" fill="hold">
                                          <p:stCondLst>
                                            <p:cond delay="499"/>
                                          </p:stCondLst>
                                        </p:cTn>
                                        <p:tgtEl>
                                          <p:spTgt spid="68"/>
                                        </p:tgtEl>
                                        <p:attrNameLst>
                                          <p:attrName>style.visibility</p:attrName>
                                        </p:attrNameLst>
                                      </p:cBhvr>
                                      <p:to>
                                        <p:strVal val="hidden"/>
                                      </p:to>
                                    </p:set>
                                  </p:childTnLst>
                                </p:cTn>
                              </p:par>
                              <p:par>
                                <p:cTn id="94" presetID="22" presetClass="exit" presetSubtype="2" fill="hold" nodeType="withEffect">
                                  <p:stCondLst>
                                    <p:cond delay="53000"/>
                                  </p:stCondLst>
                                  <p:childTnLst>
                                    <p:animEffect transition="out" filter="wipe(right)">
                                      <p:cBhvr>
                                        <p:cTn id="95" dur="500"/>
                                        <p:tgtEl>
                                          <p:spTgt spid="69"/>
                                        </p:tgtEl>
                                      </p:cBhvr>
                                    </p:animEffect>
                                    <p:set>
                                      <p:cBhvr>
                                        <p:cTn id="96" dur="1" fill="hold">
                                          <p:stCondLst>
                                            <p:cond delay="499"/>
                                          </p:stCondLst>
                                        </p:cTn>
                                        <p:tgtEl>
                                          <p:spTgt spid="69"/>
                                        </p:tgtEl>
                                        <p:attrNameLst>
                                          <p:attrName>style.visibility</p:attrName>
                                        </p:attrNameLst>
                                      </p:cBhvr>
                                      <p:to>
                                        <p:strVal val="hidden"/>
                                      </p:to>
                                    </p:set>
                                  </p:childTnLst>
                                </p:cTn>
                              </p:par>
                              <p:par>
                                <p:cTn id="97" presetID="22" presetClass="exit" presetSubtype="2" fill="hold" nodeType="withEffect">
                                  <p:stCondLst>
                                    <p:cond delay="53000"/>
                                  </p:stCondLst>
                                  <p:childTnLst>
                                    <p:animEffect transition="out" filter="wipe(right)">
                                      <p:cBhvr>
                                        <p:cTn id="98" dur="500"/>
                                        <p:tgtEl>
                                          <p:spTgt spid="70"/>
                                        </p:tgtEl>
                                      </p:cBhvr>
                                    </p:animEffect>
                                    <p:set>
                                      <p:cBhvr>
                                        <p:cTn id="99" dur="1" fill="hold">
                                          <p:stCondLst>
                                            <p:cond delay="499"/>
                                          </p:stCondLst>
                                        </p:cTn>
                                        <p:tgtEl>
                                          <p:spTgt spid="70"/>
                                        </p:tgtEl>
                                        <p:attrNameLst>
                                          <p:attrName>style.visibility</p:attrName>
                                        </p:attrNameLst>
                                      </p:cBhvr>
                                      <p:to>
                                        <p:strVal val="hidden"/>
                                      </p:to>
                                    </p:set>
                                  </p:childTnLst>
                                </p:cTn>
                              </p:par>
                              <p:par>
                                <p:cTn id="100" presetID="22" presetClass="exit" presetSubtype="2" fill="hold" nodeType="withEffect">
                                  <p:stCondLst>
                                    <p:cond delay="53000"/>
                                  </p:stCondLst>
                                  <p:childTnLst>
                                    <p:animEffect transition="out" filter="wipe(right)">
                                      <p:cBhvr>
                                        <p:cTn id="101" dur="500"/>
                                        <p:tgtEl>
                                          <p:spTgt spid="71"/>
                                        </p:tgtEl>
                                      </p:cBhvr>
                                    </p:animEffect>
                                    <p:set>
                                      <p:cBhvr>
                                        <p:cTn id="102" dur="1" fill="hold">
                                          <p:stCondLst>
                                            <p:cond delay="499"/>
                                          </p:stCondLst>
                                        </p:cTn>
                                        <p:tgtEl>
                                          <p:spTgt spid="71"/>
                                        </p:tgtEl>
                                        <p:attrNameLst>
                                          <p:attrName>style.visibility</p:attrName>
                                        </p:attrNameLst>
                                      </p:cBhvr>
                                      <p:to>
                                        <p:strVal val="hidden"/>
                                      </p:to>
                                    </p:set>
                                  </p:childTnLst>
                                </p:cTn>
                              </p:par>
                              <p:par>
                                <p:cTn id="103" presetID="2" presetClass="exit" presetSubtype="2" fill="hold" nodeType="withEffect">
                                  <p:stCondLst>
                                    <p:cond delay="53000"/>
                                  </p:stCondLst>
                                  <p:childTnLst>
                                    <p:anim calcmode="lin" valueType="num">
                                      <p:cBhvr additive="base">
                                        <p:cTn id="104" dur="500"/>
                                        <p:tgtEl>
                                          <p:spTgt spid="11"/>
                                        </p:tgtEl>
                                        <p:attrNameLst>
                                          <p:attrName>ppt_x</p:attrName>
                                        </p:attrNameLst>
                                      </p:cBhvr>
                                      <p:tavLst>
                                        <p:tav tm="0">
                                          <p:val>
                                            <p:strVal val="ppt_x"/>
                                          </p:val>
                                        </p:tav>
                                        <p:tav tm="100000">
                                          <p:val>
                                            <p:strVal val="1+ppt_w/2"/>
                                          </p:val>
                                        </p:tav>
                                      </p:tavLst>
                                    </p:anim>
                                    <p:anim calcmode="lin" valueType="num">
                                      <p:cBhvr additive="base">
                                        <p:cTn id="105" dur="500"/>
                                        <p:tgtEl>
                                          <p:spTgt spid="11"/>
                                        </p:tgtEl>
                                        <p:attrNameLst>
                                          <p:attrName>ppt_y</p:attrName>
                                        </p:attrNameLst>
                                      </p:cBhvr>
                                      <p:tavLst>
                                        <p:tav tm="0">
                                          <p:val>
                                            <p:strVal val="ppt_y"/>
                                          </p:val>
                                        </p:tav>
                                        <p:tav tm="100000">
                                          <p:val>
                                            <p:strVal val="ppt_y"/>
                                          </p:val>
                                        </p:tav>
                                      </p:tavLst>
                                    </p:anim>
                                    <p:set>
                                      <p:cBhvr>
                                        <p:cTn id="106" dur="1" fill="hold">
                                          <p:stCondLst>
                                            <p:cond delay="499"/>
                                          </p:stCondLst>
                                        </p:cTn>
                                        <p:tgtEl>
                                          <p:spTgt spid="11"/>
                                        </p:tgtEl>
                                        <p:attrNameLst>
                                          <p:attrName>style.visibility</p:attrName>
                                        </p:attrNameLst>
                                      </p:cBhvr>
                                      <p:to>
                                        <p:strVal val="hidden"/>
                                      </p:to>
                                    </p:set>
                                  </p:childTnLst>
                                </p:cTn>
                              </p:par>
                              <p:par>
                                <p:cTn id="107" presetID="2" presetClass="exit" presetSubtype="2" fill="hold" grpId="1" nodeType="withEffect">
                                  <p:stCondLst>
                                    <p:cond delay="53000"/>
                                  </p:stCondLst>
                                  <p:childTnLst>
                                    <p:anim calcmode="lin" valueType="num">
                                      <p:cBhvr additive="base">
                                        <p:cTn id="108" dur="500"/>
                                        <p:tgtEl>
                                          <p:spTgt spid="49"/>
                                        </p:tgtEl>
                                        <p:attrNameLst>
                                          <p:attrName>ppt_x</p:attrName>
                                        </p:attrNameLst>
                                      </p:cBhvr>
                                      <p:tavLst>
                                        <p:tav tm="0">
                                          <p:val>
                                            <p:strVal val="ppt_x"/>
                                          </p:val>
                                        </p:tav>
                                        <p:tav tm="100000">
                                          <p:val>
                                            <p:strVal val="1+ppt_w/2"/>
                                          </p:val>
                                        </p:tav>
                                      </p:tavLst>
                                    </p:anim>
                                    <p:anim calcmode="lin" valueType="num">
                                      <p:cBhvr additive="base">
                                        <p:cTn id="109" dur="500"/>
                                        <p:tgtEl>
                                          <p:spTgt spid="49"/>
                                        </p:tgtEl>
                                        <p:attrNameLst>
                                          <p:attrName>ppt_y</p:attrName>
                                        </p:attrNameLst>
                                      </p:cBhvr>
                                      <p:tavLst>
                                        <p:tav tm="0">
                                          <p:val>
                                            <p:strVal val="ppt_y"/>
                                          </p:val>
                                        </p:tav>
                                        <p:tav tm="100000">
                                          <p:val>
                                            <p:strVal val="ppt_y"/>
                                          </p:val>
                                        </p:tav>
                                      </p:tavLst>
                                    </p:anim>
                                    <p:set>
                                      <p:cBhvr>
                                        <p:cTn id="110" dur="1" fill="hold">
                                          <p:stCondLst>
                                            <p:cond delay="499"/>
                                          </p:stCondLst>
                                        </p:cTn>
                                        <p:tgtEl>
                                          <p:spTgt spid="49"/>
                                        </p:tgtEl>
                                        <p:attrNameLst>
                                          <p:attrName>style.visibility</p:attrName>
                                        </p:attrNameLst>
                                      </p:cBhvr>
                                      <p:to>
                                        <p:strVal val="hidden"/>
                                      </p:to>
                                    </p:set>
                                  </p:childTnLst>
                                </p:cTn>
                              </p:par>
                              <p:par>
                                <p:cTn id="111" presetID="2" presetClass="exit" presetSubtype="2" fill="hold" nodeType="withEffect">
                                  <p:stCondLst>
                                    <p:cond delay="53000"/>
                                  </p:stCondLst>
                                  <p:childTnLst>
                                    <p:anim calcmode="lin" valueType="num">
                                      <p:cBhvr additive="base">
                                        <p:cTn id="112" dur="500"/>
                                        <p:tgtEl>
                                          <p:spTgt spid="21"/>
                                        </p:tgtEl>
                                        <p:attrNameLst>
                                          <p:attrName>ppt_x</p:attrName>
                                        </p:attrNameLst>
                                      </p:cBhvr>
                                      <p:tavLst>
                                        <p:tav tm="0">
                                          <p:val>
                                            <p:strVal val="ppt_x"/>
                                          </p:val>
                                        </p:tav>
                                        <p:tav tm="100000">
                                          <p:val>
                                            <p:strVal val="1+ppt_w/2"/>
                                          </p:val>
                                        </p:tav>
                                      </p:tavLst>
                                    </p:anim>
                                    <p:anim calcmode="lin" valueType="num">
                                      <p:cBhvr additive="base">
                                        <p:cTn id="113" dur="500"/>
                                        <p:tgtEl>
                                          <p:spTgt spid="21"/>
                                        </p:tgtEl>
                                        <p:attrNameLst>
                                          <p:attrName>ppt_y</p:attrName>
                                        </p:attrNameLst>
                                      </p:cBhvr>
                                      <p:tavLst>
                                        <p:tav tm="0">
                                          <p:val>
                                            <p:strVal val="ppt_y"/>
                                          </p:val>
                                        </p:tav>
                                        <p:tav tm="100000">
                                          <p:val>
                                            <p:strVal val="ppt_y"/>
                                          </p:val>
                                        </p:tav>
                                      </p:tavLst>
                                    </p:anim>
                                    <p:set>
                                      <p:cBhvr>
                                        <p:cTn id="114" dur="1" fill="hold">
                                          <p:stCondLst>
                                            <p:cond delay="499"/>
                                          </p:stCondLst>
                                        </p:cTn>
                                        <p:tgtEl>
                                          <p:spTgt spid="21"/>
                                        </p:tgtEl>
                                        <p:attrNameLst>
                                          <p:attrName>style.visibility</p:attrName>
                                        </p:attrNameLst>
                                      </p:cBhvr>
                                      <p:to>
                                        <p:strVal val="hidden"/>
                                      </p:to>
                                    </p:set>
                                  </p:childTnLst>
                                </p:cTn>
                              </p:par>
                              <p:par>
                                <p:cTn id="115" presetID="2" presetClass="exit" presetSubtype="2" fill="hold" nodeType="withEffect">
                                  <p:stCondLst>
                                    <p:cond delay="53000"/>
                                  </p:stCondLst>
                                  <p:childTnLst>
                                    <p:anim calcmode="lin" valueType="num">
                                      <p:cBhvr additive="base">
                                        <p:cTn id="116" dur="500"/>
                                        <p:tgtEl>
                                          <p:spTgt spid="22"/>
                                        </p:tgtEl>
                                        <p:attrNameLst>
                                          <p:attrName>ppt_x</p:attrName>
                                        </p:attrNameLst>
                                      </p:cBhvr>
                                      <p:tavLst>
                                        <p:tav tm="0">
                                          <p:val>
                                            <p:strVal val="ppt_x"/>
                                          </p:val>
                                        </p:tav>
                                        <p:tav tm="100000">
                                          <p:val>
                                            <p:strVal val="1+ppt_w/2"/>
                                          </p:val>
                                        </p:tav>
                                      </p:tavLst>
                                    </p:anim>
                                    <p:anim calcmode="lin" valueType="num">
                                      <p:cBhvr additive="base">
                                        <p:cTn id="117" dur="500"/>
                                        <p:tgtEl>
                                          <p:spTgt spid="22"/>
                                        </p:tgtEl>
                                        <p:attrNameLst>
                                          <p:attrName>ppt_y</p:attrName>
                                        </p:attrNameLst>
                                      </p:cBhvr>
                                      <p:tavLst>
                                        <p:tav tm="0">
                                          <p:val>
                                            <p:strVal val="ppt_y"/>
                                          </p:val>
                                        </p:tav>
                                        <p:tav tm="100000">
                                          <p:val>
                                            <p:strVal val="ppt_y"/>
                                          </p:val>
                                        </p:tav>
                                      </p:tavLst>
                                    </p:anim>
                                    <p:set>
                                      <p:cBhvr>
                                        <p:cTn id="118"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9" fill="hold" display="0">
                  <p:stCondLst>
                    <p:cond delay="indefinite"/>
                  </p:stCondLst>
                  <p:endCondLst>
                    <p:cond evt="onStopAudio" delay="0">
                      <p:tgtEl>
                        <p:sldTgt/>
                      </p:tgtEl>
                    </p:cond>
                  </p:endCondLst>
                </p:cTn>
                <p:tgtEl>
                  <p:spTgt spid="10"/>
                </p:tgtEl>
              </p:cMediaNode>
            </p:audio>
          </p:childTnLst>
        </p:cTn>
      </p:par>
    </p:tnLst>
    <p:bldLst>
      <p:bldP spid="49" grpId="0" animBg="1"/>
      <p:bldP spid="49" grpId="1" animBg="1"/>
      <p:bldP spid="2" grpId="0"/>
      <p:bldP spid="2" grpId="1"/>
      <p:bldP spid="4" grpId="0" uiExpand="1" build="p"/>
      <p:bldP spid="4" grpId="1" uiExpand="1" build="allAtOnce"/>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87B957BC-5513-9E47-C629-D346DFA66852}"/>
              </a:ext>
            </a:extLst>
          </p:cNvPr>
          <p:cNvGrpSpPr/>
          <p:nvPr/>
        </p:nvGrpSpPr>
        <p:grpSpPr>
          <a:xfrm>
            <a:off x="228600" y="1352550"/>
            <a:ext cx="9910763" cy="4357687"/>
            <a:chOff x="228600" y="1352550"/>
            <a:chExt cx="9910763" cy="4357687"/>
          </a:xfrm>
        </p:grpSpPr>
        <p:grpSp>
          <p:nvGrpSpPr>
            <p:cNvPr id="11" name="Group 10">
              <a:extLst>
                <a:ext uri="{FF2B5EF4-FFF2-40B4-BE49-F238E27FC236}">
                  <a16:creationId xmlns:a16="http://schemas.microsoft.com/office/drawing/2014/main" id="{79284F4F-5353-36F8-D4D3-960BFBFAF06C}"/>
                </a:ext>
              </a:extLst>
            </p:cNvPr>
            <p:cNvGrpSpPr/>
            <p:nvPr/>
          </p:nvGrpSpPr>
          <p:grpSpPr>
            <a:xfrm>
              <a:off x="228600" y="1352550"/>
              <a:ext cx="9910763" cy="4357687"/>
              <a:chOff x="228600" y="1352550"/>
              <a:chExt cx="9910763" cy="4357687"/>
            </a:xfrm>
          </p:grpSpPr>
          <p:sp>
            <p:nvSpPr>
              <p:cNvPr id="9" name="Rectangle 8">
                <a:extLst>
                  <a:ext uri="{FF2B5EF4-FFF2-40B4-BE49-F238E27FC236}">
                    <a16:creationId xmlns:a16="http://schemas.microsoft.com/office/drawing/2014/main" id="{A5BFAEDE-BE72-7CD6-BF1D-D10C713EADCA}"/>
                  </a:ext>
                </a:extLst>
              </p:cNvPr>
              <p:cNvSpPr/>
              <p:nvPr/>
            </p:nvSpPr>
            <p:spPr>
              <a:xfrm>
                <a:off x="295275" y="1352550"/>
                <a:ext cx="9844088" cy="431958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roup 45">
                <a:extLst>
                  <a:ext uri="{FF2B5EF4-FFF2-40B4-BE49-F238E27FC236}">
                    <a16:creationId xmlns:a16="http://schemas.microsoft.com/office/drawing/2014/main" id="{425F02BA-8C15-7C20-A988-184332F5740E}"/>
                  </a:ext>
                </a:extLst>
              </p:cNvPr>
              <p:cNvGrpSpPr/>
              <p:nvPr/>
            </p:nvGrpSpPr>
            <p:grpSpPr>
              <a:xfrm flipV="1">
                <a:off x="228600" y="4865507"/>
                <a:ext cx="822960" cy="844730"/>
                <a:chOff x="4898769" y="2804161"/>
                <a:chExt cx="822960" cy="844730"/>
              </a:xfrm>
            </p:grpSpPr>
            <p:cxnSp>
              <p:nvCxnSpPr>
                <p:cNvPr id="48" name="Straight Connector 47">
                  <a:extLst>
                    <a:ext uri="{FF2B5EF4-FFF2-40B4-BE49-F238E27FC236}">
                      <a16:creationId xmlns:a16="http://schemas.microsoft.com/office/drawing/2014/main" id="{0E4CBD36-1E74-8837-7AEB-CD6665B8704D}"/>
                    </a:ext>
                  </a:extLst>
                </p:cNvPr>
                <p:cNvCxnSpPr>
                  <a:cxnSpLocks/>
                </p:cNvCxnSpPr>
                <p:nvPr/>
              </p:nvCxnSpPr>
              <p:spPr>
                <a:xfrm>
                  <a:off x="4936868" y="2825931"/>
                  <a:ext cx="0" cy="822960"/>
                </a:xfrm>
                <a:prstGeom prst="line">
                  <a:avLst/>
                </a:prstGeom>
                <a:ln w="76200">
                  <a:solidFill>
                    <a:srgbClr val="FED02F"/>
                  </a:solidFill>
                </a:ln>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8674F500-CD84-9CF2-7B68-C8A8CCB953CD}"/>
                    </a:ext>
                  </a:extLst>
                </p:cNvPr>
                <p:cNvCxnSpPr>
                  <a:cxnSpLocks/>
                </p:cNvCxnSpPr>
                <p:nvPr/>
              </p:nvCxnSpPr>
              <p:spPr>
                <a:xfrm rot="5400000">
                  <a:off x="5310249" y="2392681"/>
                  <a:ext cx="0" cy="822960"/>
                </a:xfrm>
                <a:prstGeom prst="line">
                  <a:avLst/>
                </a:prstGeom>
                <a:ln w="76200">
                  <a:solidFill>
                    <a:srgbClr val="FED02F"/>
                  </a:solidFill>
                </a:ln>
              </p:spPr>
              <p:style>
                <a:lnRef idx="2">
                  <a:schemeClr val="accent1"/>
                </a:lnRef>
                <a:fillRef idx="0">
                  <a:schemeClr val="accent1"/>
                </a:fillRef>
                <a:effectRef idx="1">
                  <a:schemeClr val="accent1"/>
                </a:effectRef>
                <a:fontRef idx="minor">
                  <a:schemeClr val="tx1"/>
                </a:fontRef>
              </p:style>
            </p:cxnSp>
          </p:grpSp>
        </p:grpSp>
        <p:sp>
          <p:nvSpPr>
            <p:cNvPr id="7" name="TextBox 6">
              <a:extLst>
                <a:ext uri="{FF2B5EF4-FFF2-40B4-BE49-F238E27FC236}">
                  <a16:creationId xmlns:a16="http://schemas.microsoft.com/office/drawing/2014/main" id="{F8EF6776-9669-EF7D-7C00-6D4CB828756C}"/>
                </a:ext>
              </a:extLst>
            </p:cNvPr>
            <p:cNvSpPr txBox="1"/>
            <p:nvPr/>
          </p:nvSpPr>
          <p:spPr>
            <a:xfrm>
              <a:off x="524524" y="1758017"/>
              <a:ext cx="5990699" cy="2215991"/>
            </a:xfrm>
            <a:prstGeom prst="rect">
              <a:avLst/>
            </a:prstGeom>
            <a:noFill/>
          </p:spPr>
          <p:txBody>
            <a:bodyPr wrap="square" rtlCol="0">
              <a:spAutoFit/>
            </a:bodyPr>
            <a:lstStyle/>
            <a:p>
              <a:pPr marL="342900" indent="-342900">
                <a:spcAft>
                  <a:spcPts val="3600"/>
                </a:spcAft>
                <a:buClr>
                  <a:srgbClr val="09164D"/>
                </a:buClr>
                <a:buFont typeface="Arial" panose="020B0604020202020204" pitchFamily="34" charset="0"/>
                <a:buChar char="•"/>
              </a:pPr>
              <a:r>
                <a:rPr lang="en-US" altLang="en-US" sz="2200" dirty="0">
                  <a:latin typeface="Atkinson Hyperlegible" pitchFamily="2" charset="0"/>
                  <a:ea typeface="ＭＳ Ｐゴシック"/>
                  <a:cs typeface="Arial"/>
                </a:rPr>
                <a:t>Aim to comply with Stockholm Convention.</a:t>
              </a:r>
              <a:endParaRPr lang="en-US" altLang="en-US" sz="2200" dirty="0">
                <a:latin typeface="Atkinson Hyperlegible" pitchFamily="2" charset="0"/>
                <a:ea typeface="ＭＳ Ｐゴシック" charset="0"/>
              </a:endParaRPr>
            </a:p>
            <a:p>
              <a:pPr marL="342900" indent="-342900">
                <a:spcAft>
                  <a:spcPts val="2400"/>
                </a:spcAft>
                <a:buClr>
                  <a:srgbClr val="09164D"/>
                </a:buClr>
                <a:buFont typeface="Arial" panose="020B0604020202020204" pitchFamily="34" charset="0"/>
                <a:buChar char="•"/>
              </a:pPr>
              <a:r>
                <a:rPr lang="en-US" altLang="en-US" sz="2200" dirty="0">
                  <a:latin typeface="Atkinson Hyperlegible" pitchFamily="2" charset="0"/>
                  <a:ea typeface="ＭＳ Ｐゴシック"/>
                  <a:cs typeface="Arial"/>
                </a:rPr>
                <a:t>High temperature to prevent release of toxic particulates (dioxins &amp; furans).</a:t>
              </a:r>
            </a:p>
            <a:p>
              <a:pPr marL="702945" lvl="1" indent="-342900">
                <a:spcAft>
                  <a:spcPts val="3600"/>
                </a:spcAft>
                <a:buClr>
                  <a:schemeClr val="tx1"/>
                </a:buClr>
                <a:buSzPct val="100000"/>
                <a:buFont typeface="Arial" panose="020B0604020202020204" pitchFamily="34" charset="0"/>
                <a:buChar char="•"/>
              </a:pPr>
              <a:r>
                <a:rPr lang="en-US" altLang="en-US" sz="2200" dirty="0">
                  <a:latin typeface="Atkinson Hyperlegible" pitchFamily="2" charset="0"/>
                  <a:ea typeface="ＭＳ Ｐゴシック" charset="0"/>
                  <a:cs typeface="Arial" panose="020B0604020202020204" pitchFamily="34" charset="0"/>
                </a:rPr>
                <a:t>2 chambers: 850</a:t>
              </a:r>
              <a:r>
                <a:rPr lang="en-US" sz="2200" b="0" i="0" dirty="0">
                  <a:effectLst/>
                  <a:latin typeface="Atkinson Hyperlegible" pitchFamily="2" charset="0"/>
                </a:rPr>
                <a:t>°C </a:t>
              </a:r>
              <a:r>
                <a:rPr lang="en-US" altLang="en-US" sz="2200" dirty="0">
                  <a:latin typeface="Atkinson Hyperlegible" pitchFamily="2" charset="0"/>
                  <a:ea typeface="ＭＳ Ｐゴシック" charset="0"/>
                  <a:cs typeface="Arial" panose="020B0604020202020204" pitchFamily="34" charset="0"/>
                </a:rPr>
                <a:t>&amp; 1100</a:t>
              </a:r>
              <a:r>
                <a:rPr lang="en-US" sz="2200" b="0" i="0" dirty="0">
                  <a:effectLst/>
                  <a:latin typeface="Atkinson Hyperlegible" pitchFamily="2" charset="0"/>
                </a:rPr>
                <a:t>°C</a:t>
              </a:r>
              <a:endParaRPr lang="en-US" sz="2200" b="0" i="0" dirty="0">
                <a:effectLst/>
                <a:latin typeface="Atkinson Hyperlegible" pitchFamily="2" charset="0"/>
                <a:cs typeface="arial" panose="020B0604020202020204" pitchFamily="34" charset="0"/>
              </a:endParaRPr>
            </a:p>
          </p:txBody>
        </p:sp>
        <p:cxnSp>
          <p:nvCxnSpPr>
            <p:cNvPr id="53" name="Straight Connector 52">
              <a:extLst>
                <a:ext uri="{FF2B5EF4-FFF2-40B4-BE49-F238E27FC236}">
                  <a16:creationId xmlns:a16="http://schemas.microsoft.com/office/drawing/2014/main" id="{52F28BDC-51DB-2FB2-21E0-A3019EF6F2AD}"/>
                </a:ext>
              </a:extLst>
            </p:cNvPr>
            <p:cNvCxnSpPr>
              <a:cxnSpLocks/>
            </p:cNvCxnSpPr>
            <p:nvPr/>
          </p:nvCxnSpPr>
          <p:spPr>
            <a:xfrm>
              <a:off x="644493" y="2329412"/>
              <a:ext cx="5947901" cy="0"/>
            </a:xfrm>
            <a:prstGeom prst="line">
              <a:avLst/>
            </a:prstGeom>
            <a:ln w="6350">
              <a:solidFill>
                <a:schemeClr val="bg1">
                  <a:lumMod val="65000"/>
                  <a:alpha val="50000"/>
                </a:schemeClr>
              </a:solidFill>
            </a:ln>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6235035F-D32D-F418-BCEE-D4604D96F309}"/>
                </a:ext>
              </a:extLst>
            </p:cNvPr>
            <p:cNvCxnSpPr>
              <a:cxnSpLocks/>
            </p:cNvCxnSpPr>
            <p:nvPr/>
          </p:nvCxnSpPr>
          <p:spPr>
            <a:xfrm>
              <a:off x="644493" y="4237613"/>
              <a:ext cx="5947901" cy="0"/>
            </a:xfrm>
            <a:prstGeom prst="line">
              <a:avLst/>
            </a:prstGeom>
            <a:ln w="6350">
              <a:solidFill>
                <a:schemeClr val="bg1">
                  <a:lumMod val="65000"/>
                  <a:alpha val="50000"/>
                </a:schemeClr>
              </a:solidFill>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FA2ACCD2-8757-7827-87D6-A4198A2EE9DF}"/>
                </a:ext>
              </a:extLst>
            </p:cNvPr>
            <p:cNvSpPr txBox="1"/>
            <p:nvPr/>
          </p:nvSpPr>
          <p:spPr>
            <a:xfrm>
              <a:off x="524524" y="4501218"/>
              <a:ext cx="5990699" cy="769441"/>
            </a:xfrm>
            <a:prstGeom prst="rect">
              <a:avLst/>
            </a:prstGeom>
            <a:noFill/>
          </p:spPr>
          <p:txBody>
            <a:bodyPr wrap="square" rtlCol="0">
              <a:spAutoFit/>
            </a:bodyPr>
            <a:lstStyle/>
            <a:p>
              <a:pPr marL="342900" indent="-342900">
                <a:spcAft>
                  <a:spcPts val="3600"/>
                </a:spcAft>
                <a:buClr>
                  <a:srgbClr val="09164D"/>
                </a:buClr>
                <a:buFont typeface="Arial" panose="020B0604020202020204" pitchFamily="34" charset="0"/>
                <a:buChar char="•"/>
              </a:pPr>
              <a:r>
                <a:rPr lang="en-US" altLang="en-US" sz="2200" dirty="0">
                  <a:latin typeface="Atkinson Hyperlegible" pitchFamily="2" charset="0"/>
                  <a:ea typeface="ＭＳ Ｐゴシック"/>
                  <a:cs typeface="Arial"/>
                </a:rPr>
                <a:t>Locally constructed incinerators as interim option in low resource settings.</a:t>
              </a:r>
            </a:p>
          </p:txBody>
        </p:sp>
      </p:grpSp>
      <p:sp>
        <p:nvSpPr>
          <p:cNvPr id="2" name="TextBox 1">
            <a:extLst>
              <a:ext uri="{FF2B5EF4-FFF2-40B4-BE49-F238E27FC236}">
                <a16:creationId xmlns:a16="http://schemas.microsoft.com/office/drawing/2014/main" id="{A38E2F66-5A0E-3577-0EA9-D3D793B8AF1B}"/>
              </a:ext>
            </a:extLst>
          </p:cNvPr>
          <p:cNvSpPr txBox="1"/>
          <p:nvPr/>
        </p:nvSpPr>
        <p:spPr>
          <a:xfrm>
            <a:off x="128016" y="96886"/>
            <a:ext cx="11771884" cy="584775"/>
          </a:xfrm>
          <a:prstGeom prst="rect">
            <a:avLst/>
          </a:prstGeom>
          <a:noFill/>
        </p:spPr>
        <p:txBody>
          <a:bodyPr wrap="square" rtlCol="0">
            <a:spAutoFit/>
          </a:bodyPr>
          <a:lstStyle>
            <a:defPPr>
              <a:defRPr lang="en-US"/>
            </a:defPPr>
            <a:lvl1pPr>
              <a:defRPr sz="3200" b="1">
                <a:solidFill>
                  <a:srgbClr val="F0404C"/>
                </a:solidFill>
                <a:latin typeface="Atkinson Hyperlegible" pitchFamily="2" charset="0"/>
              </a:defRPr>
            </a:lvl1pPr>
          </a:lstStyle>
          <a:p>
            <a:r>
              <a:rPr lang="en-US" dirty="0"/>
              <a:t>Incineration </a:t>
            </a:r>
          </a:p>
        </p:txBody>
      </p:sp>
      <p:grpSp>
        <p:nvGrpSpPr>
          <p:cNvPr id="14" name="Group 13">
            <a:extLst>
              <a:ext uri="{FF2B5EF4-FFF2-40B4-BE49-F238E27FC236}">
                <a16:creationId xmlns:a16="http://schemas.microsoft.com/office/drawing/2014/main" id="{DAFA14E7-E722-1158-A97C-F08C5302A491}"/>
              </a:ext>
            </a:extLst>
          </p:cNvPr>
          <p:cNvGrpSpPr/>
          <p:nvPr/>
        </p:nvGrpSpPr>
        <p:grpSpPr>
          <a:xfrm>
            <a:off x="6761907" y="617170"/>
            <a:ext cx="5172918" cy="5635210"/>
            <a:chOff x="6761907" y="617170"/>
            <a:chExt cx="5172918" cy="5635210"/>
          </a:xfrm>
        </p:grpSpPr>
        <p:pic>
          <p:nvPicPr>
            <p:cNvPr id="6" name="Picture 6">
              <a:extLst>
                <a:ext uri="{FF2B5EF4-FFF2-40B4-BE49-F238E27FC236}">
                  <a16:creationId xmlns:a16="http://schemas.microsoft.com/office/drawing/2014/main" id="{912A9226-8C5B-5E7D-23A0-25FAA8B549B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bwMode="auto">
            <a:xfrm>
              <a:off x="6761907" y="3788154"/>
              <a:ext cx="3377456" cy="2408920"/>
            </a:xfrm>
            <a:prstGeom prst="round2DiagRect">
              <a:avLst>
                <a:gd name="adj1" fmla="val 19039"/>
                <a:gd name="adj2" fmla="val 0"/>
              </a:avLst>
            </a:prstGeom>
            <a:effectLst>
              <a:innerShdw blurRad="114300">
                <a:prstClr val="black">
                  <a:alpha val="25000"/>
                </a:prstClr>
              </a:innerShdw>
            </a:effectLst>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BE99BF0F-17C8-54C3-4FEE-B1D56F7850EB}"/>
                </a:ext>
              </a:extLst>
            </p:cNvPr>
            <p:cNvGrpSpPr/>
            <p:nvPr/>
          </p:nvGrpSpPr>
          <p:grpSpPr>
            <a:xfrm>
              <a:off x="7220073" y="617170"/>
              <a:ext cx="4714752" cy="3170984"/>
              <a:chOff x="7220073" y="617170"/>
              <a:chExt cx="4714752" cy="3170984"/>
            </a:xfrm>
          </p:grpSpPr>
          <p:pic>
            <p:nvPicPr>
              <p:cNvPr id="5" name="Picture 4">
                <a:extLst>
                  <a:ext uri="{FF2B5EF4-FFF2-40B4-BE49-F238E27FC236}">
                    <a16:creationId xmlns:a16="http://schemas.microsoft.com/office/drawing/2014/main" id="{C56040EE-AEEF-7DC7-4303-E807D1A323CB}"/>
                  </a:ext>
                </a:extLst>
              </p:cNvPr>
              <p:cNvPicPr>
                <a:picLocks noChangeAspect="1"/>
              </p:cNvPicPr>
              <p:nvPr/>
            </p:nvPicPr>
            <p:blipFill rotWithShape="1">
              <a:blip r:embed="rId6"/>
              <a:srcRect r="6476"/>
              <a:stretch/>
            </p:blipFill>
            <p:spPr>
              <a:xfrm>
                <a:off x="7220073" y="692604"/>
                <a:ext cx="4676652" cy="3095550"/>
              </a:xfrm>
              <a:prstGeom prst="round2DiagRect">
                <a:avLst>
                  <a:gd name="adj1" fmla="val 14513"/>
                  <a:gd name="adj2" fmla="val 0"/>
                </a:avLst>
              </a:prstGeom>
              <a:effectLst>
                <a:innerShdw blurRad="114300">
                  <a:prstClr val="black">
                    <a:alpha val="25000"/>
                  </a:prstClr>
                </a:innerShdw>
              </a:effectLst>
            </p:spPr>
          </p:pic>
          <p:grpSp>
            <p:nvGrpSpPr>
              <p:cNvPr id="25" name="Group 24">
                <a:extLst>
                  <a:ext uri="{FF2B5EF4-FFF2-40B4-BE49-F238E27FC236}">
                    <a16:creationId xmlns:a16="http://schemas.microsoft.com/office/drawing/2014/main" id="{703C1634-7FD0-8A65-32CD-C991289AC987}"/>
                  </a:ext>
                </a:extLst>
              </p:cNvPr>
              <p:cNvGrpSpPr/>
              <p:nvPr/>
            </p:nvGrpSpPr>
            <p:grpSpPr>
              <a:xfrm rot="16200000" flipH="1" flipV="1">
                <a:off x="11100980" y="606285"/>
                <a:ext cx="822960" cy="844730"/>
                <a:chOff x="4898769" y="2804161"/>
                <a:chExt cx="822960" cy="844730"/>
              </a:xfrm>
            </p:grpSpPr>
            <p:cxnSp>
              <p:nvCxnSpPr>
                <p:cNvPr id="32" name="Straight Connector 31">
                  <a:extLst>
                    <a:ext uri="{FF2B5EF4-FFF2-40B4-BE49-F238E27FC236}">
                      <a16:creationId xmlns:a16="http://schemas.microsoft.com/office/drawing/2014/main" id="{7D0C5CC7-592C-46A3-42EC-34E1A330107B}"/>
                    </a:ext>
                  </a:extLst>
                </p:cNvPr>
                <p:cNvCxnSpPr>
                  <a:cxnSpLocks/>
                </p:cNvCxnSpPr>
                <p:nvPr/>
              </p:nvCxnSpPr>
              <p:spPr>
                <a:xfrm>
                  <a:off x="4936868" y="2825931"/>
                  <a:ext cx="0" cy="822960"/>
                </a:xfrm>
                <a:prstGeom prst="line">
                  <a:avLst/>
                </a:prstGeom>
                <a:ln w="76200">
                  <a:solidFill>
                    <a:srgbClr val="FED02F"/>
                  </a:solidFill>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B6882A89-C99B-CFFA-77BB-0F304950906C}"/>
                    </a:ext>
                  </a:extLst>
                </p:cNvPr>
                <p:cNvCxnSpPr>
                  <a:cxnSpLocks/>
                </p:cNvCxnSpPr>
                <p:nvPr/>
              </p:nvCxnSpPr>
              <p:spPr>
                <a:xfrm rot="5400000">
                  <a:off x="5310249" y="2392681"/>
                  <a:ext cx="0" cy="822960"/>
                </a:xfrm>
                <a:prstGeom prst="line">
                  <a:avLst/>
                </a:prstGeom>
                <a:ln w="76200">
                  <a:solidFill>
                    <a:srgbClr val="FED02F"/>
                  </a:solidFill>
                </a:ln>
              </p:spPr>
              <p:style>
                <a:lnRef idx="2">
                  <a:schemeClr val="accent1"/>
                </a:lnRef>
                <a:fillRef idx="0">
                  <a:schemeClr val="accent1"/>
                </a:fillRef>
                <a:effectRef idx="1">
                  <a:schemeClr val="accent1"/>
                </a:effectRef>
                <a:fontRef idx="minor">
                  <a:schemeClr val="tx1"/>
                </a:fontRef>
              </p:style>
            </p:cxnSp>
          </p:grpSp>
        </p:grpSp>
        <p:grpSp>
          <p:nvGrpSpPr>
            <p:cNvPr id="3" name="Group 2">
              <a:extLst>
                <a:ext uri="{FF2B5EF4-FFF2-40B4-BE49-F238E27FC236}">
                  <a16:creationId xmlns:a16="http://schemas.microsoft.com/office/drawing/2014/main" id="{9B38E3E0-BA39-CE3D-893B-F7EE30C7384A}"/>
                </a:ext>
              </a:extLst>
            </p:cNvPr>
            <p:cNvGrpSpPr/>
            <p:nvPr/>
          </p:nvGrpSpPr>
          <p:grpSpPr>
            <a:xfrm>
              <a:off x="7162921" y="637835"/>
              <a:ext cx="1005840" cy="1005840"/>
              <a:chOff x="7162921" y="637835"/>
              <a:chExt cx="1005840" cy="1005840"/>
            </a:xfrm>
          </p:grpSpPr>
          <p:grpSp>
            <p:nvGrpSpPr>
              <p:cNvPr id="17" name="Group 16">
                <a:extLst>
                  <a:ext uri="{FF2B5EF4-FFF2-40B4-BE49-F238E27FC236}">
                    <a16:creationId xmlns:a16="http://schemas.microsoft.com/office/drawing/2014/main" id="{E7F293B9-99CF-2B14-9C64-24148D671332}"/>
                  </a:ext>
                </a:extLst>
              </p:cNvPr>
              <p:cNvGrpSpPr/>
              <p:nvPr/>
            </p:nvGrpSpPr>
            <p:grpSpPr>
              <a:xfrm>
                <a:off x="7220072" y="692604"/>
                <a:ext cx="895228" cy="895228"/>
                <a:chOff x="6962897" y="692604"/>
                <a:chExt cx="895228" cy="895228"/>
              </a:xfrm>
            </p:grpSpPr>
            <p:sp>
              <p:nvSpPr>
                <p:cNvPr id="10" name="Oval 9">
                  <a:extLst>
                    <a:ext uri="{FF2B5EF4-FFF2-40B4-BE49-F238E27FC236}">
                      <a16:creationId xmlns:a16="http://schemas.microsoft.com/office/drawing/2014/main" id="{41A765A7-CF6E-90A5-7FD7-96D95F212CFA}"/>
                    </a:ext>
                  </a:extLst>
                </p:cNvPr>
                <p:cNvSpPr/>
                <p:nvPr/>
              </p:nvSpPr>
              <p:spPr>
                <a:xfrm>
                  <a:off x="6962897" y="692604"/>
                  <a:ext cx="895228" cy="895228"/>
                </a:xfrm>
                <a:prstGeom prst="ellipse">
                  <a:avLst/>
                </a:prstGeom>
                <a:solidFill>
                  <a:srgbClr val="EF41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73B9F0A-CEA1-C1F2-067D-1DAD10EEDD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flipV="1">
                  <a:off x="7157149" y="934481"/>
                  <a:ext cx="468624" cy="468624"/>
                </a:xfrm>
                <a:prstGeom prst="rect">
                  <a:avLst/>
                </a:prstGeom>
              </p:spPr>
            </p:pic>
          </p:grpSp>
          <p:sp>
            <p:nvSpPr>
              <p:cNvPr id="57" name="Oval 56">
                <a:extLst>
                  <a:ext uri="{FF2B5EF4-FFF2-40B4-BE49-F238E27FC236}">
                    <a16:creationId xmlns:a16="http://schemas.microsoft.com/office/drawing/2014/main" id="{DD659D10-C3E8-6E82-885A-7C26E12C4B5C}"/>
                  </a:ext>
                </a:extLst>
              </p:cNvPr>
              <p:cNvSpPr/>
              <p:nvPr/>
            </p:nvSpPr>
            <p:spPr>
              <a:xfrm>
                <a:off x="7162921" y="637835"/>
                <a:ext cx="1005840" cy="1005840"/>
              </a:xfrm>
              <a:prstGeom prst="ellipse">
                <a:avLst/>
              </a:prstGeom>
              <a:noFill/>
              <a:ln>
                <a:solidFill>
                  <a:srgbClr val="EF414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862C9638-70C6-B2A5-31E5-AF10F483092A}"/>
                </a:ext>
              </a:extLst>
            </p:cNvPr>
            <p:cNvGrpSpPr/>
            <p:nvPr/>
          </p:nvGrpSpPr>
          <p:grpSpPr>
            <a:xfrm>
              <a:off x="9190673" y="5246540"/>
              <a:ext cx="1005840" cy="1005840"/>
              <a:chOff x="9190673" y="5246540"/>
              <a:chExt cx="1005840" cy="1005840"/>
            </a:xfrm>
          </p:grpSpPr>
          <p:grpSp>
            <p:nvGrpSpPr>
              <p:cNvPr id="20" name="Group 19">
                <a:extLst>
                  <a:ext uri="{FF2B5EF4-FFF2-40B4-BE49-F238E27FC236}">
                    <a16:creationId xmlns:a16="http://schemas.microsoft.com/office/drawing/2014/main" id="{87AF5836-B5AD-0BDC-8023-75C8D46D75B7}"/>
                  </a:ext>
                </a:extLst>
              </p:cNvPr>
              <p:cNvGrpSpPr/>
              <p:nvPr/>
            </p:nvGrpSpPr>
            <p:grpSpPr>
              <a:xfrm>
                <a:off x="9245979" y="5301846"/>
                <a:ext cx="895228" cy="895228"/>
                <a:chOff x="6962897" y="692604"/>
                <a:chExt cx="895228" cy="895228"/>
              </a:xfrm>
            </p:grpSpPr>
            <p:sp>
              <p:nvSpPr>
                <p:cNvPr id="21" name="Oval 20">
                  <a:extLst>
                    <a:ext uri="{FF2B5EF4-FFF2-40B4-BE49-F238E27FC236}">
                      <a16:creationId xmlns:a16="http://schemas.microsoft.com/office/drawing/2014/main" id="{F0B1509D-F4A3-A365-877A-E15EF5B9C4D4}"/>
                    </a:ext>
                  </a:extLst>
                </p:cNvPr>
                <p:cNvSpPr/>
                <p:nvPr/>
              </p:nvSpPr>
              <p:spPr>
                <a:xfrm>
                  <a:off x="6962897" y="692604"/>
                  <a:ext cx="895228" cy="895228"/>
                </a:xfrm>
                <a:prstGeom prst="ellipse">
                  <a:avLst/>
                </a:prstGeom>
                <a:solidFill>
                  <a:srgbClr val="80B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A6E31D0A-350A-84D8-3DA8-C5A45AC8246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95249" y="896381"/>
                  <a:ext cx="468624" cy="468624"/>
                </a:xfrm>
                <a:prstGeom prst="rect">
                  <a:avLst/>
                </a:prstGeom>
              </p:spPr>
            </p:pic>
          </p:grpSp>
          <p:sp>
            <p:nvSpPr>
              <p:cNvPr id="59" name="Oval 58">
                <a:extLst>
                  <a:ext uri="{FF2B5EF4-FFF2-40B4-BE49-F238E27FC236}">
                    <a16:creationId xmlns:a16="http://schemas.microsoft.com/office/drawing/2014/main" id="{F7B3DE36-DDA0-912C-88F0-60AB0679D5E5}"/>
                  </a:ext>
                </a:extLst>
              </p:cNvPr>
              <p:cNvSpPr/>
              <p:nvPr/>
            </p:nvSpPr>
            <p:spPr>
              <a:xfrm>
                <a:off x="9190673" y="5246540"/>
                <a:ext cx="1005840" cy="1005840"/>
              </a:xfrm>
              <a:prstGeom prst="ellipse">
                <a:avLst/>
              </a:prstGeom>
              <a:noFill/>
              <a:ln>
                <a:solidFill>
                  <a:srgbClr val="80BC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8" name="Rectangle 17">
            <a:extLst>
              <a:ext uri="{FF2B5EF4-FFF2-40B4-BE49-F238E27FC236}">
                <a16:creationId xmlns:a16="http://schemas.microsoft.com/office/drawing/2014/main" id="{6781EC0B-639C-9CB1-1C4B-22C8F4C21D4E}"/>
              </a:ext>
            </a:extLst>
          </p:cNvPr>
          <p:cNvSpPr/>
          <p:nvPr/>
        </p:nvSpPr>
        <p:spPr>
          <a:xfrm>
            <a:off x="7261448" y="3504972"/>
            <a:ext cx="1836000" cy="252000"/>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chemeClr val="tx1"/>
                </a:solidFill>
              </a:rPr>
              <a:t>Credit: UNICEF</a:t>
            </a:r>
          </a:p>
        </p:txBody>
      </p:sp>
      <p:sp>
        <p:nvSpPr>
          <p:cNvPr id="19" name="Rectangle 18">
            <a:extLst>
              <a:ext uri="{FF2B5EF4-FFF2-40B4-BE49-F238E27FC236}">
                <a16:creationId xmlns:a16="http://schemas.microsoft.com/office/drawing/2014/main" id="{F4AC2AC2-0C86-5063-2688-4E4E7105C601}"/>
              </a:ext>
            </a:extLst>
          </p:cNvPr>
          <p:cNvSpPr/>
          <p:nvPr/>
        </p:nvSpPr>
        <p:spPr>
          <a:xfrm>
            <a:off x="6778370" y="5926096"/>
            <a:ext cx="1908000" cy="252000"/>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chemeClr val="tx1"/>
                </a:solidFill>
              </a:rPr>
              <a:t>Credit: WHO/Arabella Hayter</a:t>
            </a:r>
          </a:p>
        </p:txBody>
      </p:sp>
      <p:pic>
        <p:nvPicPr>
          <p:cNvPr id="29" name="16_1">
            <a:hlinkClick r:id="" action="ppaction://media"/>
            <a:extLst>
              <a:ext uri="{FF2B5EF4-FFF2-40B4-BE49-F238E27FC236}">
                <a16:creationId xmlns:a16="http://schemas.microsoft.com/office/drawing/2014/main" id="{02C6A816-197E-B171-317C-B94D0769005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0480" y="6970737"/>
            <a:ext cx="609600" cy="609600"/>
          </a:xfrm>
          <a:prstGeom prst="rect">
            <a:avLst/>
          </a:prstGeom>
        </p:spPr>
      </p:pic>
    </p:spTree>
    <p:extLst>
      <p:ext uri="{BB962C8B-B14F-4D97-AF65-F5344CB8AC3E}">
        <p14:creationId xmlns:p14="http://schemas.microsoft.com/office/powerpoint/2010/main" val="4166407788"/>
      </p:ext>
    </p:extLst>
  </p:cSld>
  <p:clrMapOvr>
    <a:masterClrMapping/>
  </p:clrMapOvr>
  <mc:AlternateContent xmlns:mc="http://schemas.openxmlformats.org/markup-compatibility/2006" xmlns:p14="http://schemas.microsoft.com/office/powerpoint/2010/main">
    <mc:Choice Requires="p14">
      <p:transition spd="slow" p14:dur="2000" advClick="0" advTm="29020"/>
    </mc:Choice>
    <mc:Fallback xmlns="">
      <p:transition spd="slow" advClick="0" advTm="290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9016" fill="hold"/>
                                        <p:tgtEl>
                                          <p:spTgt spid="29"/>
                                        </p:tgtEl>
                                      </p:cBhvr>
                                    </p:cmd>
                                  </p:childTnLst>
                                </p:cTn>
                              </p:par>
                              <p:par>
                                <p:cTn id="7" presetID="2" presetClass="entr" presetSubtype="8" fill="hold" grpId="0" nodeType="withEffect">
                                  <p:stCondLst>
                                    <p:cond delay="250"/>
                                  </p:stCondLst>
                                  <p:childTnLst>
                                    <p:set>
                                      <p:cBhvr>
                                        <p:cTn id="8" dur="1" fill="hold">
                                          <p:stCondLst>
                                            <p:cond delay="0"/>
                                          </p:stCondLst>
                                        </p:cTn>
                                        <p:tgtEl>
                                          <p:spTgt spid="2"/>
                                        </p:tgtEl>
                                        <p:attrNameLst>
                                          <p:attrName>style.visibility</p:attrName>
                                        </p:attrNameLst>
                                      </p:cBhvr>
                                      <p:to>
                                        <p:strVal val="visible"/>
                                      </p:to>
                                    </p:set>
                                    <p:anim calcmode="lin" valueType="num">
                                      <p:cBhvr additive="base">
                                        <p:cTn id="9" dur="500" fill="hold"/>
                                        <p:tgtEl>
                                          <p:spTgt spid="2"/>
                                        </p:tgtEl>
                                        <p:attrNameLst>
                                          <p:attrName>ppt_x</p:attrName>
                                        </p:attrNameLst>
                                      </p:cBhvr>
                                      <p:tavLst>
                                        <p:tav tm="0">
                                          <p:val>
                                            <p:strVal val="0-#ppt_w/2"/>
                                          </p:val>
                                        </p:tav>
                                        <p:tav tm="100000">
                                          <p:val>
                                            <p:strVal val="#ppt_x"/>
                                          </p:val>
                                        </p:tav>
                                      </p:tavLst>
                                    </p:anim>
                                    <p:anim calcmode="lin" valueType="num">
                                      <p:cBhvr additive="base">
                                        <p:cTn id="10" dur="500" fill="hold"/>
                                        <p:tgtEl>
                                          <p:spTgt spid="2"/>
                                        </p:tgtEl>
                                        <p:attrNameLst>
                                          <p:attrName>ppt_y</p:attrName>
                                        </p:attrNameLst>
                                      </p:cBhvr>
                                      <p:tavLst>
                                        <p:tav tm="0">
                                          <p:val>
                                            <p:strVal val="#ppt_y"/>
                                          </p:val>
                                        </p:tav>
                                        <p:tav tm="100000">
                                          <p:val>
                                            <p:strVal val="#ppt_y"/>
                                          </p:val>
                                        </p:tav>
                                      </p:tavLst>
                                    </p:anim>
                                  </p:childTnLst>
                                </p:cTn>
                              </p:par>
                              <p:par>
                                <p:cTn id="11" presetID="2" presetClass="entr" presetSubtype="8" fill="hold" nodeType="withEffect">
                                  <p:stCondLst>
                                    <p:cond delay="75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0-#ppt_w/2"/>
                                          </p:val>
                                        </p:tav>
                                        <p:tav tm="100000">
                                          <p:val>
                                            <p:strVal val="#ppt_x"/>
                                          </p:val>
                                        </p:tav>
                                      </p:tavLst>
                                    </p:anim>
                                    <p:anim calcmode="lin" valueType="num">
                                      <p:cBhvr additive="base">
                                        <p:cTn id="14" dur="500" fill="hold"/>
                                        <p:tgtEl>
                                          <p:spTgt spid="13"/>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75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1+#ppt_w/2"/>
                                          </p:val>
                                        </p:tav>
                                        <p:tav tm="100000">
                                          <p:val>
                                            <p:strVal val="#ppt_x"/>
                                          </p:val>
                                        </p:tav>
                                      </p:tavLst>
                                    </p:anim>
                                    <p:anim calcmode="lin" valueType="num">
                                      <p:cBhvr additive="base">
                                        <p:cTn id="18" dur="500" fill="hold"/>
                                        <p:tgtEl>
                                          <p:spTgt spid="14"/>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75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1+#ppt_w/2"/>
                                          </p:val>
                                        </p:tav>
                                        <p:tav tm="100000">
                                          <p:val>
                                            <p:strVal val="#ppt_x"/>
                                          </p:val>
                                        </p:tav>
                                      </p:tavLst>
                                    </p:anim>
                                    <p:anim calcmode="lin" valueType="num">
                                      <p:cBhvr additive="base">
                                        <p:cTn id="22" dur="500" fill="hold"/>
                                        <p:tgtEl>
                                          <p:spTgt spid="18"/>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75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1+#ppt_w/2"/>
                                          </p:val>
                                        </p:tav>
                                        <p:tav tm="100000">
                                          <p:val>
                                            <p:strVal val="#ppt_x"/>
                                          </p:val>
                                        </p:tav>
                                      </p:tavLst>
                                    </p:anim>
                                    <p:anim calcmode="lin" valueType="num">
                                      <p:cBhvr additive="base">
                                        <p:cTn id="26" dur="500" fill="hold"/>
                                        <p:tgtEl>
                                          <p:spTgt spid="19"/>
                                        </p:tgtEl>
                                        <p:attrNameLst>
                                          <p:attrName>ppt_y</p:attrName>
                                        </p:attrNameLst>
                                      </p:cBhvr>
                                      <p:tavLst>
                                        <p:tav tm="0">
                                          <p:val>
                                            <p:strVal val="#ppt_y"/>
                                          </p:val>
                                        </p:tav>
                                        <p:tav tm="100000">
                                          <p:val>
                                            <p:strVal val="#ppt_y"/>
                                          </p:val>
                                        </p:tav>
                                      </p:tavLst>
                                    </p:anim>
                                  </p:childTnLst>
                                </p:cTn>
                              </p:par>
                              <p:par>
                                <p:cTn id="27" presetID="2" presetClass="exit" presetSubtype="8" fill="hold" nodeType="withEffect">
                                  <p:stCondLst>
                                    <p:cond delay="29020"/>
                                  </p:stCondLst>
                                  <p:childTnLst>
                                    <p:anim calcmode="lin" valueType="num">
                                      <p:cBhvr additive="base">
                                        <p:cTn id="28" dur="500"/>
                                        <p:tgtEl>
                                          <p:spTgt spid="13"/>
                                        </p:tgtEl>
                                        <p:attrNameLst>
                                          <p:attrName>ppt_x</p:attrName>
                                        </p:attrNameLst>
                                      </p:cBhvr>
                                      <p:tavLst>
                                        <p:tav tm="0">
                                          <p:val>
                                            <p:strVal val="ppt_x"/>
                                          </p:val>
                                        </p:tav>
                                        <p:tav tm="100000">
                                          <p:val>
                                            <p:strVal val="0-ppt_w/2"/>
                                          </p:val>
                                        </p:tav>
                                      </p:tavLst>
                                    </p:anim>
                                    <p:anim calcmode="lin" valueType="num">
                                      <p:cBhvr additive="base">
                                        <p:cTn id="29" dur="500"/>
                                        <p:tgtEl>
                                          <p:spTgt spid="13"/>
                                        </p:tgtEl>
                                        <p:attrNameLst>
                                          <p:attrName>ppt_y</p:attrName>
                                        </p:attrNameLst>
                                      </p:cBhvr>
                                      <p:tavLst>
                                        <p:tav tm="0">
                                          <p:val>
                                            <p:strVal val="ppt_y"/>
                                          </p:val>
                                        </p:tav>
                                        <p:tav tm="100000">
                                          <p:val>
                                            <p:strVal val="ppt_y"/>
                                          </p:val>
                                        </p:tav>
                                      </p:tavLst>
                                    </p:anim>
                                    <p:set>
                                      <p:cBhvr>
                                        <p:cTn id="30" dur="1" fill="hold">
                                          <p:stCondLst>
                                            <p:cond delay="499"/>
                                          </p:stCondLst>
                                        </p:cTn>
                                        <p:tgtEl>
                                          <p:spTgt spid="13"/>
                                        </p:tgtEl>
                                        <p:attrNameLst>
                                          <p:attrName>style.visibility</p:attrName>
                                        </p:attrNameLst>
                                      </p:cBhvr>
                                      <p:to>
                                        <p:strVal val="hidden"/>
                                      </p:to>
                                    </p:set>
                                  </p:childTnLst>
                                </p:cTn>
                              </p:par>
                              <p:par>
                                <p:cTn id="31" presetID="2" presetClass="exit" presetSubtype="2" fill="hold" nodeType="withEffect">
                                  <p:stCondLst>
                                    <p:cond delay="29020"/>
                                  </p:stCondLst>
                                  <p:childTnLst>
                                    <p:anim calcmode="lin" valueType="num">
                                      <p:cBhvr additive="base">
                                        <p:cTn id="32" dur="500"/>
                                        <p:tgtEl>
                                          <p:spTgt spid="14"/>
                                        </p:tgtEl>
                                        <p:attrNameLst>
                                          <p:attrName>ppt_x</p:attrName>
                                        </p:attrNameLst>
                                      </p:cBhvr>
                                      <p:tavLst>
                                        <p:tav tm="0">
                                          <p:val>
                                            <p:strVal val="ppt_x"/>
                                          </p:val>
                                        </p:tav>
                                        <p:tav tm="100000">
                                          <p:val>
                                            <p:strVal val="1+ppt_w/2"/>
                                          </p:val>
                                        </p:tav>
                                      </p:tavLst>
                                    </p:anim>
                                    <p:anim calcmode="lin" valueType="num">
                                      <p:cBhvr additive="base">
                                        <p:cTn id="33" dur="500"/>
                                        <p:tgtEl>
                                          <p:spTgt spid="14"/>
                                        </p:tgtEl>
                                        <p:attrNameLst>
                                          <p:attrName>ppt_y</p:attrName>
                                        </p:attrNameLst>
                                      </p:cBhvr>
                                      <p:tavLst>
                                        <p:tav tm="0">
                                          <p:val>
                                            <p:strVal val="ppt_y"/>
                                          </p:val>
                                        </p:tav>
                                        <p:tav tm="100000">
                                          <p:val>
                                            <p:strVal val="ppt_y"/>
                                          </p:val>
                                        </p:tav>
                                      </p:tavLst>
                                    </p:anim>
                                    <p:set>
                                      <p:cBhvr>
                                        <p:cTn id="34" dur="1" fill="hold">
                                          <p:stCondLst>
                                            <p:cond delay="499"/>
                                          </p:stCondLst>
                                        </p:cTn>
                                        <p:tgtEl>
                                          <p:spTgt spid="14"/>
                                        </p:tgtEl>
                                        <p:attrNameLst>
                                          <p:attrName>style.visibility</p:attrName>
                                        </p:attrNameLst>
                                      </p:cBhvr>
                                      <p:to>
                                        <p:strVal val="hidden"/>
                                      </p:to>
                                    </p:set>
                                  </p:childTnLst>
                                </p:cTn>
                              </p:par>
                              <p:par>
                                <p:cTn id="35" presetID="2" presetClass="exit" presetSubtype="2" fill="hold" grpId="1" nodeType="withEffect">
                                  <p:stCondLst>
                                    <p:cond delay="29020"/>
                                  </p:stCondLst>
                                  <p:childTnLst>
                                    <p:anim calcmode="lin" valueType="num">
                                      <p:cBhvr additive="base">
                                        <p:cTn id="36" dur="500"/>
                                        <p:tgtEl>
                                          <p:spTgt spid="18"/>
                                        </p:tgtEl>
                                        <p:attrNameLst>
                                          <p:attrName>ppt_x</p:attrName>
                                        </p:attrNameLst>
                                      </p:cBhvr>
                                      <p:tavLst>
                                        <p:tav tm="0">
                                          <p:val>
                                            <p:strVal val="ppt_x"/>
                                          </p:val>
                                        </p:tav>
                                        <p:tav tm="100000">
                                          <p:val>
                                            <p:strVal val="1+ppt_w/2"/>
                                          </p:val>
                                        </p:tav>
                                      </p:tavLst>
                                    </p:anim>
                                    <p:anim calcmode="lin" valueType="num">
                                      <p:cBhvr additive="base">
                                        <p:cTn id="37" dur="500"/>
                                        <p:tgtEl>
                                          <p:spTgt spid="18"/>
                                        </p:tgtEl>
                                        <p:attrNameLst>
                                          <p:attrName>ppt_y</p:attrName>
                                        </p:attrNameLst>
                                      </p:cBhvr>
                                      <p:tavLst>
                                        <p:tav tm="0">
                                          <p:val>
                                            <p:strVal val="ppt_y"/>
                                          </p:val>
                                        </p:tav>
                                        <p:tav tm="100000">
                                          <p:val>
                                            <p:strVal val="ppt_y"/>
                                          </p:val>
                                        </p:tav>
                                      </p:tavLst>
                                    </p:anim>
                                    <p:set>
                                      <p:cBhvr>
                                        <p:cTn id="38" dur="1" fill="hold">
                                          <p:stCondLst>
                                            <p:cond delay="499"/>
                                          </p:stCondLst>
                                        </p:cTn>
                                        <p:tgtEl>
                                          <p:spTgt spid="18"/>
                                        </p:tgtEl>
                                        <p:attrNameLst>
                                          <p:attrName>style.visibility</p:attrName>
                                        </p:attrNameLst>
                                      </p:cBhvr>
                                      <p:to>
                                        <p:strVal val="hidden"/>
                                      </p:to>
                                    </p:set>
                                  </p:childTnLst>
                                </p:cTn>
                              </p:par>
                              <p:par>
                                <p:cTn id="39" presetID="2" presetClass="exit" presetSubtype="2" fill="hold" grpId="1" nodeType="withEffect">
                                  <p:stCondLst>
                                    <p:cond delay="29020"/>
                                  </p:stCondLst>
                                  <p:childTnLst>
                                    <p:anim calcmode="lin" valueType="num">
                                      <p:cBhvr additive="base">
                                        <p:cTn id="40" dur="500"/>
                                        <p:tgtEl>
                                          <p:spTgt spid="19"/>
                                        </p:tgtEl>
                                        <p:attrNameLst>
                                          <p:attrName>ppt_x</p:attrName>
                                        </p:attrNameLst>
                                      </p:cBhvr>
                                      <p:tavLst>
                                        <p:tav tm="0">
                                          <p:val>
                                            <p:strVal val="ppt_x"/>
                                          </p:val>
                                        </p:tav>
                                        <p:tav tm="100000">
                                          <p:val>
                                            <p:strVal val="1+ppt_w/2"/>
                                          </p:val>
                                        </p:tav>
                                      </p:tavLst>
                                    </p:anim>
                                    <p:anim calcmode="lin" valueType="num">
                                      <p:cBhvr additive="base">
                                        <p:cTn id="41" dur="500"/>
                                        <p:tgtEl>
                                          <p:spTgt spid="19"/>
                                        </p:tgtEl>
                                        <p:attrNameLst>
                                          <p:attrName>ppt_y</p:attrName>
                                        </p:attrNameLst>
                                      </p:cBhvr>
                                      <p:tavLst>
                                        <p:tav tm="0">
                                          <p:val>
                                            <p:strVal val="ppt_y"/>
                                          </p:val>
                                        </p:tav>
                                        <p:tav tm="100000">
                                          <p:val>
                                            <p:strVal val="ppt_y"/>
                                          </p:val>
                                        </p:tav>
                                      </p:tavLst>
                                    </p:anim>
                                    <p:set>
                                      <p:cBhvr>
                                        <p:cTn id="42" dur="1" fill="hold">
                                          <p:stCondLst>
                                            <p:cond delay="499"/>
                                          </p:stCondLst>
                                        </p:cTn>
                                        <p:tgtEl>
                                          <p:spTgt spid="19"/>
                                        </p:tgtEl>
                                        <p:attrNameLst>
                                          <p:attrName>style.visibility</p:attrName>
                                        </p:attrNameLst>
                                      </p:cBhvr>
                                      <p:to>
                                        <p:strVal val="hidden"/>
                                      </p:to>
                                    </p:set>
                                  </p:childTnLst>
                                </p:cTn>
                              </p:par>
                              <p:par>
                                <p:cTn id="43" presetID="2" presetClass="exit" presetSubtype="8" fill="hold" grpId="1" nodeType="withEffect">
                                  <p:stCondLst>
                                    <p:cond delay="29020"/>
                                  </p:stCondLst>
                                  <p:childTnLst>
                                    <p:anim calcmode="lin" valueType="num">
                                      <p:cBhvr additive="base">
                                        <p:cTn id="44" dur="500"/>
                                        <p:tgtEl>
                                          <p:spTgt spid="2"/>
                                        </p:tgtEl>
                                        <p:attrNameLst>
                                          <p:attrName>ppt_x</p:attrName>
                                        </p:attrNameLst>
                                      </p:cBhvr>
                                      <p:tavLst>
                                        <p:tav tm="0">
                                          <p:val>
                                            <p:strVal val="ppt_x"/>
                                          </p:val>
                                        </p:tav>
                                        <p:tav tm="100000">
                                          <p:val>
                                            <p:strVal val="0-ppt_w/2"/>
                                          </p:val>
                                        </p:tav>
                                      </p:tavLst>
                                    </p:anim>
                                    <p:anim calcmode="lin" valueType="num">
                                      <p:cBhvr additive="base">
                                        <p:cTn id="45" dur="500"/>
                                        <p:tgtEl>
                                          <p:spTgt spid="2"/>
                                        </p:tgtEl>
                                        <p:attrNameLst>
                                          <p:attrName>ppt_y</p:attrName>
                                        </p:attrNameLst>
                                      </p:cBhvr>
                                      <p:tavLst>
                                        <p:tav tm="0">
                                          <p:val>
                                            <p:strVal val="ppt_y"/>
                                          </p:val>
                                        </p:tav>
                                        <p:tav tm="100000">
                                          <p:val>
                                            <p:strVal val="ppt_y"/>
                                          </p:val>
                                        </p:tav>
                                      </p:tavLst>
                                    </p:anim>
                                    <p:set>
                                      <p:cBhvr>
                                        <p:cTn id="46"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29"/>
                </p:tgtEl>
              </p:cMediaNode>
            </p:audio>
          </p:childTnLst>
        </p:cTn>
      </p:par>
    </p:tnLst>
    <p:bldLst>
      <p:bldP spid="2" grpId="0"/>
      <p:bldP spid="2" grpId="1"/>
      <p:bldP spid="18" grpId="0" animBg="1"/>
      <p:bldP spid="18" grpId="1" animBg="1"/>
      <p:bldP spid="19" grpId="0" animBg="1"/>
      <p:bldP spid="19"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8A3045C-0312-B1FC-1B81-838A9B610BCF}"/>
              </a:ext>
            </a:extLst>
          </p:cNvPr>
          <p:cNvGrpSpPr/>
          <p:nvPr/>
        </p:nvGrpSpPr>
        <p:grpSpPr>
          <a:xfrm>
            <a:off x="295275" y="698409"/>
            <a:ext cx="11664197" cy="5289090"/>
            <a:chOff x="295275" y="939709"/>
            <a:chExt cx="11664197" cy="5289090"/>
          </a:xfrm>
        </p:grpSpPr>
        <p:sp>
          <p:nvSpPr>
            <p:cNvPr id="19" name="Rectangle 18">
              <a:extLst>
                <a:ext uri="{FF2B5EF4-FFF2-40B4-BE49-F238E27FC236}">
                  <a16:creationId xmlns:a16="http://schemas.microsoft.com/office/drawing/2014/main" id="{10CF6DDC-C1A6-968A-E0D0-C611040FC942}"/>
                </a:ext>
              </a:extLst>
            </p:cNvPr>
            <p:cNvSpPr/>
            <p:nvPr/>
          </p:nvSpPr>
          <p:spPr>
            <a:xfrm>
              <a:off x="295275" y="971000"/>
              <a:ext cx="11601452" cy="5257799"/>
            </a:xfrm>
            <a:prstGeom prst="rect">
              <a:avLst/>
            </a:prstGeom>
            <a:solidFill>
              <a:srgbClr val="F68A92">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6" name="Group 45">
              <a:extLst>
                <a:ext uri="{FF2B5EF4-FFF2-40B4-BE49-F238E27FC236}">
                  <a16:creationId xmlns:a16="http://schemas.microsoft.com/office/drawing/2014/main" id="{425F02BA-8C15-7C20-A988-184332F5740E}"/>
                </a:ext>
              </a:extLst>
            </p:cNvPr>
            <p:cNvGrpSpPr/>
            <p:nvPr/>
          </p:nvGrpSpPr>
          <p:grpSpPr>
            <a:xfrm rot="10800000" flipV="1">
              <a:off x="11136512" y="939709"/>
              <a:ext cx="822960" cy="844730"/>
              <a:chOff x="4898769" y="2804161"/>
              <a:chExt cx="822960" cy="844730"/>
            </a:xfrm>
          </p:grpSpPr>
          <p:cxnSp>
            <p:nvCxnSpPr>
              <p:cNvPr id="48" name="Straight Connector 47">
                <a:extLst>
                  <a:ext uri="{FF2B5EF4-FFF2-40B4-BE49-F238E27FC236}">
                    <a16:creationId xmlns:a16="http://schemas.microsoft.com/office/drawing/2014/main" id="{0E4CBD36-1E74-8837-7AEB-CD6665B8704D}"/>
                  </a:ext>
                </a:extLst>
              </p:cNvPr>
              <p:cNvCxnSpPr>
                <a:cxnSpLocks/>
              </p:cNvCxnSpPr>
              <p:nvPr/>
            </p:nvCxnSpPr>
            <p:spPr>
              <a:xfrm>
                <a:off x="4936868" y="2825931"/>
                <a:ext cx="0" cy="822960"/>
              </a:xfrm>
              <a:prstGeom prst="line">
                <a:avLst/>
              </a:prstGeom>
              <a:ln w="76200">
                <a:solidFill>
                  <a:srgbClr val="FED02F"/>
                </a:solidFill>
              </a:ln>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8674F500-CD84-9CF2-7B68-C8A8CCB953CD}"/>
                  </a:ext>
                </a:extLst>
              </p:cNvPr>
              <p:cNvCxnSpPr>
                <a:cxnSpLocks/>
              </p:cNvCxnSpPr>
              <p:nvPr/>
            </p:nvCxnSpPr>
            <p:spPr>
              <a:xfrm rot="5400000">
                <a:off x="5310249" y="2392681"/>
                <a:ext cx="0" cy="822960"/>
              </a:xfrm>
              <a:prstGeom prst="line">
                <a:avLst/>
              </a:prstGeom>
              <a:ln w="76200">
                <a:solidFill>
                  <a:srgbClr val="FED02F"/>
                </a:solidFill>
              </a:ln>
            </p:spPr>
            <p:style>
              <a:lnRef idx="2">
                <a:schemeClr val="accent1"/>
              </a:lnRef>
              <a:fillRef idx="0">
                <a:schemeClr val="accent1"/>
              </a:fillRef>
              <a:effectRef idx="1">
                <a:schemeClr val="accent1"/>
              </a:effectRef>
              <a:fontRef idx="minor">
                <a:schemeClr val="tx1"/>
              </a:fontRef>
            </p:style>
          </p:cxnSp>
        </p:grpSp>
      </p:grpSp>
      <p:sp>
        <p:nvSpPr>
          <p:cNvPr id="7" name="TextBox 6">
            <a:extLst>
              <a:ext uri="{FF2B5EF4-FFF2-40B4-BE49-F238E27FC236}">
                <a16:creationId xmlns:a16="http://schemas.microsoft.com/office/drawing/2014/main" id="{F8EF6776-9669-EF7D-7C00-6D4CB828756C}"/>
              </a:ext>
            </a:extLst>
          </p:cNvPr>
          <p:cNvSpPr txBox="1"/>
          <p:nvPr/>
        </p:nvSpPr>
        <p:spPr>
          <a:xfrm>
            <a:off x="5172438" y="896082"/>
            <a:ext cx="6594688" cy="4939814"/>
          </a:xfrm>
          <a:prstGeom prst="rect">
            <a:avLst/>
          </a:prstGeom>
          <a:noFill/>
        </p:spPr>
        <p:txBody>
          <a:bodyPr wrap="square" rtlCol="0">
            <a:spAutoFit/>
          </a:bodyPr>
          <a:lstStyle/>
          <a:p>
            <a:pPr marL="457200" indent="-457200">
              <a:spcAft>
                <a:spcPts val="1800"/>
              </a:spcAft>
              <a:buFont typeface="Arial" panose="020B0604020202020204" pitchFamily="34" charset="0"/>
              <a:buChar char="•"/>
            </a:pPr>
            <a:r>
              <a:rPr lang="en-US" sz="2400" b="0" dirty="0">
                <a:latin typeface="Atkinson Hyperlegible" pitchFamily="2" charset="0"/>
                <a:cs typeface="Arial"/>
              </a:rPr>
              <a:t>Pressurized gas containers.</a:t>
            </a:r>
            <a:endParaRPr lang="en-US" sz="2400" b="0" dirty="0">
              <a:latin typeface="Atkinson Hyperlegible" pitchFamily="2" charset="0"/>
            </a:endParaRPr>
          </a:p>
          <a:p>
            <a:pPr marL="457200" indent="-457200">
              <a:spcAft>
                <a:spcPts val="1800"/>
              </a:spcAft>
              <a:buFont typeface="Arial" panose="020B0604020202020204" pitchFamily="34" charset="0"/>
              <a:buChar char="•"/>
            </a:pPr>
            <a:r>
              <a:rPr lang="en-US" sz="2400" b="0" dirty="0">
                <a:latin typeface="Atkinson Hyperlegible" pitchFamily="2" charset="0"/>
                <a:cs typeface="Arial"/>
              </a:rPr>
              <a:t>Sealed ampoules or vials (explode in the chamber).</a:t>
            </a:r>
          </a:p>
          <a:p>
            <a:pPr marL="457200" indent="-457200">
              <a:spcAft>
                <a:spcPts val="1800"/>
              </a:spcAft>
              <a:buFont typeface="Arial" panose="020B0604020202020204" pitchFamily="34" charset="0"/>
              <a:buChar char="•"/>
            </a:pPr>
            <a:r>
              <a:rPr lang="en-US" sz="2400" dirty="0">
                <a:latin typeface="Atkinson Hyperlegible" pitchFamily="2" charset="0"/>
              </a:rPr>
              <a:t>Halogenated materials (e.g., PVC plastics).</a:t>
            </a:r>
            <a:endParaRPr lang="en-US" sz="2400" b="0" dirty="0">
              <a:latin typeface="Atkinson Hyperlegible" pitchFamily="2" charset="0"/>
            </a:endParaRPr>
          </a:p>
          <a:p>
            <a:pPr marL="457200" indent="-457200">
              <a:spcAft>
                <a:spcPts val="1800"/>
              </a:spcAft>
              <a:buFont typeface="Arial" panose="020B0604020202020204" pitchFamily="34" charset="0"/>
              <a:buChar char="•"/>
            </a:pPr>
            <a:r>
              <a:rPr lang="en-US" sz="2400" b="0" dirty="0">
                <a:latin typeface="Atkinson Hyperlegible" pitchFamily="2" charset="0"/>
                <a:cs typeface="Arial"/>
              </a:rPr>
              <a:t>Waste containing mercury, cadmium and other heavy metals.</a:t>
            </a:r>
          </a:p>
          <a:p>
            <a:pPr marL="457200" indent="-457200">
              <a:spcAft>
                <a:spcPts val="1800"/>
              </a:spcAft>
              <a:buFont typeface="Arial" panose="020B0604020202020204" pitchFamily="34" charset="0"/>
              <a:buChar char="•"/>
            </a:pPr>
            <a:r>
              <a:rPr lang="en-US" sz="2400" b="0" dirty="0">
                <a:latin typeface="Atkinson Hyperlegible" pitchFamily="2" charset="0"/>
                <a:cs typeface="Arial"/>
              </a:rPr>
              <a:t>Radioactive waste. </a:t>
            </a:r>
          </a:p>
          <a:p>
            <a:pPr marL="457200" indent="-457200">
              <a:spcAft>
                <a:spcPts val="1800"/>
              </a:spcAft>
              <a:buFont typeface="Arial" panose="020B0604020202020204" pitchFamily="34" charset="0"/>
              <a:buChar char="•"/>
            </a:pPr>
            <a:r>
              <a:rPr lang="en-US" sz="2400" dirty="0">
                <a:latin typeface="Atkinson Hyperlegible" pitchFamily="2" charset="0"/>
              </a:rPr>
              <a:t>Chemical waste (e.g., reactive chemicals, aldehydes), unless by licensed incinerators with adequate flue gas treatment.</a:t>
            </a:r>
            <a:endParaRPr lang="en-US" sz="2400" b="0" dirty="0">
              <a:latin typeface="Atkinson Hyperlegible" pitchFamily="2" charset="0"/>
            </a:endParaRPr>
          </a:p>
        </p:txBody>
      </p:sp>
      <p:grpSp>
        <p:nvGrpSpPr>
          <p:cNvPr id="5" name="Group 4">
            <a:extLst>
              <a:ext uri="{FF2B5EF4-FFF2-40B4-BE49-F238E27FC236}">
                <a16:creationId xmlns:a16="http://schemas.microsoft.com/office/drawing/2014/main" id="{AAC33813-09A5-2510-EC44-1BF4F3E0FB11}"/>
              </a:ext>
            </a:extLst>
          </p:cNvPr>
          <p:cNvGrpSpPr/>
          <p:nvPr/>
        </p:nvGrpSpPr>
        <p:grpSpPr>
          <a:xfrm>
            <a:off x="295273" y="1139273"/>
            <a:ext cx="4438652" cy="4438652"/>
            <a:chOff x="295273" y="1380573"/>
            <a:chExt cx="4438652" cy="4438652"/>
          </a:xfrm>
        </p:grpSpPr>
        <p:sp>
          <p:nvSpPr>
            <p:cNvPr id="4" name="Rectangle: Top Corners Rounded 3">
              <a:extLst>
                <a:ext uri="{FF2B5EF4-FFF2-40B4-BE49-F238E27FC236}">
                  <a16:creationId xmlns:a16="http://schemas.microsoft.com/office/drawing/2014/main" id="{1EB8D85D-32D9-F041-454C-1007D8FBFB17}"/>
                </a:ext>
              </a:extLst>
            </p:cNvPr>
            <p:cNvSpPr/>
            <p:nvPr/>
          </p:nvSpPr>
          <p:spPr>
            <a:xfrm rot="5400000">
              <a:off x="295273" y="1380573"/>
              <a:ext cx="4438652" cy="4438652"/>
            </a:xfrm>
            <a:prstGeom prst="round2SameRect">
              <a:avLst>
                <a:gd name="adj1" fmla="val 50000"/>
                <a:gd name="adj2" fmla="val 0"/>
              </a:avLst>
            </a:prstGeom>
            <a:solidFill>
              <a:srgbClr val="F68A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5D72298-7E37-11C6-4213-F6AD251D1B8D}"/>
                </a:ext>
              </a:extLst>
            </p:cNvPr>
            <p:cNvSpPr txBox="1"/>
            <p:nvPr/>
          </p:nvSpPr>
          <p:spPr>
            <a:xfrm>
              <a:off x="676599" y="2630403"/>
              <a:ext cx="3333101" cy="1938992"/>
            </a:xfrm>
            <a:prstGeom prst="rect">
              <a:avLst/>
            </a:prstGeom>
            <a:noFill/>
          </p:spPr>
          <p:txBody>
            <a:bodyPr wrap="square" rtlCol="0">
              <a:spAutoFit/>
            </a:bodyPr>
            <a:lstStyle/>
            <a:p>
              <a:pPr algn="ctr">
                <a:spcAft>
                  <a:spcPts val="3600"/>
                </a:spcAft>
                <a:buClr>
                  <a:srgbClr val="09164D"/>
                </a:buClr>
              </a:pPr>
              <a:r>
                <a:rPr lang="en-GB" altLang="en-US" sz="4000" b="1" dirty="0">
                  <a:latin typeface="Atkinson Hyperlegible" pitchFamily="2" charset="0"/>
                </a:rPr>
                <a:t>What should NOT be incinerated?</a:t>
              </a:r>
              <a:endParaRPr lang="en-US" altLang="en-US" sz="3600" b="1" dirty="0">
                <a:latin typeface="Atkinson Hyperlegible" pitchFamily="2" charset="0"/>
                <a:ea typeface="ＭＳ Ｐゴシック"/>
                <a:cs typeface="Arial"/>
              </a:endParaRPr>
            </a:p>
          </p:txBody>
        </p:sp>
        <p:sp>
          <p:nvSpPr>
            <p:cNvPr id="24" name="Rectangle 23">
              <a:extLst>
                <a:ext uri="{FF2B5EF4-FFF2-40B4-BE49-F238E27FC236}">
                  <a16:creationId xmlns:a16="http://schemas.microsoft.com/office/drawing/2014/main" id="{03E29A2B-F3F4-7D0A-4748-77AE79BBAF90}"/>
                </a:ext>
              </a:extLst>
            </p:cNvPr>
            <p:cNvSpPr/>
            <p:nvPr/>
          </p:nvSpPr>
          <p:spPr>
            <a:xfrm rot="5400000">
              <a:off x="-1874138" y="3549984"/>
              <a:ext cx="4438652" cy="99830"/>
            </a:xfrm>
            <a:prstGeom prst="rect">
              <a:avLst/>
            </a:prstGeom>
            <a:solidFill>
              <a:srgbClr val="F0404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16_2">
            <a:hlinkClick r:id="" action="ppaction://media"/>
            <a:extLst>
              <a:ext uri="{FF2B5EF4-FFF2-40B4-BE49-F238E27FC236}">
                <a16:creationId xmlns:a16="http://schemas.microsoft.com/office/drawing/2014/main" id="{5B7C5CAD-517B-9FF9-D3A2-8F8BD3336A4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23888" y="7172325"/>
            <a:ext cx="609600" cy="609600"/>
          </a:xfrm>
          <a:prstGeom prst="rect">
            <a:avLst/>
          </a:prstGeom>
        </p:spPr>
      </p:pic>
      <p:sp>
        <p:nvSpPr>
          <p:cNvPr id="8" name="Rectangle 7">
            <a:extLst>
              <a:ext uri="{FF2B5EF4-FFF2-40B4-BE49-F238E27FC236}">
                <a16:creationId xmlns:a16="http://schemas.microsoft.com/office/drawing/2014/main" id="{29D2E5C4-895E-E8F8-D64D-4452EA8ACAA8}"/>
              </a:ext>
            </a:extLst>
          </p:cNvPr>
          <p:cNvSpPr/>
          <p:nvPr/>
        </p:nvSpPr>
        <p:spPr>
          <a:xfrm>
            <a:off x="1336325" y="3013267"/>
            <a:ext cx="1242791" cy="651953"/>
          </a:xfrm>
          <a:prstGeom prst="rect">
            <a:avLst/>
          </a:prstGeom>
          <a:noFill/>
          <a:ln w="38100">
            <a:solidFill>
              <a:srgbClr val="FF0000"/>
            </a:solidFill>
          </a:ln>
          <a:effectLst>
            <a:glow rad="50800">
              <a:srgbClr val="FED02F">
                <a:alpha val="8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3F80C51-9C21-F9F2-85B2-F144BE1986E1}"/>
              </a:ext>
            </a:extLst>
          </p:cNvPr>
          <p:cNvSpPr/>
          <p:nvPr/>
        </p:nvSpPr>
        <p:spPr>
          <a:xfrm>
            <a:off x="4992915" y="864792"/>
            <a:ext cx="6763656" cy="5028008"/>
          </a:xfrm>
          <a:prstGeom prst="rect">
            <a:avLst/>
          </a:prstGeom>
          <a:noFill/>
          <a:ln w="28575">
            <a:solidFill>
              <a:srgbClr val="FF0000"/>
            </a:solidFill>
          </a:ln>
          <a:effectLst>
            <a:glow rad="50800">
              <a:srgbClr val="FED02F">
                <a:alpha val="8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4455067"/>
      </p:ext>
    </p:extLst>
  </p:cSld>
  <p:clrMapOvr>
    <a:masterClrMapping/>
  </p:clrMapOvr>
  <mc:AlternateContent xmlns:mc="http://schemas.openxmlformats.org/markup-compatibility/2006" xmlns:p14="http://schemas.microsoft.com/office/powerpoint/2010/main">
    <mc:Choice Requires="p14">
      <p:transition spd="slow" p14:dur="2000" advClick="0" advTm="33000"/>
    </mc:Choice>
    <mc:Fallback xmlns="">
      <p:transition spd="slow" advClick="0" advTm="3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2400" fill="hold"/>
                                        <p:tgtEl>
                                          <p:spTgt spid="9"/>
                                        </p:tgtEl>
                                      </p:cBhvr>
                                    </p:cmd>
                                  </p:childTnLst>
                                </p:cTn>
                              </p:par>
                              <p:par>
                                <p:cTn id="7" presetID="22" presetClass="entr" presetSubtype="8"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wipe(left)">
                                      <p:cBhvr>
                                        <p:cTn id="9" dur="500"/>
                                        <p:tgtEl>
                                          <p:spTgt spid="6"/>
                                        </p:tgtEl>
                                      </p:cBhvr>
                                    </p:animEffect>
                                  </p:childTnLst>
                                </p:cTn>
                              </p:par>
                              <p:par>
                                <p:cTn id="10" presetID="22" presetClass="entr" presetSubtype="8" fill="hold" nodeType="withEffect">
                                  <p:stCondLst>
                                    <p:cond delay="50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10" presetClass="entr" presetSubtype="0" fill="hold" grpId="0" nodeType="withEffect">
                                  <p:stCondLst>
                                    <p:cond delay="75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125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26" presetClass="emph" presetSubtype="0" fill="hold" grpId="1" nodeType="withEffect">
                                  <p:stCondLst>
                                    <p:cond delay="1750"/>
                                  </p:stCondLst>
                                  <p:childTnLst>
                                    <p:animEffect transition="out" filter="fade">
                                      <p:cBhvr>
                                        <p:cTn id="20" dur="750" tmFilter="0, 0; .2, .5; .8, .5; 1, 0"/>
                                        <p:tgtEl>
                                          <p:spTgt spid="8"/>
                                        </p:tgtEl>
                                      </p:cBhvr>
                                    </p:animEffect>
                                    <p:animScale>
                                      <p:cBhvr>
                                        <p:cTn id="21" dur="375" autoRev="1" fill="hold"/>
                                        <p:tgtEl>
                                          <p:spTgt spid="8"/>
                                        </p:tgtEl>
                                      </p:cBhvr>
                                      <p:by x="105000" y="105000"/>
                                    </p:animScale>
                                  </p:childTnLst>
                                </p:cTn>
                              </p:par>
                              <p:par>
                                <p:cTn id="22" presetID="26" presetClass="emph" presetSubtype="0" fill="hold" grpId="2" nodeType="withEffect">
                                  <p:stCondLst>
                                    <p:cond delay="2500"/>
                                  </p:stCondLst>
                                  <p:childTnLst>
                                    <p:animEffect transition="out" filter="fade">
                                      <p:cBhvr>
                                        <p:cTn id="23" dur="750" tmFilter="0, 0; .2, .5; .8, .5; 1, 0"/>
                                        <p:tgtEl>
                                          <p:spTgt spid="8"/>
                                        </p:tgtEl>
                                      </p:cBhvr>
                                    </p:animEffect>
                                    <p:animScale>
                                      <p:cBhvr>
                                        <p:cTn id="24" dur="375" autoRev="1" fill="hold"/>
                                        <p:tgtEl>
                                          <p:spTgt spid="8"/>
                                        </p:tgtEl>
                                      </p:cBhvr>
                                      <p:by x="105000" y="105000"/>
                                    </p:animScale>
                                  </p:childTnLst>
                                </p:cTn>
                              </p:par>
                              <p:par>
                                <p:cTn id="25" presetID="10" presetClass="entr" presetSubtype="0" fill="hold" grpId="0" nodeType="withEffect">
                                  <p:stCondLst>
                                    <p:cond delay="125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26" presetClass="emph" presetSubtype="0" fill="hold" grpId="1" nodeType="withEffect">
                                  <p:stCondLst>
                                    <p:cond delay="1750"/>
                                  </p:stCondLst>
                                  <p:childTnLst>
                                    <p:animEffect transition="out" filter="fade">
                                      <p:cBhvr>
                                        <p:cTn id="29" dur="750" tmFilter="0, 0; .2, .5; .8, .5; 1, 0"/>
                                        <p:tgtEl>
                                          <p:spTgt spid="10"/>
                                        </p:tgtEl>
                                      </p:cBhvr>
                                    </p:animEffect>
                                    <p:animScale>
                                      <p:cBhvr>
                                        <p:cTn id="30" dur="375" autoRev="1" fill="hold"/>
                                        <p:tgtEl>
                                          <p:spTgt spid="10"/>
                                        </p:tgtEl>
                                      </p:cBhvr>
                                      <p:by x="105000" y="105000"/>
                                    </p:animScale>
                                  </p:childTnLst>
                                </p:cTn>
                              </p:par>
                              <p:par>
                                <p:cTn id="31" presetID="26" presetClass="emph" presetSubtype="0" fill="hold" grpId="2" nodeType="withEffect">
                                  <p:stCondLst>
                                    <p:cond delay="2500"/>
                                  </p:stCondLst>
                                  <p:childTnLst>
                                    <p:animEffect transition="out" filter="fade">
                                      <p:cBhvr>
                                        <p:cTn id="32" dur="750" tmFilter="0, 0; .2, .5; .8, .5; 1, 0"/>
                                        <p:tgtEl>
                                          <p:spTgt spid="10"/>
                                        </p:tgtEl>
                                      </p:cBhvr>
                                    </p:animEffect>
                                    <p:animScale>
                                      <p:cBhvr>
                                        <p:cTn id="33" dur="375" autoRev="1" fill="hold"/>
                                        <p:tgtEl>
                                          <p:spTgt spid="10"/>
                                        </p:tgtEl>
                                      </p:cBhvr>
                                      <p:by x="105000" y="105000"/>
                                    </p:animScale>
                                  </p:childTnLst>
                                </p:cTn>
                              </p:par>
                              <p:par>
                                <p:cTn id="34" presetID="10" presetClass="exit" presetSubtype="0" fill="hold" grpId="3" nodeType="withEffect">
                                  <p:stCondLst>
                                    <p:cond delay="5000"/>
                                  </p:stCondLst>
                                  <p:childTnLst>
                                    <p:animEffect transition="out" filter="fade">
                                      <p:cBhvr>
                                        <p:cTn id="35" dur="500"/>
                                        <p:tgtEl>
                                          <p:spTgt spid="10"/>
                                        </p:tgtEl>
                                      </p:cBhvr>
                                    </p:animEffect>
                                    <p:set>
                                      <p:cBhvr>
                                        <p:cTn id="36" dur="1" fill="hold">
                                          <p:stCondLst>
                                            <p:cond delay="499"/>
                                          </p:stCondLst>
                                        </p:cTn>
                                        <p:tgtEl>
                                          <p:spTgt spid="10"/>
                                        </p:tgtEl>
                                        <p:attrNameLst>
                                          <p:attrName>style.visibility</p:attrName>
                                        </p:attrNameLst>
                                      </p:cBhvr>
                                      <p:to>
                                        <p:strVal val="hidden"/>
                                      </p:to>
                                    </p:set>
                                  </p:childTnLst>
                                </p:cTn>
                              </p:par>
                              <p:par>
                                <p:cTn id="37" presetID="10" presetClass="exit" presetSubtype="0" fill="hold" grpId="3" nodeType="withEffect">
                                  <p:stCondLst>
                                    <p:cond delay="5000"/>
                                  </p:stCondLst>
                                  <p:childTnLst>
                                    <p:animEffect transition="out" filter="fade">
                                      <p:cBhvr>
                                        <p:cTn id="38" dur="500"/>
                                        <p:tgtEl>
                                          <p:spTgt spid="8"/>
                                        </p:tgtEl>
                                      </p:cBhvr>
                                    </p:animEffect>
                                    <p:set>
                                      <p:cBhvr>
                                        <p:cTn id="39" dur="1" fill="hold">
                                          <p:stCondLst>
                                            <p:cond delay="499"/>
                                          </p:stCondLst>
                                        </p:cTn>
                                        <p:tgtEl>
                                          <p:spTgt spid="8"/>
                                        </p:tgtEl>
                                        <p:attrNameLst>
                                          <p:attrName>style.visibility</p:attrName>
                                        </p:attrNameLst>
                                      </p:cBhvr>
                                      <p:to>
                                        <p:strVal val="hidden"/>
                                      </p:to>
                                    </p:set>
                                  </p:childTnLst>
                                </p:cTn>
                              </p:par>
                              <p:par>
                                <p:cTn id="40" presetID="2" presetClass="exit" presetSubtype="8" fill="hold" nodeType="withEffect">
                                  <p:stCondLst>
                                    <p:cond delay="33000"/>
                                  </p:stCondLst>
                                  <p:childTnLst>
                                    <p:anim calcmode="lin" valueType="num">
                                      <p:cBhvr additive="base">
                                        <p:cTn id="41" dur="500"/>
                                        <p:tgtEl>
                                          <p:spTgt spid="5"/>
                                        </p:tgtEl>
                                        <p:attrNameLst>
                                          <p:attrName>ppt_x</p:attrName>
                                        </p:attrNameLst>
                                      </p:cBhvr>
                                      <p:tavLst>
                                        <p:tav tm="0">
                                          <p:val>
                                            <p:strVal val="ppt_x"/>
                                          </p:val>
                                        </p:tav>
                                        <p:tav tm="100000">
                                          <p:val>
                                            <p:strVal val="0-ppt_w/2"/>
                                          </p:val>
                                        </p:tav>
                                      </p:tavLst>
                                    </p:anim>
                                    <p:anim calcmode="lin" valueType="num">
                                      <p:cBhvr additive="base">
                                        <p:cTn id="42" dur="500"/>
                                        <p:tgtEl>
                                          <p:spTgt spid="5"/>
                                        </p:tgtEl>
                                        <p:attrNameLst>
                                          <p:attrName>ppt_y</p:attrName>
                                        </p:attrNameLst>
                                      </p:cBhvr>
                                      <p:tavLst>
                                        <p:tav tm="0">
                                          <p:val>
                                            <p:strVal val="ppt_y"/>
                                          </p:val>
                                        </p:tav>
                                        <p:tav tm="100000">
                                          <p:val>
                                            <p:strVal val="ppt_y"/>
                                          </p:val>
                                        </p:tav>
                                      </p:tavLst>
                                    </p:anim>
                                    <p:set>
                                      <p:cBhvr>
                                        <p:cTn id="43" dur="1" fill="hold">
                                          <p:stCondLst>
                                            <p:cond delay="499"/>
                                          </p:stCondLst>
                                        </p:cTn>
                                        <p:tgtEl>
                                          <p:spTgt spid="5"/>
                                        </p:tgtEl>
                                        <p:attrNameLst>
                                          <p:attrName>style.visibility</p:attrName>
                                        </p:attrNameLst>
                                      </p:cBhvr>
                                      <p:to>
                                        <p:strVal val="hidden"/>
                                      </p:to>
                                    </p:set>
                                  </p:childTnLst>
                                </p:cTn>
                              </p:par>
                              <p:par>
                                <p:cTn id="44" presetID="2" presetClass="exit" presetSubtype="2" fill="hold" nodeType="withEffect">
                                  <p:stCondLst>
                                    <p:cond delay="33000"/>
                                  </p:stCondLst>
                                  <p:childTnLst>
                                    <p:anim calcmode="lin" valueType="num">
                                      <p:cBhvr additive="base">
                                        <p:cTn id="45" dur="500"/>
                                        <p:tgtEl>
                                          <p:spTgt spid="6"/>
                                        </p:tgtEl>
                                        <p:attrNameLst>
                                          <p:attrName>ppt_x</p:attrName>
                                        </p:attrNameLst>
                                      </p:cBhvr>
                                      <p:tavLst>
                                        <p:tav tm="0">
                                          <p:val>
                                            <p:strVal val="ppt_x"/>
                                          </p:val>
                                        </p:tav>
                                        <p:tav tm="100000">
                                          <p:val>
                                            <p:strVal val="1+ppt_w/2"/>
                                          </p:val>
                                        </p:tav>
                                      </p:tavLst>
                                    </p:anim>
                                    <p:anim calcmode="lin" valueType="num">
                                      <p:cBhvr additive="base">
                                        <p:cTn id="46" dur="500"/>
                                        <p:tgtEl>
                                          <p:spTgt spid="6"/>
                                        </p:tgtEl>
                                        <p:attrNameLst>
                                          <p:attrName>ppt_y</p:attrName>
                                        </p:attrNameLst>
                                      </p:cBhvr>
                                      <p:tavLst>
                                        <p:tav tm="0">
                                          <p:val>
                                            <p:strVal val="ppt_y"/>
                                          </p:val>
                                        </p:tav>
                                        <p:tav tm="100000">
                                          <p:val>
                                            <p:strVal val="ppt_y"/>
                                          </p:val>
                                        </p:tav>
                                      </p:tavLst>
                                    </p:anim>
                                    <p:set>
                                      <p:cBhvr>
                                        <p:cTn id="47" dur="1" fill="hold">
                                          <p:stCondLst>
                                            <p:cond delay="499"/>
                                          </p:stCondLst>
                                        </p:cTn>
                                        <p:tgtEl>
                                          <p:spTgt spid="6"/>
                                        </p:tgtEl>
                                        <p:attrNameLst>
                                          <p:attrName>style.visibility</p:attrName>
                                        </p:attrNameLst>
                                      </p:cBhvr>
                                      <p:to>
                                        <p:strVal val="hidden"/>
                                      </p:to>
                                    </p:set>
                                  </p:childTnLst>
                                </p:cTn>
                              </p:par>
                              <p:par>
                                <p:cTn id="48" presetID="2" presetClass="exit" presetSubtype="2" fill="hold" grpId="1" nodeType="withEffect">
                                  <p:stCondLst>
                                    <p:cond delay="33000"/>
                                  </p:stCondLst>
                                  <p:childTnLst>
                                    <p:anim calcmode="lin" valueType="num">
                                      <p:cBhvr additive="base">
                                        <p:cTn id="49" dur="500"/>
                                        <p:tgtEl>
                                          <p:spTgt spid="7"/>
                                        </p:tgtEl>
                                        <p:attrNameLst>
                                          <p:attrName>ppt_x</p:attrName>
                                        </p:attrNameLst>
                                      </p:cBhvr>
                                      <p:tavLst>
                                        <p:tav tm="0">
                                          <p:val>
                                            <p:strVal val="ppt_x"/>
                                          </p:val>
                                        </p:tav>
                                        <p:tav tm="100000">
                                          <p:val>
                                            <p:strVal val="1+ppt_w/2"/>
                                          </p:val>
                                        </p:tav>
                                      </p:tavLst>
                                    </p:anim>
                                    <p:anim calcmode="lin" valueType="num">
                                      <p:cBhvr additive="base">
                                        <p:cTn id="50" dur="500"/>
                                        <p:tgtEl>
                                          <p:spTgt spid="7"/>
                                        </p:tgtEl>
                                        <p:attrNameLst>
                                          <p:attrName>ppt_y</p:attrName>
                                        </p:attrNameLst>
                                      </p:cBhvr>
                                      <p:tavLst>
                                        <p:tav tm="0">
                                          <p:val>
                                            <p:strVal val="ppt_y"/>
                                          </p:val>
                                        </p:tav>
                                        <p:tav tm="100000">
                                          <p:val>
                                            <p:strVal val="ppt_y"/>
                                          </p:val>
                                        </p:tav>
                                      </p:tavLst>
                                    </p:anim>
                                    <p:set>
                                      <p:cBhvr>
                                        <p:cTn id="51"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2" fill="hold" display="0">
                  <p:stCondLst>
                    <p:cond delay="indefinite"/>
                  </p:stCondLst>
                  <p:endCondLst>
                    <p:cond evt="onStopAudio" delay="0">
                      <p:tgtEl>
                        <p:sldTgt/>
                      </p:tgtEl>
                    </p:cond>
                  </p:endCondLst>
                </p:cTn>
                <p:tgtEl>
                  <p:spTgt spid="9"/>
                </p:tgtEl>
              </p:cMediaNode>
            </p:audio>
          </p:childTnLst>
        </p:cTn>
      </p:par>
    </p:tnLst>
    <p:bldLst>
      <p:bldP spid="7" grpId="0"/>
      <p:bldP spid="7" grpId="1"/>
      <p:bldP spid="8" grpId="0" animBg="1"/>
      <p:bldP spid="8" grpId="1" animBg="1"/>
      <p:bldP spid="8" grpId="2" animBg="1"/>
      <p:bldP spid="8" grpId="3" animBg="1"/>
      <p:bldP spid="10" grpId="0" animBg="1"/>
      <p:bldP spid="10" grpId="1" animBg="1"/>
      <p:bldP spid="10" grpId="2" animBg="1"/>
      <p:bldP spid="10" grpId="3"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8E2F66-5A0E-3577-0EA9-D3D793B8AF1B}"/>
              </a:ext>
            </a:extLst>
          </p:cNvPr>
          <p:cNvSpPr txBox="1"/>
          <p:nvPr/>
        </p:nvSpPr>
        <p:spPr>
          <a:xfrm>
            <a:off x="128016" y="96886"/>
            <a:ext cx="11771884" cy="584775"/>
          </a:xfrm>
          <a:prstGeom prst="rect">
            <a:avLst/>
          </a:prstGeom>
          <a:noFill/>
        </p:spPr>
        <p:txBody>
          <a:bodyPr wrap="square" rtlCol="0">
            <a:spAutoFit/>
          </a:bodyPr>
          <a:lstStyle>
            <a:defPPr>
              <a:defRPr lang="en-US"/>
            </a:defPPr>
            <a:lvl1pPr>
              <a:defRPr sz="3200" b="1">
                <a:solidFill>
                  <a:srgbClr val="F0404C"/>
                </a:solidFill>
                <a:latin typeface="Atkinson Hyperlegible" pitchFamily="2" charset="0"/>
              </a:defRPr>
            </a:lvl1pPr>
          </a:lstStyle>
          <a:p>
            <a:r>
              <a:rPr lang="de-DE" dirty="0"/>
              <a:t>Heirarchy of waste treatment options</a:t>
            </a:r>
            <a:endParaRPr lang="en-US" dirty="0"/>
          </a:p>
        </p:txBody>
      </p:sp>
      <p:grpSp>
        <p:nvGrpSpPr>
          <p:cNvPr id="3" name="Group 2">
            <a:extLst>
              <a:ext uri="{FF2B5EF4-FFF2-40B4-BE49-F238E27FC236}">
                <a16:creationId xmlns:a16="http://schemas.microsoft.com/office/drawing/2014/main" id="{3B5C8D0D-BB6B-990C-776D-AE855F3BDAAD}"/>
              </a:ext>
            </a:extLst>
          </p:cNvPr>
          <p:cNvGrpSpPr/>
          <p:nvPr/>
        </p:nvGrpSpPr>
        <p:grpSpPr>
          <a:xfrm>
            <a:off x="236013" y="754600"/>
            <a:ext cx="11724773" cy="775609"/>
            <a:chOff x="236013" y="754600"/>
            <a:chExt cx="11724773" cy="775609"/>
          </a:xfrm>
        </p:grpSpPr>
        <p:grpSp>
          <p:nvGrpSpPr>
            <p:cNvPr id="5" name="Group 4">
              <a:extLst>
                <a:ext uri="{FF2B5EF4-FFF2-40B4-BE49-F238E27FC236}">
                  <a16:creationId xmlns:a16="http://schemas.microsoft.com/office/drawing/2014/main" id="{2F257CAE-39EC-E80F-8C67-BBD58CF37F93}"/>
                </a:ext>
              </a:extLst>
            </p:cNvPr>
            <p:cNvGrpSpPr/>
            <p:nvPr/>
          </p:nvGrpSpPr>
          <p:grpSpPr>
            <a:xfrm>
              <a:off x="236013" y="762663"/>
              <a:ext cx="1881049" cy="767546"/>
              <a:chOff x="236013" y="3453620"/>
              <a:chExt cx="1881049" cy="767546"/>
            </a:xfrm>
          </p:grpSpPr>
          <p:pic>
            <p:nvPicPr>
              <p:cNvPr id="6" name="Graphic 5">
                <a:extLst>
                  <a:ext uri="{FF2B5EF4-FFF2-40B4-BE49-F238E27FC236}">
                    <a16:creationId xmlns:a16="http://schemas.microsoft.com/office/drawing/2014/main" id="{FD8A90EF-F575-7CF2-0FAF-55224E4F829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6013" y="3453620"/>
                <a:ext cx="1881049" cy="767546"/>
              </a:xfrm>
              <a:prstGeom prst="rect">
                <a:avLst/>
              </a:prstGeom>
            </p:spPr>
          </p:pic>
          <p:sp>
            <p:nvSpPr>
              <p:cNvPr id="9" name="TextBox 8">
                <a:extLst>
                  <a:ext uri="{FF2B5EF4-FFF2-40B4-BE49-F238E27FC236}">
                    <a16:creationId xmlns:a16="http://schemas.microsoft.com/office/drawing/2014/main" id="{A46B34F8-D943-17CC-0086-51202FACF94F}"/>
                  </a:ext>
                </a:extLst>
              </p:cNvPr>
              <p:cNvSpPr txBox="1"/>
              <p:nvPr/>
            </p:nvSpPr>
            <p:spPr>
              <a:xfrm>
                <a:off x="263562" y="3483450"/>
                <a:ext cx="1641113" cy="707886"/>
              </a:xfrm>
              <a:prstGeom prst="rect">
                <a:avLst/>
              </a:prstGeom>
              <a:noFill/>
            </p:spPr>
            <p:txBody>
              <a:bodyPr wrap="square" rtlCol="0">
                <a:spAutoFit/>
              </a:bodyPr>
              <a:lstStyle/>
              <a:p>
                <a:pPr lvl="0" algn="ctr"/>
                <a:r>
                  <a:rPr lang="en-US" sz="2000" dirty="0">
                    <a:solidFill>
                      <a:schemeClr val="bg1"/>
                    </a:solidFill>
                    <a:latin typeface="+mj-lt"/>
                  </a:rPr>
                  <a:t>Generation/</a:t>
                </a:r>
              </a:p>
              <a:p>
                <a:pPr lvl="0" algn="ctr"/>
                <a:r>
                  <a:rPr lang="en-US" sz="2000" dirty="0">
                    <a:solidFill>
                      <a:schemeClr val="bg1"/>
                    </a:solidFill>
                    <a:latin typeface="+mj-lt"/>
                  </a:rPr>
                  <a:t>Minimization</a:t>
                </a:r>
              </a:p>
            </p:txBody>
          </p:sp>
        </p:grpSp>
        <p:grpSp>
          <p:nvGrpSpPr>
            <p:cNvPr id="10" name="Group 9">
              <a:extLst>
                <a:ext uri="{FF2B5EF4-FFF2-40B4-BE49-F238E27FC236}">
                  <a16:creationId xmlns:a16="http://schemas.microsoft.com/office/drawing/2014/main" id="{919F5D7C-A1E6-64BC-BE43-A7E88F4AF258}"/>
                </a:ext>
              </a:extLst>
            </p:cNvPr>
            <p:cNvGrpSpPr/>
            <p:nvPr/>
          </p:nvGrpSpPr>
          <p:grpSpPr>
            <a:xfrm>
              <a:off x="10117866" y="762663"/>
              <a:ext cx="1842920" cy="767546"/>
              <a:chOff x="10117866" y="3453620"/>
              <a:chExt cx="1842920" cy="767546"/>
            </a:xfrm>
          </p:grpSpPr>
          <p:pic>
            <p:nvPicPr>
              <p:cNvPr id="12" name="Graphic 11">
                <a:extLst>
                  <a:ext uri="{FF2B5EF4-FFF2-40B4-BE49-F238E27FC236}">
                    <a16:creationId xmlns:a16="http://schemas.microsoft.com/office/drawing/2014/main" id="{62422919-9569-C4E3-587B-C8DBEF84C55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117866" y="3453620"/>
                <a:ext cx="1842920" cy="767546"/>
              </a:xfrm>
              <a:prstGeom prst="rect">
                <a:avLst/>
              </a:prstGeom>
            </p:spPr>
          </p:pic>
          <p:sp>
            <p:nvSpPr>
              <p:cNvPr id="13" name="TextBox 12">
                <a:extLst>
                  <a:ext uri="{FF2B5EF4-FFF2-40B4-BE49-F238E27FC236}">
                    <a16:creationId xmlns:a16="http://schemas.microsoft.com/office/drawing/2014/main" id="{9E8C3938-7C93-2773-1BF3-2322E4C0409E}"/>
                  </a:ext>
                </a:extLst>
              </p:cNvPr>
              <p:cNvSpPr txBox="1"/>
              <p:nvPr/>
            </p:nvSpPr>
            <p:spPr>
              <a:xfrm>
                <a:off x="10421192" y="3483450"/>
                <a:ext cx="1331648" cy="707886"/>
              </a:xfrm>
              <a:prstGeom prst="rect">
                <a:avLst/>
              </a:prstGeom>
              <a:noFill/>
            </p:spPr>
            <p:txBody>
              <a:bodyPr wrap="square" rtlCol="0">
                <a:spAutoFit/>
              </a:bodyPr>
              <a:lstStyle/>
              <a:p>
                <a:pPr lvl="0" algn="ctr"/>
                <a:r>
                  <a:rPr lang="en-US" sz="2000" dirty="0">
                    <a:solidFill>
                      <a:schemeClr val="bg1"/>
                    </a:solidFill>
                    <a:latin typeface="+mj-lt"/>
                  </a:rPr>
                  <a:t>Final disposal</a:t>
                </a:r>
              </a:p>
            </p:txBody>
          </p:sp>
        </p:grpSp>
        <p:grpSp>
          <p:nvGrpSpPr>
            <p:cNvPr id="14" name="Group 13">
              <a:extLst>
                <a:ext uri="{FF2B5EF4-FFF2-40B4-BE49-F238E27FC236}">
                  <a16:creationId xmlns:a16="http://schemas.microsoft.com/office/drawing/2014/main" id="{64105DB8-4CD6-2E47-2D34-6508C500D6A3}"/>
                </a:ext>
              </a:extLst>
            </p:cNvPr>
            <p:cNvGrpSpPr/>
            <p:nvPr/>
          </p:nvGrpSpPr>
          <p:grpSpPr>
            <a:xfrm>
              <a:off x="8477247" y="762663"/>
              <a:ext cx="1842920" cy="767546"/>
              <a:chOff x="8477247" y="3453620"/>
              <a:chExt cx="1842920" cy="767546"/>
            </a:xfrm>
          </p:grpSpPr>
          <p:pic>
            <p:nvPicPr>
              <p:cNvPr id="17" name="Graphic 16">
                <a:extLst>
                  <a:ext uri="{FF2B5EF4-FFF2-40B4-BE49-F238E27FC236}">
                    <a16:creationId xmlns:a16="http://schemas.microsoft.com/office/drawing/2014/main" id="{1B9258A4-739C-6DD4-7E9F-F3FD8EBB1A4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77247" y="3453620"/>
                <a:ext cx="1842920" cy="767546"/>
              </a:xfrm>
              <a:prstGeom prst="rect">
                <a:avLst/>
              </a:prstGeom>
            </p:spPr>
          </p:pic>
          <p:sp>
            <p:nvSpPr>
              <p:cNvPr id="18" name="TextBox 17">
                <a:extLst>
                  <a:ext uri="{FF2B5EF4-FFF2-40B4-BE49-F238E27FC236}">
                    <a16:creationId xmlns:a16="http://schemas.microsoft.com/office/drawing/2014/main" id="{AE54E594-D21F-43F7-742C-C42B22D2FFBF}"/>
                  </a:ext>
                </a:extLst>
              </p:cNvPr>
              <p:cNvSpPr txBox="1"/>
              <p:nvPr/>
            </p:nvSpPr>
            <p:spPr>
              <a:xfrm>
                <a:off x="8806817" y="3637338"/>
                <a:ext cx="1344964" cy="400110"/>
              </a:xfrm>
              <a:prstGeom prst="rect">
                <a:avLst/>
              </a:prstGeom>
              <a:noFill/>
            </p:spPr>
            <p:txBody>
              <a:bodyPr wrap="square" rtlCol="0">
                <a:spAutoFit/>
              </a:bodyPr>
              <a:lstStyle/>
              <a:p>
                <a:pPr lvl="0" algn="ctr"/>
                <a:r>
                  <a:rPr lang="en-US" sz="2000" dirty="0">
                    <a:latin typeface="+mj-lt"/>
                  </a:rPr>
                  <a:t>Treatment</a:t>
                </a:r>
              </a:p>
            </p:txBody>
          </p:sp>
        </p:grpSp>
        <p:grpSp>
          <p:nvGrpSpPr>
            <p:cNvPr id="20" name="Group 19">
              <a:extLst>
                <a:ext uri="{FF2B5EF4-FFF2-40B4-BE49-F238E27FC236}">
                  <a16:creationId xmlns:a16="http://schemas.microsoft.com/office/drawing/2014/main" id="{E10D55A3-50EC-1A24-176B-CED947ADB543}"/>
                </a:ext>
              </a:extLst>
            </p:cNvPr>
            <p:cNvGrpSpPr/>
            <p:nvPr/>
          </p:nvGrpSpPr>
          <p:grpSpPr>
            <a:xfrm>
              <a:off x="1914763" y="754600"/>
              <a:ext cx="1842920" cy="767546"/>
              <a:chOff x="1914763" y="3453620"/>
              <a:chExt cx="1842920" cy="767546"/>
            </a:xfrm>
          </p:grpSpPr>
          <p:pic>
            <p:nvPicPr>
              <p:cNvPr id="21" name="Graphic 20">
                <a:extLst>
                  <a:ext uri="{FF2B5EF4-FFF2-40B4-BE49-F238E27FC236}">
                    <a16:creationId xmlns:a16="http://schemas.microsoft.com/office/drawing/2014/main" id="{69C44C68-60B0-247F-CEEA-B397A55574C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914763" y="3453620"/>
                <a:ext cx="1842920" cy="767546"/>
              </a:xfrm>
              <a:prstGeom prst="rect">
                <a:avLst/>
              </a:prstGeom>
            </p:spPr>
          </p:pic>
          <p:sp>
            <p:nvSpPr>
              <p:cNvPr id="22" name="TextBox 21">
                <a:extLst>
                  <a:ext uri="{FF2B5EF4-FFF2-40B4-BE49-F238E27FC236}">
                    <a16:creationId xmlns:a16="http://schemas.microsoft.com/office/drawing/2014/main" id="{D47E6EF8-CE6F-F3EB-7DB9-92BA088EDDBD}"/>
                  </a:ext>
                </a:extLst>
              </p:cNvPr>
              <p:cNvSpPr txBox="1"/>
              <p:nvPr/>
            </p:nvSpPr>
            <p:spPr>
              <a:xfrm>
                <a:off x="2166133" y="3637338"/>
                <a:ext cx="1546002" cy="400110"/>
              </a:xfrm>
              <a:prstGeom prst="rect">
                <a:avLst/>
              </a:prstGeom>
              <a:noFill/>
            </p:spPr>
            <p:txBody>
              <a:bodyPr wrap="square" rtlCol="0">
                <a:spAutoFit/>
              </a:bodyPr>
              <a:lstStyle/>
              <a:p>
                <a:pPr lvl="0" algn="ctr"/>
                <a:r>
                  <a:rPr lang="en-US" sz="2000" dirty="0">
                    <a:solidFill>
                      <a:schemeClr val="bg1"/>
                    </a:solidFill>
                    <a:latin typeface="+mj-lt"/>
                  </a:rPr>
                  <a:t>Segregation</a:t>
                </a:r>
              </a:p>
            </p:txBody>
          </p:sp>
        </p:grpSp>
        <p:grpSp>
          <p:nvGrpSpPr>
            <p:cNvPr id="23" name="Group 22">
              <a:extLst>
                <a:ext uri="{FF2B5EF4-FFF2-40B4-BE49-F238E27FC236}">
                  <a16:creationId xmlns:a16="http://schemas.microsoft.com/office/drawing/2014/main" id="{4316555C-34DB-BEBE-1004-242323698607}"/>
                </a:ext>
              </a:extLst>
            </p:cNvPr>
            <p:cNvGrpSpPr/>
            <p:nvPr/>
          </p:nvGrpSpPr>
          <p:grpSpPr>
            <a:xfrm>
              <a:off x="3555384" y="762663"/>
              <a:ext cx="1842920" cy="767546"/>
              <a:chOff x="3555384" y="3453620"/>
              <a:chExt cx="1842920" cy="767546"/>
            </a:xfrm>
          </p:grpSpPr>
          <p:pic>
            <p:nvPicPr>
              <p:cNvPr id="25" name="Graphic 24">
                <a:extLst>
                  <a:ext uri="{FF2B5EF4-FFF2-40B4-BE49-F238E27FC236}">
                    <a16:creationId xmlns:a16="http://schemas.microsoft.com/office/drawing/2014/main" id="{D3CE9E89-874B-719C-519F-62CCFCA0A52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55384" y="3453620"/>
                <a:ext cx="1842920" cy="767546"/>
              </a:xfrm>
              <a:prstGeom prst="rect">
                <a:avLst/>
              </a:prstGeom>
            </p:spPr>
          </p:pic>
          <p:sp>
            <p:nvSpPr>
              <p:cNvPr id="26" name="TextBox 25">
                <a:extLst>
                  <a:ext uri="{FF2B5EF4-FFF2-40B4-BE49-F238E27FC236}">
                    <a16:creationId xmlns:a16="http://schemas.microsoft.com/office/drawing/2014/main" id="{A013F0C3-C8EA-F4DA-3A62-89BF3F62A4E0}"/>
                  </a:ext>
                </a:extLst>
              </p:cNvPr>
              <p:cNvSpPr txBox="1"/>
              <p:nvPr/>
            </p:nvSpPr>
            <p:spPr>
              <a:xfrm>
                <a:off x="3857056" y="3637338"/>
                <a:ext cx="1427707" cy="400110"/>
              </a:xfrm>
              <a:prstGeom prst="rect">
                <a:avLst/>
              </a:prstGeom>
              <a:noFill/>
            </p:spPr>
            <p:txBody>
              <a:bodyPr wrap="square" rtlCol="0">
                <a:spAutoFit/>
              </a:bodyPr>
              <a:lstStyle/>
              <a:p>
                <a:pPr lvl="0" algn="ctr"/>
                <a:r>
                  <a:rPr lang="en-US" sz="2000" dirty="0">
                    <a:solidFill>
                      <a:schemeClr val="bg1"/>
                    </a:solidFill>
                    <a:latin typeface="+mj-lt"/>
                  </a:rPr>
                  <a:t>Collection</a:t>
                </a:r>
              </a:p>
            </p:txBody>
          </p:sp>
        </p:grpSp>
        <p:grpSp>
          <p:nvGrpSpPr>
            <p:cNvPr id="27" name="Group 26">
              <a:extLst>
                <a:ext uri="{FF2B5EF4-FFF2-40B4-BE49-F238E27FC236}">
                  <a16:creationId xmlns:a16="http://schemas.microsoft.com/office/drawing/2014/main" id="{A4820264-5B1B-AC66-8709-5B286BE7EF70}"/>
                </a:ext>
              </a:extLst>
            </p:cNvPr>
            <p:cNvGrpSpPr/>
            <p:nvPr/>
          </p:nvGrpSpPr>
          <p:grpSpPr>
            <a:xfrm>
              <a:off x="5196005" y="762663"/>
              <a:ext cx="1842920" cy="767546"/>
              <a:chOff x="5196005" y="3453620"/>
              <a:chExt cx="1842920" cy="767546"/>
            </a:xfrm>
          </p:grpSpPr>
          <p:pic>
            <p:nvPicPr>
              <p:cNvPr id="28" name="Graphic 27">
                <a:extLst>
                  <a:ext uri="{FF2B5EF4-FFF2-40B4-BE49-F238E27FC236}">
                    <a16:creationId xmlns:a16="http://schemas.microsoft.com/office/drawing/2014/main" id="{B51C8290-8A65-EA1F-011D-0FC93E34CB7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196005" y="3453620"/>
                <a:ext cx="1842920" cy="767546"/>
              </a:xfrm>
              <a:prstGeom prst="rect">
                <a:avLst/>
              </a:prstGeom>
            </p:spPr>
          </p:pic>
          <p:sp>
            <p:nvSpPr>
              <p:cNvPr id="29" name="TextBox 28">
                <a:extLst>
                  <a:ext uri="{FF2B5EF4-FFF2-40B4-BE49-F238E27FC236}">
                    <a16:creationId xmlns:a16="http://schemas.microsoft.com/office/drawing/2014/main" id="{B6E15699-3159-CA4F-FBC2-6A6DB9EAD5F8}"/>
                  </a:ext>
                </a:extLst>
              </p:cNvPr>
              <p:cNvSpPr txBox="1"/>
              <p:nvPr/>
            </p:nvSpPr>
            <p:spPr>
              <a:xfrm>
                <a:off x="5496613" y="3637338"/>
                <a:ext cx="1427707" cy="400110"/>
              </a:xfrm>
              <a:prstGeom prst="rect">
                <a:avLst/>
              </a:prstGeom>
              <a:noFill/>
            </p:spPr>
            <p:txBody>
              <a:bodyPr wrap="square" rtlCol="0">
                <a:spAutoFit/>
              </a:bodyPr>
              <a:lstStyle/>
              <a:p>
                <a:pPr lvl="0" algn="ctr"/>
                <a:r>
                  <a:rPr lang="en-US" sz="2000" dirty="0">
                    <a:solidFill>
                      <a:schemeClr val="bg1"/>
                    </a:solidFill>
                    <a:latin typeface="+mj-lt"/>
                  </a:rPr>
                  <a:t>Transport</a:t>
                </a:r>
              </a:p>
            </p:txBody>
          </p:sp>
        </p:grpSp>
        <p:grpSp>
          <p:nvGrpSpPr>
            <p:cNvPr id="30" name="Group 29">
              <a:extLst>
                <a:ext uri="{FF2B5EF4-FFF2-40B4-BE49-F238E27FC236}">
                  <a16:creationId xmlns:a16="http://schemas.microsoft.com/office/drawing/2014/main" id="{AB18572E-9437-E24B-718C-980CAC01DD48}"/>
                </a:ext>
              </a:extLst>
            </p:cNvPr>
            <p:cNvGrpSpPr/>
            <p:nvPr/>
          </p:nvGrpSpPr>
          <p:grpSpPr>
            <a:xfrm>
              <a:off x="6836626" y="762663"/>
              <a:ext cx="1842920" cy="767546"/>
              <a:chOff x="6836626" y="3453620"/>
              <a:chExt cx="1842920" cy="767546"/>
            </a:xfrm>
          </p:grpSpPr>
          <p:pic>
            <p:nvPicPr>
              <p:cNvPr id="31" name="Graphic 30">
                <a:extLst>
                  <a:ext uri="{FF2B5EF4-FFF2-40B4-BE49-F238E27FC236}">
                    <a16:creationId xmlns:a16="http://schemas.microsoft.com/office/drawing/2014/main" id="{29162E1E-4D06-A156-97B7-E7581A35AA5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836626" y="3453620"/>
                <a:ext cx="1842920" cy="767546"/>
              </a:xfrm>
              <a:prstGeom prst="rect">
                <a:avLst/>
              </a:prstGeom>
            </p:spPr>
          </p:pic>
          <p:sp>
            <p:nvSpPr>
              <p:cNvPr id="32" name="TextBox 31">
                <a:extLst>
                  <a:ext uri="{FF2B5EF4-FFF2-40B4-BE49-F238E27FC236}">
                    <a16:creationId xmlns:a16="http://schemas.microsoft.com/office/drawing/2014/main" id="{ADC46BF7-FE3D-2DDF-F789-46E84465BB15}"/>
                  </a:ext>
                </a:extLst>
              </p:cNvPr>
              <p:cNvSpPr txBox="1"/>
              <p:nvPr/>
            </p:nvSpPr>
            <p:spPr>
              <a:xfrm>
                <a:off x="7104447" y="3637338"/>
                <a:ext cx="1427707" cy="400110"/>
              </a:xfrm>
              <a:prstGeom prst="rect">
                <a:avLst/>
              </a:prstGeom>
              <a:noFill/>
            </p:spPr>
            <p:txBody>
              <a:bodyPr wrap="square" rtlCol="0">
                <a:spAutoFit/>
              </a:bodyPr>
              <a:lstStyle/>
              <a:p>
                <a:pPr lvl="0" algn="ctr"/>
                <a:r>
                  <a:rPr lang="en-US" sz="2000" dirty="0">
                    <a:solidFill>
                      <a:schemeClr val="bg1"/>
                    </a:solidFill>
                    <a:latin typeface="+mj-lt"/>
                  </a:rPr>
                  <a:t>Storage</a:t>
                </a:r>
              </a:p>
            </p:txBody>
          </p:sp>
        </p:grpSp>
      </p:grpSp>
      <p:pic>
        <p:nvPicPr>
          <p:cNvPr id="7" name="17">
            <a:hlinkClick r:id="" action="ppaction://media"/>
            <a:extLst>
              <a:ext uri="{FF2B5EF4-FFF2-40B4-BE49-F238E27FC236}">
                <a16:creationId xmlns:a16="http://schemas.microsoft.com/office/drawing/2014/main" id="{3195BE65-6AC8-A630-DF97-263345BE4F57}"/>
              </a:ext>
            </a:extLst>
          </p:cNvPr>
          <p:cNvPicPr>
            <a:picLocks noChangeAspect="1"/>
          </p:cNvPicPr>
          <p:nvPr>
            <a:audioFile r:link="rId1"/>
            <p:extLst>
              <p:ext uri="{DAA4B4D4-6D71-4841-9C94-3DE7FCFB9230}">
                <p14:media xmlns:p14="http://schemas.microsoft.com/office/powerpoint/2010/main" r:embed="rId2">
                  <p14:trim end="43031"/>
                </p14:media>
              </p:ext>
            </p:extLst>
          </p:nvPr>
        </p:nvPicPr>
        <p:blipFill>
          <a:blip r:embed="rId11"/>
          <a:stretch>
            <a:fillRect/>
          </a:stretch>
        </p:blipFill>
        <p:spPr>
          <a:xfrm>
            <a:off x="0" y="6858000"/>
            <a:ext cx="609600" cy="609600"/>
          </a:xfrm>
          <a:prstGeom prst="rect">
            <a:avLst/>
          </a:prstGeom>
        </p:spPr>
      </p:pic>
      <p:pic>
        <p:nvPicPr>
          <p:cNvPr id="19" name="Picture 18" descr="A diagram of a process&#10;&#10;Description automatically generated">
            <a:extLst>
              <a:ext uri="{FF2B5EF4-FFF2-40B4-BE49-F238E27FC236}">
                <a16:creationId xmlns:a16="http://schemas.microsoft.com/office/drawing/2014/main" id="{4D2BB0E2-5F64-381C-8217-E50AC09ECCC1}"/>
              </a:ext>
            </a:extLst>
          </p:cNvPr>
          <p:cNvPicPr>
            <a:picLocks noChangeAspect="1"/>
          </p:cNvPicPr>
          <p:nvPr/>
        </p:nvPicPr>
        <p:blipFill rotWithShape="1">
          <a:blip r:embed="rId12">
            <a:extLst>
              <a:ext uri="{28A0092B-C50C-407E-A947-70E740481C1C}">
                <a14:useLocalDpi xmlns:a14="http://schemas.microsoft.com/office/drawing/2010/main" val="0"/>
              </a:ext>
            </a:extLst>
          </a:blip>
          <a:srcRect l="6870" r="76090"/>
          <a:stretch/>
        </p:blipFill>
        <p:spPr>
          <a:xfrm>
            <a:off x="83345" y="1626451"/>
            <a:ext cx="883124" cy="4972744"/>
          </a:xfrm>
          <a:prstGeom prst="rect">
            <a:avLst/>
          </a:prstGeom>
        </p:spPr>
      </p:pic>
      <p:cxnSp>
        <p:nvCxnSpPr>
          <p:cNvPr id="77" name="Straight Arrow Connector 76">
            <a:extLst>
              <a:ext uri="{FF2B5EF4-FFF2-40B4-BE49-F238E27FC236}">
                <a16:creationId xmlns:a16="http://schemas.microsoft.com/office/drawing/2014/main" id="{163A3642-9C3A-5E2A-EBD7-5D5B555418FE}"/>
              </a:ext>
            </a:extLst>
          </p:cNvPr>
          <p:cNvCxnSpPr>
            <a:cxnSpLocks/>
          </p:cNvCxnSpPr>
          <p:nvPr/>
        </p:nvCxnSpPr>
        <p:spPr>
          <a:xfrm>
            <a:off x="4820156" y="2351627"/>
            <a:ext cx="777544" cy="0"/>
          </a:xfrm>
          <a:prstGeom prst="straightConnector1">
            <a:avLst/>
          </a:prstGeom>
          <a:ln w="57150">
            <a:solidFill>
              <a:srgbClr val="4DA23E"/>
            </a:solidFill>
            <a:tailEnd type="triangle"/>
          </a:ln>
        </p:spPr>
        <p:style>
          <a:lnRef idx="1">
            <a:schemeClr val="accent1"/>
          </a:lnRef>
          <a:fillRef idx="0">
            <a:schemeClr val="accent1"/>
          </a:fillRef>
          <a:effectRef idx="0">
            <a:schemeClr val="accent1"/>
          </a:effectRef>
          <a:fontRef idx="minor">
            <a:schemeClr val="tx1"/>
          </a:fontRef>
        </p:style>
      </p:cxnSp>
      <p:grpSp>
        <p:nvGrpSpPr>
          <p:cNvPr id="102" name="Group 101">
            <a:extLst>
              <a:ext uri="{FF2B5EF4-FFF2-40B4-BE49-F238E27FC236}">
                <a16:creationId xmlns:a16="http://schemas.microsoft.com/office/drawing/2014/main" id="{4B7FB5C7-0539-078C-55FD-FA9A9C02034B}"/>
              </a:ext>
            </a:extLst>
          </p:cNvPr>
          <p:cNvGrpSpPr/>
          <p:nvPr/>
        </p:nvGrpSpPr>
        <p:grpSpPr>
          <a:xfrm>
            <a:off x="5644657" y="1621035"/>
            <a:ext cx="1564232" cy="1564232"/>
            <a:chOff x="5644657" y="1647277"/>
            <a:chExt cx="1564232" cy="1564232"/>
          </a:xfrm>
        </p:grpSpPr>
        <p:pic>
          <p:nvPicPr>
            <p:cNvPr id="78" name="Picture 77">
              <a:extLst>
                <a:ext uri="{FF2B5EF4-FFF2-40B4-BE49-F238E27FC236}">
                  <a16:creationId xmlns:a16="http://schemas.microsoft.com/office/drawing/2014/main" id="{3D1A4A21-AF8B-C9BC-C8EC-21D945AAAAF9}"/>
                </a:ext>
              </a:extLst>
            </p:cNvPr>
            <p:cNvPicPr>
              <a:picLocks noChangeAspect="1"/>
            </p:cNvPicPr>
            <p:nvPr/>
          </p:nvPicPr>
          <p:blipFill>
            <a:blip r:embed="rId13"/>
            <a:srcRect t="2162" b="22838"/>
            <a:stretch>
              <a:fillRect/>
            </a:stretch>
          </p:blipFill>
          <p:spPr>
            <a:xfrm>
              <a:off x="5695922" y="1696621"/>
              <a:ext cx="1463038" cy="1463040"/>
            </a:xfrm>
            <a:custGeom>
              <a:avLst/>
              <a:gdLst>
                <a:gd name="connsiteX0" fmla="*/ 892281 w 1784560"/>
                <a:gd name="connsiteY0" fmla="*/ 0 h 1784562"/>
                <a:gd name="connsiteX1" fmla="*/ 1779956 w 1784560"/>
                <a:gd name="connsiteY1" fmla="*/ 801051 h 1784562"/>
                <a:gd name="connsiteX2" fmla="*/ 1784560 w 1784560"/>
                <a:gd name="connsiteY2" fmla="*/ 892242 h 1784562"/>
                <a:gd name="connsiteX3" fmla="*/ 1784560 w 1784560"/>
                <a:gd name="connsiteY3" fmla="*/ 892321 h 1784562"/>
                <a:gd name="connsiteX4" fmla="*/ 1779956 w 1784560"/>
                <a:gd name="connsiteY4" fmla="*/ 983512 h 1784562"/>
                <a:gd name="connsiteX5" fmla="*/ 892281 w 1784560"/>
                <a:gd name="connsiteY5" fmla="*/ 1784562 h 1784562"/>
                <a:gd name="connsiteX6" fmla="*/ 0 w 1784560"/>
                <a:gd name="connsiteY6" fmla="*/ 892281 h 1784562"/>
                <a:gd name="connsiteX7" fmla="*/ 892281 w 1784560"/>
                <a:gd name="connsiteY7" fmla="*/ 0 h 178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84560" h="1784562">
                  <a:moveTo>
                    <a:pt x="892281" y="0"/>
                  </a:moveTo>
                  <a:cubicBezTo>
                    <a:pt x="1354275" y="0"/>
                    <a:pt x="1734262" y="351113"/>
                    <a:pt x="1779956" y="801051"/>
                  </a:cubicBezTo>
                  <a:lnTo>
                    <a:pt x="1784560" y="892242"/>
                  </a:lnTo>
                  <a:lnTo>
                    <a:pt x="1784560" y="892321"/>
                  </a:lnTo>
                  <a:lnTo>
                    <a:pt x="1779956" y="983512"/>
                  </a:lnTo>
                  <a:cubicBezTo>
                    <a:pt x="1734262" y="1433450"/>
                    <a:pt x="1354275" y="1784562"/>
                    <a:pt x="892281" y="1784562"/>
                  </a:cubicBezTo>
                  <a:cubicBezTo>
                    <a:pt x="399488" y="1784562"/>
                    <a:pt x="0" y="1385074"/>
                    <a:pt x="0" y="892281"/>
                  </a:cubicBezTo>
                  <a:cubicBezTo>
                    <a:pt x="0" y="399488"/>
                    <a:pt x="399488" y="0"/>
                    <a:pt x="892281" y="0"/>
                  </a:cubicBezTo>
                  <a:close/>
                </a:path>
              </a:pathLst>
            </a:custGeom>
          </p:spPr>
        </p:pic>
        <p:sp>
          <p:nvSpPr>
            <p:cNvPr id="79" name="Oval 78">
              <a:extLst>
                <a:ext uri="{FF2B5EF4-FFF2-40B4-BE49-F238E27FC236}">
                  <a16:creationId xmlns:a16="http://schemas.microsoft.com/office/drawing/2014/main" id="{C75C9345-3846-DB43-EE80-AB1882F2B6D9}"/>
                </a:ext>
              </a:extLst>
            </p:cNvPr>
            <p:cNvSpPr/>
            <p:nvPr/>
          </p:nvSpPr>
          <p:spPr>
            <a:xfrm>
              <a:off x="5644657" y="1647277"/>
              <a:ext cx="1564232" cy="1564232"/>
            </a:xfrm>
            <a:prstGeom prst="ellipse">
              <a:avLst/>
            </a:prstGeom>
            <a:noFill/>
            <a:ln w="127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88" name="Straight Arrow Connector 87">
            <a:extLst>
              <a:ext uri="{FF2B5EF4-FFF2-40B4-BE49-F238E27FC236}">
                <a16:creationId xmlns:a16="http://schemas.microsoft.com/office/drawing/2014/main" id="{4B79705F-D2E5-B536-E0AB-746A2A43598F}"/>
              </a:ext>
            </a:extLst>
          </p:cNvPr>
          <p:cNvCxnSpPr>
            <a:cxnSpLocks/>
          </p:cNvCxnSpPr>
          <p:nvPr/>
        </p:nvCxnSpPr>
        <p:spPr>
          <a:xfrm>
            <a:off x="4820156" y="4110159"/>
            <a:ext cx="777544" cy="0"/>
          </a:xfrm>
          <a:prstGeom prst="straightConnector1">
            <a:avLst/>
          </a:prstGeom>
          <a:ln w="57150">
            <a:solidFill>
              <a:srgbClr val="FABA27"/>
            </a:solidFill>
            <a:tailEnd type="triangle"/>
          </a:ln>
        </p:spPr>
        <p:style>
          <a:lnRef idx="1">
            <a:schemeClr val="accent1"/>
          </a:lnRef>
          <a:fillRef idx="0">
            <a:schemeClr val="accent1"/>
          </a:fillRef>
          <a:effectRef idx="0">
            <a:schemeClr val="accent1"/>
          </a:effectRef>
          <a:fontRef idx="minor">
            <a:schemeClr val="tx1"/>
          </a:fontRef>
        </p:style>
      </p:cxnSp>
      <p:grpSp>
        <p:nvGrpSpPr>
          <p:cNvPr id="103" name="Group 102">
            <a:extLst>
              <a:ext uri="{FF2B5EF4-FFF2-40B4-BE49-F238E27FC236}">
                <a16:creationId xmlns:a16="http://schemas.microsoft.com/office/drawing/2014/main" id="{FBCA8A1C-E8EC-23C9-8450-9C616EAA62D3}"/>
              </a:ext>
            </a:extLst>
          </p:cNvPr>
          <p:cNvGrpSpPr/>
          <p:nvPr/>
        </p:nvGrpSpPr>
        <p:grpSpPr>
          <a:xfrm>
            <a:off x="5645324" y="3349848"/>
            <a:ext cx="1564232" cy="1564232"/>
            <a:chOff x="5645324" y="3378423"/>
            <a:chExt cx="1564232" cy="1564232"/>
          </a:xfrm>
        </p:grpSpPr>
        <p:sp>
          <p:nvSpPr>
            <p:cNvPr id="80" name="Oval 79">
              <a:extLst>
                <a:ext uri="{FF2B5EF4-FFF2-40B4-BE49-F238E27FC236}">
                  <a16:creationId xmlns:a16="http://schemas.microsoft.com/office/drawing/2014/main" id="{E2BE72B6-C3A6-1A5C-A29C-50BAB06A944A}"/>
                </a:ext>
              </a:extLst>
            </p:cNvPr>
            <p:cNvSpPr/>
            <p:nvPr/>
          </p:nvSpPr>
          <p:spPr>
            <a:xfrm>
              <a:off x="5645324" y="3378423"/>
              <a:ext cx="1564232" cy="1564232"/>
            </a:xfrm>
            <a:prstGeom prst="ellipse">
              <a:avLst/>
            </a:prstGeom>
            <a:noFill/>
            <a:ln w="127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9" name="Picture 88">
              <a:extLst>
                <a:ext uri="{FF2B5EF4-FFF2-40B4-BE49-F238E27FC236}">
                  <a16:creationId xmlns:a16="http://schemas.microsoft.com/office/drawing/2014/main" id="{E9BB4ED7-DF3E-15B2-CA84-4F4F5003E2C1}"/>
                </a:ext>
              </a:extLst>
            </p:cNvPr>
            <p:cNvPicPr>
              <a:picLocks noChangeAspect="1"/>
            </p:cNvPicPr>
            <p:nvPr/>
          </p:nvPicPr>
          <p:blipFill rotWithShape="1">
            <a:blip r:embed="rId14"/>
            <a:srcRect l="48826" t="16024" r="211" b="16024"/>
            <a:stretch/>
          </p:blipFill>
          <p:spPr>
            <a:xfrm rot="5400000">
              <a:off x="5695920" y="3429019"/>
              <a:ext cx="1463040" cy="1463040"/>
            </a:xfrm>
            <a:custGeom>
              <a:avLst/>
              <a:gdLst>
                <a:gd name="connsiteX0" fmla="*/ 0 w 1784560"/>
                <a:gd name="connsiteY0" fmla="*/ 892280 h 1784560"/>
                <a:gd name="connsiteX1" fmla="*/ 892280 w 1784560"/>
                <a:gd name="connsiteY1" fmla="*/ 0 h 1784560"/>
                <a:gd name="connsiteX2" fmla="*/ 1784560 w 1784560"/>
                <a:gd name="connsiteY2" fmla="*/ 892280 h 1784560"/>
                <a:gd name="connsiteX3" fmla="*/ 892280 w 1784560"/>
                <a:gd name="connsiteY3" fmla="*/ 1784560 h 1784560"/>
                <a:gd name="connsiteX4" fmla="*/ 0 w 1784560"/>
                <a:gd name="connsiteY4" fmla="*/ 892280 h 17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4560" h="1784560">
                  <a:moveTo>
                    <a:pt x="0" y="892280"/>
                  </a:moveTo>
                  <a:cubicBezTo>
                    <a:pt x="0" y="399487"/>
                    <a:pt x="399487" y="0"/>
                    <a:pt x="892280" y="0"/>
                  </a:cubicBezTo>
                  <a:cubicBezTo>
                    <a:pt x="1385073" y="0"/>
                    <a:pt x="1784560" y="399487"/>
                    <a:pt x="1784560" y="892280"/>
                  </a:cubicBezTo>
                  <a:cubicBezTo>
                    <a:pt x="1784560" y="1385073"/>
                    <a:pt x="1385073" y="1784560"/>
                    <a:pt x="892280" y="1784560"/>
                  </a:cubicBezTo>
                  <a:cubicBezTo>
                    <a:pt x="399487" y="1784560"/>
                    <a:pt x="0" y="1385073"/>
                    <a:pt x="0" y="892280"/>
                  </a:cubicBezTo>
                  <a:close/>
                </a:path>
              </a:pathLst>
            </a:custGeom>
          </p:spPr>
        </p:pic>
      </p:grpSp>
      <p:grpSp>
        <p:nvGrpSpPr>
          <p:cNvPr id="36" name="Group 35">
            <a:extLst>
              <a:ext uri="{FF2B5EF4-FFF2-40B4-BE49-F238E27FC236}">
                <a16:creationId xmlns:a16="http://schemas.microsoft.com/office/drawing/2014/main" id="{9B901433-2645-22DD-8E47-3963B02BDF6E}"/>
              </a:ext>
            </a:extLst>
          </p:cNvPr>
          <p:cNvGrpSpPr/>
          <p:nvPr/>
        </p:nvGrpSpPr>
        <p:grpSpPr>
          <a:xfrm>
            <a:off x="895350" y="1788600"/>
            <a:ext cx="3839488" cy="1143563"/>
            <a:chOff x="895350" y="1798125"/>
            <a:chExt cx="3839488" cy="1143563"/>
          </a:xfrm>
        </p:grpSpPr>
        <p:grpSp>
          <p:nvGrpSpPr>
            <p:cNvPr id="35" name="Group 34">
              <a:extLst>
                <a:ext uri="{FF2B5EF4-FFF2-40B4-BE49-F238E27FC236}">
                  <a16:creationId xmlns:a16="http://schemas.microsoft.com/office/drawing/2014/main" id="{CFDB8802-CC56-3899-AD48-358976F46466}"/>
                </a:ext>
              </a:extLst>
            </p:cNvPr>
            <p:cNvGrpSpPr/>
            <p:nvPr/>
          </p:nvGrpSpPr>
          <p:grpSpPr>
            <a:xfrm>
              <a:off x="2645874" y="1798125"/>
              <a:ext cx="2088964" cy="1143563"/>
              <a:chOff x="2645874" y="1798125"/>
              <a:chExt cx="2088964" cy="1143563"/>
            </a:xfrm>
          </p:grpSpPr>
          <p:sp>
            <p:nvSpPr>
              <p:cNvPr id="4" name="Rectangle 3">
                <a:extLst>
                  <a:ext uri="{FF2B5EF4-FFF2-40B4-BE49-F238E27FC236}">
                    <a16:creationId xmlns:a16="http://schemas.microsoft.com/office/drawing/2014/main" id="{DC5B1669-3F1D-A5A5-7DD7-D62FCE3B3326}"/>
                  </a:ext>
                </a:extLst>
              </p:cNvPr>
              <p:cNvSpPr/>
              <p:nvPr/>
            </p:nvSpPr>
            <p:spPr>
              <a:xfrm>
                <a:off x="2645874" y="1798125"/>
                <a:ext cx="2088964" cy="510976"/>
              </a:xfrm>
              <a:prstGeom prst="rect">
                <a:avLst/>
              </a:prstGeom>
              <a:solidFill>
                <a:srgbClr val="4DA2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100" b="1" dirty="0">
                    <a:latin typeface="Atkinson Hyperlegible" pitchFamily="2" charset="0"/>
                  </a:rPr>
                  <a:t>Low-heat based and chemical based processes</a:t>
                </a:r>
              </a:p>
            </p:txBody>
          </p:sp>
          <p:sp>
            <p:nvSpPr>
              <p:cNvPr id="8" name="Rectangle 7">
                <a:extLst>
                  <a:ext uri="{FF2B5EF4-FFF2-40B4-BE49-F238E27FC236}">
                    <a16:creationId xmlns:a16="http://schemas.microsoft.com/office/drawing/2014/main" id="{FEA1A0CA-FC44-8B28-F0B0-30CF82E4DAA9}"/>
                  </a:ext>
                </a:extLst>
              </p:cNvPr>
              <p:cNvSpPr/>
              <p:nvPr/>
            </p:nvSpPr>
            <p:spPr>
              <a:xfrm>
                <a:off x="2645874" y="2430712"/>
                <a:ext cx="2088964" cy="510976"/>
              </a:xfrm>
              <a:prstGeom prst="rect">
                <a:avLst/>
              </a:prstGeom>
              <a:solidFill>
                <a:srgbClr val="4DA2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100" b="1" dirty="0">
                    <a:latin typeface="Atkinson Hyperlegible" pitchFamily="2" charset="0"/>
                  </a:rPr>
                  <a:t>Dual chamber incineration with flue gas treatment</a:t>
                </a:r>
              </a:p>
            </p:txBody>
          </p:sp>
        </p:grpSp>
        <p:sp>
          <p:nvSpPr>
            <p:cNvPr id="24" name="TextBox 23">
              <a:extLst>
                <a:ext uri="{FF2B5EF4-FFF2-40B4-BE49-F238E27FC236}">
                  <a16:creationId xmlns:a16="http://schemas.microsoft.com/office/drawing/2014/main" id="{0EDA17FD-AF29-A0A8-D563-757A7EC0CB98}"/>
                </a:ext>
              </a:extLst>
            </p:cNvPr>
            <p:cNvSpPr txBox="1"/>
            <p:nvPr/>
          </p:nvSpPr>
          <p:spPr>
            <a:xfrm>
              <a:off x="895350" y="1985598"/>
              <a:ext cx="1741619" cy="760721"/>
            </a:xfrm>
            <a:prstGeom prst="rect">
              <a:avLst/>
            </a:prstGeom>
            <a:noFill/>
          </p:spPr>
          <p:txBody>
            <a:bodyPr wrap="square" rtlCol="0">
              <a:spAutoFit/>
            </a:bodyPr>
            <a:lstStyle/>
            <a:p>
              <a:pPr lvl="0" algn="r">
                <a:lnSpc>
                  <a:spcPts val="1300"/>
                </a:lnSpc>
              </a:pPr>
              <a:r>
                <a:rPr lang="en-US" sz="1200" b="1" dirty="0">
                  <a:latin typeface="Atkinson Hyperlegible" pitchFamily="2" charset="0"/>
                </a:rPr>
                <a:t>TECHNOLOGIES IN ACCORDANCE WITH INTERNATIONAL CONVENTIONS</a:t>
              </a:r>
            </a:p>
          </p:txBody>
        </p:sp>
      </p:grpSp>
      <p:grpSp>
        <p:nvGrpSpPr>
          <p:cNvPr id="37" name="Group 36">
            <a:extLst>
              <a:ext uri="{FF2B5EF4-FFF2-40B4-BE49-F238E27FC236}">
                <a16:creationId xmlns:a16="http://schemas.microsoft.com/office/drawing/2014/main" id="{BBB5E692-6A36-7C01-6582-0EF8951FB104}"/>
              </a:ext>
            </a:extLst>
          </p:cNvPr>
          <p:cNvGrpSpPr/>
          <p:nvPr/>
        </p:nvGrpSpPr>
        <p:grpSpPr>
          <a:xfrm>
            <a:off x="828675" y="3219923"/>
            <a:ext cx="3906163" cy="1791318"/>
            <a:chOff x="828675" y="3248498"/>
            <a:chExt cx="3906163" cy="1791318"/>
          </a:xfrm>
        </p:grpSpPr>
        <p:sp>
          <p:nvSpPr>
            <p:cNvPr id="11" name="Rectangle 10">
              <a:extLst>
                <a:ext uri="{FF2B5EF4-FFF2-40B4-BE49-F238E27FC236}">
                  <a16:creationId xmlns:a16="http://schemas.microsoft.com/office/drawing/2014/main" id="{73C86EA1-D737-E181-3A67-9EAAE65D2C17}"/>
                </a:ext>
              </a:extLst>
            </p:cNvPr>
            <p:cNvSpPr/>
            <p:nvPr/>
          </p:nvSpPr>
          <p:spPr>
            <a:xfrm>
              <a:off x="2645874" y="3248498"/>
              <a:ext cx="2088964" cy="510976"/>
            </a:xfrm>
            <a:prstGeom prst="rect">
              <a:avLst/>
            </a:prstGeom>
            <a:solidFill>
              <a:srgbClr val="FABA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100" b="1" dirty="0">
                  <a:solidFill>
                    <a:schemeClr val="tx1"/>
                  </a:solidFill>
                  <a:latin typeface="Atkinson Hyperlegible" pitchFamily="2" charset="0"/>
                </a:rPr>
                <a:t>Dual chamber incineration without flue gas treatment</a:t>
              </a:r>
            </a:p>
          </p:txBody>
        </p:sp>
        <p:sp>
          <p:nvSpPr>
            <p:cNvPr id="15" name="Rectangle 14">
              <a:extLst>
                <a:ext uri="{FF2B5EF4-FFF2-40B4-BE49-F238E27FC236}">
                  <a16:creationId xmlns:a16="http://schemas.microsoft.com/office/drawing/2014/main" id="{94FC011B-E657-BFAB-A4ED-17EB11459801}"/>
                </a:ext>
              </a:extLst>
            </p:cNvPr>
            <p:cNvSpPr/>
            <p:nvPr/>
          </p:nvSpPr>
          <p:spPr>
            <a:xfrm>
              <a:off x="2645874" y="3888669"/>
              <a:ext cx="2088964" cy="510976"/>
            </a:xfrm>
            <a:prstGeom prst="rect">
              <a:avLst/>
            </a:prstGeom>
            <a:solidFill>
              <a:srgbClr val="FABA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100" b="1" dirty="0">
                  <a:solidFill>
                    <a:schemeClr val="tx1"/>
                  </a:solidFill>
                  <a:latin typeface="Atkinson Hyperlegible" pitchFamily="2" charset="0"/>
                </a:rPr>
                <a:t>Single chamber incineration without flue gas treatment</a:t>
              </a:r>
            </a:p>
          </p:txBody>
        </p:sp>
        <p:sp>
          <p:nvSpPr>
            <p:cNvPr id="16" name="Rectangle 15">
              <a:extLst>
                <a:ext uri="{FF2B5EF4-FFF2-40B4-BE49-F238E27FC236}">
                  <a16:creationId xmlns:a16="http://schemas.microsoft.com/office/drawing/2014/main" id="{053B48F2-8AE5-17E9-F0CF-F93F2379DF35}"/>
                </a:ext>
              </a:extLst>
            </p:cNvPr>
            <p:cNvSpPr/>
            <p:nvPr/>
          </p:nvSpPr>
          <p:spPr>
            <a:xfrm>
              <a:off x="2645874" y="4528840"/>
              <a:ext cx="2088964" cy="510976"/>
            </a:xfrm>
            <a:prstGeom prst="rect">
              <a:avLst/>
            </a:prstGeom>
            <a:solidFill>
              <a:srgbClr val="FABA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100" b="1" dirty="0">
                  <a:solidFill>
                    <a:schemeClr val="tx1"/>
                  </a:solidFill>
                  <a:latin typeface="Atkinson Hyperlegible" pitchFamily="2" charset="0"/>
                </a:rPr>
                <a:t>Automated pressure pulsing gravity autoclaving</a:t>
              </a:r>
            </a:p>
          </p:txBody>
        </p:sp>
        <p:sp>
          <p:nvSpPr>
            <p:cNvPr id="33" name="TextBox 32">
              <a:extLst>
                <a:ext uri="{FF2B5EF4-FFF2-40B4-BE49-F238E27FC236}">
                  <a16:creationId xmlns:a16="http://schemas.microsoft.com/office/drawing/2014/main" id="{494E888B-CF08-0BBB-CDFB-BBEA0A815D37}"/>
                </a:ext>
              </a:extLst>
            </p:cNvPr>
            <p:cNvSpPr txBox="1"/>
            <p:nvPr/>
          </p:nvSpPr>
          <p:spPr>
            <a:xfrm>
              <a:off x="828675" y="3927454"/>
              <a:ext cx="1811605" cy="427296"/>
            </a:xfrm>
            <a:prstGeom prst="rect">
              <a:avLst/>
            </a:prstGeom>
            <a:noFill/>
          </p:spPr>
          <p:txBody>
            <a:bodyPr wrap="square" rtlCol="0">
              <a:spAutoFit/>
            </a:bodyPr>
            <a:lstStyle/>
            <a:p>
              <a:pPr lvl="0" algn="r">
                <a:lnSpc>
                  <a:spcPts val="1300"/>
                </a:lnSpc>
              </a:pPr>
              <a:r>
                <a:rPr lang="en-US" sz="1200" b="1" dirty="0">
                  <a:latin typeface="Atkinson Hyperlegible" pitchFamily="2" charset="0"/>
                </a:rPr>
                <a:t>INTERIM TREATMENT TECHNOLOGIES</a:t>
              </a:r>
            </a:p>
          </p:txBody>
        </p:sp>
      </p:grpSp>
      <p:sp>
        <p:nvSpPr>
          <p:cNvPr id="40" name="TextBox 39">
            <a:extLst>
              <a:ext uri="{FF2B5EF4-FFF2-40B4-BE49-F238E27FC236}">
                <a16:creationId xmlns:a16="http://schemas.microsoft.com/office/drawing/2014/main" id="{4592FE8E-0876-9317-862D-A92C1AA9694B}"/>
              </a:ext>
            </a:extLst>
          </p:cNvPr>
          <p:cNvSpPr txBox="1"/>
          <p:nvPr/>
        </p:nvSpPr>
        <p:spPr>
          <a:xfrm>
            <a:off x="457860" y="6495846"/>
            <a:ext cx="11276280" cy="246221"/>
          </a:xfrm>
          <a:prstGeom prst="rect">
            <a:avLst/>
          </a:prstGeom>
          <a:noFill/>
        </p:spPr>
        <p:txBody>
          <a:bodyPr wrap="square" lIns="91440">
            <a:spAutoFit/>
          </a:bodyPr>
          <a:lstStyle/>
          <a:p>
            <a:pPr algn="ctr"/>
            <a:r>
              <a:rPr lang="en-US" sz="1000" dirty="0">
                <a:solidFill>
                  <a:srgbClr val="000000"/>
                </a:solidFill>
                <a:latin typeface="Atkinson Hyperlegible" pitchFamily="2" charset="0"/>
                <a:ea typeface="Times New Roman" panose="02020603050405020304" pitchFamily="18" charset="0"/>
              </a:rPr>
              <a:t>Credits (top to bottom): WHO/Ute Pieper; WHO/Ute Pieper; Shutterstock</a:t>
            </a:r>
            <a:endParaRPr lang="en-IN" sz="1000" dirty="0">
              <a:solidFill>
                <a:srgbClr val="000000"/>
              </a:solidFill>
              <a:latin typeface="Atkinson Hyperlegible" pitchFamily="2" charset="0"/>
            </a:endParaRPr>
          </a:p>
        </p:txBody>
      </p:sp>
    </p:spTree>
    <p:extLst>
      <p:ext uri="{BB962C8B-B14F-4D97-AF65-F5344CB8AC3E}">
        <p14:creationId xmlns:p14="http://schemas.microsoft.com/office/powerpoint/2010/main" val="726313286"/>
      </p:ext>
    </p:extLst>
  </p:cSld>
  <p:clrMapOvr>
    <a:masterClrMapping/>
  </p:clrMapOvr>
  <mc:AlternateContent xmlns:mc="http://schemas.openxmlformats.org/markup-compatibility/2006" xmlns:p14="http://schemas.microsoft.com/office/powerpoint/2010/main">
    <mc:Choice Requires="p14">
      <p:transition spd="slow" p14:dur="2000" advClick="0" advTm="53000"/>
    </mc:Choice>
    <mc:Fallback xmlns="">
      <p:transition spd="slow" advClick="0" advTm="5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2369" fill="hold"/>
                                        <p:tgtEl>
                                          <p:spTgt spid="7"/>
                                        </p:tgtEl>
                                      </p:cBhvr>
                                    </p:cmd>
                                  </p:childTnLst>
                                </p:cTn>
                              </p:par>
                              <p:par>
                                <p:cTn id="7" presetID="2" presetClass="entr" presetSubtype="8"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 calcmode="lin" valueType="num">
                                      <p:cBhvr additive="base">
                                        <p:cTn id="9" dur="500" fill="hold"/>
                                        <p:tgtEl>
                                          <p:spTgt spid="2"/>
                                        </p:tgtEl>
                                        <p:attrNameLst>
                                          <p:attrName>ppt_x</p:attrName>
                                        </p:attrNameLst>
                                      </p:cBhvr>
                                      <p:tavLst>
                                        <p:tav tm="0">
                                          <p:val>
                                            <p:strVal val="0-#ppt_w/2"/>
                                          </p:val>
                                        </p:tav>
                                        <p:tav tm="100000">
                                          <p:val>
                                            <p:strVal val="#ppt_x"/>
                                          </p:val>
                                        </p:tav>
                                      </p:tavLst>
                                    </p:anim>
                                    <p:anim calcmode="lin" valueType="num">
                                      <p:cBhvr additive="base">
                                        <p:cTn id="10" dur="500" fill="hold"/>
                                        <p:tgtEl>
                                          <p:spTgt spid="2"/>
                                        </p:tgtEl>
                                        <p:attrNameLst>
                                          <p:attrName>ppt_y</p:attrName>
                                        </p:attrNameLst>
                                      </p:cBhvr>
                                      <p:tavLst>
                                        <p:tav tm="0">
                                          <p:val>
                                            <p:strVal val="#ppt_y"/>
                                          </p:val>
                                        </p:tav>
                                        <p:tav tm="100000">
                                          <p:val>
                                            <p:strVal val="#ppt_y"/>
                                          </p:val>
                                        </p:tav>
                                      </p:tavLst>
                                    </p:anim>
                                  </p:childTnLst>
                                </p:cTn>
                              </p:par>
                              <p:par>
                                <p:cTn id="11" presetID="2" presetClass="entr" presetSubtype="8" fill="hold" nodeType="withEffect">
                                  <p:stCondLst>
                                    <p:cond delay="75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par>
                                <p:cTn id="15" presetID="22" presetClass="entr" presetSubtype="4" fill="hold" nodeType="withEffect">
                                  <p:stCondLst>
                                    <p:cond delay="2075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par>
                                <p:cTn id="18" presetID="22" presetClass="entr" presetSubtype="8" fill="hold" nodeType="withEffect">
                                  <p:stCondLst>
                                    <p:cond delay="21000"/>
                                  </p:stCondLst>
                                  <p:childTnLst>
                                    <p:set>
                                      <p:cBhvr>
                                        <p:cTn id="19" dur="1" fill="hold">
                                          <p:stCondLst>
                                            <p:cond delay="0"/>
                                          </p:stCondLst>
                                        </p:cTn>
                                        <p:tgtEl>
                                          <p:spTgt spid="36"/>
                                        </p:tgtEl>
                                        <p:attrNameLst>
                                          <p:attrName>style.visibility</p:attrName>
                                        </p:attrNameLst>
                                      </p:cBhvr>
                                      <p:to>
                                        <p:strVal val="visible"/>
                                      </p:to>
                                    </p:set>
                                    <p:animEffect transition="in" filter="wipe(left)">
                                      <p:cBhvr>
                                        <p:cTn id="20" dur="500"/>
                                        <p:tgtEl>
                                          <p:spTgt spid="36"/>
                                        </p:tgtEl>
                                      </p:cBhvr>
                                    </p:animEffect>
                                  </p:childTnLst>
                                </p:cTn>
                              </p:par>
                              <p:par>
                                <p:cTn id="21" presetID="22" presetClass="entr" presetSubtype="8" fill="hold" nodeType="withEffect">
                                  <p:stCondLst>
                                    <p:cond delay="21250"/>
                                  </p:stCondLst>
                                  <p:childTnLst>
                                    <p:set>
                                      <p:cBhvr>
                                        <p:cTn id="22" dur="1" fill="hold">
                                          <p:stCondLst>
                                            <p:cond delay="0"/>
                                          </p:stCondLst>
                                        </p:cTn>
                                        <p:tgtEl>
                                          <p:spTgt spid="77"/>
                                        </p:tgtEl>
                                        <p:attrNameLst>
                                          <p:attrName>style.visibility</p:attrName>
                                        </p:attrNameLst>
                                      </p:cBhvr>
                                      <p:to>
                                        <p:strVal val="visible"/>
                                      </p:to>
                                    </p:set>
                                    <p:animEffect transition="in" filter="wipe(left)">
                                      <p:cBhvr>
                                        <p:cTn id="23" dur="500"/>
                                        <p:tgtEl>
                                          <p:spTgt spid="77"/>
                                        </p:tgtEl>
                                      </p:cBhvr>
                                    </p:animEffect>
                                  </p:childTnLst>
                                </p:cTn>
                              </p:par>
                              <p:par>
                                <p:cTn id="24" presetID="53" presetClass="entr" presetSubtype="16" fill="hold" nodeType="withEffect">
                                  <p:stCondLst>
                                    <p:cond delay="21500"/>
                                  </p:stCondLst>
                                  <p:childTnLst>
                                    <p:set>
                                      <p:cBhvr>
                                        <p:cTn id="25" dur="1" fill="hold">
                                          <p:stCondLst>
                                            <p:cond delay="0"/>
                                          </p:stCondLst>
                                        </p:cTn>
                                        <p:tgtEl>
                                          <p:spTgt spid="102"/>
                                        </p:tgtEl>
                                        <p:attrNameLst>
                                          <p:attrName>style.visibility</p:attrName>
                                        </p:attrNameLst>
                                      </p:cBhvr>
                                      <p:to>
                                        <p:strVal val="visible"/>
                                      </p:to>
                                    </p:set>
                                    <p:anim calcmode="lin" valueType="num">
                                      <p:cBhvr>
                                        <p:cTn id="26" dur="500" fill="hold"/>
                                        <p:tgtEl>
                                          <p:spTgt spid="102"/>
                                        </p:tgtEl>
                                        <p:attrNameLst>
                                          <p:attrName>ppt_w</p:attrName>
                                        </p:attrNameLst>
                                      </p:cBhvr>
                                      <p:tavLst>
                                        <p:tav tm="0">
                                          <p:val>
                                            <p:fltVal val="0"/>
                                          </p:val>
                                        </p:tav>
                                        <p:tav tm="100000">
                                          <p:val>
                                            <p:strVal val="#ppt_w"/>
                                          </p:val>
                                        </p:tav>
                                      </p:tavLst>
                                    </p:anim>
                                    <p:anim calcmode="lin" valueType="num">
                                      <p:cBhvr>
                                        <p:cTn id="27" dur="500" fill="hold"/>
                                        <p:tgtEl>
                                          <p:spTgt spid="102"/>
                                        </p:tgtEl>
                                        <p:attrNameLst>
                                          <p:attrName>ppt_h</p:attrName>
                                        </p:attrNameLst>
                                      </p:cBhvr>
                                      <p:tavLst>
                                        <p:tav tm="0">
                                          <p:val>
                                            <p:fltVal val="0"/>
                                          </p:val>
                                        </p:tav>
                                        <p:tav tm="100000">
                                          <p:val>
                                            <p:strVal val="#ppt_h"/>
                                          </p:val>
                                        </p:tav>
                                      </p:tavLst>
                                    </p:anim>
                                    <p:animEffect transition="in" filter="fade">
                                      <p:cBhvr>
                                        <p:cTn id="28" dur="500"/>
                                        <p:tgtEl>
                                          <p:spTgt spid="102"/>
                                        </p:tgtEl>
                                      </p:cBhvr>
                                    </p:animEffect>
                                  </p:childTnLst>
                                </p:cTn>
                              </p:par>
                              <p:par>
                                <p:cTn id="29" presetID="16" presetClass="entr" presetSubtype="37" fill="hold" grpId="0" nodeType="withEffect">
                                  <p:stCondLst>
                                    <p:cond delay="21750"/>
                                  </p:stCondLst>
                                  <p:childTnLst>
                                    <p:set>
                                      <p:cBhvr>
                                        <p:cTn id="30" dur="1" fill="hold">
                                          <p:stCondLst>
                                            <p:cond delay="0"/>
                                          </p:stCondLst>
                                        </p:cTn>
                                        <p:tgtEl>
                                          <p:spTgt spid="40"/>
                                        </p:tgtEl>
                                        <p:attrNameLst>
                                          <p:attrName>style.visibility</p:attrName>
                                        </p:attrNameLst>
                                      </p:cBhvr>
                                      <p:to>
                                        <p:strVal val="visible"/>
                                      </p:to>
                                    </p:set>
                                    <p:animEffect transition="in" filter="barn(outVertical)">
                                      <p:cBhvr>
                                        <p:cTn id="31" dur="500"/>
                                        <p:tgtEl>
                                          <p:spTgt spid="40"/>
                                        </p:tgtEl>
                                      </p:cBhvr>
                                    </p:animEffect>
                                  </p:childTnLst>
                                </p:cTn>
                              </p:par>
                              <p:par>
                                <p:cTn id="32" presetID="22" presetClass="entr" presetSubtype="8" fill="hold" nodeType="withEffect">
                                  <p:stCondLst>
                                    <p:cond delay="40000"/>
                                  </p:stCondLst>
                                  <p:childTnLst>
                                    <p:set>
                                      <p:cBhvr>
                                        <p:cTn id="33" dur="1" fill="hold">
                                          <p:stCondLst>
                                            <p:cond delay="0"/>
                                          </p:stCondLst>
                                        </p:cTn>
                                        <p:tgtEl>
                                          <p:spTgt spid="37"/>
                                        </p:tgtEl>
                                        <p:attrNameLst>
                                          <p:attrName>style.visibility</p:attrName>
                                        </p:attrNameLst>
                                      </p:cBhvr>
                                      <p:to>
                                        <p:strVal val="visible"/>
                                      </p:to>
                                    </p:set>
                                    <p:animEffect transition="in" filter="wipe(left)">
                                      <p:cBhvr>
                                        <p:cTn id="34" dur="500"/>
                                        <p:tgtEl>
                                          <p:spTgt spid="37"/>
                                        </p:tgtEl>
                                      </p:cBhvr>
                                    </p:animEffect>
                                  </p:childTnLst>
                                </p:cTn>
                              </p:par>
                              <p:par>
                                <p:cTn id="35" presetID="22" presetClass="entr" presetSubtype="8" fill="hold" nodeType="withEffect">
                                  <p:stCondLst>
                                    <p:cond delay="40250"/>
                                  </p:stCondLst>
                                  <p:childTnLst>
                                    <p:set>
                                      <p:cBhvr>
                                        <p:cTn id="36" dur="1" fill="hold">
                                          <p:stCondLst>
                                            <p:cond delay="0"/>
                                          </p:stCondLst>
                                        </p:cTn>
                                        <p:tgtEl>
                                          <p:spTgt spid="88"/>
                                        </p:tgtEl>
                                        <p:attrNameLst>
                                          <p:attrName>style.visibility</p:attrName>
                                        </p:attrNameLst>
                                      </p:cBhvr>
                                      <p:to>
                                        <p:strVal val="visible"/>
                                      </p:to>
                                    </p:set>
                                    <p:animEffect transition="in" filter="wipe(left)">
                                      <p:cBhvr>
                                        <p:cTn id="37" dur="500"/>
                                        <p:tgtEl>
                                          <p:spTgt spid="88"/>
                                        </p:tgtEl>
                                      </p:cBhvr>
                                    </p:animEffect>
                                  </p:childTnLst>
                                </p:cTn>
                              </p:par>
                              <p:par>
                                <p:cTn id="38" presetID="53" presetClass="entr" presetSubtype="16" fill="hold" nodeType="withEffect">
                                  <p:stCondLst>
                                    <p:cond delay="40500"/>
                                  </p:stCondLst>
                                  <p:childTnLst>
                                    <p:set>
                                      <p:cBhvr>
                                        <p:cTn id="39" dur="1" fill="hold">
                                          <p:stCondLst>
                                            <p:cond delay="0"/>
                                          </p:stCondLst>
                                        </p:cTn>
                                        <p:tgtEl>
                                          <p:spTgt spid="103"/>
                                        </p:tgtEl>
                                        <p:attrNameLst>
                                          <p:attrName>style.visibility</p:attrName>
                                        </p:attrNameLst>
                                      </p:cBhvr>
                                      <p:to>
                                        <p:strVal val="visible"/>
                                      </p:to>
                                    </p:set>
                                    <p:anim calcmode="lin" valueType="num">
                                      <p:cBhvr>
                                        <p:cTn id="40" dur="500" fill="hold"/>
                                        <p:tgtEl>
                                          <p:spTgt spid="103"/>
                                        </p:tgtEl>
                                        <p:attrNameLst>
                                          <p:attrName>ppt_w</p:attrName>
                                        </p:attrNameLst>
                                      </p:cBhvr>
                                      <p:tavLst>
                                        <p:tav tm="0">
                                          <p:val>
                                            <p:fltVal val="0"/>
                                          </p:val>
                                        </p:tav>
                                        <p:tav tm="100000">
                                          <p:val>
                                            <p:strVal val="#ppt_w"/>
                                          </p:val>
                                        </p:tav>
                                      </p:tavLst>
                                    </p:anim>
                                    <p:anim calcmode="lin" valueType="num">
                                      <p:cBhvr>
                                        <p:cTn id="41" dur="500" fill="hold"/>
                                        <p:tgtEl>
                                          <p:spTgt spid="103"/>
                                        </p:tgtEl>
                                        <p:attrNameLst>
                                          <p:attrName>ppt_h</p:attrName>
                                        </p:attrNameLst>
                                      </p:cBhvr>
                                      <p:tavLst>
                                        <p:tav tm="0">
                                          <p:val>
                                            <p:fltVal val="0"/>
                                          </p:val>
                                        </p:tav>
                                        <p:tav tm="100000">
                                          <p:val>
                                            <p:strVal val="#ppt_h"/>
                                          </p:val>
                                        </p:tav>
                                      </p:tavLst>
                                    </p:anim>
                                    <p:animEffect transition="in" filter="fade">
                                      <p:cBhvr>
                                        <p:cTn id="42"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7"/>
                </p:tgtEl>
              </p:cMediaNode>
            </p:audio>
          </p:childTnLst>
        </p:cTn>
      </p:par>
    </p:tnLst>
    <p:bldLst>
      <p:bldP spid="2" grpId="0"/>
      <p:bldP spid="4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8E2F66-5A0E-3577-0EA9-D3D793B8AF1B}"/>
              </a:ext>
            </a:extLst>
          </p:cNvPr>
          <p:cNvSpPr txBox="1"/>
          <p:nvPr/>
        </p:nvSpPr>
        <p:spPr>
          <a:xfrm>
            <a:off x="128016" y="96886"/>
            <a:ext cx="11771884" cy="584775"/>
          </a:xfrm>
          <a:prstGeom prst="rect">
            <a:avLst/>
          </a:prstGeom>
          <a:noFill/>
        </p:spPr>
        <p:txBody>
          <a:bodyPr wrap="square" rtlCol="0">
            <a:spAutoFit/>
          </a:bodyPr>
          <a:lstStyle>
            <a:defPPr>
              <a:defRPr lang="en-US"/>
            </a:defPPr>
            <a:lvl1pPr>
              <a:defRPr sz="3200" b="1">
                <a:solidFill>
                  <a:srgbClr val="F0404C"/>
                </a:solidFill>
                <a:latin typeface="Atkinson Hyperlegible" pitchFamily="2" charset="0"/>
              </a:defRPr>
            </a:lvl1pPr>
          </a:lstStyle>
          <a:p>
            <a:r>
              <a:rPr lang="de-DE" dirty="0"/>
              <a:t>Heirarchy of waste treatment options</a:t>
            </a:r>
            <a:endParaRPr lang="en-US" dirty="0"/>
          </a:p>
        </p:txBody>
      </p:sp>
      <p:grpSp>
        <p:nvGrpSpPr>
          <p:cNvPr id="3" name="Group 2">
            <a:extLst>
              <a:ext uri="{FF2B5EF4-FFF2-40B4-BE49-F238E27FC236}">
                <a16:creationId xmlns:a16="http://schemas.microsoft.com/office/drawing/2014/main" id="{3B5C8D0D-BB6B-990C-776D-AE855F3BDAAD}"/>
              </a:ext>
            </a:extLst>
          </p:cNvPr>
          <p:cNvGrpSpPr/>
          <p:nvPr/>
        </p:nvGrpSpPr>
        <p:grpSpPr>
          <a:xfrm>
            <a:off x="236013" y="754600"/>
            <a:ext cx="11724773" cy="775609"/>
            <a:chOff x="236013" y="754600"/>
            <a:chExt cx="11724773" cy="775609"/>
          </a:xfrm>
        </p:grpSpPr>
        <p:grpSp>
          <p:nvGrpSpPr>
            <p:cNvPr id="5" name="Group 4">
              <a:extLst>
                <a:ext uri="{FF2B5EF4-FFF2-40B4-BE49-F238E27FC236}">
                  <a16:creationId xmlns:a16="http://schemas.microsoft.com/office/drawing/2014/main" id="{2F257CAE-39EC-E80F-8C67-BBD58CF37F93}"/>
                </a:ext>
              </a:extLst>
            </p:cNvPr>
            <p:cNvGrpSpPr/>
            <p:nvPr/>
          </p:nvGrpSpPr>
          <p:grpSpPr>
            <a:xfrm>
              <a:off x="236013" y="762663"/>
              <a:ext cx="1881049" cy="767546"/>
              <a:chOff x="236013" y="3453620"/>
              <a:chExt cx="1881049" cy="767546"/>
            </a:xfrm>
          </p:grpSpPr>
          <p:pic>
            <p:nvPicPr>
              <p:cNvPr id="6" name="Graphic 5">
                <a:extLst>
                  <a:ext uri="{FF2B5EF4-FFF2-40B4-BE49-F238E27FC236}">
                    <a16:creationId xmlns:a16="http://schemas.microsoft.com/office/drawing/2014/main" id="{FD8A90EF-F575-7CF2-0FAF-55224E4F829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6013" y="3453620"/>
                <a:ext cx="1881049" cy="767546"/>
              </a:xfrm>
              <a:prstGeom prst="rect">
                <a:avLst/>
              </a:prstGeom>
            </p:spPr>
          </p:pic>
          <p:sp>
            <p:nvSpPr>
              <p:cNvPr id="9" name="TextBox 8">
                <a:extLst>
                  <a:ext uri="{FF2B5EF4-FFF2-40B4-BE49-F238E27FC236}">
                    <a16:creationId xmlns:a16="http://schemas.microsoft.com/office/drawing/2014/main" id="{A46B34F8-D943-17CC-0086-51202FACF94F}"/>
                  </a:ext>
                </a:extLst>
              </p:cNvPr>
              <p:cNvSpPr txBox="1"/>
              <p:nvPr/>
            </p:nvSpPr>
            <p:spPr>
              <a:xfrm>
                <a:off x="263562" y="3483450"/>
                <a:ext cx="1641113" cy="707886"/>
              </a:xfrm>
              <a:prstGeom prst="rect">
                <a:avLst/>
              </a:prstGeom>
              <a:noFill/>
            </p:spPr>
            <p:txBody>
              <a:bodyPr wrap="square" rtlCol="0">
                <a:spAutoFit/>
              </a:bodyPr>
              <a:lstStyle/>
              <a:p>
                <a:pPr lvl="0" algn="ctr"/>
                <a:r>
                  <a:rPr lang="en-US" sz="2000" dirty="0">
                    <a:solidFill>
                      <a:schemeClr val="bg1"/>
                    </a:solidFill>
                    <a:latin typeface="+mj-lt"/>
                  </a:rPr>
                  <a:t>Generation/</a:t>
                </a:r>
              </a:p>
              <a:p>
                <a:pPr lvl="0" algn="ctr"/>
                <a:r>
                  <a:rPr lang="en-US" sz="2000" dirty="0">
                    <a:solidFill>
                      <a:schemeClr val="bg1"/>
                    </a:solidFill>
                    <a:latin typeface="+mj-lt"/>
                  </a:rPr>
                  <a:t>Minimization</a:t>
                </a:r>
              </a:p>
            </p:txBody>
          </p:sp>
        </p:grpSp>
        <p:grpSp>
          <p:nvGrpSpPr>
            <p:cNvPr id="10" name="Group 9">
              <a:extLst>
                <a:ext uri="{FF2B5EF4-FFF2-40B4-BE49-F238E27FC236}">
                  <a16:creationId xmlns:a16="http://schemas.microsoft.com/office/drawing/2014/main" id="{919F5D7C-A1E6-64BC-BE43-A7E88F4AF258}"/>
                </a:ext>
              </a:extLst>
            </p:cNvPr>
            <p:cNvGrpSpPr/>
            <p:nvPr/>
          </p:nvGrpSpPr>
          <p:grpSpPr>
            <a:xfrm>
              <a:off x="10117866" y="762663"/>
              <a:ext cx="1842920" cy="767546"/>
              <a:chOff x="10117866" y="3453620"/>
              <a:chExt cx="1842920" cy="767546"/>
            </a:xfrm>
          </p:grpSpPr>
          <p:pic>
            <p:nvPicPr>
              <p:cNvPr id="12" name="Graphic 11">
                <a:extLst>
                  <a:ext uri="{FF2B5EF4-FFF2-40B4-BE49-F238E27FC236}">
                    <a16:creationId xmlns:a16="http://schemas.microsoft.com/office/drawing/2014/main" id="{62422919-9569-C4E3-587B-C8DBEF84C55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117866" y="3453620"/>
                <a:ext cx="1842920" cy="767546"/>
              </a:xfrm>
              <a:prstGeom prst="rect">
                <a:avLst/>
              </a:prstGeom>
            </p:spPr>
          </p:pic>
          <p:sp>
            <p:nvSpPr>
              <p:cNvPr id="13" name="TextBox 12">
                <a:extLst>
                  <a:ext uri="{FF2B5EF4-FFF2-40B4-BE49-F238E27FC236}">
                    <a16:creationId xmlns:a16="http://schemas.microsoft.com/office/drawing/2014/main" id="{9E8C3938-7C93-2773-1BF3-2322E4C0409E}"/>
                  </a:ext>
                </a:extLst>
              </p:cNvPr>
              <p:cNvSpPr txBox="1"/>
              <p:nvPr/>
            </p:nvSpPr>
            <p:spPr>
              <a:xfrm>
                <a:off x="10421192" y="3483450"/>
                <a:ext cx="1331648" cy="707886"/>
              </a:xfrm>
              <a:prstGeom prst="rect">
                <a:avLst/>
              </a:prstGeom>
              <a:noFill/>
            </p:spPr>
            <p:txBody>
              <a:bodyPr wrap="square" rtlCol="0">
                <a:spAutoFit/>
              </a:bodyPr>
              <a:lstStyle/>
              <a:p>
                <a:pPr lvl="0" algn="ctr"/>
                <a:r>
                  <a:rPr lang="en-US" sz="2000" dirty="0">
                    <a:solidFill>
                      <a:schemeClr val="bg1"/>
                    </a:solidFill>
                    <a:latin typeface="+mj-lt"/>
                  </a:rPr>
                  <a:t>Final disposal</a:t>
                </a:r>
              </a:p>
            </p:txBody>
          </p:sp>
        </p:grpSp>
        <p:grpSp>
          <p:nvGrpSpPr>
            <p:cNvPr id="14" name="Group 13">
              <a:extLst>
                <a:ext uri="{FF2B5EF4-FFF2-40B4-BE49-F238E27FC236}">
                  <a16:creationId xmlns:a16="http://schemas.microsoft.com/office/drawing/2014/main" id="{64105DB8-4CD6-2E47-2D34-6508C500D6A3}"/>
                </a:ext>
              </a:extLst>
            </p:cNvPr>
            <p:cNvGrpSpPr/>
            <p:nvPr/>
          </p:nvGrpSpPr>
          <p:grpSpPr>
            <a:xfrm>
              <a:off x="8477247" y="762663"/>
              <a:ext cx="1842920" cy="767546"/>
              <a:chOff x="8477247" y="3453620"/>
              <a:chExt cx="1842920" cy="767546"/>
            </a:xfrm>
          </p:grpSpPr>
          <p:pic>
            <p:nvPicPr>
              <p:cNvPr id="17" name="Graphic 16">
                <a:extLst>
                  <a:ext uri="{FF2B5EF4-FFF2-40B4-BE49-F238E27FC236}">
                    <a16:creationId xmlns:a16="http://schemas.microsoft.com/office/drawing/2014/main" id="{1B9258A4-739C-6DD4-7E9F-F3FD8EBB1A4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77247" y="3453620"/>
                <a:ext cx="1842920" cy="767546"/>
              </a:xfrm>
              <a:prstGeom prst="rect">
                <a:avLst/>
              </a:prstGeom>
            </p:spPr>
          </p:pic>
          <p:sp>
            <p:nvSpPr>
              <p:cNvPr id="18" name="TextBox 17">
                <a:extLst>
                  <a:ext uri="{FF2B5EF4-FFF2-40B4-BE49-F238E27FC236}">
                    <a16:creationId xmlns:a16="http://schemas.microsoft.com/office/drawing/2014/main" id="{AE54E594-D21F-43F7-742C-C42B22D2FFBF}"/>
                  </a:ext>
                </a:extLst>
              </p:cNvPr>
              <p:cNvSpPr txBox="1"/>
              <p:nvPr/>
            </p:nvSpPr>
            <p:spPr>
              <a:xfrm>
                <a:off x="8806817" y="3637338"/>
                <a:ext cx="1344964" cy="400110"/>
              </a:xfrm>
              <a:prstGeom prst="rect">
                <a:avLst/>
              </a:prstGeom>
              <a:noFill/>
            </p:spPr>
            <p:txBody>
              <a:bodyPr wrap="square" rtlCol="0">
                <a:spAutoFit/>
              </a:bodyPr>
              <a:lstStyle/>
              <a:p>
                <a:pPr lvl="0" algn="ctr"/>
                <a:r>
                  <a:rPr lang="en-US" sz="2000" dirty="0">
                    <a:latin typeface="+mj-lt"/>
                  </a:rPr>
                  <a:t>Treatment</a:t>
                </a:r>
              </a:p>
            </p:txBody>
          </p:sp>
        </p:grpSp>
        <p:grpSp>
          <p:nvGrpSpPr>
            <p:cNvPr id="20" name="Group 19">
              <a:extLst>
                <a:ext uri="{FF2B5EF4-FFF2-40B4-BE49-F238E27FC236}">
                  <a16:creationId xmlns:a16="http://schemas.microsoft.com/office/drawing/2014/main" id="{E10D55A3-50EC-1A24-176B-CED947ADB543}"/>
                </a:ext>
              </a:extLst>
            </p:cNvPr>
            <p:cNvGrpSpPr/>
            <p:nvPr/>
          </p:nvGrpSpPr>
          <p:grpSpPr>
            <a:xfrm>
              <a:off x="1914763" y="754600"/>
              <a:ext cx="1842920" cy="767546"/>
              <a:chOff x="1914763" y="3453620"/>
              <a:chExt cx="1842920" cy="767546"/>
            </a:xfrm>
          </p:grpSpPr>
          <p:pic>
            <p:nvPicPr>
              <p:cNvPr id="21" name="Graphic 20">
                <a:extLst>
                  <a:ext uri="{FF2B5EF4-FFF2-40B4-BE49-F238E27FC236}">
                    <a16:creationId xmlns:a16="http://schemas.microsoft.com/office/drawing/2014/main" id="{69C44C68-60B0-247F-CEEA-B397A55574C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914763" y="3453620"/>
                <a:ext cx="1842920" cy="767546"/>
              </a:xfrm>
              <a:prstGeom prst="rect">
                <a:avLst/>
              </a:prstGeom>
            </p:spPr>
          </p:pic>
          <p:sp>
            <p:nvSpPr>
              <p:cNvPr id="22" name="TextBox 21">
                <a:extLst>
                  <a:ext uri="{FF2B5EF4-FFF2-40B4-BE49-F238E27FC236}">
                    <a16:creationId xmlns:a16="http://schemas.microsoft.com/office/drawing/2014/main" id="{D47E6EF8-CE6F-F3EB-7DB9-92BA088EDDBD}"/>
                  </a:ext>
                </a:extLst>
              </p:cNvPr>
              <p:cNvSpPr txBox="1"/>
              <p:nvPr/>
            </p:nvSpPr>
            <p:spPr>
              <a:xfrm>
                <a:off x="2166133" y="3637338"/>
                <a:ext cx="1546002" cy="400110"/>
              </a:xfrm>
              <a:prstGeom prst="rect">
                <a:avLst/>
              </a:prstGeom>
              <a:noFill/>
            </p:spPr>
            <p:txBody>
              <a:bodyPr wrap="square" rtlCol="0">
                <a:spAutoFit/>
              </a:bodyPr>
              <a:lstStyle/>
              <a:p>
                <a:pPr lvl="0" algn="ctr"/>
                <a:r>
                  <a:rPr lang="en-US" sz="2000" dirty="0">
                    <a:solidFill>
                      <a:schemeClr val="bg1"/>
                    </a:solidFill>
                    <a:latin typeface="+mj-lt"/>
                  </a:rPr>
                  <a:t>Segregation</a:t>
                </a:r>
              </a:p>
            </p:txBody>
          </p:sp>
        </p:grpSp>
        <p:grpSp>
          <p:nvGrpSpPr>
            <p:cNvPr id="23" name="Group 22">
              <a:extLst>
                <a:ext uri="{FF2B5EF4-FFF2-40B4-BE49-F238E27FC236}">
                  <a16:creationId xmlns:a16="http://schemas.microsoft.com/office/drawing/2014/main" id="{4316555C-34DB-BEBE-1004-242323698607}"/>
                </a:ext>
              </a:extLst>
            </p:cNvPr>
            <p:cNvGrpSpPr/>
            <p:nvPr/>
          </p:nvGrpSpPr>
          <p:grpSpPr>
            <a:xfrm>
              <a:off x="3555384" y="762663"/>
              <a:ext cx="1842920" cy="767546"/>
              <a:chOff x="3555384" y="3453620"/>
              <a:chExt cx="1842920" cy="767546"/>
            </a:xfrm>
          </p:grpSpPr>
          <p:pic>
            <p:nvPicPr>
              <p:cNvPr id="25" name="Graphic 24">
                <a:extLst>
                  <a:ext uri="{FF2B5EF4-FFF2-40B4-BE49-F238E27FC236}">
                    <a16:creationId xmlns:a16="http://schemas.microsoft.com/office/drawing/2014/main" id="{D3CE9E89-874B-719C-519F-62CCFCA0A52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55384" y="3453620"/>
                <a:ext cx="1842920" cy="767546"/>
              </a:xfrm>
              <a:prstGeom prst="rect">
                <a:avLst/>
              </a:prstGeom>
            </p:spPr>
          </p:pic>
          <p:sp>
            <p:nvSpPr>
              <p:cNvPr id="26" name="TextBox 25">
                <a:extLst>
                  <a:ext uri="{FF2B5EF4-FFF2-40B4-BE49-F238E27FC236}">
                    <a16:creationId xmlns:a16="http://schemas.microsoft.com/office/drawing/2014/main" id="{A013F0C3-C8EA-F4DA-3A62-89BF3F62A4E0}"/>
                  </a:ext>
                </a:extLst>
              </p:cNvPr>
              <p:cNvSpPr txBox="1"/>
              <p:nvPr/>
            </p:nvSpPr>
            <p:spPr>
              <a:xfrm>
                <a:off x="3857056" y="3637338"/>
                <a:ext cx="1427707" cy="400110"/>
              </a:xfrm>
              <a:prstGeom prst="rect">
                <a:avLst/>
              </a:prstGeom>
              <a:noFill/>
            </p:spPr>
            <p:txBody>
              <a:bodyPr wrap="square" rtlCol="0">
                <a:spAutoFit/>
              </a:bodyPr>
              <a:lstStyle/>
              <a:p>
                <a:pPr lvl="0" algn="ctr"/>
                <a:r>
                  <a:rPr lang="en-US" sz="2000" dirty="0">
                    <a:solidFill>
                      <a:schemeClr val="bg1"/>
                    </a:solidFill>
                    <a:latin typeface="+mj-lt"/>
                  </a:rPr>
                  <a:t>Collection</a:t>
                </a:r>
              </a:p>
            </p:txBody>
          </p:sp>
        </p:grpSp>
        <p:grpSp>
          <p:nvGrpSpPr>
            <p:cNvPr id="27" name="Group 26">
              <a:extLst>
                <a:ext uri="{FF2B5EF4-FFF2-40B4-BE49-F238E27FC236}">
                  <a16:creationId xmlns:a16="http://schemas.microsoft.com/office/drawing/2014/main" id="{A4820264-5B1B-AC66-8709-5B286BE7EF70}"/>
                </a:ext>
              </a:extLst>
            </p:cNvPr>
            <p:cNvGrpSpPr/>
            <p:nvPr/>
          </p:nvGrpSpPr>
          <p:grpSpPr>
            <a:xfrm>
              <a:off x="5196005" y="762663"/>
              <a:ext cx="1842920" cy="767546"/>
              <a:chOff x="5196005" y="3453620"/>
              <a:chExt cx="1842920" cy="767546"/>
            </a:xfrm>
          </p:grpSpPr>
          <p:pic>
            <p:nvPicPr>
              <p:cNvPr id="28" name="Graphic 27">
                <a:extLst>
                  <a:ext uri="{FF2B5EF4-FFF2-40B4-BE49-F238E27FC236}">
                    <a16:creationId xmlns:a16="http://schemas.microsoft.com/office/drawing/2014/main" id="{B51C8290-8A65-EA1F-011D-0FC93E34CB7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196005" y="3453620"/>
                <a:ext cx="1842920" cy="767546"/>
              </a:xfrm>
              <a:prstGeom prst="rect">
                <a:avLst/>
              </a:prstGeom>
            </p:spPr>
          </p:pic>
          <p:sp>
            <p:nvSpPr>
              <p:cNvPr id="29" name="TextBox 28">
                <a:extLst>
                  <a:ext uri="{FF2B5EF4-FFF2-40B4-BE49-F238E27FC236}">
                    <a16:creationId xmlns:a16="http://schemas.microsoft.com/office/drawing/2014/main" id="{B6E15699-3159-CA4F-FBC2-6A6DB9EAD5F8}"/>
                  </a:ext>
                </a:extLst>
              </p:cNvPr>
              <p:cNvSpPr txBox="1"/>
              <p:nvPr/>
            </p:nvSpPr>
            <p:spPr>
              <a:xfrm>
                <a:off x="5496613" y="3637338"/>
                <a:ext cx="1427707" cy="400110"/>
              </a:xfrm>
              <a:prstGeom prst="rect">
                <a:avLst/>
              </a:prstGeom>
              <a:noFill/>
            </p:spPr>
            <p:txBody>
              <a:bodyPr wrap="square" rtlCol="0">
                <a:spAutoFit/>
              </a:bodyPr>
              <a:lstStyle/>
              <a:p>
                <a:pPr lvl="0" algn="ctr"/>
                <a:r>
                  <a:rPr lang="en-US" sz="2000" dirty="0">
                    <a:solidFill>
                      <a:schemeClr val="bg1"/>
                    </a:solidFill>
                    <a:latin typeface="+mj-lt"/>
                  </a:rPr>
                  <a:t>Transport</a:t>
                </a:r>
              </a:p>
            </p:txBody>
          </p:sp>
        </p:grpSp>
        <p:grpSp>
          <p:nvGrpSpPr>
            <p:cNvPr id="30" name="Group 29">
              <a:extLst>
                <a:ext uri="{FF2B5EF4-FFF2-40B4-BE49-F238E27FC236}">
                  <a16:creationId xmlns:a16="http://schemas.microsoft.com/office/drawing/2014/main" id="{AB18572E-9437-E24B-718C-980CAC01DD48}"/>
                </a:ext>
              </a:extLst>
            </p:cNvPr>
            <p:cNvGrpSpPr/>
            <p:nvPr/>
          </p:nvGrpSpPr>
          <p:grpSpPr>
            <a:xfrm>
              <a:off x="6836626" y="762663"/>
              <a:ext cx="1842920" cy="767546"/>
              <a:chOff x="6836626" y="3453620"/>
              <a:chExt cx="1842920" cy="767546"/>
            </a:xfrm>
          </p:grpSpPr>
          <p:pic>
            <p:nvPicPr>
              <p:cNvPr id="31" name="Graphic 30">
                <a:extLst>
                  <a:ext uri="{FF2B5EF4-FFF2-40B4-BE49-F238E27FC236}">
                    <a16:creationId xmlns:a16="http://schemas.microsoft.com/office/drawing/2014/main" id="{29162E1E-4D06-A156-97B7-E7581A35AA5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836626" y="3453620"/>
                <a:ext cx="1842920" cy="767546"/>
              </a:xfrm>
              <a:prstGeom prst="rect">
                <a:avLst/>
              </a:prstGeom>
            </p:spPr>
          </p:pic>
          <p:sp>
            <p:nvSpPr>
              <p:cNvPr id="32" name="TextBox 31">
                <a:extLst>
                  <a:ext uri="{FF2B5EF4-FFF2-40B4-BE49-F238E27FC236}">
                    <a16:creationId xmlns:a16="http://schemas.microsoft.com/office/drawing/2014/main" id="{ADC46BF7-FE3D-2DDF-F789-46E84465BB15}"/>
                  </a:ext>
                </a:extLst>
              </p:cNvPr>
              <p:cNvSpPr txBox="1"/>
              <p:nvPr/>
            </p:nvSpPr>
            <p:spPr>
              <a:xfrm>
                <a:off x="7104447" y="3637338"/>
                <a:ext cx="1427707" cy="400110"/>
              </a:xfrm>
              <a:prstGeom prst="rect">
                <a:avLst/>
              </a:prstGeom>
              <a:noFill/>
            </p:spPr>
            <p:txBody>
              <a:bodyPr wrap="square" rtlCol="0">
                <a:spAutoFit/>
              </a:bodyPr>
              <a:lstStyle/>
              <a:p>
                <a:pPr lvl="0" algn="ctr"/>
                <a:r>
                  <a:rPr lang="en-US" sz="2000" dirty="0">
                    <a:solidFill>
                      <a:schemeClr val="bg1"/>
                    </a:solidFill>
                    <a:latin typeface="+mj-lt"/>
                  </a:rPr>
                  <a:t>Storage</a:t>
                </a:r>
              </a:p>
            </p:txBody>
          </p:sp>
        </p:grpSp>
      </p:grpSp>
      <p:cxnSp>
        <p:nvCxnSpPr>
          <p:cNvPr id="84" name="Straight Arrow Connector 83">
            <a:extLst>
              <a:ext uri="{FF2B5EF4-FFF2-40B4-BE49-F238E27FC236}">
                <a16:creationId xmlns:a16="http://schemas.microsoft.com/office/drawing/2014/main" id="{8717C2C4-D513-C577-789D-A8D3C13CFDAE}"/>
              </a:ext>
            </a:extLst>
          </p:cNvPr>
          <p:cNvCxnSpPr>
            <a:cxnSpLocks/>
          </p:cNvCxnSpPr>
          <p:nvPr/>
        </p:nvCxnSpPr>
        <p:spPr>
          <a:xfrm>
            <a:off x="4820156" y="5873720"/>
            <a:ext cx="777544" cy="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6CB8B736-04C0-24BA-DEC0-E7CE86ACF3E2}"/>
              </a:ext>
            </a:extLst>
          </p:cNvPr>
          <p:cNvGrpSpPr/>
          <p:nvPr/>
        </p:nvGrpSpPr>
        <p:grpSpPr>
          <a:xfrm>
            <a:off x="5645324" y="4959410"/>
            <a:ext cx="1564232" cy="1564232"/>
            <a:chOff x="5645324" y="5054660"/>
            <a:chExt cx="1564232" cy="1564232"/>
          </a:xfrm>
        </p:grpSpPr>
        <p:sp>
          <p:nvSpPr>
            <p:cNvPr id="81" name="Oval 80">
              <a:extLst>
                <a:ext uri="{FF2B5EF4-FFF2-40B4-BE49-F238E27FC236}">
                  <a16:creationId xmlns:a16="http://schemas.microsoft.com/office/drawing/2014/main" id="{7B548F73-CD84-480B-C435-77DEDD0C0FA1}"/>
                </a:ext>
              </a:extLst>
            </p:cNvPr>
            <p:cNvSpPr/>
            <p:nvPr/>
          </p:nvSpPr>
          <p:spPr>
            <a:xfrm>
              <a:off x="5645324" y="5054660"/>
              <a:ext cx="1564232" cy="1564232"/>
            </a:xfrm>
            <a:prstGeom prst="ellipse">
              <a:avLst/>
            </a:prstGeom>
            <a:noFill/>
            <a:ln w="127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5" name="Picture 84" descr="Health and Climate Imperatives to Address Open Burning of ...">
              <a:extLst>
                <a:ext uri="{FF2B5EF4-FFF2-40B4-BE49-F238E27FC236}">
                  <a16:creationId xmlns:a16="http://schemas.microsoft.com/office/drawing/2014/main" id="{6F63B049-6969-305B-78B9-D4B0F521A8D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l="12571" r="12571"/>
            <a:stretch>
              <a:fillRect/>
            </a:stretch>
          </p:blipFill>
          <p:spPr bwMode="auto">
            <a:xfrm>
              <a:off x="5695920" y="5107932"/>
              <a:ext cx="1463040" cy="1463040"/>
            </a:xfrm>
            <a:custGeom>
              <a:avLst/>
              <a:gdLst>
                <a:gd name="connsiteX0" fmla="*/ 892280 w 1784560"/>
                <a:gd name="connsiteY0" fmla="*/ 0 h 1784560"/>
                <a:gd name="connsiteX1" fmla="*/ 1784560 w 1784560"/>
                <a:gd name="connsiteY1" fmla="*/ 892280 h 1784560"/>
                <a:gd name="connsiteX2" fmla="*/ 892280 w 1784560"/>
                <a:gd name="connsiteY2" fmla="*/ 1784560 h 1784560"/>
                <a:gd name="connsiteX3" fmla="*/ 0 w 1784560"/>
                <a:gd name="connsiteY3" fmla="*/ 892280 h 1784560"/>
                <a:gd name="connsiteX4" fmla="*/ 892280 w 1784560"/>
                <a:gd name="connsiteY4" fmla="*/ 0 h 17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4560" h="1784560">
                  <a:moveTo>
                    <a:pt x="892280" y="0"/>
                  </a:moveTo>
                  <a:cubicBezTo>
                    <a:pt x="1385073" y="0"/>
                    <a:pt x="1784560" y="399487"/>
                    <a:pt x="1784560" y="892280"/>
                  </a:cubicBezTo>
                  <a:cubicBezTo>
                    <a:pt x="1784560" y="1385073"/>
                    <a:pt x="1385073" y="1784560"/>
                    <a:pt x="892280" y="1784560"/>
                  </a:cubicBezTo>
                  <a:cubicBezTo>
                    <a:pt x="399487" y="1784560"/>
                    <a:pt x="0" y="1385073"/>
                    <a:pt x="0" y="892280"/>
                  </a:cubicBezTo>
                  <a:cubicBezTo>
                    <a:pt x="0" y="399487"/>
                    <a:pt x="399487" y="0"/>
                    <a:pt x="892280" y="0"/>
                  </a:cubicBezTo>
                  <a:close/>
                </a:path>
              </a:pathLst>
            </a:custGeom>
            <a:noFill/>
            <a:extLst>
              <a:ext uri="{909E8E84-426E-40DD-AFC4-6F175D3DCCD1}">
                <a14:hiddenFill xmlns:a14="http://schemas.microsoft.com/office/drawing/2010/main">
                  <a:solidFill>
                    <a:srgbClr val="FFFFFF"/>
                  </a:solidFill>
                </a14:hiddenFill>
              </a:ext>
            </a:extLst>
          </p:spPr>
        </p:pic>
      </p:grpSp>
      <p:pic>
        <p:nvPicPr>
          <p:cNvPr id="4" name="17">
            <a:hlinkClick r:id="" action="ppaction://media"/>
            <a:extLst>
              <a:ext uri="{FF2B5EF4-FFF2-40B4-BE49-F238E27FC236}">
                <a16:creationId xmlns:a16="http://schemas.microsoft.com/office/drawing/2014/main" id="{C7A8F5FC-9604-2175-4B48-58EFB57C868E}"/>
              </a:ext>
            </a:extLst>
          </p:cNvPr>
          <p:cNvPicPr>
            <a:picLocks noChangeAspect="1"/>
          </p:cNvPicPr>
          <p:nvPr>
            <a:audioFile r:link="rId1"/>
            <p:extLst>
              <p:ext uri="{DAA4B4D4-6D71-4841-9C94-3DE7FCFB9230}">
                <p14:media xmlns:p14="http://schemas.microsoft.com/office/powerpoint/2010/main" r:embed="rId2">
                  <p14:trim st="52235"/>
                </p14:media>
              </p:ext>
            </p:extLst>
          </p:nvPr>
        </p:nvPicPr>
        <p:blipFill>
          <a:blip r:embed="rId12"/>
          <a:stretch>
            <a:fillRect/>
          </a:stretch>
        </p:blipFill>
        <p:spPr>
          <a:xfrm>
            <a:off x="0" y="6821267"/>
            <a:ext cx="609600" cy="609600"/>
          </a:xfrm>
          <a:prstGeom prst="rect">
            <a:avLst/>
          </a:prstGeom>
        </p:spPr>
      </p:pic>
      <p:grpSp>
        <p:nvGrpSpPr>
          <p:cNvPr id="15" name="Group 14">
            <a:extLst>
              <a:ext uri="{FF2B5EF4-FFF2-40B4-BE49-F238E27FC236}">
                <a16:creationId xmlns:a16="http://schemas.microsoft.com/office/drawing/2014/main" id="{FBDA4D51-10DD-38A3-AC14-C28CA858DD2E}"/>
              </a:ext>
            </a:extLst>
          </p:cNvPr>
          <p:cNvGrpSpPr/>
          <p:nvPr/>
        </p:nvGrpSpPr>
        <p:grpSpPr>
          <a:xfrm>
            <a:off x="7670802" y="1753462"/>
            <a:ext cx="4279067" cy="4726409"/>
            <a:chOff x="7670802" y="1848712"/>
            <a:chExt cx="4279067" cy="4726409"/>
          </a:xfrm>
        </p:grpSpPr>
        <p:sp>
          <p:nvSpPr>
            <p:cNvPr id="16" name="Rectangle: Top Corners Rounded 15">
              <a:extLst>
                <a:ext uri="{FF2B5EF4-FFF2-40B4-BE49-F238E27FC236}">
                  <a16:creationId xmlns:a16="http://schemas.microsoft.com/office/drawing/2014/main" id="{2755E4E5-371A-3979-8CF3-DF746FF90D28}"/>
                </a:ext>
              </a:extLst>
            </p:cNvPr>
            <p:cNvSpPr/>
            <p:nvPr/>
          </p:nvSpPr>
          <p:spPr>
            <a:xfrm rot="16200000">
              <a:off x="7447131" y="2072383"/>
              <a:ext cx="4726409" cy="4279067"/>
            </a:xfrm>
            <a:prstGeom prst="round2SameRect">
              <a:avLst>
                <a:gd name="adj1" fmla="val 10413"/>
                <a:gd name="adj2" fmla="val 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9E411020-0DE8-DE6E-D189-DD39DC7366E3}"/>
                </a:ext>
              </a:extLst>
            </p:cNvPr>
            <p:cNvGrpSpPr/>
            <p:nvPr/>
          </p:nvGrpSpPr>
          <p:grpSpPr>
            <a:xfrm>
              <a:off x="8475526" y="2108597"/>
              <a:ext cx="2924177" cy="4211224"/>
              <a:chOff x="8399326" y="2108597"/>
              <a:chExt cx="2924177" cy="4211224"/>
            </a:xfrm>
          </p:grpSpPr>
          <p:pic>
            <p:nvPicPr>
              <p:cNvPr id="33" name="Picture 32">
                <a:extLst>
                  <a:ext uri="{FF2B5EF4-FFF2-40B4-BE49-F238E27FC236}">
                    <a16:creationId xmlns:a16="http://schemas.microsoft.com/office/drawing/2014/main" id="{3F5B2920-D3BD-13FA-AA9D-0C3295A19654}"/>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8437426" y="2180213"/>
                <a:ext cx="2861908" cy="4063408"/>
              </a:xfrm>
              <a:prstGeom prst="rect">
                <a:avLst/>
              </a:prstGeom>
            </p:spPr>
          </p:pic>
          <p:grpSp>
            <p:nvGrpSpPr>
              <p:cNvPr id="35" name="Group 34">
                <a:extLst>
                  <a:ext uri="{FF2B5EF4-FFF2-40B4-BE49-F238E27FC236}">
                    <a16:creationId xmlns:a16="http://schemas.microsoft.com/office/drawing/2014/main" id="{AAC018DB-3FBB-E77B-22DA-F29C7EDDB15C}"/>
                  </a:ext>
                </a:extLst>
              </p:cNvPr>
              <p:cNvGrpSpPr/>
              <p:nvPr/>
            </p:nvGrpSpPr>
            <p:grpSpPr>
              <a:xfrm rot="16200000" flipH="1" flipV="1">
                <a:off x="10489658" y="2097712"/>
                <a:ext cx="822960" cy="844730"/>
                <a:chOff x="4898769" y="2346961"/>
                <a:chExt cx="822960" cy="844730"/>
              </a:xfrm>
            </p:grpSpPr>
            <p:cxnSp>
              <p:nvCxnSpPr>
                <p:cNvPr id="40" name="Straight Connector 39">
                  <a:extLst>
                    <a:ext uri="{FF2B5EF4-FFF2-40B4-BE49-F238E27FC236}">
                      <a16:creationId xmlns:a16="http://schemas.microsoft.com/office/drawing/2014/main" id="{2C690EDB-C65F-E3B4-E832-5B50F79A2D30}"/>
                    </a:ext>
                  </a:extLst>
                </p:cNvPr>
                <p:cNvCxnSpPr>
                  <a:cxnSpLocks/>
                </p:cNvCxnSpPr>
                <p:nvPr/>
              </p:nvCxnSpPr>
              <p:spPr>
                <a:xfrm>
                  <a:off x="4936868" y="2368731"/>
                  <a:ext cx="0" cy="822960"/>
                </a:xfrm>
                <a:prstGeom prst="line">
                  <a:avLst/>
                </a:prstGeom>
                <a:ln w="76200">
                  <a:solidFill>
                    <a:srgbClr val="FED02F"/>
                  </a:solidFill>
                </a:ln>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0F0047C3-2D00-9D76-78B9-8B1B79B10BA9}"/>
                    </a:ext>
                  </a:extLst>
                </p:cNvPr>
                <p:cNvCxnSpPr>
                  <a:cxnSpLocks/>
                </p:cNvCxnSpPr>
                <p:nvPr/>
              </p:nvCxnSpPr>
              <p:spPr>
                <a:xfrm rot="5400000">
                  <a:off x="5310249" y="1935481"/>
                  <a:ext cx="0" cy="822960"/>
                </a:xfrm>
                <a:prstGeom prst="line">
                  <a:avLst/>
                </a:prstGeom>
                <a:ln w="76200">
                  <a:solidFill>
                    <a:srgbClr val="FED02F"/>
                  </a:solidFill>
                </a:ln>
              </p:spPr>
              <p:style>
                <a:lnRef idx="2">
                  <a:schemeClr val="accent1"/>
                </a:lnRef>
                <a:fillRef idx="0">
                  <a:schemeClr val="accent1"/>
                </a:fillRef>
                <a:effectRef idx="1">
                  <a:schemeClr val="accent1"/>
                </a:effectRef>
                <a:fontRef idx="minor">
                  <a:schemeClr val="tx1"/>
                </a:fontRef>
              </p:style>
            </p:cxnSp>
          </p:grpSp>
          <p:grpSp>
            <p:nvGrpSpPr>
              <p:cNvPr id="36" name="Group 35">
                <a:extLst>
                  <a:ext uri="{FF2B5EF4-FFF2-40B4-BE49-F238E27FC236}">
                    <a16:creationId xmlns:a16="http://schemas.microsoft.com/office/drawing/2014/main" id="{8435EA11-91D3-227A-59FF-FC24D7603AE7}"/>
                  </a:ext>
                </a:extLst>
              </p:cNvPr>
              <p:cNvGrpSpPr/>
              <p:nvPr/>
            </p:nvGrpSpPr>
            <p:grpSpPr>
              <a:xfrm rot="16200000">
                <a:off x="8410211" y="5485976"/>
                <a:ext cx="822960" cy="844730"/>
                <a:chOff x="4898769" y="3261361"/>
                <a:chExt cx="822960" cy="844730"/>
              </a:xfrm>
            </p:grpSpPr>
            <p:cxnSp>
              <p:nvCxnSpPr>
                <p:cNvPr id="37" name="Straight Connector 36">
                  <a:extLst>
                    <a:ext uri="{FF2B5EF4-FFF2-40B4-BE49-F238E27FC236}">
                      <a16:creationId xmlns:a16="http://schemas.microsoft.com/office/drawing/2014/main" id="{CC079506-B26F-CBCC-D533-65D0DCD92F61}"/>
                    </a:ext>
                  </a:extLst>
                </p:cNvPr>
                <p:cNvCxnSpPr>
                  <a:cxnSpLocks/>
                </p:cNvCxnSpPr>
                <p:nvPr/>
              </p:nvCxnSpPr>
              <p:spPr>
                <a:xfrm>
                  <a:off x="4936868" y="3283131"/>
                  <a:ext cx="0" cy="822960"/>
                </a:xfrm>
                <a:prstGeom prst="line">
                  <a:avLst/>
                </a:prstGeom>
                <a:ln w="76200">
                  <a:solidFill>
                    <a:srgbClr val="FED02F"/>
                  </a:solidFill>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A4869BC3-922B-F8E3-3BB4-DD198FA5F0AA}"/>
                    </a:ext>
                  </a:extLst>
                </p:cNvPr>
                <p:cNvCxnSpPr>
                  <a:cxnSpLocks/>
                </p:cNvCxnSpPr>
                <p:nvPr/>
              </p:nvCxnSpPr>
              <p:spPr>
                <a:xfrm rot="5400000">
                  <a:off x="5310249" y="2849881"/>
                  <a:ext cx="0" cy="822960"/>
                </a:xfrm>
                <a:prstGeom prst="line">
                  <a:avLst/>
                </a:prstGeom>
                <a:ln w="76200">
                  <a:solidFill>
                    <a:srgbClr val="FED02F"/>
                  </a:solidFill>
                </a:ln>
              </p:spPr>
              <p:style>
                <a:lnRef idx="2">
                  <a:schemeClr val="accent1"/>
                </a:lnRef>
                <a:fillRef idx="0">
                  <a:schemeClr val="accent1"/>
                </a:fillRef>
                <a:effectRef idx="1">
                  <a:schemeClr val="accent1"/>
                </a:effectRef>
                <a:fontRef idx="minor">
                  <a:schemeClr val="tx1"/>
                </a:fontRef>
              </p:style>
            </p:cxnSp>
          </p:grpSp>
        </p:grpSp>
      </p:grpSp>
      <p:grpSp>
        <p:nvGrpSpPr>
          <p:cNvPr id="50" name="Group 49">
            <a:extLst>
              <a:ext uri="{FF2B5EF4-FFF2-40B4-BE49-F238E27FC236}">
                <a16:creationId xmlns:a16="http://schemas.microsoft.com/office/drawing/2014/main" id="{7289F882-D645-01BD-EB2C-93F75C042582}"/>
              </a:ext>
            </a:extLst>
          </p:cNvPr>
          <p:cNvGrpSpPr/>
          <p:nvPr/>
        </p:nvGrpSpPr>
        <p:grpSpPr>
          <a:xfrm>
            <a:off x="895350" y="1623468"/>
            <a:ext cx="6313539" cy="1564232"/>
            <a:chOff x="895350" y="1718718"/>
            <a:chExt cx="6313539" cy="1564232"/>
          </a:xfrm>
        </p:grpSpPr>
        <p:grpSp>
          <p:nvGrpSpPr>
            <p:cNvPr id="95" name="Group 94">
              <a:extLst>
                <a:ext uri="{FF2B5EF4-FFF2-40B4-BE49-F238E27FC236}">
                  <a16:creationId xmlns:a16="http://schemas.microsoft.com/office/drawing/2014/main" id="{F84F6BBE-F4BB-2E6C-CA92-5BD796FB28C9}"/>
                </a:ext>
              </a:extLst>
            </p:cNvPr>
            <p:cNvGrpSpPr/>
            <p:nvPr/>
          </p:nvGrpSpPr>
          <p:grpSpPr>
            <a:xfrm>
              <a:off x="4820156" y="1718718"/>
              <a:ext cx="2388733" cy="1564232"/>
              <a:chOff x="10099814" y="2000757"/>
              <a:chExt cx="2388733" cy="1564232"/>
            </a:xfrm>
          </p:grpSpPr>
          <p:cxnSp>
            <p:nvCxnSpPr>
              <p:cNvPr id="77" name="Straight Arrow Connector 76">
                <a:extLst>
                  <a:ext uri="{FF2B5EF4-FFF2-40B4-BE49-F238E27FC236}">
                    <a16:creationId xmlns:a16="http://schemas.microsoft.com/office/drawing/2014/main" id="{163A3642-9C3A-5E2A-EBD7-5D5B555418FE}"/>
                  </a:ext>
                </a:extLst>
              </p:cNvPr>
              <p:cNvCxnSpPr>
                <a:cxnSpLocks/>
              </p:cNvCxnSpPr>
              <p:nvPr/>
            </p:nvCxnSpPr>
            <p:spPr>
              <a:xfrm>
                <a:off x="10099814" y="2732091"/>
                <a:ext cx="777544" cy="0"/>
              </a:xfrm>
              <a:prstGeom prst="straightConnector1">
                <a:avLst/>
              </a:prstGeom>
              <a:ln w="57150">
                <a:solidFill>
                  <a:srgbClr val="4DA23E"/>
                </a:solidFill>
                <a:tailEnd type="triangle"/>
              </a:ln>
            </p:spPr>
            <p:style>
              <a:lnRef idx="1">
                <a:schemeClr val="accent1"/>
              </a:lnRef>
              <a:fillRef idx="0">
                <a:schemeClr val="accent1"/>
              </a:fillRef>
              <a:effectRef idx="0">
                <a:schemeClr val="accent1"/>
              </a:effectRef>
              <a:fontRef idx="minor">
                <a:schemeClr val="tx1"/>
              </a:fontRef>
            </p:style>
          </p:cxnSp>
          <p:pic>
            <p:nvPicPr>
              <p:cNvPr id="78" name="Picture 77">
                <a:extLst>
                  <a:ext uri="{FF2B5EF4-FFF2-40B4-BE49-F238E27FC236}">
                    <a16:creationId xmlns:a16="http://schemas.microsoft.com/office/drawing/2014/main" id="{3D1A4A21-AF8B-C9BC-C8EC-21D945AAAAF9}"/>
                  </a:ext>
                </a:extLst>
              </p:cNvPr>
              <p:cNvPicPr>
                <a:picLocks noChangeAspect="1"/>
              </p:cNvPicPr>
              <p:nvPr/>
            </p:nvPicPr>
            <p:blipFill>
              <a:blip r:embed="rId14"/>
              <a:srcRect t="2162" b="22838"/>
              <a:stretch>
                <a:fillRect/>
              </a:stretch>
            </p:blipFill>
            <p:spPr>
              <a:xfrm>
                <a:off x="10975580" y="2050101"/>
                <a:ext cx="1463038" cy="1463040"/>
              </a:xfrm>
              <a:custGeom>
                <a:avLst/>
                <a:gdLst>
                  <a:gd name="connsiteX0" fmla="*/ 892281 w 1784560"/>
                  <a:gd name="connsiteY0" fmla="*/ 0 h 1784562"/>
                  <a:gd name="connsiteX1" fmla="*/ 1779956 w 1784560"/>
                  <a:gd name="connsiteY1" fmla="*/ 801051 h 1784562"/>
                  <a:gd name="connsiteX2" fmla="*/ 1784560 w 1784560"/>
                  <a:gd name="connsiteY2" fmla="*/ 892242 h 1784562"/>
                  <a:gd name="connsiteX3" fmla="*/ 1784560 w 1784560"/>
                  <a:gd name="connsiteY3" fmla="*/ 892321 h 1784562"/>
                  <a:gd name="connsiteX4" fmla="*/ 1779956 w 1784560"/>
                  <a:gd name="connsiteY4" fmla="*/ 983512 h 1784562"/>
                  <a:gd name="connsiteX5" fmla="*/ 892281 w 1784560"/>
                  <a:gd name="connsiteY5" fmla="*/ 1784562 h 1784562"/>
                  <a:gd name="connsiteX6" fmla="*/ 0 w 1784560"/>
                  <a:gd name="connsiteY6" fmla="*/ 892281 h 1784562"/>
                  <a:gd name="connsiteX7" fmla="*/ 892281 w 1784560"/>
                  <a:gd name="connsiteY7" fmla="*/ 0 h 178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84560" h="1784562">
                    <a:moveTo>
                      <a:pt x="892281" y="0"/>
                    </a:moveTo>
                    <a:cubicBezTo>
                      <a:pt x="1354275" y="0"/>
                      <a:pt x="1734262" y="351113"/>
                      <a:pt x="1779956" y="801051"/>
                    </a:cubicBezTo>
                    <a:lnTo>
                      <a:pt x="1784560" y="892242"/>
                    </a:lnTo>
                    <a:lnTo>
                      <a:pt x="1784560" y="892321"/>
                    </a:lnTo>
                    <a:lnTo>
                      <a:pt x="1779956" y="983512"/>
                    </a:lnTo>
                    <a:cubicBezTo>
                      <a:pt x="1734262" y="1433450"/>
                      <a:pt x="1354275" y="1784562"/>
                      <a:pt x="892281" y="1784562"/>
                    </a:cubicBezTo>
                    <a:cubicBezTo>
                      <a:pt x="399488" y="1784562"/>
                      <a:pt x="0" y="1385074"/>
                      <a:pt x="0" y="892281"/>
                    </a:cubicBezTo>
                    <a:cubicBezTo>
                      <a:pt x="0" y="399488"/>
                      <a:pt x="399488" y="0"/>
                      <a:pt x="892281" y="0"/>
                    </a:cubicBezTo>
                    <a:close/>
                  </a:path>
                </a:pathLst>
              </a:custGeom>
            </p:spPr>
          </p:pic>
          <p:sp>
            <p:nvSpPr>
              <p:cNvPr id="79" name="Oval 78">
                <a:extLst>
                  <a:ext uri="{FF2B5EF4-FFF2-40B4-BE49-F238E27FC236}">
                    <a16:creationId xmlns:a16="http://schemas.microsoft.com/office/drawing/2014/main" id="{C75C9345-3846-DB43-EE80-AB1882F2B6D9}"/>
                  </a:ext>
                </a:extLst>
              </p:cNvPr>
              <p:cNvSpPr/>
              <p:nvPr/>
            </p:nvSpPr>
            <p:spPr>
              <a:xfrm>
                <a:off x="10924315" y="2000757"/>
                <a:ext cx="1564232" cy="1564232"/>
              </a:xfrm>
              <a:prstGeom prst="ellipse">
                <a:avLst/>
              </a:prstGeom>
              <a:noFill/>
              <a:ln w="127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B1C7B9A9-5F5D-E8C8-B275-F8A82B2EAAEE}"/>
                </a:ext>
              </a:extLst>
            </p:cNvPr>
            <p:cNvGrpSpPr/>
            <p:nvPr/>
          </p:nvGrpSpPr>
          <p:grpSpPr>
            <a:xfrm>
              <a:off x="895350" y="1887025"/>
              <a:ext cx="3839488" cy="1143563"/>
              <a:chOff x="895350" y="1887025"/>
              <a:chExt cx="3839488" cy="1143563"/>
            </a:xfrm>
          </p:grpSpPr>
          <p:grpSp>
            <p:nvGrpSpPr>
              <p:cNvPr id="8" name="Group 7">
                <a:extLst>
                  <a:ext uri="{FF2B5EF4-FFF2-40B4-BE49-F238E27FC236}">
                    <a16:creationId xmlns:a16="http://schemas.microsoft.com/office/drawing/2014/main" id="{7947EA87-C7CE-8D55-D17D-B13426F8BBE7}"/>
                  </a:ext>
                </a:extLst>
              </p:cNvPr>
              <p:cNvGrpSpPr/>
              <p:nvPr/>
            </p:nvGrpSpPr>
            <p:grpSpPr>
              <a:xfrm>
                <a:off x="2645874" y="1887025"/>
                <a:ext cx="2088964" cy="1143563"/>
                <a:chOff x="2645874" y="1887025"/>
                <a:chExt cx="2088964" cy="1143563"/>
              </a:xfrm>
            </p:grpSpPr>
            <p:sp>
              <p:nvSpPr>
                <p:cNvPr id="42" name="Rectangle 41">
                  <a:extLst>
                    <a:ext uri="{FF2B5EF4-FFF2-40B4-BE49-F238E27FC236}">
                      <a16:creationId xmlns:a16="http://schemas.microsoft.com/office/drawing/2014/main" id="{DE04546D-1060-65EA-27FD-D49B9648077E}"/>
                    </a:ext>
                  </a:extLst>
                </p:cNvPr>
                <p:cNvSpPr/>
                <p:nvPr/>
              </p:nvSpPr>
              <p:spPr>
                <a:xfrm>
                  <a:off x="2645874" y="1887025"/>
                  <a:ext cx="2088964" cy="510976"/>
                </a:xfrm>
                <a:prstGeom prst="rect">
                  <a:avLst/>
                </a:prstGeom>
                <a:solidFill>
                  <a:srgbClr val="4DA2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100" b="1" dirty="0">
                      <a:latin typeface="Atkinson Hyperlegible" pitchFamily="2" charset="0"/>
                    </a:rPr>
                    <a:t>Low-heat based and chemical based processes</a:t>
                  </a:r>
                </a:p>
              </p:txBody>
            </p:sp>
            <p:sp>
              <p:nvSpPr>
                <p:cNvPr id="43" name="Rectangle 42">
                  <a:extLst>
                    <a:ext uri="{FF2B5EF4-FFF2-40B4-BE49-F238E27FC236}">
                      <a16:creationId xmlns:a16="http://schemas.microsoft.com/office/drawing/2014/main" id="{945CA434-CFF0-8EFB-1582-602177ACC21E}"/>
                    </a:ext>
                  </a:extLst>
                </p:cNvPr>
                <p:cNvSpPr/>
                <p:nvPr/>
              </p:nvSpPr>
              <p:spPr>
                <a:xfrm>
                  <a:off x="2645874" y="2519612"/>
                  <a:ext cx="2088964" cy="510976"/>
                </a:xfrm>
                <a:prstGeom prst="rect">
                  <a:avLst/>
                </a:prstGeom>
                <a:solidFill>
                  <a:srgbClr val="4DA2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100" b="1" dirty="0">
                      <a:latin typeface="Atkinson Hyperlegible" pitchFamily="2" charset="0"/>
                    </a:rPr>
                    <a:t>Dual chamber incineration with flue gas treatment</a:t>
                  </a:r>
                </a:p>
              </p:txBody>
            </p:sp>
          </p:grpSp>
          <p:sp>
            <p:nvSpPr>
              <p:cNvPr id="34" name="TextBox 33">
                <a:extLst>
                  <a:ext uri="{FF2B5EF4-FFF2-40B4-BE49-F238E27FC236}">
                    <a16:creationId xmlns:a16="http://schemas.microsoft.com/office/drawing/2014/main" id="{D81B7088-6E75-C214-998A-18EE2EDBF1EC}"/>
                  </a:ext>
                </a:extLst>
              </p:cNvPr>
              <p:cNvSpPr txBox="1"/>
              <p:nvPr/>
            </p:nvSpPr>
            <p:spPr>
              <a:xfrm>
                <a:off x="895350" y="2074498"/>
                <a:ext cx="1741619" cy="760721"/>
              </a:xfrm>
              <a:prstGeom prst="rect">
                <a:avLst/>
              </a:prstGeom>
              <a:noFill/>
            </p:spPr>
            <p:txBody>
              <a:bodyPr wrap="square" rtlCol="0">
                <a:spAutoFit/>
              </a:bodyPr>
              <a:lstStyle/>
              <a:p>
                <a:pPr lvl="0" algn="r">
                  <a:lnSpc>
                    <a:spcPts val="1300"/>
                  </a:lnSpc>
                </a:pPr>
                <a:r>
                  <a:rPr lang="en-US" sz="1200" b="1" dirty="0">
                    <a:latin typeface="Atkinson Hyperlegible" pitchFamily="2" charset="0"/>
                  </a:rPr>
                  <a:t>TECHNOLOGIES IN ACCORDANCE WITH INTERNATIONAL CONVENTIONS</a:t>
                </a:r>
              </a:p>
            </p:txBody>
          </p:sp>
        </p:grpSp>
      </p:grpSp>
      <p:grpSp>
        <p:nvGrpSpPr>
          <p:cNvPr id="59" name="Group 58">
            <a:extLst>
              <a:ext uri="{FF2B5EF4-FFF2-40B4-BE49-F238E27FC236}">
                <a16:creationId xmlns:a16="http://schemas.microsoft.com/office/drawing/2014/main" id="{1F49D7F0-F434-A126-E093-1EDCAC5BDB38}"/>
              </a:ext>
            </a:extLst>
          </p:cNvPr>
          <p:cNvGrpSpPr/>
          <p:nvPr/>
        </p:nvGrpSpPr>
        <p:grpSpPr>
          <a:xfrm>
            <a:off x="828675" y="3219923"/>
            <a:ext cx="6380881" cy="1791318"/>
            <a:chOff x="828675" y="3248498"/>
            <a:chExt cx="6380881" cy="1791318"/>
          </a:xfrm>
        </p:grpSpPr>
        <p:grpSp>
          <p:nvGrpSpPr>
            <p:cNvPr id="96" name="Group 95">
              <a:extLst>
                <a:ext uri="{FF2B5EF4-FFF2-40B4-BE49-F238E27FC236}">
                  <a16:creationId xmlns:a16="http://schemas.microsoft.com/office/drawing/2014/main" id="{0BDFEA2B-302D-3E93-AD78-093308EEDD15}"/>
                </a:ext>
              </a:extLst>
            </p:cNvPr>
            <p:cNvGrpSpPr/>
            <p:nvPr/>
          </p:nvGrpSpPr>
          <p:grpSpPr>
            <a:xfrm>
              <a:off x="4820156" y="3378423"/>
              <a:ext cx="2389400" cy="1564232"/>
              <a:chOff x="10099147" y="3520798"/>
              <a:chExt cx="2389400" cy="1564232"/>
            </a:xfrm>
          </p:grpSpPr>
          <p:sp>
            <p:nvSpPr>
              <p:cNvPr id="80" name="Oval 79">
                <a:extLst>
                  <a:ext uri="{FF2B5EF4-FFF2-40B4-BE49-F238E27FC236}">
                    <a16:creationId xmlns:a16="http://schemas.microsoft.com/office/drawing/2014/main" id="{E2BE72B6-C3A6-1A5C-A29C-50BAB06A944A}"/>
                  </a:ext>
                </a:extLst>
              </p:cNvPr>
              <p:cNvSpPr/>
              <p:nvPr/>
            </p:nvSpPr>
            <p:spPr>
              <a:xfrm>
                <a:off x="10924315" y="3520798"/>
                <a:ext cx="1564232" cy="1564232"/>
              </a:xfrm>
              <a:prstGeom prst="ellipse">
                <a:avLst/>
              </a:prstGeom>
              <a:noFill/>
              <a:ln w="127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8" name="Straight Arrow Connector 87">
                <a:extLst>
                  <a:ext uri="{FF2B5EF4-FFF2-40B4-BE49-F238E27FC236}">
                    <a16:creationId xmlns:a16="http://schemas.microsoft.com/office/drawing/2014/main" id="{4B79705F-D2E5-B536-E0AB-746A2A43598F}"/>
                  </a:ext>
                </a:extLst>
              </p:cNvPr>
              <p:cNvCxnSpPr>
                <a:cxnSpLocks/>
              </p:cNvCxnSpPr>
              <p:nvPr/>
            </p:nvCxnSpPr>
            <p:spPr>
              <a:xfrm>
                <a:off x="10099147" y="4281109"/>
                <a:ext cx="777544" cy="0"/>
              </a:xfrm>
              <a:prstGeom prst="straightConnector1">
                <a:avLst/>
              </a:prstGeom>
              <a:ln w="57150">
                <a:solidFill>
                  <a:srgbClr val="FABA27"/>
                </a:solidFill>
                <a:tailEnd type="triangle"/>
              </a:ln>
            </p:spPr>
            <p:style>
              <a:lnRef idx="1">
                <a:schemeClr val="accent1"/>
              </a:lnRef>
              <a:fillRef idx="0">
                <a:schemeClr val="accent1"/>
              </a:fillRef>
              <a:effectRef idx="0">
                <a:schemeClr val="accent1"/>
              </a:effectRef>
              <a:fontRef idx="minor">
                <a:schemeClr val="tx1"/>
              </a:fontRef>
            </p:style>
          </p:cxnSp>
          <p:pic>
            <p:nvPicPr>
              <p:cNvPr id="89" name="Picture 88">
                <a:extLst>
                  <a:ext uri="{FF2B5EF4-FFF2-40B4-BE49-F238E27FC236}">
                    <a16:creationId xmlns:a16="http://schemas.microsoft.com/office/drawing/2014/main" id="{E9BB4ED7-DF3E-15B2-CA84-4F4F5003E2C1}"/>
                  </a:ext>
                </a:extLst>
              </p:cNvPr>
              <p:cNvPicPr>
                <a:picLocks noChangeAspect="1"/>
              </p:cNvPicPr>
              <p:nvPr/>
            </p:nvPicPr>
            <p:blipFill rotWithShape="1">
              <a:blip r:embed="rId15"/>
              <a:srcRect l="48826" t="16024" r="211" b="16024"/>
              <a:stretch/>
            </p:blipFill>
            <p:spPr>
              <a:xfrm rot="5400000">
                <a:off x="10974911" y="3571394"/>
                <a:ext cx="1463040" cy="1463040"/>
              </a:xfrm>
              <a:custGeom>
                <a:avLst/>
                <a:gdLst>
                  <a:gd name="connsiteX0" fmla="*/ 0 w 1784560"/>
                  <a:gd name="connsiteY0" fmla="*/ 892280 h 1784560"/>
                  <a:gd name="connsiteX1" fmla="*/ 892280 w 1784560"/>
                  <a:gd name="connsiteY1" fmla="*/ 0 h 1784560"/>
                  <a:gd name="connsiteX2" fmla="*/ 1784560 w 1784560"/>
                  <a:gd name="connsiteY2" fmla="*/ 892280 h 1784560"/>
                  <a:gd name="connsiteX3" fmla="*/ 892280 w 1784560"/>
                  <a:gd name="connsiteY3" fmla="*/ 1784560 h 1784560"/>
                  <a:gd name="connsiteX4" fmla="*/ 0 w 1784560"/>
                  <a:gd name="connsiteY4" fmla="*/ 892280 h 17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4560" h="1784560">
                    <a:moveTo>
                      <a:pt x="0" y="892280"/>
                    </a:moveTo>
                    <a:cubicBezTo>
                      <a:pt x="0" y="399487"/>
                      <a:pt x="399487" y="0"/>
                      <a:pt x="892280" y="0"/>
                    </a:cubicBezTo>
                    <a:cubicBezTo>
                      <a:pt x="1385073" y="0"/>
                      <a:pt x="1784560" y="399487"/>
                      <a:pt x="1784560" y="892280"/>
                    </a:cubicBezTo>
                    <a:cubicBezTo>
                      <a:pt x="1784560" y="1385073"/>
                      <a:pt x="1385073" y="1784560"/>
                      <a:pt x="892280" y="1784560"/>
                    </a:cubicBezTo>
                    <a:cubicBezTo>
                      <a:pt x="399487" y="1784560"/>
                      <a:pt x="0" y="1385073"/>
                      <a:pt x="0" y="892280"/>
                    </a:cubicBezTo>
                    <a:close/>
                  </a:path>
                </a:pathLst>
              </a:custGeom>
            </p:spPr>
          </p:pic>
        </p:grpSp>
        <p:sp>
          <p:nvSpPr>
            <p:cNvPr id="45" name="Rectangle 44">
              <a:extLst>
                <a:ext uri="{FF2B5EF4-FFF2-40B4-BE49-F238E27FC236}">
                  <a16:creationId xmlns:a16="http://schemas.microsoft.com/office/drawing/2014/main" id="{101A7B3B-8596-1382-E18F-240F0B173AE3}"/>
                </a:ext>
              </a:extLst>
            </p:cNvPr>
            <p:cNvSpPr/>
            <p:nvPr/>
          </p:nvSpPr>
          <p:spPr>
            <a:xfrm>
              <a:off x="2645874" y="3248498"/>
              <a:ext cx="2088964" cy="510976"/>
            </a:xfrm>
            <a:prstGeom prst="rect">
              <a:avLst/>
            </a:prstGeom>
            <a:solidFill>
              <a:srgbClr val="FABA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100" b="1" dirty="0">
                  <a:solidFill>
                    <a:schemeClr val="tx1"/>
                  </a:solidFill>
                  <a:latin typeface="Atkinson Hyperlegible" pitchFamily="2" charset="0"/>
                </a:rPr>
                <a:t>Dual chamber incineration without flue gas treatment</a:t>
              </a:r>
            </a:p>
          </p:txBody>
        </p:sp>
        <p:sp>
          <p:nvSpPr>
            <p:cNvPr id="46" name="Rectangle 45">
              <a:extLst>
                <a:ext uri="{FF2B5EF4-FFF2-40B4-BE49-F238E27FC236}">
                  <a16:creationId xmlns:a16="http://schemas.microsoft.com/office/drawing/2014/main" id="{159A7524-7655-D83B-A628-90958CE1CE89}"/>
                </a:ext>
              </a:extLst>
            </p:cNvPr>
            <p:cNvSpPr/>
            <p:nvPr/>
          </p:nvSpPr>
          <p:spPr>
            <a:xfrm>
              <a:off x="2645874" y="3888669"/>
              <a:ext cx="2088964" cy="510976"/>
            </a:xfrm>
            <a:prstGeom prst="rect">
              <a:avLst/>
            </a:prstGeom>
            <a:solidFill>
              <a:srgbClr val="FABA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100" b="1" dirty="0">
                  <a:solidFill>
                    <a:schemeClr val="tx1"/>
                  </a:solidFill>
                  <a:latin typeface="Atkinson Hyperlegible" pitchFamily="2" charset="0"/>
                </a:rPr>
                <a:t>Single chamber incineration without flue gas treatment</a:t>
              </a:r>
            </a:p>
          </p:txBody>
        </p:sp>
        <p:sp>
          <p:nvSpPr>
            <p:cNvPr id="47" name="Rectangle 46">
              <a:extLst>
                <a:ext uri="{FF2B5EF4-FFF2-40B4-BE49-F238E27FC236}">
                  <a16:creationId xmlns:a16="http://schemas.microsoft.com/office/drawing/2014/main" id="{6BFF4355-DD5F-18CD-CC0B-709DA5D9A55E}"/>
                </a:ext>
              </a:extLst>
            </p:cNvPr>
            <p:cNvSpPr/>
            <p:nvPr/>
          </p:nvSpPr>
          <p:spPr>
            <a:xfrm>
              <a:off x="2645874" y="4528840"/>
              <a:ext cx="2088964" cy="510976"/>
            </a:xfrm>
            <a:prstGeom prst="rect">
              <a:avLst/>
            </a:prstGeom>
            <a:solidFill>
              <a:srgbClr val="FABA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100" b="1" dirty="0">
                  <a:solidFill>
                    <a:schemeClr val="tx1"/>
                  </a:solidFill>
                  <a:latin typeface="Atkinson Hyperlegible" pitchFamily="2" charset="0"/>
                </a:rPr>
                <a:t>Automated pressure pulsing gravity autoclaving</a:t>
              </a:r>
            </a:p>
          </p:txBody>
        </p:sp>
        <p:sp>
          <p:nvSpPr>
            <p:cNvPr id="49" name="TextBox 48">
              <a:extLst>
                <a:ext uri="{FF2B5EF4-FFF2-40B4-BE49-F238E27FC236}">
                  <a16:creationId xmlns:a16="http://schemas.microsoft.com/office/drawing/2014/main" id="{8F8BBA1B-68EE-CFC7-42F7-4C5734A1B412}"/>
                </a:ext>
              </a:extLst>
            </p:cNvPr>
            <p:cNvSpPr txBox="1"/>
            <p:nvPr/>
          </p:nvSpPr>
          <p:spPr>
            <a:xfrm>
              <a:off x="828675" y="3927454"/>
              <a:ext cx="1811605" cy="427296"/>
            </a:xfrm>
            <a:prstGeom prst="rect">
              <a:avLst/>
            </a:prstGeom>
            <a:noFill/>
          </p:spPr>
          <p:txBody>
            <a:bodyPr wrap="square" rtlCol="0">
              <a:spAutoFit/>
            </a:bodyPr>
            <a:lstStyle/>
            <a:p>
              <a:pPr lvl="0" algn="r">
                <a:lnSpc>
                  <a:spcPts val="1300"/>
                </a:lnSpc>
              </a:pPr>
              <a:r>
                <a:rPr lang="en-US" sz="1200" b="1" dirty="0">
                  <a:latin typeface="Atkinson Hyperlegible" pitchFamily="2" charset="0"/>
                </a:rPr>
                <a:t>INTERIM TREATMENT TECHNOLOGIES</a:t>
              </a:r>
            </a:p>
          </p:txBody>
        </p:sp>
      </p:grpSp>
      <p:pic>
        <p:nvPicPr>
          <p:cNvPr id="55" name="Picture 54" descr="A diagram of a process&#10;&#10;Description automatically generated">
            <a:extLst>
              <a:ext uri="{FF2B5EF4-FFF2-40B4-BE49-F238E27FC236}">
                <a16:creationId xmlns:a16="http://schemas.microsoft.com/office/drawing/2014/main" id="{FC058408-4B65-BB9B-3144-EA0CC39DA3F2}"/>
              </a:ext>
            </a:extLst>
          </p:cNvPr>
          <p:cNvPicPr>
            <a:picLocks noChangeAspect="1"/>
          </p:cNvPicPr>
          <p:nvPr/>
        </p:nvPicPr>
        <p:blipFill rotWithShape="1">
          <a:blip r:embed="rId16">
            <a:extLst>
              <a:ext uri="{28A0092B-C50C-407E-A947-70E740481C1C}">
                <a14:useLocalDpi xmlns:a14="http://schemas.microsoft.com/office/drawing/2010/main" val="0"/>
              </a:ext>
            </a:extLst>
          </a:blip>
          <a:srcRect l="6870" r="76090"/>
          <a:stretch/>
        </p:blipFill>
        <p:spPr>
          <a:xfrm>
            <a:off x="83345" y="1626451"/>
            <a:ext cx="883124" cy="4972744"/>
          </a:xfrm>
          <a:prstGeom prst="rect">
            <a:avLst/>
          </a:prstGeom>
        </p:spPr>
      </p:pic>
      <p:grpSp>
        <p:nvGrpSpPr>
          <p:cNvPr id="58" name="Group 57">
            <a:extLst>
              <a:ext uri="{FF2B5EF4-FFF2-40B4-BE49-F238E27FC236}">
                <a16:creationId xmlns:a16="http://schemas.microsoft.com/office/drawing/2014/main" id="{09C7E8F4-B622-DEBF-BCE8-0B2B870FF272}"/>
              </a:ext>
            </a:extLst>
          </p:cNvPr>
          <p:cNvGrpSpPr/>
          <p:nvPr/>
        </p:nvGrpSpPr>
        <p:grpSpPr>
          <a:xfrm>
            <a:off x="828675" y="5307464"/>
            <a:ext cx="3906163" cy="1160672"/>
            <a:chOff x="828675" y="5336039"/>
            <a:chExt cx="3906163" cy="1160672"/>
          </a:xfrm>
        </p:grpSpPr>
        <p:sp>
          <p:nvSpPr>
            <p:cNvPr id="53" name="Rectangle 52">
              <a:extLst>
                <a:ext uri="{FF2B5EF4-FFF2-40B4-BE49-F238E27FC236}">
                  <a16:creationId xmlns:a16="http://schemas.microsoft.com/office/drawing/2014/main" id="{85BCA6F9-30C4-C3DE-2763-35D3693E7D6C}"/>
                </a:ext>
              </a:extLst>
            </p:cNvPr>
            <p:cNvSpPr/>
            <p:nvPr/>
          </p:nvSpPr>
          <p:spPr>
            <a:xfrm>
              <a:off x="2645874" y="5336039"/>
              <a:ext cx="2088964" cy="510976"/>
            </a:xfrm>
            <a:prstGeom prst="rect">
              <a:avLst/>
            </a:prstGeom>
            <a:solidFill>
              <a:srgbClr val="BA34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100" b="1" dirty="0">
                  <a:solidFill>
                    <a:schemeClr val="bg1"/>
                  </a:solidFill>
                  <a:latin typeface="Atkinson Hyperlegible" pitchFamily="2" charset="0"/>
                </a:rPr>
                <a:t>Burning in a pit</a:t>
              </a:r>
            </a:p>
          </p:txBody>
        </p:sp>
        <p:sp>
          <p:nvSpPr>
            <p:cNvPr id="54" name="Rectangle 53">
              <a:extLst>
                <a:ext uri="{FF2B5EF4-FFF2-40B4-BE49-F238E27FC236}">
                  <a16:creationId xmlns:a16="http://schemas.microsoft.com/office/drawing/2014/main" id="{8076486B-00EB-271A-2804-F88B4E3D843C}"/>
                </a:ext>
              </a:extLst>
            </p:cNvPr>
            <p:cNvSpPr/>
            <p:nvPr/>
          </p:nvSpPr>
          <p:spPr>
            <a:xfrm>
              <a:off x="2645874" y="5985735"/>
              <a:ext cx="2088964" cy="510976"/>
            </a:xfrm>
            <a:prstGeom prst="rect">
              <a:avLst/>
            </a:prstGeom>
            <a:solidFill>
              <a:srgbClr val="BA34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100" b="1" dirty="0">
                  <a:solidFill>
                    <a:schemeClr val="bg1"/>
                  </a:solidFill>
                  <a:latin typeface="Atkinson Hyperlegible" pitchFamily="2" charset="0"/>
                </a:rPr>
                <a:t>Open burning</a:t>
              </a:r>
            </a:p>
          </p:txBody>
        </p:sp>
        <p:sp>
          <p:nvSpPr>
            <p:cNvPr id="56" name="TextBox 55">
              <a:extLst>
                <a:ext uri="{FF2B5EF4-FFF2-40B4-BE49-F238E27FC236}">
                  <a16:creationId xmlns:a16="http://schemas.microsoft.com/office/drawing/2014/main" id="{BC737B6C-88F2-6F1E-FB46-0AD68F7843D4}"/>
                </a:ext>
              </a:extLst>
            </p:cNvPr>
            <p:cNvSpPr txBox="1"/>
            <p:nvPr/>
          </p:nvSpPr>
          <p:spPr>
            <a:xfrm>
              <a:off x="828675" y="5726782"/>
              <a:ext cx="1811605" cy="427296"/>
            </a:xfrm>
            <a:prstGeom prst="rect">
              <a:avLst/>
            </a:prstGeom>
            <a:noFill/>
          </p:spPr>
          <p:txBody>
            <a:bodyPr wrap="square" rtlCol="0">
              <a:spAutoFit/>
            </a:bodyPr>
            <a:lstStyle/>
            <a:p>
              <a:pPr lvl="0" algn="r">
                <a:lnSpc>
                  <a:spcPts val="1300"/>
                </a:lnSpc>
              </a:pPr>
              <a:r>
                <a:rPr lang="en-US" sz="1200" b="1" dirty="0">
                  <a:latin typeface="Atkinson Hyperlegible" pitchFamily="2" charset="0"/>
                </a:rPr>
                <a:t>UNCONTROLLED WASTE COMBUSTION</a:t>
              </a:r>
            </a:p>
          </p:txBody>
        </p:sp>
      </p:grpSp>
      <p:sp>
        <p:nvSpPr>
          <p:cNvPr id="60" name="TextBox 59">
            <a:extLst>
              <a:ext uri="{FF2B5EF4-FFF2-40B4-BE49-F238E27FC236}">
                <a16:creationId xmlns:a16="http://schemas.microsoft.com/office/drawing/2014/main" id="{7C321232-8E53-08A9-16B4-D4D2215BC390}"/>
              </a:ext>
            </a:extLst>
          </p:cNvPr>
          <p:cNvSpPr txBox="1"/>
          <p:nvPr/>
        </p:nvSpPr>
        <p:spPr>
          <a:xfrm>
            <a:off x="457860" y="6495846"/>
            <a:ext cx="11276280" cy="246221"/>
          </a:xfrm>
          <a:prstGeom prst="rect">
            <a:avLst/>
          </a:prstGeom>
          <a:noFill/>
        </p:spPr>
        <p:txBody>
          <a:bodyPr wrap="square" lIns="91440">
            <a:spAutoFit/>
          </a:bodyPr>
          <a:lstStyle/>
          <a:p>
            <a:pPr algn="ctr"/>
            <a:r>
              <a:rPr lang="en-US" sz="1000" dirty="0">
                <a:solidFill>
                  <a:srgbClr val="000000"/>
                </a:solidFill>
                <a:latin typeface="Atkinson Hyperlegible" pitchFamily="2" charset="0"/>
                <a:ea typeface="Times New Roman" panose="02020603050405020304" pitchFamily="18" charset="0"/>
              </a:rPr>
              <a:t>Credits (top to bottom): WHO/Ute Pieper; WHO/Ute Pieper; Shutterstock</a:t>
            </a:r>
            <a:endParaRPr lang="en-IN" sz="1000" dirty="0">
              <a:solidFill>
                <a:srgbClr val="000000"/>
              </a:solidFill>
              <a:latin typeface="Atkinson Hyperlegible" pitchFamily="2" charset="0"/>
            </a:endParaRPr>
          </a:p>
        </p:txBody>
      </p:sp>
    </p:spTree>
    <p:extLst>
      <p:ext uri="{BB962C8B-B14F-4D97-AF65-F5344CB8AC3E}">
        <p14:creationId xmlns:p14="http://schemas.microsoft.com/office/powerpoint/2010/main" val="3952424857"/>
      </p:ext>
    </p:extLst>
  </p:cSld>
  <p:clrMapOvr>
    <a:masterClrMapping/>
  </p:clrMapOvr>
  <mc:AlternateContent xmlns:mc="http://schemas.openxmlformats.org/markup-compatibility/2006" xmlns:p14="http://schemas.microsoft.com/office/powerpoint/2010/main">
    <mc:Choice Requires="p14">
      <p:transition spd="slow" p14:dur="2000" advClick="0" advTm="44000"/>
    </mc:Choice>
    <mc:Fallback xmlns="">
      <p:transition spd="slow" advClick="0" advTm="4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3165" fill="hold"/>
                                        <p:tgtEl>
                                          <p:spTgt spid="4"/>
                                        </p:tgtEl>
                                      </p:cBhvr>
                                    </p:cmd>
                                  </p:childTnLst>
                                </p:cTn>
                              </p:par>
                              <p:par>
                                <p:cTn id="7" presetID="22" presetClass="entr" presetSubtype="8" fill="hold" nodeType="withEffect">
                                  <p:stCondLst>
                                    <p:cond delay="250"/>
                                  </p:stCondLst>
                                  <p:childTnLst>
                                    <p:set>
                                      <p:cBhvr>
                                        <p:cTn id="8" dur="1" fill="hold">
                                          <p:stCondLst>
                                            <p:cond delay="0"/>
                                          </p:stCondLst>
                                        </p:cTn>
                                        <p:tgtEl>
                                          <p:spTgt spid="58"/>
                                        </p:tgtEl>
                                        <p:attrNameLst>
                                          <p:attrName>style.visibility</p:attrName>
                                        </p:attrNameLst>
                                      </p:cBhvr>
                                      <p:to>
                                        <p:strVal val="visible"/>
                                      </p:to>
                                    </p:set>
                                    <p:animEffect transition="in" filter="wipe(left)">
                                      <p:cBhvr>
                                        <p:cTn id="9" dur="500"/>
                                        <p:tgtEl>
                                          <p:spTgt spid="58"/>
                                        </p:tgtEl>
                                      </p:cBhvr>
                                    </p:animEffect>
                                  </p:childTnLst>
                                </p:cTn>
                              </p:par>
                              <p:par>
                                <p:cTn id="10" presetID="22" presetClass="entr" presetSubtype="8" fill="hold" nodeType="withEffect">
                                  <p:stCondLst>
                                    <p:cond delay="500"/>
                                  </p:stCondLst>
                                  <p:childTnLst>
                                    <p:set>
                                      <p:cBhvr>
                                        <p:cTn id="11" dur="1" fill="hold">
                                          <p:stCondLst>
                                            <p:cond delay="0"/>
                                          </p:stCondLst>
                                        </p:cTn>
                                        <p:tgtEl>
                                          <p:spTgt spid="84"/>
                                        </p:tgtEl>
                                        <p:attrNameLst>
                                          <p:attrName>style.visibility</p:attrName>
                                        </p:attrNameLst>
                                      </p:cBhvr>
                                      <p:to>
                                        <p:strVal val="visible"/>
                                      </p:to>
                                    </p:set>
                                    <p:animEffect transition="in" filter="wipe(left)">
                                      <p:cBhvr>
                                        <p:cTn id="12" dur="500"/>
                                        <p:tgtEl>
                                          <p:spTgt spid="84"/>
                                        </p:tgtEl>
                                      </p:cBhvr>
                                    </p:animEffect>
                                  </p:childTnLst>
                                </p:cTn>
                              </p:par>
                              <p:par>
                                <p:cTn id="13" presetID="53" presetClass="entr" presetSubtype="16" fill="hold" nodeType="withEffect">
                                  <p:stCondLst>
                                    <p:cond delay="75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animEffect transition="in" filter="fade">
                                      <p:cBhvr>
                                        <p:cTn id="17" dur="500"/>
                                        <p:tgtEl>
                                          <p:spTgt spid="11"/>
                                        </p:tgtEl>
                                      </p:cBhvr>
                                    </p:animEffect>
                                  </p:childTnLst>
                                </p:cTn>
                              </p:par>
                              <p:par>
                                <p:cTn id="18" presetID="2" presetClass="entr" presetSubtype="2" fill="hold" nodeType="withEffect">
                                  <p:stCondLst>
                                    <p:cond delay="2000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fill="hold"/>
                                        <p:tgtEl>
                                          <p:spTgt spid="15"/>
                                        </p:tgtEl>
                                        <p:attrNameLst>
                                          <p:attrName>ppt_x</p:attrName>
                                        </p:attrNameLst>
                                      </p:cBhvr>
                                      <p:tavLst>
                                        <p:tav tm="0">
                                          <p:val>
                                            <p:strVal val="1+#ppt_w/2"/>
                                          </p:val>
                                        </p:tav>
                                        <p:tav tm="100000">
                                          <p:val>
                                            <p:strVal val="#ppt_x"/>
                                          </p:val>
                                        </p:tav>
                                      </p:tavLst>
                                    </p:anim>
                                    <p:anim calcmode="lin" valueType="num">
                                      <p:cBhvr additive="base">
                                        <p:cTn id="21" dur="500" fill="hold"/>
                                        <p:tgtEl>
                                          <p:spTgt spid="15"/>
                                        </p:tgtEl>
                                        <p:attrNameLst>
                                          <p:attrName>ppt_y</p:attrName>
                                        </p:attrNameLst>
                                      </p:cBhvr>
                                      <p:tavLst>
                                        <p:tav tm="0">
                                          <p:val>
                                            <p:strVal val="#ppt_y"/>
                                          </p:val>
                                        </p:tav>
                                        <p:tav tm="100000">
                                          <p:val>
                                            <p:strVal val="#ppt_y"/>
                                          </p:val>
                                        </p:tav>
                                      </p:tavLst>
                                    </p:anim>
                                  </p:childTnLst>
                                </p:cTn>
                              </p:par>
                              <p:par>
                                <p:cTn id="22" presetID="2" presetClass="exit" presetSubtype="2" fill="hold" nodeType="withEffect">
                                  <p:stCondLst>
                                    <p:cond delay="44000"/>
                                  </p:stCondLst>
                                  <p:childTnLst>
                                    <p:anim calcmode="lin" valueType="num">
                                      <p:cBhvr additive="base">
                                        <p:cTn id="23" dur="500"/>
                                        <p:tgtEl>
                                          <p:spTgt spid="15"/>
                                        </p:tgtEl>
                                        <p:attrNameLst>
                                          <p:attrName>ppt_x</p:attrName>
                                        </p:attrNameLst>
                                      </p:cBhvr>
                                      <p:tavLst>
                                        <p:tav tm="0">
                                          <p:val>
                                            <p:strVal val="ppt_x"/>
                                          </p:val>
                                        </p:tav>
                                        <p:tav tm="100000">
                                          <p:val>
                                            <p:strVal val="1+ppt_w/2"/>
                                          </p:val>
                                        </p:tav>
                                      </p:tavLst>
                                    </p:anim>
                                    <p:anim calcmode="lin" valueType="num">
                                      <p:cBhvr additive="base">
                                        <p:cTn id="24" dur="500"/>
                                        <p:tgtEl>
                                          <p:spTgt spid="15"/>
                                        </p:tgtEl>
                                        <p:attrNameLst>
                                          <p:attrName>ppt_y</p:attrName>
                                        </p:attrNameLst>
                                      </p:cBhvr>
                                      <p:tavLst>
                                        <p:tav tm="0">
                                          <p:val>
                                            <p:strVal val="ppt_y"/>
                                          </p:val>
                                        </p:tav>
                                        <p:tav tm="100000">
                                          <p:val>
                                            <p:strVal val="ppt_y"/>
                                          </p:val>
                                        </p:tav>
                                      </p:tavLst>
                                    </p:anim>
                                    <p:set>
                                      <p:cBhvr>
                                        <p:cTn id="25" dur="1" fill="hold">
                                          <p:stCondLst>
                                            <p:cond delay="499"/>
                                          </p:stCondLst>
                                        </p:cTn>
                                        <p:tgtEl>
                                          <p:spTgt spid="15"/>
                                        </p:tgtEl>
                                        <p:attrNameLst>
                                          <p:attrName>style.visibility</p:attrName>
                                        </p:attrNameLst>
                                      </p:cBhvr>
                                      <p:to>
                                        <p:strVal val="hidden"/>
                                      </p:to>
                                    </p:set>
                                  </p:childTnLst>
                                </p:cTn>
                              </p:par>
                              <p:par>
                                <p:cTn id="26" presetID="2" presetClass="exit" presetSubtype="8" fill="hold" grpId="0" nodeType="withEffect">
                                  <p:stCondLst>
                                    <p:cond delay="44000"/>
                                  </p:stCondLst>
                                  <p:childTnLst>
                                    <p:anim calcmode="lin" valueType="num">
                                      <p:cBhvr additive="base">
                                        <p:cTn id="27" dur="500"/>
                                        <p:tgtEl>
                                          <p:spTgt spid="2"/>
                                        </p:tgtEl>
                                        <p:attrNameLst>
                                          <p:attrName>ppt_x</p:attrName>
                                        </p:attrNameLst>
                                      </p:cBhvr>
                                      <p:tavLst>
                                        <p:tav tm="0">
                                          <p:val>
                                            <p:strVal val="ppt_x"/>
                                          </p:val>
                                        </p:tav>
                                        <p:tav tm="100000">
                                          <p:val>
                                            <p:strVal val="0-ppt_w/2"/>
                                          </p:val>
                                        </p:tav>
                                      </p:tavLst>
                                    </p:anim>
                                    <p:anim calcmode="lin" valueType="num">
                                      <p:cBhvr additive="base">
                                        <p:cTn id="28" dur="500"/>
                                        <p:tgtEl>
                                          <p:spTgt spid="2"/>
                                        </p:tgtEl>
                                        <p:attrNameLst>
                                          <p:attrName>ppt_y</p:attrName>
                                        </p:attrNameLst>
                                      </p:cBhvr>
                                      <p:tavLst>
                                        <p:tav tm="0">
                                          <p:val>
                                            <p:strVal val="ppt_y"/>
                                          </p:val>
                                        </p:tav>
                                        <p:tav tm="100000">
                                          <p:val>
                                            <p:strVal val="ppt_y"/>
                                          </p:val>
                                        </p:tav>
                                      </p:tavLst>
                                    </p:anim>
                                    <p:set>
                                      <p:cBhvr>
                                        <p:cTn id="29" dur="1" fill="hold">
                                          <p:stCondLst>
                                            <p:cond delay="499"/>
                                          </p:stCondLst>
                                        </p:cTn>
                                        <p:tgtEl>
                                          <p:spTgt spid="2"/>
                                        </p:tgtEl>
                                        <p:attrNameLst>
                                          <p:attrName>style.visibility</p:attrName>
                                        </p:attrNameLst>
                                      </p:cBhvr>
                                      <p:to>
                                        <p:strVal val="hidden"/>
                                      </p:to>
                                    </p:set>
                                  </p:childTnLst>
                                </p:cTn>
                              </p:par>
                              <p:par>
                                <p:cTn id="30" presetID="2" presetClass="exit" presetSubtype="8" fill="hold" nodeType="withEffect">
                                  <p:stCondLst>
                                    <p:cond delay="44000"/>
                                  </p:stCondLst>
                                  <p:childTnLst>
                                    <p:anim calcmode="lin" valueType="num">
                                      <p:cBhvr additive="base">
                                        <p:cTn id="31" dur="500"/>
                                        <p:tgtEl>
                                          <p:spTgt spid="3"/>
                                        </p:tgtEl>
                                        <p:attrNameLst>
                                          <p:attrName>ppt_x</p:attrName>
                                        </p:attrNameLst>
                                      </p:cBhvr>
                                      <p:tavLst>
                                        <p:tav tm="0">
                                          <p:val>
                                            <p:strVal val="ppt_x"/>
                                          </p:val>
                                        </p:tav>
                                        <p:tav tm="100000">
                                          <p:val>
                                            <p:strVal val="0-ppt_w/2"/>
                                          </p:val>
                                        </p:tav>
                                      </p:tavLst>
                                    </p:anim>
                                    <p:anim calcmode="lin" valueType="num">
                                      <p:cBhvr additive="base">
                                        <p:cTn id="32" dur="500"/>
                                        <p:tgtEl>
                                          <p:spTgt spid="3"/>
                                        </p:tgtEl>
                                        <p:attrNameLst>
                                          <p:attrName>ppt_y</p:attrName>
                                        </p:attrNameLst>
                                      </p:cBhvr>
                                      <p:tavLst>
                                        <p:tav tm="0">
                                          <p:val>
                                            <p:strVal val="ppt_y"/>
                                          </p:val>
                                        </p:tav>
                                        <p:tav tm="100000">
                                          <p:val>
                                            <p:strVal val="ppt_y"/>
                                          </p:val>
                                        </p:tav>
                                      </p:tavLst>
                                    </p:anim>
                                    <p:set>
                                      <p:cBhvr>
                                        <p:cTn id="33" dur="1" fill="hold">
                                          <p:stCondLst>
                                            <p:cond delay="499"/>
                                          </p:stCondLst>
                                        </p:cTn>
                                        <p:tgtEl>
                                          <p:spTgt spid="3"/>
                                        </p:tgtEl>
                                        <p:attrNameLst>
                                          <p:attrName>style.visibility</p:attrName>
                                        </p:attrNameLst>
                                      </p:cBhvr>
                                      <p:to>
                                        <p:strVal val="hidden"/>
                                      </p:to>
                                    </p:set>
                                  </p:childTnLst>
                                </p:cTn>
                              </p:par>
                              <p:par>
                                <p:cTn id="34" presetID="2" presetClass="exit" presetSubtype="8" fill="hold" nodeType="withEffect">
                                  <p:stCondLst>
                                    <p:cond delay="44000"/>
                                  </p:stCondLst>
                                  <p:childTnLst>
                                    <p:anim calcmode="lin" valueType="num">
                                      <p:cBhvr additive="base">
                                        <p:cTn id="35" dur="500"/>
                                        <p:tgtEl>
                                          <p:spTgt spid="55"/>
                                        </p:tgtEl>
                                        <p:attrNameLst>
                                          <p:attrName>ppt_x</p:attrName>
                                        </p:attrNameLst>
                                      </p:cBhvr>
                                      <p:tavLst>
                                        <p:tav tm="0">
                                          <p:val>
                                            <p:strVal val="ppt_x"/>
                                          </p:val>
                                        </p:tav>
                                        <p:tav tm="100000">
                                          <p:val>
                                            <p:strVal val="0-ppt_w/2"/>
                                          </p:val>
                                        </p:tav>
                                      </p:tavLst>
                                    </p:anim>
                                    <p:anim calcmode="lin" valueType="num">
                                      <p:cBhvr additive="base">
                                        <p:cTn id="36" dur="500"/>
                                        <p:tgtEl>
                                          <p:spTgt spid="55"/>
                                        </p:tgtEl>
                                        <p:attrNameLst>
                                          <p:attrName>ppt_y</p:attrName>
                                        </p:attrNameLst>
                                      </p:cBhvr>
                                      <p:tavLst>
                                        <p:tav tm="0">
                                          <p:val>
                                            <p:strVal val="ppt_y"/>
                                          </p:val>
                                        </p:tav>
                                        <p:tav tm="100000">
                                          <p:val>
                                            <p:strVal val="ppt_y"/>
                                          </p:val>
                                        </p:tav>
                                      </p:tavLst>
                                    </p:anim>
                                    <p:set>
                                      <p:cBhvr>
                                        <p:cTn id="37" dur="1" fill="hold">
                                          <p:stCondLst>
                                            <p:cond delay="499"/>
                                          </p:stCondLst>
                                        </p:cTn>
                                        <p:tgtEl>
                                          <p:spTgt spid="55"/>
                                        </p:tgtEl>
                                        <p:attrNameLst>
                                          <p:attrName>style.visibility</p:attrName>
                                        </p:attrNameLst>
                                      </p:cBhvr>
                                      <p:to>
                                        <p:strVal val="hidden"/>
                                      </p:to>
                                    </p:set>
                                  </p:childTnLst>
                                </p:cTn>
                              </p:par>
                              <p:par>
                                <p:cTn id="38" presetID="2" presetClass="exit" presetSubtype="8" fill="hold" nodeType="withEffect">
                                  <p:stCondLst>
                                    <p:cond delay="44000"/>
                                  </p:stCondLst>
                                  <p:childTnLst>
                                    <p:anim calcmode="lin" valueType="num">
                                      <p:cBhvr additive="base">
                                        <p:cTn id="39" dur="500"/>
                                        <p:tgtEl>
                                          <p:spTgt spid="50"/>
                                        </p:tgtEl>
                                        <p:attrNameLst>
                                          <p:attrName>ppt_x</p:attrName>
                                        </p:attrNameLst>
                                      </p:cBhvr>
                                      <p:tavLst>
                                        <p:tav tm="0">
                                          <p:val>
                                            <p:strVal val="ppt_x"/>
                                          </p:val>
                                        </p:tav>
                                        <p:tav tm="100000">
                                          <p:val>
                                            <p:strVal val="0-ppt_w/2"/>
                                          </p:val>
                                        </p:tav>
                                      </p:tavLst>
                                    </p:anim>
                                    <p:anim calcmode="lin" valueType="num">
                                      <p:cBhvr additive="base">
                                        <p:cTn id="40" dur="500"/>
                                        <p:tgtEl>
                                          <p:spTgt spid="50"/>
                                        </p:tgtEl>
                                        <p:attrNameLst>
                                          <p:attrName>ppt_y</p:attrName>
                                        </p:attrNameLst>
                                      </p:cBhvr>
                                      <p:tavLst>
                                        <p:tav tm="0">
                                          <p:val>
                                            <p:strVal val="ppt_y"/>
                                          </p:val>
                                        </p:tav>
                                        <p:tav tm="100000">
                                          <p:val>
                                            <p:strVal val="ppt_y"/>
                                          </p:val>
                                        </p:tav>
                                      </p:tavLst>
                                    </p:anim>
                                    <p:set>
                                      <p:cBhvr>
                                        <p:cTn id="41" dur="1" fill="hold">
                                          <p:stCondLst>
                                            <p:cond delay="499"/>
                                          </p:stCondLst>
                                        </p:cTn>
                                        <p:tgtEl>
                                          <p:spTgt spid="50"/>
                                        </p:tgtEl>
                                        <p:attrNameLst>
                                          <p:attrName>style.visibility</p:attrName>
                                        </p:attrNameLst>
                                      </p:cBhvr>
                                      <p:to>
                                        <p:strVal val="hidden"/>
                                      </p:to>
                                    </p:set>
                                  </p:childTnLst>
                                </p:cTn>
                              </p:par>
                              <p:par>
                                <p:cTn id="42" presetID="2" presetClass="exit" presetSubtype="8" fill="hold" nodeType="withEffect">
                                  <p:stCondLst>
                                    <p:cond delay="44000"/>
                                  </p:stCondLst>
                                  <p:childTnLst>
                                    <p:anim calcmode="lin" valueType="num">
                                      <p:cBhvr additive="base">
                                        <p:cTn id="43" dur="500"/>
                                        <p:tgtEl>
                                          <p:spTgt spid="59"/>
                                        </p:tgtEl>
                                        <p:attrNameLst>
                                          <p:attrName>ppt_x</p:attrName>
                                        </p:attrNameLst>
                                      </p:cBhvr>
                                      <p:tavLst>
                                        <p:tav tm="0">
                                          <p:val>
                                            <p:strVal val="ppt_x"/>
                                          </p:val>
                                        </p:tav>
                                        <p:tav tm="100000">
                                          <p:val>
                                            <p:strVal val="0-ppt_w/2"/>
                                          </p:val>
                                        </p:tav>
                                      </p:tavLst>
                                    </p:anim>
                                    <p:anim calcmode="lin" valueType="num">
                                      <p:cBhvr additive="base">
                                        <p:cTn id="44" dur="500"/>
                                        <p:tgtEl>
                                          <p:spTgt spid="59"/>
                                        </p:tgtEl>
                                        <p:attrNameLst>
                                          <p:attrName>ppt_y</p:attrName>
                                        </p:attrNameLst>
                                      </p:cBhvr>
                                      <p:tavLst>
                                        <p:tav tm="0">
                                          <p:val>
                                            <p:strVal val="ppt_y"/>
                                          </p:val>
                                        </p:tav>
                                        <p:tav tm="100000">
                                          <p:val>
                                            <p:strVal val="ppt_y"/>
                                          </p:val>
                                        </p:tav>
                                      </p:tavLst>
                                    </p:anim>
                                    <p:set>
                                      <p:cBhvr>
                                        <p:cTn id="45" dur="1" fill="hold">
                                          <p:stCondLst>
                                            <p:cond delay="499"/>
                                          </p:stCondLst>
                                        </p:cTn>
                                        <p:tgtEl>
                                          <p:spTgt spid="59"/>
                                        </p:tgtEl>
                                        <p:attrNameLst>
                                          <p:attrName>style.visibility</p:attrName>
                                        </p:attrNameLst>
                                      </p:cBhvr>
                                      <p:to>
                                        <p:strVal val="hidden"/>
                                      </p:to>
                                    </p:set>
                                  </p:childTnLst>
                                </p:cTn>
                              </p:par>
                              <p:par>
                                <p:cTn id="46" presetID="2" presetClass="exit" presetSubtype="8" fill="hold" nodeType="withEffect">
                                  <p:stCondLst>
                                    <p:cond delay="44000"/>
                                  </p:stCondLst>
                                  <p:childTnLst>
                                    <p:anim calcmode="lin" valueType="num">
                                      <p:cBhvr additive="base">
                                        <p:cTn id="47" dur="500"/>
                                        <p:tgtEl>
                                          <p:spTgt spid="58"/>
                                        </p:tgtEl>
                                        <p:attrNameLst>
                                          <p:attrName>ppt_x</p:attrName>
                                        </p:attrNameLst>
                                      </p:cBhvr>
                                      <p:tavLst>
                                        <p:tav tm="0">
                                          <p:val>
                                            <p:strVal val="ppt_x"/>
                                          </p:val>
                                        </p:tav>
                                        <p:tav tm="100000">
                                          <p:val>
                                            <p:strVal val="0-ppt_w/2"/>
                                          </p:val>
                                        </p:tav>
                                      </p:tavLst>
                                    </p:anim>
                                    <p:anim calcmode="lin" valueType="num">
                                      <p:cBhvr additive="base">
                                        <p:cTn id="48" dur="500"/>
                                        <p:tgtEl>
                                          <p:spTgt spid="58"/>
                                        </p:tgtEl>
                                        <p:attrNameLst>
                                          <p:attrName>ppt_y</p:attrName>
                                        </p:attrNameLst>
                                      </p:cBhvr>
                                      <p:tavLst>
                                        <p:tav tm="0">
                                          <p:val>
                                            <p:strVal val="ppt_y"/>
                                          </p:val>
                                        </p:tav>
                                        <p:tav tm="100000">
                                          <p:val>
                                            <p:strVal val="ppt_y"/>
                                          </p:val>
                                        </p:tav>
                                      </p:tavLst>
                                    </p:anim>
                                    <p:set>
                                      <p:cBhvr>
                                        <p:cTn id="49" dur="1" fill="hold">
                                          <p:stCondLst>
                                            <p:cond delay="499"/>
                                          </p:stCondLst>
                                        </p:cTn>
                                        <p:tgtEl>
                                          <p:spTgt spid="58"/>
                                        </p:tgtEl>
                                        <p:attrNameLst>
                                          <p:attrName>style.visibility</p:attrName>
                                        </p:attrNameLst>
                                      </p:cBhvr>
                                      <p:to>
                                        <p:strVal val="hidden"/>
                                      </p:to>
                                    </p:set>
                                  </p:childTnLst>
                                </p:cTn>
                              </p:par>
                              <p:par>
                                <p:cTn id="50" presetID="2" presetClass="exit" presetSubtype="8" fill="hold" nodeType="withEffect">
                                  <p:stCondLst>
                                    <p:cond delay="44000"/>
                                  </p:stCondLst>
                                  <p:childTnLst>
                                    <p:anim calcmode="lin" valueType="num">
                                      <p:cBhvr additive="base">
                                        <p:cTn id="51" dur="500"/>
                                        <p:tgtEl>
                                          <p:spTgt spid="84"/>
                                        </p:tgtEl>
                                        <p:attrNameLst>
                                          <p:attrName>ppt_x</p:attrName>
                                        </p:attrNameLst>
                                      </p:cBhvr>
                                      <p:tavLst>
                                        <p:tav tm="0">
                                          <p:val>
                                            <p:strVal val="ppt_x"/>
                                          </p:val>
                                        </p:tav>
                                        <p:tav tm="100000">
                                          <p:val>
                                            <p:strVal val="0-ppt_w/2"/>
                                          </p:val>
                                        </p:tav>
                                      </p:tavLst>
                                    </p:anim>
                                    <p:anim calcmode="lin" valueType="num">
                                      <p:cBhvr additive="base">
                                        <p:cTn id="52" dur="500"/>
                                        <p:tgtEl>
                                          <p:spTgt spid="84"/>
                                        </p:tgtEl>
                                        <p:attrNameLst>
                                          <p:attrName>ppt_y</p:attrName>
                                        </p:attrNameLst>
                                      </p:cBhvr>
                                      <p:tavLst>
                                        <p:tav tm="0">
                                          <p:val>
                                            <p:strVal val="ppt_y"/>
                                          </p:val>
                                        </p:tav>
                                        <p:tav tm="100000">
                                          <p:val>
                                            <p:strVal val="ppt_y"/>
                                          </p:val>
                                        </p:tav>
                                      </p:tavLst>
                                    </p:anim>
                                    <p:set>
                                      <p:cBhvr>
                                        <p:cTn id="53" dur="1" fill="hold">
                                          <p:stCondLst>
                                            <p:cond delay="499"/>
                                          </p:stCondLst>
                                        </p:cTn>
                                        <p:tgtEl>
                                          <p:spTgt spid="84"/>
                                        </p:tgtEl>
                                        <p:attrNameLst>
                                          <p:attrName>style.visibility</p:attrName>
                                        </p:attrNameLst>
                                      </p:cBhvr>
                                      <p:to>
                                        <p:strVal val="hidden"/>
                                      </p:to>
                                    </p:set>
                                  </p:childTnLst>
                                </p:cTn>
                              </p:par>
                              <p:par>
                                <p:cTn id="54" presetID="2" presetClass="exit" presetSubtype="8" fill="hold" nodeType="withEffect">
                                  <p:stCondLst>
                                    <p:cond delay="44000"/>
                                  </p:stCondLst>
                                  <p:childTnLst>
                                    <p:anim calcmode="lin" valueType="num">
                                      <p:cBhvr additive="base">
                                        <p:cTn id="55" dur="500"/>
                                        <p:tgtEl>
                                          <p:spTgt spid="11"/>
                                        </p:tgtEl>
                                        <p:attrNameLst>
                                          <p:attrName>ppt_x</p:attrName>
                                        </p:attrNameLst>
                                      </p:cBhvr>
                                      <p:tavLst>
                                        <p:tav tm="0">
                                          <p:val>
                                            <p:strVal val="ppt_x"/>
                                          </p:val>
                                        </p:tav>
                                        <p:tav tm="100000">
                                          <p:val>
                                            <p:strVal val="0-ppt_w/2"/>
                                          </p:val>
                                        </p:tav>
                                      </p:tavLst>
                                    </p:anim>
                                    <p:anim calcmode="lin" valueType="num">
                                      <p:cBhvr additive="base">
                                        <p:cTn id="56" dur="500"/>
                                        <p:tgtEl>
                                          <p:spTgt spid="11"/>
                                        </p:tgtEl>
                                        <p:attrNameLst>
                                          <p:attrName>ppt_y</p:attrName>
                                        </p:attrNameLst>
                                      </p:cBhvr>
                                      <p:tavLst>
                                        <p:tav tm="0">
                                          <p:val>
                                            <p:strVal val="ppt_y"/>
                                          </p:val>
                                        </p:tav>
                                        <p:tav tm="100000">
                                          <p:val>
                                            <p:strVal val="ppt_y"/>
                                          </p:val>
                                        </p:tav>
                                      </p:tavLst>
                                    </p:anim>
                                    <p:set>
                                      <p:cBhvr>
                                        <p:cTn id="57" dur="1" fill="hold">
                                          <p:stCondLst>
                                            <p:cond delay="499"/>
                                          </p:stCondLst>
                                        </p:cTn>
                                        <p:tgtEl>
                                          <p:spTgt spid="11"/>
                                        </p:tgtEl>
                                        <p:attrNameLst>
                                          <p:attrName>style.visibility</p:attrName>
                                        </p:attrNameLst>
                                      </p:cBhvr>
                                      <p:to>
                                        <p:strVal val="hidden"/>
                                      </p:to>
                                    </p:set>
                                  </p:childTnLst>
                                </p:cTn>
                              </p:par>
                              <p:par>
                                <p:cTn id="58" presetID="10" presetClass="exit" presetSubtype="0" fill="hold" grpId="0" nodeType="withEffect">
                                  <p:stCondLst>
                                    <p:cond delay="44000"/>
                                  </p:stCondLst>
                                  <p:childTnLst>
                                    <p:animEffect transition="out" filter="fade">
                                      <p:cBhvr>
                                        <p:cTn id="59" dur="500"/>
                                        <p:tgtEl>
                                          <p:spTgt spid="60"/>
                                        </p:tgtEl>
                                      </p:cBhvr>
                                    </p:animEffect>
                                    <p:set>
                                      <p:cBhvr>
                                        <p:cTn id="60" dur="1" fill="hold">
                                          <p:stCondLst>
                                            <p:cond delay="499"/>
                                          </p:stCondLst>
                                        </p:cTn>
                                        <p:tgtEl>
                                          <p:spTgt spid="6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1" fill="hold" display="0">
                  <p:stCondLst>
                    <p:cond delay="indefinite"/>
                  </p:stCondLst>
                  <p:endCondLst>
                    <p:cond evt="onStopAudio" delay="0">
                      <p:tgtEl>
                        <p:sldTgt/>
                      </p:tgtEl>
                    </p:cond>
                  </p:endCondLst>
                </p:cTn>
                <p:tgtEl>
                  <p:spTgt spid="4"/>
                </p:tgtEl>
              </p:cMediaNode>
            </p:audio>
          </p:childTnLst>
        </p:cTn>
      </p:par>
    </p:tnLst>
    <p:bldLst>
      <p:bldP spid="2" grpId="0"/>
      <p:bldP spid="6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Inhaltsplatzhalter 4">
            <a:extLst>
              <a:ext uri="{FF2B5EF4-FFF2-40B4-BE49-F238E27FC236}">
                <a16:creationId xmlns:a16="http://schemas.microsoft.com/office/drawing/2014/main" id="{939326D9-D31F-292D-4ECF-39327629BFD2}"/>
              </a:ext>
            </a:extLst>
          </p:cNvPr>
          <p:cNvGraphicFramePr>
            <a:graphicFrameLocks/>
          </p:cNvGraphicFramePr>
          <p:nvPr>
            <p:extLst>
              <p:ext uri="{D42A27DB-BD31-4B8C-83A1-F6EECF244321}">
                <p14:modId xmlns:p14="http://schemas.microsoft.com/office/powerpoint/2010/main" val="2466422692"/>
              </p:ext>
            </p:extLst>
          </p:nvPr>
        </p:nvGraphicFramePr>
        <p:xfrm>
          <a:off x="228600" y="336539"/>
          <a:ext cx="11728450" cy="5578486"/>
        </p:xfrm>
        <a:graphic>
          <a:graphicData uri="http://schemas.openxmlformats.org/drawingml/2006/table">
            <a:tbl>
              <a:tblPr firstRow="1" firstCol="1" bandRow="1"/>
              <a:tblGrid>
                <a:gridCol w="3394075">
                  <a:extLst>
                    <a:ext uri="{9D8B030D-6E8A-4147-A177-3AD203B41FA5}">
                      <a16:colId xmlns:a16="http://schemas.microsoft.com/office/drawing/2014/main" val="816034587"/>
                    </a:ext>
                  </a:extLst>
                </a:gridCol>
                <a:gridCol w="2790825">
                  <a:extLst>
                    <a:ext uri="{9D8B030D-6E8A-4147-A177-3AD203B41FA5}">
                      <a16:colId xmlns:a16="http://schemas.microsoft.com/office/drawing/2014/main" val="3349032788"/>
                    </a:ext>
                  </a:extLst>
                </a:gridCol>
                <a:gridCol w="2257425">
                  <a:extLst>
                    <a:ext uri="{9D8B030D-6E8A-4147-A177-3AD203B41FA5}">
                      <a16:colId xmlns:a16="http://schemas.microsoft.com/office/drawing/2014/main" val="757170423"/>
                    </a:ext>
                  </a:extLst>
                </a:gridCol>
                <a:gridCol w="1590675">
                  <a:extLst>
                    <a:ext uri="{9D8B030D-6E8A-4147-A177-3AD203B41FA5}">
                      <a16:colId xmlns:a16="http://schemas.microsoft.com/office/drawing/2014/main" val="3497962620"/>
                    </a:ext>
                  </a:extLst>
                </a:gridCol>
                <a:gridCol w="1695450">
                  <a:extLst>
                    <a:ext uri="{9D8B030D-6E8A-4147-A177-3AD203B41FA5}">
                      <a16:colId xmlns:a16="http://schemas.microsoft.com/office/drawing/2014/main" val="2614463187"/>
                    </a:ext>
                  </a:extLst>
                </a:gridCol>
              </a:tblGrid>
              <a:tr h="939966">
                <a:tc>
                  <a:txBody>
                    <a:bodyPr/>
                    <a:lstStyle/>
                    <a:p>
                      <a:pPr>
                        <a:spcAft>
                          <a:spcPts val="0"/>
                        </a:spcAft>
                      </a:pPr>
                      <a:r>
                        <a:rPr lang="en-GB" sz="2400" b="1" dirty="0">
                          <a:solidFill>
                            <a:schemeClr val="bg1"/>
                          </a:solidFill>
                          <a:effectLst/>
                          <a:latin typeface="Atkinson Hyperlegible" pitchFamily="2" charset="0"/>
                          <a:ea typeface="Calibri" panose="020F0502020204030204" pitchFamily="34" charset="0"/>
                          <a:cs typeface="Times New Roman" panose="02020603050405020304" pitchFamily="18" charset="0"/>
                        </a:rPr>
                        <a:t>Type of technology</a:t>
                      </a:r>
                      <a:endParaRPr lang="de-DE" sz="2400" dirty="0">
                        <a:solidFill>
                          <a:schemeClr val="bg1"/>
                        </a:solidFill>
                        <a:effectLst/>
                        <a:latin typeface="Atkinson Hyperlegible" pitchFamily="2" charset="0"/>
                        <a:ea typeface="Calibri" panose="020F0502020204030204" pitchFamily="34" charset="0"/>
                        <a:cs typeface="Times New Roman" panose="02020603050405020304" pitchFamily="18" charset="0"/>
                      </a:endParaRPr>
                    </a:p>
                  </a:txBody>
                  <a:tcPr marL="1828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0404C"/>
                    </a:solidFill>
                  </a:tcPr>
                </a:tc>
                <a:tc>
                  <a:txBody>
                    <a:bodyPr/>
                    <a:lstStyle/>
                    <a:p>
                      <a:pPr algn="ctr">
                        <a:spcAft>
                          <a:spcPts val="0"/>
                        </a:spcAft>
                      </a:pPr>
                      <a:r>
                        <a:rPr lang="en-GB" sz="2400" b="1" dirty="0">
                          <a:solidFill>
                            <a:schemeClr val="bg1"/>
                          </a:solidFill>
                          <a:effectLst/>
                          <a:latin typeface="Atkinson Hyperlegible" pitchFamily="2" charset="0"/>
                          <a:ea typeface="Calibri" panose="020F0502020204030204" pitchFamily="34" charset="0"/>
                          <a:cs typeface="Times New Roman" panose="02020603050405020304" pitchFamily="18" charset="0"/>
                        </a:rPr>
                        <a:t>Range of capacities (kg/h)</a:t>
                      </a:r>
                      <a:endParaRPr lang="de-DE" sz="2400" dirty="0">
                        <a:solidFill>
                          <a:schemeClr val="bg1"/>
                        </a:solidFill>
                        <a:effectLst/>
                        <a:latin typeface="Atkinson Hyperlegible"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0404C"/>
                    </a:solidFill>
                  </a:tcPr>
                </a:tc>
                <a:tc>
                  <a:txBody>
                    <a:bodyPr/>
                    <a:lstStyle/>
                    <a:p>
                      <a:pPr algn="ctr">
                        <a:spcAft>
                          <a:spcPts val="0"/>
                        </a:spcAft>
                      </a:pPr>
                      <a:r>
                        <a:rPr lang="en-GB" sz="2400" b="1" dirty="0">
                          <a:solidFill>
                            <a:schemeClr val="bg1"/>
                          </a:solidFill>
                          <a:effectLst/>
                          <a:latin typeface="Atkinson Hyperlegible" pitchFamily="2" charset="0"/>
                          <a:ea typeface="Calibri" panose="020F0502020204030204" pitchFamily="34" charset="0"/>
                          <a:cs typeface="Times New Roman" panose="02020603050405020304" pitchFamily="18" charset="0"/>
                        </a:rPr>
                        <a:t>Environmental impact</a:t>
                      </a:r>
                      <a:endParaRPr lang="de-DE" sz="2400" dirty="0">
                        <a:solidFill>
                          <a:schemeClr val="bg1"/>
                        </a:solidFill>
                        <a:effectLst/>
                        <a:latin typeface="Atkinson Hyperlegible"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0404C"/>
                    </a:solidFill>
                  </a:tcPr>
                </a:tc>
                <a:tc>
                  <a:txBody>
                    <a:bodyPr/>
                    <a:lstStyle/>
                    <a:p>
                      <a:pPr algn="ctr">
                        <a:spcAft>
                          <a:spcPts val="0"/>
                        </a:spcAft>
                      </a:pPr>
                      <a:r>
                        <a:rPr lang="en-GB" sz="2400" b="1" dirty="0">
                          <a:solidFill>
                            <a:schemeClr val="bg1"/>
                          </a:solidFill>
                          <a:effectLst/>
                          <a:latin typeface="Atkinson Hyperlegible" pitchFamily="2" charset="0"/>
                          <a:ea typeface="Calibri" panose="020F0502020204030204" pitchFamily="34" charset="0"/>
                          <a:cs typeface="Times New Roman" panose="02020603050405020304" pitchFamily="18" charset="0"/>
                        </a:rPr>
                        <a:t>Capital costs</a:t>
                      </a:r>
                      <a:endParaRPr lang="de-DE" sz="2400" dirty="0">
                        <a:solidFill>
                          <a:schemeClr val="bg1"/>
                        </a:solidFill>
                        <a:effectLst/>
                        <a:latin typeface="Atkinson Hyperlegible"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0404C"/>
                    </a:solidFill>
                  </a:tcPr>
                </a:tc>
                <a:tc>
                  <a:txBody>
                    <a:bodyPr/>
                    <a:lstStyle/>
                    <a:p>
                      <a:pPr algn="ctr">
                        <a:spcAft>
                          <a:spcPts val="0"/>
                        </a:spcAft>
                      </a:pPr>
                      <a:r>
                        <a:rPr lang="en-GB" sz="2400" b="1" dirty="0">
                          <a:solidFill>
                            <a:schemeClr val="bg1"/>
                          </a:solidFill>
                          <a:effectLst/>
                          <a:latin typeface="Atkinson Hyperlegible" pitchFamily="2" charset="0"/>
                          <a:ea typeface="Calibri" panose="020F0502020204030204" pitchFamily="34" charset="0"/>
                          <a:cs typeface="Times New Roman" panose="02020603050405020304" pitchFamily="18" charset="0"/>
                        </a:rPr>
                        <a:t>Operating costs</a:t>
                      </a:r>
                      <a:endParaRPr lang="de-DE" sz="2400" dirty="0">
                        <a:solidFill>
                          <a:schemeClr val="bg1"/>
                        </a:solidFill>
                        <a:effectLst/>
                        <a:latin typeface="Atkinson Hyperlegible"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0404C"/>
                    </a:solidFill>
                  </a:tcPr>
                </a:tc>
                <a:extLst>
                  <a:ext uri="{0D108BD9-81ED-4DB2-BD59-A6C34878D82A}">
                    <a16:rowId xmlns:a16="http://schemas.microsoft.com/office/drawing/2014/main" val="1620045694"/>
                  </a:ext>
                </a:extLst>
              </a:tr>
              <a:tr h="626645">
                <a:tc>
                  <a:txBody>
                    <a:bodyPr/>
                    <a:lstStyle/>
                    <a:p>
                      <a:pPr>
                        <a:spcAft>
                          <a:spcPts val="0"/>
                        </a:spcAft>
                      </a:pPr>
                      <a:r>
                        <a:rPr lang="en-GB" sz="2400" dirty="0">
                          <a:effectLst/>
                          <a:latin typeface="Atkinson Hyperlegible" pitchFamily="2" charset="0"/>
                          <a:ea typeface="Calibri" panose="020F0502020204030204" pitchFamily="34" charset="0"/>
                          <a:cs typeface="Times New Roman" panose="02020603050405020304" pitchFamily="18" charset="0"/>
                        </a:rPr>
                        <a:t>Vacuum autoclave</a:t>
                      </a:r>
                      <a:endParaRPr lang="de-DE" sz="2400" dirty="0">
                        <a:effectLst/>
                        <a:latin typeface="Atkinson Hyperlegible" pitchFamily="2" charset="0"/>
                        <a:ea typeface="Calibri" panose="020F0502020204030204" pitchFamily="34" charset="0"/>
                        <a:cs typeface="Times New Roman" panose="02020603050405020304" pitchFamily="18" charset="0"/>
                      </a:endParaRPr>
                    </a:p>
                  </a:txBody>
                  <a:tcPr marL="1828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DE7E8"/>
                    </a:solidFill>
                  </a:tcPr>
                </a:tc>
                <a:tc>
                  <a:txBody>
                    <a:bodyPr/>
                    <a:lstStyle/>
                    <a:p>
                      <a:pPr algn="ctr">
                        <a:spcAft>
                          <a:spcPts val="0"/>
                        </a:spcAft>
                      </a:pPr>
                      <a:r>
                        <a:rPr lang="en-GB" sz="2400" dirty="0">
                          <a:effectLst/>
                          <a:latin typeface="Atkinson Hyperlegible" pitchFamily="2" charset="0"/>
                          <a:ea typeface="Calibri" panose="020F0502020204030204" pitchFamily="34" charset="0"/>
                          <a:cs typeface="Times New Roman" panose="02020603050405020304" pitchFamily="18" charset="0"/>
                        </a:rPr>
                        <a:t>1 – 3000</a:t>
                      </a:r>
                      <a:endParaRPr lang="de-DE" sz="2400" dirty="0">
                        <a:effectLst/>
                        <a:latin typeface="Atkinson Hyperlegible"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DE7E8"/>
                    </a:solidFill>
                  </a:tcPr>
                </a:tc>
                <a:tc>
                  <a:txBody>
                    <a:bodyPr/>
                    <a:lstStyle/>
                    <a:p>
                      <a:pPr algn="ctr">
                        <a:spcAft>
                          <a:spcPts val="0"/>
                        </a:spcAft>
                      </a:pPr>
                      <a:r>
                        <a:rPr lang="en-GB" sz="2400" dirty="0">
                          <a:effectLst/>
                          <a:latin typeface="Atkinson Hyperlegible" pitchFamily="2" charset="0"/>
                          <a:ea typeface="Calibri" panose="020F0502020204030204" pitchFamily="34" charset="0"/>
                          <a:cs typeface="Times New Roman" panose="02020603050405020304" pitchFamily="18" charset="0"/>
                        </a:rPr>
                        <a:t>x</a:t>
                      </a:r>
                      <a:endParaRPr lang="de-DE" sz="2400" dirty="0">
                        <a:effectLst/>
                        <a:latin typeface="Atkinson Hyperlegible"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DE7E8"/>
                    </a:solidFill>
                  </a:tcPr>
                </a:tc>
                <a:tc>
                  <a:txBody>
                    <a:bodyPr/>
                    <a:lstStyle/>
                    <a:p>
                      <a:pPr algn="ctr">
                        <a:spcAft>
                          <a:spcPts val="0"/>
                        </a:spcAft>
                      </a:pPr>
                      <a:r>
                        <a:rPr lang="en-GB" sz="2400" dirty="0">
                          <a:effectLst/>
                          <a:latin typeface="Atkinson Hyperlegible" pitchFamily="2" charset="0"/>
                          <a:ea typeface="Calibri" panose="020F0502020204030204" pitchFamily="34" charset="0"/>
                          <a:cs typeface="Times New Roman" panose="02020603050405020304" pitchFamily="18" charset="0"/>
                        </a:rPr>
                        <a:t>x</a:t>
                      </a:r>
                      <a:endParaRPr lang="de-DE" sz="2400" dirty="0">
                        <a:effectLst/>
                        <a:latin typeface="Atkinson Hyperlegible"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DE7E8"/>
                    </a:solidFill>
                  </a:tcPr>
                </a:tc>
                <a:tc>
                  <a:txBody>
                    <a:bodyPr/>
                    <a:lstStyle/>
                    <a:p>
                      <a:pPr algn="ctr">
                        <a:spcAft>
                          <a:spcPts val="0"/>
                        </a:spcAft>
                      </a:pPr>
                      <a:r>
                        <a:rPr lang="en-GB" sz="2400" dirty="0">
                          <a:effectLst/>
                          <a:latin typeface="Atkinson Hyperlegible" pitchFamily="2" charset="0"/>
                          <a:ea typeface="Calibri" panose="020F0502020204030204" pitchFamily="34" charset="0"/>
                          <a:cs typeface="Times New Roman" panose="02020603050405020304" pitchFamily="18" charset="0"/>
                        </a:rPr>
                        <a:t>x</a:t>
                      </a:r>
                      <a:endParaRPr lang="de-DE" sz="2400" dirty="0">
                        <a:effectLst/>
                        <a:latin typeface="Atkinson Hyperlegible"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DE7E8"/>
                    </a:solidFill>
                  </a:tcPr>
                </a:tc>
                <a:extLst>
                  <a:ext uri="{0D108BD9-81ED-4DB2-BD59-A6C34878D82A}">
                    <a16:rowId xmlns:a16="http://schemas.microsoft.com/office/drawing/2014/main" val="226482522"/>
                  </a:ext>
                </a:extLst>
              </a:tr>
              <a:tr h="574424">
                <a:tc>
                  <a:txBody>
                    <a:bodyPr/>
                    <a:lstStyle/>
                    <a:p>
                      <a:pPr>
                        <a:spcAft>
                          <a:spcPts val="0"/>
                        </a:spcAft>
                      </a:pPr>
                      <a:r>
                        <a:rPr lang="en-GB" sz="2400" dirty="0">
                          <a:effectLst/>
                          <a:latin typeface="Atkinson Hyperlegible" pitchFamily="2" charset="0"/>
                          <a:ea typeface="Calibri" panose="020F0502020204030204" pitchFamily="34" charset="0"/>
                          <a:cs typeface="Times New Roman" panose="02020603050405020304" pitchFamily="18" charset="0"/>
                        </a:rPr>
                        <a:t>Hybrid autoclave</a:t>
                      </a:r>
                      <a:endParaRPr lang="de-DE" sz="2400" dirty="0">
                        <a:effectLst/>
                        <a:latin typeface="Atkinson Hyperlegible" pitchFamily="2" charset="0"/>
                        <a:ea typeface="Calibri" panose="020F0502020204030204" pitchFamily="34" charset="0"/>
                        <a:cs typeface="Times New Roman" panose="02020603050405020304" pitchFamily="18" charset="0"/>
                      </a:endParaRPr>
                    </a:p>
                  </a:txBody>
                  <a:tcPr marL="1828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D1D3"/>
                    </a:solidFill>
                  </a:tcPr>
                </a:tc>
                <a:tc>
                  <a:txBody>
                    <a:bodyPr/>
                    <a:lstStyle/>
                    <a:p>
                      <a:pPr algn="ctr">
                        <a:spcAft>
                          <a:spcPts val="0"/>
                        </a:spcAft>
                      </a:pPr>
                      <a:r>
                        <a:rPr lang="en-GB" sz="2400" dirty="0">
                          <a:effectLst/>
                          <a:latin typeface="Atkinson Hyperlegible" pitchFamily="2" charset="0"/>
                          <a:ea typeface="Calibri" panose="020F0502020204030204" pitchFamily="34" charset="0"/>
                          <a:cs typeface="Times New Roman" panose="02020603050405020304" pitchFamily="18" charset="0"/>
                        </a:rPr>
                        <a:t>5 – 3000</a:t>
                      </a:r>
                      <a:endParaRPr lang="de-DE" sz="2400" dirty="0">
                        <a:effectLst/>
                        <a:latin typeface="Atkinson Hyperlegible"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D1D3"/>
                    </a:solidFill>
                  </a:tcPr>
                </a:tc>
                <a:tc>
                  <a:txBody>
                    <a:bodyPr/>
                    <a:lstStyle/>
                    <a:p>
                      <a:pPr algn="ctr">
                        <a:spcAft>
                          <a:spcPts val="0"/>
                        </a:spcAft>
                      </a:pPr>
                      <a:r>
                        <a:rPr lang="en-GB" sz="2400" dirty="0">
                          <a:effectLst/>
                          <a:latin typeface="Atkinson Hyperlegible" pitchFamily="2" charset="0"/>
                          <a:ea typeface="Calibri" panose="020F0502020204030204" pitchFamily="34" charset="0"/>
                          <a:cs typeface="Times New Roman" panose="02020603050405020304" pitchFamily="18" charset="0"/>
                        </a:rPr>
                        <a:t>x</a:t>
                      </a:r>
                      <a:endParaRPr lang="de-DE" sz="2400" dirty="0">
                        <a:effectLst/>
                        <a:latin typeface="Atkinson Hyperlegible"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D1D3"/>
                    </a:solidFill>
                  </a:tcPr>
                </a:tc>
                <a:tc>
                  <a:txBody>
                    <a:bodyPr/>
                    <a:lstStyle/>
                    <a:p>
                      <a:pPr algn="ctr">
                        <a:spcAft>
                          <a:spcPts val="0"/>
                        </a:spcAft>
                      </a:pPr>
                      <a:r>
                        <a:rPr lang="en-GB" sz="2400" dirty="0">
                          <a:effectLst/>
                          <a:latin typeface="Atkinson Hyperlegible" pitchFamily="2" charset="0"/>
                          <a:ea typeface="Calibri" panose="020F0502020204030204" pitchFamily="34" charset="0"/>
                          <a:cs typeface="Times New Roman" panose="02020603050405020304" pitchFamily="18" charset="0"/>
                        </a:rPr>
                        <a:t>xx</a:t>
                      </a:r>
                      <a:endParaRPr lang="de-DE" sz="2400" dirty="0">
                        <a:effectLst/>
                        <a:latin typeface="Atkinson Hyperlegible"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D1D3"/>
                    </a:solidFill>
                  </a:tcPr>
                </a:tc>
                <a:tc>
                  <a:txBody>
                    <a:bodyPr/>
                    <a:lstStyle/>
                    <a:p>
                      <a:pPr algn="ctr">
                        <a:spcAft>
                          <a:spcPts val="0"/>
                        </a:spcAft>
                      </a:pPr>
                      <a:r>
                        <a:rPr lang="en-GB" sz="2400" dirty="0">
                          <a:effectLst/>
                          <a:latin typeface="Atkinson Hyperlegible" pitchFamily="2" charset="0"/>
                          <a:ea typeface="Calibri" panose="020F0502020204030204" pitchFamily="34" charset="0"/>
                          <a:cs typeface="Times New Roman" panose="02020603050405020304" pitchFamily="18" charset="0"/>
                        </a:rPr>
                        <a:t>xx</a:t>
                      </a:r>
                      <a:endParaRPr lang="de-DE" sz="2400" dirty="0">
                        <a:effectLst/>
                        <a:latin typeface="Atkinson Hyperlegible"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D1D3"/>
                    </a:solidFill>
                  </a:tcPr>
                </a:tc>
                <a:extLst>
                  <a:ext uri="{0D108BD9-81ED-4DB2-BD59-A6C34878D82A}">
                    <a16:rowId xmlns:a16="http://schemas.microsoft.com/office/drawing/2014/main" val="1808961035"/>
                  </a:ext>
                </a:extLst>
              </a:tr>
              <a:tr h="574424">
                <a:tc>
                  <a:txBody>
                    <a:bodyPr/>
                    <a:lstStyle/>
                    <a:p>
                      <a:pPr>
                        <a:spcAft>
                          <a:spcPts val="0"/>
                        </a:spcAft>
                      </a:pPr>
                      <a:r>
                        <a:rPr lang="en-GB" sz="2400" dirty="0">
                          <a:effectLst/>
                          <a:latin typeface="Atkinson Hyperlegible" pitchFamily="2" charset="0"/>
                          <a:ea typeface="Calibri" panose="020F0502020204030204" pitchFamily="34" charset="0"/>
                          <a:cs typeface="Times New Roman" panose="02020603050405020304" pitchFamily="18" charset="0"/>
                        </a:rPr>
                        <a:t>Batch microwave</a:t>
                      </a:r>
                      <a:endParaRPr lang="de-DE" sz="2400" dirty="0">
                        <a:effectLst/>
                        <a:latin typeface="Atkinson Hyperlegible" pitchFamily="2" charset="0"/>
                        <a:ea typeface="Calibri" panose="020F0502020204030204" pitchFamily="34" charset="0"/>
                        <a:cs typeface="Times New Roman" panose="02020603050405020304" pitchFamily="18" charset="0"/>
                      </a:endParaRPr>
                    </a:p>
                  </a:txBody>
                  <a:tcPr marL="1828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DE7E8"/>
                    </a:solidFill>
                  </a:tcPr>
                </a:tc>
                <a:tc>
                  <a:txBody>
                    <a:bodyPr/>
                    <a:lstStyle/>
                    <a:p>
                      <a:pPr algn="ctr">
                        <a:spcAft>
                          <a:spcPts val="0"/>
                        </a:spcAft>
                      </a:pPr>
                      <a:r>
                        <a:rPr lang="en-GB" sz="2400" dirty="0">
                          <a:effectLst/>
                          <a:latin typeface="Atkinson Hyperlegible" pitchFamily="2" charset="0"/>
                          <a:ea typeface="Calibri" panose="020F0502020204030204" pitchFamily="34" charset="0"/>
                          <a:cs typeface="Times New Roman" panose="02020603050405020304" pitchFamily="18" charset="0"/>
                        </a:rPr>
                        <a:t>30 – 210</a:t>
                      </a:r>
                      <a:endParaRPr lang="de-DE" sz="2400" dirty="0">
                        <a:effectLst/>
                        <a:latin typeface="Atkinson Hyperlegible"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DE7E8"/>
                    </a:solidFill>
                  </a:tcPr>
                </a:tc>
                <a:tc>
                  <a:txBody>
                    <a:bodyPr/>
                    <a:lstStyle/>
                    <a:p>
                      <a:pPr algn="ctr">
                        <a:spcAft>
                          <a:spcPts val="0"/>
                        </a:spcAft>
                      </a:pPr>
                      <a:r>
                        <a:rPr lang="en-GB" sz="2400" dirty="0">
                          <a:effectLst/>
                          <a:latin typeface="Atkinson Hyperlegible" pitchFamily="2" charset="0"/>
                          <a:ea typeface="Calibri" panose="020F0502020204030204" pitchFamily="34" charset="0"/>
                          <a:cs typeface="Times New Roman" panose="02020603050405020304" pitchFamily="18" charset="0"/>
                        </a:rPr>
                        <a:t>x</a:t>
                      </a:r>
                      <a:endParaRPr lang="de-DE" sz="2400" dirty="0">
                        <a:effectLst/>
                        <a:latin typeface="Atkinson Hyperlegible"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DE7E8"/>
                    </a:solidFill>
                  </a:tcPr>
                </a:tc>
                <a:tc>
                  <a:txBody>
                    <a:bodyPr/>
                    <a:lstStyle/>
                    <a:p>
                      <a:pPr algn="ctr">
                        <a:spcAft>
                          <a:spcPts val="0"/>
                        </a:spcAft>
                      </a:pPr>
                      <a:r>
                        <a:rPr lang="en-GB" sz="2400" dirty="0">
                          <a:effectLst/>
                          <a:latin typeface="Atkinson Hyperlegible" pitchFamily="2" charset="0"/>
                          <a:ea typeface="Calibri" panose="020F0502020204030204" pitchFamily="34" charset="0"/>
                          <a:cs typeface="Times New Roman" panose="02020603050405020304" pitchFamily="18" charset="0"/>
                        </a:rPr>
                        <a:t>x</a:t>
                      </a:r>
                      <a:endParaRPr lang="de-DE" sz="2400" dirty="0">
                        <a:effectLst/>
                        <a:latin typeface="Atkinson Hyperlegible"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DE7E8"/>
                    </a:solidFill>
                  </a:tcPr>
                </a:tc>
                <a:tc>
                  <a:txBody>
                    <a:bodyPr/>
                    <a:lstStyle/>
                    <a:p>
                      <a:pPr algn="ctr">
                        <a:spcAft>
                          <a:spcPts val="0"/>
                        </a:spcAft>
                      </a:pPr>
                      <a:r>
                        <a:rPr lang="en-GB" sz="2400" dirty="0">
                          <a:effectLst/>
                          <a:latin typeface="Atkinson Hyperlegible" pitchFamily="2" charset="0"/>
                          <a:ea typeface="Calibri" panose="020F0502020204030204" pitchFamily="34" charset="0"/>
                          <a:cs typeface="Times New Roman" panose="02020603050405020304" pitchFamily="18" charset="0"/>
                        </a:rPr>
                        <a:t>xx</a:t>
                      </a:r>
                      <a:endParaRPr lang="de-DE" sz="2400" dirty="0">
                        <a:effectLst/>
                        <a:latin typeface="Atkinson Hyperlegible"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DE7E8"/>
                    </a:solidFill>
                  </a:tcPr>
                </a:tc>
                <a:extLst>
                  <a:ext uri="{0D108BD9-81ED-4DB2-BD59-A6C34878D82A}">
                    <a16:rowId xmlns:a16="http://schemas.microsoft.com/office/drawing/2014/main" val="2528226459"/>
                  </a:ext>
                </a:extLst>
              </a:tr>
              <a:tr h="574424">
                <a:tc>
                  <a:txBody>
                    <a:bodyPr/>
                    <a:lstStyle/>
                    <a:p>
                      <a:pPr>
                        <a:spcAft>
                          <a:spcPts val="0"/>
                        </a:spcAft>
                      </a:pPr>
                      <a:r>
                        <a:rPr lang="en-GB" sz="2400" dirty="0">
                          <a:effectLst/>
                          <a:latin typeface="Atkinson Hyperlegible" pitchFamily="2" charset="0"/>
                          <a:ea typeface="Calibri" panose="020F0502020204030204" pitchFamily="34" charset="0"/>
                          <a:cs typeface="Times New Roman" panose="02020603050405020304" pitchFamily="18" charset="0"/>
                        </a:rPr>
                        <a:t>Continuous microwave</a:t>
                      </a:r>
                      <a:endParaRPr lang="de-DE" sz="2400" dirty="0">
                        <a:effectLst/>
                        <a:latin typeface="Atkinson Hyperlegible" pitchFamily="2" charset="0"/>
                        <a:ea typeface="Calibri" panose="020F0502020204030204" pitchFamily="34" charset="0"/>
                        <a:cs typeface="Times New Roman" panose="02020603050405020304" pitchFamily="18" charset="0"/>
                      </a:endParaRPr>
                    </a:p>
                  </a:txBody>
                  <a:tcPr marL="1828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D1D3"/>
                    </a:solidFill>
                  </a:tcPr>
                </a:tc>
                <a:tc>
                  <a:txBody>
                    <a:bodyPr/>
                    <a:lstStyle/>
                    <a:p>
                      <a:pPr algn="ctr">
                        <a:spcAft>
                          <a:spcPts val="0"/>
                        </a:spcAft>
                      </a:pPr>
                      <a:r>
                        <a:rPr lang="en-GB" sz="2400" dirty="0">
                          <a:effectLst/>
                          <a:latin typeface="Atkinson Hyperlegible" pitchFamily="2" charset="0"/>
                          <a:ea typeface="Calibri" panose="020F0502020204030204" pitchFamily="34" charset="0"/>
                          <a:cs typeface="Times New Roman" panose="02020603050405020304" pitchFamily="18" charset="0"/>
                        </a:rPr>
                        <a:t>100 – 300</a:t>
                      </a:r>
                      <a:endParaRPr lang="de-DE" sz="2400" dirty="0">
                        <a:effectLst/>
                        <a:latin typeface="Atkinson Hyperlegible"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D1D3"/>
                    </a:solidFill>
                  </a:tcPr>
                </a:tc>
                <a:tc>
                  <a:txBody>
                    <a:bodyPr/>
                    <a:lstStyle/>
                    <a:p>
                      <a:pPr algn="ctr">
                        <a:spcAft>
                          <a:spcPts val="0"/>
                        </a:spcAft>
                      </a:pPr>
                      <a:r>
                        <a:rPr lang="en-GB" sz="2400" dirty="0">
                          <a:effectLst/>
                          <a:latin typeface="Atkinson Hyperlegible" pitchFamily="2" charset="0"/>
                          <a:ea typeface="Calibri" panose="020F0502020204030204" pitchFamily="34" charset="0"/>
                          <a:cs typeface="Times New Roman" panose="02020603050405020304" pitchFamily="18" charset="0"/>
                        </a:rPr>
                        <a:t>x</a:t>
                      </a:r>
                      <a:endParaRPr lang="de-DE" sz="2400" dirty="0">
                        <a:effectLst/>
                        <a:latin typeface="Atkinson Hyperlegible"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D1D3"/>
                    </a:solidFill>
                  </a:tcPr>
                </a:tc>
                <a:tc>
                  <a:txBody>
                    <a:bodyPr/>
                    <a:lstStyle/>
                    <a:p>
                      <a:pPr algn="ctr">
                        <a:spcAft>
                          <a:spcPts val="0"/>
                        </a:spcAft>
                      </a:pPr>
                      <a:r>
                        <a:rPr lang="en-GB" sz="2400" dirty="0">
                          <a:effectLst/>
                          <a:latin typeface="Atkinson Hyperlegible" pitchFamily="2" charset="0"/>
                          <a:ea typeface="Calibri" panose="020F0502020204030204" pitchFamily="34" charset="0"/>
                          <a:cs typeface="Times New Roman" panose="02020603050405020304" pitchFamily="18" charset="0"/>
                        </a:rPr>
                        <a:t>xx</a:t>
                      </a:r>
                      <a:endParaRPr lang="de-DE" sz="2400" dirty="0">
                        <a:effectLst/>
                        <a:latin typeface="Atkinson Hyperlegible"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D1D3"/>
                    </a:solidFill>
                  </a:tcPr>
                </a:tc>
                <a:tc>
                  <a:txBody>
                    <a:bodyPr/>
                    <a:lstStyle/>
                    <a:p>
                      <a:pPr algn="ctr">
                        <a:spcAft>
                          <a:spcPts val="0"/>
                        </a:spcAft>
                      </a:pPr>
                      <a:r>
                        <a:rPr lang="en-GB" sz="2400" dirty="0">
                          <a:effectLst/>
                          <a:latin typeface="Atkinson Hyperlegible" pitchFamily="2" charset="0"/>
                          <a:ea typeface="Calibri" panose="020F0502020204030204" pitchFamily="34" charset="0"/>
                          <a:cs typeface="Times New Roman" panose="02020603050405020304" pitchFamily="18" charset="0"/>
                        </a:rPr>
                        <a:t>xx</a:t>
                      </a:r>
                      <a:endParaRPr lang="de-DE" sz="2400" dirty="0">
                        <a:effectLst/>
                        <a:latin typeface="Atkinson Hyperlegible"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D1D3"/>
                    </a:solidFill>
                  </a:tcPr>
                </a:tc>
                <a:extLst>
                  <a:ext uri="{0D108BD9-81ED-4DB2-BD59-A6C34878D82A}">
                    <a16:rowId xmlns:a16="http://schemas.microsoft.com/office/drawing/2014/main" val="3522334994"/>
                  </a:ext>
                </a:extLst>
              </a:tr>
              <a:tr h="774213">
                <a:tc>
                  <a:txBody>
                    <a:bodyPr/>
                    <a:lstStyle/>
                    <a:p>
                      <a:pPr>
                        <a:spcAft>
                          <a:spcPts val="0"/>
                        </a:spcAft>
                      </a:pPr>
                      <a:r>
                        <a:rPr lang="en-GB" sz="2400" dirty="0">
                          <a:effectLst/>
                          <a:latin typeface="Atkinson Hyperlegible" pitchFamily="2" charset="0"/>
                          <a:ea typeface="Calibri" panose="020F0502020204030204" pitchFamily="34" charset="0"/>
                          <a:cs typeface="Times New Roman" panose="02020603050405020304" pitchFamily="18" charset="0"/>
                        </a:rPr>
                        <a:t>Frictional heat treatment</a:t>
                      </a:r>
                      <a:endParaRPr lang="de-DE" sz="2400" dirty="0">
                        <a:effectLst/>
                        <a:latin typeface="Atkinson Hyperlegible" pitchFamily="2" charset="0"/>
                        <a:ea typeface="Calibri" panose="020F0502020204030204" pitchFamily="34" charset="0"/>
                        <a:cs typeface="Times New Roman" panose="02020603050405020304" pitchFamily="18" charset="0"/>
                      </a:endParaRPr>
                    </a:p>
                  </a:txBody>
                  <a:tcPr marL="1828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DE7E8"/>
                    </a:solidFill>
                  </a:tcPr>
                </a:tc>
                <a:tc>
                  <a:txBody>
                    <a:bodyPr/>
                    <a:lstStyle/>
                    <a:p>
                      <a:pPr algn="ctr">
                        <a:spcAft>
                          <a:spcPts val="0"/>
                        </a:spcAft>
                      </a:pPr>
                      <a:r>
                        <a:rPr lang="en-GB" sz="2400" dirty="0">
                          <a:effectLst/>
                          <a:latin typeface="Atkinson Hyperlegible" pitchFamily="2" charset="0"/>
                          <a:ea typeface="Calibri" panose="020F0502020204030204" pitchFamily="34" charset="0"/>
                          <a:cs typeface="Times New Roman" panose="02020603050405020304" pitchFamily="18" charset="0"/>
                        </a:rPr>
                        <a:t>10 – 500</a:t>
                      </a:r>
                      <a:endParaRPr lang="de-DE" sz="2400" dirty="0">
                        <a:effectLst/>
                        <a:latin typeface="Atkinson Hyperlegible"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DE7E8"/>
                    </a:solidFill>
                  </a:tcPr>
                </a:tc>
                <a:tc>
                  <a:txBody>
                    <a:bodyPr/>
                    <a:lstStyle/>
                    <a:p>
                      <a:pPr algn="ctr">
                        <a:spcAft>
                          <a:spcPts val="0"/>
                        </a:spcAft>
                      </a:pPr>
                      <a:r>
                        <a:rPr lang="en-GB" sz="2400" dirty="0">
                          <a:effectLst/>
                          <a:latin typeface="Atkinson Hyperlegible" pitchFamily="2" charset="0"/>
                          <a:ea typeface="Calibri" panose="020F0502020204030204" pitchFamily="34" charset="0"/>
                          <a:cs typeface="Times New Roman" panose="02020603050405020304" pitchFamily="18" charset="0"/>
                        </a:rPr>
                        <a:t>x</a:t>
                      </a:r>
                      <a:endParaRPr lang="de-DE" sz="2400" dirty="0">
                        <a:effectLst/>
                        <a:latin typeface="Atkinson Hyperlegible"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DE7E8"/>
                    </a:solidFill>
                  </a:tcPr>
                </a:tc>
                <a:tc>
                  <a:txBody>
                    <a:bodyPr/>
                    <a:lstStyle/>
                    <a:p>
                      <a:pPr algn="ctr">
                        <a:spcAft>
                          <a:spcPts val="0"/>
                        </a:spcAft>
                      </a:pPr>
                      <a:r>
                        <a:rPr lang="en-GB" sz="2400" dirty="0">
                          <a:effectLst/>
                          <a:latin typeface="Atkinson Hyperlegible" pitchFamily="2" charset="0"/>
                          <a:ea typeface="Calibri" panose="020F0502020204030204" pitchFamily="34" charset="0"/>
                          <a:cs typeface="Times New Roman" panose="02020603050405020304" pitchFamily="18" charset="0"/>
                        </a:rPr>
                        <a:t>xx</a:t>
                      </a:r>
                      <a:endParaRPr lang="de-DE" sz="2400" dirty="0">
                        <a:effectLst/>
                        <a:latin typeface="Atkinson Hyperlegible"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DE7E8"/>
                    </a:solidFill>
                  </a:tcPr>
                </a:tc>
                <a:tc>
                  <a:txBody>
                    <a:bodyPr/>
                    <a:lstStyle/>
                    <a:p>
                      <a:pPr algn="ctr">
                        <a:spcAft>
                          <a:spcPts val="0"/>
                        </a:spcAft>
                      </a:pPr>
                      <a:r>
                        <a:rPr lang="en-GB" sz="2400" dirty="0">
                          <a:effectLst/>
                          <a:latin typeface="Atkinson Hyperlegible" pitchFamily="2" charset="0"/>
                          <a:ea typeface="Calibri" panose="020F0502020204030204" pitchFamily="34" charset="0"/>
                          <a:cs typeface="Times New Roman" panose="02020603050405020304" pitchFamily="18" charset="0"/>
                        </a:rPr>
                        <a:t>xx</a:t>
                      </a:r>
                      <a:endParaRPr lang="de-DE" sz="2400" dirty="0">
                        <a:effectLst/>
                        <a:latin typeface="Atkinson Hyperlegible"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DE7E8"/>
                    </a:solidFill>
                  </a:tcPr>
                </a:tc>
                <a:extLst>
                  <a:ext uri="{0D108BD9-81ED-4DB2-BD59-A6C34878D82A}">
                    <a16:rowId xmlns:a16="http://schemas.microsoft.com/office/drawing/2014/main" val="764191072"/>
                  </a:ext>
                </a:extLst>
              </a:tr>
              <a:tr h="574424">
                <a:tc>
                  <a:txBody>
                    <a:bodyPr/>
                    <a:lstStyle/>
                    <a:p>
                      <a:pPr>
                        <a:spcAft>
                          <a:spcPts val="0"/>
                        </a:spcAft>
                      </a:pPr>
                      <a:r>
                        <a:rPr lang="en-US" sz="2400" dirty="0">
                          <a:effectLst/>
                          <a:latin typeface="Atkinson Hyperlegible" pitchFamily="2" charset="0"/>
                          <a:ea typeface="Calibri" panose="020F0502020204030204" pitchFamily="34" charset="0"/>
                          <a:cs typeface="Times New Roman" panose="02020603050405020304" pitchFamily="18" charset="0"/>
                        </a:rPr>
                        <a:t>Sodium hypochlorite</a:t>
                      </a:r>
                      <a:endParaRPr lang="de-DE" sz="2400" dirty="0">
                        <a:effectLst/>
                        <a:latin typeface="Atkinson Hyperlegible" pitchFamily="2" charset="0"/>
                        <a:ea typeface="Calibri" panose="020F0502020204030204" pitchFamily="34" charset="0"/>
                        <a:cs typeface="Times New Roman" panose="02020603050405020304" pitchFamily="18" charset="0"/>
                      </a:endParaRPr>
                    </a:p>
                  </a:txBody>
                  <a:tcPr marL="1828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D1D3"/>
                    </a:solidFill>
                  </a:tcPr>
                </a:tc>
                <a:tc>
                  <a:txBody>
                    <a:bodyPr/>
                    <a:lstStyle/>
                    <a:p>
                      <a:pPr algn="ctr">
                        <a:spcAft>
                          <a:spcPts val="0"/>
                        </a:spcAft>
                      </a:pPr>
                      <a:r>
                        <a:rPr lang="en-US" sz="2400" dirty="0">
                          <a:effectLst/>
                          <a:latin typeface="Atkinson Hyperlegible" pitchFamily="2" charset="0"/>
                          <a:ea typeface="Calibri" panose="020F0502020204030204" pitchFamily="34" charset="0"/>
                          <a:cs typeface="Times New Roman" panose="02020603050405020304" pitchFamily="18" charset="0"/>
                        </a:rPr>
                        <a:t>600 </a:t>
                      </a:r>
                      <a:r>
                        <a:rPr lang="en-GB" sz="2400" dirty="0">
                          <a:effectLst/>
                          <a:latin typeface="Atkinson Hyperlegible" pitchFamily="2" charset="0"/>
                          <a:ea typeface="Calibri" panose="020F0502020204030204" pitchFamily="34" charset="0"/>
                          <a:cs typeface="Times New Roman" panose="02020603050405020304" pitchFamily="18" charset="0"/>
                        </a:rPr>
                        <a:t>–</a:t>
                      </a:r>
                      <a:r>
                        <a:rPr lang="en-US" sz="2400" dirty="0">
                          <a:effectLst/>
                          <a:latin typeface="Atkinson Hyperlegible" pitchFamily="2" charset="0"/>
                          <a:ea typeface="Calibri" panose="020F0502020204030204" pitchFamily="34" charset="0"/>
                          <a:cs typeface="Times New Roman" panose="02020603050405020304" pitchFamily="18" charset="0"/>
                        </a:rPr>
                        <a:t> 3000</a:t>
                      </a:r>
                      <a:endParaRPr lang="de-DE" sz="2400" dirty="0">
                        <a:effectLst/>
                        <a:latin typeface="Atkinson Hyperlegible"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D1D3"/>
                    </a:solidFill>
                  </a:tcPr>
                </a:tc>
                <a:tc>
                  <a:txBody>
                    <a:bodyPr/>
                    <a:lstStyle/>
                    <a:p>
                      <a:pPr algn="ctr">
                        <a:spcAft>
                          <a:spcPts val="0"/>
                        </a:spcAft>
                      </a:pPr>
                      <a:r>
                        <a:rPr lang="en-GB" sz="2400" dirty="0">
                          <a:effectLst/>
                          <a:latin typeface="Atkinson Hyperlegible" pitchFamily="2" charset="0"/>
                          <a:ea typeface="Calibri" panose="020F0502020204030204" pitchFamily="34" charset="0"/>
                          <a:cs typeface="Times New Roman" panose="02020603050405020304" pitchFamily="18" charset="0"/>
                        </a:rPr>
                        <a:t>xx</a:t>
                      </a:r>
                      <a:endParaRPr lang="de-DE" sz="2400" dirty="0">
                        <a:effectLst/>
                        <a:latin typeface="Atkinson Hyperlegible"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D1D3"/>
                    </a:solidFill>
                  </a:tcPr>
                </a:tc>
                <a:tc>
                  <a:txBody>
                    <a:bodyPr/>
                    <a:lstStyle/>
                    <a:p>
                      <a:pPr algn="ctr">
                        <a:spcAft>
                          <a:spcPts val="0"/>
                        </a:spcAft>
                      </a:pPr>
                      <a:r>
                        <a:rPr lang="en-GB" sz="2400" dirty="0">
                          <a:effectLst/>
                          <a:latin typeface="Atkinson Hyperlegible" pitchFamily="2" charset="0"/>
                          <a:ea typeface="Calibri" panose="020F0502020204030204" pitchFamily="34" charset="0"/>
                          <a:cs typeface="Times New Roman" panose="02020603050405020304" pitchFamily="18" charset="0"/>
                        </a:rPr>
                        <a:t>xxx</a:t>
                      </a:r>
                      <a:endParaRPr lang="de-DE" sz="2400" dirty="0">
                        <a:effectLst/>
                        <a:latin typeface="Atkinson Hyperlegible"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D1D3"/>
                    </a:solidFill>
                  </a:tcPr>
                </a:tc>
                <a:tc>
                  <a:txBody>
                    <a:bodyPr/>
                    <a:lstStyle/>
                    <a:p>
                      <a:pPr algn="ctr">
                        <a:spcAft>
                          <a:spcPts val="0"/>
                        </a:spcAft>
                      </a:pPr>
                      <a:r>
                        <a:rPr lang="en-GB" sz="2400" dirty="0">
                          <a:effectLst/>
                          <a:latin typeface="Atkinson Hyperlegible" pitchFamily="2" charset="0"/>
                          <a:ea typeface="Calibri" panose="020F0502020204030204" pitchFamily="34" charset="0"/>
                          <a:cs typeface="Times New Roman" panose="02020603050405020304" pitchFamily="18" charset="0"/>
                        </a:rPr>
                        <a:t>xx</a:t>
                      </a:r>
                      <a:endParaRPr lang="de-DE" sz="2400" dirty="0">
                        <a:effectLst/>
                        <a:latin typeface="Atkinson Hyperlegible"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D1D3"/>
                    </a:solidFill>
                  </a:tcPr>
                </a:tc>
                <a:extLst>
                  <a:ext uri="{0D108BD9-81ED-4DB2-BD59-A6C34878D82A}">
                    <a16:rowId xmlns:a16="http://schemas.microsoft.com/office/drawing/2014/main" val="3760276181"/>
                  </a:ext>
                </a:extLst>
              </a:tr>
              <a:tr h="939966">
                <a:tc>
                  <a:txBody>
                    <a:bodyPr/>
                    <a:lstStyle/>
                    <a:p>
                      <a:pPr>
                        <a:spcAft>
                          <a:spcPts val="0"/>
                        </a:spcAft>
                      </a:pPr>
                      <a:r>
                        <a:rPr lang="en-GB" sz="2400" dirty="0">
                          <a:effectLst/>
                          <a:latin typeface="Atkinson Hyperlegible" pitchFamily="2" charset="0"/>
                          <a:ea typeface="Calibri" panose="020F0502020204030204" pitchFamily="34" charset="0"/>
                          <a:cs typeface="Times New Roman" panose="02020603050405020304" pitchFamily="18" charset="0"/>
                        </a:rPr>
                        <a:t>Incineration including flue gas treatment</a:t>
                      </a:r>
                      <a:endParaRPr lang="de-DE" sz="2400" dirty="0">
                        <a:effectLst/>
                        <a:latin typeface="Atkinson Hyperlegible" pitchFamily="2" charset="0"/>
                        <a:ea typeface="Calibri" panose="020F0502020204030204" pitchFamily="34" charset="0"/>
                        <a:cs typeface="Times New Roman" panose="02020603050405020304" pitchFamily="18" charset="0"/>
                      </a:endParaRPr>
                    </a:p>
                  </a:txBody>
                  <a:tcPr marL="1828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D1D3"/>
                    </a:solidFill>
                  </a:tcPr>
                </a:tc>
                <a:tc>
                  <a:txBody>
                    <a:bodyPr/>
                    <a:lstStyle/>
                    <a:p>
                      <a:pPr algn="ctr">
                        <a:spcAft>
                          <a:spcPts val="0"/>
                        </a:spcAft>
                      </a:pPr>
                      <a:r>
                        <a:rPr lang="en-GB" sz="2400" dirty="0">
                          <a:effectLst/>
                          <a:latin typeface="Atkinson Hyperlegible" pitchFamily="2" charset="0"/>
                          <a:ea typeface="Calibri" panose="020F0502020204030204" pitchFamily="34" charset="0"/>
                          <a:cs typeface="Times New Roman" panose="02020603050405020304" pitchFamily="18" charset="0"/>
                        </a:rPr>
                        <a:t>10 – 3000+</a:t>
                      </a:r>
                      <a:endParaRPr lang="de-DE" sz="2400" dirty="0">
                        <a:effectLst/>
                        <a:latin typeface="Atkinson Hyperlegible"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D1D3"/>
                    </a:solidFill>
                  </a:tcPr>
                </a:tc>
                <a:tc>
                  <a:txBody>
                    <a:bodyPr/>
                    <a:lstStyle/>
                    <a:p>
                      <a:pPr algn="ctr">
                        <a:spcAft>
                          <a:spcPts val="0"/>
                        </a:spcAft>
                      </a:pPr>
                      <a:r>
                        <a:rPr lang="en-GB" sz="2400" dirty="0">
                          <a:effectLst/>
                          <a:latin typeface="Atkinson Hyperlegible" pitchFamily="2" charset="0"/>
                          <a:ea typeface="Calibri" panose="020F0502020204030204" pitchFamily="34" charset="0"/>
                          <a:cs typeface="Times New Roman" panose="02020603050405020304" pitchFamily="18" charset="0"/>
                        </a:rPr>
                        <a:t>xxx</a:t>
                      </a:r>
                      <a:endParaRPr lang="de-DE" sz="2400" dirty="0">
                        <a:effectLst/>
                        <a:latin typeface="Atkinson Hyperlegible"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D1D3"/>
                    </a:solidFill>
                  </a:tcPr>
                </a:tc>
                <a:tc>
                  <a:txBody>
                    <a:bodyPr/>
                    <a:lstStyle/>
                    <a:p>
                      <a:pPr algn="ctr">
                        <a:spcAft>
                          <a:spcPts val="0"/>
                        </a:spcAft>
                      </a:pPr>
                      <a:r>
                        <a:rPr lang="en-GB" sz="2400" dirty="0" err="1">
                          <a:effectLst/>
                          <a:latin typeface="Atkinson Hyperlegible" pitchFamily="2" charset="0"/>
                          <a:ea typeface="Calibri" panose="020F0502020204030204" pitchFamily="34" charset="0"/>
                          <a:cs typeface="Times New Roman" panose="02020603050405020304" pitchFamily="18" charset="0"/>
                        </a:rPr>
                        <a:t>xxxx</a:t>
                      </a:r>
                      <a:endParaRPr lang="de-DE" sz="2400" dirty="0">
                        <a:effectLst/>
                        <a:latin typeface="Atkinson Hyperlegible"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D1D3"/>
                    </a:solidFill>
                  </a:tcPr>
                </a:tc>
                <a:tc>
                  <a:txBody>
                    <a:bodyPr/>
                    <a:lstStyle/>
                    <a:p>
                      <a:pPr algn="ctr">
                        <a:spcAft>
                          <a:spcPts val="0"/>
                        </a:spcAft>
                      </a:pPr>
                      <a:r>
                        <a:rPr lang="en-GB" sz="2400" dirty="0" err="1">
                          <a:effectLst/>
                          <a:latin typeface="Atkinson Hyperlegible" pitchFamily="2" charset="0"/>
                          <a:ea typeface="Calibri" panose="020F0502020204030204" pitchFamily="34" charset="0"/>
                          <a:cs typeface="Times New Roman" panose="02020603050405020304" pitchFamily="18" charset="0"/>
                        </a:rPr>
                        <a:t>xxxx</a:t>
                      </a:r>
                      <a:endParaRPr lang="de-DE" sz="2400" dirty="0">
                        <a:effectLst/>
                        <a:latin typeface="Atkinson Hyperlegible"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D1D3"/>
                    </a:solidFill>
                  </a:tcPr>
                </a:tc>
                <a:extLst>
                  <a:ext uri="{0D108BD9-81ED-4DB2-BD59-A6C34878D82A}">
                    <a16:rowId xmlns:a16="http://schemas.microsoft.com/office/drawing/2014/main" val="870043875"/>
                  </a:ext>
                </a:extLst>
              </a:tr>
            </a:tbl>
          </a:graphicData>
        </a:graphic>
      </p:graphicFrame>
      <p:sp>
        <p:nvSpPr>
          <p:cNvPr id="4" name="TextBox 3">
            <a:extLst>
              <a:ext uri="{FF2B5EF4-FFF2-40B4-BE49-F238E27FC236}">
                <a16:creationId xmlns:a16="http://schemas.microsoft.com/office/drawing/2014/main" id="{339CF4AC-B6E7-16CF-49E6-8A7FF31970B5}"/>
              </a:ext>
            </a:extLst>
          </p:cNvPr>
          <p:cNvSpPr txBox="1"/>
          <p:nvPr/>
        </p:nvSpPr>
        <p:spPr>
          <a:xfrm>
            <a:off x="210058" y="6090574"/>
            <a:ext cx="1177188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Atkinson Hyperlegible" pitchFamily="2" charset="0"/>
                <a:ea typeface="Calibri" panose="020F0502020204030204" pitchFamily="34" charset="0"/>
                <a:cs typeface="Times New Roman" panose="02020603050405020304" pitchFamily="18" charset="0"/>
              </a:rPr>
              <a:t>x = low, xx =medium, xxx = high, </a:t>
            </a:r>
            <a:r>
              <a:rPr kumimoji="0" lang="en-GB" sz="2400" b="1" i="0" u="none" strike="noStrike" kern="1200" cap="none" spc="0" normalizeH="0" baseline="0" noProof="0" dirty="0" err="1">
                <a:ln>
                  <a:noFill/>
                </a:ln>
                <a:solidFill>
                  <a:prstClr val="black"/>
                </a:solidFill>
                <a:effectLst/>
                <a:uLnTx/>
                <a:uFillTx/>
                <a:latin typeface="Atkinson Hyperlegible" pitchFamily="2" charset="0"/>
                <a:ea typeface="Calibri" panose="020F0502020204030204" pitchFamily="34" charset="0"/>
                <a:cs typeface="Times New Roman" panose="02020603050405020304" pitchFamily="18" charset="0"/>
              </a:rPr>
              <a:t>xxxx</a:t>
            </a:r>
            <a:r>
              <a:rPr kumimoji="0" lang="en-GB" sz="2400" b="1" i="0" u="none" strike="noStrike" kern="1200" cap="none" spc="0" normalizeH="0" baseline="0" noProof="0" dirty="0">
                <a:ln>
                  <a:noFill/>
                </a:ln>
                <a:solidFill>
                  <a:prstClr val="black"/>
                </a:solidFill>
                <a:effectLst/>
                <a:uLnTx/>
                <a:uFillTx/>
                <a:latin typeface="Atkinson Hyperlegible" pitchFamily="2" charset="0"/>
                <a:ea typeface="Calibri" panose="020F0502020204030204" pitchFamily="34" charset="0"/>
                <a:cs typeface="Times New Roman" panose="02020603050405020304" pitchFamily="18" charset="0"/>
              </a:rPr>
              <a:t> = very high </a:t>
            </a:r>
            <a:endParaRPr kumimoji="0" lang="de-DE" sz="2400" b="1" i="0" u="none" strike="noStrike" kern="1200" cap="none" spc="0" normalizeH="0" baseline="0" noProof="0" dirty="0">
              <a:ln>
                <a:noFill/>
              </a:ln>
              <a:solidFill>
                <a:prstClr val="black"/>
              </a:solidFill>
              <a:effectLst/>
              <a:uLnTx/>
              <a:uFillTx/>
              <a:latin typeface="Atkinson Hyperlegible" pitchFamily="2" charset="0"/>
            </a:endParaRPr>
          </a:p>
        </p:txBody>
      </p:sp>
      <p:sp>
        <p:nvSpPr>
          <p:cNvPr id="2" name="Rectangle 1">
            <a:extLst>
              <a:ext uri="{FF2B5EF4-FFF2-40B4-BE49-F238E27FC236}">
                <a16:creationId xmlns:a16="http://schemas.microsoft.com/office/drawing/2014/main" id="{60B47158-1025-7F0D-03E6-CBFBFE30AC27}"/>
              </a:ext>
            </a:extLst>
          </p:cNvPr>
          <p:cNvSpPr/>
          <p:nvPr/>
        </p:nvSpPr>
        <p:spPr>
          <a:xfrm>
            <a:off x="234949" y="1271225"/>
            <a:ext cx="11722099" cy="662350"/>
          </a:xfrm>
          <a:prstGeom prst="rect">
            <a:avLst/>
          </a:prstGeom>
          <a:noFill/>
          <a:ln w="28575">
            <a:solidFill>
              <a:srgbClr val="EF414A"/>
            </a:solidFill>
          </a:ln>
          <a:effectLst>
            <a:glow rad="101600">
              <a:srgbClr val="FED02F">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6" name="18">
            <a:hlinkClick r:id="" action="ppaction://media"/>
            <a:extLst>
              <a:ext uri="{FF2B5EF4-FFF2-40B4-BE49-F238E27FC236}">
                <a16:creationId xmlns:a16="http://schemas.microsoft.com/office/drawing/2014/main" id="{05A35035-34D2-6317-C4B5-34D300704B7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6858000"/>
            <a:ext cx="609600" cy="609600"/>
          </a:xfrm>
          <a:prstGeom prst="rect">
            <a:avLst/>
          </a:prstGeom>
        </p:spPr>
      </p:pic>
    </p:spTree>
    <p:extLst>
      <p:ext uri="{BB962C8B-B14F-4D97-AF65-F5344CB8AC3E}">
        <p14:creationId xmlns:p14="http://schemas.microsoft.com/office/powerpoint/2010/main" val="2819664167"/>
      </p:ext>
    </p:extLst>
  </p:cSld>
  <p:clrMapOvr>
    <a:masterClrMapping/>
  </p:clrMapOvr>
  <mc:AlternateContent xmlns:mc="http://schemas.openxmlformats.org/markup-compatibility/2006" xmlns:p14="http://schemas.microsoft.com/office/powerpoint/2010/main">
    <mc:Choice Requires="p14">
      <p:transition spd="slow" p14:dur="2000" advClick="0" advTm="44500"/>
    </mc:Choice>
    <mc:Fallback xmlns="">
      <p:transition spd="slow" advClick="0" advTm="445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328" fill="hold"/>
                                        <p:tgtEl>
                                          <p:spTgt spid="6"/>
                                        </p:tgtEl>
                                      </p:cBhvr>
                                    </p:cmd>
                                  </p:childTnLst>
                                </p:cTn>
                              </p:par>
                              <p:par>
                                <p:cTn id="7" presetID="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0-#ppt_w/2"/>
                                          </p:val>
                                        </p:tav>
                                        <p:tav tm="100000">
                                          <p:val>
                                            <p:strVal val="#ppt_x"/>
                                          </p:val>
                                        </p:tav>
                                      </p:tavLst>
                                    </p:anim>
                                    <p:anim calcmode="lin" valueType="num">
                                      <p:cBhvr additive="base">
                                        <p:cTn id="10" dur="500" fill="hold"/>
                                        <p:tgtEl>
                                          <p:spTgt spid="3"/>
                                        </p:tgtEl>
                                        <p:attrNameLst>
                                          <p:attrName>ppt_y</p:attrName>
                                        </p:attrNameLst>
                                      </p:cBhvr>
                                      <p:tavLst>
                                        <p:tav tm="0">
                                          <p:val>
                                            <p:strVal val="#ppt_y"/>
                                          </p:val>
                                        </p:tav>
                                        <p:tav tm="100000">
                                          <p:val>
                                            <p:strVal val="#ppt_y"/>
                                          </p:val>
                                        </p:tav>
                                      </p:tavLst>
                                    </p:anim>
                                  </p:childTnLst>
                                </p:cTn>
                              </p:par>
                              <p:par>
                                <p:cTn id="11" presetID="16" presetClass="entr" presetSubtype="37" fill="hold" grpId="0" nodeType="withEffect">
                                  <p:stCondLst>
                                    <p:cond delay="500"/>
                                  </p:stCondLst>
                                  <p:childTnLst>
                                    <p:set>
                                      <p:cBhvr>
                                        <p:cTn id="12" dur="1" fill="hold">
                                          <p:stCondLst>
                                            <p:cond delay="0"/>
                                          </p:stCondLst>
                                        </p:cTn>
                                        <p:tgtEl>
                                          <p:spTgt spid="4"/>
                                        </p:tgtEl>
                                        <p:attrNameLst>
                                          <p:attrName>style.visibility</p:attrName>
                                        </p:attrNameLst>
                                      </p:cBhvr>
                                      <p:to>
                                        <p:strVal val="visible"/>
                                      </p:to>
                                    </p:set>
                                    <p:animEffect transition="in" filter="barn(outVertical)">
                                      <p:cBhvr>
                                        <p:cTn id="13" dur="500"/>
                                        <p:tgtEl>
                                          <p:spTgt spid="4"/>
                                        </p:tgtEl>
                                      </p:cBhvr>
                                    </p:animEffect>
                                  </p:childTnLst>
                                </p:cTn>
                              </p:par>
                              <p:par>
                                <p:cTn id="14" presetID="53" presetClass="entr" presetSubtype="16" fill="hold" grpId="1" nodeType="withEffect">
                                  <p:stCondLst>
                                    <p:cond delay="875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par>
                                <p:cTn id="19" presetID="6" presetClass="emph" presetSubtype="0" repeatCount="24333" fill="hold" grpId="0" nodeType="withEffect">
                                  <p:stCondLst>
                                    <p:cond delay="9000"/>
                                  </p:stCondLst>
                                  <p:childTnLst>
                                    <p:animScale>
                                      <p:cBhvr>
                                        <p:cTn id="20" dur="750" fill="hold"/>
                                        <p:tgtEl>
                                          <p:spTgt spid="2"/>
                                        </p:tgtEl>
                                      </p:cBhvr>
                                      <p:by x="100000" y="100000"/>
                                    </p:animScale>
                                  </p:childTnLst>
                                </p:cTn>
                              </p:par>
                              <p:par>
                                <p:cTn id="21" presetID="2" presetClass="exit" presetSubtype="2" fill="hold" nodeType="withEffect">
                                  <p:stCondLst>
                                    <p:cond delay="44500"/>
                                  </p:stCondLst>
                                  <p:childTnLst>
                                    <p:anim calcmode="lin" valueType="num">
                                      <p:cBhvr additive="base">
                                        <p:cTn id="22" dur="500"/>
                                        <p:tgtEl>
                                          <p:spTgt spid="3"/>
                                        </p:tgtEl>
                                        <p:attrNameLst>
                                          <p:attrName>ppt_x</p:attrName>
                                        </p:attrNameLst>
                                      </p:cBhvr>
                                      <p:tavLst>
                                        <p:tav tm="0">
                                          <p:val>
                                            <p:strVal val="ppt_x"/>
                                          </p:val>
                                        </p:tav>
                                        <p:tav tm="100000">
                                          <p:val>
                                            <p:strVal val="1+ppt_w/2"/>
                                          </p:val>
                                        </p:tav>
                                      </p:tavLst>
                                    </p:anim>
                                    <p:anim calcmode="lin" valueType="num">
                                      <p:cBhvr additive="base">
                                        <p:cTn id="23" dur="500"/>
                                        <p:tgtEl>
                                          <p:spTgt spid="3"/>
                                        </p:tgtEl>
                                        <p:attrNameLst>
                                          <p:attrName>ppt_y</p:attrName>
                                        </p:attrNameLst>
                                      </p:cBhvr>
                                      <p:tavLst>
                                        <p:tav tm="0">
                                          <p:val>
                                            <p:strVal val="ppt_y"/>
                                          </p:val>
                                        </p:tav>
                                        <p:tav tm="100000">
                                          <p:val>
                                            <p:strVal val="ppt_y"/>
                                          </p:val>
                                        </p:tav>
                                      </p:tavLst>
                                    </p:anim>
                                    <p:set>
                                      <p:cBhvr>
                                        <p:cTn id="24" dur="1" fill="hold">
                                          <p:stCondLst>
                                            <p:cond delay="499"/>
                                          </p:stCondLst>
                                        </p:cTn>
                                        <p:tgtEl>
                                          <p:spTgt spid="3"/>
                                        </p:tgtEl>
                                        <p:attrNameLst>
                                          <p:attrName>style.visibility</p:attrName>
                                        </p:attrNameLst>
                                      </p:cBhvr>
                                      <p:to>
                                        <p:strVal val="hidden"/>
                                      </p:to>
                                    </p:set>
                                  </p:childTnLst>
                                </p:cTn>
                              </p:par>
                              <p:par>
                                <p:cTn id="25" presetID="2" presetClass="exit" presetSubtype="2" fill="hold" grpId="1" nodeType="withEffect">
                                  <p:stCondLst>
                                    <p:cond delay="44500"/>
                                  </p:stCondLst>
                                  <p:childTnLst>
                                    <p:anim calcmode="lin" valueType="num">
                                      <p:cBhvr additive="base">
                                        <p:cTn id="26" dur="500"/>
                                        <p:tgtEl>
                                          <p:spTgt spid="4"/>
                                        </p:tgtEl>
                                        <p:attrNameLst>
                                          <p:attrName>ppt_x</p:attrName>
                                        </p:attrNameLst>
                                      </p:cBhvr>
                                      <p:tavLst>
                                        <p:tav tm="0">
                                          <p:val>
                                            <p:strVal val="ppt_x"/>
                                          </p:val>
                                        </p:tav>
                                        <p:tav tm="100000">
                                          <p:val>
                                            <p:strVal val="1+ppt_w/2"/>
                                          </p:val>
                                        </p:tav>
                                      </p:tavLst>
                                    </p:anim>
                                    <p:anim calcmode="lin" valueType="num">
                                      <p:cBhvr additive="base">
                                        <p:cTn id="27" dur="500"/>
                                        <p:tgtEl>
                                          <p:spTgt spid="4"/>
                                        </p:tgtEl>
                                        <p:attrNameLst>
                                          <p:attrName>ppt_y</p:attrName>
                                        </p:attrNameLst>
                                      </p:cBhvr>
                                      <p:tavLst>
                                        <p:tav tm="0">
                                          <p:val>
                                            <p:strVal val="ppt_y"/>
                                          </p:val>
                                        </p:tav>
                                        <p:tav tm="100000">
                                          <p:val>
                                            <p:strVal val="ppt_y"/>
                                          </p:val>
                                        </p:tav>
                                      </p:tavLst>
                                    </p:anim>
                                    <p:set>
                                      <p:cBhvr>
                                        <p:cTn id="28" dur="1" fill="hold">
                                          <p:stCondLst>
                                            <p:cond delay="499"/>
                                          </p:stCondLst>
                                        </p:cTn>
                                        <p:tgtEl>
                                          <p:spTgt spid="4"/>
                                        </p:tgtEl>
                                        <p:attrNameLst>
                                          <p:attrName>style.visibility</p:attrName>
                                        </p:attrNameLst>
                                      </p:cBhvr>
                                      <p:to>
                                        <p:strVal val="hidden"/>
                                      </p:to>
                                    </p:set>
                                  </p:childTnLst>
                                </p:cTn>
                              </p:par>
                              <p:par>
                                <p:cTn id="29" presetID="53" presetClass="exit" presetSubtype="32" fill="hold" grpId="2" nodeType="withEffect">
                                  <p:stCondLst>
                                    <p:cond delay="44000"/>
                                  </p:stCondLst>
                                  <p:childTnLst>
                                    <p:anim calcmode="lin" valueType="num">
                                      <p:cBhvr>
                                        <p:cTn id="30" dur="500"/>
                                        <p:tgtEl>
                                          <p:spTgt spid="2"/>
                                        </p:tgtEl>
                                        <p:attrNameLst>
                                          <p:attrName>ppt_w</p:attrName>
                                        </p:attrNameLst>
                                      </p:cBhvr>
                                      <p:tavLst>
                                        <p:tav tm="0">
                                          <p:val>
                                            <p:strVal val="ppt_w"/>
                                          </p:val>
                                        </p:tav>
                                        <p:tav tm="100000">
                                          <p:val>
                                            <p:fltVal val="0"/>
                                          </p:val>
                                        </p:tav>
                                      </p:tavLst>
                                    </p:anim>
                                    <p:anim calcmode="lin" valueType="num">
                                      <p:cBhvr>
                                        <p:cTn id="31" dur="500"/>
                                        <p:tgtEl>
                                          <p:spTgt spid="2"/>
                                        </p:tgtEl>
                                        <p:attrNameLst>
                                          <p:attrName>ppt_h</p:attrName>
                                        </p:attrNameLst>
                                      </p:cBhvr>
                                      <p:tavLst>
                                        <p:tav tm="0">
                                          <p:val>
                                            <p:strVal val="ppt_h"/>
                                          </p:val>
                                        </p:tav>
                                        <p:tav tm="100000">
                                          <p:val>
                                            <p:fltVal val="0"/>
                                          </p:val>
                                        </p:tav>
                                      </p:tavLst>
                                    </p:anim>
                                    <p:animEffect transition="out" filter="fade">
                                      <p:cBhvr>
                                        <p:cTn id="32" dur="500"/>
                                        <p:tgtEl>
                                          <p:spTgt spid="2"/>
                                        </p:tgtEl>
                                      </p:cBhvr>
                                    </p:animEffect>
                                    <p:set>
                                      <p:cBhvr>
                                        <p:cTn id="33"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4" fill="hold" display="0">
                  <p:stCondLst>
                    <p:cond delay="indefinite"/>
                  </p:stCondLst>
                  <p:endCondLst>
                    <p:cond evt="onStopAudio" delay="0">
                      <p:tgtEl>
                        <p:sldTgt/>
                      </p:tgtEl>
                    </p:cond>
                  </p:endCondLst>
                </p:cTn>
                <p:tgtEl>
                  <p:spTgt spid="6"/>
                </p:tgtEl>
              </p:cMediaNode>
            </p:audio>
          </p:childTnLst>
        </p:cTn>
      </p:par>
    </p:tnLst>
    <p:bldLst>
      <p:bldP spid="4" grpId="0"/>
      <p:bldP spid="4" grpId="1"/>
      <p:bldP spid="2" grpId="0" animBg="1"/>
      <p:bldP spid="2" grpId="1" animBg="1"/>
      <p:bldP spid="2" grpId="2"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B79901E-57DE-4682-7B91-17CB22EC4401}"/>
              </a:ext>
            </a:extLst>
          </p:cNvPr>
          <p:cNvSpPr txBox="1"/>
          <p:nvPr/>
        </p:nvSpPr>
        <p:spPr>
          <a:xfrm>
            <a:off x="128016" y="96886"/>
            <a:ext cx="11602561" cy="584775"/>
          </a:xfrm>
          <a:prstGeom prst="rect">
            <a:avLst/>
          </a:prstGeom>
          <a:noFill/>
        </p:spPr>
        <p:txBody>
          <a:bodyPr wrap="square" rtlCol="0">
            <a:spAutoFit/>
          </a:bodyPr>
          <a:lstStyle>
            <a:defPPr>
              <a:defRPr lang="en-US"/>
            </a:defPPr>
            <a:lvl1pPr>
              <a:defRPr sz="3200" b="1">
                <a:solidFill>
                  <a:srgbClr val="F0404C"/>
                </a:solidFill>
                <a:latin typeface="Atkinson Hyperlegible" pitchFamily="2" charset="0"/>
              </a:defRPr>
            </a:lvl1pPr>
          </a:lstStyle>
          <a:p>
            <a:r>
              <a:rPr lang="en-US" dirty="0"/>
              <a:t>Making incremental improvements</a:t>
            </a:r>
          </a:p>
        </p:txBody>
      </p:sp>
      <p:grpSp>
        <p:nvGrpSpPr>
          <p:cNvPr id="3" name="Group 2">
            <a:extLst>
              <a:ext uri="{FF2B5EF4-FFF2-40B4-BE49-F238E27FC236}">
                <a16:creationId xmlns:a16="http://schemas.microsoft.com/office/drawing/2014/main" id="{5BA9E165-29BD-678B-6833-CA692CC4C76F}"/>
              </a:ext>
            </a:extLst>
          </p:cNvPr>
          <p:cNvGrpSpPr/>
          <p:nvPr/>
        </p:nvGrpSpPr>
        <p:grpSpPr>
          <a:xfrm>
            <a:off x="711899" y="1218842"/>
            <a:ext cx="4111859" cy="3694064"/>
            <a:chOff x="711899" y="1887586"/>
            <a:chExt cx="4111859" cy="3694064"/>
          </a:xfrm>
        </p:grpSpPr>
        <p:sp>
          <p:nvSpPr>
            <p:cNvPr id="15" name="Rectangle 14">
              <a:extLst>
                <a:ext uri="{FF2B5EF4-FFF2-40B4-BE49-F238E27FC236}">
                  <a16:creationId xmlns:a16="http://schemas.microsoft.com/office/drawing/2014/main" id="{62CD56E5-46FE-BBBD-7F1F-5179F684BC98}"/>
                </a:ext>
              </a:extLst>
            </p:cNvPr>
            <p:cNvSpPr/>
            <p:nvPr/>
          </p:nvSpPr>
          <p:spPr>
            <a:xfrm>
              <a:off x="711899" y="1887586"/>
              <a:ext cx="4108452" cy="3694063"/>
            </a:xfrm>
            <a:prstGeom prst="rect">
              <a:avLst/>
            </a:prstGeom>
            <a:solidFill>
              <a:srgbClr val="FED0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9374529-3C71-CBB5-4385-138B7F6D20BB}"/>
                </a:ext>
              </a:extLst>
            </p:cNvPr>
            <p:cNvSpPr txBox="1"/>
            <p:nvPr/>
          </p:nvSpPr>
          <p:spPr>
            <a:xfrm>
              <a:off x="981222" y="1982836"/>
              <a:ext cx="3569806" cy="707886"/>
            </a:xfrm>
            <a:prstGeom prst="rect">
              <a:avLst/>
            </a:prstGeom>
            <a:noFill/>
          </p:spPr>
          <p:txBody>
            <a:bodyPr wrap="square" rtlCol="0">
              <a:spAutoFit/>
            </a:bodyPr>
            <a:lstStyle>
              <a:defPPr>
                <a:defRPr lang="en-US"/>
              </a:defPPr>
              <a:lvl1pPr>
                <a:defRPr sz="3000" b="1">
                  <a:solidFill>
                    <a:srgbClr val="00205C"/>
                  </a:solidFill>
                  <a:latin typeface="Atkinson Hyperlegible"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tx1"/>
                  </a:solidFill>
                  <a:effectLst/>
                  <a:uLnTx/>
                  <a:uFillTx/>
                  <a:latin typeface="+mj-lt"/>
                  <a:ea typeface="+mn-ea"/>
                  <a:cs typeface="Arial" panose="020B0604020202020204" pitchFamily="34" charset="0"/>
                </a:rPr>
                <a:t>Immediate improvements, minimal cost </a:t>
              </a:r>
            </a:p>
          </p:txBody>
        </p:sp>
        <p:pic>
          <p:nvPicPr>
            <p:cNvPr id="12" name="Picture 11" descr="A picture containing text, indoor, green, cluttered&#10;&#10;Description automatically generated">
              <a:extLst>
                <a:ext uri="{FF2B5EF4-FFF2-40B4-BE49-F238E27FC236}">
                  <a16:creationId xmlns:a16="http://schemas.microsoft.com/office/drawing/2014/main" id="{8B89821A-04C9-91B8-BB97-C35BCDC8C84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rot="5400000">
              <a:off x="303019" y="3179280"/>
              <a:ext cx="2811250" cy="1993490"/>
            </a:xfrm>
            <a:prstGeom prst="rect">
              <a:avLst/>
            </a:prstGeom>
          </p:spPr>
        </p:pic>
        <p:pic>
          <p:nvPicPr>
            <p:cNvPr id="13" name="Picture 12">
              <a:extLst>
                <a:ext uri="{FF2B5EF4-FFF2-40B4-BE49-F238E27FC236}">
                  <a16:creationId xmlns:a16="http://schemas.microsoft.com/office/drawing/2014/main" id="{B346FC16-6671-F766-5C89-D150FD8632CB}"/>
                </a:ext>
              </a:extLst>
            </p:cNvPr>
            <p:cNvPicPr>
              <a:picLocks noChangeAspect="1"/>
            </p:cNvPicPr>
            <p:nvPr/>
          </p:nvPicPr>
          <p:blipFill rotWithShape="1">
            <a:blip r:embed="rId6"/>
            <a:srcRect b="496"/>
            <a:stretch/>
          </p:blipFill>
          <p:spPr>
            <a:xfrm>
              <a:off x="2705389" y="2770400"/>
              <a:ext cx="2118369" cy="2811249"/>
            </a:xfrm>
            <a:prstGeom prst="rect">
              <a:avLst/>
            </a:prstGeom>
          </p:spPr>
        </p:pic>
      </p:grpSp>
      <p:grpSp>
        <p:nvGrpSpPr>
          <p:cNvPr id="4" name="Group 3">
            <a:extLst>
              <a:ext uri="{FF2B5EF4-FFF2-40B4-BE49-F238E27FC236}">
                <a16:creationId xmlns:a16="http://schemas.microsoft.com/office/drawing/2014/main" id="{0E411895-3D7A-0D69-ED6F-56D9D9C5A9FC}"/>
              </a:ext>
            </a:extLst>
          </p:cNvPr>
          <p:cNvGrpSpPr/>
          <p:nvPr/>
        </p:nvGrpSpPr>
        <p:grpSpPr>
          <a:xfrm>
            <a:off x="4921948" y="1218842"/>
            <a:ext cx="4108453" cy="3694063"/>
            <a:chOff x="4921948" y="1887586"/>
            <a:chExt cx="4108453" cy="3694063"/>
          </a:xfrm>
        </p:grpSpPr>
        <p:sp>
          <p:nvSpPr>
            <p:cNvPr id="16" name="Rectangle 15">
              <a:extLst>
                <a:ext uri="{FF2B5EF4-FFF2-40B4-BE49-F238E27FC236}">
                  <a16:creationId xmlns:a16="http://schemas.microsoft.com/office/drawing/2014/main" id="{10B4A1B8-FB26-2904-FEC4-FF8B81BE0B09}"/>
                </a:ext>
              </a:extLst>
            </p:cNvPr>
            <p:cNvSpPr/>
            <p:nvPr/>
          </p:nvSpPr>
          <p:spPr>
            <a:xfrm>
              <a:off x="4921949" y="1887586"/>
              <a:ext cx="4108452" cy="3694063"/>
            </a:xfrm>
            <a:prstGeom prst="rect">
              <a:avLst/>
            </a:prstGeom>
            <a:solidFill>
              <a:srgbClr val="F268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A picture containing person, building, standing, gate&#10;&#10;Description automatically generated">
              <a:extLst>
                <a:ext uri="{FF2B5EF4-FFF2-40B4-BE49-F238E27FC236}">
                  <a16:creationId xmlns:a16="http://schemas.microsoft.com/office/drawing/2014/main" id="{0B1B3A52-8D66-4F54-4868-E8040AB71ABE}"/>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r="2708"/>
            <a:stretch/>
          </p:blipFill>
          <p:spPr>
            <a:xfrm>
              <a:off x="4921948" y="2770400"/>
              <a:ext cx="4108451" cy="2811249"/>
            </a:xfrm>
            <a:prstGeom prst="rect">
              <a:avLst/>
            </a:prstGeom>
          </p:spPr>
        </p:pic>
        <p:sp>
          <p:nvSpPr>
            <p:cNvPr id="17" name="TextBox 16">
              <a:extLst>
                <a:ext uri="{FF2B5EF4-FFF2-40B4-BE49-F238E27FC236}">
                  <a16:creationId xmlns:a16="http://schemas.microsoft.com/office/drawing/2014/main" id="{FBFC7859-A9B4-75E6-485F-D2E651F7214A}"/>
                </a:ext>
              </a:extLst>
            </p:cNvPr>
            <p:cNvSpPr txBox="1"/>
            <p:nvPr/>
          </p:nvSpPr>
          <p:spPr>
            <a:xfrm>
              <a:off x="5191272" y="2154286"/>
              <a:ext cx="3569806" cy="400110"/>
            </a:xfrm>
            <a:prstGeom prst="rect">
              <a:avLst/>
            </a:prstGeom>
            <a:noFill/>
          </p:spPr>
          <p:txBody>
            <a:bodyPr wrap="square" rtlCol="0">
              <a:spAutoFit/>
            </a:bodyPr>
            <a:lstStyle>
              <a:defPPr>
                <a:defRPr lang="en-US"/>
              </a:defPPr>
              <a:lvl1pPr>
                <a:defRPr sz="3000" b="1">
                  <a:solidFill>
                    <a:srgbClr val="00205C"/>
                  </a:solidFill>
                  <a:latin typeface="Atkinson Hyperlegible"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tx1"/>
                  </a:solidFill>
                  <a:effectLst/>
                  <a:uLnTx/>
                  <a:uFillTx/>
                  <a:latin typeface="+mj-lt"/>
                  <a:ea typeface="+mn-ea"/>
                  <a:cs typeface="Arial" panose="020B0604020202020204" pitchFamily="34" charset="0"/>
                </a:rPr>
                <a:t>Medium term</a:t>
              </a:r>
            </a:p>
          </p:txBody>
        </p:sp>
      </p:grpSp>
      <p:grpSp>
        <p:nvGrpSpPr>
          <p:cNvPr id="7" name="Group 6">
            <a:extLst>
              <a:ext uri="{FF2B5EF4-FFF2-40B4-BE49-F238E27FC236}">
                <a16:creationId xmlns:a16="http://schemas.microsoft.com/office/drawing/2014/main" id="{E808563B-9140-21D4-693B-2128B8F106EE}"/>
              </a:ext>
            </a:extLst>
          </p:cNvPr>
          <p:cNvGrpSpPr/>
          <p:nvPr/>
        </p:nvGrpSpPr>
        <p:grpSpPr>
          <a:xfrm>
            <a:off x="9128590" y="1218842"/>
            <a:ext cx="2351512" cy="3694063"/>
            <a:chOff x="9128590" y="1887586"/>
            <a:chExt cx="2351512" cy="3694063"/>
          </a:xfrm>
        </p:grpSpPr>
        <p:sp>
          <p:nvSpPr>
            <p:cNvPr id="24" name="Rectangle 23">
              <a:extLst>
                <a:ext uri="{FF2B5EF4-FFF2-40B4-BE49-F238E27FC236}">
                  <a16:creationId xmlns:a16="http://schemas.microsoft.com/office/drawing/2014/main" id="{ED192CC1-F82B-A78B-33B3-9789D6C027FE}"/>
                </a:ext>
              </a:extLst>
            </p:cNvPr>
            <p:cNvSpPr/>
            <p:nvPr/>
          </p:nvSpPr>
          <p:spPr>
            <a:xfrm>
              <a:off x="9128591" y="1887586"/>
              <a:ext cx="2351511" cy="3694063"/>
            </a:xfrm>
            <a:prstGeom prst="rect">
              <a:avLst/>
            </a:prstGeom>
            <a:solidFill>
              <a:srgbClr val="80B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65346528-6C91-97D2-BAC7-3A088EC09E24}"/>
                </a:ext>
              </a:extLst>
            </p:cNvPr>
            <p:cNvSpPr txBox="1"/>
            <p:nvPr/>
          </p:nvSpPr>
          <p:spPr>
            <a:xfrm>
              <a:off x="9212030" y="1982836"/>
              <a:ext cx="2184632" cy="707886"/>
            </a:xfrm>
            <a:prstGeom prst="rect">
              <a:avLst/>
            </a:prstGeom>
            <a:noFill/>
          </p:spPr>
          <p:txBody>
            <a:bodyPr wrap="square" rtlCol="0">
              <a:spAutoFit/>
            </a:bodyPr>
            <a:lstStyle>
              <a:defPPr>
                <a:defRPr lang="en-US"/>
              </a:defPPr>
              <a:lvl1pPr>
                <a:defRPr sz="3000" b="1">
                  <a:solidFill>
                    <a:srgbClr val="00205C"/>
                  </a:solidFill>
                  <a:latin typeface="Atkinson Hyperlegible"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tx1"/>
                  </a:solidFill>
                  <a:effectLst/>
                  <a:uLnTx/>
                  <a:uFillTx/>
                  <a:latin typeface="+mj-lt"/>
                  <a:ea typeface="+mn-ea"/>
                  <a:cs typeface="Arial" panose="020B0604020202020204" pitchFamily="34" charset="0"/>
                </a:rPr>
                <a:t>Long term, most expensive </a:t>
              </a:r>
            </a:p>
          </p:txBody>
        </p:sp>
        <p:pic>
          <p:nvPicPr>
            <p:cNvPr id="28" name="Picture 27" descr="A picture containing indoor, wall, tiled, kitchen appliance&#10;&#10;Description automatically generated">
              <a:extLst>
                <a:ext uri="{FF2B5EF4-FFF2-40B4-BE49-F238E27FC236}">
                  <a16:creationId xmlns:a16="http://schemas.microsoft.com/office/drawing/2014/main" id="{89594A50-5395-2D77-BBAB-073074FDE8F5}"/>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rot="5400000">
              <a:off x="8898721" y="3000268"/>
              <a:ext cx="2811249" cy="2351512"/>
            </a:xfrm>
            <a:prstGeom prst="rect">
              <a:avLst/>
            </a:prstGeom>
          </p:spPr>
        </p:pic>
      </p:grpSp>
      <p:sp>
        <p:nvSpPr>
          <p:cNvPr id="34" name="Arrow: Right 33">
            <a:extLst>
              <a:ext uri="{FF2B5EF4-FFF2-40B4-BE49-F238E27FC236}">
                <a16:creationId xmlns:a16="http://schemas.microsoft.com/office/drawing/2014/main" id="{5B0A092E-6548-2073-661A-5D57D3A409C2}"/>
              </a:ext>
            </a:extLst>
          </p:cNvPr>
          <p:cNvSpPr/>
          <p:nvPr/>
        </p:nvSpPr>
        <p:spPr>
          <a:xfrm>
            <a:off x="711898" y="5025034"/>
            <a:ext cx="10768204" cy="157274"/>
          </a:xfrm>
          <a:prstGeom prst="rightArrow">
            <a:avLst>
              <a:gd name="adj1" fmla="val 50000"/>
              <a:gd name="adj2" fmla="val 78263"/>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C5D0FB90-C204-1CF1-2D6E-1BB4726C4207}"/>
              </a:ext>
            </a:extLst>
          </p:cNvPr>
          <p:cNvSpPr/>
          <p:nvPr/>
        </p:nvSpPr>
        <p:spPr>
          <a:xfrm>
            <a:off x="2628965" y="4978071"/>
            <a:ext cx="274320" cy="274320"/>
          </a:xfrm>
          <a:prstGeom prst="ellipse">
            <a:avLst/>
          </a:prstGeom>
          <a:solidFill>
            <a:schemeClr val="bg1"/>
          </a:solidFill>
          <a:ln>
            <a:solidFill>
              <a:srgbClr val="FED0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CA5DB0B4-206B-D6E7-042C-66DC71E1E81E}"/>
              </a:ext>
            </a:extLst>
          </p:cNvPr>
          <p:cNvSpPr/>
          <p:nvPr/>
        </p:nvSpPr>
        <p:spPr>
          <a:xfrm>
            <a:off x="6839015" y="4978071"/>
            <a:ext cx="274320" cy="274320"/>
          </a:xfrm>
          <a:prstGeom prst="ellipse">
            <a:avLst/>
          </a:prstGeom>
          <a:solidFill>
            <a:schemeClr val="bg1"/>
          </a:solidFill>
          <a:ln>
            <a:solidFill>
              <a:srgbClr val="F268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4C6B1ECD-6AA0-1422-1673-86881829FEEC}"/>
              </a:ext>
            </a:extLst>
          </p:cNvPr>
          <p:cNvSpPr/>
          <p:nvPr/>
        </p:nvSpPr>
        <p:spPr>
          <a:xfrm>
            <a:off x="10167186" y="4978071"/>
            <a:ext cx="274320" cy="274320"/>
          </a:xfrm>
          <a:prstGeom prst="ellipse">
            <a:avLst/>
          </a:prstGeom>
          <a:solidFill>
            <a:schemeClr val="bg1"/>
          </a:solidFill>
          <a:ln>
            <a:solidFill>
              <a:srgbClr val="80BC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19">
            <a:hlinkClick r:id="" action="ppaction://media"/>
            <a:extLst>
              <a:ext uri="{FF2B5EF4-FFF2-40B4-BE49-F238E27FC236}">
                <a16:creationId xmlns:a16="http://schemas.microsoft.com/office/drawing/2014/main" id="{0CA1BA4D-8BF1-7891-1351-CC5877AC656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0" y="6858000"/>
            <a:ext cx="609600" cy="609600"/>
          </a:xfrm>
          <a:prstGeom prst="rect">
            <a:avLst/>
          </a:prstGeom>
        </p:spPr>
      </p:pic>
      <p:sp>
        <p:nvSpPr>
          <p:cNvPr id="9" name="Rectangle 8">
            <a:extLst>
              <a:ext uri="{FF2B5EF4-FFF2-40B4-BE49-F238E27FC236}">
                <a16:creationId xmlns:a16="http://schemas.microsoft.com/office/drawing/2014/main" id="{05D9ACFD-4950-973B-99D3-3DD1A455F323}"/>
              </a:ext>
            </a:extLst>
          </p:cNvPr>
          <p:cNvSpPr/>
          <p:nvPr/>
        </p:nvSpPr>
        <p:spPr>
          <a:xfrm>
            <a:off x="10167186" y="6529276"/>
            <a:ext cx="2024814" cy="157274"/>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000000"/>
                </a:solidFill>
                <a:latin typeface="Atkinson Hyperlegible" pitchFamily="2" charset="0"/>
              </a:rPr>
              <a:t>Credits: WHO/Arabella Hayter</a:t>
            </a:r>
          </a:p>
        </p:txBody>
      </p:sp>
    </p:spTree>
    <p:extLst>
      <p:ext uri="{BB962C8B-B14F-4D97-AF65-F5344CB8AC3E}">
        <p14:creationId xmlns:p14="http://schemas.microsoft.com/office/powerpoint/2010/main" val="850414614"/>
      </p:ext>
    </p:extLst>
  </p:cSld>
  <p:clrMapOvr>
    <a:masterClrMapping/>
  </p:clrMapOvr>
  <mc:AlternateContent xmlns:mc="http://schemas.openxmlformats.org/markup-compatibility/2006" xmlns:p14="http://schemas.microsoft.com/office/powerpoint/2010/main">
    <mc:Choice Requires="p14">
      <p:transition spd="slow" p14:dur="2000" advClick="0" advTm="16370"/>
    </mc:Choice>
    <mc:Fallback xmlns="">
      <p:transition spd="slow" advClick="0" advTm="163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368" fill="hold"/>
                                        <p:tgtEl>
                                          <p:spTgt spid="8"/>
                                        </p:tgtEl>
                                      </p:cBhvr>
                                    </p:cmd>
                                  </p:childTnLst>
                                </p:cTn>
                              </p:par>
                              <p:par>
                                <p:cTn id="7" presetID="2" presetClass="entr" presetSubtype="8"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 calcmode="lin" valueType="num">
                                      <p:cBhvr additive="base">
                                        <p:cTn id="9" dur="500" fill="hold"/>
                                        <p:tgtEl>
                                          <p:spTgt spid="5"/>
                                        </p:tgtEl>
                                        <p:attrNameLst>
                                          <p:attrName>ppt_x</p:attrName>
                                        </p:attrNameLst>
                                      </p:cBhvr>
                                      <p:tavLst>
                                        <p:tav tm="0">
                                          <p:val>
                                            <p:strVal val="0-#ppt_w/2"/>
                                          </p:val>
                                        </p:tav>
                                        <p:tav tm="100000">
                                          <p:val>
                                            <p:strVal val="#ppt_x"/>
                                          </p:val>
                                        </p:tav>
                                      </p:tavLst>
                                    </p:anim>
                                    <p:anim calcmode="lin" valueType="num">
                                      <p:cBhvr additive="base">
                                        <p:cTn id="10" dur="500" fill="hold"/>
                                        <p:tgtEl>
                                          <p:spTgt spid="5"/>
                                        </p:tgtEl>
                                        <p:attrNameLst>
                                          <p:attrName>ppt_y</p:attrName>
                                        </p:attrNameLst>
                                      </p:cBhvr>
                                      <p:tavLst>
                                        <p:tav tm="0">
                                          <p:val>
                                            <p:strVal val="#ppt_y"/>
                                          </p:val>
                                        </p:tav>
                                        <p:tav tm="100000">
                                          <p:val>
                                            <p:strVal val="#ppt_y"/>
                                          </p:val>
                                        </p:tav>
                                      </p:tavLst>
                                    </p:anim>
                                  </p:childTnLst>
                                </p:cTn>
                              </p:par>
                              <p:par>
                                <p:cTn id="11" presetID="22" presetClass="entr" presetSubtype="8" fill="hold" grpId="0" nodeType="withEffect">
                                  <p:stCondLst>
                                    <p:cond delay="750"/>
                                  </p:stCondLst>
                                  <p:childTnLst>
                                    <p:set>
                                      <p:cBhvr>
                                        <p:cTn id="12" dur="1" fill="hold">
                                          <p:stCondLst>
                                            <p:cond delay="0"/>
                                          </p:stCondLst>
                                        </p:cTn>
                                        <p:tgtEl>
                                          <p:spTgt spid="34"/>
                                        </p:tgtEl>
                                        <p:attrNameLst>
                                          <p:attrName>style.visibility</p:attrName>
                                        </p:attrNameLst>
                                      </p:cBhvr>
                                      <p:to>
                                        <p:strVal val="visible"/>
                                      </p:to>
                                    </p:set>
                                    <p:animEffect transition="in" filter="wipe(left)">
                                      <p:cBhvr>
                                        <p:cTn id="13" dur="500"/>
                                        <p:tgtEl>
                                          <p:spTgt spid="34"/>
                                        </p:tgtEl>
                                      </p:cBhvr>
                                    </p:animEffect>
                                  </p:childTnLst>
                                </p:cTn>
                              </p:par>
                              <p:par>
                                <p:cTn id="14" presetID="53" presetClass="entr" presetSubtype="16" fill="hold" grpId="0" nodeType="withEffect">
                                  <p:stCondLst>
                                    <p:cond delay="1250"/>
                                  </p:stCondLst>
                                  <p:childTnLst>
                                    <p:set>
                                      <p:cBhvr>
                                        <p:cTn id="15" dur="1" fill="hold">
                                          <p:stCondLst>
                                            <p:cond delay="0"/>
                                          </p:stCondLst>
                                        </p:cTn>
                                        <p:tgtEl>
                                          <p:spTgt spid="35"/>
                                        </p:tgtEl>
                                        <p:attrNameLst>
                                          <p:attrName>style.visibility</p:attrName>
                                        </p:attrNameLst>
                                      </p:cBhvr>
                                      <p:to>
                                        <p:strVal val="visible"/>
                                      </p:to>
                                    </p:set>
                                    <p:anim calcmode="lin" valueType="num">
                                      <p:cBhvr>
                                        <p:cTn id="16" dur="500" fill="hold"/>
                                        <p:tgtEl>
                                          <p:spTgt spid="35"/>
                                        </p:tgtEl>
                                        <p:attrNameLst>
                                          <p:attrName>ppt_w</p:attrName>
                                        </p:attrNameLst>
                                      </p:cBhvr>
                                      <p:tavLst>
                                        <p:tav tm="0">
                                          <p:val>
                                            <p:fltVal val="0"/>
                                          </p:val>
                                        </p:tav>
                                        <p:tav tm="100000">
                                          <p:val>
                                            <p:strVal val="#ppt_w"/>
                                          </p:val>
                                        </p:tav>
                                      </p:tavLst>
                                    </p:anim>
                                    <p:anim calcmode="lin" valueType="num">
                                      <p:cBhvr>
                                        <p:cTn id="17" dur="500" fill="hold"/>
                                        <p:tgtEl>
                                          <p:spTgt spid="35"/>
                                        </p:tgtEl>
                                        <p:attrNameLst>
                                          <p:attrName>ppt_h</p:attrName>
                                        </p:attrNameLst>
                                      </p:cBhvr>
                                      <p:tavLst>
                                        <p:tav tm="0">
                                          <p:val>
                                            <p:fltVal val="0"/>
                                          </p:val>
                                        </p:tav>
                                        <p:tav tm="100000">
                                          <p:val>
                                            <p:strVal val="#ppt_h"/>
                                          </p:val>
                                        </p:tav>
                                      </p:tavLst>
                                    </p:anim>
                                    <p:animEffect transition="in" filter="fade">
                                      <p:cBhvr>
                                        <p:cTn id="18" dur="500"/>
                                        <p:tgtEl>
                                          <p:spTgt spid="35"/>
                                        </p:tgtEl>
                                      </p:cBhvr>
                                    </p:animEffect>
                                  </p:childTnLst>
                                </p:cTn>
                              </p:par>
                              <p:par>
                                <p:cTn id="19" presetID="22" presetClass="entr" presetSubtype="1" fill="hold" nodeType="withEffect">
                                  <p:stCondLst>
                                    <p:cond delay="1750"/>
                                  </p:stCondLst>
                                  <p:childTnLst>
                                    <p:set>
                                      <p:cBhvr>
                                        <p:cTn id="20" dur="1" fill="hold">
                                          <p:stCondLst>
                                            <p:cond delay="0"/>
                                          </p:stCondLst>
                                        </p:cTn>
                                        <p:tgtEl>
                                          <p:spTgt spid="3"/>
                                        </p:tgtEl>
                                        <p:attrNameLst>
                                          <p:attrName>style.visibility</p:attrName>
                                        </p:attrNameLst>
                                      </p:cBhvr>
                                      <p:to>
                                        <p:strVal val="visible"/>
                                      </p:to>
                                    </p:set>
                                    <p:animEffect transition="in" filter="wipe(up)">
                                      <p:cBhvr>
                                        <p:cTn id="21" dur="500"/>
                                        <p:tgtEl>
                                          <p:spTgt spid="3"/>
                                        </p:tgtEl>
                                      </p:cBhvr>
                                    </p:animEffect>
                                  </p:childTnLst>
                                </p:cTn>
                              </p:par>
                              <p:par>
                                <p:cTn id="22" presetID="53" presetClass="entr" presetSubtype="16" fill="hold" grpId="0" nodeType="withEffect">
                                  <p:stCondLst>
                                    <p:cond delay="2250"/>
                                  </p:stCondLst>
                                  <p:childTnLst>
                                    <p:set>
                                      <p:cBhvr>
                                        <p:cTn id="23" dur="1" fill="hold">
                                          <p:stCondLst>
                                            <p:cond delay="0"/>
                                          </p:stCondLst>
                                        </p:cTn>
                                        <p:tgtEl>
                                          <p:spTgt spid="36"/>
                                        </p:tgtEl>
                                        <p:attrNameLst>
                                          <p:attrName>style.visibility</p:attrName>
                                        </p:attrNameLst>
                                      </p:cBhvr>
                                      <p:to>
                                        <p:strVal val="visible"/>
                                      </p:to>
                                    </p:set>
                                    <p:anim calcmode="lin" valueType="num">
                                      <p:cBhvr>
                                        <p:cTn id="24" dur="500" fill="hold"/>
                                        <p:tgtEl>
                                          <p:spTgt spid="36"/>
                                        </p:tgtEl>
                                        <p:attrNameLst>
                                          <p:attrName>ppt_w</p:attrName>
                                        </p:attrNameLst>
                                      </p:cBhvr>
                                      <p:tavLst>
                                        <p:tav tm="0">
                                          <p:val>
                                            <p:fltVal val="0"/>
                                          </p:val>
                                        </p:tav>
                                        <p:tav tm="100000">
                                          <p:val>
                                            <p:strVal val="#ppt_w"/>
                                          </p:val>
                                        </p:tav>
                                      </p:tavLst>
                                    </p:anim>
                                    <p:anim calcmode="lin" valueType="num">
                                      <p:cBhvr>
                                        <p:cTn id="25" dur="500" fill="hold"/>
                                        <p:tgtEl>
                                          <p:spTgt spid="36"/>
                                        </p:tgtEl>
                                        <p:attrNameLst>
                                          <p:attrName>ppt_h</p:attrName>
                                        </p:attrNameLst>
                                      </p:cBhvr>
                                      <p:tavLst>
                                        <p:tav tm="0">
                                          <p:val>
                                            <p:fltVal val="0"/>
                                          </p:val>
                                        </p:tav>
                                        <p:tav tm="100000">
                                          <p:val>
                                            <p:strVal val="#ppt_h"/>
                                          </p:val>
                                        </p:tav>
                                      </p:tavLst>
                                    </p:anim>
                                    <p:animEffect transition="in" filter="fade">
                                      <p:cBhvr>
                                        <p:cTn id="26" dur="500"/>
                                        <p:tgtEl>
                                          <p:spTgt spid="36"/>
                                        </p:tgtEl>
                                      </p:cBhvr>
                                    </p:animEffect>
                                  </p:childTnLst>
                                </p:cTn>
                              </p:par>
                              <p:par>
                                <p:cTn id="27" presetID="22" presetClass="entr" presetSubtype="1" fill="hold" nodeType="withEffect">
                                  <p:stCondLst>
                                    <p:cond delay="3000"/>
                                  </p:stCondLst>
                                  <p:childTnLst>
                                    <p:set>
                                      <p:cBhvr>
                                        <p:cTn id="28" dur="1" fill="hold">
                                          <p:stCondLst>
                                            <p:cond delay="0"/>
                                          </p:stCondLst>
                                        </p:cTn>
                                        <p:tgtEl>
                                          <p:spTgt spid="4"/>
                                        </p:tgtEl>
                                        <p:attrNameLst>
                                          <p:attrName>style.visibility</p:attrName>
                                        </p:attrNameLst>
                                      </p:cBhvr>
                                      <p:to>
                                        <p:strVal val="visible"/>
                                      </p:to>
                                    </p:set>
                                    <p:animEffect transition="in" filter="wipe(up)">
                                      <p:cBhvr>
                                        <p:cTn id="29" dur="500"/>
                                        <p:tgtEl>
                                          <p:spTgt spid="4"/>
                                        </p:tgtEl>
                                      </p:cBhvr>
                                    </p:animEffect>
                                  </p:childTnLst>
                                </p:cTn>
                              </p:par>
                              <p:par>
                                <p:cTn id="30" presetID="53" presetClass="entr" presetSubtype="16" fill="hold" grpId="0" nodeType="withEffect">
                                  <p:stCondLst>
                                    <p:cond delay="3500"/>
                                  </p:stCondLst>
                                  <p:childTnLst>
                                    <p:set>
                                      <p:cBhvr>
                                        <p:cTn id="31" dur="1" fill="hold">
                                          <p:stCondLst>
                                            <p:cond delay="0"/>
                                          </p:stCondLst>
                                        </p:cTn>
                                        <p:tgtEl>
                                          <p:spTgt spid="37"/>
                                        </p:tgtEl>
                                        <p:attrNameLst>
                                          <p:attrName>style.visibility</p:attrName>
                                        </p:attrNameLst>
                                      </p:cBhvr>
                                      <p:to>
                                        <p:strVal val="visible"/>
                                      </p:to>
                                    </p:set>
                                    <p:anim calcmode="lin" valueType="num">
                                      <p:cBhvr>
                                        <p:cTn id="32" dur="500" fill="hold"/>
                                        <p:tgtEl>
                                          <p:spTgt spid="37"/>
                                        </p:tgtEl>
                                        <p:attrNameLst>
                                          <p:attrName>ppt_w</p:attrName>
                                        </p:attrNameLst>
                                      </p:cBhvr>
                                      <p:tavLst>
                                        <p:tav tm="0">
                                          <p:val>
                                            <p:fltVal val="0"/>
                                          </p:val>
                                        </p:tav>
                                        <p:tav tm="100000">
                                          <p:val>
                                            <p:strVal val="#ppt_w"/>
                                          </p:val>
                                        </p:tav>
                                      </p:tavLst>
                                    </p:anim>
                                    <p:anim calcmode="lin" valueType="num">
                                      <p:cBhvr>
                                        <p:cTn id="33" dur="500" fill="hold"/>
                                        <p:tgtEl>
                                          <p:spTgt spid="37"/>
                                        </p:tgtEl>
                                        <p:attrNameLst>
                                          <p:attrName>ppt_h</p:attrName>
                                        </p:attrNameLst>
                                      </p:cBhvr>
                                      <p:tavLst>
                                        <p:tav tm="0">
                                          <p:val>
                                            <p:fltVal val="0"/>
                                          </p:val>
                                        </p:tav>
                                        <p:tav tm="100000">
                                          <p:val>
                                            <p:strVal val="#ppt_h"/>
                                          </p:val>
                                        </p:tav>
                                      </p:tavLst>
                                    </p:anim>
                                    <p:animEffect transition="in" filter="fade">
                                      <p:cBhvr>
                                        <p:cTn id="34" dur="500"/>
                                        <p:tgtEl>
                                          <p:spTgt spid="37"/>
                                        </p:tgtEl>
                                      </p:cBhvr>
                                    </p:animEffect>
                                  </p:childTnLst>
                                </p:cTn>
                              </p:par>
                              <p:par>
                                <p:cTn id="35" presetID="22" presetClass="entr" presetSubtype="1" fill="hold" nodeType="withEffect">
                                  <p:stCondLst>
                                    <p:cond delay="4250"/>
                                  </p:stCondLst>
                                  <p:childTnLst>
                                    <p:set>
                                      <p:cBhvr>
                                        <p:cTn id="36" dur="1" fill="hold">
                                          <p:stCondLst>
                                            <p:cond delay="0"/>
                                          </p:stCondLst>
                                        </p:cTn>
                                        <p:tgtEl>
                                          <p:spTgt spid="7"/>
                                        </p:tgtEl>
                                        <p:attrNameLst>
                                          <p:attrName>style.visibility</p:attrName>
                                        </p:attrNameLst>
                                      </p:cBhvr>
                                      <p:to>
                                        <p:strVal val="visible"/>
                                      </p:to>
                                    </p:set>
                                    <p:animEffect transition="in" filter="wipe(up)">
                                      <p:cBhvr>
                                        <p:cTn id="37" dur="500"/>
                                        <p:tgtEl>
                                          <p:spTgt spid="7"/>
                                        </p:tgtEl>
                                      </p:cBhvr>
                                    </p:animEffect>
                                  </p:childTnLst>
                                </p:cTn>
                              </p:par>
                              <p:par>
                                <p:cTn id="38" presetID="10" presetClass="entr" presetSubtype="0" fill="hold" grpId="0" nodeType="withEffect">
                                  <p:stCondLst>
                                    <p:cond delay="450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1" fill="hold" display="0">
                  <p:stCondLst>
                    <p:cond delay="indefinite"/>
                  </p:stCondLst>
                  <p:endCondLst>
                    <p:cond evt="onStopAudio" delay="0">
                      <p:tgtEl>
                        <p:sldTgt/>
                      </p:tgtEl>
                    </p:cond>
                  </p:endCondLst>
                </p:cTn>
                <p:tgtEl>
                  <p:spTgt spid="8"/>
                </p:tgtEl>
              </p:cMediaNode>
            </p:audio>
          </p:childTnLst>
        </p:cTn>
      </p:par>
    </p:tnLst>
    <p:bldLst>
      <p:bldP spid="5" grpId="0"/>
      <p:bldP spid="34" grpId="0" animBg="1"/>
      <p:bldP spid="35" grpId="0" animBg="1"/>
      <p:bldP spid="36" grpId="0" animBg="1"/>
      <p:bldP spid="37"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a:extLst>
              <a:ext uri="{FF2B5EF4-FFF2-40B4-BE49-F238E27FC236}">
                <a16:creationId xmlns:a16="http://schemas.microsoft.com/office/drawing/2014/main" id="{D339CCAA-FCBF-9298-7E74-F03318D92E98}"/>
              </a:ext>
            </a:extLst>
          </p:cNvPr>
          <p:cNvGrpSpPr/>
          <p:nvPr/>
        </p:nvGrpSpPr>
        <p:grpSpPr>
          <a:xfrm>
            <a:off x="711898" y="1218842"/>
            <a:ext cx="10768204" cy="4033549"/>
            <a:chOff x="711898" y="1218842"/>
            <a:chExt cx="10768204" cy="4033549"/>
          </a:xfrm>
        </p:grpSpPr>
        <p:grpSp>
          <p:nvGrpSpPr>
            <p:cNvPr id="4" name="Group 3">
              <a:extLst>
                <a:ext uri="{FF2B5EF4-FFF2-40B4-BE49-F238E27FC236}">
                  <a16:creationId xmlns:a16="http://schemas.microsoft.com/office/drawing/2014/main" id="{309438AD-D8AF-025F-27ED-9635B63C54CD}"/>
                </a:ext>
              </a:extLst>
            </p:cNvPr>
            <p:cNvGrpSpPr/>
            <p:nvPr/>
          </p:nvGrpSpPr>
          <p:grpSpPr>
            <a:xfrm>
              <a:off x="711899" y="1218842"/>
              <a:ext cx="4111859" cy="3694064"/>
              <a:chOff x="711899" y="1887586"/>
              <a:chExt cx="4111859" cy="3694064"/>
            </a:xfrm>
          </p:grpSpPr>
          <p:sp>
            <p:nvSpPr>
              <p:cNvPr id="7" name="Rectangle 6">
                <a:extLst>
                  <a:ext uri="{FF2B5EF4-FFF2-40B4-BE49-F238E27FC236}">
                    <a16:creationId xmlns:a16="http://schemas.microsoft.com/office/drawing/2014/main" id="{56BBA6FB-0ADD-23F8-5431-E870844D09D8}"/>
                  </a:ext>
                </a:extLst>
              </p:cNvPr>
              <p:cNvSpPr/>
              <p:nvPr/>
            </p:nvSpPr>
            <p:spPr>
              <a:xfrm>
                <a:off x="711899" y="1887586"/>
                <a:ext cx="4108452" cy="3694063"/>
              </a:xfrm>
              <a:prstGeom prst="rect">
                <a:avLst/>
              </a:prstGeom>
              <a:solidFill>
                <a:srgbClr val="FED0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0A81894-3050-8171-A6B5-ACD7531C7EE1}"/>
                  </a:ext>
                </a:extLst>
              </p:cNvPr>
              <p:cNvSpPr txBox="1"/>
              <p:nvPr/>
            </p:nvSpPr>
            <p:spPr>
              <a:xfrm>
                <a:off x="981222" y="1982836"/>
                <a:ext cx="3569806" cy="707886"/>
              </a:xfrm>
              <a:prstGeom prst="rect">
                <a:avLst/>
              </a:prstGeom>
              <a:noFill/>
            </p:spPr>
            <p:txBody>
              <a:bodyPr wrap="square" rtlCol="0">
                <a:spAutoFit/>
              </a:bodyPr>
              <a:lstStyle>
                <a:defPPr>
                  <a:defRPr lang="en-US"/>
                </a:defPPr>
                <a:lvl1pPr>
                  <a:defRPr sz="3000" b="1">
                    <a:solidFill>
                      <a:srgbClr val="00205C"/>
                    </a:solidFill>
                    <a:latin typeface="Atkinson Hyperlegible"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tx1"/>
                    </a:solidFill>
                    <a:effectLst/>
                    <a:uLnTx/>
                    <a:uFillTx/>
                    <a:latin typeface="+mj-lt"/>
                    <a:ea typeface="+mn-ea"/>
                    <a:cs typeface="Arial" panose="020B0604020202020204" pitchFamily="34" charset="0"/>
                  </a:rPr>
                  <a:t>Immediate improvements, minimal cost </a:t>
                </a:r>
              </a:p>
            </p:txBody>
          </p:sp>
          <p:pic>
            <p:nvPicPr>
              <p:cNvPr id="9" name="Picture 8" descr="A picture containing text, indoor, green, cluttered&#10;&#10;Description automatically generated">
                <a:extLst>
                  <a:ext uri="{FF2B5EF4-FFF2-40B4-BE49-F238E27FC236}">
                    <a16:creationId xmlns:a16="http://schemas.microsoft.com/office/drawing/2014/main" id="{163104FC-B4A3-D9D3-D52D-828614BA819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rot="5400000">
                <a:off x="303019" y="3179280"/>
                <a:ext cx="2811250" cy="1993490"/>
              </a:xfrm>
              <a:prstGeom prst="rect">
                <a:avLst/>
              </a:prstGeom>
            </p:spPr>
          </p:pic>
          <p:pic>
            <p:nvPicPr>
              <p:cNvPr id="10" name="Picture 9">
                <a:extLst>
                  <a:ext uri="{FF2B5EF4-FFF2-40B4-BE49-F238E27FC236}">
                    <a16:creationId xmlns:a16="http://schemas.microsoft.com/office/drawing/2014/main" id="{84AE43EF-C819-1608-7ACF-B2352A210B82}"/>
                  </a:ext>
                </a:extLst>
              </p:cNvPr>
              <p:cNvPicPr>
                <a:picLocks noChangeAspect="1"/>
              </p:cNvPicPr>
              <p:nvPr/>
            </p:nvPicPr>
            <p:blipFill rotWithShape="1">
              <a:blip r:embed="rId6"/>
              <a:srcRect b="496"/>
              <a:stretch/>
            </p:blipFill>
            <p:spPr>
              <a:xfrm>
                <a:off x="2705389" y="2770400"/>
                <a:ext cx="2118369" cy="2811249"/>
              </a:xfrm>
              <a:prstGeom prst="rect">
                <a:avLst/>
              </a:prstGeom>
            </p:spPr>
          </p:pic>
        </p:grpSp>
        <p:grpSp>
          <p:nvGrpSpPr>
            <p:cNvPr id="18" name="Group 17">
              <a:extLst>
                <a:ext uri="{FF2B5EF4-FFF2-40B4-BE49-F238E27FC236}">
                  <a16:creationId xmlns:a16="http://schemas.microsoft.com/office/drawing/2014/main" id="{5DE5C099-DEE9-9313-2652-4A5A189ADB66}"/>
                </a:ext>
              </a:extLst>
            </p:cNvPr>
            <p:cNvGrpSpPr/>
            <p:nvPr/>
          </p:nvGrpSpPr>
          <p:grpSpPr>
            <a:xfrm>
              <a:off x="4921948" y="1218842"/>
              <a:ext cx="4108453" cy="3694063"/>
              <a:chOff x="4921948" y="1887586"/>
              <a:chExt cx="4108453" cy="3694063"/>
            </a:xfrm>
          </p:grpSpPr>
          <p:sp>
            <p:nvSpPr>
              <p:cNvPr id="19" name="Rectangle 18">
                <a:extLst>
                  <a:ext uri="{FF2B5EF4-FFF2-40B4-BE49-F238E27FC236}">
                    <a16:creationId xmlns:a16="http://schemas.microsoft.com/office/drawing/2014/main" id="{FDB11B2C-776F-739B-F6FD-09E4519E0ED2}"/>
                  </a:ext>
                </a:extLst>
              </p:cNvPr>
              <p:cNvSpPr/>
              <p:nvPr/>
            </p:nvSpPr>
            <p:spPr>
              <a:xfrm>
                <a:off x="4921949" y="1887586"/>
                <a:ext cx="4108452" cy="3694063"/>
              </a:xfrm>
              <a:prstGeom prst="rect">
                <a:avLst/>
              </a:prstGeom>
              <a:solidFill>
                <a:srgbClr val="F268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person, building, standing, gate&#10;&#10;Description automatically generated">
                <a:extLst>
                  <a:ext uri="{FF2B5EF4-FFF2-40B4-BE49-F238E27FC236}">
                    <a16:creationId xmlns:a16="http://schemas.microsoft.com/office/drawing/2014/main" id="{A813FCC7-A65F-5CE1-828F-142D9A9A17D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r="2708"/>
              <a:stretch/>
            </p:blipFill>
            <p:spPr>
              <a:xfrm>
                <a:off x="4921948" y="2770400"/>
                <a:ext cx="4108451" cy="2811249"/>
              </a:xfrm>
              <a:prstGeom prst="rect">
                <a:avLst/>
              </a:prstGeom>
            </p:spPr>
          </p:pic>
          <p:sp>
            <p:nvSpPr>
              <p:cNvPr id="22" name="TextBox 21">
                <a:extLst>
                  <a:ext uri="{FF2B5EF4-FFF2-40B4-BE49-F238E27FC236}">
                    <a16:creationId xmlns:a16="http://schemas.microsoft.com/office/drawing/2014/main" id="{B7075348-9175-0F29-0BD1-07BA8A665EB6}"/>
                  </a:ext>
                </a:extLst>
              </p:cNvPr>
              <p:cNvSpPr txBox="1"/>
              <p:nvPr/>
            </p:nvSpPr>
            <p:spPr>
              <a:xfrm>
                <a:off x="5191272" y="2154286"/>
                <a:ext cx="3569806" cy="400110"/>
              </a:xfrm>
              <a:prstGeom prst="rect">
                <a:avLst/>
              </a:prstGeom>
              <a:noFill/>
            </p:spPr>
            <p:txBody>
              <a:bodyPr wrap="square" rtlCol="0">
                <a:spAutoFit/>
              </a:bodyPr>
              <a:lstStyle>
                <a:defPPr>
                  <a:defRPr lang="en-US"/>
                </a:defPPr>
                <a:lvl1pPr>
                  <a:defRPr sz="3000" b="1">
                    <a:solidFill>
                      <a:srgbClr val="00205C"/>
                    </a:solidFill>
                    <a:latin typeface="Atkinson Hyperlegible"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tx1"/>
                    </a:solidFill>
                    <a:effectLst/>
                    <a:uLnTx/>
                    <a:uFillTx/>
                    <a:latin typeface="+mj-lt"/>
                    <a:ea typeface="+mn-ea"/>
                    <a:cs typeface="Arial" panose="020B0604020202020204" pitchFamily="34" charset="0"/>
                  </a:rPr>
                  <a:t>Medium term</a:t>
                </a:r>
              </a:p>
            </p:txBody>
          </p:sp>
        </p:grpSp>
        <p:grpSp>
          <p:nvGrpSpPr>
            <p:cNvPr id="29" name="Group 28">
              <a:extLst>
                <a:ext uri="{FF2B5EF4-FFF2-40B4-BE49-F238E27FC236}">
                  <a16:creationId xmlns:a16="http://schemas.microsoft.com/office/drawing/2014/main" id="{B901BE3E-BB4A-4764-3052-CBF8098AC978}"/>
                </a:ext>
              </a:extLst>
            </p:cNvPr>
            <p:cNvGrpSpPr/>
            <p:nvPr/>
          </p:nvGrpSpPr>
          <p:grpSpPr>
            <a:xfrm>
              <a:off x="9128590" y="1218842"/>
              <a:ext cx="2351512" cy="3694063"/>
              <a:chOff x="9128590" y="1887586"/>
              <a:chExt cx="2351512" cy="3694063"/>
            </a:xfrm>
          </p:grpSpPr>
          <p:sp>
            <p:nvSpPr>
              <p:cNvPr id="31" name="Rectangle 30">
                <a:extLst>
                  <a:ext uri="{FF2B5EF4-FFF2-40B4-BE49-F238E27FC236}">
                    <a16:creationId xmlns:a16="http://schemas.microsoft.com/office/drawing/2014/main" id="{4A1BAA30-33B0-CC2D-BD37-D5C1A349DE1F}"/>
                  </a:ext>
                </a:extLst>
              </p:cNvPr>
              <p:cNvSpPr/>
              <p:nvPr/>
            </p:nvSpPr>
            <p:spPr>
              <a:xfrm>
                <a:off x="9128591" y="1887586"/>
                <a:ext cx="2351511" cy="3694063"/>
              </a:xfrm>
              <a:prstGeom prst="rect">
                <a:avLst/>
              </a:prstGeom>
              <a:solidFill>
                <a:srgbClr val="80B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EA0A8AA0-CBE3-8430-4FEE-CCF9615C5B8A}"/>
                  </a:ext>
                </a:extLst>
              </p:cNvPr>
              <p:cNvSpPr txBox="1"/>
              <p:nvPr/>
            </p:nvSpPr>
            <p:spPr>
              <a:xfrm>
                <a:off x="9212030" y="1982836"/>
                <a:ext cx="2184632" cy="707886"/>
              </a:xfrm>
              <a:prstGeom prst="rect">
                <a:avLst/>
              </a:prstGeom>
              <a:noFill/>
            </p:spPr>
            <p:txBody>
              <a:bodyPr wrap="square" rtlCol="0">
                <a:spAutoFit/>
              </a:bodyPr>
              <a:lstStyle>
                <a:defPPr>
                  <a:defRPr lang="en-US"/>
                </a:defPPr>
                <a:lvl1pPr>
                  <a:defRPr sz="3000" b="1">
                    <a:solidFill>
                      <a:srgbClr val="00205C"/>
                    </a:solidFill>
                    <a:latin typeface="Atkinson Hyperlegible"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tx1"/>
                    </a:solidFill>
                    <a:effectLst/>
                    <a:uLnTx/>
                    <a:uFillTx/>
                    <a:latin typeface="+mj-lt"/>
                    <a:ea typeface="+mn-ea"/>
                    <a:cs typeface="Arial" panose="020B0604020202020204" pitchFamily="34" charset="0"/>
                  </a:rPr>
                  <a:t>Long term, most expensive </a:t>
                </a:r>
              </a:p>
            </p:txBody>
          </p:sp>
          <p:pic>
            <p:nvPicPr>
              <p:cNvPr id="33" name="Picture 32" descr="A picture containing indoor, wall, tiled, kitchen appliance&#10;&#10;Description automatically generated">
                <a:extLst>
                  <a:ext uri="{FF2B5EF4-FFF2-40B4-BE49-F238E27FC236}">
                    <a16:creationId xmlns:a16="http://schemas.microsoft.com/office/drawing/2014/main" id="{9A317587-94C3-CB7A-A9B5-3E4A923EA04C}"/>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rot="5400000">
                <a:off x="8898721" y="3000268"/>
                <a:ext cx="2811249" cy="2351512"/>
              </a:xfrm>
              <a:prstGeom prst="rect">
                <a:avLst/>
              </a:prstGeom>
            </p:spPr>
          </p:pic>
        </p:grpSp>
        <p:sp>
          <p:nvSpPr>
            <p:cNvPr id="41" name="Arrow: Right 40">
              <a:extLst>
                <a:ext uri="{FF2B5EF4-FFF2-40B4-BE49-F238E27FC236}">
                  <a16:creationId xmlns:a16="http://schemas.microsoft.com/office/drawing/2014/main" id="{6F525BD9-A74E-E522-28F1-56B613AEDF5E}"/>
                </a:ext>
              </a:extLst>
            </p:cNvPr>
            <p:cNvSpPr/>
            <p:nvPr/>
          </p:nvSpPr>
          <p:spPr>
            <a:xfrm>
              <a:off x="711898" y="5025034"/>
              <a:ext cx="10768204" cy="157274"/>
            </a:xfrm>
            <a:prstGeom prst="rightArrow">
              <a:avLst>
                <a:gd name="adj1" fmla="val 50000"/>
                <a:gd name="adj2" fmla="val 78263"/>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ADF6B35E-8019-0F41-120D-E005A2BD3D33}"/>
                </a:ext>
              </a:extLst>
            </p:cNvPr>
            <p:cNvSpPr/>
            <p:nvPr/>
          </p:nvSpPr>
          <p:spPr>
            <a:xfrm>
              <a:off x="2628965" y="4978071"/>
              <a:ext cx="274320" cy="274320"/>
            </a:xfrm>
            <a:prstGeom prst="ellipse">
              <a:avLst/>
            </a:prstGeom>
            <a:solidFill>
              <a:schemeClr val="bg1"/>
            </a:solidFill>
            <a:ln>
              <a:solidFill>
                <a:srgbClr val="FED0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6FE8B778-863F-0BF7-A718-9AB80200E944}"/>
                </a:ext>
              </a:extLst>
            </p:cNvPr>
            <p:cNvSpPr/>
            <p:nvPr/>
          </p:nvSpPr>
          <p:spPr>
            <a:xfrm>
              <a:off x="6839015" y="4978071"/>
              <a:ext cx="274320" cy="274320"/>
            </a:xfrm>
            <a:prstGeom prst="ellipse">
              <a:avLst/>
            </a:prstGeom>
            <a:solidFill>
              <a:schemeClr val="bg1"/>
            </a:solidFill>
            <a:ln>
              <a:solidFill>
                <a:srgbClr val="F268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4979601A-D5FF-AF0D-8406-C9074630C898}"/>
                </a:ext>
              </a:extLst>
            </p:cNvPr>
            <p:cNvSpPr/>
            <p:nvPr/>
          </p:nvSpPr>
          <p:spPr>
            <a:xfrm>
              <a:off x="10167186" y="4978071"/>
              <a:ext cx="274320" cy="274320"/>
            </a:xfrm>
            <a:prstGeom prst="ellipse">
              <a:avLst/>
            </a:prstGeom>
            <a:solidFill>
              <a:schemeClr val="bg1"/>
            </a:solidFill>
            <a:ln>
              <a:solidFill>
                <a:srgbClr val="80BC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6B79901E-57DE-4682-7B91-17CB22EC4401}"/>
              </a:ext>
            </a:extLst>
          </p:cNvPr>
          <p:cNvSpPr txBox="1"/>
          <p:nvPr/>
        </p:nvSpPr>
        <p:spPr>
          <a:xfrm>
            <a:off x="128016" y="96886"/>
            <a:ext cx="11602561" cy="584775"/>
          </a:xfrm>
          <a:prstGeom prst="rect">
            <a:avLst/>
          </a:prstGeom>
          <a:noFill/>
        </p:spPr>
        <p:txBody>
          <a:bodyPr wrap="square" rtlCol="0">
            <a:spAutoFit/>
          </a:bodyPr>
          <a:lstStyle>
            <a:defPPr>
              <a:defRPr lang="en-US"/>
            </a:defPPr>
            <a:lvl1pPr>
              <a:defRPr sz="3200" b="1">
                <a:solidFill>
                  <a:srgbClr val="F0404C"/>
                </a:solidFill>
                <a:latin typeface="Atkinson Hyperlegible" pitchFamily="2" charset="0"/>
              </a:defRPr>
            </a:lvl1pPr>
          </a:lstStyle>
          <a:p>
            <a:r>
              <a:rPr lang="en-US" dirty="0"/>
              <a:t>Making incremental improvements</a:t>
            </a:r>
          </a:p>
        </p:txBody>
      </p:sp>
      <p:sp>
        <p:nvSpPr>
          <p:cNvPr id="30" name="Rectangle 29">
            <a:extLst>
              <a:ext uri="{FF2B5EF4-FFF2-40B4-BE49-F238E27FC236}">
                <a16:creationId xmlns:a16="http://schemas.microsoft.com/office/drawing/2014/main" id="{4888DD0F-DE9D-CD7A-136E-810A7E88979A}"/>
              </a:ext>
            </a:extLst>
          </p:cNvPr>
          <p:cNvSpPr/>
          <p:nvPr/>
        </p:nvSpPr>
        <p:spPr>
          <a:xfrm>
            <a:off x="711898" y="5071088"/>
            <a:ext cx="10768203" cy="1426565"/>
          </a:xfrm>
          <a:prstGeom prst="rect">
            <a:avLst/>
          </a:prstGeom>
          <a:solidFill>
            <a:schemeClr val="bg1"/>
          </a:solidFill>
          <a:ln>
            <a:solidFill>
              <a:srgbClr val="FED0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1E8A6473-00DD-7BC2-9FAF-FC2EA3951F1E}"/>
              </a:ext>
            </a:extLst>
          </p:cNvPr>
          <p:cNvSpPr txBox="1"/>
          <p:nvPr/>
        </p:nvSpPr>
        <p:spPr>
          <a:xfrm>
            <a:off x="847710" y="5122651"/>
            <a:ext cx="10267979" cy="1323439"/>
          </a:xfrm>
          <a:prstGeom prst="rect">
            <a:avLst/>
          </a:prstGeom>
          <a:noFill/>
        </p:spPr>
        <p:txBody>
          <a:bodyPr wrap="square" rtlCol="0">
            <a:spAutoFit/>
          </a:bodyPr>
          <a:lstStyle>
            <a:defPPr>
              <a:defRPr lang="en-US"/>
            </a:defPPr>
            <a:lvl1pPr>
              <a:defRPr sz="3000" b="1">
                <a:solidFill>
                  <a:srgbClr val="00205C"/>
                </a:solidFill>
                <a:latin typeface="Atkinson Hyperlegible" pitchFamily="2" charset="0"/>
              </a:defRPr>
            </a:lvl1pPr>
          </a:lstStyle>
          <a:p>
            <a:pPr marL="228600" lvl="0" indent="-228600">
              <a:buFont typeface="Arial" panose="020B0604020202020204" pitchFamily="34" charset="0"/>
              <a:buChar char="•"/>
            </a:pPr>
            <a:r>
              <a:rPr lang="en-US" sz="2000" b="0" dirty="0">
                <a:solidFill>
                  <a:schemeClr val="tx1"/>
                </a:solidFill>
                <a:cs typeface="Arial" panose="020B0604020202020204" pitchFamily="34" charset="0"/>
              </a:rPr>
              <a:t>Waste minimization.</a:t>
            </a:r>
          </a:p>
          <a:p>
            <a:pPr marL="228600" lvl="0" indent="-228600">
              <a:buFont typeface="Arial" panose="020B0604020202020204" pitchFamily="34" charset="0"/>
              <a:buChar char="•"/>
            </a:pPr>
            <a:r>
              <a:rPr lang="en-US" sz="2000" b="0" dirty="0">
                <a:solidFill>
                  <a:schemeClr val="tx1"/>
                </a:solidFill>
                <a:cs typeface="Arial" panose="020B0604020202020204" pitchFamily="34" charset="0"/>
              </a:rPr>
              <a:t>Training on waste segregation &amp; rationale use of PPE.</a:t>
            </a:r>
          </a:p>
          <a:p>
            <a:pPr marL="228600" lvl="0" indent="-228600">
              <a:buFont typeface="Arial" panose="020B0604020202020204" pitchFamily="34" charset="0"/>
              <a:buChar char="•"/>
            </a:pPr>
            <a:r>
              <a:rPr lang="en-US" sz="2000" b="0" dirty="0">
                <a:solidFill>
                  <a:schemeClr val="tx1"/>
                </a:solidFill>
                <a:cs typeface="Arial" panose="020B0604020202020204" pitchFamily="34" charset="0"/>
              </a:rPr>
              <a:t>Regular cleaning of outside grounds and waste bins.</a:t>
            </a:r>
          </a:p>
          <a:p>
            <a:pPr marL="228600" lvl="0" indent="-228600">
              <a:buFont typeface="Arial" panose="020B0604020202020204" pitchFamily="34" charset="0"/>
              <a:buChar char="•"/>
            </a:pPr>
            <a:r>
              <a:rPr lang="en-US" sz="2000" b="0" dirty="0">
                <a:solidFill>
                  <a:schemeClr val="tx1"/>
                </a:solidFill>
                <a:cs typeface="Arial" panose="020B0604020202020204" pitchFamily="34" charset="0"/>
              </a:rPr>
              <a:t>Reminders at points of care.</a:t>
            </a:r>
          </a:p>
        </p:txBody>
      </p:sp>
      <p:sp>
        <p:nvSpPr>
          <p:cNvPr id="2" name="Oval 1">
            <a:extLst>
              <a:ext uri="{FF2B5EF4-FFF2-40B4-BE49-F238E27FC236}">
                <a16:creationId xmlns:a16="http://schemas.microsoft.com/office/drawing/2014/main" id="{E9760975-4E39-E2F7-671B-B01360E4C527}"/>
              </a:ext>
            </a:extLst>
          </p:cNvPr>
          <p:cNvSpPr/>
          <p:nvPr/>
        </p:nvSpPr>
        <p:spPr>
          <a:xfrm>
            <a:off x="2697545" y="4665651"/>
            <a:ext cx="137160" cy="137160"/>
          </a:xfrm>
          <a:prstGeom prst="ellipse">
            <a:avLst/>
          </a:prstGeom>
          <a:solidFill>
            <a:srgbClr val="FED0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19_1">
            <a:hlinkClick r:id="" action="ppaction://media"/>
            <a:extLst>
              <a:ext uri="{FF2B5EF4-FFF2-40B4-BE49-F238E27FC236}">
                <a16:creationId xmlns:a16="http://schemas.microsoft.com/office/drawing/2014/main" id="{3F51F062-39EF-53DD-4306-00DC801516A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0" y="6858000"/>
            <a:ext cx="609600" cy="609600"/>
          </a:xfrm>
          <a:prstGeom prst="rect">
            <a:avLst/>
          </a:prstGeom>
        </p:spPr>
      </p:pic>
      <p:sp>
        <p:nvSpPr>
          <p:cNvPr id="11" name="Rectangle 10">
            <a:extLst>
              <a:ext uri="{FF2B5EF4-FFF2-40B4-BE49-F238E27FC236}">
                <a16:creationId xmlns:a16="http://schemas.microsoft.com/office/drawing/2014/main" id="{E7AD4DEB-51D0-FF7E-D454-46D4CE2D4516}"/>
              </a:ext>
            </a:extLst>
          </p:cNvPr>
          <p:cNvSpPr/>
          <p:nvPr/>
        </p:nvSpPr>
        <p:spPr>
          <a:xfrm>
            <a:off x="10171176" y="6529276"/>
            <a:ext cx="2020824" cy="157274"/>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000000"/>
                </a:solidFill>
                <a:latin typeface="Atkinson Hyperlegible" pitchFamily="2" charset="0"/>
              </a:rPr>
              <a:t>Credits: WHO/Arabella Hayter</a:t>
            </a:r>
          </a:p>
        </p:txBody>
      </p:sp>
    </p:spTree>
    <p:extLst>
      <p:ext uri="{BB962C8B-B14F-4D97-AF65-F5344CB8AC3E}">
        <p14:creationId xmlns:p14="http://schemas.microsoft.com/office/powerpoint/2010/main" val="3982192875"/>
      </p:ext>
    </p:extLst>
  </p:cSld>
  <p:clrMapOvr>
    <a:masterClrMapping/>
  </p:clrMapOvr>
  <mc:AlternateContent xmlns:mc="http://schemas.openxmlformats.org/markup-compatibility/2006" xmlns:p14="http://schemas.microsoft.com/office/powerpoint/2010/main">
    <mc:Choice Requires="p14">
      <p:transition spd="slow" p14:dur="2000" advClick="0" advTm="11020"/>
    </mc:Choice>
    <mc:Fallback xmlns="">
      <p:transition spd="slow" advClick="0" advTm="110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016" fill="hold"/>
                                        <p:tgtEl>
                                          <p:spTgt spid="6"/>
                                        </p:tgtEl>
                                      </p:cBhvr>
                                    </p:cmd>
                                  </p:childTnLst>
                                </p:cTn>
                              </p:par>
                              <p:par>
                                <p:cTn id="7" presetID="64" presetClass="path" presetSubtype="0" accel="50000" decel="50000" fill="hold" nodeType="withEffect">
                                  <p:stCondLst>
                                    <p:cond delay="0"/>
                                  </p:stCondLst>
                                  <p:childTnLst>
                                    <p:animMotion origin="layout" path="M 0 7.40741E-7 L 0 -0.05648 " pathEditMode="relative" rAng="0" ptsTypes="AA">
                                      <p:cBhvr>
                                        <p:cTn id="8" dur="500" fill="hold"/>
                                        <p:tgtEl>
                                          <p:spTgt spid="45"/>
                                        </p:tgtEl>
                                        <p:attrNameLst>
                                          <p:attrName>ppt_x</p:attrName>
                                          <p:attrName>ppt_y</p:attrName>
                                        </p:attrNameLst>
                                      </p:cBhvr>
                                      <p:rCtr x="0" y="-2824"/>
                                    </p:animMotion>
                                  </p:childTnLst>
                                </p:cTn>
                              </p:par>
                              <p:par>
                                <p:cTn id="9" presetID="53" presetClass="entr" presetSubtype="16" fill="hold" grpId="0" nodeType="withEffect">
                                  <p:stCondLst>
                                    <p:cond delay="50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par>
                                <p:cTn id="14" presetID="22" presetClass="entr" presetSubtype="8" fill="hold" grpId="0" nodeType="withEffect">
                                  <p:stCondLst>
                                    <p:cond delay="750"/>
                                  </p:stCondLst>
                                  <p:childTnLst>
                                    <p:set>
                                      <p:cBhvr>
                                        <p:cTn id="15" dur="1" fill="hold">
                                          <p:stCondLst>
                                            <p:cond delay="0"/>
                                          </p:stCondLst>
                                        </p:cTn>
                                        <p:tgtEl>
                                          <p:spTgt spid="30"/>
                                        </p:tgtEl>
                                        <p:attrNameLst>
                                          <p:attrName>style.visibility</p:attrName>
                                        </p:attrNameLst>
                                      </p:cBhvr>
                                      <p:to>
                                        <p:strVal val="visible"/>
                                      </p:to>
                                    </p:set>
                                    <p:animEffect transition="in" filter="wipe(left)">
                                      <p:cBhvr>
                                        <p:cTn id="16" dur="500"/>
                                        <p:tgtEl>
                                          <p:spTgt spid="30"/>
                                        </p:tgtEl>
                                      </p:cBhvr>
                                    </p:animEffect>
                                  </p:childTnLst>
                                </p:cTn>
                              </p:par>
                              <p:par>
                                <p:cTn id="17" presetID="22" presetClass="entr" presetSubtype="8" fill="hold" grpId="0" nodeType="withEffect">
                                  <p:stCondLst>
                                    <p:cond delay="750"/>
                                  </p:stCondLst>
                                  <p:childTnLst>
                                    <p:set>
                                      <p:cBhvr>
                                        <p:cTn id="18" dur="1" fill="hold">
                                          <p:stCondLst>
                                            <p:cond delay="0"/>
                                          </p:stCondLst>
                                        </p:cTn>
                                        <p:tgtEl>
                                          <p:spTgt spid="38">
                                            <p:txEl>
                                              <p:pRg st="0" end="0"/>
                                            </p:txEl>
                                          </p:spTgt>
                                        </p:tgtEl>
                                        <p:attrNameLst>
                                          <p:attrName>style.visibility</p:attrName>
                                        </p:attrNameLst>
                                      </p:cBhvr>
                                      <p:to>
                                        <p:strVal val="visible"/>
                                      </p:to>
                                    </p:set>
                                    <p:animEffect transition="in" filter="wipe(left)">
                                      <p:cBhvr>
                                        <p:cTn id="19" dur="500"/>
                                        <p:tgtEl>
                                          <p:spTgt spid="38">
                                            <p:txEl>
                                              <p:pRg st="0" end="0"/>
                                            </p:txEl>
                                          </p:spTgt>
                                        </p:tgtEl>
                                      </p:cBhvr>
                                    </p:animEffect>
                                  </p:childTnLst>
                                </p:cTn>
                              </p:par>
                              <p:par>
                                <p:cTn id="20" presetID="22" presetClass="entr" presetSubtype="8" fill="hold" grpId="0" nodeType="withEffect">
                                  <p:stCondLst>
                                    <p:cond delay="3500"/>
                                  </p:stCondLst>
                                  <p:childTnLst>
                                    <p:set>
                                      <p:cBhvr>
                                        <p:cTn id="21" dur="1" fill="hold">
                                          <p:stCondLst>
                                            <p:cond delay="0"/>
                                          </p:stCondLst>
                                        </p:cTn>
                                        <p:tgtEl>
                                          <p:spTgt spid="38">
                                            <p:txEl>
                                              <p:pRg st="1" end="1"/>
                                            </p:txEl>
                                          </p:spTgt>
                                        </p:tgtEl>
                                        <p:attrNameLst>
                                          <p:attrName>style.visibility</p:attrName>
                                        </p:attrNameLst>
                                      </p:cBhvr>
                                      <p:to>
                                        <p:strVal val="visible"/>
                                      </p:to>
                                    </p:set>
                                    <p:animEffect transition="in" filter="wipe(left)">
                                      <p:cBhvr>
                                        <p:cTn id="22" dur="500"/>
                                        <p:tgtEl>
                                          <p:spTgt spid="38">
                                            <p:txEl>
                                              <p:pRg st="1" end="1"/>
                                            </p:txEl>
                                          </p:spTgt>
                                        </p:tgtEl>
                                      </p:cBhvr>
                                    </p:animEffect>
                                  </p:childTnLst>
                                </p:cTn>
                              </p:par>
                              <p:par>
                                <p:cTn id="23" presetID="22" presetClass="entr" presetSubtype="8" fill="hold" grpId="0" nodeType="withEffect">
                                  <p:stCondLst>
                                    <p:cond delay="4000"/>
                                  </p:stCondLst>
                                  <p:childTnLst>
                                    <p:set>
                                      <p:cBhvr>
                                        <p:cTn id="24" dur="1" fill="hold">
                                          <p:stCondLst>
                                            <p:cond delay="0"/>
                                          </p:stCondLst>
                                        </p:cTn>
                                        <p:tgtEl>
                                          <p:spTgt spid="38">
                                            <p:txEl>
                                              <p:pRg st="2" end="2"/>
                                            </p:txEl>
                                          </p:spTgt>
                                        </p:tgtEl>
                                        <p:attrNameLst>
                                          <p:attrName>style.visibility</p:attrName>
                                        </p:attrNameLst>
                                      </p:cBhvr>
                                      <p:to>
                                        <p:strVal val="visible"/>
                                      </p:to>
                                    </p:set>
                                    <p:animEffect transition="in" filter="wipe(left)">
                                      <p:cBhvr>
                                        <p:cTn id="25" dur="500"/>
                                        <p:tgtEl>
                                          <p:spTgt spid="38">
                                            <p:txEl>
                                              <p:pRg st="2" end="2"/>
                                            </p:txEl>
                                          </p:spTgt>
                                        </p:tgtEl>
                                      </p:cBhvr>
                                    </p:animEffect>
                                  </p:childTnLst>
                                </p:cTn>
                              </p:par>
                              <p:par>
                                <p:cTn id="26" presetID="22" presetClass="entr" presetSubtype="8" fill="hold" grpId="0" nodeType="withEffect">
                                  <p:stCondLst>
                                    <p:cond delay="8000"/>
                                  </p:stCondLst>
                                  <p:childTnLst>
                                    <p:set>
                                      <p:cBhvr>
                                        <p:cTn id="27" dur="1" fill="hold">
                                          <p:stCondLst>
                                            <p:cond delay="0"/>
                                          </p:stCondLst>
                                        </p:cTn>
                                        <p:tgtEl>
                                          <p:spTgt spid="38">
                                            <p:txEl>
                                              <p:pRg st="3" end="3"/>
                                            </p:txEl>
                                          </p:spTgt>
                                        </p:tgtEl>
                                        <p:attrNameLst>
                                          <p:attrName>style.visibility</p:attrName>
                                        </p:attrNameLst>
                                      </p:cBhvr>
                                      <p:to>
                                        <p:strVal val="visible"/>
                                      </p:to>
                                    </p:set>
                                    <p:animEffect transition="in" filter="wipe(left)">
                                      <p:cBhvr>
                                        <p:cTn id="28" dur="500"/>
                                        <p:tgtEl>
                                          <p:spTgt spid="38">
                                            <p:txEl>
                                              <p:pRg st="3" end="3"/>
                                            </p:txEl>
                                          </p:spTgt>
                                        </p:tgtEl>
                                      </p:cBhvr>
                                    </p:animEffect>
                                  </p:childTnLst>
                                </p:cTn>
                              </p:par>
                              <p:par>
                                <p:cTn id="29" presetID="22" presetClass="exit" presetSubtype="8" fill="hold" grpId="1" nodeType="withEffect">
                                  <p:stCondLst>
                                    <p:cond delay="11020"/>
                                  </p:stCondLst>
                                  <p:childTnLst>
                                    <p:animEffect transition="out" filter="wipe(left)">
                                      <p:cBhvr>
                                        <p:cTn id="30" dur="500"/>
                                        <p:tgtEl>
                                          <p:spTgt spid="30"/>
                                        </p:tgtEl>
                                      </p:cBhvr>
                                    </p:animEffect>
                                    <p:set>
                                      <p:cBhvr>
                                        <p:cTn id="31" dur="1" fill="hold">
                                          <p:stCondLst>
                                            <p:cond delay="499"/>
                                          </p:stCondLst>
                                        </p:cTn>
                                        <p:tgtEl>
                                          <p:spTgt spid="30"/>
                                        </p:tgtEl>
                                        <p:attrNameLst>
                                          <p:attrName>style.visibility</p:attrName>
                                        </p:attrNameLst>
                                      </p:cBhvr>
                                      <p:to>
                                        <p:strVal val="hidden"/>
                                      </p:to>
                                    </p:set>
                                  </p:childTnLst>
                                </p:cTn>
                              </p:par>
                              <p:par>
                                <p:cTn id="32" presetID="22" presetClass="exit" presetSubtype="8" fill="hold" grpId="1" nodeType="withEffect">
                                  <p:stCondLst>
                                    <p:cond delay="11020"/>
                                  </p:stCondLst>
                                  <p:childTnLst>
                                    <p:animEffect transition="out" filter="wipe(left)">
                                      <p:cBhvr>
                                        <p:cTn id="33" dur="500"/>
                                        <p:tgtEl>
                                          <p:spTgt spid="38">
                                            <p:txEl>
                                              <p:pRg st="0" end="0"/>
                                            </p:txEl>
                                          </p:spTgt>
                                        </p:tgtEl>
                                      </p:cBhvr>
                                    </p:animEffect>
                                    <p:set>
                                      <p:cBhvr>
                                        <p:cTn id="34" dur="1" fill="hold">
                                          <p:stCondLst>
                                            <p:cond delay="499"/>
                                          </p:stCondLst>
                                        </p:cTn>
                                        <p:tgtEl>
                                          <p:spTgt spid="38">
                                            <p:txEl>
                                              <p:pRg st="0" end="0"/>
                                            </p:txEl>
                                          </p:spTgt>
                                        </p:tgtEl>
                                        <p:attrNameLst>
                                          <p:attrName>style.visibility</p:attrName>
                                        </p:attrNameLst>
                                      </p:cBhvr>
                                      <p:to>
                                        <p:strVal val="hidden"/>
                                      </p:to>
                                    </p:set>
                                  </p:childTnLst>
                                </p:cTn>
                              </p:par>
                              <p:par>
                                <p:cTn id="35" presetID="22" presetClass="exit" presetSubtype="8" fill="hold" grpId="1" nodeType="withEffect">
                                  <p:stCondLst>
                                    <p:cond delay="11020"/>
                                  </p:stCondLst>
                                  <p:childTnLst>
                                    <p:animEffect transition="out" filter="wipe(left)">
                                      <p:cBhvr>
                                        <p:cTn id="36" dur="500"/>
                                        <p:tgtEl>
                                          <p:spTgt spid="38">
                                            <p:txEl>
                                              <p:pRg st="1" end="1"/>
                                            </p:txEl>
                                          </p:spTgt>
                                        </p:tgtEl>
                                      </p:cBhvr>
                                    </p:animEffect>
                                    <p:set>
                                      <p:cBhvr>
                                        <p:cTn id="37" dur="1" fill="hold">
                                          <p:stCondLst>
                                            <p:cond delay="499"/>
                                          </p:stCondLst>
                                        </p:cTn>
                                        <p:tgtEl>
                                          <p:spTgt spid="38">
                                            <p:txEl>
                                              <p:pRg st="1" end="1"/>
                                            </p:txEl>
                                          </p:spTgt>
                                        </p:tgtEl>
                                        <p:attrNameLst>
                                          <p:attrName>style.visibility</p:attrName>
                                        </p:attrNameLst>
                                      </p:cBhvr>
                                      <p:to>
                                        <p:strVal val="hidden"/>
                                      </p:to>
                                    </p:set>
                                  </p:childTnLst>
                                </p:cTn>
                              </p:par>
                              <p:par>
                                <p:cTn id="38" presetID="22" presetClass="exit" presetSubtype="8" fill="hold" grpId="1" nodeType="withEffect">
                                  <p:stCondLst>
                                    <p:cond delay="11020"/>
                                  </p:stCondLst>
                                  <p:childTnLst>
                                    <p:animEffect transition="out" filter="wipe(left)">
                                      <p:cBhvr>
                                        <p:cTn id="39" dur="500"/>
                                        <p:tgtEl>
                                          <p:spTgt spid="38">
                                            <p:txEl>
                                              <p:pRg st="2" end="2"/>
                                            </p:txEl>
                                          </p:spTgt>
                                        </p:tgtEl>
                                      </p:cBhvr>
                                    </p:animEffect>
                                    <p:set>
                                      <p:cBhvr>
                                        <p:cTn id="40" dur="1" fill="hold">
                                          <p:stCondLst>
                                            <p:cond delay="499"/>
                                          </p:stCondLst>
                                        </p:cTn>
                                        <p:tgtEl>
                                          <p:spTgt spid="38">
                                            <p:txEl>
                                              <p:pRg st="2" end="2"/>
                                            </p:txEl>
                                          </p:spTgt>
                                        </p:tgtEl>
                                        <p:attrNameLst>
                                          <p:attrName>style.visibility</p:attrName>
                                        </p:attrNameLst>
                                      </p:cBhvr>
                                      <p:to>
                                        <p:strVal val="hidden"/>
                                      </p:to>
                                    </p:set>
                                  </p:childTnLst>
                                </p:cTn>
                              </p:par>
                              <p:par>
                                <p:cTn id="41" presetID="22" presetClass="exit" presetSubtype="8" fill="hold" grpId="1" nodeType="withEffect">
                                  <p:stCondLst>
                                    <p:cond delay="11020"/>
                                  </p:stCondLst>
                                  <p:childTnLst>
                                    <p:animEffect transition="out" filter="wipe(left)">
                                      <p:cBhvr>
                                        <p:cTn id="42" dur="500"/>
                                        <p:tgtEl>
                                          <p:spTgt spid="38">
                                            <p:txEl>
                                              <p:pRg st="3" end="3"/>
                                            </p:txEl>
                                          </p:spTgt>
                                        </p:tgtEl>
                                      </p:cBhvr>
                                    </p:animEffect>
                                    <p:set>
                                      <p:cBhvr>
                                        <p:cTn id="43" dur="1" fill="hold">
                                          <p:stCondLst>
                                            <p:cond delay="499"/>
                                          </p:stCondLst>
                                        </p:cTn>
                                        <p:tgtEl>
                                          <p:spTgt spid="38">
                                            <p:txEl>
                                              <p:pRg st="3" end="3"/>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6"/>
                </p:tgtEl>
              </p:cMediaNode>
            </p:audio>
          </p:childTnLst>
        </p:cTn>
      </p:par>
    </p:tnLst>
    <p:bldLst>
      <p:bldP spid="30" grpId="0" animBg="1"/>
      <p:bldP spid="30" grpId="1" animBg="1"/>
      <p:bldP spid="38" grpId="0" uiExpand="1" build="p"/>
      <p:bldP spid="38" grpId="1" build="allAtOnce"/>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oup 45">
            <a:extLst>
              <a:ext uri="{FF2B5EF4-FFF2-40B4-BE49-F238E27FC236}">
                <a16:creationId xmlns:a16="http://schemas.microsoft.com/office/drawing/2014/main" id="{681F30A5-A747-BFCE-F361-5CB11946C759}"/>
              </a:ext>
            </a:extLst>
          </p:cNvPr>
          <p:cNvGrpSpPr/>
          <p:nvPr/>
        </p:nvGrpSpPr>
        <p:grpSpPr>
          <a:xfrm>
            <a:off x="711898" y="837842"/>
            <a:ext cx="10768204" cy="4033549"/>
            <a:chOff x="711898" y="837842"/>
            <a:chExt cx="10768204" cy="4033549"/>
          </a:xfrm>
        </p:grpSpPr>
        <p:grpSp>
          <p:nvGrpSpPr>
            <p:cNvPr id="14" name="Group 13">
              <a:extLst>
                <a:ext uri="{FF2B5EF4-FFF2-40B4-BE49-F238E27FC236}">
                  <a16:creationId xmlns:a16="http://schemas.microsoft.com/office/drawing/2014/main" id="{E8824B81-F44C-BCBF-C6E5-EF730836DA30}"/>
                </a:ext>
              </a:extLst>
            </p:cNvPr>
            <p:cNvGrpSpPr/>
            <p:nvPr/>
          </p:nvGrpSpPr>
          <p:grpSpPr>
            <a:xfrm>
              <a:off x="711899" y="837842"/>
              <a:ext cx="4111859" cy="3694064"/>
              <a:chOff x="711899" y="1887586"/>
              <a:chExt cx="4111859" cy="3694064"/>
            </a:xfrm>
          </p:grpSpPr>
          <p:sp>
            <p:nvSpPr>
              <p:cNvPr id="41" name="Rectangle 40">
                <a:extLst>
                  <a:ext uri="{FF2B5EF4-FFF2-40B4-BE49-F238E27FC236}">
                    <a16:creationId xmlns:a16="http://schemas.microsoft.com/office/drawing/2014/main" id="{1A7BBA24-772D-3E6C-DFCB-991CA2D91FCB}"/>
                  </a:ext>
                </a:extLst>
              </p:cNvPr>
              <p:cNvSpPr/>
              <p:nvPr/>
            </p:nvSpPr>
            <p:spPr>
              <a:xfrm>
                <a:off x="711899" y="1887586"/>
                <a:ext cx="4108452" cy="3694063"/>
              </a:xfrm>
              <a:prstGeom prst="rect">
                <a:avLst/>
              </a:prstGeom>
              <a:solidFill>
                <a:srgbClr val="FED0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81149F43-EB3B-1672-855A-41E10E0D61F6}"/>
                  </a:ext>
                </a:extLst>
              </p:cNvPr>
              <p:cNvSpPr txBox="1"/>
              <p:nvPr/>
            </p:nvSpPr>
            <p:spPr>
              <a:xfrm>
                <a:off x="981222" y="1982836"/>
                <a:ext cx="3569806" cy="707886"/>
              </a:xfrm>
              <a:prstGeom prst="rect">
                <a:avLst/>
              </a:prstGeom>
              <a:noFill/>
            </p:spPr>
            <p:txBody>
              <a:bodyPr wrap="square" rtlCol="0">
                <a:spAutoFit/>
              </a:bodyPr>
              <a:lstStyle>
                <a:defPPr>
                  <a:defRPr lang="en-US"/>
                </a:defPPr>
                <a:lvl1pPr>
                  <a:defRPr sz="3000" b="1">
                    <a:solidFill>
                      <a:srgbClr val="00205C"/>
                    </a:solidFill>
                    <a:latin typeface="Atkinson Hyperlegible"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tx1"/>
                    </a:solidFill>
                    <a:effectLst/>
                    <a:uLnTx/>
                    <a:uFillTx/>
                    <a:latin typeface="+mj-lt"/>
                    <a:ea typeface="+mn-ea"/>
                    <a:cs typeface="Arial" panose="020B0604020202020204" pitchFamily="34" charset="0"/>
                  </a:rPr>
                  <a:t>Immediate improvements, minimal cost </a:t>
                </a:r>
              </a:p>
            </p:txBody>
          </p:sp>
          <p:pic>
            <p:nvPicPr>
              <p:cNvPr id="43" name="Picture 42" descr="A picture containing text, indoor, green, cluttered&#10;&#10;Description automatically generated">
                <a:extLst>
                  <a:ext uri="{FF2B5EF4-FFF2-40B4-BE49-F238E27FC236}">
                    <a16:creationId xmlns:a16="http://schemas.microsoft.com/office/drawing/2014/main" id="{3DE2B3C7-0E30-801A-4830-126487712F4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rot="5400000">
                <a:off x="303019" y="3179280"/>
                <a:ext cx="2811250" cy="1993490"/>
              </a:xfrm>
              <a:prstGeom prst="rect">
                <a:avLst/>
              </a:prstGeom>
            </p:spPr>
          </p:pic>
          <p:pic>
            <p:nvPicPr>
              <p:cNvPr id="44" name="Picture 43">
                <a:extLst>
                  <a:ext uri="{FF2B5EF4-FFF2-40B4-BE49-F238E27FC236}">
                    <a16:creationId xmlns:a16="http://schemas.microsoft.com/office/drawing/2014/main" id="{B5CBF68A-DF84-F985-8A59-F5577E42F4B8}"/>
                  </a:ext>
                </a:extLst>
              </p:cNvPr>
              <p:cNvPicPr>
                <a:picLocks noChangeAspect="1"/>
              </p:cNvPicPr>
              <p:nvPr/>
            </p:nvPicPr>
            <p:blipFill rotWithShape="1">
              <a:blip r:embed="rId6"/>
              <a:srcRect b="496"/>
              <a:stretch/>
            </p:blipFill>
            <p:spPr>
              <a:xfrm>
                <a:off x="2705389" y="2770400"/>
                <a:ext cx="2118369" cy="2811249"/>
              </a:xfrm>
              <a:prstGeom prst="rect">
                <a:avLst/>
              </a:prstGeom>
            </p:spPr>
          </p:pic>
        </p:grpSp>
        <p:grpSp>
          <p:nvGrpSpPr>
            <p:cNvPr id="18" name="Group 17">
              <a:extLst>
                <a:ext uri="{FF2B5EF4-FFF2-40B4-BE49-F238E27FC236}">
                  <a16:creationId xmlns:a16="http://schemas.microsoft.com/office/drawing/2014/main" id="{35A771CC-574F-2B39-C528-C613B32F73D1}"/>
                </a:ext>
              </a:extLst>
            </p:cNvPr>
            <p:cNvGrpSpPr/>
            <p:nvPr/>
          </p:nvGrpSpPr>
          <p:grpSpPr>
            <a:xfrm>
              <a:off x="4921948" y="837842"/>
              <a:ext cx="4108453" cy="3694063"/>
              <a:chOff x="4921948" y="1887586"/>
              <a:chExt cx="4108453" cy="3694063"/>
            </a:xfrm>
          </p:grpSpPr>
          <p:sp>
            <p:nvSpPr>
              <p:cNvPr id="36" name="Rectangle 35">
                <a:extLst>
                  <a:ext uri="{FF2B5EF4-FFF2-40B4-BE49-F238E27FC236}">
                    <a16:creationId xmlns:a16="http://schemas.microsoft.com/office/drawing/2014/main" id="{3C4E6B7B-120B-8CA7-36C8-F74909FE5417}"/>
                  </a:ext>
                </a:extLst>
              </p:cNvPr>
              <p:cNvSpPr/>
              <p:nvPr/>
            </p:nvSpPr>
            <p:spPr>
              <a:xfrm>
                <a:off x="4921949" y="1887586"/>
                <a:ext cx="4108452" cy="3694063"/>
              </a:xfrm>
              <a:prstGeom prst="rect">
                <a:avLst/>
              </a:prstGeom>
              <a:solidFill>
                <a:srgbClr val="F268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descr="A picture containing person, building, standing, gate&#10;&#10;Description automatically generated">
                <a:extLst>
                  <a:ext uri="{FF2B5EF4-FFF2-40B4-BE49-F238E27FC236}">
                    <a16:creationId xmlns:a16="http://schemas.microsoft.com/office/drawing/2014/main" id="{F356BD4D-7F78-E4B4-9E02-441A5D9A440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r="2708"/>
              <a:stretch/>
            </p:blipFill>
            <p:spPr>
              <a:xfrm>
                <a:off x="4921948" y="2770400"/>
                <a:ext cx="4108451" cy="2811249"/>
              </a:xfrm>
              <a:prstGeom prst="rect">
                <a:avLst/>
              </a:prstGeom>
            </p:spPr>
          </p:pic>
          <p:sp>
            <p:nvSpPr>
              <p:cNvPr id="39" name="TextBox 38">
                <a:extLst>
                  <a:ext uri="{FF2B5EF4-FFF2-40B4-BE49-F238E27FC236}">
                    <a16:creationId xmlns:a16="http://schemas.microsoft.com/office/drawing/2014/main" id="{16727749-CAD2-940E-BB47-3C928A34EE36}"/>
                  </a:ext>
                </a:extLst>
              </p:cNvPr>
              <p:cNvSpPr txBox="1"/>
              <p:nvPr/>
            </p:nvSpPr>
            <p:spPr>
              <a:xfrm>
                <a:off x="5191272" y="2154286"/>
                <a:ext cx="3569806" cy="400110"/>
              </a:xfrm>
              <a:prstGeom prst="rect">
                <a:avLst/>
              </a:prstGeom>
              <a:noFill/>
            </p:spPr>
            <p:txBody>
              <a:bodyPr wrap="square" rtlCol="0">
                <a:spAutoFit/>
              </a:bodyPr>
              <a:lstStyle>
                <a:defPPr>
                  <a:defRPr lang="en-US"/>
                </a:defPPr>
                <a:lvl1pPr>
                  <a:defRPr sz="3000" b="1">
                    <a:solidFill>
                      <a:srgbClr val="00205C"/>
                    </a:solidFill>
                    <a:latin typeface="Atkinson Hyperlegible"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tx1"/>
                    </a:solidFill>
                    <a:effectLst/>
                    <a:uLnTx/>
                    <a:uFillTx/>
                    <a:latin typeface="+mj-lt"/>
                    <a:ea typeface="+mn-ea"/>
                    <a:cs typeface="Arial" panose="020B0604020202020204" pitchFamily="34" charset="0"/>
                  </a:rPr>
                  <a:t>Medium term</a:t>
                </a:r>
              </a:p>
            </p:txBody>
          </p:sp>
        </p:grpSp>
        <p:grpSp>
          <p:nvGrpSpPr>
            <p:cNvPr id="19" name="Group 18">
              <a:extLst>
                <a:ext uri="{FF2B5EF4-FFF2-40B4-BE49-F238E27FC236}">
                  <a16:creationId xmlns:a16="http://schemas.microsoft.com/office/drawing/2014/main" id="{3E4AB280-66B4-28C2-E3F9-A8D615D1433F}"/>
                </a:ext>
              </a:extLst>
            </p:cNvPr>
            <p:cNvGrpSpPr/>
            <p:nvPr/>
          </p:nvGrpSpPr>
          <p:grpSpPr>
            <a:xfrm>
              <a:off x="9128590" y="837842"/>
              <a:ext cx="2351512" cy="3694063"/>
              <a:chOff x="9128590" y="1887586"/>
              <a:chExt cx="2351512" cy="3694063"/>
            </a:xfrm>
          </p:grpSpPr>
          <p:sp>
            <p:nvSpPr>
              <p:cNvPr id="31" name="Rectangle 30">
                <a:extLst>
                  <a:ext uri="{FF2B5EF4-FFF2-40B4-BE49-F238E27FC236}">
                    <a16:creationId xmlns:a16="http://schemas.microsoft.com/office/drawing/2014/main" id="{65C1BF52-B51A-C9BE-A363-31971DD37E72}"/>
                  </a:ext>
                </a:extLst>
              </p:cNvPr>
              <p:cNvSpPr/>
              <p:nvPr/>
            </p:nvSpPr>
            <p:spPr>
              <a:xfrm>
                <a:off x="9128591" y="1887586"/>
                <a:ext cx="2351511" cy="3694063"/>
              </a:xfrm>
              <a:prstGeom prst="rect">
                <a:avLst/>
              </a:prstGeom>
              <a:solidFill>
                <a:srgbClr val="80B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192D6788-CFB2-BE41-4329-A088E84B9B64}"/>
                  </a:ext>
                </a:extLst>
              </p:cNvPr>
              <p:cNvSpPr txBox="1"/>
              <p:nvPr/>
            </p:nvSpPr>
            <p:spPr>
              <a:xfrm>
                <a:off x="9212030" y="1982836"/>
                <a:ext cx="2184632" cy="707886"/>
              </a:xfrm>
              <a:prstGeom prst="rect">
                <a:avLst/>
              </a:prstGeom>
              <a:noFill/>
            </p:spPr>
            <p:txBody>
              <a:bodyPr wrap="square" rtlCol="0">
                <a:spAutoFit/>
              </a:bodyPr>
              <a:lstStyle>
                <a:defPPr>
                  <a:defRPr lang="en-US"/>
                </a:defPPr>
                <a:lvl1pPr>
                  <a:defRPr sz="3000" b="1">
                    <a:solidFill>
                      <a:srgbClr val="00205C"/>
                    </a:solidFill>
                    <a:latin typeface="Atkinson Hyperlegible"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tx1"/>
                    </a:solidFill>
                    <a:effectLst/>
                    <a:uLnTx/>
                    <a:uFillTx/>
                    <a:latin typeface="+mj-lt"/>
                    <a:ea typeface="+mn-ea"/>
                    <a:cs typeface="Arial" panose="020B0604020202020204" pitchFamily="34" charset="0"/>
                  </a:rPr>
                  <a:t>Long term, most expensive </a:t>
                </a:r>
              </a:p>
            </p:txBody>
          </p:sp>
          <p:pic>
            <p:nvPicPr>
              <p:cNvPr id="33" name="Picture 32" descr="A picture containing indoor, wall, tiled, kitchen appliance&#10;&#10;Description automatically generated">
                <a:extLst>
                  <a:ext uri="{FF2B5EF4-FFF2-40B4-BE49-F238E27FC236}">
                    <a16:creationId xmlns:a16="http://schemas.microsoft.com/office/drawing/2014/main" id="{4D5FDB4A-8A8B-D6B9-918F-20CC36A0CD3D}"/>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rot="5400000">
                <a:off x="8898721" y="3000268"/>
                <a:ext cx="2811249" cy="2351512"/>
              </a:xfrm>
              <a:prstGeom prst="rect">
                <a:avLst/>
              </a:prstGeom>
            </p:spPr>
          </p:pic>
        </p:grpSp>
        <p:sp>
          <p:nvSpPr>
            <p:cNvPr id="20" name="Arrow: Right 19">
              <a:extLst>
                <a:ext uri="{FF2B5EF4-FFF2-40B4-BE49-F238E27FC236}">
                  <a16:creationId xmlns:a16="http://schemas.microsoft.com/office/drawing/2014/main" id="{CDB8DBC8-BB22-1BE8-FECE-358E43FF4B44}"/>
                </a:ext>
              </a:extLst>
            </p:cNvPr>
            <p:cNvSpPr/>
            <p:nvPr/>
          </p:nvSpPr>
          <p:spPr>
            <a:xfrm>
              <a:off x="711898" y="4644034"/>
              <a:ext cx="10768204" cy="157274"/>
            </a:xfrm>
            <a:prstGeom prst="rightArrow">
              <a:avLst>
                <a:gd name="adj1" fmla="val 50000"/>
                <a:gd name="adj2" fmla="val 78263"/>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675C559-820B-6730-B46B-057AF18E1B67}"/>
                </a:ext>
              </a:extLst>
            </p:cNvPr>
            <p:cNvSpPr/>
            <p:nvPr/>
          </p:nvSpPr>
          <p:spPr>
            <a:xfrm>
              <a:off x="2628965" y="4597071"/>
              <a:ext cx="274320" cy="274320"/>
            </a:xfrm>
            <a:prstGeom prst="ellipse">
              <a:avLst/>
            </a:prstGeom>
            <a:solidFill>
              <a:schemeClr val="bg1"/>
            </a:solidFill>
            <a:ln>
              <a:solidFill>
                <a:srgbClr val="FED0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4CEE0DBC-00C4-E378-65BC-E412E9B13B4D}"/>
                </a:ext>
              </a:extLst>
            </p:cNvPr>
            <p:cNvSpPr/>
            <p:nvPr/>
          </p:nvSpPr>
          <p:spPr>
            <a:xfrm>
              <a:off x="6839015" y="4597071"/>
              <a:ext cx="274320" cy="274320"/>
            </a:xfrm>
            <a:prstGeom prst="ellipse">
              <a:avLst/>
            </a:prstGeom>
            <a:solidFill>
              <a:schemeClr val="bg1"/>
            </a:solidFill>
            <a:ln>
              <a:solidFill>
                <a:srgbClr val="F268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EEB3D3B9-DB06-3D87-86EC-002F2E96E602}"/>
                </a:ext>
              </a:extLst>
            </p:cNvPr>
            <p:cNvSpPr/>
            <p:nvPr/>
          </p:nvSpPr>
          <p:spPr>
            <a:xfrm>
              <a:off x="10167186" y="4597071"/>
              <a:ext cx="274320" cy="274320"/>
            </a:xfrm>
            <a:prstGeom prst="ellipse">
              <a:avLst/>
            </a:prstGeom>
            <a:solidFill>
              <a:schemeClr val="bg1"/>
            </a:solidFill>
            <a:ln>
              <a:solidFill>
                <a:srgbClr val="80BC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6B79901E-57DE-4682-7B91-17CB22EC4401}"/>
              </a:ext>
            </a:extLst>
          </p:cNvPr>
          <p:cNvSpPr txBox="1"/>
          <p:nvPr/>
        </p:nvSpPr>
        <p:spPr>
          <a:xfrm>
            <a:off x="128016" y="96886"/>
            <a:ext cx="11602561" cy="584775"/>
          </a:xfrm>
          <a:prstGeom prst="rect">
            <a:avLst/>
          </a:prstGeom>
          <a:noFill/>
        </p:spPr>
        <p:txBody>
          <a:bodyPr wrap="square" rtlCol="0">
            <a:spAutoFit/>
          </a:bodyPr>
          <a:lstStyle>
            <a:defPPr>
              <a:defRPr lang="en-US"/>
            </a:defPPr>
            <a:lvl1pPr>
              <a:defRPr sz="3200" b="1">
                <a:solidFill>
                  <a:srgbClr val="F0404C"/>
                </a:solidFill>
                <a:latin typeface="Atkinson Hyperlegible" pitchFamily="2" charset="0"/>
              </a:defRPr>
            </a:lvl1pPr>
          </a:lstStyle>
          <a:p>
            <a:r>
              <a:rPr lang="en-US" dirty="0"/>
              <a:t>Making incremental improvements</a:t>
            </a:r>
          </a:p>
        </p:txBody>
      </p:sp>
      <p:sp>
        <p:nvSpPr>
          <p:cNvPr id="30" name="Rectangle 29">
            <a:extLst>
              <a:ext uri="{FF2B5EF4-FFF2-40B4-BE49-F238E27FC236}">
                <a16:creationId xmlns:a16="http://schemas.microsoft.com/office/drawing/2014/main" id="{4888DD0F-DE9D-CD7A-136E-810A7E88979A}"/>
              </a:ext>
            </a:extLst>
          </p:cNvPr>
          <p:cNvSpPr/>
          <p:nvPr/>
        </p:nvSpPr>
        <p:spPr>
          <a:xfrm>
            <a:off x="711898" y="5064723"/>
            <a:ext cx="10768203" cy="1336077"/>
          </a:xfrm>
          <a:prstGeom prst="rect">
            <a:avLst/>
          </a:prstGeom>
          <a:solidFill>
            <a:schemeClr val="bg1"/>
          </a:solidFill>
          <a:ln>
            <a:solidFill>
              <a:srgbClr val="F268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1E8A6473-00DD-7BC2-9FAF-FC2EA3951F1E}"/>
              </a:ext>
            </a:extLst>
          </p:cNvPr>
          <p:cNvSpPr txBox="1"/>
          <p:nvPr/>
        </p:nvSpPr>
        <p:spPr>
          <a:xfrm>
            <a:off x="847710" y="5378818"/>
            <a:ext cx="10267979" cy="707886"/>
          </a:xfrm>
          <a:prstGeom prst="rect">
            <a:avLst/>
          </a:prstGeom>
          <a:noFill/>
        </p:spPr>
        <p:txBody>
          <a:bodyPr wrap="square" rtlCol="0">
            <a:spAutoFit/>
          </a:bodyPr>
          <a:lstStyle>
            <a:defPPr>
              <a:defRPr lang="en-US"/>
            </a:defPPr>
            <a:lvl1pPr>
              <a:defRPr sz="3000" b="1">
                <a:solidFill>
                  <a:srgbClr val="00205C"/>
                </a:solidFill>
                <a:latin typeface="Atkinson Hyperlegible" pitchFamily="2" charset="0"/>
              </a:defRPr>
            </a:lvl1pPr>
          </a:lstStyle>
          <a:p>
            <a:pPr marL="228600" lvl="0" indent="-228600">
              <a:buFont typeface="Arial" panose="020B0604020202020204" pitchFamily="34" charset="0"/>
              <a:buChar char="•"/>
            </a:pPr>
            <a:r>
              <a:rPr lang="en-US" sz="2000" b="0" dirty="0">
                <a:solidFill>
                  <a:schemeClr val="tx1"/>
                </a:solidFill>
                <a:cs typeface="Arial" panose="020B0604020202020204" pitchFamily="34" charset="0"/>
              </a:rPr>
              <a:t>Build lockable, covered storage areas.</a:t>
            </a:r>
          </a:p>
          <a:p>
            <a:pPr marL="228600" lvl="0" indent="-228600">
              <a:buFont typeface="Arial" panose="020B0604020202020204" pitchFamily="34" charset="0"/>
              <a:buChar char="•"/>
            </a:pPr>
            <a:r>
              <a:rPr lang="en-US" sz="2000" b="0" dirty="0">
                <a:solidFill>
                  <a:schemeClr val="tx1"/>
                </a:solidFill>
                <a:cs typeface="Arial" panose="020B0604020202020204" pitchFamily="34" charset="0"/>
              </a:rPr>
              <a:t>Build low-cost incinerator as interim solution. </a:t>
            </a:r>
            <a:endParaRPr lang="en-US" sz="1200" b="0" dirty="0">
              <a:solidFill>
                <a:schemeClr val="tx1"/>
              </a:solidFill>
            </a:endParaRPr>
          </a:p>
        </p:txBody>
      </p:sp>
      <p:sp>
        <p:nvSpPr>
          <p:cNvPr id="8" name="Oval 7">
            <a:extLst>
              <a:ext uri="{FF2B5EF4-FFF2-40B4-BE49-F238E27FC236}">
                <a16:creationId xmlns:a16="http://schemas.microsoft.com/office/drawing/2014/main" id="{1619E9A9-184F-B2B2-CCB7-EE4543C8E71C}"/>
              </a:ext>
            </a:extLst>
          </p:cNvPr>
          <p:cNvSpPr/>
          <p:nvPr/>
        </p:nvSpPr>
        <p:spPr>
          <a:xfrm>
            <a:off x="6907595" y="4665651"/>
            <a:ext cx="137160" cy="137160"/>
          </a:xfrm>
          <a:prstGeom prst="ellipse">
            <a:avLst/>
          </a:prstGeom>
          <a:solidFill>
            <a:srgbClr val="F268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19_2">
            <a:hlinkClick r:id="" action="ppaction://media"/>
            <a:extLst>
              <a:ext uri="{FF2B5EF4-FFF2-40B4-BE49-F238E27FC236}">
                <a16:creationId xmlns:a16="http://schemas.microsoft.com/office/drawing/2014/main" id="{FB5AB5E5-5A51-30EC-0171-59E815486C1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0" y="6858000"/>
            <a:ext cx="609600" cy="609600"/>
          </a:xfrm>
          <a:prstGeom prst="rect">
            <a:avLst/>
          </a:prstGeom>
        </p:spPr>
      </p:pic>
      <p:sp>
        <p:nvSpPr>
          <p:cNvPr id="3" name="Rectangle 2">
            <a:extLst>
              <a:ext uri="{FF2B5EF4-FFF2-40B4-BE49-F238E27FC236}">
                <a16:creationId xmlns:a16="http://schemas.microsoft.com/office/drawing/2014/main" id="{7B543E38-FAA9-C403-6982-7139BDF607C2}"/>
              </a:ext>
            </a:extLst>
          </p:cNvPr>
          <p:cNvSpPr/>
          <p:nvPr/>
        </p:nvSpPr>
        <p:spPr>
          <a:xfrm>
            <a:off x="10171176" y="6529276"/>
            <a:ext cx="2020824" cy="157274"/>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000000"/>
                </a:solidFill>
                <a:latin typeface="Atkinson Hyperlegible" pitchFamily="2" charset="0"/>
              </a:rPr>
              <a:t>Credits: WHO/Arabella Hayter</a:t>
            </a:r>
          </a:p>
        </p:txBody>
      </p:sp>
    </p:spTree>
    <p:extLst>
      <p:ext uri="{BB962C8B-B14F-4D97-AF65-F5344CB8AC3E}">
        <p14:creationId xmlns:p14="http://schemas.microsoft.com/office/powerpoint/2010/main" val="1388506679"/>
      </p:ext>
    </p:extLst>
  </p:cSld>
  <p:clrMapOvr>
    <a:masterClrMapping/>
  </p:clrMapOvr>
  <mc:AlternateContent xmlns:mc="http://schemas.openxmlformats.org/markup-compatibility/2006" xmlns:p14="http://schemas.microsoft.com/office/powerpoint/2010/main">
    <mc:Choice Requires="p14">
      <p:transition spd="slow" p14:dur="2000" advClick="0" advTm="11740"/>
    </mc:Choice>
    <mc:Fallback xmlns="">
      <p:transition spd="slow" advClick="0" advTm="117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736" fill="hold"/>
                                        <p:tgtEl>
                                          <p:spTgt spid="2"/>
                                        </p:tgtEl>
                                      </p:cBhvr>
                                    </p:cmd>
                                  </p:childTnLst>
                                </p:cTn>
                              </p:par>
                              <p:par>
                                <p:cTn id="7" presetID="53" presetClass="entr" presetSubtype="16"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p:cTn id="9" dur="500" fill="hold"/>
                                        <p:tgtEl>
                                          <p:spTgt spid="8"/>
                                        </p:tgtEl>
                                        <p:attrNameLst>
                                          <p:attrName>ppt_w</p:attrName>
                                        </p:attrNameLst>
                                      </p:cBhvr>
                                      <p:tavLst>
                                        <p:tav tm="0">
                                          <p:val>
                                            <p:fltVal val="0"/>
                                          </p:val>
                                        </p:tav>
                                        <p:tav tm="100000">
                                          <p:val>
                                            <p:strVal val="#ppt_w"/>
                                          </p:val>
                                        </p:tav>
                                      </p:tavLst>
                                    </p:anim>
                                    <p:anim calcmode="lin" valueType="num">
                                      <p:cBhvr>
                                        <p:cTn id="10" dur="500" fill="hold"/>
                                        <p:tgtEl>
                                          <p:spTgt spid="8"/>
                                        </p:tgtEl>
                                        <p:attrNameLst>
                                          <p:attrName>ppt_h</p:attrName>
                                        </p:attrNameLst>
                                      </p:cBhvr>
                                      <p:tavLst>
                                        <p:tav tm="0">
                                          <p:val>
                                            <p:fltVal val="0"/>
                                          </p:val>
                                        </p:tav>
                                        <p:tav tm="100000">
                                          <p:val>
                                            <p:strVal val="#ppt_h"/>
                                          </p:val>
                                        </p:tav>
                                      </p:tavLst>
                                    </p:anim>
                                    <p:animEffect transition="in" filter="fade">
                                      <p:cBhvr>
                                        <p:cTn id="11" dur="500"/>
                                        <p:tgtEl>
                                          <p:spTgt spid="8"/>
                                        </p:tgtEl>
                                      </p:cBhvr>
                                    </p:animEffect>
                                  </p:childTnLst>
                                </p:cTn>
                              </p:par>
                              <p:par>
                                <p:cTn id="12" presetID="22" presetClass="entr" presetSubtype="8" fill="hold" grpId="0" nodeType="withEffect">
                                  <p:stCondLst>
                                    <p:cond delay="250"/>
                                  </p:stCondLst>
                                  <p:childTnLst>
                                    <p:set>
                                      <p:cBhvr>
                                        <p:cTn id="13" dur="1" fill="hold">
                                          <p:stCondLst>
                                            <p:cond delay="0"/>
                                          </p:stCondLst>
                                        </p:cTn>
                                        <p:tgtEl>
                                          <p:spTgt spid="30"/>
                                        </p:tgtEl>
                                        <p:attrNameLst>
                                          <p:attrName>style.visibility</p:attrName>
                                        </p:attrNameLst>
                                      </p:cBhvr>
                                      <p:to>
                                        <p:strVal val="visible"/>
                                      </p:to>
                                    </p:set>
                                    <p:animEffect transition="in" filter="wipe(left)">
                                      <p:cBhvr>
                                        <p:cTn id="14" dur="500"/>
                                        <p:tgtEl>
                                          <p:spTgt spid="30"/>
                                        </p:tgtEl>
                                      </p:cBhvr>
                                    </p:animEffect>
                                  </p:childTnLst>
                                </p:cTn>
                              </p:par>
                              <p:par>
                                <p:cTn id="15" presetID="22" presetClass="entr" presetSubtype="8" fill="hold" grpId="0" nodeType="withEffect">
                                  <p:stCondLst>
                                    <p:cond delay="500"/>
                                  </p:stCondLst>
                                  <p:childTnLst>
                                    <p:set>
                                      <p:cBhvr>
                                        <p:cTn id="16" dur="1" fill="hold">
                                          <p:stCondLst>
                                            <p:cond delay="0"/>
                                          </p:stCondLst>
                                        </p:cTn>
                                        <p:tgtEl>
                                          <p:spTgt spid="38">
                                            <p:txEl>
                                              <p:pRg st="0" end="0"/>
                                            </p:txEl>
                                          </p:spTgt>
                                        </p:tgtEl>
                                        <p:attrNameLst>
                                          <p:attrName>style.visibility</p:attrName>
                                        </p:attrNameLst>
                                      </p:cBhvr>
                                      <p:to>
                                        <p:strVal val="visible"/>
                                      </p:to>
                                    </p:set>
                                    <p:animEffect transition="in" filter="wipe(left)">
                                      <p:cBhvr>
                                        <p:cTn id="17" dur="500"/>
                                        <p:tgtEl>
                                          <p:spTgt spid="38">
                                            <p:txEl>
                                              <p:pRg st="0" end="0"/>
                                            </p:txEl>
                                          </p:spTgt>
                                        </p:tgtEl>
                                      </p:cBhvr>
                                    </p:animEffect>
                                  </p:childTnLst>
                                </p:cTn>
                              </p:par>
                              <p:par>
                                <p:cTn id="18" presetID="22" presetClass="entr" presetSubtype="8" fill="hold" grpId="0" nodeType="withEffect">
                                  <p:stCondLst>
                                    <p:cond delay="5000"/>
                                  </p:stCondLst>
                                  <p:childTnLst>
                                    <p:set>
                                      <p:cBhvr>
                                        <p:cTn id="19" dur="1" fill="hold">
                                          <p:stCondLst>
                                            <p:cond delay="0"/>
                                          </p:stCondLst>
                                        </p:cTn>
                                        <p:tgtEl>
                                          <p:spTgt spid="38">
                                            <p:txEl>
                                              <p:pRg st="1" end="1"/>
                                            </p:txEl>
                                          </p:spTgt>
                                        </p:tgtEl>
                                        <p:attrNameLst>
                                          <p:attrName>style.visibility</p:attrName>
                                        </p:attrNameLst>
                                      </p:cBhvr>
                                      <p:to>
                                        <p:strVal val="visible"/>
                                      </p:to>
                                    </p:set>
                                    <p:animEffect transition="in" filter="wipe(left)">
                                      <p:cBhvr>
                                        <p:cTn id="20" dur="500"/>
                                        <p:tgtEl>
                                          <p:spTgt spid="38">
                                            <p:txEl>
                                              <p:pRg st="1" end="1"/>
                                            </p:txEl>
                                          </p:spTgt>
                                        </p:tgtEl>
                                      </p:cBhvr>
                                    </p:animEffect>
                                  </p:childTnLst>
                                </p:cTn>
                              </p:par>
                              <p:par>
                                <p:cTn id="21" presetID="22" presetClass="exit" presetSubtype="8" fill="hold" grpId="1" nodeType="withEffect">
                                  <p:stCondLst>
                                    <p:cond delay="11740"/>
                                  </p:stCondLst>
                                  <p:childTnLst>
                                    <p:animEffect transition="out" filter="wipe(left)">
                                      <p:cBhvr>
                                        <p:cTn id="22" dur="500"/>
                                        <p:tgtEl>
                                          <p:spTgt spid="30"/>
                                        </p:tgtEl>
                                      </p:cBhvr>
                                    </p:animEffect>
                                    <p:set>
                                      <p:cBhvr>
                                        <p:cTn id="23" dur="1" fill="hold">
                                          <p:stCondLst>
                                            <p:cond delay="499"/>
                                          </p:stCondLst>
                                        </p:cTn>
                                        <p:tgtEl>
                                          <p:spTgt spid="30"/>
                                        </p:tgtEl>
                                        <p:attrNameLst>
                                          <p:attrName>style.visibility</p:attrName>
                                        </p:attrNameLst>
                                      </p:cBhvr>
                                      <p:to>
                                        <p:strVal val="hidden"/>
                                      </p:to>
                                    </p:set>
                                  </p:childTnLst>
                                </p:cTn>
                              </p:par>
                              <p:par>
                                <p:cTn id="24" presetID="22" presetClass="exit" presetSubtype="8" fill="hold" grpId="1" nodeType="withEffect">
                                  <p:stCondLst>
                                    <p:cond delay="11740"/>
                                  </p:stCondLst>
                                  <p:childTnLst>
                                    <p:animEffect transition="out" filter="wipe(left)">
                                      <p:cBhvr>
                                        <p:cTn id="25" dur="500"/>
                                        <p:tgtEl>
                                          <p:spTgt spid="38">
                                            <p:txEl>
                                              <p:pRg st="0" end="0"/>
                                            </p:txEl>
                                          </p:spTgt>
                                        </p:tgtEl>
                                      </p:cBhvr>
                                    </p:animEffect>
                                    <p:set>
                                      <p:cBhvr>
                                        <p:cTn id="26" dur="1" fill="hold">
                                          <p:stCondLst>
                                            <p:cond delay="499"/>
                                          </p:stCondLst>
                                        </p:cTn>
                                        <p:tgtEl>
                                          <p:spTgt spid="38">
                                            <p:txEl>
                                              <p:pRg st="0" end="0"/>
                                            </p:txEl>
                                          </p:spTgt>
                                        </p:tgtEl>
                                        <p:attrNameLst>
                                          <p:attrName>style.visibility</p:attrName>
                                        </p:attrNameLst>
                                      </p:cBhvr>
                                      <p:to>
                                        <p:strVal val="hidden"/>
                                      </p:to>
                                    </p:set>
                                  </p:childTnLst>
                                </p:cTn>
                              </p:par>
                              <p:par>
                                <p:cTn id="27" presetID="22" presetClass="exit" presetSubtype="8" fill="hold" grpId="1" nodeType="withEffect">
                                  <p:stCondLst>
                                    <p:cond delay="11740"/>
                                  </p:stCondLst>
                                  <p:childTnLst>
                                    <p:animEffect transition="out" filter="wipe(left)">
                                      <p:cBhvr>
                                        <p:cTn id="28" dur="500"/>
                                        <p:tgtEl>
                                          <p:spTgt spid="38">
                                            <p:txEl>
                                              <p:pRg st="1" end="1"/>
                                            </p:txEl>
                                          </p:spTgt>
                                        </p:tgtEl>
                                      </p:cBhvr>
                                    </p:animEffect>
                                    <p:set>
                                      <p:cBhvr>
                                        <p:cTn id="29" dur="1" fill="hold">
                                          <p:stCondLst>
                                            <p:cond delay="499"/>
                                          </p:stCondLst>
                                        </p:cTn>
                                        <p:tgtEl>
                                          <p:spTgt spid="38">
                                            <p:txEl>
                                              <p:pRg st="1" end="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2"/>
                </p:tgtEl>
              </p:cMediaNode>
            </p:audio>
          </p:childTnLst>
        </p:cTn>
      </p:par>
    </p:tnLst>
    <p:bldLst>
      <p:bldP spid="30" grpId="0" animBg="1"/>
      <p:bldP spid="30" grpId="1" animBg="1"/>
      <p:bldP spid="38" grpId="0" uiExpand="1" build="p"/>
      <p:bldP spid="38" grpId="1" build="allAtOnce"/>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B79901E-57DE-4682-7B91-17CB22EC4401}"/>
              </a:ext>
            </a:extLst>
          </p:cNvPr>
          <p:cNvSpPr txBox="1"/>
          <p:nvPr/>
        </p:nvSpPr>
        <p:spPr>
          <a:xfrm>
            <a:off x="128016" y="96886"/>
            <a:ext cx="11602561" cy="584775"/>
          </a:xfrm>
          <a:prstGeom prst="rect">
            <a:avLst/>
          </a:prstGeom>
          <a:noFill/>
        </p:spPr>
        <p:txBody>
          <a:bodyPr wrap="square" rtlCol="0">
            <a:spAutoFit/>
          </a:bodyPr>
          <a:lstStyle>
            <a:defPPr>
              <a:defRPr lang="en-US"/>
            </a:defPPr>
            <a:lvl1pPr>
              <a:defRPr sz="3200" b="1">
                <a:solidFill>
                  <a:srgbClr val="F0404C"/>
                </a:solidFill>
                <a:latin typeface="Atkinson Hyperlegible" pitchFamily="2" charset="0"/>
              </a:defRPr>
            </a:lvl1pPr>
          </a:lstStyle>
          <a:p>
            <a:r>
              <a:rPr lang="en-US" dirty="0"/>
              <a:t>Making incremental improvements</a:t>
            </a:r>
          </a:p>
        </p:txBody>
      </p:sp>
      <p:sp>
        <p:nvSpPr>
          <p:cNvPr id="30" name="Rectangle 29">
            <a:extLst>
              <a:ext uri="{FF2B5EF4-FFF2-40B4-BE49-F238E27FC236}">
                <a16:creationId xmlns:a16="http://schemas.microsoft.com/office/drawing/2014/main" id="{4888DD0F-DE9D-CD7A-136E-810A7E88979A}"/>
              </a:ext>
            </a:extLst>
          </p:cNvPr>
          <p:cNvSpPr/>
          <p:nvPr/>
        </p:nvSpPr>
        <p:spPr>
          <a:xfrm>
            <a:off x="711898" y="4988523"/>
            <a:ext cx="10768203" cy="1463040"/>
          </a:xfrm>
          <a:prstGeom prst="rect">
            <a:avLst/>
          </a:prstGeom>
          <a:solidFill>
            <a:schemeClr val="bg1"/>
          </a:solidFill>
          <a:ln>
            <a:solidFill>
              <a:srgbClr val="80BC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1E8A6473-00DD-7BC2-9FAF-FC2EA3951F1E}"/>
              </a:ext>
            </a:extLst>
          </p:cNvPr>
          <p:cNvSpPr txBox="1"/>
          <p:nvPr/>
        </p:nvSpPr>
        <p:spPr>
          <a:xfrm>
            <a:off x="847710" y="5058324"/>
            <a:ext cx="10267979" cy="1323439"/>
          </a:xfrm>
          <a:prstGeom prst="rect">
            <a:avLst/>
          </a:prstGeom>
          <a:noFill/>
        </p:spPr>
        <p:txBody>
          <a:bodyPr wrap="square" rtlCol="0">
            <a:spAutoFit/>
          </a:bodyPr>
          <a:lstStyle>
            <a:defPPr>
              <a:defRPr lang="en-US"/>
            </a:defPPr>
            <a:lvl1pPr>
              <a:defRPr sz="3000" b="1">
                <a:solidFill>
                  <a:srgbClr val="00205C"/>
                </a:solidFill>
                <a:latin typeface="Atkinson Hyperlegible" pitchFamily="2" charset="0"/>
              </a:defRPr>
            </a:lvl1pPr>
          </a:lstStyle>
          <a:p>
            <a:pPr marL="228600" lvl="0" indent="-228600">
              <a:buFont typeface="Arial" panose="020B0604020202020204" pitchFamily="34" charset="0"/>
              <a:buChar char="•"/>
            </a:pPr>
            <a:r>
              <a:rPr lang="en-US" sz="2000" b="0" dirty="0">
                <a:solidFill>
                  <a:schemeClr val="tx1"/>
                </a:solidFill>
                <a:cs typeface="Arial" panose="020B0604020202020204" pitchFamily="34" charset="0"/>
              </a:rPr>
              <a:t>Reverse logistics system.</a:t>
            </a:r>
          </a:p>
          <a:p>
            <a:pPr marL="228600" lvl="0" indent="-228600">
              <a:buFont typeface="Arial" panose="020B0604020202020204" pitchFamily="34" charset="0"/>
              <a:buChar char="•"/>
            </a:pPr>
            <a:r>
              <a:rPr lang="en-US" sz="2000" b="0" dirty="0">
                <a:solidFill>
                  <a:schemeClr val="tx1"/>
                </a:solidFill>
                <a:cs typeface="Arial" panose="020B0604020202020204" pitchFamily="34" charset="0"/>
              </a:rPr>
              <a:t>Waste is regularly &amp; safely transported to centralized plant. </a:t>
            </a:r>
          </a:p>
          <a:p>
            <a:pPr marL="228600" lvl="0" indent="-228600">
              <a:buFont typeface="Arial" panose="020B0604020202020204" pitchFamily="34" charset="0"/>
              <a:buChar char="•"/>
            </a:pPr>
            <a:r>
              <a:rPr lang="en-US" sz="2000" b="0" dirty="0">
                <a:solidFill>
                  <a:schemeClr val="tx1"/>
                </a:solidFill>
                <a:cs typeface="Arial" panose="020B0604020202020204" pitchFamily="34" charset="0"/>
              </a:rPr>
              <a:t>Non-burn technologies.</a:t>
            </a:r>
          </a:p>
          <a:p>
            <a:pPr marL="228600" lvl="0" indent="-228600">
              <a:buFont typeface="Arial" panose="020B0604020202020204" pitchFamily="34" charset="0"/>
              <a:buChar char="•"/>
            </a:pPr>
            <a:r>
              <a:rPr lang="en-US" sz="2000" b="0" dirty="0">
                <a:solidFill>
                  <a:schemeClr val="tx1"/>
                </a:solidFill>
                <a:cs typeface="Arial" panose="020B0604020202020204" pitchFamily="34" charset="0"/>
              </a:rPr>
              <a:t>Solar power.</a:t>
            </a:r>
            <a:endParaRPr lang="en-US" sz="1200" b="0" dirty="0">
              <a:solidFill>
                <a:schemeClr val="tx1"/>
              </a:solidFill>
            </a:endParaRPr>
          </a:p>
        </p:txBody>
      </p:sp>
      <p:grpSp>
        <p:nvGrpSpPr>
          <p:cNvPr id="18" name="Group 17">
            <a:extLst>
              <a:ext uri="{FF2B5EF4-FFF2-40B4-BE49-F238E27FC236}">
                <a16:creationId xmlns:a16="http://schemas.microsoft.com/office/drawing/2014/main" id="{4F301E1C-AE4E-2E68-EE71-843C6122F2E1}"/>
              </a:ext>
            </a:extLst>
          </p:cNvPr>
          <p:cNvGrpSpPr/>
          <p:nvPr/>
        </p:nvGrpSpPr>
        <p:grpSpPr>
          <a:xfrm>
            <a:off x="711898" y="837842"/>
            <a:ext cx="10768204" cy="4033549"/>
            <a:chOff x="711898" y="837842"/>
            <a:chExt cx="10768204" cy="4033549"/>
          </a:xfrm>
        </p:grpSpPr>
        <p:grpSp>
          <p:nvGrpSpPr>
            <p:cNvPr id="19" name="Group 18">
              <a:extLst>
                <a:ext uri="{FF2B5EF4-FFF2-40B4-BE49-F238E27FC236}">
                  <a16:creationId xmlns:a16="http://schemas.microsoft.com/office/drawing/2014/main" id="{5E7D6816-DB5C-7B32-539D-07F6336B5E57}"/>
                </a:ext>
              </a:extLst>
            </p:cNvPr>
            <p:cNvGrpSpPr/>
            <p:nvPr/>
          </p:nvGrpSpPr>
          <p:grpSpPr>
            <a:xfrm>
              <a:off x="711899" y="837842"/>
              <a:ext cx="4111859" cy="3694064"/>
              <a:chOff x="711899" y="1887586"/>
              <a:chExt cx="4111859" cy="3694064"/>
            </a:xfrm>
          </p:grpSpPr>
          <p:sp>
            <p:nvSpPr>
              <p:cNvPr id="43" name="Rectangle 42">
                <a:extLst>
                  <a:ext uri="{FF2B5EF4-FFF2-40B4-BE49-F238E27FC236}">
                    <a16:creationId xmlns:a16="http://schemas.microsoft.com/office/drawing/2014/main" id="{797F260B-6B79-F960-EBF4-C3A151454A8D}"/>
                  </a:ext>
                </a:extLst>
              </p:cNvPr>
              <p:cNvSpPr/>
              <p:nvPr/>
            </p:nvSpPr>
            <p:spPr>
              <a:xfrm>
                <a:off x="711899" y="1887586"/>
                <a:ext cx="4108452" cy="3694063"/>
              </a:xfrm>
              <a:prstGeom prst="rect">
                <a:avLst/>
              </a:prstGeom>
              <a:solidFill>
                <a:srgbClr val="FED0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84E030AC-5C45-1477-62D0-AEE40C68C334}"/>
                  </a:ext>
                </a:extLst>
              </p:cNvPr>
              <p:cNvSpPr txBox="1"/>
              <p:nvPr/>
            </p:nvSpPr>
            <p:spPr>
              <a:xfrm>
                <a:off x="981222" y="1982836"/>
                <a:ext cx="3569806" cy="707886"/>
              </a:xfrm>
              <a:prstGeom prst="rect">
                <a:avLst/>
              </a:prstGeom>
              <a:noFill/>
            </p:spPr>
            <p:txBody>
              <a:bodyPr wrap="square" rtlCol="0">
                <a:spAutoFit/>
              </a:bodyPr>
              <a:lstStyle>
                <a:defPPr>
                  <a:defRPr lang="en-US"/>
                </a:defPPr>
                <a:lvl1pPr>
                  <a:defRPr sz="3000" b="1">
                    <a:solidFill>
                      <a:srgbClr val="00205C"/>
                    </a:solidFill>
                    <a:latin typeface="Atkinson Hyperlegible"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tx1"/>
                    </a:solidFill>
                    <a:effectLst/>
                    <a:uLnTx/>
                    <a:uFillTx/>
                    <a:latin typeface="+mj-lt"/>
                    <a:ea typeface="+mn-ea"/>
                    <a:cs typeface="Arial" panose="020B0604020202020204" pitchFamily="34" charset="0"/>
                  </a:rPr>
                  <a:t>Immediate improvements, minimal cost </a:t>
                </a:r>
              </a:p>
            </p:txBody>
          </p:sp>
          <p:pic>
            <p:nvPicPr>
              <p:cNvPr id="45" name="Picture 44" descr="A picture containing text, indoor, green, cluttered&#10;&#10;Description automatically generated">
                <a:extLst>
                  <a:ext uri="{FF2B5EF4-FFF2-40B4-BE49-F238E27FC236}">
                    <a16:creationId xmlns:a16="http://schemas.microsoft.com/office/drawing/2014/main" id="{3A93AD5E-3CF8-04B8-D408-C6C90D40AB1D}"/>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rot="5400000">
                <a:off x="303019" y="3179280"/>
                <a:ext cx="2811250" cy="1993490"/>
              </a:xfrm>
              <a:prstGeom prst="rect">
                <a:avLst/>
              </a:prstGeom>
            </p:spPr>
          </p:pic>
          <p:pic>
            <p:nvPicPr>
              <p:cNvPr id="46" name="Picture 45">
                <a:extLst>
                  <a:ext uri="{FF2B5EF4-FFF2-40B4-BE49-F238E27FC236}">
                    <a16:creationId xmlns:a16="http://schemas.microsoft.com/office/drawing/2014/main" id="{E0256DA7-78C3-4673-70A5-5807D03BA4E4}"/>
                  </a:ext>
                </a:extLst>
              </p:cNvPr>
              <p:cNvPicPr>
                <a:picLocks noChangeAspect="1"/>
              </p:cNvPicPr>
              <p:nvPr/>
            </p:nvPicPr>
            <p:blipFill rotWithShape="1">
              <a:blip r:embed="rId6"/>
              <a:srcRect b="496"/>
              <a:stretch/>
            </p:blipFill>
            <p:spPr>
              <a:xfrm>
                <a:off x="2705389" y="2770400"/>
                <a:ext cx="2118369" cy="2811249"/>
              </a:xfrm>
              <a:prstGeom prst="rect">
                <a:avLst/>
              </a:prstGeom>
            </p:spPr>
          </p:pic>
        </p:grpSp>
        <p:grpSp>
          <p:nvGrpSpPr>
            <p:cNvPr id="20" name="Group 19">
              <a:extLst>
                <a:ext uri="{FF2B5EF4-FFF2-40B4-BE49-F238E27FC236}">
                  <a16:creationId xmlns:a16="http://schemas.microsoft.com/office/drawing/2014/main" id="{E3D434D9-9B81-154A-DD44-F6F505A7B900}"/>
                </a:ext>
              </a:extLst>
            </p:cNvPr>
            <p:cNvGrpSpPr/>
            <p:nvPr/>
          </p:nvGrpSpPr>
          <p:grpSpPr>
            <a:xfrm>
              <a:off x="4921948" y="837842"/>
              <a:ext cx="4108453" cy="3694063"/>
              <a:chOff x="4921948" y="1887586"/>
              <a:chExt cx="4108453" cy="3694063"/>
            </a:xfrm>
          </p:grpSpPr>
          <p:sp>
            <p:nvSpPr>
              <p:cNvPr id="39" name="Rectangle 38">
                <a:extLst>
                  <a:ext uri="{FF2B5EF4-FFF2-40B4-BE49-F238E27FC236}">
                    <a16:creationId xmlns:a16="http://schemas.microsoft.com/office/drawing/2014/main" id="{2D2BA34C-ABE0-7785-8096-802EAC38E741}"/>
                  </a:ext>
                </a:extLst>
              </p:cNvPr>
              <p:cNvSpPr/>
              <p:nvPr/>
            </p:nvSpPr>
            <p:spPr>
              <a:xfrm>
                <a:off x="4921949" y="1887586"/>
                <a:ext cx="4108452" cy="3694063"/>
              </a:xfrm>
              <a:prstGeom prst="rect">
                <a:avLst/>
              </a:prstGeom>
              <a:solidFill>
                <a:srgbClr val="F268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descr="A picture containing person, building, standing, gate&#10;&#10;Description automatically generated">
                <a:extLst>
                  <a:ext uri="{FF2B5EF4-FFF2-40B4-BE49-F238E27FC236}">
                    <a16:creationId xmlns:a16="http://schemas.microsoft.com/office/drawing/2014/main" id="{DCE1F00D-8A07-A4D1-19B8-1B9CD0550FD7}"/>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r="2708"/>
              <a:stretch/>
            </p:blipFill>
            <p:spPr>
              <a:xfrm>
                <a:off x="4921948" y="2770400"/>
                <a:ext cx="4108451" cy="2811249"/>
              </a:xfrm>
              <a:prstGeom prst="rect">
                <a:avLst/>
              </a:prstGeom>
            </p:spPr>
          </p:pic>
          <p:sp>
            <p:nvSpPr>
              <p:cNvPr id="41" name="TextBox 40">
                <a:extLst>
                  <a:ext uri="{FF2B5EF4-FFF2-40B4-BE49-F238E27FC236}">
                    <a16:creationId xmlns:a16="http://schemas.microsoft.com/office/drawing/2014/main" id="{88C1A342-587A-D570-7347-CCCAC1FE75D2}"/>
                  </a:ext>
                </a:extLst>
              </p:cNvPr>
              <p:cNvSpPr txBox="1"/>
              <p:nvPr/>
            </p:nvSpPr>
            <p:spPr>
              <a:xfrm>
                <a:off x="5191272" y="2154286"/>
                <a:ext cx="3569806" cy="400110"/>
              </a:xfrm>
              <a:prstGeom prst="rect">
                <a:avLst/>
              </a:prstGeom>
              <a:noFill/>
            </p:spPr>
            <p:txBody>
              <a:bodyPr wrap="square" rtlCol="0">
                <a:spAutoFit/>
              </a:bodyPr>
              <a:lstStyle>
                <a:defPPr>
                  <a:defRPr lang="en-US"/>
                </a:defPPr>
                <a:lvl1pPr>
                  <a:defRPr sz="3000" b="1">
                    <a:solidFill>
                      <a:srgbClr val="00205C"/>
                    </a:solidFill>
                    <a:latin typeface="Atkinson Hyperlegible"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tx1"/>
                    </a:solidFill>
                    <a:effectLst/>
                    <a:uLnTx/>
                    <a:uFillTx/>
                    <a:latin typeface="+mj-lt"/>
                    <a:ea typeface="+mn-ea"/>
                    <a:cs typeface="Arial" panose="020B0604020202020204" pitchFamily="34" charset="0"/>
                  </a:rPr>
                  <a:t>Medium term</a:t>
                </a:r>
              </a:p>
            </p:txBody>
          </p:sp>
        </p:grpSp>
        <p:grpSp>
          <p:nvGrpSpPr>
            <p:cNvPr id="22" name="Group 21">
              <a:extLst>
                <a:ext uri="{FF2B5EF4-FFF2-40B4-BE49-F238E27FC236}">
                  <a16:creationId xmlns:a16="http://schemas.microsoft.com/office/drawing/2014/main" id="{4D2943C6-5F25-2C18-F9DD-A8011A6FC31C}"/>
                </a:ext>
              </a:extLst>
            </p:cNvPr>
            <p:cNvGrpSpPr/>
            <p:nvPr/>
          </p:nvGrpSpPr>
          <p:grpSpPr>
            <a:xfrm>
              <a:off x="9128590" y="837842"/>
              <a:ext cx="2351512" cy="3694063"/>
              <a:chOff x="9128590" y="1887586"/>
              <a:chExt cx="2351512" cy="3694063"/>
            </a:xfrm>
          </p:grpSpPr>
          <p:sp>
            <p:nvSpPr>
              <p:cNvPr id="33" name="Rectangle 32">
                <a:extLst>
                  <a:ext uri="{FF2B5EF4-FFF2-40B4-BE49-F238E27FC236}">
                    <a16:creationId xmlns:a16="http://schemas.microsoft.com/office/drawing/2014/main" id="{E61464B5-BDB8-107E-2533-11C0D798092F}"/>
                  </a:ext>
                </a:extLst>
              </p:cNvPr>
              <p:cNvSpPr/>
              <p:nvPr/>
            </p:nvSpPr>
            <p:spPr>
              <a:xfrm>
                <a:off x="9128591" y="1887586"/>
                <a:ext cx="2351511" cy="3694063"/>
              </a:xfrm>
              <a:prstGeom prst="rect">
                <a:avLst/>
              </a:prstGeom>
              <a:solidFill>
                <a:srgbClr val="80B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994F8612-8421-F6A3-BE50-04813DF9ACC8}"/>
                  </a:ext>
                </a:extLst>
              </p:cNvPr>
              <p:cNvSpPr txBox="1"/>
              <p:nvPr/>
            </p:nvSpPr>
            <p:spPr>
              <a:xfrm>
                <a:off x="9212030" y="1982836"/>
                <a:ext cx="2184632" cy="707886"/>
              </a:xfrm>
              <a:prstGeom prst="rect">
                <a:avLst/>
              </a:prstGeom>
              <a:noFill/>
            </p:spPr>
            <p:txBody>
              <a:bodyPr wrap="square" rtlCol="0">
                <a:spAutoFit/>
              </a:bodyPr>
              <a:lstStyle>
                <a:defPPr>
                  <a:defRPr lang="en-US"/>
                </a:defPPr>
                <a:lvl1pPr>
                  <a:defRPr sz="3000" b="1">
                    <a:solidFill>
                      <a:srgbClr val="00205C"/>
                    </a:solidFill>
                    <a:latin typeface="Atkinson Hyperlegible"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tx1"/>
                    </a:solidFill>
                    <a:effectLst/>
                    <a:uLnTx/>
                    <a:uFillTx/>
                    <a:latin typeface="+mj-lt"/>
                    <a:ea typeface="+mn-ea"/>
                    <a:cs typeface="Arial" panose="020B0604020202020204" pitchFamily="34" charset="0"/>
                  </a:rPr>
                  <a:t>Long term, most expensive </a:t>
                </a:r>
              </a:p>
            </p:txBody>
          </p:sp>
          <p:pic>
            <p:nvPicPr>
              <p:cNvPr id="36" name="Picture 35" descr="A picture containing indoor, wall, tiled, kitchen appliance&#10;&#10;Description automatically generated">
                <a:extLst>
                  <a:ext uri="{FF2B5EF4-FFF2-40B4-BE49-F238E27FC236}">
                    <a16:creationId xmlns:a16="http://schemas.microsoft.com/office/drawing/2014/main" id="{9CF1B004-8565-902C-5AEF-79890CC55C1A}"/>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rot="5400000">
                <a:off x="8898721" y="3000268"/>
                <a:ext cx="2811249" cy="2351512"/>
              </a:xfrm>
              <a:prstGeom prst="rect">
                <a:avLst/>
              </a:prstGeom>
            </p:spPr>
          </p:pic>
        </p:grpSp>
        <p:sp>
          <p:nvSpPr>
            <p:cNvPr id="25" name="Arrow: Right 24">
              <a:extLst>
                <a:ext uri="{FF2B5EF4-FFF2-40B4-BE49-F238E27FC236}">
                  <a16:creationId xmlns:a16="http://schemas.microsoft.com/office/drawing/2014/main" id="{85396C75-A2B9-D50A-5979-56C67F7429D8}"/>
                </a:ext>
              </a:extLst>
            </p:cNvPr>
            <p:cNvSpPr/>
            <p:nvPr/>
          </p:nvSpPr>
          <p:spPr>
            <a:xfrm>
              <a:off x="711898" y="4644034"/>
              <a:ext cx="10768204" cy="157274"/>
            </a:xfrm>
            <a:prstGeom prst="rightArrow">
              <a:avLst>
                <a:gd name="adj1" fmla="val 50000"/>
                <a:gd name="adj2" fmla="val 78263"/>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9E261AB5-AB96-63B6-F2D4-3CCE7EDCABBB}"/>
                </a:ext>
              </a:extLst>
            </p:cNvPr>
            <p:cNvSpPr/>
            <p:nvPr/>
          </p:nvSpPr>
          <p:spPr>
            <a:xfrm>
              <a:off x="2628965" y="4597071"/>
              <a:ext cx="274320" cy="274320"/>
            </a:xfrm>
            <a:prstGeom prst="ellipse">
              <a:avLst/>
            </a:prstGeom>
            <a:solidFill>
              <a:schemeClr val="bg1"/>
            </a:solidFill>
            <a:ln>
              <a:solidFill>
                <a:srgbClr val="FED0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69C791B2-3EC3-8A77-30D7-B64DB528FA6D}"/>
                </a:ext>
              </a:extLst>
            </p:cNvPr>
            <p:cNvSpPr/>
            <p:nvPr/>
          </p:nvSpPr>
          <p:spPr>
            <a:xfrm>
              <a:off x="6839015" y="4597071"/>
              <a:ext cx="274320" cy="274320"/>
            </a:xfrm>
            <a:prstGeom prst="ellipse">
              <a:avLst/>
            </a:prstGeom>
            <a:solidFill>
              <a:schemeClr val="bg1"/>
            </a:solidFill>
            <a:ln>
              <a:solidFill>
                <a:srgbClr val="F268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9816DF5B-CAE0-202E-690D-4D91453342B3}"/>
                </a:ext>
              </a:extLst>
            </p:cNvPr>
            <p:cNvSpPr/>
            <p:nvPr/>
          </p:nvSpPr>
          <p:spPr>
            <a:xfrm>
              <a:off x="10167186" y="4597071"/>
              <a:ext cx="274320" cy="274320"/>
            </a:xfrm>
            <a:prstGeom prst="ellipse">
              <a:avLst/>
            </a:prstGeom>
            <a:solidFill>
              <a:schemeClr val="bg1"/>
            </a:solidFill>
            <a:ln>
              <a:solidFill>
                <a:srgbClr val="80BC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Oval 47">
            <a:extLst>
              <a:ext uri="{FF2B5EF4-FFF2-40B4-BE49-F238E27FC236}">
                <a16:creationId xmlns:a16="http://schemas.microsoft.com/office/drawing/2014/main" id="{1F296810-C365-2251-6868-30EDDC8D21F0}"/>
              </a:ext>
            </a:extLst>
          </p:cNvPr>
          <p:cNvSpPr/>
          <p:nvPr/>
        </p:nvSpPr>
        <p:spPr>
          <a:xfrm>
            <a:off x="10231820" y="4665651"/>
            <a:ext cx="137160" cy="137160"/>
          </a:xfrm>
          <a:prstGeom prst="ellipse">
            <a:avLst/>
          </a:prstGeom>
          <a:solidFill>
            <a:srgbClr val="80B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19_3">
            <a:hlinkClick r:id="" action="ppaction://media"/>
            <a:extLst>
              <a:ext uri="{FF2B5EF4-FFF2-40B4-BE49-F238E27FC236}">
                <a16:creationId xmlns:a16="http://schemas.microsoft.com/office/drawing/2014/main" id="{57A3633D-E739-CE07-73DB-6F742C2E5B1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0" y="6883289"/>
            <a:ext cx="609600" cy="609600"/>
          </a:xfrm>
          <a:prstGeom prst="rect">
            <a:avLst/>
          </a:prstGeom>
        </p:spPr>
      </p:pic>
      <p:sp>
        <p:nvSpPr>
          <p:cNvPr id="3" name="Rectangle 2">
            <a:extLst>
              <a:ext uri="{FF2B5EF4-FFF2-40B4-BE49-F238E27FC236}">
                <a16:creationId xmlns:a16="http://schemas.microsoft.com/office/drawing/2014/main" id="{077B6EB4-6A9D-B941-C65F-7399A83E218D}"/>
              </a:ext>
            </a:extLst>
          </p:cNvPr>
          <p:cNvSpPr/>
          <p:nvPr/>
        </p:nvSpPr>
        <p:spPr>
          <a:xfrm>
            <a:off x="10171176" y="6529276"/>
            <a:ext cx="2020824" cy="157274"/>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000000"/>
                </a:solidFill>
                <a:latin typeface="Atkinson Hyperlegible" pitchFamily="2" charset="0"/>
              </a:rPr>
              <a:t>Credits: WHO/Arabella Hayter</a:t>
            </a:r>
          </a:p>
        </p:txBody>
      </p:sp>
    </p:spTree>
    <p:extLst>
      <p:ext uri="{BB962C8B-B14F-4D97-AF65-F5344CB8AC3E}">
        <p14:creationId xmlns:p14="http://schemas.microsoft.com/office/powerpoint/2010/main" val="3025886131"/>
      </p:ext>
    </p:extLst>
  </p:cSld>
  <p:clrMapOvr>
    <a:masterClrMapping/>
  </p:clrMapOvr>
  <mc:AlternateContent xmlns:mc="http://schemas.openxmlformats.org/markup-compatibility/2006" xmlns:p14="http://schemas.microsoft.com/office/powerpoint/2010/main">
    <mc:Choice Requires="p14">
      <p:transition spd="slow" p14:dur="2000" advClick="0" advTm="28200"/>
    </mc:Choice>
    <mc:Fallback xmlns="">
      <p:transition spd="slow" advClick="0" advTm="28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200" fill="hold"/>
                                        <p:tgtEl>
                                          <p:spTgt spid="2"/>
                                        </p:tgtEl>
                                      </p:cBhvr>
                                    </p:cmd>
                                  </p:childTnLst>
                                </p:cTn>
                              </p:par>
                              <p:par>
                                <p:cTn id="7" presetID="53" presetClass="entr" presetSubtype="16" fill="hold" grpId="0" nodeType="withEffect">
                                  <p:stCondLst>
                                    <p:cond delay="0"/>
                                  </p:stCondLst>
                                  <p:childTnLst>
                                    <p:set>
                                      <p:cBhvr>
                                        <p:cTn id="8" dur="1" fill="hold">
                                          <p:stCondLst>
                                            <p:cond delay="0"/>
                                          </p:stCondLst>
                                        </p:cTn>
                                        <p:tgtEl>
                                          <p:spTgt spid="48"/>
                                        </p:tgtEl>
                                        <p:attrNameLst>
                                          <p:attrName>style.visibility</p:attrName>
                                        </p:attrNameLst>
                                      </p:cBhvr>
                                      <p:to>
                                        <p:strVal val="visible"/>
                                      </p:to>
                                    </p:set>
                                    <p:anim calcmode="lin" valueType="num">
                                      <p:cBhvr>
                                        <p:cTn id="9" dur="500" fill="hold"/>
                                        <p:tgtEl>
                                          <p:spTgt spid="48"/>
                                        </p:tgtEl>
                                        <p:attrNameLst>
                                          <p:attrName>ppt_w</p:attrName>
                                        </p:attrNameLst>
                                      </p:cBhvr>
                                      <p:tavLst>
                                        <p:tav tm="0">
                                          <p:val>
                                            <p:fltVal val="0"/>
                                          </p:val>
                                        </p:tav>
                                        <p:tav tm="100000">
                                          <p:val>
                                            <p:strVal val="#ppt_w"/>
                                          </p:val>
                                        </p:tav>
                                      </p:tavLst>
                                    </p:anim>
                                    <p:anim calcmode="lin" valueType="num">
                                      <p:cBhvr>
                                        <p:cTn id="10" dur="500" fill="hold"/>
                                        <p:tgtEl>
                                          <p:spTgt spid="48"/>
                                        </p:tgtEl>
                                        <p:attrNameLst>
                                          <p:attrName>ppt_h</p:attrName>
                                        </p:attrNameLst>
                                      </p:cBhvr>
                                      <p:tavLst>
                                        <p:tav tm="0">
                                          <p:val>
                                            <p:fltVal val="0"/>
                                          </p:val>
                                        </p:tav>
                                        <p:tav tm="100000">
                                          <p:val>
                                            <p:strVal val="#ppt_h"/>
                                          </p:val>
                                        </p:tav>
                                      </p:tavLst>
                                    </p:anim>
                                    <p:animEffect transition="in" filter="fade">
                                      <p:cBhvr>
                                        <p:cTn id="11" dur="500"/>
                                        <p:tgtEl>
                                          <p:spTgt spid="48"/>
                                        </p:tgtEl>
                                      </p:cBhvr>
                                    </p:animEffect>
                                  </p:childTnLst>
                                </p:cTn>
                              </p:par>
                              <p:par>
                                <p:cTn id="12" presetID="22" presetClass="entr" presetSubtype="8" fill="hold" grpId="0" nodeType="withEffect">
                                  <p:stCondLst>
                                    <p:cond delay="250"/>
                                  </p:stCondLst>
                                  <p:childTnLst>
                                    <p:set>
                                      <p:cBhvr>
                                        <p:cTn id="13" dur="1" fill="hold">
                                          <p:stCondLst>
                                            <p:cond delay="0"/>
                                          </p:stCondLst>
                                        </p:cTn>
                                        <p:tgtEl>
                                          <p:spTgt spid="30"/>
                                        </p:tgtEl>
                                        <p:attrNameLst>
                                          <p:attrName>style.visibility</p:attrName>
                                        </p:attrNameLst>
                                      </p:cBhvr>
                                      <p:to>
                                        <p:strVal val="visible"/>
                                      </p:to>
                                    </p:set>
                                    <p:animEffect transition="in" filter="wipe(left)">
                                      <p:cBhvr>
                                        <p:cTn id="14" dur="500"/>
                                        <p:tgtEl>
                                          <p:spTgt spid="30"/>
                                        </p:tgtEl>
                                      </p:cBhvr>
                                    </p:animEffect>
                                  </p:childTnLst>
                                </p:cTn>
                              </p:par>
                              <p:par>
                                <p:cTn id="15" presetID="22" presetClass="entr" presetSubtype="8" fill="hold" grpId="0" nodeType="withEffect">
                                  <p:stCondLst>
                                    <p:cond delay="500"/>
                                  </p:stCondLst>
                                  <p:childTnLst>
                                    <p:set>
                                      <p:cBhvr>
                                        <p:cTn id="16" dur="1" fill="hold">
                                          <p:stCondLst>
                                            <p:cond delay="0"/>
                                          </p:stCondLst>
                                        </p:cTn>
                                        <p:tgtEl>
                                          <p:spTgt spid="38">
                                            <p:txEl>
                                              <p:pRg st="0" end="0"/>
                                            </p:txEl>
                                          </p:spTgt>
                                        </p:tgtEl>
                                        <p:attrNameLst>
                                          <p:attrName>style.visibility</p:attrName>
                                        </p:attrNameLst>
                                      </p:cBhvr>
                                      <p:to>
                                        <p:strVal val="visible"/>
                                      </p:to>
                                    </p:set>
                                    <p:animEffect transition="in" filter="wipe(left)">
                                      <p:cBhvr>
                                        <p:cTn id="17" dur="500"/>
                                        <p:tgtEl>
                                          <p:spTgt spid="38">
                                            <p:txEl>
                                              <p:pRg st="0" end="0"/>
                                            </p:txEl>
                                          </p:spTgt>
                                        </p:tgtEl>
                                      </p:cBhvr>
                                    </p:animEffect>
                                  </p:childTnLst>
                                </p:cTn>
                              </p:par>
                              <p:par>
                                <p:cTn id="18" presetID="22" presetClass="entr" presetSubtype="8" fill="hold" grpId="0" nodeType="withEffect">
                                  <p:stCondLst>
                                    <p:cond delay="6250"/>
                                  </p:stCondLst>
                                  <p:childTnLst>
                                    <p:set>
                                      <p:cBhvr>
                                        <p:cTn id="19" dur="1" fill="hold">
                                          <p:stCondLst>
                                            <p:cond delay="0"/>
                                          </p:stCondLst>
                                        </p:cTn>
                                        <p:tgtEl>
                                          <p:spTgt spid="38">
                                            <p:txEl>
                                              <p:pRg st="1" end="1"/>
                                            </p:txEl>
                                          </p:spTgt>
                                        </p:tgtEl>
                                        <p:attrNameLst>
                                          <p:attrName>style.visibility</p:attrName>
                                        </p:attrNameLst>
                                      </p:cBhvr>
                                      <p:to>
                                        <p:strVal val="visible"/>
                                      </p:to>
                                    </p:set>
                                    <p:animEffect transition="in" filter="wipe(left)">
                                      <p:cBhvr>
                                        <p:cTn id="20" dur="500"/>
                                        <p:tgtEl>
                                          <p:spTgt spid="38">
                                            <p:txEl>
                                              <p:pRg st="1" end="1"/>
                                            </p:txEl>
                                          </p:spTgt>
                                        </p:tgtEl>
                                      </p:cBhvr>
                                    </p:animEffect>
                                  </p:childTnLst>
                                </p:cTn>
                              </p:par>
                              <p:par>
                                <p:cTn id="21" presetID="22" presetClass="entr" presetSubtype="8" fill="hold" grpId="0" nodeType="withEffect">
                                  <p:stCondLst>
                                    <p:cond delay="10750"/>
                                  </p:stCondLst>
                                  <p:childTnLst>
                                    <p:set>
                                      <p:cBhvr>
                                        <p:cTn id="22" dur="1" fill="hold">
                                          <p:stCondLst>
                                            <p:cond delay="0"/>
                                          </p:stCondLst>
                                        </p:cTn>
                                        <p:tgtEl>
                                          <p:spTgt spid="38">
                                            <p:txEl>
                                              <p:pRg st="2" end="2"/>
                                            </p:txEl>
                                          </p:spTgt>
                                        </p:tgtEl>
                                        <p:attrNameLst>
                                          <p:attrName>style.visibility</p:attrName>
                                        </p:attrNameLst>
                                      </p:cBhvr>
                                      <p:to>
                                        <p:strVal val="visible"/>
                                      </p:to>
                                    </p:set>
                                    <p:animEffect transition="in" filter="wipe(left)">
                                      <p:cBhvr>
                                        <p:cTn id="23" dur="500"/>
                                        <p:tgtEl>
                                          <p:spTgt spid="38">
                                            <p:txEl>
                                              <p:pRg st="2" end="2"/>
                                            </p:txEl>
                                          </p:spTgt>
                                        </p:tgtEl>
                                      </p:cBhvr>
                                    </p:animEffect>
                                  </p:childTnLst>
                                </p:cTn>
                              </p:par>
                              <p:par>
                                <p:cTn id="24" presetID="22" presetClass="entr" presetSubtype="8" fill="hold" grpId="0" nodeType="withEffect">
                                  <p:stCondLst>
                                    <p:cond delay="11250"/>
                                  </p:stCondLst>
                                  <p:childTnLst>
                                    <p:set>
                                      <p:cBhvr>
                                        <p:cTn id="25" dur="1" fill="hold">
                                          <p:stCondLst>
                                            <p:cond delay="0"/>
                                          </p:stCondLst>
                                        </p:cTn>
                                        <p:tgtEl>
                                          <p:spTgt spid="38">
                                            <p:txEl>
                                              <p:pRg st="3" end="3"/>
                                            </p:txEl>
                                          </p:spTgt>
                                        </p:tgtEl>
                                        <p:attrNameLst>
                                          <p:attrName>style.visibility</p:attrName>
                                        </p:attrNameLst>
                                      </p:cBhvr>
                                      <p:to>
                                        <p:strVal val="visible"/>
                                      </p:to>
                                    </p:set>
                                    <p:animEffect transition="in" filter="wipe(left)">
                                      <p:cBhvr>
                                        <p:cTn id="26" dur="500"/>
                                        <p:tgtEl>
                                          <p:spTgt spid="38">
                                            <p:txEl>
                                              <p:pRg st="3" end="3"/>
                                            </p:txEl>
                                          </p:spTgt>
                                        </p:tgtEl>
                                      </p:cBhvr>
                                    </p:animEffect>
                                  </p:childTnLst>
                                </p:cTn>
                              </p:par>
                              <p:par>
                                <p:cTn id="27" presetID="2" presetClass="exit" presetSubtype="8" fill="hold" grpId="0" nodeType="withEffect">
                                  <p:stCondLst>
                                    <p:cond delay="28200"/>
                                  </p:stCondLst>
                                  <p:childTnLst>
                                    <p:anim calcmode="lin" valueType="num">
                                      <p:cBhvr additive="base">
                                        <p:cTn id="28" dur="500"/>
                                        <p:tgtEl>
                                          <p:spTgt spid="5"/>
                                        </p:tgtEl>
                                        <p:attrNameLst>
                                          <p:attrName>ppt_x</p:attrName>
                                        </p:attrNameLst>
                                      </p:cBhvr>
                                      <p:tavLst>
                                        <p:tav tm="0">
                                          <p:val>
                                            <p:strVal val="ppt_x"/>
                                          </p:val>
                                        </p:tav>
                                        <p:tav tm="100000">
                                          <p:val>
                                            <p:strVal val="0-ppt_w/2"/>
                                          </p:val>
                                        </p:tav>
                                      </p:tavLst>
                                    </p:anim>
                                    <p:anim calcmode="lin" valueType="num">
                                      <p:cBhvr additive="base">
                                        <p:cTn id="29" dur="500"/>
                                        <p:tgtEl>
                                          <p:spTgt spid="5"/>
                                        </p:tgtEl>
                                        <p:attrNameLst>
                                          <p:attrName>ppt_y</p:attrName>
                                        </p:attrNameLst>
                                      </p:cBhvr>
                                      <p:tavLst>
                                        <p:tav tm="0">
                                          <p:val>
                                            <p:strVal val="ppt_y"/>
                                          </p:val>
                                        </p:tav>
                                        <p:tav tm="100000">
                                          <p:val>
                                            <p:strVal val="ppt_y"/>
                                          </p:val>
                                        </p:tav>
                                      </p:tavLst>
                                    </p:anim>
                                    <p:set>
                                      <p:cBhvr>
                                        <p:cTn id="30" dur="1" fill="hold">
                                          <p:stCondLst>
                                            <p:cond delay="499"/>
                                          </p:stCondLst>
                                        </p:cTn>
                                        <p:tgtEl>
                                          <p:spTgt spid="5"/>
                                        </p:tgtEl>
                                        <p:attrNameLst>
                                          <p:attrName>style.visibility</p:attrName>
                                        </p:attrNameLst>
                                      </p:cBhvr>
                                      <p:to>
                                        <p:strVal val="hidden"/>
                                      </p:to>
                                    </p:set>
                                  </p:childTnLst>
                                </p:cTn>
                              </p:par>
                              <p:par>
                                <p:cTn id="31" presetID="2" presetClass="exit" presetSubtype="2" fill="hold" grpId="1" nodeType="withEffect">
                                  <p:stCondLst>
                                    <p:cond delay="28200"/>
                                  </p:stCondLst>
                                  <p:childTnLst>
                                    <p:anim calcmode="lin" valueType="num">
                                      <p:cBhvr additive="base">
                                        <p:cTn id="32" dur="500"/>
                                        <p:tgtEl>
                                          <p:spTgt spid="48"/>
                                        </p:tgtEl>
                                        <p:attrNameLst>
                                          <p:attrName>ppt_x</p:attrName>
                                        </p:attrNameLst>
                                      </p:cBhvr>
                                      <p:tavLst>
                                        <p:tav tm="0">
                                          <p:val>
                                            <p:strVal val="ppt_x"/>
                                          </p:val>
                                        </p:tav>
                                        <p:tav tm="100000">
                                          <p:val>
                                            <p:strVal val="1+ppt_w/2"/>
                                          </p:val>
                                        </p:tav>
                                      </p:tavLst>
                                    </p:anim>
                                    <p:anim calcmode="lin" valueType="num">
                                      <p:cBhvr additive="base">
                                        <p:cTn id="33" dur="500"/>
                                        <p:tgtEl>
                                          <p:spTgt spid="48"/>
                                        </p:tgtEl>
                                        <p:attrNameLst>
                                          <p:attrName>ppt_y</p:attrName>
                                        </p:attrNameLst>
                                      </p:cBhvr>
                                      <p:tavLst>
                                        <p:tav tm="0">
                                          <p:val>
                                            <p:strVal val="ppt_y"/>
                                          </p:val>
                                        </p:tav>
                                        <p:tav tm="100000">
                                          <p:val>
                                            <p:strVal val="ppt_y"/>
                                          </p:val>
                                        </p:tav>
                                      </p:tavLst>
                                    </p:anim>
                                    <p:set>
                                      <p:cBhvr>
                                        <p:cTn id="34" dur="1" fill="hold">
                                          <p:stCondLst>
                                            <p:cond delay="499"/>
                                          </p:stCondLst>
                                        </p:cTn>
                                        <p:tgtEl>
                                          <p:spTgt spid="48"/>
                                        </p:tgtEl>
                                        <p:attrNameLst>
                                          <p:attrName>style.visibility</p:attrName>
                                        </p:attrNameLst>
                                      </p:cBhvr>
                                      <p:to>
                                        <p:strVal val="hidden"/>
                                      </p:to>
                                    </p:set>
                                  </p:childTnLst>
                                </p:cTn>
                              </p:par>
                              <p:par>
                                <p:cTn id="35" presetID="2" presetClass="exit" presetSubtype="2" fill="hold" nodeType="withEffect">
                                  <p:stCondLst>
                                    <p:cond delay="28200"/>
                                  </p:stCondLst>
                                  <p:childTnLst>
                                    <p:anim calcmode="lin" valueType="num">
                                      <p:cBhvr additive="base">
                                        <p:cTn id="36" dur="500"/>
                                        <p:tgtEl>
                                          <p:spTgt spid="18"/>
                                        </p:tgtEl>
                                        <p:attrNameLst>
                                          <p:attrName>ppt_x</p:attrName>
                                        </p:attrNameLst>
                                      </p:cBhvr>
                                      <p:tavLst>
                                        <p:tav tm="0">
                                          <p:val>
                                            <p:strVal val="ppt_x"/>
                                          </p:val>
                                        </p:tav>
                                        <p:tav tm="100000">
                                          <p:val>
                                            <p:strVal val="1+ppt_w/2"/>
                                          </p:val>
                                        </p:tav>
                                      </p:tavLst>
                                    </p:anim>
                                    <p:anim calcmode="lin" valueType="num">
                                      <p:cBhvr additive="base">
                                        <p:cTn id="37" dur="500"/>
                                        <p:tgtEl>
                                          <p:spTgt spid="18"/>
                                        </p:tgtEl>
                                        <p:attrNameLst>
                                          <p:attrName>ppt_y</p:attrName>
                                        </p:attrNameLst>
                                      </p:cBhvr>
                                      <p:tavLst>
                                        <p:tav tm="0">
                                          <p:val>
                                            <p:strVal val="ppt_y"/>
                                          </p:val>
                                        </p:tav>
                                        <p:tav tm="100000">
                                          <p:val>
                                            <p:strVal val="ppt_y"/>
                                          </p:val>
                                        </p:tav>
                                      </p:tavLst>
                                    </p:anim>
                                    <p:set>
                                      <p:cBhvr>
                                        <p:cTn id="38" dur="1" fill="hold">
                                          <p:stCondLst>
                                            <p:cond delay="499"/>
                                          </p:stCondLst>
                                        </p:cTn>
                                        <p:tgtEl>
                                          <p:spTgt spid="18"/>
                                        </p:tgtEl>
                                        <p:attrNameLst>
                                          <p:attrName>style.visibility</p:attrName>
                                        </p:attrNameLst>
                                      </p:cBhvr>
                                      <p:to>
                                        <p:strVal val="hidden"/>
                                      </p:to>
                                    </p:set>
                                  </p:childTnLst>
                                </p:cTn>
                              </p:par>
                              <p:par>
                                <p:cTn id="39" presetID="2" presetClass="exit" presetSubtype="8" fill="hold" grpId="1" nodeType="withEffect">
                                  <p:stCondLst>
                                    <p:cond delay="28200"/>
                                  </p:stCondLst>
                                  <p:childTnLst>
                                    <p:anim calcmode="lin" valueType="num">
                                      <p:cBhvr additive="base">
                                        <p:cTn id="40" dur="500"/>
                                        <p:tgtEl>
                                          <p:spTgt spid="30"/>
                                        </p:tgtEl>
                                        <p:attrNameLst>
                                          <p:attrName>ppt_x</p:attrName>
                                        </p:attrNameLst>
                                      </p:cBhvr>
                                      <p:tavLst>
                                        <p:tav tm="0">
                                          <p:val>
                                            <p:strVal val="ppt_x"/>
                                          </p:val>
                                        </p:tav>
                                        <p:tav tm="100000">
                                          <p:val>
                                            <p:strVal val="0-ppt_w/2"/>
                                          </p:val>
                                        </p:tav>
                                      </p:tavLst>
                                    </p:anim>
                                    <p:anim calcmode="lin" valueType="num">
                                      <p:cBhvr additive="base">
                                        <p:cTn id="41" dur="500"/>
                                        <p:tgtEl>
                                          <p:spTgt spid="30"/>
                                        </p:tgtEl>
                                        <p:attrNameLst>
                                          <p:attrName>ppt_y</p:attrName>
                                        </p:attrNameLst>
                                      </p:cBhvr>
                                      <p:tavLst>
                                        <p:tav tm="0">
                                          <p:val>
                                            <p:strVal val="ppt_y"/>
                                          </p:val>
                                        </p:tav>
                                        <p:tav tm="100000">
                                          <p:val>
                                            <p:strVal val="ppt_y"/>
                                          </p:val>
                                        </p:tav>
                                      </p:tavLst>
                                    </p:anim>
                                    <p:set>
                                      <p:cBhvr>
                                        <p:cTn id="42" dur="1" fill="hold">
                                          <p:stCondLst>
                                            <p:cond delay="499"/>
                                          </p:stCondLst>
                                        </p:cTn>
                                        <p:tgtEl>
                                          <p:spTgt spid="30"/>
                                        </p:tgtEl>
                                        <p:attrNameLst>
                                          <p:attrName>style.visibility</p:attrName>
                                        </p:attrNameLst>
                                      </p:cBhvr>
                                      <p:to>
                                        <p:strVal val="hidden"/>
                                      </p:to>
                                    </p:set>
                                  </p:childTnLst>
                                </p:cTn>
                              </p:par>
                              <p:par>
                                <p:cTn id="43" presetID="2" presetClass="exit" presetSubtype="8" fill="hold" grpId="1" nodeType="withEffect">
                                  <p:stCondLst>
                                    <p:cond delay="28200"/>
                                  </p:stCondLst>
                                  <p:childTnLst>
                                    <p:anim calcmode="lin" valueType="num">
                                      <p:cBhvr additive="base">
                                        <p:cTn id="44" dur="500"/>
                                        <p:tgtEl>
                                          <p:spTgt spid="38">
                                            <p:txEl>
                                              <p:pRg st="0" end="0"/>
                                            </p:txEl>
                                          </p:spTgt>
                                        </p:tgtEl>
                                        <p:attrNameLst>
                                          <p:attrName>ppt_x</p:attrName>
                                        </p:attrNameLst>
                                      </p:cBhvr>
                                      <p:tavLst>
                                        <p:tav tm="0">
                                          <p:val>
                                            <p:strVal val="ppt_x"/>
                                          </p:val>
                                        </p:tav>
                                        <p:tav tm="100000">
                                          <p:val>
                                            <p:strVal val="0-ppt_w/2"/>
                                          </p:val>
                                        </p:tav>
                                      </p:tavLst>
                                    </p:anim>
                                    <p:anim calcmode="lin" valueType="num">
                                      <p:cBhvr additive="base">
                                        <p:cTn id="45" dur="500"/>
                                        <p:tgtEl>
                                          <p:spTgt spid="38">
                                            <p:txEl>
                                              <p:pRg st="0" end="0"/>
                                            </p:txEl>
                                          </p:spTgt>
                                        </p:tgtEl>
                                        <p:attrNameLst>
                                          <p:attrName>ppt_y</p:attrName>
                                        </p:attrNameLst>
                                      </p:cBhvr>
                                      <p:tavLst>
                                        <p:tav tm="0">
                                          <p:val>
                                            <p:strVal val="ppt_y"/>
                                          </p:val>
                                        </p:tav>
                                        <p:tav tm="100000">
                                          <p:val>
                                            <p:strVal val="ppt_y"/>
                                          </p:val>
                                        </p:tav>
                                      </p:tavLst>
                                    </p:anim>
                                    <p:set>
                                      <p:cBhvr>
                                        <p:cTn id="46" dur="1" fill="hold">
                                          <p:stCondLst>
                                            <p:cond delay="499"/>
                                          </p:stCondLst>
                                        </p:cTn>
                                        <p:tgtEl>
                                          <p:spTgt spid="38">
                                            <p:txEl>
                                              <p:pRg st="0" end="0"/>
                                            </p:txEl>
                                          </p:spTgt>
                                        </p:tgtEl>
                                        <p:attrNameLst>
                                          <p:attrName>style.visibility</p:attrName>
                                        </p:attrNameLst>
                                      </p:cBhvr>
                                      <p:to>
                                        <p:strVal val="hidden"/>
                                      </p:to>
                                    </p:set>
                                  </p:childTnLst>
                                </p:cTn>
                              </p:par>
                              <p:par>
                                <p:cTn id="47" presetID="2" presetClass="exit" presetSubtype="8" fill="hold" grpId="1" nodeType="withEffect">
                                  <p:stCondLst>
                                    <p:cond delay="28200"/>
                                  </p:stCondLst>
                                  <p:childTnLst>
                                    <p:anim calcmode="lin" valueType="num">
                                      <p:cBhvr additive="base">
                                        <p:cTn id="48" dur="500"/>
                                        <p:tgtEl>
                                          <p:spTgt spid="38">
                                            <p:txEl>
                                              <p:pRg st="1" end="1"/>
                                            </p:txEl>
                                          </p:spTgt>
                                        </p:tgtEl>
                                        <p:attrNameLst>
                                          <p:attrName>ppt_x</p:attrName>
                                        </p:attrNameLst>
                                      </p:cBhvr>
                                      <p:tavLst>
                                        <p:tav tm="0">
                                          <p:val>
                                            <p:strVal val="ppt_x"/>
                                          </p:val>
                                        </p:tav>
                                        <p:tav tm="100000">
                                          <p:val>
                                            <p:strVal val="0-ppt_w/2"/>
                                          </p:val>
                                        </p:tav>
                                      </p:tavLst>
                                    </p:anim>
                                    <p:anim calcmode="lin" valueType="num">
                                      <p:cBhvr additive="base">
                                        <p:cTn id="49" dur="500"/>
                                        <p:tgtEl>
                                          <p:spTgt spid="38">
                                            <p:txEl>
                                              <p:pRg st="1" end="1"/>
                                            </p:txEl>
                                          </p:spTgt>
                                        </p:tgtEl>
                                        <p:attrNameLst>
                                          <p:attrName>ppt_y</p:attrName>
                                        </p:attrNameLst>
                                      </p:cBhvr>
                                      <p:tavLst>
                                        <p:tav tm="0">
                                          <p:val>
                                            <p:strVal val="ppt_y"/>
                                          </p:val>
                                        </p:tav>
                                        <p:tav tm="100000">
                                          <p:val>
                                            <p:strVal val="ppt_y"/>
                                          </p:val>
                                        </p:tav>
                                      </p:tavLst>
                                    </p:anim>
                                    <p:set>
                                      <p:cBhvr>
                                        <p:cTn id="50" dur="1" fill="hold">
                                          <p:stCondLst>
                                            <p:cond delay="499"/>
                                          </p:stCondLst>
                                        </p:cTn>
                                        <p:tgtEl>
                                          <p:spTgt spid="38">
                                            <p:txEl>
                                              <p:pRg st="1" end="1"/>
                                            </p:txEl>
                                          </p:spTgt>
                                        </p:tgtEl>
                                        <p:attrNameLst>
                                          <p:attrName>style.visibility</p:attrName>
                                        </p:attrNameLst>
                                      </p:cBhvr>
                                      <p:to>
                                        <p:strVal val="hidden"/>
                                      </p:to>
                                    </p:set>
                                  </p:childTnLst>
                                </p:cTn>
                              </p:par>
                              <p:par>
                                <p:cTn id="51" presetID="2" presetClass="exit" presetSubtype="8" fill="hold" grpId="1" nodeType="withEffect">
                                  <p:stCondLst>
                                    <p:cond delay="28200"/>
                                  </p:stCondLst>
                                  <p:childTnLst>
                                    <p:anim calcmode="lin" valueType="num">
                                      <p:cBhvr additive="base">
                                        <p:cTn id="52" dur="500"/>
                                        <p:tgtEl>
                                          <p:spTgt spid="38">
                                            <p:txEl>
                                              <p:pRg st="2" end="2"/>
                                            </p:txEl>
                                          </p:spTgt>
                                        </p:tgtEl>
                                        <p:attrNameLst>
                                          <p:attrName>ppt_x</p:attrName>
                                        </p:attrNameLst>
                                      </p:cBhvr>
                                      <p:tavLst>
                                        <p:tav tm="0">
                                          <p:val>
                                            <p:strVal val="ppt_x"/>
                                          </p:val>
                                        </p:tav>
                                        <p:tav tm="100000">
                                          <p:val>
                                            <p:strVal val="0-ppt_w/2"/>
                                          </p:val>
                                        </p:tav>
                                      </p:tavLst>
                                    </p:anim>
                                    <p:anim calcmode="lin" valueType="num">
                                      <p:cBhvr additive="base">
                                        <p:cTn id="53" dur="500"/>
                                        <p:tgtEl>
                                          <p:spTgt spid="38">
                                            <p:txEl>
                                              <p:pRg st="2" end="2"/>
                                            </p:txEl>
                                          </p:spTgt>
                                        </p:tgtEl>
                                        <p:attrNameLst>
                                          <p:attrName>ppt_y</p:attrName>
                                        </p:attrNameLst>
                                      </p:cBhvr>
                                      <p:tavLst>
                                        <p:tav tm="0">
                                          <p:val>
                                            <p:strVal val="ppt_y"/>
                                          </p:val>
                                        </p:tav>
                                        <p:tav tm="100000">
                                          <p:val>
                                            <p:strVal val="ppt_y"/>
                                          </p:val>
                                        </p:tav>
                                      </p:tavLst>
                                    </p:anim>
                                    <p:set>
                                      <p:cBhvr>
                                        <p:cTn id="54" dur="1" fill="hold">
                                          <p:stCondLst>
                                            <p:cond delay="499"/>
                                          </p:stCondLst>
                                        </p:cTn>
                                        <p:tgtEl>
                                          <p:spTgt spid="38">
                                            <p:txEl>
                                              <p:pRg st="2" end="2"/>
                                            </p:txEl>
                                          </p:spTgt>
                                        </p:tgtEl>
                                        <p:attrNameLst>
                                          <p:attrName>style.visibility</p:attrName>
                                        </p:attrNameLst>
                                      </p:cBhvr>
                                      <p:to>
                                        <p:strVal val="hidden"/>
                                      </p:to>
                                    </p:set>
                                  </p:childTnLst>
                                </p:cTn>
                              </p:par>
                              <p:par>
                                <p:cTn id="55" presetID="2" presetClass="exit" presetSubtype="8" fill="hold" grpId="1" nodeType="withEffect">
                                  <p:stCondLst>
                                    <p:cond delay="28200"/>
                                  </p:stCondLst>
                                  <p:childTnLst>
                                    <p:anim calcmode="lin" valueType="num">
                                      <p:cBhvr additive="base">
                                        <p:cTn id="56" dur="500"/>
                                        <p:tgtEl>
                                          <p:spTgt spid="38">
                                            <p:txEl>
                                              <p:pRg st="3" end="3"/>
                                            </p:txEl>
                                          </p:spTgt>
                                        </p:tgtEl>
                                        <p:attrNameLst>
                                          <p:attrName>ppt_x</p:attrName>
                                        </p:attrNameLst>
                                      </p:cBhvr>
                                      <p:tavLst>
                                        <p:tav tm="0">
                                          <p:val>
                                            <p:strVal val="ppt_x"/>
                                          </p:val>
                                        </p:tav>
                                        <p:tav tm="100000">
                                          <p:val>
                                            <p:strVal val="0-ppt_w/2"/>
                                          </p:val>
                                        </p:tav>
                                      </p:tavLst>
                                    </p:anim>
                                    <p:anim calcmode="lin" valueType="num">
                                      <p:cBhvr additive="base">
                                        <p:cTn id="57" dur="500"/>
                                        <p:tgtEl>
                                          <p:spTgt spid="38">
                                            <p:txEl>
                                              <p:pRg st="3" end="3"/>
                                            </p:txEl>
                                          </p:spTgt>
                                        </p:tgtEl>
                                        <p:attrNameLst>
                                          <p:attrName>ppt_y</p:attrName>
                                        </p:attrNameLst>
                                      </p:cBhvr>
                                      <p:tavLst>
                                        <p:tav tm="0">
                                          <p:val>
                                            <p:strVal val="ppt_y"/>
                                          </p:val>
                                        </p:tav>
                                        <p:tav tm="100000">
                                          <p:val>
                                            <p:strVal val="ppt_y"/>
                                          </p:val>
                                        </p:tav>
                                      </p:tavLst>
                                    </p:anim>
                                    <p:set>
                                      <p:cBhvr>
                                        <p:cTn id="58" dur="1" fill="hold">
                                          <p:stCondLst>
                                            <p:cond delay="499"/>
                                          </p:stCondLst>
                                        </p:cTn>
                                        <p:tgtEl>
                                          <p:spTgt spid="38">
                                            <p:txEl>
                                              <p:pRg st="3" end="3"/>
                                            </p:txEl>
                                          </p:spTgt>
                                        </p:tgtEl>
                                        <p:attrNameLst>
                                          <p:attrName>style.visibility</p:attrName>
                                        </p:attrNameLst>
                                      </p:cBhvr>
                                      <p:to>
                                        <p:strVal val="hidden"/>
                                      </p:to>
                                    </p:set>
                                  </p:childTnLst>
                                </p:cTn>
                              </p:par>
                              <p:par>
                                <p:cTn id="59" presetID="10" presetClass="exit" presetSubtype="0" fill="hold" grpId="0" nodeType="withEffect">
                                  <p:stCondLst>
                                    <p:cond delay="28200"/>
                                  </p:stCondLst>
                                  <p:childTnLst>
                                    <p:animEffect transition="out" filter="fade">
                                      <p:cBhvr>
                                        <p:cTn id="60" dur="500"/>
                                        <p:tgtEl>
                                          <p:spTgt spid="3"/>
                                        </p:tgtEl>
                                      </p:cBhvr>
                                    </p:animEffect>
                                    <p:set>
                                      <p:cBhvr>
                                        <p:cTn id="61"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2" fill="hold" display="0">
                  <p:stCondLst>
                    <p:cond delay="indefinite"/>
                  </p:stCondLst>
                  <p:endCondLst>
                    <p:cond evt="onStopAudio" delay="0">
                      <p:tgtEl>
                        <p:sldTgt/>
                      </p:tgtEl>
                    </p:cond>
                  </p:endCondLst>
                </p:cTn>
                <p:tgtEl>
                  <p:spTgt spid="2"/>
                </p:tgtEl>
              </p:cMediaNode>
            </p:audio>
          </p:childTnLst>
        </p:cTn>
      </p:par>
    </p:tnLst>
    <p:bldLst>
      <p:bldP spid="5" grpId="0"/>
      <p:bldP spid="30" grpId="0" animBg="1"/>
      <p:bldP spid="30" grpId="1" animBg="1"/>
      <p:bldP spid="38" grpId="0" uiExpand="1" build="p"/>
      <p:bldP spid="38" grpId="1" build="allAtOnce"/>
      <p:bldP spid="48" grpId="0" animBg="1"/>
      <p:bldP spid="48" grpId="1" animBg="1"/>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Oval 193">
            <a:extLst>
              <a:ext uri="{FF2B5EF4-FFF2-40B4-BE49-F238E27FC236}">
                <a16:creationId xmlns:a16="http://schemas.microsoft.com/office/drawing/2014/main" id="{03BD79B8-D080-61AC-76E0-3AEE4F0739DC}"/>
              </a:ext>
            </a:extLst>
          </p:cNvPr>
          <p:cNvSpPr/>
          <p:nvPr/>
        </p:nvSpPr>
        <p:spPr>
          <a:xfrm>
            <a:off x="4139876" y="1200150"/>
            <a:ext cx="3912248" cy="3912248"/>
          </a:xfrm>
          <a:prstGeom prst="ellipse">
            <a:avLst/>
          </a:prstGeom>
          <a:solidFill>
            <a:schemeClr val="bg1">
              <a:lumMod val="95000"/>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TextBox 199">
            <a:extLst>
              <a:ext uri="{FF2B5EF4-FFF2-40B4-BE49-F238E27FC236}">
                <a16:creationId xmlns:a16="http://schemas.microsoft.com/office/drawing/2014/main" id="{17657528-E9B8-0010-D1B3-0D63C0145E4E}"/>
              </a:ext>
            </a:extLst>
          </p:cNvPr>
          <p:cNvSpPr txBox="1"/>
          <p:nvPr/>
        </p:nvSpPr>
        <p:spPr>
          <a:xfrm>
            <a:off x="128016" y="96886"/>
            <a:ext cx="11771884" cy="584775"/>
          </a:xfrm>
          <a:prstGeom prst="rect">
            <a:avLst/>
          </a:prstGeom>
          <a:noFill/>
        </p:spPr>
        <p:txBody>
          <a:bodyPr wrap="square" rtlCol="0">
            <a:spAutoFit/>
          </a:bodyPr>
          <a:lstStyle>
            <a:defPPr>
              <a:defRPr lang="en-US"/>
            </a:defPPr>
            <a:lvl1pPr>
              <a:defRPr sz="3200" b="1">
                <a:solidFill>
                  <a:srgbClr val="F0404C"/>
                </a:solidFill>
                <a:latin typeface="Atkinson Hyperlegible" pitchFamily="2" charset="0"/>
              </a:defRPr>
            </a:lvl1pPr>
          </a:lstStyle>
          <a:p>
            <a:r>
              <a:rPr lang="en-US" dirty="0"/>
              <a:t>Health impacts of improper waste management </a:t>
            </a:r>
          </a:p>
        </p:txBody>
      </p:sp>
      <p:sp>
        <p:nvSpPr>
          <p:cNvPr id="8" name="Freeform: Shape 7">
            <a:extLst>
              <a:ext uri="{FF2B5EF4-FFF2-40B4-BE49-F238E27FC236}">
                <a16:creationId xmlns:a16="http://schemas.microsoft.com/office/drawing/2014/main" id="{B98BEEAE-76D4-CCC2-1550-AA13E0907963}"/>
              </a:ext>
            </a:extLst>
          </p:cNvPr>
          <p:cNvSpPr/>
          <p:nvPr/>
        </p:nvSpPr>
        <p:spPr>
          <a:xfrm>
            <a:off x="4428730" y="2280000"/>
            <a:ext cx="1652036" cy="2163050"/>
          </a:xfrm>
          <a:custGeom>
            <a:avLst/>
            <a:gdLst>
              <a:gd name="connsiteX0" fmla="*/ 1251468 w 1251467"/>
              <a:gd name="connsiteY0" fmla="*/ 1616774 h 1638575"/>
              <a:gd name="connsiteX1" fmla="*/ 1251468 w 1251467"/>
              <a:gd name="connsiteY1" fmla="*/ 674465 h 1638575"/>
              <a:gd name="connsiteX2" fmla="*/ 435556 w 1251467"/>
              <a:gd name="connsiteY2" fmla="*/ 203359 h 1638575"/>
              <a:gd name="connsiteX3" fmla="*/ 83322 w 1251467"/>
              <a:gd name="connsiteY3" fmla="*/ 0 h 1638575"/>
              <a:gd name="connsiteX4" fmla="*/ 1251468 w 1251467"/>
              <a:gd name="connsiteY4" fmla="*/ 1616774 h 163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1467" h="1638575">
                <a:moveTo>
                  <a:pt x="1251468" y="1616774"/>
                </a:moveTo>
                <a:lnTo>
                  <a:pt x="1251468" y="674465"/>
                </a:lnTo>
                <a:cubicBezTo>
                  <a:pt x="1251468" y="674465"/>
                  <a:pt x="435556" y="203359"/>
                  <a:pt x="435556" y="203359"/>
                </a:cubicBezTo>
                <a:lnTo>
                  <a:pt x="83322" y="0"/>
                </a:lnTo>
                <a:cubicBezTo>
                  <a:pt x="-267293" y="1023461"/>
                  <a:pt x="559000" y="1778222"/>
                  <a:pt x="1251468" y="1616774"/>
                </a:cubicBezTo>
                <a:close/>
              </a:path>
            </a:pathLst>
          </a:custGeom>
          <a:solidFill>
            <a:srgbClr val="EF414A"/>
          </a:solidFill>
          <a:ln w="0" cap="flat">
            <a:noFill/>
            <a:prstDash val="solid"/>
            <a:miter/>
          </a:ln>
        </p:spPr>
        <p:txBody>
          <a:bodyPr rtlCol="0" anchor="ctr"/>
          <a:lstStyle/>
          <a:p>
            <a:endParaRPr lang="en-US" dirty="0"/>
          </a:p>
        </p:txBody>
      </p:sp>
      <p:sp>
        <p:nvSpPr>
          <p:cNvPr id="9" name="Freeform: Shape 8">
            <a:extLst>
              <a:ext uri="{FF2B5EF4-FFF2-40B4-BE49-F238E27FC236}">
                <a16:creationId xmlns:a16="http://schemas.microsoft.com/office/drawing/2014/main" id="{F2044E35-30CC-0555-234F-5C735463EAE9}"/>
              </a:ext>
            </a:extLst>
          </p:cNvPr>
          <p:cNvSpPr/>
          <p:nvPr/>
        </p:nvSpPr>
        <p:spPr>
          <a:xfrm>
            <a:off x="6080893" y="2548323"/>
            <a:ext cx="1394726" cy="2402719"/>
          </a:xfrm>
          <a:custGeom>
            <a:avLst/>
            <a:gdLst>
              <a:gd name="connsiteX0" fmla="*/ 816007 w 1056547"/>
              <a:gd name="connsiteY0" fmla="*/ 0 h 1820132"/>
              <a:gd name="connsiteX1" fmla="*/ 0 w 1056547"/>
              <a:gd name="connsiteY1" fmla="*/ 471202 h 1820132"/>
              <a:gd name="connsiteX2" fmla="*/ 0 w 1056547"/>
              <a:gd name="connsiteY2" fmla="*/ 1413320 h 1820132"/>
              <a:gd name="connsiteX3" fmla="*/ 0 w 1056547"/>
              <a:gd name="connsiteY3" fmla="*/ 1820132 h 1820132"/>
              <a:gd name="connsiteX4" fmla="*/ 816102 w 1056547"/>
              <a:gd name="connsiteY4" fmla="*/ 95 h 1820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6547" h="1820132">
                <a:moveTo>
                  <a:pt x="816007" y="0"/>
                </a:moveTo>
                <a:lnTo>
                  <a:pt x="0" y="471202"/>
                </a:lnTo>
                <a:lnTo>
                  <a:pt x="0" y="1413320"/>
                </a:lnTo>
                <a:cubicBezTo>
                  <a:pt x="0" y="1413320"/>
                  <a:pt x="0" y="1820132"/>
                  <a:pt x="0" y="1820132"/>
                </a:cubicBezTo>
                <a:cubicBezTo>
                  <a:pt x="1061657" y="1612011"/>
                  <a:pt x="1302163" y="519113"/>
                  <a:pt x="816102" y="95"/>
                </a:cubicBezTo>
                <a:close/>
              </a:path>
            </a:pathLst>
          </a:custGeom>
          <a:solidFill>
            <a:srgbClr val="A6228C"/>
          </a:solidFill>
          <a:ln w="0" cap="flat">
            <a:noFill/>
            <a:prstDash val="solid"/>
            <a:miter/>
          </a:ln>
        </p:spPr>
        <p:txBody>
          <a:bodyPr rtlCol="0" anchor="ctr"/>
          <a:lstStyle/>
          <a:p>
            <a:endParaRPr lang="en-US" dirty="0"/>
          </a:p>
        </p:txBody>
      </p:sp>
      <p:sp>
        <p:nvSpPr>
          <p:cNvPr id="10" name="Freeform: Shape 9">
            <a:extLst>
              <a:ext uri="{FF2B5EF4-FFF2-40B4-BE49-F238E27FC236}">
                <a16:creationId xmlns:a16="http://schemas.microsoft.com/office/drawing/2014/main" id="{B0FDC53C-06E0-2267-41C9-B53363A93573}"/>
              </a:ext>
            </a:extLst>
          </p:cNvPr>
          <p:cNvSpPr/>
          <p:nvPr/>
        </p:nvSpPr>
        <p:spPr>
          <a:xfrm>
            <a:off x="5003573" y="1650055"/>
            <a:ext cx="2619364" cy="1520165"/>
          </a:xfrm>
          <a:custGeom>
            <a:avLst/>
            <a:gdLst>
              <a:gd name="connsiteX0" fmla="*/ 0 w 1984247"/>
              <a:gd name="connsiteY0" fmla="*/ 680465 h 1151571"/>
              <a:gd name="connsiteX1" fmla="*/ 816102 w 1984247"/>
              <a:gd name="connsiteY1" fmla="*/ 1151571 h 1151571"/>
              <a:gd name="connsiteX2" fmla="*/ 1632013 w 1984247"/>
              <a:gd name="connsiteY2" fmla="*/ 680465 h 1151571"/>
              <a:gd name="connsiteX3" fmla="*/ 1984248 w 1984247"/>
              <a:gd name="connsiteY3" fmla="*/ 477106 h 1151571"/>
              <a:gd name="connsiteX4" fmla="*/ 0 w 1984247"/>
              <a:gd name="connsiteY4" fmla="*/ 680369 h 1151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4247" h="1151571">
                <a:moveTo>
                  <a:pt x="0" y="680465"/>
                </a:moveTo>
                <a:lnTo>
                  <a:pt x="816102" y="1151571"/>
                </a:lnTo>
                <a:lnTo>
                  <a:pt x="1632013" y="680465"/>
                </a:lnTo>
                <a:lnTo>
                  <a:pt x="1984248" y="477106"/>
                </a:lnTo>
                <a:cubicBezTo>
                  <a:pt x="1273207" y="-338234"/>
                  <a:pt x="206407" y="-97"/>
                  <a:pt x="0" y="680369"/>
                </a:cubicBezTo>
                <a:close/>
              </a:path>
            </a:pathLst>
          </a:custGeom>
          <a:solidFill>
            <a:srgbClr val="FED02F"/>
          </a:solidFill>
          <a:ln w="0" cap="flat">
            <a:noFill/>
            <a:prstDash val="solid"/>
            <a:miter/>
          </a:ln>
        </p:spPr>
        <p:txBody>
          <a:bodyPr rtlCol="0" anchor="ctr"/>
          <a:lstStyle/>
          <a:p>
            <a:endParaRPr lang="en-US"/>
          </a:p>
        </p:txBody>
      </p:sp>
      <p:sp>
        <p:nvSpPr>
          <p:cNvPr id="34" name="Rectangle 3">
            <a:extLst>
              <a:ext uri="{FF2B5EF4-FFF2-40B4-BE49-F238E27FC236}">
                <a16:creationId xmlns:a16="http://schemas.microsoft.com/office/drawing/2014/main" id="{DA0B8119-8DF7-1A6A-AB77-7928ADB4C45D}"/>
              </a:ext>
            </a:extLst>
          </p:cNvPr>
          <p:cNvSpPr>
            <a:spLocks noChangeArrowheads="1"/>
          </p:cNvSpPr>
          <p:nvPr/>
        </p:nvSpPr>
        <p:spPr bwMode="auto">
          <a:xfrm>
            <a:off x="8184713" y="2270606"/>
            <a:ext cx="3778687"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buClr>
                <a:srgbClr val="09164D"/>
              </a:buClr>
              <a:buSzPct val="100000"/>
            </a:pPr>
            <a:r>
              <a:rPr lang="en-US" sz="2200" dirty="0">
                <a:latin typeface="Atkinson Hyperlegible" pitchFamily="2" charset="0"/>
                <a:cs typeface="Arial"/>
              </a:rPr>
              <a:t>Transmission of infectious disease (e.g., antimicrobial resistant infections).</a:t>
            </a:r>
          </a:p>
          <a:p>
            <a:pPr>
              <a:buClr>
                <a:srgbClr val="09164D"/>
              </a:buClr>
              <a:buSzPct val="100000"/>
            </a:pPr>
            <a:endParaRPr lang="en-GB" sz="2200" dirty="0">
              <a:latin typeface="Atkinson Hyperlegible" pitchFamily="2" charset="0"/>
            </a:endParaRPr>
          </a:p>
        </p:txBody>
      </p:sp>
      <p:grpSp>
        <p:nvGrpSpPr>
          <p:cNvPr id="195" name="Group 194">
            <a:extLst>
              <a:ext uri="{FF2B5EF4-FFF2-40B4-BE49-F238E27FC236}">
                <a16:creationId xmlns:a16="http://schemas.microsoft.com/office/drawing/2014/main" id="{0E52F15E-3B06-4FA3-5F80-10795CB235C0}"/>
              </a:ext>
            </a:extLst>
          </p:cNvPr>
          <p:cNvGrpSpPr/>
          <p:nvPr/>
        </p:nvGrpSpPr>
        <p:grpSpPr>
          <a:xfrm>
            <a:off x="7042119" y="2118075"/>
            <a:ext cx="4995834" cy="538925"/>
            <a:chOff x="7004019" y="2022825"/>
            <a:chExt cx="4995834" cy="538925"/>
          </a:xfrm>
        </p:grpSpPr>
        <p:cxnSp>
          <p:nvCxnSpPr>
            <p:cNvPr id="36" name="Straight Connector 35">
              <a:extLst>
                <a:ext uri="{FF2B5EF4-FFF2-40B4-BE49-F238E27FC236}">
                  <a16:creationId xmlns:a16="http://schemas.microsoft.com/office/drawing/2014/main" id="{38E7E209-2088-5D15-9687-C021FA0C39A0}"/>
                </a:ext>
              </a:extLst>
            </p:cNvPr>
            <p:cNvCxnSpPr>
              <a:cxnSpLocks/>
            </p:cNvCxnSpPr>
            <p:nvPr/>
          </p:nvCxnSpPr>
          <p:spPr>
            <a:xfrm flipV="1">
              <a:off x="7004019" y="2085723"/>
              <a:ext cx="816168" cy="476027"/>
            </a:xfrm>
            <a:prstGeom prst="line">
              <a:avLst/>
            </a:prstGeom>
            <a:ln>
              <a:solidFill>
                <a:srgbClr val="FED02F"/>
              </a:solidFill>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4052E4CA-F74F-71FD-ABA0-8277916CC011}"/>
                </a:ext>
              </a:extLst>
            </p:cNvPr>
            <p:cNvCxnSpPr>
              <a:cxnSpLocks/>
            </p:cNvCxnSpPr>
            <p:nvPr/>
          </p:nvCxnSpPr>
          <p:spPr>
            <a:xfrm>
              <a:off x="7808853" y="2090423"/>
              <a:ext cx="4114800" cy="0"/>
            </a:xfrm>
            <a:prstGeom prst="line">
              <a:avLst/>
            </a:prstGeom>
            <a:ln>
              <a:solidFill>
                <a:srgbClr val="FED02F"/>
              </a:solidFill>
            </a:ln>
          </p:spPr>
          <p:style>
            <a:lnRef idx="2">
              <a:schemeClr val="accent1"/>
            </a:lnRef>
            <a:fillRef idx="0">
              <a:schemeClr val="accent1"/>
            </a:fillRef>
            <a:effectRef idx="1">
              <a:schemeClr val="accent1"/>
            </a:effectRef>
            <a:fontRef idx="minor">
              <a:schemeClr val="tx1"/>
            </a:fontRef>
          </p:style>
        </p:cxnSp>
        <p:sp>
          <p:nvSpPr>
            <p:cNvPr id="40" name="Oval 39">
              <a:extLst>
                <a:ext uri="{FF2B5EF4-FFF2-40B4-BE49-F238E27FC236}">
                  <a16:creationId xmlns:a16="http://schemas.microsoft.com/office/drawing/2014/main" id="{4C863822-FE82-6F70-6339-AF549D88E47E}"/>
                </a:ext>
              </a:extLst>
            </p:cNvPr>
            <p:cNvSpPr/>
            <p:nvPr/>
          </p:nvSpPr>
          <p:spPr>
            <a:xfrm>
              <a:off x="11876028" y="2022825"/>
              <a:ext cx="123825" cy="123825"/>
            </a:xfrm>
            <a:prstGeom prst="ellipse">
              <a:avLst/>
            </a:prstGeom>
            <a:solidFill>
              <a:srgbClr val="FED0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Rectangle 3">
            <a:extLst>
              <a:ext uri="{FF2B5EF4-FFF2-40B4-BE49-F238E27FC236}">
                <a16:creationId xmlns:a16="http://schemas.microsoft.com/office/drawing/2014/main" id="{78367705-9B55-9A2F-2F7F-25E9927CDFF1}"/>
              </a:ext>
            </a:extLst>
          </p:cNvPr>
          <p:cNvSpPr>
            <a:spLocks noChangeArrowheads="1"/>
          </p:cNvSpPr>
          <p:nvPr/>
        </p:nvSpPr>
        <p:spPr bwMode="auto">
          <a:xfrm>
            <a:off x="2732319" y="5246125"/>
            <a:ext cx="3177868"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r"/>
            <a:r>
              <a:rPr lang="en-GB" sz="2200" dirty="0">
                <a:latin typeface="Atkinson Hyperlegible" pitchFamily="2" charset="0"/>
                <a:cs typeface="Arial"/>
              </a:rPr>
              <a:t>Environmental contamination and pollution.</a:t>
            </a:r>
            <a:endParaRPr lang="en-US" sz="2200" dirty="0">
              <a:latin typeface="Atkinson Hyperlegible" pitchFamily="2" charset="0"/>
              <a:cs typeface="Arial"/>
            </a:endParaRPr>
          </a:p>
        </p:txBody>
      </p:sp>
      <p:grpSp>
        <p:nvGrpSpPr>
          <p:cNvPr id="2" name="Group 1">
            <a:extLst>
              <a:ext uri="{FF2B5EF4-FFF2-40B4-BE49-F238E27FC236}">
                <a16:creationId xmlns:a16="http://schemas.microsoft.com/office/drawing/2014/main" id="{AAD3B942-A053-F33A-71CB-B70EC7D5A290}"/>
              </a:ext>
            </a:extLst>
          </p:cNvPr>
          <p:cNvGrpSpPr/>
          <p:nvPr/>
        </p:nvGrpSpPr>
        <p:grpSpPr>
          <a:xfrm>
            <a:off x="5973429" y="4253685"/>
            <a:ext cx="123825" cy="2271570"/>
            <a:chOff x="5973429" y="4253685"/>
            <a:chExt cx="123825" cy="2271570"/>
          </a:xfrm>
        </p:grpSpPr>
        <p:cxnSp>
          <p:nvCxnSpPr>
            <p:cNvPr id="41" name="Straight Connector 40">
              <a:extLst>
                <a:ext uri="{FF2B5EF4-FFF2-40B4-BE49-F238E27FC236}">
                  <a16:creationId xmlns:a16="http://schemas.microsoft.com/office/drawing/2014/main" id="{86BCE5F1-7DB4-65C0-115E-B0CEDC6FD80A}"/>
                </a:ext>
              </a:extLst>
            </p:cNvPr>
            <p:cNvCxnSpPr>
              <a:cxnSpLocks/>
            </p:cNvCxnSpPr>
            <p:nvPr/>
          </p:nvCxnSpPr>
          <p:spPr>
            <a:xfrm rot="5400000">
              <a:off x="4938078" y="5350965"/>
              <a:ext cx="2194560" cy="0"/>
            </a:xfrm>
            <a:prstGeom prst="line">
              <a:avLst/>
            </a:prstGeom>
            <a:ln>
              <a:solidFill>
                <a:srgbClr val="A6228C"/>
              </a:solidFill>
            </a:ln>
          </p:spPr>
          <p:style>
            <a:lnRef idx="2">
              <a:schemeClr val="accent1"/>
            </a:lnRef>
            <a:fillRef idx="0">
              <a:schemeClr val="accent1"/>
            </a:fillRef>
            <a:effectRef idx="1">
              <a:schemeClr val="accent1"/>
            </a:effectRef>
            <a:fontRef idx="minor">
              <a:schemeClr val="tx1"/>
            </a:fontRef>
          </p:style>
        </p:cxnSp>
        <p:sp>
          <p:nvSpPr>
            <p:cNvPr id="63" name="Oval 62">
              <a:extLst>
                <a:ext uri="{FF2B5EF4-FFF2-40B4-BE49-F238E27FC236}">
                  <a16:creationId xmlns:a16="http://schemas.microsoft.com/office/drawing/2014/main" id="{18F18321-9720-72A9-81E2-E773FE33DF65}"/>
                </a:ext>
              </a:extLst>
            </p:cNvPr>
            <p:cNvSpPr/>
            <p:nvPr/>
          </p:nvSpPr>
          <p:spPr>
            <a:xfrm>
              <a:off x="5973429" y="6401430"/>
              <a:ext cx="123825" cy="123825"/>
            </a:xfrm>
            <a:prstGeom prst="ellipse">
              <a:avLst/>
            </a:prstGeom>
            <a:solidFill>
              <a:srgbClr val="A6228C"/>
            </a:solidFill>
            <a:ln>
              <a:solidFill>
                <a:srgbClr val="A6228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2" name="Rectangle 3">
            <a:extLst>
              <a:ext uri="{FF2B5EF4-FFF2-40B4-BE49-F238E27FC236}">
                <a16:creationId xmlns:a16="http://schemas.microsoft.com/office/drawing/2014/main" id="{E2082F70-E824-35E2-CAE8-D824F5633F4E}"/>
              </a:ext>
            </a:extLst>
          </p:cNvPr>
          <p:cNvSpPr>
            <a:spLocks noChangeArrowheads="1"/>
          </p:cNvSpPr>
          <p:nvPr/>
        </p:nvSpPr>
        <p:spPr bwMode="auto">
          <a:xfrm>
            <a:off x="296879" y="2228160"/>
            <a:ext cx="3719267"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r"/>
            <a:r>
              <a:rPr lang="en-US" sz="2200" dirty="0">
                <a:latin typeface="Atkinson Hyperlegible" pitchFamily="2" charset="0"/>
                <a:cs typeface="Arial"/>
              </a:rPr>
              <a:t>Needle-stick injuries to health care workers (Hepatitis B and C).</a:t>
            </a:r>
          </a:p>
        </p:txBody>
      </p:sp>
      <p:grpSp>
        <p:nvGrpSpPr>
          <p:cNvPr id="5" name="Group 4">
            <a:extLst>
              <a:ext uri="{FF2B5EF4-FFF2-40B4-BE49-F238E27FC236}">
                <a16:creationId xmlns:a16="http://schemas.microsoft.com/office/drawing/2014/main" id="{4E0A541D-DC9C-FA5C-EE2B-376687ADF06D}"/>
              </a:ext>
            </a:extLst>
          </p:cNvPr>
          <p:cNvGrpSpPr/>
          <p:nvPr/>
        </p:nvGrpSpPr>
        <p:grpSpPr>
          <a:xfrm>
            <a:off x="195279" y="2060925"/>
            <a:ext cx="4987941" cy="538925"/>
            <a:chOff x="195279" y="2060925"/>
            <a:chExt cx="4987941" cy="538925"/>
          </a:xfrm>
        </p:grpSpPr>
        <p:grpSp>
          <p:nvGrpSpPr>
            <p:cNvPr id="46" name="Group 45">
              <a:extLst>
                <a:ext uri="{FF2B5EF4-FFF2-40B4-BE49-F238E27FC236}">
                  <a16:creationId xmlns:a16="http://schemas.microsoft.com/office/drawing/2014/main" id="{A272B5B1-5D75-9B64-86E2-4B5FA4246E30}"/>
                </a:ext>
              </a:extLst>
            </p:cNvPr>
            <p:cNvGrpSpPr/>
            <p:nvPr/>
          </p:nvGrpSpPr>
          <p:grpSpPr>
            <a:xfrm flipH="1">
              <a:off x="296879" y="2123823"/>
              <a:ext cx="4886341" cy="476027"/>
              <a:chOff x="2837197" y="2430561"/>
              <a:chExt cx="4886341" cy="476027"/>
            </a:xfrm>
          </p:grpSpPr>
          <p:cxnSp>
            <p:nvCxnSpPr>
              <p:cNvPr id="44" name="Straight Connector 43">
                <a:extLst>
                  <a:ext uri="{FF2B5EF4-FFF2-40B4-BE49-F238E27FC236}">
                    <a16:creationId xmlns:a16="http://schemas.microsoft.com/office/drawing/2014/main" id="{B9340447-3206-F384-2509-331B00C4D6A3}"/>
                  </a:ext>
                </a:extLst>
              </p:cNvPr>
              <p:cNvCxnSpPr>
                <a:cxnSpLocks/>
              </p:cNvCxnSpPr>
              <p:nvPr/>
            </p:nvCxnSpPr>
            <p:spPr>
              <a:xfrm flipV="1">
                <a:off x="2837197" y="2430561"/>
                <a:ext cx="816168" cy="476027"/>
              </a:xfrm>
              <a:prstGeom prst="line">
                <a:avLst/>
              </a:prstGeom>
              <a:ln>
                <a:solidFill>
                  <a:srgbClr val="EF414A"/>
                </a:solidFill>
              </a:ln>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36BD8FF2-2D3A-470F-9E67-107E2D04AF29}"/>
                  </a:ext>
                </a:extLst>
              </p:cNvPr>
              <p:cNvCxnSpPr>
                <a:cxnSpLocks/>
              </p:cNvCxnSpPr>
              <p:nvPr/>
            </p:nvCxnSpPr>
            <p:spPr>
              <a:xfrm>
                <a:off x="3608738" y="2435261"/>
                <a:ext cx="4114800" cy="0"/>
              </a:xfrm>
              <a:prstGeom prst="line">
                <a:avLst/>
              </a:prstGeom>
              <a:ln>
                <a:solidFill>
                  <a:srgbClr val="EF414A"/>
                </a:solidFill>
              </a:ln>
            </p:spPr>
            <p:style>
              <a:lnRef idx="2">
                <a:schemeClr val="accent1"/>
              </a:lnRef>
              <a:fillRef idx="0">
                <a:schemeClr val="accent1"/>
              </a:fillRef>
              <a:effectRef idx="1">
                <a:schemeClr val="accent1"/>
              </a:effectRef>
              <a:fontRef idx="minor">
                <a:schemeClr val="tx1"/>
              </a:fontRef>
            </p:style>
          </p:cxnSp>
        </p:grpSp>
        <p:sp>
          <p:nvSpPr>
            <p:cNvPr id="193" name="Oval 192">
              <a:extLst>
                <a:ext uri="{FF2B5EF4-FFF2-40B4-BE49-F238E27FC236}">
                  <a16:creationId xmlns:a16="http://schemas.microsoft.com/office/drawing/2014/main" id="{C9FB917F-0680-11AE-312D-5AE1422EA11C}"/>
                </a:ext>
              </a:extLst>
            </p:cNvPr>
            <p:cNvSpPr/>
            <p:nvPr/>
          </p:nvSpPr>
          <p:spPr>
            <a:xfrm>
              <a:off x="195279" y="2060925"/>
              <a:ext cx="123825" cy="123825"/>
            </a:xfrm>
            <a:prstGeom prst="ellipse">
              <a:avLst/>
            </a:prstGeom>
            <a:solidFill>
              <a:srgbClr val="EF41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 name="Group 61">
            <a:extLst>
              <a:ext uri="{FF2B5EF4-FFF2-40B4-BE49-F238E27FC236}">
                <a16:creationId xmlns:a16="http://schemas.microsoft.com/office/drawing/2014/main" id="{8213BFB0-0133-5869-4BD5-C3BC0EAEB33F}"/>
              </a:ext>
            </a:extLst>
          </p:cNvPr>
          <p:cNvGrpSpPr/>
          <p:nvPr/>
        </p:nvGrpSpPr>
        <p:grpSpPr>
          <a:xfrm>
            <a:off x="4855573" y="1930617"/>
            <a:ext cx="2480854" cy="2479458"/>
            <a:chOff x="4923856" y="2099787"/>
            <a:chExt cx="2237627" cy="2236368"/>
          </a:xfrm>
        </p:grpSpPr>
        <p:sp>
          <p:nvSpPr>
            <p:cNvPr id="17" name="Freeform: Shape 16">
              <a:extLst>
                <a:ext uri="{FF2B5EF4-FFF2-40B4-BE49-F238E27FC236}">
                  <a16:creationId xmlns:a16="http://schemas.microsoft.com/office/drawing/2014/main" id="{0D834408-FE3E-570F-3E48-23D4CBB40572}"/>
                </a:ext>
              </a:extLst>
            </p:cNvPr>
            <p:cNvSpPr/>
            <p:nvPr/>
          </p:nvSpPr>
          <p:spPr>
            <a:xfrm>
              <a:off x="4923856" y="2099787"/>
              <a:ext cx="2237627" cy="2236368"/>
            </a:xfrm>
            <a:custGeom>
              <a:avLst/>
              <a:gdLst>
                <a:gd name="connsiteX0" fmla="*/ 847534 w 1695069"/>
                <a:gd name="connsiteY0" fmla="*/ 1694117 h 1694116"/>
                <a:gd name="connsiteX1" fmla="*/ 1695069 w 1695069"/>
                <a:gd name="connsiteY1" fmla="*/ 847058 h 1694116"/>
                <a:gd name="connsiteX2" fmla="*/ 847534 w 1695069"/>
                <a:gd name="connsiteY2" fmla="*/ 0 h 1694116"/>
                <a:gd name="connsiteX3" fmla="*/ 0 w 1695069"/>
                <a:gd name="connsiteY3" fmla="*/ 847058 h 1694116"/>
                <a:gd name="connsiteX4" fmla="*/ 847534 w 1695069"/>
                <a:gd name="connsiteY4" fmla="*/ 1694117 h 1694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5069" h="1694116">
                  <a:moveTo>
                    <a:pt x="847534" y="1694117"/>
                  </a:moveTo>
                  <a:cubicBezTo>
                    <a:pt x="1315593" y="1694117"/>
                    <a:pt x="1695069" y="1314926"/>
                    <a:pt x="1695069" y="847058"/>
                  </a:cubicBezTo>
                  <a:cubicBezTo>
                    <a:pt x="1695069" y="379190"/>
                    <a:pt x="1315593" y="0"/>
                    <a:pt x="847534" y="0"/>
                  </a:cubicBezTo>
                  <a:cubicBezTo>
                    <a:pt x="379476" y="0"/>
                    <a:pt x="0" y="379286"/>
                    <a:pt x="0" y="847058"/>
                  </a:cubicBezTo>
                  <a:cubicBezTo>
                    <a:pt x="0" y="1314831"/>
                    <a:pt x="379381" y="1694117"/>
                    <a:pt x="847534" y="1694117"/>
                  </a:cubicBezTo>
                  <a:close/>
                </a:path>
              </a:pathLst>
            </a:custGeom>
            <a:solidFill>
              <a:srgbClr val="FFFFFF"/>
            </a:solidFill>
            <a:ln w="0" cap="flat">
              <a:noFill/>
              <a:prstDash val="solid"/>
              <a:miter/>
            </a:ln>
            <a:effectLst>
              <a:glow rad="254000">
                <a:schemeClr val="tx1">
                  <a:alpha val="10000"/>
                </a:schemeClr>
              </a:glow>
            </a:effectLst>
          </p:spPr>
          <p:txBody>
            <a:bodyPr rtlCol="0" anchor="ctr"/>
            <a:lstStyle/>
            <a:p>
              <a:endParaRPr lang="en-US"/>
            </a:p>
          </p:txBody>
        </p:sp>
        <p:pic>
          <p:nvPicPr>
            <p:cNvPr id="32" name="Picture 31">
              <a:extLst>
                <a:ext uri="{FF2B5EF4-FFF2-40B4-BE49-F238E27FC236}">
                  <a16:creationId xmlns:a16="http://schemas.microsoft.com/office/drawing/2014/main" id="{4096E3FC-587B-D50E-E944-74141C4DE1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6643" r="16643"/>
            <a:stretch/>
          </p:blipFill>
          <p:spPr bwMode="auto">
            <a:xfrm>
              <a:off x="5062270" y="2247648"/>
              <a:ext cx="1960799" cy="1959697"/>
            </a:xfrm>
            <a:custGeom>
              <a:avLst/>
              <a:gdLst>
                <a:gd name="connsiteX0" fmla="*/ 1481970 w 2963941"/>
                <a:gd name="connsiteY0" fmla="*/ 0 h 2962275"/>
                <a:gd name="connsiteX1" fmla="*/ 2963941 w 2963941"/>
                <a:gd name="connsiteY1" fmla="*/ 1481137 h 2962275"/>
                <a:gd name="connsiteX2" fmla="*/ 1633487 w 2963941"/>
                <a:gd name="connsiteY2" fmla="*/ 2954630 h 2962275"/>
                <a:gd name="connsiteX3" fmla="*/ 1481989 w 2963941"/>
                <a:gd name="connsiteY3" fmla="*/ 2962275 h 2962275"/>
                <a:gd name="connsiteX4" fmla="*/ 1481951 w 2963941"/>
                <a:gd name="connsiteY4" fmla="*/ 2962275 h 2962275"/>
                <a:gd name="connsiteX5" fmla="*/ 1330426 w 2963941"/>
                <a:gd name="connsiteY5" fmla="*/ 2954628 h 2962275"/>
                <a:gd name="connsiteX6" fmla="*/ 0 w 2963941"/>
                <a:gd name="connsiteY6" fmla="*/ 1481137 h 2962275"/>
                <a:gd name="connsiteX7" fmla="*/ 1481970 w 2963941"/>
                <a:gd name="connsiteY7" fmla="*/ 0 h 296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63941" h="2962275">
                  <a:moveTo>
                    <a:pt x="1481970" y="0"/>
                  </a:moveTo>
                  <a:cubicBezTo>
                    <a:pt x="2300402" y="0"/>
                    <a:pt x="2963941" y="663039"/>
                    <a:pt x="2963941" y="1481137"/>
                  </a:cubicBezTo>
                  <a:cubicBezTo>
                    <a:pt x="2963941" y="2248104"/>
                    <a:pt x="2380752" y="2878790"/>
                    <a:pt x="1633487" y="2954630"/>
                  </a:cubicBezTo>
                  <a:lnTo>
                    <a:pt x="1481989" y="2962275"/>
                  </a:lnTo>
                  <a:lnTo>
                    <a:pt x="1481951" y="2962275"/>
                  </a:lnTo>
                  <a:lnTo>
                    <a:pt x="1330426" y="2954628"/>
                  </a:lnTo>
                  <a:cubicBezTo>
                    <a:pt x="583043" y="2878771"/>
                    <a:pt x="0" y="2247948"/>
                    <a:pt x="0" y="1481137"/>
                  </a:cubicBezTo>
                  <a:cubicBezTo>
                    <a:pt x="0" y="663207"/>
                    <a:pt x="663539" y="0"/>
                    <a:pt x="1481970" y="0"/>
                  </a:cubicBezTo>
                  <a:close/>
                </a:path>
              </a:pathLst>
            </a:cu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 name="3">
            <a:hlinkClick r:id="" action="ppaction://media"/>
            <a:extLst>
              <a:ext uri="{FF2B5EF4-FFF2-40B4-BE49-F238E27FC236}">
                <a16:creationId xmlns:a16="http://schemas.microsoft.com/office/drawing/2014/main" id="{439AC677-6689-C61C-A304-2A29F95AA23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304" y="6858000"/>
            <a:ext cx="609600" cy="609600"/>
          </a:xfrm>
          <a:prstGeom prst="rect">
            <a:avLst/>
          </a:prstGeom>
        </p:spPr>
      </p:pic>
      <p:sp>
        <p:nvSpPr>
          <p:cNvPr id="4" name="Rectangle 3">
            <a:extLst>
              <a:ext uri="{FF2B5EF4-FFF2-40B4-BE49-F238E27FC236}">
                <a16:creationId xmlns:a16="http://schemas.microsoft.com/office/drawing/2014/main" id="{42539E9F-9E8F-CA40-BF90-ADC2FB710340}"/>
              </a:ext>
            </a:extLst>
          </p:cNvPr>
          <p:cNvSpPr/>
          <p:nvPr/>
        </p:nvSpPr>
        <p:spPr>
          <a:xfrm>
            <a:off x="10824000" y="6455688"/>
            <a:ext cx="1368000" cy="252000"/>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chemeClr val="tx1"/>
                </a:solidFill>
              </a:rPr>
              <a:t>Credit: Shutterstock</a:t>
            </a:r>
          </a:p>
        </p:txBody>
      </p:sp>
    </p:spTree>
    <p:extLst>
      <p:ext uri="{BB962C8B-B14F-4D97-AF65-F5344CB8AC3E}">
        <p14:creationId xmlns:p14="http://schemas.microsoft.com/office/powerpoint/2010/main" val="1270348030"/>
      </p:ext>
    </p:extLst>
  </p:cSld>
  <p:clrMapOvr>
    <a:masterClrMapping/>
  </p:clrMapOvr>
  <mc:AlternateContent xmlns:mc="http://schemas.openxmlformats.org/markup-compatibility/2006" xmlns:p14="http://schemas.microsoft.com/office/powerpoint/2010/main">
    <mc:Choice Requires="p14">
      <p:transition spd="slow" p14:dur="2000" advClick="0" advTm="21000"/>
    </mc:Choice>
    <mc:Fallback xmlns="">
      <p:transition spd="slow" advClick="0" advTm="2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000" fill="hold"/>
                                        <p:tgtEl>
                                          <p:spTgt spid="6"/>
                                        </p:tgtEl>
                                      </p:cBhvr>
                                    </p:cmd>
                                  </p:childTnLst>
                                </p:cTn>
                              </p:par>
                              <p:par>
                                <p:cTn id="7" presetID="2" presetClass="entr" presetSubtype="8" fill="hold" grpId="0" nodeType="withEffect">
                                  <p:stCondLst>
                                    <p:cond delay="0"/>
                                  </p:stCondLst>
                                  <p:childTnLst>
                                    <p:set>
                                      <p:cBhvr>
                                        <p:cTn id="8" dur="1" fill="hold">
                                          <p:stCondLst>
                                            <p:cond delay="0"/>
                                          </p:stCondLst>
                                        </p:cTn>
                                        <p:tgtEl>
                                          <p:spTgt spid="200"/>
                                        </p:tgtEl>
                                        <p:attrNameLst>
                                          <p:attrName>style.visibility</p:attrName>
                                        </p:attrNameLst>
                                      </p:cBhvr>
                                      <p:to>
                                        <p:strVal val="visible"/>
                                      </p:to>
                                    </p:set>
                                    <p:anim calcmode="lin" valueType="num">
                                      <p:cBhvr additive="base">
                                        <p:cTn id="9" dur="500" fill="hold"/>
                                        <p:tgtEl>
                                          <p:spTgt spid="200"/>
                                        </p:tgtEl>
                                        <p:attrNameLst>
                                          <p:attrName>ppt_x</p:attrName>
                                        </p:attrNameLst>
                                      </p:cBhvr>
                                      <p:tavLst>
                                        <p:tav tm="0">
                                          <p:val>
                                            <p:strVal val="0-#ppt_w/2"/>
                                          </p:val>
                                        </p:tav>
                                        <p:tav tm="100000">
                                          <p:val>
                                            <p:strVal val="#ppt_x"/>
                                          </p:val>
                                        </p:tav>
                                      </p:tavLst>
                                    </p:anim>
                                    <p:anim calcmode="lin" valueType="num">
                                      <p:cBhvr additive="base">
                                        <p:cTn id="10" dur="500" fill="hold"/>
                                        <p:tgtEl>
                                          <p:spTgt spid="200"/>
                                        </p:tgtEl>
                                        <p:attrNameLst>
                                          <p:attrName>ppt_y</p:attrName>
                                        </p:attrNameLst>
                                      </p:cBhvr>
                                      <p:tavLst>
                                        <p:tav tm="0">
                                          <p:val>
                                            <p:strVal val="#ppt_y"/>
                                          </p:val>
                                        </p:tav>
                                        <p:tav tm="100000">
                                          <p:val>
                                            <p:strVal val="#ppt_y"/>
                                          </p:val>
                                        </p:tav>
                                      </p:tavLst>
                                    </p:anim>
                                  </p:childTnLst>
                                </p:cTn>
                              </p:par>
                              <p:par>
                                <p:cTn id="11" presetID="53" presetClass="entr" presetSubtype="16" fill="hold" grpId="0" nodeType="withEffect">
                                  <p:stCondLst>
                                    <p:cond delay="500"/>
                                  </p:stCondLst>
                                  <p:childTnLst>
                                    <p:set>
                                      <p:cBhvr>
                                        <p:cTn id="12" dur="1" fill="hold">
                                          <p:stCondLst>
                                            <p:cond delay="0"/>
                                          </p:stCondLst>
                                        </p:cTn>
                                        <p:tgtEl>
                                          <p:spTgt spid="194"/>
                                        </p:tgtEl>
                                        <p:attrNameLst>
                                          <p:attrName>style.visibility</p:attrName>
                                        </p:attrNameLst>
                                      </p:cBhvr>
                                      <p:to>
                                        <p:strVal val="visible"/>
                                      </p:to>
                                    </p:set>
                                    <p:anim calcmode="lin" valueType="num">
                                      <p:cBhvr>
                                        <p:cTn id="13" dur="500" fill="hold"/>
                                        <p:tgtEl>
                                          <p:spTgt spid="194"/>
                                        </p:tgtEl>
                                        <p:attrNameLst>
                                          <p:attrName>ppt_w</p:attrName>
                                        </p:attrNameLst>
                                      </p:cBhvr>
                                      <p:tavLst>
                                        <p:tav tm="0">
                                          <p:val>
                                            <p:fltVal val="0"/>
                                          </p:val>
                                        </p:tav>
                                        <p:tav tm="100000">
                                          <p:val>
                                            <p:strVal val="#ppt_w"/>
                                          </p:val>
                                        </p:tav>
                                      </p:tavLst>
                                    </p:anim>
                                    <p:anim calcmode="lin" valueType="num">
                                      <p:cBhvr>
                                        <p:cTn id="14" dur="500" fill="hold"/>
                                        <p:tgtEl>
                                          <p:spTgt spid="194"/>
                                        </p:tgtEl>
                                        <p:attrNameLst>
                                          <p:attrName>ppt_h</p:attrName>
                                        </p:attrNameLst>
                                      </p:cBhvr>
                                      <p:tavLst>
                                        <p:tav tm="0">
                                          <p:val>
                                            <p:fltVal val="0"/>
                                          </p:val>
                                        </p:tav>
                                        <p:tav tm="100000">
                                          <p:val>
                                            <p:strVal val="#ppt_h"/>
                                          </p:val>
                                        </p:tav>
                                      </p:tavLst>
                                    </p:anim>
                                    <p:animEffect transition="in" filter="fade">
                                      <p:cBhvr>
                                        <p:cTn id="15" dur="500"/>
                                        <p:tgtEl>
                                          <p:spTgt spid="194"/>
                                        </p:tgtEl>
                                      </p:cBhvr>
                                    </p:animEffect>
                                  </p:childTnLst>
                                </p:cTn>
                              </p:par>
                              <p:par>
                                <p:cTn id="16" presetID="53" presetClass="entr" presetSubtype="16" fill="hold" nodeType="withEffect">
                                  <p:stCondLst>
                                    <p:cond delay="750"/>
                                  </p:stCondLst>
                                  <p:childTnLst>
                                    <p:set>
                                      <p:cBhvr>
                                        <p:cTn id="17" dur="1" fill="hold">
                                          <p:stCondLst>
                                            <p:cond delay="0"/>
                                          </p:stCondLst>
                                        </p:cTn>
                                        <p:tgtEl>
                                          <p:spTgt spid="62"/>
                                        </p:tgtEl>
                                        <p:attrNameLst>
                                          <p:attrName>style.visibility</p:attrName>
                                        </p:attrNameLst>
                                      </p:cBhvr>
                                      <p:to>
                                        <p:strVal val="visible"/>
                                      </p:to>
                                    </p:set>
                                    <p:anim calcmode="lin" valueType="num">
                                      <p:cBhvr>
                                        <p:cTn id="18" dur="500" fill="hold"/>
                                        <p:tgtEl>
                                          <p:spTgt spid="62"/>
                                        </p:tgtEl>
                                        <p:attrNameLst>
                                          <p:attrName>ppt_w</p:attrName>
                                        </p:attrNameLst>
                                      </p:cBhvr>
                                      <p:tavLst>
                                        <p:tav tm="0">
                                          <p:val>
                                            <p:fltVal val="0"/>
                                          </p:val>
                                        </p:tav>
                                        <p:tav tm="100000">
                                          <p:val>
                                            <p:strVal val="#ppt_w"/>
                                          </p:val>
                                        </p:tav>
                                      </p:tavLst>
                                    </p:anim>
                                    <p:anim calcmode="lin" valueType="num">
                                      <p:cBhvr>
                                        <p:cTn id="19" dur="500" fill="hold"/>
                                        <p:tgtEl>
                                          <p:spTgt spid="62"/>
                                        </p:tgtEl>
                                        <p:attrNameLst>
                                          <p:attrName>ppt_h</p:attrName>
                                        </p:attrNameLst>
                                      </p:cBhvr>
                                      <p:tavLst>
                                        <p:tav tm="0">
                                          <p:val>
                                            <p:fltVal val="0"/>
                                          </p:val>
                                        </p:tav>
                                        <p:tav tm="100000">
                                          <p:val>
                                            <p:strVal val="#ppt_h"/>
                                          </p:val>
                                        </p:tav>
                                      </p:tavLst>
                                    </p:anim>
                                    <p:animEffect transition="in" filter="fade">
                                      <p:cBhvr>
                                        <p:cTn id="20" dur="500"/>
                                        <p:tgtEl>
                                          <p:spTgt spid="62"/>
                                        </p:tgtEl>
                                      </p:cBhvr>
                                    </p:animEffect>
                                  </p:childTnLst>
                                </p:cTn>
                              </p:par>
                              <p:par>
                                <p:cTn id="21" presetID="10" presetClass="entr" presetSubtype="0" fill="hold" grpId="0" nodeType="withEffect">
                                  <p:stCondLst>
                                    <p:cond delay="100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par>
                                <p:cTn id="24" presetID="22" presetClass="entr" presetSubtype="4" fill="hold" grpId="0" nodeType="withEffect">
                                  <p:stCondLst>
                                    <p:cond delay="950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par>
                                <p:cTn id="27" presetID="22" presetClass="entr" presetSubtype="2" fill="hold" nodeType="withEffect">
                                  <p:stCondLst>
                                    <p:cond delay="9750"/>
                                  </p:stCondLst>
                                  <p:childTnLst>
                                    <p:set>
                                      <p:cBhvr>
                                        <p:cTn id="28" dur="1" fill="hold">
                                          <p:stCondLst>
                                            <p:cond delay="0"/>
                                          </p:stCondLst>
                                        </p:cTn>
                                        <p:tgtEl>
                                          <p:spTgt spid="5"/>
                                        </p:tgtEl>
                                        <p:attrNameLst>
                                          <p:attrName>style.visibility</p:attrName>
                                        </p:attrNameLst>
                                      </p:cBhvr>
                                      <p:to>
                                        <p:strVal val="visible"/>
                                      </p:to>
                                    </p:set>
                                    <p:animEffect transition="in" filter="wipe(right)">
                                      <p:cBhvr>
                                        <p:cTn id="29" dur="500"/>
                                        <p:tgtEl>
                                          <p:spTgt spid="5"/>
                                        </p:tgtEl>
                                      </p:cBhvr>
                                    </p:animEffect>
                                  </p:childTnLst>
                                </p:cTn>
                              </p:par>
                              <p:par>
                                <p:cTn id="30" presetID="10" presetClass="entr" presetSubtype="0" fill="hold" grpId="0" nodeType="withEffect">
                                  <p:stCondLst>
                                    <p:cond delay="10000"/>
                                  </p:stCondLst>
                                  <p:childTnLst>
                                    <p:set>
                                      <p:cBhvr>
                                        <p:cTn id="31" dur="1" fill="hold">
                                          <p:stCondLst>
                                            <p:cond delay="0"/>
                                          </p:stCondLst>
                                        </p:cTn>
                                        <p:tgtEl>
                                          <p:spTgt spid="192"/>
                                        </p:tgtEl>
                                        <p:attrNameLst>
                                          <p:attrName>style.visibility</p:attrName>
                                        </p:attrNameLst>
                                      </p:cBhvr>
                                      <p:to>
                                        <p:strVal val="visible"/>
                                      </p:to>
                                    </p:set>
                                    <p:animEffect transition="in" filter="fade">
                                      <p:cBhvr>
                                        <p:cTn id="32" dur="500"/>
                                        <p:tgtEl>
                                          <p:spTgt spid="192"/>
                                        </p:tgtEl>
                                      </p:cBhvr>
                                    </p:animEffect>
                                  </p:childTnLst>
                                </p:cTn>
                              </p:par>
                              <p:par>
                                <p:cTn id="33" presetID="22" presetClass="entr" presetSubtype="8" fill="hold" grpId="0" nodeType="withEffect">
                                  <p:stCondLst>
                                    <p:cond delay="1175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par>
                                <p:cTn id="36" presetID="22" presetClass="entr" presetSubtype="8" fill="hold" nodeType="withEffect">
                                  <p:stCondLst>
                                    <p:cond delay="12000"/>
                                  </p:stCondLst>
                                  <p:childTnLst>
                                    <p:set>
                                      <p:cBhvr>
                                        <p:cTn id="37" dur="1" fill="hold">
                                          <p:stCondLst>
                                            <p:cond delay="0"/>
                                          </p:stCondLst>
                                        </p:cTn>
                                        <p:tgtEl>
                                          <p:spTgt spid="195"/>
                                        </p:tgtEl>
                                        <p:attrNameLst>
                                          <p:attrName>style.visibility</p:attrName>
                                        </p:attrNameLst>
                                      </p:cBhvr>
                                      <p:to>
                                        <p:strVal val="visible"/>
                                      </p:to>
                                    </p:set>
                                    <p:animEffect transition="in" filter="wipe(left)">
                                      <p:cBhvr>
                                        <p:cTn id="38" dur="500"/>
                                        <p:tgtEl>
                                          <p:spTgt spid="195"/>
                                        </p:tgtEl>
                                      </p:cBhvr>
                                    </p:animEffect>
                                  </p:childTnLst>
                                </p:cTn>
                              </p:par>
                              <p:par>
                                <p:cTn id="39" presetID="10" presetClass="entr" presetSubtype="0" fill="hold" grpId="0" nodeType="withEffect">
                                  <p:stCondLst>
                                    <p:cond delay="12250"/>
                                  </p:stCondLst>
                                  <p:childTnLst>
                                    <p:set>
                                      <p:cBhvr>
                                        <p:cTn id="40" dur="1" fill="hold">
                                          <p:stCondLst>
                                            <p:cond delay="0"/>
                                          </p:stCondLst>
                                        </p:cTn>
                                        <p:tgtEl>
                                          <p:spTgt spid="34"/>
                                        </p:tgtEl>
                                        <p:attrNameLst>
                                          <p:attrName>style.visibility</p:attrName>
                                        </p:attrNameLst>
                                      </p:cBhvr>
                                      <p:to>
                                        <p:strVal val="visible"/>
                                      </p:to>
                                    </p:set>
                                    <p:animEffect transition="in" filter="fade">
                                      <p:cBhvr>
                                        <p:cTn id="41" dur="500"/>
                                        <p:tgtEl>
                                          <p:spTgt spid="34"/>
                                        </p:tgtEl>
                                      </p:cBhvr>
                                    </p:animEffect>
                                  </p:childTnLst>
                                </p:cTn>
                              </p:par>
                              <p:par>
                                <p:cTn id="42" presetID="22" presetClass="entr" presetSubtype="1" fill="hold" grpId="0" nodeType="withEffect">
                                  <p:stCondLst>
                                    <p:cond delay="16000"/>
                                  </p:stCondLst>
                                  <p:childTnLst>
                                    <p:set>
                                      <p:cBhvr>
                                        <p:cTn id="43" dur="1" fill="hold">
                                          <p:stCondLst>
                                            <p:cond delay="0"/>
                                          </p:stCondLst>
                                        </p:cTn>
                                        <p:tgtEl>
                                          <p:spTgt spid="9"/>
                                        </p:tgtEl>
                                        <p:attrNameLst>
                                          <p:attrName>style.visibility</p:attrName>
                                        </p:attrNameLst>
                                      </p:cBhvr>
                                      <p:to>
                                        <p:strVal val="visible"/>
                                      </p:to>
                                    </p:set>
                                    <p:animEffect transition="in" filter="wipe(up)">
                                      <p:cBhvr>
                                        <p:cTn id="44" dur="500"/>
                                        <p:tgtEl>
                                          <p:spTgt spid="9"/>
                                        </p:tgtEl>
                                      </p:cBhvr>
                                    </p:animEffect>
                                  </p:childTnLst>
                                </p:cTn>
                              </p:par>
                              <p:par>
                                <p:cTn id="45" presetID="22" presetClass="entr" presetSubtype="1" fill="hold" nodeType="withEffect">
                                  <p:stCondLst>
                                    <p:cond delay="16250"/>
                                  </p:stCondLst>
                                  <p:childTnLst>
                                    <p:set>
                                      <p:cBhvr>
                                        <p:cTn id="46" dur="1" fill="hold">
                                          <p:stCondLst>
                                            <p:cond delay="0"/>
                                          </p:stCondLst>
                                        </p:cTn>
                                        <p:tgtEl>
                                          <p:spTgt spid="2"/>
                                        </p:tgtEl>
                                        <p:attrNameLst>
                                          <p:attrName>style.visibility</p:attrName>
                                        </p:attrNameLst>
                                      </p:cBhvr>
                                      <p:to>
                                        <p:strVal val="visible"/>
                                      </p:to>
                                    </p:set>
                                    <p:animEffect transition="in" filter="wipe(up)">
                                      <p:cBhvr>
                                        <p:cTn id="47" dur="500"/>
                                        <p:tgtEl>
                                          <p:spTgt spid="2"/>
                                        </p:tgtEl>
                                      </p:cBhvr>
                                    </p:animEffect>
                                  </p:childTnLst>
                                </p:cTn>
                              </p:par>
                              <p:par>
                                <p:cTn id="48" presetID="10" presetClass="entr" presetSubtype="0" fill="hold" grpId="0" nodeType="withEffect">
                                  <p:stCondLst>
                                    <p:cond delay="16500"/>
                                  </p:stCondLst>
                                  <p:childTnLst>
                                    <p:set>
                                      <p:cBhvr>
                                        <p:cTn id="49" dur="1" fill="hold">
                                          <p:stCondLst>
                                            <p:cond delay="0"/>
                                          </p:stCondLst>
                                        </p:cTn>
                                        <p:tgtEl>
                                          <p:spTgt spid="43"/>
                                        </p:tgtEl>
                                        <p:attrNameLst>
                                          <p:attrName>style.visibility</p:attrName>
                                        </p:attrNameLst>
                                      </p:cBhvr>
                                      <p:to>
                                        <p:strVal val="visible"/>
                                      </p:to>
                                    </p:set>
                                    <p:animEffect transition="in" filter="fade">
                                      <p:cBhvr>
                                        <p:cTn id="50" dur="500"/>
                                        <p:tgtEl>
                                          <p:spTgt spid="43"/>
                                        </p:tgtEl>
                                      </p:cBhvr>
                                    </p:animEffect>
                                  </p:childTnLst>
                                </p:cTn>
                              </p:par>
                              <p:par>
                                <p:cTn id="51" presetID="53" presetClass="exit" presetSubtype="32" fill="hold" grpId="1" nodeType="withEffect">
                                  <p:stCondLst>
                                    <p:cond delay="21000"/>
                                  </p:stCondLst>
                                  <p:childTnLst>
                                    <p:anim calcmode="lin" valueType="num">
                                      <p:cBhvr>
                                        <p:cTn id="52" dur="500"/>
                                        <p:tgtEl>
                                          <p:spTgt spid="194"/>
                                        </p:tgtEl>
                                        <p:attrNameLst>
                                          <p:attrName>ppt_w</p:attrName>
                                        </p:attrNameLst>
                                      </p:cBhvr>
                                      <p:tavLst>
                                        <p:tav tm="0">
                                          <p:val>
                                            <p:strVal val="ppt_w"/>
                                          </p:val>
                                        </p:tav>
                                        <p:tav tm="100000">
                                          <p:val>
                                            <p:fltVal val="0"/>
                                          </p:val>
                                        </p:tav>
                                      </p:tavLst>
                                    </p:anim>
                                    <p:anim calcmode="lin" valueType="num">
                                      <p:cBhvr>
                                        <p:cTn id="53" dur="500"/>
                                        <p:tgtEl>
                                          <p:spTgt spid="194"/>
                                        </p:tgtEl>
                                        <p:attrNameLst>
                                          <p:attrName>ppt_h</p:attrName>
                                        </p:attrNameLst>
                                      </p:cBhvr>
                                      <p:tavLst>
                                        <p:tav tm="0">
                                          <p:val>
                                            <p:strVal val="ppt_h"/>
                                          </p:val>
                                        </p:tav>
                                        <p:tav tm="100000">
                                          <p:val>
                                            <p:fltVal val="0"/>
                                          </p:val>
                                        </p:tav>
                                      </p:tavLst>
                                    </p:anim>
                                    <p:animEffect transition="out" filter="fade">
                                      <p:cBhvr>
                                        <p:cTn id="54" dur="500"/>
                                        <p:tgtEl>
                                          <p:spTgt spid="194"/>
                                        </p:tgtEl>
                                      </p:cBhvr>
                                    </p:animEffect>
                                    <p:set>
                                      <p:cBhvr>
                                        <p:cTn id="55" dur="1" fill="hold">
                                          <p:stCondLst>
                                            <p:cond delay="499"/>
                                          </p:stCondLst>
                                        </p:cTn>
                                        <p:tgtEl>
                                          <p:spTgt spid="194"/>
                                        </p:tgtEl>
                                        <p:attrNameLst>
                                          <p:attrName>style.visibility</p:attrName>
                                        </p:attrNameLst>
                                      </p:cBhvr>
                                      <p:to>
                                        <p:strVal val="hidden"/>
                                      </p:to>
                                    </p:set>
                                  </p:childTnLst>
                                </p:cTn>
                              </p:par>
                              <p:par>
                                <p:cTn id="56" presetID="53" presetClass="exit" presetSubtype="32" fill="hold" grpId="1" nodeType="withEffect">
                                  <p:stCondLst>
                                    <p:cond delay="21000"/>
                                  </p:stCondLst>
                                  <p:childTnLst>
                                    <p:anim calcmode="lin" valueType="num">
                                      <p:cBhvr>
                                        <p:cTn id="57" dur="500"/>
                                        <p:tgtEl>
                                          <p:spTgt spid="8"/>
                                        </p:tgtEl>
                                        <p:attrNameLst>
                                          <p:attrName>ppt_w</p:attrName>
                                        </p:attrNameLst>
                                      </p:cBhvr>
                                      <p:tavLst>
                                        <p:tav tm="0">
                                          <p:val>
                                            <p:strVal val="ppt_w"/>
                                          </p:val>
                                        </p:tav>
                                        <p:tav tm="100000">
                                          <p:val>
                                            <p:fltVal val="0"/>
                                          </p:val>
                                        </p:tav>
                                      </p:tavLst>
                                    </p:anim>
                                    <p:anim calcmode="lin" valueType="num">
                                      <p:cBhvr>
                                        <p:cTn id="58" dur="500"/>
                                        <p:tgtEl>
                                          <p:spTgt spid="8"/>
                                        </p:tgtEl>
                                        <p:attrNameLst>
                                          <p:attrName>ppt_h</p:attrName>
                                        </p:attrNameLst>
                                      </p:cBhvr>
                                      <p:tavLst>
                                        <p:tav tm="0">
                                          <p:val>
                                            <p:strVal val="ppt_h"/>
                                          </p:val>
                                        </p:tav>
                                        <p:tav tm="100000">
                                          <p:val>
                                            <p:fltVal val="0"/>
                                          </p:val>
                                        </p:tav>
                                      </p:tavLst>
                                    </p:anim>
                                    <p:animEffect transition="out" filter="fade">
                                      <p:cBhvr>
                                        <p:cTn id="59" dur="500"/>
                                        <p:tgtEl>
                                          <p:spTgt spid="8"/>
                                        </p:tgtEl>
                                      </p:cBhvr>
                                    </p:animEffect>
                                    <p:set>
                                      <p:cBhvr>
                                        <p:cTn id="60" dur="1" fill="hold">
                                          <p:stCondLst>
                                            <p:cond delay="499"/>
                                          </p:stCondLst>
                                        </p:cTn>
                                        <p:tgtEl>
                                          <p:spTgt spid="8"/>
                                        </p:tgtEl>
                                        <p:attrNameLst>
                                          <p:attrName>style.visibility</p:attrName>
                                        </p:attrNameLst>
                                      </p:cBhvr>
                                      <p:to>
                                        <p:strVal val="hidden"/>
                                      </p:to>
                                    </p:set>
                                  </p:childTnLst>
                                </p:cTn>
                              </p:par>
                              <p:par>
                                <p:cTn id="61" presetID="53" presetClass="exit" presetSubtype="32" fill="hold" grpId="1" nodeType="withEffect">
                                  <p:stCondLst>
                                    <p:cond delay="21000"/>
                                  </p:stCondLst>
                                  <p:childTnLst>
                                    <p:anim calcmode="lin" valueType="num">
                                      <p:cBhvr>
                                        <p:cTn id="62" dur="500"/>
                                        <p:tgtEl>
                                          <p:spTgt spid="10"/>
                                        </p:tgtEl>
                                        <p:attrNameLst>
                                          <p:attrName>ppt_w</p:attrName>
                                        </p:attrNameLst>
                                      </p:cBhvr>
                                      <p:tavLst>
                                        <p:tav tm="0">
                                          <p:val>
                                            <p:strVal val="ppt_w"/>
                                          </p:val>
                                        </p:tav>
                                        <p:tav tm="100000">
                                          <p:val>
                                            <p:fltVal val="0"/>
                                          </p:val>
                                        </p:tav>
                                      </p:tavLst>
                                    </p:anim>
                                    <p:anim calcmode="lin" valueType="num">
                                      <p:cBhvr>
                                        <p:cTn id="63" dur="500"/>
                                        <p:tgtEl>
                                          <p:spTgt spid="10"/>
                                        </p:tgtEl>
                                        <p:attrNameLst>
                                          <p:attrName>ppt_h</p:attrName>
                                        </p:attrNameLst>
                                      </p:cBhvr>
                                      <p:tavLst>
                                        <p:tav tm="0">
                                          <p:val>
                                            <p:strVal val="ppt_h"/>
                                          </p:val>
                                        </p:tav>
                                        <p:tav tm="100000">
                                          <p:val>
                                            <p:fltVal val="0"/>
                                          </p:val>
                                        </p:tav>
                                      </p:tavLst>
                                    </p:anim>
                                    <p:animEffect transition="out" filter="fade">
                                      <p:cBhvr>
                                        <p:cTn id="64" dur="500"/>
                                        <p:tgtEl>
                                          <p:spTgt spid="10"/>
                                        </p:tgtEl>
                                      </p:cBhvr>
                                    </p:animEffect>
                                    <p:set>
                                      <p:cBhvr>
                                        <p:cTn id="65" dur="1" fill="hold">
                                          <p:stCondLst>
                                            <p:cond delay="499"/>
                                          </p:stCondLst>
                                        </p:cTn>
                                        <p:tgtEl>
                                          <p:spTgt spid="10"/>
                                        </p:tgtEl>
                                        <p:attrNameLst>
                                          <p:attrName>style.visibility</p:attrName>
                                        </p:attrNameLst>
                                      </p:cBhvr>
                                      <p:to>
                                        <p:strVal val="hidden"/>
                                      </p:to>
                                    </p:set>
                                  </p:childTnLst>
                                </p:cTn>
                              </p:par>
                              <p:par>
                                <p:cTn id="66" presetID="53" presetClass="exit" presetSubtype="32" fill="hold" grpId="1" nodeType="withEffect">
                                  <p:stCondLst>
                                    <p:cond delay="21000"/>
                                  </p:stCondLst>
                                  <p:childTnLst>
                                    <p:anim calcmode="lin" valueType="num">
                                      <p:cBhvr>
                                        <p:cTn id="67" dur="500"/>
                                        <p:tgtEl>
                                          <p:spTgt spid="9"/>
                                        </p:tgtEl>
                                        <p:attrNameLst>
                                          <p:attrName>ppt_w</p:attrName>
                                        </p:attrNameLst>
                                      </p:cBhvr>
                                      <p:tavLst>
                                        <p:tav tm="0">
                                          <p:val>
                                            <p:strVal val="ppt_w"/>
                                          </p:val>
                                        </p:tav>
                                        <p:tav tm="100000">
                                          <p:val>
                                            <p:fltVal val="0"/>
                                          </p:val>
                                        </p:tav>
                                      </p:tavLst>
                                    </p:anim>
                                    <p:anim calcmode="lin" valueType="num">
                                      <p:cBhvr>
                                        <p:cTn id="68" dur="500"/>
                                        <p:tgtEl>
                                          <p:spTgt spid="9"/>
                                        </p:tgtEl>
                                        <p:attrNameLst>
                                          <p:attrName>ppt_h</p:attrName>
                                        </p:attrNameLst>
                                      </p:cBhvr>
                                      <p:tavLst>
                                        <p:tav tm="0">
                                          <p:val>
                                            <p:strVal val="ppt_h"/>
                                          </p:val>
                                        </p:tav>
                                        <p:tav tm="100000">
                                          <p:val>
                                            <p:fltVal val="0"/>
                                          </p:val>
                                        </p:tav>
                                      </p:tavLst>
                                    </p:anim>
                                    <p:animEffect transition="out" filter="fade">
                                      <p:cBhvr>
                                        <p:cTn id="69" dur="500"/>
                                        <p:tgtEl>
                                          <p:spTgt spid="9"/>
                                        </p:tgtEl>
                                      </p:cBhvr>
                                    </p:animEffect>
                                    <p:set>
                                      <p:cBhvr>
                                        <p:cTn id="70" dur="1" fill="hold">
                                          <p:stCondLst>
                                            <p:cond delay="499"/>
                                          </p:stCondLst>
                                        </p:cTn>
                                        <p:tgtEl>
                                          <p:spTgt spid="9"/>
                                        </p:tgtEl>
                                        <p:attrNameLst>
                                          <p:attrName>style.visibility</p:attrName>
                                        </p:attrNameLst>
                                      </p:cBhvr>
                                      <p:to>
                                        <p:strVal val="hidden"/>
                                      </p:to>
                                    </p:set>
                                  </p:childTnLst>
                                </p:cTn>
                              </p:par>
                              <p:par>
                                <p:cTn id="71" presetID="2" presetClass="exit" presetSubtype="2" fill="hold" nodeType="withEffect">
                                  <p:stCondLst>
                                    <p:cond delay="21000"/>
                                  </p:stCondLst>
                                  <p:childTnLst>
                                    <p:anim calcmode="lin" valueType="num">
                                      <p:cBhvr additive="base">
                                        <p:cTn id="72" dur="500"/>
                                        <p:tgtEl>
                                          <p:spTgt spid="195"/>
                                        </p:tgtEl>
                                        <p:attrNameLst>
                                          <p:attrName>ppt_x</p:attrName>
                                        </p:attrNameLst>
                                      </p:cBhvr>
                                      <p:tavLst>
                                        <p:tav tm="0">
                                          <p:val>
                                            <p:strVal val="ppt_x"/>
                                          </p:val>
                                        </p:tav>
                                        <p:tav tm="100000">
                                          <p:val>
                                            <p:strVal val="1+ppt_w/2"/>
                                          </p:val>
                                        </p:tav>
                                      </p:tavLst>
                                    </p:anim>
                                    <p:anim calcmode="lin" valueType="num">
                                      <p:cBhvr additive="base">
                                        <p:cTn id="73" dur="500"/>
                                        <p:tgtEl>
                                          <p:spTgt spid="195"/>
                                        </p:tgtEl>
                                        <p:attrNameLst>
                                          <p:attrName>ppt_y</p:attrName>
                                        </p:attrNameLst>
                                      </p:cBhvr>
                                      <p:tavLst>
                                        <p:tav tm="0">
                                          <p:val>
                                            <p:strVal val="ppt_y"/>
                                          </p:val>
                                        </p:tav>
                                        <p:tav tm="100000">
                                          <p:val>
                                            <p:strVal val="ppt_y"/>
                                          </p:val>
                                        </p:tav>
                                      </p:tavLst>
                                    </p:anim>
                                    <p:set>
                                      <p:cBhvr>
                                        <p:cTn id="74" dur="1" fill="hold">
                                          <p:stCondLst>
                                            <p:cond delay="499"/>
                                          </p:stCondLst>
                                        </p:cTn>
                                        <p:tgtEl>
                                          <p:spTgt spid="195"/>
                                        </p:tgtEl>
                                        <p:attrNameLst>
                                          <p:attrName>style.visibility</p:attrName>
                                        </p:attrNameLst>
                                      </p:cBhvr>
                                      <p:to>
                                        <p:strVal val="hidden"/>
                                      </p:to>
                                    </p:set>
                                  </p:childTnLst>
                                </p:cTn>
                              </p:par>
                              <p:par>
                                <p:cTn id="75" presetID="2" presetClass="exit" presetSubtype="2" fill="hold" grpId="1" nodeType="withEffect">
                                  <p:stCondLst>
                                    <p:cond delay="21000"/>
                                  </p:stCondLst>
                                  <p:childTnLst>
                                    <p:anim calcmode="lin" valueType="num">
                                      <p:cBhvr additive="base">
                                        <p:cTn id="76" dur="500"/>
                                        <p:tgtEl>
                                          <p:spTgt spid="34"/>
                                        </p:tgtEl>
                                        <p:attrNameLst>
                                          <p:attrName>ppt_x</p:attrName>
                                        </p:attrNameLst>
                                      </p:cBhvr>
                                      <p:tavLst>
                                        <p:tav tm="0">
                                          <p:val>
                                            <p:strVal val="ppt_x"/>
                                          </p:val>
                                        </p:tav>
                                        <p:tav tm="100000">
                                          <p:val>
                                            <p:strVal val="1+ppt_w/2"/>
                                          </p:val>
                                        </p:tav>
                                      </p:tavLst>
                                    </p:anim>
                                    <p:anim calcmode="lin" valueType="num">
                                      <p:cBhvr additive="base">
                                        <p:cTn id="77" dur="500"/>
                                        <p:tgtEl>
                                          <p:spTgt spid="34"/>
                                        </p:tgtEl>
                                        <p:attrNameLst>
                                          <p:attrName>ppt_y</p:attrName>
                                        </p:attrNameLst>
                                      </p:cBhvr>
                                      <p:tavLst>
                                        <p:tav tm="0">
                                          <p:val>
                                            <p:strVal val="ppt_y"/>
                                          </p:val>
                                        </p:tav>
                                        <p:tav tm="100000">
                                          <p:val>
                                            <p:strVal val="ppt_y"/>
                                          </p:val>
                                        </p:tav>
                                      </p:tavLst>
                                    </p:anim>
                                    <p:set>
                                      <p:cBhvr>
                                        <p:cTn id="78" dur="1" fill="hold">
                                          <p:stCondLst>
                                            <p:cond delay="499"/>
                                          </p:stCondLst>
                                        </p:cTn>
                                        <p:tgtEl>
                                          <p:spTgt spid="34"/>
                                        </p:tgtEl>
                                        <p:attrNameLst>
                                          <p:attrName>style.visibility</p:attrName>
                                        </p:attrNameLst>
                                      </p:cBhvr>
                                      <p:to>
                                        <p:strVal val="hidden"/>
                                      </p:to>
                                    </p:set>
                                  </p:childTnLst>
                                </p:cTn>
                              </p:par>
                              <p:par>
                                <p:cTn id="79" presetID="2" presetClass="exit" presetSubtype="8" fill="hold" nodeType="withEffect">
                                  <p:stCondLst>
                                    <p:cond delay="21000"/>
                                  </p:stCondLst>
                                  <p:childTnLst>
                                    <p:anim calcmode="lin" valueType="num">
                                      <p:cBhvr additive="base">
                                        <p:cTn id="80" dur="500"/>
                                        <p:tgtEl>
                                          <p:spTgt spid="5"/>
                                        </p:tgtEl>
                                        <p:attrNameLst>
                                          <p:attrName>ppt_x</p:attrName>
                                        </p:attrNameLst>
                                      </p:cBhvr>
                                      <p:tavLst>
                                        <p:tav tm="0">
                                          <p:val>
                                            <p:strVal val="ppt_x"/>
                                          </p:val>
                                        </p:tav>
                                        <p:tav tm="100000">
                                          <p:val>
                                            <p:strVal val="0-ppt_w/2"/>
                                          </p:val>
                                        </p:tav>
                                      </p:tavLst>
                                    </p:anim>
                                    <p:anim calcmode="lin" valueType="num">
                                      <p:cBhvr additive="base">
                                        <p:cTn id="81" dur="500"/>
                                        <p:tgtEl>
                                          <p:spTgt spid="5"/>
                                        </p:tgtEl>
                                        <p:attrNameLst>
                                          <p:attrName>ppt_y</p:attrName>
                                        </p:attrNameLst>
                                      </p:cBhvr>
                                      <p:tavLst>
                                        <p:tav tm="0">
                                          <p:val>
                                            <p:strVal val="ppt_y"/>
                                          </p:val>
                                        </p:tav>
                                        <p:tav tm="100000">
                                          <p:val>
                                            <p:strVal val="ppt_y"/>
                                          </p:val>
                                        </p:tav>
                                      </p:tavLst>
                                    </p:anim>
                                    <p:set>
                                      <p:cBhvr>
                                        <p:cTn id="82" dur="1" fill="hold">
                                          <p:stCondLst>
                                            <p:cond delay="499"/>
                                          </p:stCondLst>
                                        </p:cTn>
                                        <p:tgtEl>
                                          <p:spTgt spid="5"/>
                                        </p:tgtEl>
                                        <p:attrNameLst>
                                          <p:attrName>style.visibility</p:attrName>
                                        </p:attrNameLst>
                                      </p:cBhvr>
                                      <p:to>
                                        <p:strVal val="hidden"/>
                                      </p:to>
                                    </p:set>
                                  </p:childTnLst>
                                </p:cTn>
                              </p:par>
                              <p:par>
                                <p:cTn id="83" presetID="2" presetClass="exit" presetSubtype="8" fill="hold" grpId="1" nodeType="withEffect">
                                  <p:stCondLst>
                                    <p:cond delay="21000"/>
                                  </p:stCondLst>
                                  <p:childTnLst>
                                    <p:anim calcmode="lin" valueType="num">
                                      <p:cBhvr additive="base">
                                        <p:cTn id="84" dur="500"/>
                                        <p:tgtEl>
                                          <p:spTgt spid="192"/>
                                        </p:tgtEl>
                                        <p:attrNameLst>
                                          <p:attrName>ppt_x</p:attrName>
                                        </p:attrNameLst>
                                      </p:cBhvr>
                                      <p:tavLst>
                                        <p:tav tm="0">
                                          <p:val>
                                            <p:strVal val="ppt_x"/>
                                          </p:val>
                                        </p:tav>
                                        <p:tav tm="100000">
                                          <p:val>
                                            <p:strVal val="0-ppt_w/2"/>
                                          </p:val>
                                        </p:tav>
                                      </p:tavLst>
                                    </p:anim>
                                    <p:anim calcmode="lin" valueType="num">
                                      <p:cBhvr additive="base">
                                        <p:cTn id="85" dur="500"/>
                                        <p:tgtEl>
                                          <p:spTgt spid="192"/>
                                        </p:tgtEl>
                                        <p:attrNameLst>
                                          <p:attrName>ppt_y</p:attrName>
                                        </p:attrNameLst>
                                      </p:cBhvr>
                                      <p:tavLst>
                                        <p:tav tm="0">
                                          <p:val>
                                            <p:strVal val="ppt_y"/>
                                          </p:val>
                                        </p:tav>
                                        <p:tav tm="100000">
                                          <p:val>
                                            <p:strVal val="ppt_y"/>
                                          </p:val>
                                        </p:tav>
                                      </p:tavLst>
                                    </p:anim>
                                    <p:set>
                                      <p:cBhvr>
                                        <p:cTn id="86" dur="1" fill="hold">
                                          <p:stCondLst>
                                            <p:cond delay="499"/>
                                          </p:stCondLst>
                                        </p:cTn>
                                        <p:tgtEl>
                                          <p:spTgt spid="192"/>
                                        </p:tgtEl>
                                        <p:attrNameLst>
                                          <p:attrName>style.visibility</p:attrName>
                                        </p:attrNameLst>
                                      </p:cBhvr>
                                      <p:to>
                                        <p:strVal val="hidden"/>
                                      </p:to>
                                    </p:set>
                                  </p:childTnLst>
                                </p:cTn>
                              </p:par>
                              <p:par>
                                <p:cTn id="87" presetID="2" presetClass="exit" presetSubtype="4" fill="hold" nodeType="withEffect">
                                  <p:stCondLst>
                                    <p:cond delay="21000"/>
                                  </p:stCondLst>
                                  <p:childTnLst>
                                    <p:anim calcmode="lin" valueType="num">
                                      <p:cBhvr additive="base">
                                        <p:cTn id="88" dur="500"/>
                                        <p:tgtEl>
                                          <p:spTgt spid="2"/>
                                        </p:tgtEl>
                                        <p:attrNameLst>
                                          <p:attrName>ppt_x</p:attrName>
                                        </p:attrNameLst>
                                      </p:cBhvr>
                                      <p:tavLst>
                                        <p:tav tm="0">
                                          <p:val>
                                            <p:strVal val="ppt_x"/>
                                          </p:val>
                                        </p:tav>
                                        <p:tav tm="100000">
                                          <p:val>
                                            <p:strVal val="ppt_x"/>
                                          </p:val>
                                        </p:tav>
                                      </p:tavLst>
                                    </p:anim>
                                    <p:anim calcmode="lin" valueType="num">
                                      <p:cBhvr additive="base">
                                        <p:cTn id="89" dur="500"/>
                                        <p:tgtEl>
                                          <p:spTgt spid="2"/>
                                        </p:tgtEl>
                                        <p:attrNameLst>
                                          <p:attrName>ppt_y</p:attrName>
                                        </p:attrNameLst>
                                      </p:cBhvr>
                                      <p:tavLst>
                                        <p:tav tm="0">
                                          <p:val>
                                            <p:strVal val="ppt_y"/>
                                          </p:val>
                                        </p:tav>
                                        <p:tav tm="100000">
                                          <p:val>
                                            <p:strVal val="1+ppt_h/2"/>
                                          </p:val>
                                        </p:tav>
                                      </p:tavLst>
                                    </p:anim>
                                    <p:set>
                                      <p:cBhvr>
                                        <p:cTn id="90" dur="1" fill="hold">
                                          <p:stCondLst>
                                            <p:cond delay="499"/>
                                          </p:stCondLst>
                                        </p:cTn>
                                        <p:tgtEl>
                                          <p:spTgt spid="2"/>
                                        </p:tgtEl>
                                        <p:attrNameLst>
                                          <p:attrName>style.visibility</p:attrName>
                                        </p:attrNameLst>
                                      </p:cBhvr>
                                      <p:to>
                                        <p:strVal val="hidden"/>
                                      </p:to>
                                    </p:set>
                                  </p:childTnLst>
                                </p:cTn>
                              </p:par>
                              <p:par>
                                <p:cTn id="91" presetID="2" presetClass="exit" presetSubtype="4" fill="hold" grpId="1" nodeType="withEffect">
                                  <p:stCondLst>
                                    <p:cond delay="21000"/>
                                  </p:stCondLst>
                                  <p:childTnLst>
                                    <p:anim calcmode="lin" valueType="num">
                                      <p:cBhvr additive="base">
                                        <p:cTn id="92" dur="500"/>
                                        <p:tgtEl>
                                          <p:spTgt spid="43"/>
                                        </p:tgtEl>
                                        <p:attrNameLst>
                                          <p:attrName>ppt_x</p:attrName>
                                        </p:attrNameLst>
                                      </p:cBhvr>
                                      <p:tavLst>
                                        <p:tav tm="0">
                                          <p:val>
                                            <p:strVal val="ppt_x"/>
                                          </p:val>
                                        </p:tav>
                                        <p:tav tm="100000">
                                          <p:val>
                                            <p:strVal val="ppt_x"/>
                                          </p:val>
                                        </p:tav>
                                      </p:tavLst>
                                    </p:anim>
                                    <p:anim calcmode="lin" valueType="num">
                                      <p:cBhvr additive="base">
                                        <p:cTn id="93" dur="500"/>
                                        <p:tgtEl>
                                          <p:spTgt spid="43"/>
                                        </p:tgtEl>
                                        <p:attrNameLst>
                                          <p:attrName>ppt_y</p:attrName>
                                        </p:attrNameLst>
                                      </p:cBhvr>
                                      <p:tavLst>
                                        <p:tav tm="0">
                                          <p:val>
                                            <p:strVal val="ppt_y"/>
                                          </p:val>
                                        </p:tav>
                                        <p:tav tm="100000">
                                          <p:val>
                                            <p:strVal val="1+ppt_h/2"/>
                                          </p:val>
                                        </p:tav>
                                      </p:tavLst>
                                    </p:anim>
                                    <p:set>
                                      <p:cBhvr>
                                        <p:cTn id="94" dur="1" fill="hold">
                                          <p:stCondLst>
                                            <p:cond delay="499"/>
                                          </p:stCondLst>
                                        </p:cTn>
                                        <p:tgtEl>
                                          <p:spTgt spid="43"/>
                                        </p:tgtEl>
                                        <p:attrNameLst>
                                          <p:attrName>style.visibility</p:attrName>
                                        </p:attrNameLst>
                                      </p:cBhvr>
                                      <p:to>
                                        <p:strVal val="hidden"/>
                                      </p:to>
                                    </p:set>
                                  </p:childTnLst>
                                </p:cTn>
                              </p:par>
                              <p:par>
                                <p:cTn id="95" presetID="10" presetClass="exit" presetSubtype="0" fill="hold" grpId="1" nodeType="withEffect">
                                  <p:stCondLst>
                                    <p:cond delay="21000"/>
                                  </p:stCondLst>
                                  <p:childTnLst>
                                    <p:animEffect transition="out" filter="fade">
                                      <p:cBhvr>
                                        <p:cTn id="96" dur="500"/>
                                        <p:tgtEl>
                                          <p:spTgt spid="4"/>
                                        </p:tgtEl>
                                      </p:cBhvr>
                                    </p:animEffect>
                                    <p:set>
                                      <p:cBhvr>
                                        <p:cTn id="9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8" fill="hold" display="0">
                  <p:stCondLst>
                    <p:cond delay="indefinite"/>
                  </p:stCondLst>
                  <p:endCondLst>
                    <p:cond evt="onStopAudio" delay="0">
                      <p:tgtEl>
                        <p:sldTgt/>
                      </p:tgtEl>
                    </p:cond>
                  </p:endCondLst>
                </p:cTn>
                <p:tgtEl>
                  <p:spTgt spid="6"/>
                </p:tgtEl>
              </p:cMediaNode>
            </p:audio>
          </p:childTnLst>
        </p:cTn>
      </p:par>
    </p:tnLst>
    <p:bldLst>
      <p:bldP spid="194" grpId="0" animBg="1"/>
      <p:bldP spid="194" grpId="1" animBg="1"/>
      <p:bldP spid="200" grpId="0"/>
      <p:bldP spid="8" grpId="0" animBg="1"/>
      <p:bldP spid="8" grpId="1" animBg="1"/>
      <p:bldP spid="9" grpId="0" animBg="1"/>
      <p:bldP spid="9" grpId="1" animBg="1"/>
      <p:bldP spid="10" grpId="0" animBg="1"/>
      <p:bldP spid="10" grpId="1" animBg="1"/>
      <p:bldP spid="34" grpId="0"/>
      <p:bldP spid="34" grpId="1"/>
      <p:bldP spid="43" grpId="0"/>
      <p:bldP spid="43" grpId="1"/>
      <p:bldP spid="192" grpId="0"/>
      <p:bldP spid="192" grpId="1"/>
      <p:bldP spid="4" grpId="0" animBg="1"/>
      <p:bldP spid="4"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F01BF2-7BDD-5A2F-5848-3A6B82E9955F}"/>
              </a:ext>
            </a:extLst>
          </p:cNvPr>
          <p:cNvSpPr/>
          <p:nvPr/>
        </p:nvSpPr>
        <p:spPr>
          <a:xfrm>
            <a:off x="0" y="1271345"/>
            <a:ext cx="12192000" cy="9144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5" name="TextBox 4">
            <a:extLst>
              <a:ext uri="{FF2B5EF4-FFF2-40B4-BE49-F238E27FC236}">
                <a16:creationId xmlns:a16="http://schemas.microsoft.com/office/drawing/2014/main" id="{6B79901E-57DE-4682-7B91-17CB22EC4401}"/>
              </a:ext>
            </a:extLst>
          </p:cNvPr>
          <p:cNvSpPr txBox="1"/>
          <p:nvPr/>
        </p:nvSpPr>
        <p:spPr>
          <a:xfrm>
            <a:off x="128016" y="96886"/>
            <a:ext cx="11602561" cy="1077218"/>
          </a:xfrm>
          <a:prstGeom prst="rect">
            <a:avLst/>
          </a:prstGeom>
          <a:noFill/>
        </p:spPr>
        <p:txBody>
          <a:bodyPr wrap="square" rtlCol="0">
            <a:spAutoFit/>
          </a:bodyPr>
          <a:lstStyle>
            <a:defPPr>
              <a:defRPr lang="en-US"/>
            </a:defPPr>
            <a:lvl1pPr>
              <a:defRPr sz="3200" b="1">
                <a:solidFill>
                  <a:srgbClr val="F0404C"/>
                </a:solidFill>
                <a:latin typeface="Atkinson Hyperlegible" pitchFamily="2" charset="0"/>
              </a:defRPr>
            </a:lvl1pPr>
          </a:lstStyle>
          <a:p>
            <a:r>
              <a:rPr lang="en-US" dirty="0"/>
              <a:t>Strategies to mitigate and improve climate resilience of waste management</a:t>
            </a:r>
          </a:p>
        </p:txBody>
      </p:sp>
      <p:grpSp>
        <p:nvGrpSpPr>
          <p:cNvPr id="21" name="Group 20">
            <a:extLst>
              <a:ext uri="{FF2B5EF4-FFF2-40B4-BE49-F238E27FC236}">
                <a16:creationId xmlns:a16="http://schemas.microsoft.com/office/drawing/2014/main" id="{82801928-91A3-699B-AA69-5F1E5CF0352C}"/>
              </a:ext>
            </a:extLst>
          </p:cNvPr>
          <p:cNvGrpSpPr/>
          <p:nvPr/>
        </p:nvGrpSpPr>
        <p:grpSpPr>
          <a:xfrm>
            <a:off x="6469190" y="1800369"/>
            <a:ext cx="5236520" cy="4180116"/>
            <a:chOff x="6571130" y="1382486"/>
            <a:chExt cx="5236520" cy="4180116"/>
          </a:xfrm>
        </p:grpSpPr>
        <p:sp>
          <p:nvSpPr>
            <p:cNvPr id="20" name="Rectangle 19">
              <a:extLst>
                <a:ext uri="{FF2B5EF4-FFF2-40B4-BE49-F238E27FC236}">
                  <a16:creationId xmlns:a16="http://schemas.microsoft.com/office/drawing/2014/main" id="{F2A71780-B9BE-103E-96A3-0EB3F7347273}"/>
                </a:ext>
              </a:extLst>
            </p:cNvPr>
            <p:cNvSpPr/>
            <p:nvPr/>
          </p:nvSpPr>
          <p:spPr>
            <a:xfrm>
              <a:off x="11259010" y="5013962"/>
              <a:ext cx="548640" cy="548640"/>
            </a:xfrm>
            <a:prstGeom prst="rect">
              <a:avLst/>
            </a:prstGeom>
            <a:solidFill>
              <a:srgbClr val="F268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Top Corners Rounded 13">
              <a:extLst>
                <a:ext uri="{FF2B5EF4-FFF2-40B4-BE49-F238E27FC236}">
                  <a16:creationId xmlns:a16="http://schemas.microsoft.com/office/drawing/2014/main" id="{703ACFA5-4552-D53E-4840-41ABD0A92351}"/>
                </a:ext>
              </a:extLst>
            </p:cNvPr>
            <p:cNvSpPr/>
            <p:nvPr/>
          </p:nvSpPr>
          <p:spPr>
            <a:xfrm rot="16200000">
              <a:off x="7099332" y="854284"/>
              <a:ext cx="4114800" cy="5171204"/>
            </a:xfrm>
            <a:prstGeom prst="round2SameRect">
              <a:avLst>
                <a:gd name="adj1" fmla="val 0"/>
                <a:gd name="adj2" fmla="val 0"/>
              </a:avLst>
            </a:prstGeom>
            <a:solidFill>
              <a:srgbClr val="DAE2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Calendar&#10;&#10;Description automatically generated with medium confidence">
              <a:extLst>
                <a:ext uri="{FF2B5EF4-FFF2-40B4-BE49-F238E27FC236}">
                  <a16:creationId xmlns:a16="http://schemas.microsoft.com/office/drawing/2014/main" id="{42E7E5E6-76C7-72F4-98C5-5204AD2BFE7D}"/>
                </a:ext>
              </a:extLst>
            </p:cNvPr>
            <p:cNvPicPr>
              <a:picLocks noChangeAspect="1"/>
            </p:cNvPicPr>
            <p:nvPr/>
          </p:nvPicPr>
          <p:blipFill rotWithShape="1">
            <a:blip r:embed="rId5">
              <a:extLst>
                <a:ext uri="{28A0092B-C50C-407E-A947-70E740481C1C}">
                  <a14:useLocalDpi xmlns:a14="http://schemas.microsoft.com/office/drawing/2010/main" val="0"/>
                </a:ext>
              </a:extLst>
            </a:blip>
            <a:srcRect l="8515" t="25446" r="8608" b="11305"/>
            <a:stretch/>
          </p:blipFill>
          <p:spPr>
            <a:xfrm>
              <a:off x="6701921" y="1566476"/>
              <a:ext cx="4909623" cy="3746819"/>
            </a:xfrm>
            <a:prstGeom prst="rect">
              <a:avLst/>
            </a:prstGeom>
          </p:spPr>
        </p:pic>
      </p:grpSp>
      <p:grpSp>
        <p:nvGrpSpPr>
          <p:cNvPr id="29" name="Group 28">
            <a:extLst>
              <a:ext uri="{FF2B5EF4-FFF2-40B4-BE49-F238E27FC236}">
                <a16:creationId xmlns:a16="http://schemas.microsoft.com/office/drawing/2014/main" id="{72D9B73D-252B-E143-1AE4-DC4A90AB5C0F}"/>
              </a:ext>
            </a:extLst>
          </p:cNvPr>
          <p:cNvGrpSpPr/>
          <p:nvPr/>
        </p:nvGrpSpPr>
        <p:grpSpPr>
          <a:xfrm>
            <a:off x="486291" y="1735054"/>
            <a:ext cx="5584222" cy="4193433"/>
            <a:chOff x="486291" y="1735054"/>
            <a:chExt cx="5584222" cy="4193433"/>
          </a:xfrm>
        </p:grpSpPr>
        <p:sp>
          <p:nvSpPr>
            <p:cNvPr id="19" name="Rectangle 18">
              <a:extLst>
                <a:ext uri="{FF2B5EF4-FFF2-40B4-BE49-F238E27FC236}">
                  <a16:creationId xmlns:a16="http://schemas.microsoft.com/office/drawing/2014/main" id="{8A5F6479-02DB-EC3A-F3EC-A3532FE4EBD6}"/>
                </a:ext>
              </a:extLst>
            </p:cNvPr>
            <p:cNvSpPr/>
            <p:nvPr/>
          </p:nvSpPr>
          <p:spPr>
            <a:xfrm>
              <a:off x="486291" y="1735054"/>
              <a:ext cx="548640" cy="548640"/>
            </a:xfrm>
            <a:prstGeom prst="rect">
              <a:avLst/>
            </a:prstGeom>
            <a:solidFill>
              <a:srgbClr val="F268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onstruction site with a truck and debris&#10;&#10;Description automatically generated">
              <a:extLst>
                <a:ext uri="{FF2B5EF4-FFF2-40B4-BE49-F238E27FC236}">
                  <a16:creationId xmlns:a16="http://schemas.microsoft.com/office/drawing/2014/main" id="{1CB2347D-4BCD-B54D-C525-4F04E6A8CC6B}"/>
                </a:ext>
              </a:extLst>
            </p:cNvPr>
            <p:cNvPicPr>
              <a:picLocks noChangeAspect="1"/>
            </p:cNvPicPr>
            <p:nvPr/>
          </p:nvPicPr>
          <p:blipFill rotWithShape="1">
            <a:blip r:embed="rId6">
              <a:extLst>
                <a:ext uri="{28A0092B-C50C-407E-A947-70E740481C1C}">
                  <a14:useLocalDpi xmlns:a14="http://schemas.microsoft.com/office/drawing/2010/main" val="0"/>
                </a:ext>
              </a:extLst>
            </a:blip>
            <a:srcRect l="1077" t="970" r="1585" b="1885"/>
            <a:stretch/>
          </p:blipFill>
          <p:spPr>
            <a:xfrm>
              <a:off x="551607" y="1800369"/>
              <a:ext cx="5497463" cy="4114800"/>
            </a:xfrm>
            <a:prstGeom prst="rect">
              <a:avLst/>
            </a:prstGeom>
            <a:ln>
              <a:noFill/>
            </a:ln>
          </p:spPr>
        </p:pic>
        <p:sp>
          <p:nvSpPr>
            <p:cNvPr id="28" name="Rectangle: Top Corners Rounded 27">
              <a:extLst>
                <a:ext uri="{FF2B5EF4-FFF2-40B4-BE49-F238E27FC236}">
                  <a16:creationId xmlns:a16="http://schemas.microsoft.com/office/drawing/2014/main" id="{F995625A-AC14-CF30-BF51-E155E03B9B51}"/>
                </a:ext>
              </a:extLst>
            </p:cNvPr>
            <p:cNvSpPr/>
            <p:nvPr/>
          </p:nvSpPr>
          <p:spPr>
            <a:xfrm rot="16200000">
              <a:off x="2546502" y="2402325"/>
              <a:ext cx="1528222" cy="5497463"/>
            </a:xfrm>
            <a:prstGeom prst="round2SameRect">
              <a:avLst>
                <a:gd name="adj1" fmla="val 0"/>
                <a:gd name="adj2" fmla="val 0"/>
              </a:avLst>
            </a:prstGeom>
            <a:gradFill flip="none" rotWithShape="1">
              <a:gsLst>
                <a:gs pos="0">
                  <a:schemeClr val="accent1">
                    <a:lumMod val="5000"/>
                    <a:lumOff val="95000"/>
                    <a:alpha val="0"/>
                  </a:schemeClr>
                </a:gs>
                <a:gs pos="47000">
                  <a:schemeClr val="tx1">
                    <a:alpha val="0"/>
                  </a:schemeClr>
                </a:gs>
                <a:gs pos="100000">
                  <a:schemeClr val="tx1"/>
                </a:gs>
              </a:gsLst>
              <a:lin ang="108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323A374-507C-7BD3-8216-274EFB0B9209}"/>
                </a:ext>
              </a:extLst>
            </p:cNvPr>
            <p:cNvSpPr/>
            <p:nvPr/>
          </p:nvSpPr>
          <p:spPr>
            <a:xfrm>
              <a:off x="5134513" y="5676487"/>
              <a:ext cx="936000" cy="252000"/>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000000"/>
                  </a:solidFill>
                  <a:latin typeface="Atkinson Hyperlegible" pitchFamily="2" charset="0"/>
                </a:rPr>
                <a:t>Credit: WHO</a:t>
              </a:r>
            </a:p>
          </p:txBody>
        </p:sp>
        <p:sp>
          <p:nvSpPr>
            <p:cNvPr id="17" name="TextBox 16">
              <a:extLst>
                <a:ext uri="{FF2B5EF4-FFF2-40B4-BE49-F238E27FC236}">
                  <a16:creationId xmlns:a16="http://schemas.microsoft.com/office/drawing/2014/main" id="{AACA1C7E-9E32-444C-AC68-6AA44556A238}"/>
                </a:ext>
              </a:extLst>
            </p:cNvPr>
            <p:cNvSpPr txBox="1"/>
            <p:nvPr/>
          </p:nvSpPr>
          <p:spPr>
            <a:xfrm>
              <a:off x="561880" y="5137937"/>
              <a:ext cx="5417925" cy="707886"/>
            </a:xfrm>
            <a:prstGeom prst="rect">
              <a:avLst/>
            </a:prstGeom>
            <a:noFill/>
          </p:spPr>
          <p:txBody>
            <a:bodyPr wrap="square" rtlCol="0">
              <a:spAutoFit/>
            </a:bodyPr>
            <a:lstStyle/>
            <a:p>
              <a:pPr algn="ctr"/>
              <a:r>
                <a:rPr lang="en-IN" sz="2000" dirty="0">
                  <a:solidFill>
                    <a:schemeClr val="bg1"/>
                  </a:solidFill>
                  <a:effectLst/>
                  <a:latin typeface="Atkinson Hyperlegible" pitchFamily="2" charset="0"/>
                  <a:ea typeface="Aptos" panose="020B0004020202020204" pitchFamily="34" charset="0"/>
                </a:rPr>
                <a:t>Repairing a dumpsite after its collapse from heavy rains in Sri Lanka.</a:t>
              </a:r>
              <a:endParaRPr lang="en-IN" sz="2000" dirty="0">
                <a:solidFill>
                  <a:schemeClr val="bg1"/>
                </a:solidFill>
                <a:latin typeface="Atkinson Hyperlegible" pitchFamily="2" charset="0"/>
              </a:endParaRPr>
            </a:p>
          </p:txBody>
        </p:sp>
      </p:grpSp>
      <p:sp>
        <p:nvSpPr>
          <p:cNvPr id="30" name="TextBox 29">
            <a:extLst>
              <a:ext uri="{FF2B5EF4-FFF2-40B4-BE49-F238E27FC236}">
                <a16:creationId xmlns:a16="http://schemas.microsoft.com/office/drawing/2014/main" id="{CC9C02E1-EF5B-6B6A-D350-A0969840591D}"/>
              </a:ext>
            </a:extLst>
          </p:cNvPr>
          <p:cNvSpPr txBox="1"/>
          <p:nvPr/>
        </p:nvSpPr>
        <p:spPr>
          <a:xfrm>
            <a:off x="228600" y="1466935"/>
            <a:ext cx="11734800" cy="523220"/>
          </a:xfrm>
          <a:prstGeom prst="rect">
            <a:avLst/>
          </a:prstGeom>
          <a:noFill/>
        </p:spPr>
        <p:txBody>
          <a:bodyPr wrap="square" rtlCol="0">
            <a:spAutoFit/>
          </a:bodyPr>
          <a:lstStyle>
            <a:defPPr>
              <a:defRPr lang="en-US"/>
            </a:defPPr>
            <a:lvl1pPr>
              <a:defRPr sz="3000" b="1">
                <a:solidFill>
                  <a:srgbClr val="00205C"/>
                </a:solidFill>
                <a:latin typeface="Atkinson Hyperlegible" pitchFamily="2" charset="0"/>
              </a:defRPr>
            </a:lvl1pPr>
          </a:lstStyle>
          <a:p>
            <a:pPr algn="ctr">
              <a:spcAft>
                <a:spcPts val="1200"/>
              </a:spcAft>
            </a:pPr>
            <a:r>
              <a:rPr lang="en-US" sz="2800" b="0" dirty="0">
                <a:solidFill>
                  <a:schemeClr val="tx1"/>
                </a:solidFill>
                <a:cs typeface="Arial"/>
              </a:rPr>
              <a:t>Waste prevention and reduction.</a:t>
            </a:r>
          </a:p>
        </p:txBody>
      </p:sp>
      <p:sp>
        <p:nvSpPr>
          <p:cNvPr id="33" name="TextBox 32">
            <a:extLst>
              <a:ext uri="{FF2B5EF4-FFF2-40B4-BE49-F238E27FC236}">
                <a16:creationId xmlns:a16="http://schemas.microsoft.com/office/drawing/2014/main" id="{3492457F-A3A5-5870-C2A1-6FEE5892E20D}"/>
              </a:ext>
            </a:extLst>
          </p:cNvPr>
          <p:cNvSpPr txBox="1"/>
          <p:nvPr/>
        </p:nvSpPr>
        <p:spPr>
          <a:xfrm>
            <a:off x="228600" y="1466935"/>
            <a:ext cx="11734800" cy="523220"/>
          </a:xfrm>
          <a:prstGeom prst="rect">
            <a:avLst/>
          </a:prstGeom>
          <a:noFill/>
        </p:spPr>
        <p:txBody>
          <a:bodyPr wrap="square" rtlCol="0">
            <a:spAutoFit/>
          </a:bodyPr>
          <a:lstStyle>
            <a:defPPr>
              <a:defRPr lang="en-US"/>
            </a:defPPr>
            <a:lvl1pPr>
              <a:defRPr sz="3000" b="1">
                <a:solidFill>
                  <a:srgbClr val="00205C"/>
                </a:solidFill>
                <a:latin typeface="Atkinson Hyperlegible" pitchFamily="2" charset="0"/>
              </a:defRPr>
            </a:lvl1pPr>
          </a:lstStyle>
          <a:p>
            <a:pPr algn="ctr">
              <a:spcAft>
                <a:spcPts val="1200"/>
              </a:spcAft>
            </a:pPr>
            <a:r>
              <a:rPr lang="en-US" sz="2800" b="0" dirty="0">
                <a:solidFill>
                  <a:schemeClr val="tx1"/>
                </a:solidFill>
                <a:cs typeface="Arial"/>
              </a:rPr>
              <a:t>Waste recycling.</a:t>
            </a:r>
          </a:p>
        </p:txBody>
      </p:sp>
      <p:sp>
        <p:nvSpPr>
          <p:cNvPr id="34" name="TextBox 33">
            <a:extLst>
              <a:ext uri="{FF2B5EF4-FFF2-40B4-BE49-F238E27FC236}">
                <a16:creationId xmlns:a16="http://schemas.microsoft.com/office/drawing/2014/main" id="{C6D563EE-DB1D-1FC9-FDD3-D6783B6A2477}"/>
              </a:ext>
            </a:extLst>
          </p:cNvPr>
          <p:cNvSpPr txBox="1"/>
          <p:nvPr/>
        </p:nvSpPr>
        <p:spPr>
          <a:xfrm>
            <a:off x="228600" y="1466935"/>
            <a:ext cx="11734800" cy="523220"/>
          </a:xfrm>
          <a:prstGeom prst="rect">
            <a:avLst/>
          </a:prstGeom>
          <a:noFill/>
        </p:spPr>
        <p:txBody>
          <a:bodyPr wrap="square" rtlCol="0">
            <a:spAutoFit/>
          </a:bodyPr>
          <a:lstStyle>
            <a:defPPr>
              <a:defRPr lang="en-US"/>
            </a:defPPr>
            <a:lvl1pPr>
              <a:defRPr sz="3000" b="1">
                <a:solidFill>
                  <a:srgbClr val="00205C"/>
                </a:solidFill>
                <a:latin typeface="Atkinson Hyperlegible" pitchFamily="2" charset="0"/>
              </a:defRPr>
            </a:lvl1pPr>
          </a:lstStyle>
          <a:p>
            <a:pPr algn="ctr">
              <a:spcAft>
                <a:spcPts val="1200"/>
              </a:spcAft>
            </a:pPr>
            <a:r>
              <a:rPr lang="en-US" sz="2800" b="0" dirty="0">
                <a:solidFill>
                  <a:schemeClr val="tx1"/>
                </a:solidFill>
                <a:cs typeface="Arial"/>
              </a:rPr>
              <a:t>Sufficient waste containers &amp; frequent emptying.</a:t>
            </a:r>
          </a:p>
        </p:txBody>
      </p:sp>
      <p:sp>
        <p:nvSpPr>
          <p:cNvPr id="35" name="TextBox 34">
            <a:extLst>
              <a:ext uri="{FF2B5EF4-FFF2-40B4-BE49-F238E27FC236}">
                <a16:creationId xmlns:a16="http://schemas.microsoft.com/office/drawing/2014/main" id="{1A2901BC-7628-126E-C4B0-62E20BF973AA}"/>
              </a:ext>
            </a:extLst>
          </p:cNvPr>
          <p:cNvSpPr txBox="1"/>
          <p:nvPr/>
        </p:nvSpPr>
        <p:spPr>
          <a:xfrm>
            <a:off x="228600" y="1466935"/>
            <a:ext cx="11734800" cy="523220"/>
          </a:xfrm>
          <a:prstGeom prst="rect">
            <a:avLst/>
          </a:prstGeom>
          <a:noFill/>
        </p:spPr>
        <p:txBody>
          <a:bodyPr wrap="square" rtlCol="0">
            <a:spAutoFit/>
          </a:bodyPr>
          <a:lstStyle>
            <a:defPPr>
              <a:defRPr lang="en-US"/>
            </a:defPPr>
            <a:lvl1pPr>
              <a:defRPr sz="3000" b="1">
                <a:solidFill>
                  <a:srgbClr val="00205C"/>
                </a:solidFill>
                <a:latin typeface="Atkinson Hyperlegible" pitchFamily="2" charset="0"/>
              </a:defRPr>
            </a:lvl1pPr>
          </a:lstStyle>
          <a:p>
            <a:pPr algn="ctr">
              <a:spcAft>
                <a:spcPts val="1200"/>
              </a:spcAft>
            </a:pPr>
            <a:r>
              <a:rPr lang="en-US" sz="2800" b="0" dirty="0">
                <a:solidFill>
                  <a:schemeClr val="tx1"/>
                </a:solidFill>
                <a:cs typeface="Arial"/>
              </a:rPr>
              <a:t>Safe storage capacity.</a:t>
            </a:r>
          </a:p>
        </p:txBody>
      </p:sp>
      <p:pic>
        <p:nvPicPr>
          <p:cNvPr id="38" name="30_1">
            <a:hlinkClick r:id="" action="ppaction://media"/>
            <a:extLst>
              <a:ext uri="{FF2B5EF4-FFF2-40B4-BE49-F238E27FC236}">
                <a16:creationId xmlns:a16="http://schemas.microsoft.com/office/drawing/2014/main" id="{D71A2543-3DBB-883D-FA1B-63FC252699B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6945160"/>
            <a:ext cx="609600" cy="609600"/>
          </a:xfrm>
          <a:prstGeom prst="rect">
            <a:avLst/>
          </a:prstGeom>
        </p:spPr>
      </p:pic>
    </p:spTree>
    <p:extLst>
      <p:ext uri="{BB962C8B-B14F-4D97-AF65-F5344CB8AC3E}">
        <p14:creationId xmlns:p14="http://schemas.microsoft.com/office/powerpoint/2010/main" val="2251454239"/>
      </p:ext>
    </p:extLst>
  </p:cSld>
  <p:clrMapOvr>
    <a:masterClrMapping/>
  </p:clrMapOvr>
  <mc:AlternateContent xmlns:mc="http://schemas.openxmlformats.org/markup-compatibility/2006" xmlns:p14="http://schemas.microsoft.com/office/powerpoint/2010/main">
    <mc:Choice Requires="p14">
      <p:transition spd="slow" p14:dur="2000" advClick="0" advTm="47710"/>
    </mc:Choice>
    <mc:Fallback xmlns="">
      <p:transition spd="slow" advClick="0" advTm="477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7712" fill="hold"/>
                                        <p:tgtEl>
                                          <p:spTgt spid="38"/>
                                        </p:tgtEl>
                                      </p:cBhvr>
                                    </p:cmd>
                                  </p:childTnLst>
                                </p:cTn>
                              </p:par>
                              <p:par>
                                <p:cTn id="7" presetID="2" presetClass="entr" presetSubtype="8"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 calcmode="lin" valueType="num">
                                      <p:cBhvr additive="base">
                                        <p:cTn id="9" dur="500" fill="hold"/>
                                        <p:tgtEl>
                                          <p:spTgt spid="5"/>
                                        </p:tgtEl>
                                        <p:attrNameLst>
                                          <p:attrName>ppt_x</p:attrName>
                                        </p:attrNameLst>
                                      </p:cBhvr>
                                      <p:tavLst>
                                        <p:tav tm="0">
                                          <p:val>
                                            <p:strVal val="0-#ppt_w/2"/>
                                          </p:val>
                                        </p:tav>
                                        <p:tav tm="100000">
                                          <p:val>
                                            <p:strVal val="#ppt_x"/>
                                          </p:val>
                                        </p:tav>
                                      </p:tavLst>
                                    </p:anim>
                                    <p:anim calcmode="lin" valueType="num">
                                      <p:cBhvr additive="base">
                                        <p:cTn id="10" dur="500" fill="hold"/>
                                        <p:tgtEl>
                                          <p:spTgt spid="5"/>
                                        </p:tgtEl>
                                        <p:attrNameLst>
                                          <p:attrName>ppt_y</p:attrName>
                                        </p:attrNameLst>
                                      </p:cBhvr>
                                      <p:tavLst>
                                        <p:tav tm="0">
                                          <p:val>
                                            <p:strVal val="#ppt_y"/>
                                          </p:val>
                                        </p:tav>
                                        <p:tav tm="100000">
                                          <p:val>
                                            <p:strVal val="#ppt_y"/>
                                          </p:val>
                                        </p:tav>
                                      </p:tavLst>
                                    </p:anim>
                                  </p:childTnLst>
                                </p:cTn>
                              </p:par>
                              <p:par>
                                <p:cTn id="11" presetID="2" presetClass="entr" presetSubtype="8" fill="hold" nodeType="withEffect">
                                  <p:stCondLst>
                                    <p:cond delay="50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500" fill="hold"/>
                                        <p:tgtEl>
                                          <p:spTgt spid="29"/>
                                        </p:tgtEl>
                                        <p:attrNameLst>
                                          <p:attrName>ppt_x</p:attrName>
                                        </p:attrNameLst>
                                      </p:cBhvr>
                                      <p:tavLst>
                                        <p:tav tm="0">
                                          <p:val>
                                            <p:strVal val="0-#ppt_w/2"/>
                                          </p:val>
                                        </p:tav>
                                        <p:tav tm="100000">
                                          <p:val>
                                            <p:strVal val="#ppt_x"/>
                                          </p:val>
                                        </p:tav>
                                      </p:tavLst>
                                    </p:anim>
                                    <p:anim calcmode="lin" valueType="num">
                                      <p:cBhvr additive="base">
                                        <p:cTn id="14" dur="500" fill="hold"/>
                                        <p:tgtEl>
                                          <p:spTgt spid="29"/>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50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1+#ppt_w/2"/>
                                          </p:val>
                                        </p:tav>
                                        <p:tav tm="100000">
                                          <p:val>
                                            <p:strVal val="#ppt_x"/>
                                          </p:val>
                                        </p:tav>
                                      </p:tavLst>
                                    </p:anim>
                                    <p:anim calcmode="lin" valueType="num">
                                      <p:cBhvr additive="base">
                                        <p:cTn id="18" dur="500" fill="hold"/>
                                        <p:tgtEl>
                                          <p:spTgt spid="21"/>
                                        </p:tgtEl>
                                        <p:attrNameLst>
                                          <p:attrName>ppt_y</p:attrName>
                                        </p:attrNameLst>
                                      </p:cBhvr>
                                      <p:tavLst>
                                        <p:tav tm="0">
                                          <p:val>
                                            <p:strVal val="#ppt_y"/>
                                          </p:val>
                                        </p:tav>
                                        <p:tav tm="100000">
                                          <p:val>
                                            <p:strVal val="#ppt_y"/>
                                          </p:val>
                                        </p:tav>
                                      </p:tavLst>
                                    </p:anim>
                                  </p:childTnLst>
                                </p:cTn>
                              </p:par>
                              <p:par>
                                <p:cTn id="19" presetID="42" presetClass="path" presetSubtype="0" accel="50000" decel="50000" fill="hold" nodeType="withEffect">
                                  <p:stCondLst>
                                    <p:cond delay="8000"/>
                                  </p:stCondLst>
                                  <p:childTnLst>
                                    <p:animMotion origin="layout" path="M -2.08333E-7 -4.81481E-6 L -2.08333E-7 0.08588 " pathEditMode="relative" rAng="0" ptsTypes="AA">
                                      <p:cBhvr>
                                        <p:cTn id="20" dur="750" fill="hold"/>
                                        <p:tgtEl>
                                          <p:spTgt spid="29"/>
                                        </p:tgtEl>
                                        <p:attrNameLst>
                                          <p:attrName>ppt_x</p:attrName>
                                          <p:attrName>ppt_y</p:attrName>
                                        </p:attrNameLst>
                                      </p:cBhvr>
                                      <p:rCtr x="0" y="4282"/>
                                    </p:animMotion>
                                  </p:childTnLst>
                                </p:cTn>
                              </p:par>
                              <p:par>
                                <p:cTn id="21" presetID="42" presetClass="path" presetSubtype="0" accel="50000" decel="50000" fill="hold" nodeType="withEffect">
                                  <p:stCondLst>
                                    <p:cond delay="8000"/>
                                  </p:stCondLst>
                                  <p:childTnLst>
                                    <p:animMotion origin="layout" path="M -2.5E-6 3.7037E-7 L -2.5E-6 0.08843 " pathEditMode="relative" rAng="0" ptsTypes="AA">
                                      <p:cBhvr>
                                        <p:cTn id="22" dur="750" fill="hold"/>
                                        <p:tgtEl>
                                          <p:spTgt spid="21"/>
                                        </p:tgtEl>
                                        <p:attrNameLst>
                                          <p:attrName>ppt_x</p:attrName>
                                          <p:attrName>ppt_y</p:attrName>
                                        </p:attrNameLst>
                                      </p:cBhvr>
                                      <p:rCtr x="0" y="4421"/>
                                    </p:animMotion>
                                  </p:childTnLst>
                                </p:cTn>
                              </p:par>
                              <p:par>
                                <p:cTn id="23" presetID="16" presetClass="entr" presetSubtype="37" fill="hold" grpId="0" nodeType="withEffect">
                                  <p:stCondLst>
                                    <p:cond delay="8500"/>
                                  </p:stCondLst>
                                  <p:childTnLst>
                                    <p:set>
                                      <p:cBhvr>
                                        <p:cTn id="24" dur="1" fill="hold">
                                          <p:stCondLst>
                                            <p:cond delay="0"/>
                                          </p:stCondLst>
                                        </p:cTn>
                                        <p:tgtEl>
                                          <p:spTgt spid="4"/>
                                        </p:tgtEl>
                                        <p:attrNameLst>
                                          <p:attrName>style.visibility</p:attrName>
                                        </p:attrNameLst>
                                      </p:cBhvr>
                                      <p:to>
                                        <p:strVal val="visible"/>
                                      </p:to>
                                    </p:set>
                                    <p:animEffect transition="in" filter="barn(outVertical)">
                                      <p:cBhvr>
                                        <p:cTn id="25" dur="500"/>
                                        <p:tgtEl>
                                          <p:spTgt spid="4"/>
                                        </p:tgtEl>
                                      </p:cBhvr>
                                    </p:animEffect>
                                  </p:childTnLst>
                                </p:cTn>
                              </p:par>
                              <p:par>
                                <p:cTn id="26" presetID="16" presetClass="entr" presetSubtype="37" fill="hold" grpId="0" nodeType="withEffect">
                                  <p:stCondLst>
                                    <p:cond delay="8500"/>
                                  </p:stCondLst>
                                  <p:childTnLst>
                                    <p:set>
                                      <p:cBhvr>
                                        <p:cTn id="27" dur="1" fill="hold">
                                          <p:stCondLst>
                                            <p:cond delay="0"/>
                                          </p:stCondLst>
                                        </p:cTn>
                                        <p:tgtEl>
                                          <p:spTgt spid="30"/>
                                        </p:tgtEl>
                                        <p:attrNameLst>
                                          <p:attrName>style.visibility</p:attrName>
                                        </p:attrNameLst>
                                      </p:cBhvr>
                                      <p:to>
                                        <p:strVal val="visible"/>
                                      </p:to>
                                    </p:set>
                                    <p:animEffect transition="in" filter="barn(outVertical)">
                                      <p:cBhvr>
                                        <p:cTn id="28" dur="500"/>
                                        <p:tgtEl>
                                          <p:spTgt spid="30"/>
                                        </p:tgtEl>
                                      </p:cBhvr>
                                    </p:animEffect>
                                  </p:childTnLst>
                                </p:cTn>
                              </p:par>
                              <p:par>
                                <p:cTn id="29" presetID="16" presetClass="exit" presetSubtype="21" fill="hold" grpId="1" nodeType="withEffect">
                                  <p:stCondLst>
                                    <p:cond delay="13750"/>
                                  </p:stCondLst>
                                  <p:childTnLst>
                                    <p:animEffect transition="out" filter="barn(inVertical)">
                                      <p:cBhvr>
                                        <p:cTn id="30" dur="500"/>
                                        <p:tgtEl>
                                          <p:spTgt spid="30"/>
                                        </p:tgtEl>
                                      </p:cBhvr>
                                    </p:animEffect>
                                    <p:set>
                                      <p:cBhvr>
                                        <p:cTn id="31" dur="1" fill="hold">
                                          <p:stCondLst>
                                            <p:cond delay="499"/>
                                          </p:stCondLst>
                                        </p:cTn>
                                        <p:tgtEl>
                                          <p:spTgt spid="30"/>
                                        </p:tgtEl>
                                        <p:attrNameLst>
                                          <p:attrName>style.visibility</p:attrName>
                                        </p:attrNameLst>
                                      </p:cBhvr>
                                      <p:to>
                                        <p:strVal val="hidden"/>
                                      </p:to>
                                    </p:set>
                                  </p:childTnLst>
                                </p:cTn>
                              </p:par>
                              <p:par>
                                <p:cTn id="32" presetID="16" presetClass="entr" presetSubtype="37" fill="hold" grpId="0" nodeType="withEffect">
                                  <p:stCondLst>
                                    <p:cond delay="14250"/>
                                  </p:stCondLst>
                                  <p:childTnLst>
                                    <p:set>
                                      <p:cBhvr>
                                        <p:cTn id="33" dur="1" fill="hold">
                                          <p:stCondLst>
                                            <p:cond delay="0"/>
                                          </p:stCondLst>
                                        </p:cTn>
                                        <p:tgtEl>
                                          <p:spTgt spid="33"/>
                                        </p:tgtEl>
                                        <p:attrNameLst>
                                          <p:attrName>style.visibility</p:attrName>
                                        </p:attrNameLst>
                                      </p:cBhvr>
                                      <p:to>
                                        <p:strVal val="visible"/>
                                      </p:to>
                                    </p:set>
                                    <p:animEffect transition="in" filter="barn(outVertical)">
                                      <p:cBhvr>
                                        <p:cTn id="34" dur="500"/>
                                        <p:tgtEl>
                                          <p:spTgt spid="33"/>
                                        </p:tgtEl>
                                      </p:cBhvr>
                                    </p:animEffect>
                                  </p:childTnLst>
                                </p:cTn>
                              </p:par>
                              <p:par>
                                <p:cTn id="35" presetID="16" presetClass="exit" presetSubtype="21" fill="hold" grpId="1" nodeType="withEffect">
                                  <p:stCondLst>
                                    <p:cond delay="22500"/>
                                  </p:stCondLst>
                                  <p:childTnLst>
                                    <p:animEffect transition="out" filter="barn(inVertical)">
                                      <p:cBhvr>
                                        <p:cTn id="36" dur="500"/>
                                        <p:tgtEl>
                                          <p:spTgt spid="33"/>
                                        </p:tgtEl>
                                      </p:cBhvr>
                                    </p:animEffect>
                                    <p:set>
                                      <p:cBhvr>
                                        <p:cTn id="37" dur="1" fill="hold">
                                          <p:stCondLst>
                                            <p:cond delay="499"/>
                                          </p:stCondLst>
                                        </p:cTn>
                                        <p:tgtEl>
                                          <p:spTgt spid="33"/>
                                        </p:tgtEl>
                                        <p:attrNameLst>
                                          <p:attrName>style.visibility</p:attrName>
                                        </p:attrNameLst>
                                      </p:cBhvr>
                                      <p:to>
                                        <p:strVal val="hidden"/>
                                      </p:to>
                                    </p:set>
                                  </p:childTnLst>
                                </p:cTn>
                              </p:par>
                              <p:par>
                                <p:cTn id="38" presetID="16" presetClass="entr" presetSubtype="37" fill="hold" grpId="0" nodeType="withEffect">
                                  <p:stCondLst>
                                    <p:cond delay="23000"/>
                                  </p:stCondLst>
                                  <p:childTnLst>
                                    <p:set>
                                      <p:cBhvr>
                                        <p:cTn id="39" dur="1" fill="hold">
                                          <p:stCondLst>
                                            <p:cond delay="0"/>
                                          </p:stCondLst>
                                        </p:cTn>
                                        <p:tgtEl>
                                          <p:spTgt spid="34"/>
                                        </p:tgtEl>
                                        <p:attrNameLst>
                                          <p:attrName>style.visibility</p:attrName>
                                        </p:attrNameLst>
                                      </p:cBhvr>
                                      <p:to>
                                        <p:strVal val="visible"/>
                                      </p:to>
                                    </p:set>
                                    <p:animEffect transition="in" filter="barn(outVertical)">
                                      <p:cBhvr>
                                        <p:cTn id="40" dur="500"/>
                                        <p:tgtEl>
                                          <p:spTgt spid="34"/>
                                        </p:tgtEl>
                                      </p:cBhvr>
                                    </p:animEffect>
                                  </p:childTnLst>
                                </p:cTn>
                              </p:par>
                              <p:par>
                                <p:cTn id="41" presetID="16" presetClass="exit" presetSubtype="21" fill="hold" grpId="1" nodeType="withEffect">
                                  <p:stCondLst>
                                    <p:cond delay="36500"/>
                                  </p:stCondLst>
                                  <p:childTnLst>
                                    <p:animEffect transition="out" filter="barn(inVertical)">
                                      <p:cBhvr>
                                        <p:cTn id="42" dur="500"/>
                                        <p:tgtEl>
                                          <p:spTgt spid="34"/>
                                        </p:tgtEl>
                                      </p:cBhvr>
                                    </p:animEffect>
                                    <p:set>
                                      <p:cBhvr>
                                        <p:cTn id="43" dur="1" fill="hold">
                                          <p:stCondLst>
                                            <p:cond delay="499"/>
                                          </p:stCondLst>
                                        </p:cTn>
                                        <p:tgtEl>
                                          <p:spTgt spid="34"/>
                                        </p:tgtEl>
                                        <p:attrNameLst>
                                          <p:attrName>style.visibility</p:attrName>
                                        </p:attrNameLst>
                                      </p:cBhvr>
                                      <p:to>
                                        <p:strVal val="hidden"/>
                                      </p:to>
                                    </p:set>
                                  </p:childTnLst>
                                </p:cTn>
                              </p:par>
                              <p:par>
                                <p:cTn id="44" presetID="16" presetClass="entr" presetSubtype="37" fill="hold" grpId="0" nodeType="withEffect">
                                  <p:stCondLst>
                                    <p:cond delay="37000"/>
                                  </p:stCondLst>
                                  <p:childTnLst>
                                    <p:set>
                                      <p:cBhvr>
                                        <p:cTn id="45" dur="1" fill="hold">
                                          <p:stCondLst>
                                            <p:cond delay="0"/>
                                          </p:stCondLst>
                                        </p:cTn>
                                        <p:tgtEl>
                                          <p:spTgt spid="35"/>
                                        </p:tgtEl>
                                        <p:attrNameLst>
                                          <p:attrName>style.visibility</p:attrName>
                                        </p:attrNameLst>
                                      </p:cBhvr>
                                      <p:to>
                                        <p:strVal val="visible"/>
                                      </p:to>
                                    </p:set>
                                    <p:animEffect transition="in" filter="barn(outVertical)">
                                      <p:cBhvr>
                                        <p:cTn id="4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38"/>
                </p:tgtEl>
              </p:cMediaNode>
            </p:audio>
          </p:childTnLst>
        </p:cTn>
      </p:par>
    </p:tnLst>
    <p:bldLst>
      <p:bldP spid="4" grpId="0" animBg="1"/>
      <p:bldP spid="5" grpId="0"/>
      <p:bldP spid="30" grpId="0"/>
      <p:bldP spid="30" grpId="1"/>
      <p:bldP spid="33" grpId="0"/>
      <p:bldP spid="33" grpId="1"/>
      <p:bldP spid="34" grpId="0"/>
      <p:bldP spid="34" grpId="1"/>
      <p:bldP spid="3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FA7EE40-4EA8-ACD1-0C62-5682A21DA7B0}"/>
              </a:ext>
            </a:extLst>
          </p:cNvPr>
          <p:cNvSpPr/>
          <p:nvPr/>
        </p:nvSpPr>
        <p:spPr>
          <a:xfrm>
            <a:off x="0" y="1271345"/>
            <a:ext cx="12192000" cy="9144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5" name="TextBox 4">
            <a:extLst>
              <a:ext uri="{FF2B5EF4-FFF2-40B4-BE49-F238E27FC236}">
                <a16:creationId xmlns:a16="http://schemas.microsoft.com/office/drawing/2014/main" id="{6B79901E-57DE-4682-7B91-17CB22EC4401}"/>
              </a:ext>
            </a:extLst>
          </p:cNvPr>
          <p:cNvSpPr txBox="1"/>
          <p:nvPr/>
        </p:nvSpPr>
        <p:spPr>
          <a:xfrm>
            <a:off x="128016" y="96886"/>
            <a:ext cx="11602561" cy="1077218"/>
          </a:xfrm>
          <a:prstGeom prst="rect">
            <a:avLst/>
          </a:prstGeom>
          <a:noFill/>
        </p:spPr>
        <p:txBody>
          <a:bodyPr wrap="square" rtlCol="0">
            <a:spAutoFit/>
          </a:bodyPr>
          <a:lstStyle>
            <a:defPPr>
              <a:defRPr lang="en-US"/>
            </a:defPPr>
            <a:lvl1pPr>
              <a:defRPr sz="3200" b="1">
                <a:solidFill>
                  <a:srgbClr val="F0404C"/>
                </a:solidFill>
                <a:latin typeface="Atkinson Hyperlegible" pitchFamily="2" charset="0"/>
              </a:defRPr>
            </a:lvl1pPr>
          </a:lstStyle>
          <a:p>
            <a:r>
              <a:rPr lang="en-US" dirty="0"/>
              <a:t>Strategies to mitigate and improve climate resilience of waste management</a:t>
            </a:r>
          </a:p>
        </p:txBody>
      </p:sp>
      <p:grpSp>
        <p:nvGrpSpPr>
          <p:cNvPr id="21" name="Group 20">
            <a:extLst>
              <a:ext uri="{FF2B5EF4-FFF2-40B4-BE49-F238E27FC236}">
                <a16:creationId xmlns:a16="http://schemas.microsoft.com/office/drawing/2014/main" id="{82801928-91A3-699B-AA69-5F1E5CF0352C}"/>
              </a:ext>
            </a:extLst>
          </p:cNvPr>
          <p:cNvGrpSpPr/>
          <p:nvPr/>
        </p:nvGrpSpPr>
        <p:grpSpPr>
          <a:xfrm>
            <a:off x="6469190" y="2408155"/>
            <a:ext cx="5236520" cy="4180116"/>
            <a:chOff x="6571130" y="1382486"/>
            <a:chExt cx="5236520" cy="4180116"/>
          </a:xfrm>
        </p:grpSpPr>
        <p:sp>
          <p:nvSpPr>
            <p:cNvPr id="20" name="Rectangle 19">
              <a:extLst>
                <a:ext uri="{FF2B5EF4-FFF2-40B4-BE49-F238E27FC236}">
                  <a16:creationId xmlns:a16="http://schemas.microsoft.com/office/drawing/2014/main" id="{F2A71780-B9BE-103E-96A3-0EB3F7347273}"/>
                </a:ext>
              </a:extLst>
            </p:cNvPr>
            <p:cNvSpPr/>
            <p:nvPr/>
          </p:nvSpPr>
          <p:spPr>
            <a:xfrm>
              <a:off x="11259010" y="5013962"/>
              <a:ext cx="548640" cy="548640"/>
            </a:xfrm>
            <a:prstGeom prst="rect">
              <a:avLst/>
            </a:prstGeom>
            <a:solidFill>
              <a:srgbClr val="F268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Top Corners Rounded 13">
              <a:extLst>
                <a:ext uri="{FF2B5EF4-FFF2-40B4-BE49-F238E27FC236}">
                  <a16:creationId xmlns:a16="http://schemas.microsoft.com/office/drawing/2014/main" id="{703ACFA5-4552-D53E-4840-41ABD0A92351}"/>
                </a:ext>
              </a:extLst>
            </p:cNvPr>
            <p:cNvSpPr/>
            <p:nvPr/>
          </p:nvSpPr>
          <p:spPr>
            <a:xfrm rot="16200000">
              <a:off x="7099332" y="854284"/>
              <a:ext cx="4114800" cy="5171204"/>
            </a:xfrm>
            <a:prstGeom prst="round2SameRect">
              <a:avLst>
                <a:gd name="adj1" fmla="val 0"/>
                <a:gd name="adj2" fmla="val 0"/>
              </a:avLst>
            </a:prstGeom>
            <a:solidFill>
              <a:srgbClr val="DAE2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Calendar&#10;&#10;Description automatically generated with medium confidence">
              <a:extLst>
                <a:ext uri="{FF2B5EF4-FFF2-40B4-BE49-F238E27FC236}">
                  <a16:creationId xmlns:a16="http://schemas.microsoft.com/office/drawing/2014/main" id="{42E7E5E6-76C7-72F4-98C5-5204AD2BFE7D}"/>
                </a:ext>
              </a:extLst>
            </p:cNvPr>
            <p:cNvPicPr>
              <a:picLocks noChangeAspect="1"/>
            </p:cNvPicPr>
            <p:nvPr/>
          </p:nvPicPr>
          <p:blipFill rotWithShape="1">
            <a:blip r:embed="rId5">
              <a:extLst>
                <a:ext uri="{28A0092B-C50C-407E-A947-70E740481C1C}">
                  <a14:useLocalDpi xmlns:a14="http://schemas.microsoft.com/office/drawing/2010/main" val="0"/>
                </a:ext>
              </a:extLst>
            </a:blip>
            <a:srcRect l="8515" t="25446" r="8608" b="11305"/>
            <a:stretch/>
          </p:blipFill>
          <p:spPr>
            <a:xfrm>
              <a:off x="6701921" y="1566476"/>
              <a:ext cx="4909623" cy="3746819"/>
            </a:xfrm>
            <a:prstGeom prst="rect">
              <a:avLst/>
            </a:prstGeom>
          </p:spPr>
        </p:pic>
      </p:grpSp>
      <p:grpSp>
        <p:nvGrpSpPr>
          <p:cNvPr id="29" name="Group 28">
            <a:extLst>
              <a:ext uri="{FF2B5EF4-FFF2-40B4-BE49-F238E27FC236}">
                <a16:creationId xmlns:a16="http://schemas.microsoft.com/office/drawing/2014/main" id="{72D9B73D-252B-E143-1AE4-DC4A90AB5C0F}"/>
              </a:ext>
            </a:extLst>
          </p:cNvPr>
          <p:cNvGrpSpPr/>
          <p:nvPr/>
        </p:nvGrpSpPr>
        <p:grpSpPr>
          <a:xfrm>
            <a:off x="486291" y="2330140"/>
            <a:ext cx="5584222" cy="4193433"/>
            <a:chOff x="486291" y="1735054"/>
            <a:chExt cx="5584222" cy="4193433"/>
          </a:xfrm>
        </p:grpSpPr>
        <p:sp>
          <p:nvSpPr>
            <p:cNvPr id="19" name="Rectangle 18">
              <a:extLst>
                <a:ext uri="{FF2B5EF4-FFF2-40B4-BE49-F238E27FC236}">
                  <a16:creationId xmlns:a16="http://schemas.microsoft.com/office/drawing/2014/main" id="{8A5F6479-02DB-EC3A-F3EC-A3532FE4EBD6}"/>
                </a:ext>
              </a:extLst>
            </p:cNvPr>
            <p:cNvSpPr/>
            <p:nvPr/>
          </p:nvSpPr>
          <p:spPr>
            <a:xfrm>
              <a:off x="486291" y="1735054"/>
              <a:ext cx="548640" cy="548640"/>
            </a:xfrm>
            <a:prstGeom prst="rect">
              <a:avLst/>
            </a:prstGeom>
            <a:solidFill>
              <a:srgbClr val="F268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onstruction site with a truck and debris&#10;&#10;Description automatically generated">
              <a:extLst>
                <a:ext uri="{FF2B5EF4-FFF2-40B4-BE49-F238E27FC236}">
                  <a16:creationId xmlns:a16="http://schemas.microsoft.com/office/drawing/2014/main" id="{1CB2347D-4BCD-B54D-C525-4F04E6A8CC6B}"/>
                </a:ext>
              </a:extLst>
            </p:cNvPr>
            <p:cNvPicPr>
              <a:picLocks noChangeAspect="1"/>
            </p:cNvPicPr>
            <p:nvPr/>
          </p:nvPicPr>
          <p:blipFill rotWithShape="1">
            <a:blip r:embed="rId6">
              <a:extLst>
                <a:ext uri="{28A0092B-C50C-407E-A947-70E740481C1C}">
                  <a14:useLocalDpi xmlns:a14="http://schemas.microsoft.com/office/drawing/2010/main" val="0"/>
                </a:ext>
              </a:extLst>
            </a:blip>
            <a:srcRect l="1077" t="970" r="1585" b="1885"/>
            <a:stretch/>
          </p:blipFill>
          <p:spPr>
            <a:xfrm>
              <a:off x="551607" y="1800369"/>
              <a:ext cx="5497463" cy="4114800"/>
            </a:xfrm>
            <a:prstGeom prst="rect">
              <a:avLst/>
            </a:prstGeom>
            <a:ln>
              <a:noFill/>
            </a:ln>
          </p:spPr>
        </p:pic>
        <p:sp>
          <p:nvSpPr>
            <p:cNvPr id="28" name="Rectangle: Top Corners Rounded 27">
              <a:extLst>
                <a:ext uri="{FF2B5EF4-FFF2-40B4-BE49-F238E27FC236}">
                  <a16:creationId xmlns:a16="http://schemas.microsoft.com/office/drawing/2014/main" id="{F995625A-AC14-CF30-BF51-E155E03B9B51}"/>
                </a:ext>
              </a:extLst>
            </p:cNvPr>
            <p:cNvSpPr/>
            <p:nvPr/>
          </p:nvSpPr>
          <p:spPr>
            <a:xfrm rot="16200000">
              <a:off x="2546502" y="2402325"/>
              <a:ext cx="1528222" cy="5497463"/>
            </a:xfrm>
            <a:prstGeom prst="round2SameRect">
              <a:avLst>
                <a:gd name="adj1" fmla="val 0"/>
                <a:gd name="adj2" fmla="val 0"/>
              </a:avLst>
            </a:prstGeom>
            <a:gradFill flip="none" rotWithShape="1">
              <a:gsLst>
                <a:gs pos="0">
                  <a:schemeClr val="accent1">
                    <a:lumMod val="5000"/>
                    <a:lumOff val="95000"/>
                    <a:alpha val="0"/>
                  </a:schemeClr>
                </a:gs>
                <a:gs pos="47000">
                  <a:schemeClr val="tx1">
                    <a:alpha val="0"/>
                  </a:schemeClr>
                </a:gs>
                <a:gs pos="100000">
                  <a:schemeClr val="tx1"/>
                </a:gs>
              </a:gsLst>
              <a:lin ang="108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323A374-507C-7BD3-8216-274EFB0B9209}"/>
                </a:ext>
              </a:extLst>
            </p:cNvPr>
            <p:cNvSpPr/>
            <p:nvPr/>
          </p:nvSpPr>
          <p:spPr>
            <a:xfrm>
              <a:off x="5134513" y="5676487"/>
              <a:ext cx="936000" cy="252000"/>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000000"/>
                  </a:solidFill>
                  <a:latin typeface="Atkinson Hyperlegible" pitchFamily="2" charset="0"/>
                </a:rPr>
                <a:t>Credit: WHO</a:t>
              </a:r>
            </a:p>
          </p:txBody>
        </p:sp>
        <p:sp>
          <p:nvSpPr>
            <p:cNvPr id="17" name="TextBox 16">
              <a:extLst>
                <a:ext uri="{FF2B5EF4-FFF2-40B4-BE49-F238E27FC236}">
                  <a16:creationId xmlns:a16="http://schemas.microsoft.com/office/drawing/2014/main" id="{AACA1C7E-9E32-444C-AC68-6AA44556A238}"/>
                </a:ext>
              </a:extLst>
            </p:cNvPr>
            <p:cNvSpPr txBox="1"/>
            <p:nvPr/>
          </p:nvSpPr>
          <p:spPr>
            <a:xfrm>
              <a:off x="561880" y="5137937"/>
              <a:ext cx="5417925" cy="707886"/>
            </a:xfrm>
            <a:prstGeom prst="rect">
              <a:avLst/>
            </a:prstGeom>
            <a:noFill/>
          </p:spPr>
          <p:txBody>
            <a:bodyPr wrap="square" rtlCol="0">
              <a:spAutoFit/>
            </a:bodyPr>
            <a:lstStyle/>
            <a:p>
              <a:pPr algn="ctr"/>
              <a:r>
                <a:rPr lang="en-IN" sz="2000" b="1" dirty="0">
                  <a:solidFill>
                    <a:schemeClr val="bg1"/>
                  </a:solidFill>
                  <a:effectLst/>
                  <a:latin typeface="Atkinson Hyperlegible" pitchFamily="2" charset="0"/>
                  <a:ea typeface="Aptos" panose="020B0004020202020204" pitchFamily="34" charset="0"/>
                </a:rPr>
                <a:t>Repairing a dumpsite after its collapse from heavy rains in Sri Lanka.</a:t>
              </a:r>
              <a:endParaRPr lang="en-IN" sz="2000" b="1" dirty="0">
                <a:solidFill>
                  <a:schemeClr val="bg1"/>
                </a:solidFill>
                <a:latin typeface="Atkinson Hyperlegible" pitchFamily="2" charset="0"/>
              </a:endParaRPr>
            </a:p>
          </p:txBody>
        </p:sp>
      </p:grpSp>
      <p:sp>
        <p:nvSpPr>
          <p:cNvPr id="35" name="TextBox 34">
            <a:extLst>
              <a:ext uri="{FF2B5EF4-FFF2-40B4-BE49-F238E27FC236}">
                <a16:creationId xmlns:a16="http://schemas.microsoft.com/office/drawing/2014/main" id="{1A2901BC-7628-126E-C4B0-62E20BF973AA}"/>
              </a:ext>
            </a:extLst>
          </p:cNvPr>
          <p:cNvSpPr txBox="1"/>
          <p:nvPr/>
        </p:nvSpPr>
        <p:spPr>
          <a:xfrm>
            <a:off x="228600" y="1466935"/>
            <a:ext cx="11734800" cy="523220"/>
          </a:xfrm>
          <a:prstGeom prst="rect">
            <a:avLst/>
          </a:prstGeom>
          <a:noFill/>
        </p:spPr>
        <p:txBody>
          <a:bodyPr wrap="square" rtlCol="0">
            <a:spAutoFit/>
          </a:bodyPr>
          <a:lstStyle>
            <a:defPPr>
              <a:defRPr lang="en-US"/>
            </a:defPPr>
            <a:lvl1pPr>
              <a:defRPr sz="3000" b="1">
                <a:solidFill>
                  <a:srgbClr val="00205C"/>
                </a:solidFill>
                <a:latin typeface="Atkinson Hyperlegible" pitchFamily="2" charset="0"/>
              </a:defRPr>
            </a:lvl1pPr>
          </a:lstStyle>
          <a:p>
            <a:pPr algn="ctr">
              <a:spcAft>
                <a:spcPts val="1200"/>
              </a:spcAft>
            </a:pPr>
            <a:r>
              <a:rPr lang="en-US" sz="2800" b="0" dirty="0">
                <a:solidFill>
                  <a:schemeClr val="tx1"/>
                </a:solidFill>
                <a:cs typeface="Arial"/>
              </a:rPr>
              <a:t>Safe storage capacity.</a:t>
            </a:r>
          </a:p>
        </p:txBody>
      </p:sp>
      <p:sp>
        <p:nvSpPr>
          <p:cNvPr id="36" name="TextBox 35">
            <a:extLst>
              <a:ext uri="{FF2B5EF4-FFF2-40B4-BE49-F238E27FC236}">
                <a16:creationId xmlns:a16="http://schemas.microsoft.com/office/drawing/2014/main" id="{76598ECA-2F11-30B3-2041-3CD29E57333A}"/>
              </a:ext>
            </a:extLst>
          </p:cNvPr>
          <p:cNvSpPr txBox="1"/>
          <p:nvPr/>
        </p:nvSpPr>
        <p:spPr>
          <a:xfrm>
            <a:off x="228600" y="1466935"/>
            <a:ext cx="11734800" cy="523220"/>
          </a:xfrm>
          <a:prstGeom prst="rect">
            <a:avLst/>
          </a:prstGeom>
          <a:noFill/>
        </p:spPr>
        <p:txBody>
          <a:bodyPr wrap="square" rtlCol="0">
            <a:spAutoFit/>
          </a:bodyPr>
          <a:lstStyle>
            <a:defPPr>
              <a:defRPr lang="en-US"/>
            </a:defPPr>
            <a:lvl1pPr>
              <a:defRPr sz="3000" b="1">
                <a:solidFill>
                  <a:srgbClr val="00205C"/>
                </a:solidFill>
                <a:latin typeface="Atkinson Hyperlegible" pitchFamily="2" charset="0"/>
              </a:defRPr>
            </a:lvl1pPr>
          </a:lstStyle>
          <a:p>
            <a:pPr algn="ctr">
              <a:spcAft>
                <a:spcPts val="1200"/>
              </a:spcAft>
            </a:pPr>
            <a:r>
              <a:rPr lang="en-US" sz="2800" b="0" dirty="0">
                <a:solidFill>
                  <a:schemeClr val="tx1"/>
                </a:solidFill>
                <a:cs typeface="Arial"/>
              </a:rPr>
              <a:t>Phase out incineration and implement non-burn technologies.</a:t>
            </a:r>
          </a:p>
        </p:txBody>
      </p:sp>
      <p:sp>
        <p:nvSpPr>
          <p:cNvPr id="37" name="TextBox 36">
            <a:extLst>
              <a:ext uri="{FF2B5EF4-FFF2-40B4-BE49-F238E27FC236}">
                <a16:creationId xmlns:a16="http://schemas.microsoft.com/office/drawing/2014/main" id="{5F6322FE-194E-C52F-11CD-1CD96FC81042}"/>
              </a:ext>
            </a:extLst>
          </p:cNvPr>
          <p:cNvSpPr txBox="1"/>
          <p:nvPr/>
        </p:nvSpPr>
        <p:spPr>
          <a:xfrm>
            <a:off x="228600" y="1466935"/>
            <a:ext cx="11734800" cy="523220"/>
          </a:xfrm>
          <a:prstGeom prst="rect">
            <a:avLst/>
          </a:prstGeom>
          <a:noFill/>
        </p:spPr>
        <p:txBody>
          <a:bodyPr wrap="square" rtlCol="0">
            <a:spAutoFit/>
          </a:bodyPr>
          <a:lstStyle>
            <a:defPPr>
              <a:defRPr lang="en-US"/>
            </a:defPPr>
            <a:lvl1pPr>
              <a:defRPr sz="3000" b="1">
                <a:solidFill>
                  <a:srgbClr val="00205C"/>
                </a:solidFill>
                <a:latin typeface="Atkinson Hyperlegible" pitchFamily="2" charset="0"/>
              </a:defRPr>
            </a:lvl1pPr>
          </a:lstStyle>
          <a:p>
            <a:pPr algn="ctr">
              <a:spcAft>
                <a:spcPts val="1200"/>
              </a:spcAft>
            </a:pPr>
            <a:r>
              <a:rPr lang="en-US" sz="2800" b="0" dirty="0">
                <a:solidFill>
                  <a:schemeClr val="tx1"/>
                </a:solidFill>
                <a:cs typeface="Arial"/>
              </a:rPr>
              <a:t>Elevate waste treatment areas and pits in flood prone areas.</a:t>
            </a:r>
          </a:p>
        </p:txBody>
      </p:sp>
      <p:pic>
        <p:nvPicPr>
          <p:cNvPr id="2" name="30_2">
            <a:hlinkClick r:id="" action="ppaction://media"/>
            <a:extLst>
              <a:ext uri="{FF2B5EF4-FFF2-40B4-BE49-F238E27FC236}">
                <a16:creationId xmlns:a16="http://schemas.microsoft.com/office/drawing/2014/main" id="{FCCA6569-67C3-51CC-0043-C741AE34727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6878915"/>
            <a:ext cx="609600" cy="609600"/>
          </a:xfrm>
          <a:prstGeom prst="rect">
            <a:avLst/>
          </a:prstGeom>
        </p:spPr>
      </p:pic>
    </p:spTree>
    <p:extLst>
      <p:ext uri="{BB962C8B-B14F-4D97-AF65-F5344CB8AC3E}">
        <p14:creationId xmlns:p14="http://schemas.microsoft.com/office/powerpoint/2010/main" val="2275969791"/>
      </p:ext>
    </p:extLst>
  </p:cSld>
  <p:clrMapOvr>
    <a:masterClrMapping/>
  </p:clrMapOvr>
  <mc:AlternateContent xmlns:mc="http://schemas.openxmlformats.org/markup-compatibility/2006" xmlns:p14="http://schemas.microsoft.com/office/powerpoint/2010/main">
    <mc:Choice Requires="p14">
      <p:transition spd="slow" p14:dur="2000" advClick="0" advTm="33790"/>
    </mc:Choice>
    <mc:Fallback xmlns="">
      <p:transition spd="slow" advClick="0" advTm="337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3792" fill="hold"/>
                                        <p:tgtEl>
                                          <p:spTgt spid="2"/>
                                        </p:tgtEl>
                                      </p:cBhvr>
                                    </p:cmd>
                                  </p:childTnLst>
                                </p:cTn>
                              </p:par>
                              <p:par>
                                <p:cTn id="7" presetID="16" presetClass="exit" presetSubtype="21" fill="hold" grpId="0" nodeType="withEffect">
                                  <p:stCondLst>
                                    <p:cond delay="0"/>
                                  </p:stCondLst>
                                  <p:childTnLst>
                                    <p:animEffect transition="out" filter="barn(inVertical)">
                                      <p:cBhvr>
                                        <p:cTn id="8" dur="500"/>
                                        <p:tgtEl>
                                          <p:spTgt spid="35"/>
                                        </p:tgtEl>
                                      </p:cBhvr>
                                    </p:animEffect>
                                    <p:set>
                                      <p:cBhvr>
                                        <p:cTn id="9" dur="1" fill="hold">
                                          <p:stCondLst>
                                            <p:cond delay="499"/>
                                          </p:stCondLst>
                                        </p:cTn>
                                        <p:tgtEl>
                                          <p:spTgt spid="35"/>
                                        </p:tgtEl>
                                        <p:attrNameLst>
                                          <p:attrName>style.visibility</p:attrName>
                                        </p:attrNameLst>
                                      </p:cBhvr>
                                      <p:to>
                                        <p:strVal val="hidden"/>
                                      </p:to>
                                    </p:set>
                                  </p:childTnLst>
                                </p:cTn>
                              </p:par>
                              <p:par>
                                <p:cTn id="10" presetID="16" presetClass="entr" presetSubtype="37" fill="hold" grpId="0" nodeType="withEffect">
                                  <p:stCondLst>
                                    <p:cond delay="500"/>
                                  </p:stCondLst>
                                  <p:childTnLst>
                                    <p:set>
                                      <p:cBhvr>
                                        <p:cTn id="11" dur="1" fill="hold">
                                          <p:stCondLst>
                                            <p:cond delay="0"/>
                                          </p:stCondLst>
                                        </p:cTn>
                                        <p:tgtEl>
                                          <p:spTgt spid="36"/>
                                        </p:tgtEl>
                                        <p:attrNameLst>
                                          <p:attrName>style.visibility</p:attrName>
                                        </p:attrNameLst>
                                      </p:cBhvr>
                                      <p:to>
                                        <p:strVal val="visible"/>
                                      </p:to>
                                    </p:set>
                                    <p:animEffect transition="in" filter="barn(outVertical)">
                                      <p:cBhvr>
                                        <p:cTn id="12" dur="500"/>
                                        <p:tgtEl>
                                          <p:spTgt spid="36"/>
                                        </p:tgtEl>
                                      </p:cBhvr>
                                    </p:animEffect>
                                  </p:childTnLst>
                                </p:cTn>
                              </p:par>
                              <p:par>
                                <p:cTn id="13" presetID="16" presetClass="exit" presetSubtype="21" fill="hold" grpId="1" nodeType="withEffect">
                                  <p:stCondLst>
                                    <p:cond delay="12000"/>
                                  </p:stCondLst>
                                  <p:childTnLst>
                                    <p:animEffect transition="out" filter="barn(inVertical)">
                                      <p:cBhvr>
                                        <p:cTn id="14" dur="500"/>
                                        <p:tgtEl>
                                          <p:spTgt spid="36"/>
                                        </p:tgtEl>
                                      </p:cBhvr>
                                    </p:animEffect>
                                    <p:set>
                                      <p:cBhvr>
                                        <p:cTn id="15" dur="1" fill="hold">
                                          <p:stCondLst>
                                            <p:cond delay="499"/>
                                          </p:stCondLst>
                                        </p:cTn>
                                        <p:tgtEl>
                                          <p:spTgt spid="36"/>
                                        </p:tgtEl>
                                        <p:attrNameLst>
                                          <p:attrName>style.visibility</p:attrName>
                                        </p:attrNameLst>
                                      </p:cBhvr>
                                      <p:to>
                                        <p:strVal val="hidden"/>
                                      </p:to>
                                    </p:set>
                                  </p:childTnLst>
                                </p:cTn>
                              </p:par>
                              <p:par>
                                <p:cTn id="16" presetID="16" presetClass="entr" presetSubtype="37" fill="hold" grpId="0" nodeType="withEffect">
                                  <p:stCondLst>
                                    <p:cond delay="12500"/>
                                  </p:stCondLst>
                                  <p:childTnLst>
                                    <p:set>
                                      <p:cBhvr>
                                        <p:cTn id="17" dur="1" fill="hold">
                                          <p:stCondLst>
                                            <p:cond delay="0"/>
                                          </p:stCondLst>
                                        </p:cTn>
                                        <p:tgtEl>
                                          <p:spTgt spid="37"/>
                                        </p:tgtEl>
                                        <p:attrNameLst>
                                          <p:attrName>style.visibility</p:attrName>
                                        </p:attrNameLst>
                                      </p:cBhvr>
                                      <p:to>
                                        <p:strVal val="visible"/>
                                      </p:to>
                                    </p:set>
                                    <p:animEffect transition="in" filter="barn(outVertical)">
                                      <p:cBhvr>
                                        <p:cTn id="18" dur="500"/>
                                        <p:tgtEl>
                                          <p:spTgt spid="37"/>
                                        </p:tgtEl>
                                      </p:cBhvr>
                                    </p:animEffect>
                                  </p:childTnLst>
                                </p:cTn>
                              </p:par>
                              <p:par>
                                <p:cTn id="19" presetID="16" presetClass="exit" presetSubtype="21" fill="hold" grpId="1" nodeType="withEffect">
                                  <p:stCondLst>
                                    <p:cond delay="33500"/>
                                  </p:stCondLst>
                                  <p:childTnLst>
                                    <p:animEffect transition="out" filter="barn(inVertical)">
                                      <p:cBhvr>
                                        <p:cTn id="20" dur="500"/>
                                        <p:tgtEl>
                                          <p:spTgt spid="37"/>
                                        </p:tgtEl>
                                      </p:cBhvr>
                                    </p:animEffect>
                                    <p:set>
                                      <p:cBhvr>
                                        <p:cTn id="21" dur="1" fill="hold">
                                          <p:stCondLst>
                                            <p:cond delay="499"/>
                                          </p:stCondLst>
                                        </p:cTn>
                                        <p:tgtEl>
                                          <p:spTgt spid="37"/>
                                        </p:tgtEl>
                                        <p:attrNameLst>
                                          <p:attrName>style.visibility</p:attrName>
                                        </p:attrNameLst>
                                      </p:cBhvr>
                                      <p:to>
                                        <p:strVal val="hidden"/>
                                      </p:to>
                                    </p:set>
                                  </p:childTnLst>
                                </p:cTn>
                              </p:par>
                              <p:par>
                                <p:cTn id="22" presetID="16" presetClass="exit" presetSubtype="21" fill="hold" grpId="0" nodeType="withEffect">
                                  <p:stCondLst>
                                    <p:cond delay="33500"/>
                                  </p:stCondLst>
                                  <p:childTnLst>
                                    <p:animEffect transition="out" filter="barn(inVertical)">
                                      <p:cBhvr>
                                        <p:cTn id="23" dur="500"/>
                                        <p:tgtEl>
                                          <p:spTgt spid="3"/>
                                        </p:tgtEl>
                                      </p:cBhvr>
                                    </p:animEffect>
                                    <p:set>
                                      <p:cBhvr>
                                        <p:cTn id="24" dur="1" fill="hold">
                                          <p:stCondLst>
                                            <p:cond delay="499"/>
                                          </p:stCondLst>
                                        </p:cTn>
                                        <p:tgtEl>
                                          <p:spTgt spid="3"/>
                                        </p:tgtEl>
                                        <p:attrNameLst>
                                          <p:attrName>style.visibility</p:attrName>
                                        </p:attrNameLst>
                                      </p:cBhvr>
                                      <p:to>
                                        <p:strVal val="hidden"/>
                                      </p:to>
                                    </p:set>
                                  </p:childTnLst>
                                </p:cTn>
                              </p:par>
                              <p:par>
                                <p:cTn id="25" presetID="2" presetClass="exit" presetSubtype="8" fill="hold" nodeType="withEffect">
                                  <p:stCondLst>
                                    <p:cond delay="33790"/>
                                  </p:stCondLst>
                                  <p:childTnLst>
                                    <p:anim calcmode="lin" valueType="num">
                                      <p:cBhvr additive="base">
                                        <p:cTn id="26" dur="500"/>
                                        <p:tgtEl>
                                          <p:spTgt spid="29"/>
                                        </p:tgtEl>
                                        <p:attrNameLst>
                                          <p:attrName>ppt_x</p:attrName>
                                        </p:attrNameLst>
                                      </p:cBhvr>
                                      <p:tavLst>
                                        <p:tav tm="0">
                                          <p:val>
                                            <p:strVal val="ppt_x"/>
                                          </p:val>
                                        </p:tav>
                                        <p:tav tm="100000">
                                          <p:val>
                                            <p:strVal val="0-ppt_w/2"/>
                                          </p:val>
                                        </p:tav>
                                      </p:tavLst>
                                    </p:anim>
                                    <p:anim calcmode="lin" valueType="num">
                                      <p:cBhvr additive="base">
                                        <p:cTn id="27" dur="500"/>
                                        <p:tgtEl>
                                          <p:spTgt spid="29"/>
                                        </p:tgtEl>
                                        <p:attrNameLst>
                                          <p:attrName>ppt_y</p:attrName>
                                        </p:attrNameLst>
                                      </p:cBhvr>
                                      <p:tavLst>
                                        <p:tav tm="0">
                                          <p:val>
                                            <p:strVal val="ppt_y"/>
                                          </p:val>
                                        </p:tav>
                                        <p:tav tm="100000">
                                          <p:val>
                                            <p:strVal val="ppt_y"/>
                                          </p:val>
                                        </p:tav>
                                      </p:tavLst>
                                    </p:anim>
                                    <p:set>
                                      <p:cBhvr>
                                        <p:cTn id="28" dur="1" fill="hold">
                                          <p:stCondLst>
                                            <p:cond delay="499"/>
                                          </p:stCondLst>
                                        </p:cTn>
                                        <p:tgtEl>
                                          <p:spTgt spid="29"/>
                                        </p:tgtEl>
                                        <p:attrNameLst>
                                          <p:attrName>style.visibility</p:attrName>
                                        </p:attrNameLst>
                                      </p:cBhvr>
                                      <p:to>
                                        <p:strVal val="hidden"/>
                                      </p:to>
                                    </p:set>
                                  </p:childTnLst>
                                </p:cTn>
                              </p:par>
                              <p:par>
                                <p:cTn id="29" presetID="2" presetClass="exit" presetSubtype="8" fill="hold" grpId="0" nodeType="withEffect">
                                  <p:stCondLst>
                                    <p:cond delay="33790"/>
                                  </p:stCondLst>
                                  <p:childTnLst>
                                    <p:anim calcmode="lin" valueType="num">
                                      <p:cBhvr additive="base">
                                        <p:cTn id="30" dur="500"/>
                                        <p:tgtEl>
                                          <p:spTgt spid="5"/>
                                        </p:tgtEl>
                                        <p:attrNameLst>
                                          <p:attrName>ppt_x</p:attrName>
                                        </p:attrNameLst>
                                      </p:cBhvr>
                                      <p:tavLst>
                                        <p:tav tm="0">
                                          <p:val>
                                            <p:strVal val="ppt_x"/>
                                          </p:val>
                                        </p:tav>
                                        <p:tav tm="100000">
                                          <p:val>
                                            <p:strVal val="0-ppt_w/2"/>
                                          </p:val>
                                        </p:tav>
                                      </p:tavLst>
                                    </p:anim>
                                    <p:anim calcmode="lin" valueType="num">
                                      <p:cBhvr additive="base">
                                        <p:cTn id="31" dur="500"/>
                                        <p:tgtEl>
                                          <p:spTgt spid="5"/>
                                        </p:tgtEl>
                                        <p:attrNameLst>
                                          <p:attrName>ppt_y</p:attrName>
                                        </p:attrNameLst>
                                      </p:cBhvr>
                                      <p:tavLst>
                                        <p:tav tm="0">
                                          <p:val>
                                            <p:strVal val="ppt_y"/>
                                          </p:val>
                                        </p:tav>
                                        <p:tav tm="100000">
                                          <p:val>
                                            <p:strVal val="ppt_y"/>
                                          </p:val>
                                        </p:tav>
                                      </p:tavLst>
                                    </p:anim>
                                    <p:set>
                                      <p:cBhvr>
                                        <p:cTn id="32" dur="1" fill="hold">
                                          <p:stCondLst>
                                            <p:cond delay="499"/>
                                          </p:stCondLst>
                                        </p:cTn>
                                        <p:tgtEl>
                                          <p:spTgt spid="5"/>
                                        </p:tgtEl>
                                        <p:attrNameLst>
                                          <p:attrName>style.visibility</p:attrName>
                                        </p:attrNameLst>
                                      </p:cBhvr>
                                      <p:to>
                                        <p:strVal val="hidden"/>
                                      </p:to>
                                    </p:set>
                                  </p:childTnLst>
                                </p:cTn>
                              </p:par>
                              <p:par>
                                <p:cTn id="33" presetID="2" presetClass="exit" presetSubtype="2" fill="hold" nodeType="withEffect">
                                  <p:stCondLst>
                                    <p:cond delay="33790"/>
                                  </p:stCondLst>
                                  <p:childTnLst>
                                    <p:anim calcmode="lin" valueType="num">
                                      <p:cBhvr additive="base">
                                        <p:cTn id="34" dur="500"/>
                                        <p:tgtEl>
                                          <p:spTgt spid="21"/>
                                        </p:tgtEl>
                                        <p:attrNameLst>
                                          <p:attrName>ppt_x</p:attrName>
                                        </p:attrNameLst>
                                      </p:cBhvr>
                                      <p:tavLst>
                                        <p:tav tm="0">
                                          <p:val>
                                            <p:strVal val="ppt_x"/>
                                          </p:val>
                                        </p:tav>
                                        <p:tav tm="100000">
                                          <p:val>
                                            <p:strVal val="1+ppt_w/2"/>
                                          </p:val>
                                        </p:tav>
                                      </p:tavLst>
                                    </p:anim>
                                    <p:anim calcmode="lin" valueType="num">
                                      <p:cBhvr additive="base">
                                        <p:cTn id="35" dur="500"/>
                                        <p:tgtEl>
                                          <p:spTgt spid="21"/>
                                        </p:tgtEl>
                                        <p:attrNameLst>
                                          <p:attrName>ppt_y</p:attrName>
                                        </p:attrNameLst>
                                      </p:cBhvr>
                                      <p:tavLst>
                                        <p:tav tm="0">
                                          <p:val>
                                            <p:strVal val="ppt_y"/>
                                          </p:val>
                                        </p:tav>
                                        <p:tav tm="100000">
                                          <p:val>
                                            <p:strVal val="ppt_y"/>
                                          </p:val>
                                        </p:tav>
                                      </p:tavLst>
                                    </p:anim>
                                    <p:set>
                                      <p:cBhvr>
                                        <p:cTn id="36"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2"/>
                </p:tgtEl>
              </p:cMediaNode>
            </p:audio>
          </p:childTnLst>
        </p:cTn>
      </p:par>
    </p:tnLst>
    <p:bldLst>
      <p:bldP spid="3" grpId="0" animBg="1"/>
      <p:bldP spid="5" grpId="0"/>
      <p:bldP spid="35" grpId="0"/>
      <p:bldP spid="36" grpId="0"/>
      <p:bldP spid="36" grpId="1"/>
      <p:bldP spid="37" grpId="0"/>
      <p:bldP spid="37"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053F194-2875-BC83-9DA3-2528B6CE80F8}"/>
              </a:ext>
            </a:extLst>
          </p:cNvPr>
          <p:cNvPicPr>
            <a:picLocks noChangeAspect="1"/>
          </p:cNvPicPr>
          <p:nvPr/>
        </p:nvPicPr>
        <p:blipFill>
          <a:blip r:embed="rId5">
            <a:extLst>
              <a:ext uri="{28A0092B-C50C-407E-A947-70E740481C1C}">
                <a14:useLocalDpi xmlns:a14="http://schemas.microsoft.com/office/drawing/2010/main" val="0"/>
              </a:ext>
            </a:extLst>
          </a:blip>
          <a:srcRect t="31859" b="31859"/>
          <a:stretch/>
        </p:blipFill>
        <p:spPr>
          <a:xfrm flipH="1">
            <a:off x="-17318" y="1"/>
            <a:ext cx="12209318" cy="6858000"/>
          </a:xfrm>
          <a:prstGeom prst="rect">
            <a:avLst/>
          </a:prstGeom>
        </p:spPr>
      </p:pic>
      <p:sp>
        <p:nvSpPr>
          <p:cNvPr id="11" name="Rectangle 10">
            <a:extLst>
              <a:ext uri="{FF2B5EF4-FFF2-40B4-BE49-F238E27FC236}">
                <a16:creationId xmlns:a16="http://schemas.microsoft.com/office/drawing/2014/main" id="{5872187D-8D00-8E91-3D6C-7E207DAE9645}"/>
              </a:ext>
            </a:extLst>
          </p:cNvPr>
          <p:cNvSpPr/>
          <p:nvPr/>
        </p:nvSpPr>
        <p:spPr>
          <a:xfrm>
            <a:off x="0" y="0"/>
            <a:ext cx="12192000" cy="6858000"/>
          </a:xfrm>
          <a:prstGeom prst="rect">
            <a:avLst/>
          </a:prstGeom>
          <a:solidFill>
            <a:srgbClr val="00205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a:extLst>
              <a:ext uri="{FF2B5EF4-FFF2-40B4-BE49-F238E27FC236}">
                <a16:creationId xmlns:a16="http://schemas.microsoft.com/office/drawing/2014/main" id="{DBCE3DBE-FA6D-8E22-38C5-B2EDD7FB79B7}"/>
              </a:ext>
            </a:extLst>
          </p:cNvPr>
          <p:cNvGrpSpPr/>
          <p:nvPr/>
        </p:nvGrpSpPr>
        <p:grpSpPr>
          <a:xfrm>
            <a:off x="1310048" y="529015"/>
            <a:ext cx="9571905" cy="5747716"/>
            <a:chOff x="907409" y="529015"/>
            <a:chExt cx="9571905" cy="5747716"/>
          </a:xfrm>
        </p:grpSpPr>
        <p:sp>
          <p:nvSpPr>
            <p:cNvPr id="17" name="Rectangle: Rounded Corners 16">
              <a:extLst>
                <a:ext uri="{FF2B5EF4-FFF2-40B4-BE49-F238E27FC236}">
                  <a16:creationId xmlns:a16="http://schemas.microsoft.com/office/drawing/2014/main" id="{7B423F07-C813-D94B-6910-2208F5F04806}"/>
                </a:ext>
              </a:extLst>
            </p:cNvPr>
            <p:cNvSpPr/>
            <p:nvPr/>
          </p:nvSpPr>
          <p:spPr>
            <a:xfrm>
              <a:off x="907409" y="923681"/>
              <a:ext cx="9571905" cy="5353050"/>
            </a:xfrm>
            <a:prstGeom prst="roundRect">
              <a:avLst>
                <a:gd name="adj" fmla="val 2561"/>
              </a:avLst>
            </a:prstGeom>
            <a:solidFill>
              <a:schemeClr val="bg1"/>
            </a:solidFill>
            <a:ln>
              <a:noFill/>
            </a:ln>
            <a:effectLst>
              <a:outerShdw blurRad="2921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7442EE71-F23D-3C3E-1CA0-775305ED1D7F}"/>
                </a:ext>
              </a:extLst>
            </p:cNvPr>
            <p:cNvGrpSpPr/>
            <p:nvPr/>
          </p:nvGrpSpPr>
          <p:grpSpPr>
            <a:xfrm>
              <a:off x="1254851" y="529015"/>
              <a:ext cx="2534031" cy="1616578"/>
              <a:chOff x="1254851" y="529015"/>
              <a:chExt cx="2534031" cy="1616578"/>
            </a:xfrm>
          </p:grpSpPr>
          <p:grpSp>
            <p:nvGrpSpPr>
              <p:cNvPr id="65" name="Graphic 58">
                <a:extLst>
                  <a:ext uri="{FF2B5EF4-FFF2-40B4-BE49-F238E27FC236}">
                    <a16:creationId xmlns:a16="http://schemas.microsoft.com/office/drawing/2014/main" id="{169A1DB4-5C66-5726-8B58-973DA9300620}"/>
                  </a:ext>
                </a:extLst>
              </p:cNvPr>
              <p:cNvGrpSpPr/>
              <p:nvPr/>
            </p:nvGrpSpPr>
            <p:grpSpPr>
              <a:xfrm>
                <a:off x="3472313" y="1368220"/>
                <a:ext cx="44637" cy="90601"/>
                <a:chOff x="3475568" y="1427993"/>
                <a:chExt cx="44637" cy="90601"/>
              </a:xfrm>
              <a:solidFill>
                <a:srgbClr val="EF414A"/>
              </a:solidFill>
            </p:grpSpPr>
            <p:sp>
              <p:nvSpPr>
                <p:cNvPr id="66" name="Freeform: Shape 65">
                  <a:extLst>
                    <a:ext uri="{FF2B5EF4-FFF2-40B4-BE49-F238E27FC236}">
                      <a16:creationId xmlns:a16="http://schemas.microsoft.com/office/drawing/2014/main" id="{6D295DE0-D9E9-01A6-FC83-BA2236029EAF}"/>
                    </a:ext>
                  </a:extLst>
                </p:cNvPr>
                <p:cNvSpPr/>
                <p:nvPr/>
              </p:nvSpPr>
              <p:spPr>
                <a:xfrm>
                  <a:off x="3485760" y="1428298"/>
                  <a:ext cx="34445" cy="90296"/>
                </a:xfrm>
                <a:custGeom>
                  <a:avLst/>
                  <a:gdLst>
                    <a:gd name="connsiteX0" fmla="*/ 95 w 34445"/>
                    <a:gd name="connsiteY0" fmla="*/ 86868 h 90296"/>
                    <a:gd name="connsiteX1" fmla="*/ 25527 w 34445"/>
                    <a:gd name="connsiteY1" fmla="*/ 0 h 90296"/>
                    <a:gd name="connsiteX2" fmla="*/ 26194 w 34445"/>
                    <a:gd name="connsiteY2" fmla="*/ 0 h 90296"/>
                    <a:gd name="connsiteX3" fmla="*/ 34004 w 34445"/>
                    <a:gd name="connsiteY3" fmla="*/ 13811 h 90296"/>
                    <a:gd name="connsiteX4" fmla="*/ 34195 w 34445"/>
                    <a:gd name="connsiteY4" fmla="*/ 13811 h 90296"/>
                    <a:gd name="connsiteX5" fmla="*/ 11811 w 34445"/>
                    <a:gd name="connsiteY5" fmla="*/ 90297 h 90296"/>
                    <a:gd name="connsiteX6" fmla="*/ 0 w 34445"/>
                    <a:gd name="connsiteY6" fmla="*/ 86773 h 90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445" h="90296">
                      <a:moveTo>
                        <a:pt x="95" y="86868"/>
                      </a:moveTo>
                      <a:lnTo>
                        <a:pt x="25527" y="0"/>
                      </a:lnTo>
                      <a:cubicBezTo>
                        <a:pt x="25527" y="0"/>
                        <a:pt x="26003" y="0"/>
                        <a:pt x="26194" y="0"/>
                      </a:cubicBezTo>
                      <a:cubicBezTo>
                        <a:pt x="32290" y="1810"/>
                        <a:pt x="35719" y="7906"/>
                        <a:pt x="34004" y="13811"/>
                      </a:cubicBezTo>
                      <a:lnTo>
                        <a:pt x="34195" y="13811"/>
                      </a:lnTo>
                      <a:cubicBezTo>
                        <a:pt x="34195" y="13811"/>
                        <a:pt x="11811" y="90297"/>
                        <a:pt x="11811" y="90297"/>
                      </a:cubicBezTo>
                      <a:lnTo>
                        <a:pt x="0" y="86773"/>
                      </a:lnTo>
                      <a:close/>
                    </a:path>
                  </a:pathLst>
                </a:custGeom>
                <a:grpFill/>
                <a:ln w="0" cap="flat">
                  <a:solidFill>
                    <a:srgbClr val="EF414A"/>
                  </a:solid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73B10A5D-8923-7A1A-B64E-D2B1DA6B141B}"/>
                    </a:ext>
                  </a:extLst>
                </p:cNvPr>
                <p:cNvSpPr/>
                <p:nvPr/>
              </p:nvSpPr>
              <p:spPr>
                <a:xfrm>
                  <a:off x="3475568" y="1427993"/>
                  <a:ext cx="35718" cy="87172"/>
                </a:xfrm>
                <a:custGeom>
                  <a:avLst/>
                  <a:gdLst>
                    <a:gd name="connsiteX0" fmla="*/ 0 w 35718"/>
                    <a:gd name="connsiteY0" fmla="*/ 84125 h 87172"/>
                    <a:gd name="connsiteX1" fmla="*/ 22384 w 35718"/>
                    <a:gd name="connsiteY1" fmla="*/ 7734 h 87172"/>
                    <a:gd name="connsiteX2" fmla="*/ 35719 w 35718"/>
                    <a:gd name="connsiteY2" fmla="*/ 305 h 87172"/>
                    <a:gd name="connsiteX3" fmla="*/ 10287 w 35718"/>
                    <a:gd name="connsiteY3" fmla="*/ 87173 h 87172"/>
                    <a:gd name="connsiteX4" fmla="*/ 0 w 35718"/>
                    <a:gd name="connsiteY4" fmla="*/ 84125 h 87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18" h="87172">
                      <a:moveTo>
                        <a:pt x="0" y="84125"/>
                      </a:moveTo>
                      <a:lnTo>
                        <a:pt x="22384" y="7734"/>
                      </a:lnTo>
                      <a:cubicBezTo>
                        <a:pt x="24003" y="2115"/>
                        <a:pt x="29908" y="-1029"/>
                        <a:pt x="35719" y="305"/>
                      </a:cubicBezTo>
                      <a:lnTo>
                        <a:pt x="10287" y="87173"/>
                      </a:lnTo>
                      <a:lnTo>
                        <a:pt x="0" y="84125"/>
                      </a:lnTo>
                      <a:close/>
                    </a:path>
                  </a:pathLst>
                </a:custGeom>
                <a:grpFill/>
                <a:ln w="0" cap="flat">
                  <a:solidFill>
                    <a:srgbClr val="EF414A"/>
                  </a:solidFill>
                  <a:prstDash val="solid"/>
                  <a:miter/>
                </a:ln>
              </p:spPr>
              <p:txBody>
                <a:bodyPr rtlCol="0" anchor="ctr"/>
                <a:lstStyle/>
                <a:p>
                  <a:endParaRPr lang="en-US"/>
                </a:p>
              </p:txBody>
            </p:sp>
          </p:grpSp>
          <p:pic>
            <p:nvPicPr>
              <p:cNvPr id="75" name="Graphic 74">
                <a:extLst>
                  <a:ext uri="{FF2B5EF4-FFF2-40B4-BE49-F238E27FC236}">
                    <a16:creationId xmlns:a16="http://schemas.microsoft.com/office/drawing/2014/main" id="{AA4E2B2A-12BC-D83A-3B0A-D58FB1A28B2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649541">
                <a:off x="1286373" y="825906"/>
                <a:ext cx="1293811" cy="1319687"/>
              </a:xfrm>
              <a:prstGeom prst="rect">
                <a:avLst/>
              </a:prstGeom>
            </p:spPr>
          </p:pic>
          <p:sp>
            <p:nvSpPr>
              <p:cNvPr id="63" name="Freeform: Shape 62">
                <a:extLst>
                  <a:ext uri="{FF2B5EF4-FFF2-40B4-BE49-F238E27FC236}">
                    <a16:creationId xmlns:a16="http://schemas.microsoft.com/office/drawing/2014/main" id="{6B22132A-D4E2-77CF-DF6D-AC20DC6DE6E7}"/>
                  </a:ext>
                </a:extLst>
              </p:cNvPr>
              <p:cNvSpPr/>
              <p:nvPr/>
            </p:nvSpPr>
            <p:spPr>
              <a:xfrm>
                <a:off x="1254851" y="863283"/>
                <a:ext cx="2534031" cy="1157548"/>
              </a:xfrm>
              <a:custGeom>
                <a:avLst/>
                <a:gdLst>
                  <a:gd name="connsiteX0" fmla="*/ 134874 w 1477899"/>
                  <a:gd name="connsiteY0" fmla="*/ 1432941 h 1446955"/>
                  <a:gd name="connsiteX1" fmla="*/ 1477899 w 1477899"/>
                  <a:gd name="connsiteY1" fmla="*/ 1262539 h 1446955"/>
                  <a:gd name="connsiteX2" fmla="*/ 1304639 w 1477899"/>
                  <a:gd name="connsiteY2" fmla="*/ 0 h 1446955"/>
                  <a:gd name="connsiteX3" fmla="*/ 0 w 1477899"/>
                  <a:gd name="connsiteY3" fmla="*/ 217075 h 1446955"/>
                  <a:gd name="connsiteX4" fmla="*/ 14288 w 1477899"/>
                  <a:gd name="connsiteY4" fmla="*/ 338900 h 1446955"/>
                  <a:gd name="connsiteX5" fmla="*/ 134969 w 1477899"/>
                  <a:gd name="connsiteY5" fmla="*/ 1432941 h 1446955"/>
                  <a:gd name="connsiteX0" fmla="*/ 134969 w 1477899"/>
                  <a:gd name="connsiteY0" fmla="*/ 1432941 h 1432941"/>
                  <a:gd name="connsiteX1" fmla="*/ 1477899 w 1477899"/>
                  <a:gd name="connsiteY1" fmla="*/ 1262539 h 1432941"/>
                  <a:gd name="connsiteX2" fmla="*/ 1304639 w 1477899"/>
                  <a:gd name="connsiteY2" fmla="*/ 0 h 1432941"/>
                  <a:gd name="connsiteX3" fmla="*/ 0 w 1477899"/>
                  <a:gd name="connsiteY3" fmla="*/ 217075 h 1432941"/>
                  <a:gd name="connsiteX4" fmla="*/ 14288 w 1477899"/>
                  <a:gd name="connsiteY4" fmla="*/ 338900 h 1432941"/>
                  <a:gd name="connsiteX5" fmla="*/ 134969 w 1477899"/>
                  <a:gd name="connsiteY5" fmla="*/ 1432941 h 1432941"/>
                  <a:gd name="connsiteX0" fmla="*/ 17042 w 1477899"/>
                  <a:gd name="connsiteY0" fmla="*/ 1432941 h 1432941"/>
                  <a:gd name="connsiteX1" fmla="*/ 1477899 w 1477899"/>
                  <a:gd name="connsiteY1" fmla="*/ 1262539 h 1432941"/>
                  <a:gd name="connsiteX2" fmla="*/ 1304639 w 1477899"/>
                  <a:gd name="connsiteY2" fmla="*/ 0 h 1432941"/>
                  <a:gd name="connsiteX3" fmla="*/ 0 w 1477899"/>
                  <a:gd name="connsiteY3" fmla="*/ 217075 h 1432941"/>
                  <a:gd name="connsiteX4" fmla="*/ 14288 w 1477899"/>
                  <a:gd name="connsiteY4" fmla="*/ 338900 h 1432941"/>
                  <a:gd name="connsiteX5" fmla="*/ 17042 w 1477899"/>
                  <a:gd name="connsiteY5" fmla="*/ 1432941 h 1432941"/>
                  <a:gd name="connsiteX0" fmla="*/ 17042 w 1477899"/>
                  <a:gd name="connsiteY0" fmla="*/ 1432941 h 1432941"/>
                  <a:gd name="connsiteX1" fmla="*/ 1477899 w 1477899"/>
                  <a:gd name="connsiteY1" fmla="*/ 1262539 h 1432941"/>
                  <a:gd name="connsiteX2" fmla="*/ 1304639 w 1477899"/>
                  <a:gd name="connsiteY2" fmla="*/ 0 h 1432941"/>
                  <a:gd name="connsiteX3" fmla="*/ 0 w 1477899"/>
                  <a:gd name="connsiteY3" fmla="*/ 217075 h 1432941"/>
                  <a:gd name="connsiteX4" fmla="*/ 17042 w 1477899"/>
                  <a:gd name="connsiteY4" fmla="*/ 1432941 h 1432941"/>
                  <a:gd name="connsiteX0" fmla="*/ 17042 w 1477899"/>
                  <a:gd name="connsiteY0" fmla="*/ 1242125 h 1242125"/>
                  <a:gd name="connsiteX1" fmla="*/ 1477899 w 1477899"/>
                  <a:gd name="connsiteY1" fmla="*/ 1071723 h 1242125"/>
                  <a:gd name="connsiteX2" fmla="*/ 1016928 w 1477899"/>
                  <a:gd name="connsiteY2" fmla="*/ 13370 h 1242125"/>
                  <a:gd name="connsiteX3" fmla="*/ 0 w 1477899"/>
                  <a:gd name="connsiteY3" fmla="*/ 26259 h 1242125"/>
                  <a:gd name="connsiteX4" fmla="*/ 17042 w 1477899"/>
                  <a:gd name="connsiteY4" fmla="*/ 1242125 h 1242125"/>
                  <a:gd name="connsiteX0" fmla="*/ 17042 w 1025320"/>
                  <a:gd name="connsiteY0" fmla="*/ 1242125 h 1242125"/>
                  <a:gd name="connsiteX1" fmla="*/ 1025320 w 1025320"/>
                  <a:gd name="connsiteY1" fmla="*/ 1124989 h 1242125"/>
                  <a:gd name="connsiteX2" fmla="*/ 1016928 w 1025320"/>
                  <a:gd name="connsiteY2" fmla="*/ 13370 h 1242125"/>
                  <a:gd name="connsiteX3" fmla="*/ 0 w 1025320"/>
                  <a:gd name="connsiteY3" fmla="*/ 26259 h 1242125"/>
                  <a:gd name="connsiteX4" fmla="*/ 17042 w 1025320"/>
                  <a:gd name="connsiteY4" fmla="*/ 1242125 h 1242125"/>
                  <a:gd name="connsiteX0" fmla="*/ 13810 w 1022088"/>
                  <a:gd name="connsiteY0" fmla="*/ 1228755 h 1228755"/>
                  <a:gd name="connsiteX1" fmla="*/ 1022088 w 1022088"/>
                  <a:gd name="connsiteY1" fmla="*/ 1111619 h 1228755"/>
                  <a:gd name="connsiteX2" fmla="*/ 1013696 w 1022088"/>
                  <a:gd name="connsiteY2" fmla="*/ 0 h 1228755"/>
                  <a:gd name="connsiteX3" fmla="*/ 0 w 1022088"/>
                  <a:gd name="connsiteY3" fmla="*/ 128299 h 1228755"/>
                  <a:gd name="connsiteX4" fmla="*/ 13810 w 1022088"/>
                  <a:gd name="connsiteY4" fmla="*/ 1228755 h 1228755"/>
                  <a:gd name="connsiteX0" fmla="*/ 17043 w 1025321"/>
                  <a:gd name="connsiteY0" fmla="*/ 1228755 h 1228755"/>
                  <a:gd name="connsiteX1" fmla="*/ 1025321 w 1025321"/>
                  <a:gd name="connsiteY1" fmla="*/ 1111619 h 1228755"/>
                  <a:gd name="connsiteX2" fmla="*/ 1016929 w 1025321"/>
                  <a:gd name="connsiteY2" fmla="*/ 0 h 1228755"/>
                  <a:gd name="connsiteX3" fmla="*/ 0 w 1025321"/>
                  <a:gd name="connsiteY3" fmla="*/ 39522 h 1228755"/>
                  <a:gd name="connsiteX4" fmla="*/ 17043 w 1025321"/>
                  <a:gd name="connsiteY4" fmla="*/ 1228755 h 1228755"/>
                  <a:gd name="connsiteX0" fmla="*/ 17043 w 1025321"/>
                  <a:gd name="connsiteY0" fmla="*/ 1228755 h 1228755"/>
                  <a:gd name="connsiteX1" fmla="*/ 1025321 w 1025321"/>
                  <a:gd name="connsiteY1" fmla="*/ 1218151 h 1228755"/>
                  <a:gd name="connsiteX2" fmla="*/ 1016929 w 1025321"/>
                  <a:gd name="connsiteY2" fmla="*/ 0 h 1228755"/>
                  <a:gd name="connsiteX3" fmla="*/ 0 w 1025321"/>
                  <a:gd name="connsiteY3" fmla="*/ 39522 h 1228755"/>
                  <a:gd name="connsiteX4" fmla="*/ 17043 w 1025321"/>
                  <a:gd name="connsiteY4" fmla="*/ 1228755 h 1228755"/>
                  <a:gd name="connsiteX0" fmla="*/ 17043 w 1025321"/>
                  <a:gd name="connsiteY0" fmla="*/ 1131101 h 1218151"/>
                  <a:gd name="connsiteX1" fmla="*/ 1025321 w 1025321"/>
                  <a:gd name="connsiteY1" fmla="*/ 1218151 h 1218151"/>
                  <a:gd name="connsiteX2" fmla="*/ 1016929 w 1025321"/>
                  <a:gd name="connsiteY2" fmla="*/ 0 h 1218151"/>
                  <a:gd name="connsiteX3" fmla="*/ 0 w 1025321"/>
                  <a:gd name="connsiteY3" fmla="*/ 39522 h 1218151"/>
                  <a:gd name="connsiteX4" fmla="*/ 17043 w 1025321"/>
                  <a:gd name="connsiteY4" fmla="*/ 1131101 h 1218151"/>
                  <a:gd name="connsiteX0" fmla="*/ 13810 w 1025321"/>
                  <a:gd name="connsiteY0" fmla="*/ 1308655 h 1308655"/>
                  <a:gd name="connsiteX1" fmla="*/ 1025321 w 1025321"/>
                  <a:gd name="connsiteY1" fmla="*/ 1218151 h 1308655"/>
                  <a:gd name="connsiteX2" fmla="*/ 1016929 w 1025321"/>
                  <a:gd name="connsiteY2" fmla="*/ 0 h 1308655"/>
                  <a:gd name="connsiteX3" fmla="*/ 0 w 1025321"/>
                  <a:gd name="connsiteY3" fmla="*/ 39522 h 1308655"/>
                  <a:gd name="connsiteX4" fmla="*/ 13810 w 1025321"/>
                  <a:gd name="connsiteY4" fmla="*/ 1308655 h 1308655"/>
                  <a:gd name="connsiteX0" fmla="*/ 13810 w 1025321"/>
                  <a:gd name="connsiteY0" fmla="*/ 1299777 h 1299777"/>
                  <a:gd name="connsiteX1" fmla="*/ 1025321 w 1025321"/>
                  <a:gd name="connsiteY1" fmla="*/ 1209273 h 1299777"/>
                  <a:gd name="connsiteX2" fmla="*/ 987835 w 1025321"/>
                  <a:gd name="connsiteY2" fmla="*/ 0 h 1299777"/>
                  <a:gd name="connsiteX3" fmla="*/ 0 w 1025321"/>
                  <a:gd name="connsiteY3" fmla="*/ 30644 h 1299777"/>
                  <a:gd name="connsiteX4" fmla="*/ 13810 w 1025321"/>
                  <a:gd name="connsiteY4" fmla="*/ 1299777 h 1299777"/>
                  <a:gd name="connsiteX0" fmla="*/ 13810 w 1025321"/>
                  <a:gd name="connsiteY0" fmla="*/ 1299777 h 1299777"/>
                  <a:gd name="connsiteX1" fmla="*/ 1025321 w 1025321"/>
                  <a:gd name="connsiteY1" fmla="*/ 1164884 h 1299777"/>
                  <a:gd name="connsiteX2" fmla="*/ 987835 w 1025321"/>
                  <a:gd name="connsiteY2" fmla="*/ 0 h 1299777"/>
                  <a:gd name="connsiteX3" fmla="*/ 0 w 1025321"/>
                  <a:gd name="connsiteY3" fmla="*/ 30644 h 1299777"/>
                  <a:gd name="connsiteX4" fmla="*/ 13810 w 1025321"/>
                  <a:gd name="connsiteY4" fmla="*/ 1299777 h 1299777"/>
                  <a:gd name="connsiteX0" fmla="*/ 13810 w 1025321"/>
                  <a:gd name="connsiteY0" fmla="*/ 1299777 h 1299777"/>
                  <a:gd name="connsiteX1" fmla="*/ 1025321 w 1025321"/>
                  <a:gd name="connsiteY1" fmla="*/ 1164884 h 1299777"/>
                  <a:gd name="connsiteX2" fmla="*/ 987835 w 1025321"/>
                  <a:gd name="connsiteY2" fmla="*/ 0 h 1299777"/>
                  <a:gd name="connsiteX3" fmla="*/ 0 w 1025321"/>
                  <a:gd name="connsiteY3" fmla="*/ 30644 h 1299777"/>
                  <a:gd name="connsiteX4" fmla="*/ 13810 w 1025321"/>
                  <a:gd name="connsiteY4" fmla="*/ 1299777 h 1299777"/>
                  <a:gd name="connsiteX0" fmla="*/ 13810 w 1025321"/>
                  <a:gd name="connsiteY0" fmla="*/ 1299777 h 1299777"/>
                  <a:gd name="connsiteX1" fmla="*/ 1025321 w 1025321"/>
                  <a:gd name="connsiteY1" fmla="*/ 1164884 h 1299777"/>
                  <a:gd name="connsiteX2" fmla="*/ 987835 w 1025321"/>
                  <a:gd name="connsiteY2" fmla="*/ 0 h 1299777"/>
                  <a:gd name="connsiteX3" fmla="*/ 0 w 1025321"/>
                  <a:gd name="connsiteY3" fmla="*/ 101666 h 1299777"/>
                  <a:gd name="connsiteX4" fmla="*/ 13810 w 1025321"/>
                  <a:gd name="connsiteY4" fmla="*/ 1299777 h 1299777"/>
                  <a:gd name="connsiteX0" fmla="*/ 13810 w 1025321"/>
                  <a:gd name="connsiteY0" fmla="*/ 1219878 h 1219878"/>
                  <a:gd name="connsiteX1" fmla="*/ 1025321 w 1025321"/>
                  <a:gd name="connsiteY1" fmla="*/ 1164884 h 1219878"/>
                  <a:gd name="connsiteX2" fmla="*/ 987835 w 1025321"/>
                  <a:gd name="connsiteY2" fmla="*/ 0 h 1219878"/>
                  <a:gd name="connsiteX3" fmla="*/ 0 w 1025321"/>
                  <a:gd name="connsiteY3" fmla="*/ 101666 h 1219878"/>
                  <a:gd name="connsiteX4" fmla="*/ 13810 w 1025321"/>
                  <a:gd name="connsiteY4" fmla="*/ 1219878 h 1219878"/>
                  <a:gd name="connsiteX0" fmla="*/ 13810 w 1025321"/>
                  <a:gd name="connsiteY0" fmla="*/ 1219878 h 1274064"/>
                  <a:gd name="connsiteX1" fmla="*/ 1025321 w 1025321"/>
                  <a:gd name="connsiteY1" fmla="*/ 1164884 h 1274064"/>
                  <a:gd name="connsiteX2" fmla="*/ 987835 w 1025321"/>
                  <a:gd name="connsiteY2" fmla="*/ 0 h 1274064"/>
                  <a:gd name="connsiteX3" fmla="*/ 0 w 1025321"/>
                  <a:gd name="connsiteY3" fmla="*/ 101666 h 1274064"/>
                  <a:gd name="connsiteX4" fmla="*/ 13810 w 1025321"/>
                  <a:gd name="connsiteY4" fmla="*/ 1219878 h 1274064"/>
                  <a:gd name="connsiteX0" fmla="*/ 13810 w 1025321"/>
                  <a:gd name="connsiteY0" fmla="*/ 1219878 h 1274064"/>
                  <a:gd name="connsiteX1" fmla="*/ 1025321 w 1025321"/>
                  <a:gd name="connsiteY1" fmla="*/ 1164884 h 1274064"/>
                  <a:gd name="connsiteX2" fmla="*/ 987835 w 1025321"/>
                  <a:gd name="connsiteY2" fmla="*/ 0 h 1274064"/>
                  <a:gd name="connsiteX3" fmla="*/ 0 w 1025321"/>
                  <a:gd name="connsiteY3" fmla="*/ 101666 h 1274064"/>
                  <a:gd name="connsiteX4" fmla="*/ 13810 w 1025321"/>
                  <a:gd name="connsiteY4" fmla="*/ 1219878 h 1274064"/>
                  <a:gd name="connsiteX0" fmla="*/ 13810 w 1025321"/>
                  <a:gd name="connsiteY0" fmla="*/ 1219878 h 1284406"/>
                  <a:gd name="connsiteX1" fmla="*/ 1025321 w 1025321"/>
                  <a:gd name="connsiteY1" fmla="*/ 1164884 h 1284406"/>
                  <a:gd name="connsiteX2" fmla="*/ 987835 w 1025321"/>
                  <a:gd name="connsiteY2" fmla="*/ 0 h 1284406"/>
                  <a:gd name="connsiteX3" fmla="*/ 0 w 1025321"/>
                  <a:gd name="connsiteY3" fmla="*/ 101666 h 1284406"/>
                  <a:gd name="connsiteX4" fmla="*/ 13810 w 1025321"/>
                  <a:gd name="connsiteY4" fmla="*/ 1219878 h 1284406"/>
                  <a:gd name="connsiteX0" fmla="*/ 13810 w 1025321"/>
                  <a:gd name="connsiteY0" fmla="*/ 1219878 h 1284406"/>
                  <a:gd name="connsiteX1" fmla="*/ 1025321 w 1025321"/>
                  <a:gd name="connsiteY1" fmla="*/ 1164884 h 1284406"/>
                  <a:gd name="connsiteX2" fmla="*/ 987835 w 1025321"/>
                  <a:gd name="connsiteY2" fmla="*/ 0 h 1284406"/>
                  <a:gd name="connsiteX3" fmla="*/ 0 w 1025321"/>
                  <a:gd name="connsiteY3" fmla="*/ 101666 h 1284406"/>
                  <a:gd name="connsiteX4" fmla="*/ 13810 w 1025321"/>
                  <a:gd name="connsiteY4" fmla="*/ 1219878 h 1284406"/>
                  <a:gd name="connsiteX0" fmla="*/ 13810 w 1025321"/>
                  <a:gd name="connsiteY0" fmla="*/ 1219878 h 1284406"/>
                  <a:gd name="connsiteX1" fmla="*/ 1025321 w 1025321"/>
                  <a:gd name="connsiteY1" fmla="*/ 1164884 h 1284406"/>
                  <a:gd name="connsiteX2" fmla="*/ 987835 w 1025321"/>
                  <a:gd name="connsiteY2" fmla="*/ 0 h 1284406"/>
                  <a:gd name="connsiteX3" fmla="*/ 0 w 1025321"/>
                  <a:gd name="connsiteY3" fmla="*/ 101666 h 1284406"/>
                  <a:gd name="connsiteX4" fmla="*/ 13810 w 1025321"/>
                  <a:gd name="connsiteY4" fmla="*/ 1219878 h 1284406"/>
                  <a:gd name="connsiteX0" fmla="*/ 13810 w 1025321"/>
                  <a:gd name="connsiteY0" fmla="*/ 1219878 h 1284406"/>
                  <a:gd name="connsiteX1" fmla="*/ 1025321 w 1025321"/>
                  <a:gd name="connsiteY1" fmla="*/ 1164884 h 1284406"/>
                  <a:gd name="connsiteX2" fmla="*/ 987835 w 1025321"/>
                  <a:gd name="connsiteY2" fmla="*/ 0 h 1284406"/>
                  <a:gd name="connsiteX3" fmla="*/ 0 w 1025321"/>
                  <a:gd name="connsiteY3" fmla="*/ 101666 h 1284406"/>
                  <a:gd name="connsiteX4" fmla="*/ 13810 w 1025321"/>
                  <a:gd name="connsiteY4" fmla="*/ 1219878 h 1284406"/>
                  <a:gd name="connsiteX0" fmla="*/ 13810 w 1018978"/>
                  <a:gd name="connsiteY0" fmla="*/ 1219878 h 1278276"/>
                  <a:gd name="connsiteX1" fmla="*/ 1018978 w 1018978"/>
                  <a:gd name="connsiteY1" fmla="*/ 1138758 h 1278276"/>
                  <a:gd name="connsiteX2" fmla="*/ 987835 w 1018978"/>
                  <a:gd name="connsiteY2" fmla="*/ 0 h 1278276"/>
                  <a:gd name="connsiteX3" fmla="*/ 0 w 1018978"/>
                  <a:gd name="connsiteY3" fmla="*/ 101666 h 1278276"/>
                  <a:gd name="connsiteX4" fmla="*/ 13810 w 1018978"/>
                  <a:gd name="connsiteY4" fmla="*/ 1219878 h 1278276"/>
                  <a:gd name="connsiteX0" fmla="*/ 13810 w 1018978"/>
                  <a:gd name="connsiteY0" fmla="*/ 1219878 h 1278276"/>
                  <a:gd name="connsiteX1" fmla="*/ 1018978 w 1018978"/>
                  <a:gd name="connsiteY1" fmla="*/ 1138758 h 1278276"/>
                  <a:gd name="connsiteX2" fmla="*/ 987835 w 1018978"/>
                  <a:gd name="connsiteY2" fmla="*/ 0 h 1278276"/>
                  <a:gd name="connsiteX3" fmla="*/ 0 w 1018978"/>
                  <a:gd name="connsiteY3" fmla="*/ 101666 h 1278276"/>
                  <a:gd name="connsiteX4" fmla="*/ 13810 w 1018978"/>
                  <a:gd name="connsiteY4" fmla="*/ 1219878 h 1278276"/>
                  <a:gd name="connsiteX0" fmla="*/ 13810 w 1018978"/>
                  <a:gd name="connsiteY0" fmla="*/ 1219878 h 1278276"/>
                  <a:gd name="connsiteX1" fmla="*/ 1018978 w 1018978"/>
                  <a:gd name="connsiteY1" fmla="*/ 1138758 h 1278276"/>
                  <a:gd name="connsiteX2" fmla="*/ 987835 w 1018978"/>
                  <a:gd name="connsiteY2" fmla="*/ 0 h 1278276"/>
                  <a:gd name="connsiteX3" fmla="*/ 0 w 1018978"/>
                  <a:gd name="connsiteY3" fmla="*/ 101666 h 1278276"/>
                  <a:gd name="connsiteX4" fmla="*/ 13810 w 1018978"/>
                  <a:gd name="connsiteY4" fmla="*/ 1219878 h 1278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8978" h="1278276">
                    <a:moveTo>
                      <a:pt x="13810" y="1219878"/>
                    </a:moveTo>
                    <a:cubicBezTo>
                      <a:pt x="199043" y="1361345"/>
                      <a:pt x="685040" y="1210355"/>
                      <a:pt x="1018978" y="1138758"/>
                    </a:cubicBezTo>
                    <a:cubicBezTo>
                      <a:pt x="1003496" y="768218"/>
                      <a:pt x="1000330" y="379417"/>
                      <a:pt x="987835" y="0"/>
                    </a:cubicBezTo>
                    <a:cubicBezTo>
                      <a:pt x="676463" y="36195"/>
                      <a:pt x="445776" y="41869"/>
                      <a:pt x="0" y="101666"/>
                    </a:cubicBezTo>
                    <a:cubicBezTo>
                      <a:pt x="14117" y="491820"/>
                      <a:pt x="22138" y="767242"/>
                      <a:pt x="13810" y="1219878"/>
                    </a:cubicBezTo>
                    <a:close/>
                  </a:path>
                </a:pathLst>
              </a:custGeom>
              <a:solidFill>
                <a:srgbClr val="FED02F"/>
              </a:solidFill>
              <a:ln w="0" cap="flat">
                <a:noFill/>
                <a:prstDash val="solid"/>
                <a:miter/>
              </a:ln>
            </p:spPr>
            <p:txBody>
              <a:bodyPr rtlCol="0" anchor="ctr"/>
              <a:lstStyle/>
              <a:p>
                <a:endParaRPr lang="en-US" dirty="0"/>
              </a:p>
            </p:txBody>
          </p:sp>
          <p:grpSp>
            <p:nvGrpSpPr>
              <p:cNvPr id="68" name="Graphic 58">
                <a:extLst>
                  <a:ext uri="{FF2B5EF4-FFF2-40B4-BE49-F238E27FC236}">
                    <a16:creationId xmlns:a16="http://schemas.microsoft.com/office/drawing/2014/main" id="{F291B31B-7023-E514-60AD-5CDD7D79A411}"/>
                  </a:ext>
                </a:extLst>
              </p:cNvPr>
              <p:cNvGrpSpPr/>
              <p:nvPr/>
            </p:nvGrpSpPr>
            <p:grpSpPr>
              <a:xfrm>
                <a:off x="1980728" y="529015"/>
                <a:ext cx="447711" cy="778727"/>
                <a:chOff x="3153789" y="1213623"/>
                <a:chExt cx="447711" cy="778727"/>
              </a:xfrm>
              <a:solidFill>
                <a:srgbClr val="EF414A"/>
              </a:solidFill>
            </p:grpSpPr>
            <p:sp>
              <p:nvSpPr>
                <p:cNvPr id="69" name="Freeform: Shape 68">
                  <a:extLst>
                    <a:ext uri="{FF2B5EF4-FFF2-40B4-BE49-F238E27FC236}">
                      <a16:creationId xmlns:a16="http://schemas.microsoft.com/office/drawing/2014/main" id="{CC1421E3-1003-FE7B-EFB5-FCC4139CE48D}"/>
                    </a:ext>
                  </a:extLst>
                </p:cNvPr>
                <p:cNvSpPr/>
                <p:nvPr/>
              </p:nvSpPr>
              <p:spPr>
                <a:xfrm>
                  <a:off x="3167875" y="1226038"/>
                  <a:ext cx="420285" cy="752332"/>
                </a:xfrm>
                <a:custGeom>
                  <a:avLst/>
                  <a:gdLst>
                    <a:gd name="connsiteX0" fmla="*/ 125289 w 420285"/>
                    <a:gd name="connsiteY0" fmla="*/ 169684 h 752332"/>
                    <a:gd name="connsiteX1" fmla="*/ 134148 w 420285"/>
                    <a:gd name="connsiteY1" fmla="*/ 185400 h 752332"/>
                    <a:gd name="connsiteX2" fmla="*/ 134433 w 420285"/>
                    <a:gd name="connsiteY2" fmla="*/ 185400 h 752332"/>
                    <a:gd name="connsiteX3" fmla="*/ 77283 w 420285"/>
                    <a:gd name="connsiteY3" fmla="*/ 380567 h 752332"/>
                    <a:gd name="connsiteX4" fmla="*/ 16419 w 420285"/>
                    <a:gd name="connsiteY4" fmla="*/ 588308 h 752332"/>
                    <a:gd name="connsiteX5" fmla="*/ 100334 w 420285"/>
                    <a:gd name="connsiteY5" fmla="*/ 735945 h 752332"/>
                    <a:gd name="connsiteX6" fmla="*/ 250638 w 420285"/>
                    <a:gd name="connsiteY6" fmla="*/ 656888 h 752332"/>
                    <a:gd name="connsiteX7" fmla="*/ 318552 w 420285"/>
                    <a:gd name="connsiteY7" fmla="*/ 425049 h 752332"/>
                    <a:gd name="connsiteX8" fmla="*/ 368653 w 420285"/>
                    <a:gd name="connsiteY8" fmla="*/ 254075 h 752332"/>
                    <a:gd name="connsiteX9" fmla="*/ 368844 w 420285"/>
                    <a:gd name="connsiteY9" fmla="*/ 254075 h 752332"/>
                    <a:gd name="connsiteX10" fmla="*/ 403896 w 420285"/>
                    <a:gd name="connsiteY10" fmla="*/ 134537 h 752332"/>
                    <a:gd name="connsiteX11" fmla="*/ 337030 w 420285"/>
                    <a:gd name="connsiteY11" fmla="*/ 16903 h 752332"/>
                    <a:gd name="connsiteX12" fmla="*/ 217301 w 420285"/>
                    <a:gd name="connsiteY12" fmla="*/ 79863 h 752332"/>
                    <a:gd name="connsiteX13" fmla="*/ 182249 w 420285"/>
                    <a:gd name="connsiteY13" fmla="*/ 199497 h 752332"/>
                    <a:gd name="connsiteX14" fmla="*/ 182058 w 420285"/>
                    <a:gd name="connsiteY14" fmla="*/ 199497 h 752332"/>
                    <a:gd name="connsiteX15" fmla="*/ 126337 w 420285"/>
                    <a:gd name="connsiteY15" fmla="*/ 389616 h 752332"/>
                    <a:gd name="connsiteX16" fmla="*/ 115383 w 420285"/>
                    <a:gd name="connsiteY16" fmla="*/ 386568 h 752332"/>
                    <a:gd name="connsiteX17" fmla="*/ 209109 w 420285"/>
                    <a:gd name="connsiteY17" fmla="*/ 66433 h 752332"/>
                    <a:gd name="connsiteX18" fmla="*/ 330553 w 420285"/>
                    <a:gd name="connsiteY18" fmla="*/ 2615 h 752332"/>
                    <a:gd name="connsiteX19" fmla="*/ 419707 w 420285"/>
                    <a:gd name="connsiteY19" fmla="*/ 125107 h 752332"/>
                    <a:gd name="connsiteX20" fmla="*/ 331125 w 420285"/>
                    <a:gd name="connsiteY20" fmla="*/ 427430 h 752332"/>
                    <a:gd name="connsiteX21" fmla="*/ 261402 w 420285"/>
                    <a:gd name="connsiteY21" fmla="*/ 665365 h 752332"/>
                    <a:gd name="connsiteX22" fmla="*/ 104906 w 420285"/>
                    <a:gd name="connsiteY22" fmla="*/ 750042 h 752332"/>
                    <a:gd name="connsiteX23" fmla="*/ 5084 w 420285"/>
                    <a:gd name="connsiteY23" fmla="*/ 576878 h 752332"/>
                    <a:gd name="connsiteX24" fmla="*/ 63282 w 420285"/>
                    <a:gd name="connsiteY24" fmla="*/ 378186 h 752332"/>
                    <a:gd name="connsiteX25" fmla="*/ 124337 w 420285"/>
                    <a:gd name="connsiteY25" fmla="*/ 169779 h 752332"/>
                    <a:gd name="connsiteX26" fmla="*/ 125099 w 420285"/>
                    <a:gd name="connsiteY26" fmla="*/ 169779 h 752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20285" h="752332">
                      <a:moveTo>
                        <a:pt x="125289" y="169684"/>
                      </a:moveTo>
                      <a:cubicBezTo>
                        <a:pt x="132147" y="171684"/>
                        <a:pt x="136148" y="178733"/>
                        <a:pt x="134148" y="185400"/>
                      </a:cubicBezTo>
                      <a:lnTo>
                        <a:pt x="134433" y="185400"/>
                      </a:lnTo>
                      <a:cubicBezTo>
                        <a:pt x="134433" y="185400"/>
                        <a:pt x="77283" y="380567"/>
                        <a:pt x="77283" y="380567"/>
                      </a:cubicBezTo>
                      <a:lnTo>
                        <a:pt x="16419" y="588308"/>
                      </a:lnTo>
                      <a:cubicBezTo>
                        <a:pt x="-1869" y="650792"/>
                        <a:pt x="35754" y="717086"/>
                        <a:pt x="100334" y="735945"/>
                      </a:cubicBezTo>
                      <a:cubicBezTo>
                        <a:pt x="164913" y="754900"/>
                        <a:pt x="232350" y="719372"/>
                        <a:pt x="250638" y="656888"/>
                      </a:cubicBezTo>
                      <a:lnTo>
                        <a:pt x="318552" y="425049"/>
                      </a:lnTo>
                      <a:lnTo>
                        <a:pt x="368653" y="254075"/>
                      </a:lnTo>
                      <a:lnTo>
                        <a:pt x="368844" y="254075"/>
                      </a:lnTo>
                      <a:cubicBezTo>
                        <a:pt x="368844" y="254075"/>
                        <a:pt x="403896" y="134537"/>
                        <a:pt x="403896" y="134537"/>
                      </a:cubicBezTo>
                      <a:cubicBezTo>
                        <a:pt x="418564" y="84721"/>
                        <a:pt x="388465" y="31952"/>
                        <a:pt x="337030" y="16903"/>
                      </a:cubicBezTo>
                      <a:cubicBezTo>
                        <a:pt x="285595" y="1853"/>
                        <a:pt x="231874" y="30047"/>
                        <a:pt x="217301" y="79863"/>
                      </a:cubicBezTo>
                      <a:lnTo>
                        <a:pt x="182249" y="199497"/>
                      </a:lnTo>
                      <a:lnTo>
                        <a:pt x="182058" y="199497"/>
                      </a:lnTo>
                      <a:cubicBezTo>
                        <a:pt x="182058" y="199497"/>
                        <a:pt x="126337" y="389616"/>
                        <a:pt x="126337" y="389616"/>
                      </a:cubicBezTo>
                      <a:lnTo>
                        <a:pt x="115383" y="386568"/>
                      </a:lnTo>
                      <a:lnTo>
                        <a:pt x="209109" y="66433"/>
                      </a:lnTo>
                      <a:cubicBezTo>
                        <a:pt x="249210" y="-19768"/>
                        <a:pt x="330553" y="2615"/>
                        <a:pt x="330553" y="2615"/>
                      </a:cubicBezTo>
                      <a:cubicBezTo>
                        <a:pt x="433137" y="28047"/>
                        <a:pt x="419707" y="125107"/>
                        <a:pt x="419707" y="125107"/>
                      </a:cubicBezTo>
                      <a:lnTo>
                        <a:pt x="331125" y="427430"/>
                      </a:lnTo>
                      <a:lnTo>
                        <a:pt x="261402" y="665365"/>
                      </a:lnTo>
                      <a:cubicBezTo>
                        <a:pt x="215586" y="774236"/>
                        <a:pt x="104906" y="750042"/>
                        <a:pt x="104906" y="750042"/>
                      </a:cubicBezTo>
                      <a:cubicBezTo>
                        <a:pt x="-34064" y="702131"/>
                        <a:pt x="5084" y="576878"/>
                        <a:pt x="5084" y="576878"/>
                      </a:cubicBezTo>
                      <a:lnTo>
                        <a:pt x="63282" y="378186"/>
                      </a:lnTo>
                      <a:lnTo>
                        <a:pt x="124337" y="169779"/>
                      </a:lnTo>
                      <a:cubicBezTo>
                        <a:pt x="124337" y="169779"/>
                        <a:pt x="124813" y="169779"/>
                        <a:pt x="125099" y="169779"/>
                      </a:cubicBezTo>
                      <a:close/>
                    </a:path>
                  </a:pathLst>
                </a:custGeom>
                <a:grpFill/>
                <a:ln w="0" cap="flat">
                  <a:solidFill>
                    <a:srgbClr val="EF414A"/>
                  </a:solid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4CD2C27E-6891-B358-301C-0F2D1E41A697}"/>
                    </a:ext>
                  </a:extLst>
                </p:cNvPr>
                <p:cNvSpPr/>
                <p:nvPr/>
              </p:nvSpPr>
              <p:spPr>
                <a:xfrm>
                  <a:off x="3153789" y="1213623"/>
                  <a:ext cx="447711" cy="778727"/>
                </a:xfrm>
                <a:custGeom>
                  <a:avLst/>
                  <a:gdLst>
                    <a:gd name="connsiteX0" fmla="*/ 138614 w 447711"/>
                    <a:gd name="connsiteY0" fmla="*/ 182003 h 778727"/>
                    <a:gd name="connsiteX1" fmla="*/ 77559 w 447711"/>
                    <a:gd name="connsiteY1" fmla="*/ 390410 h 778727"/>
                    <a:gd name="connsiteX2" fmla="*/ 19361 w 447711"/>
                    <a:gd name="connsiteY2" fmla="*/ 589102 h 778727"/>
                    <a:gd name="connsiteX3" fmla="*/ 119183 w 447711"/>
                    <a:gd name="connsiteY3" fmla="*/ 762267 h 778727"/>
                    <a:gd name="connsiteX4" fmla="*/ 275679 w 447711"/>
                    <a:gd name="connsiteY4" fmla="*/ 677589 h 778727"/>
                    <a:gd name="connsiteX5" fmla="*/ 345402 w 447711"/>
                    <a:gd name="connsiteY5" fmla="*/ 439655 h 778727"/>
                    <a:gd name="connsiteX6" fmla="*/ 433984 w 447711"/>
                    <a:gd name="connsiteY6" fmla="*/ 137331 h 778727"/>
                    <a:gd name="connsiteX7" fmla="*/ 344830 w 447711"/>
                    <a:gd name="connsiteY7" fmla="*/ 14840 h 778727"/>
                    <a:gd name="connsiteX8" fmla="*/ 223386 w 447711"/>
                    <a:gd name="connsiteY8" fmla="*/ 78657 h 778727"/>
                    <a:gd name="connsiteX9" fmla="*/ 129660 w 447711"/>
                    <a:gd name="connsiteY9" fmla="*/ 398792 h 778727"/>
                    <a:gd name="connsiteX10" fmla="*/ 113468 w 447711"/>
                    <a:gd name="connsiteY10" fmla="*/ 394030 h 778727"/>
                    <a:gd name="connsiteX11" fmla="*/ 171285 w 447711"/>
                    <a:gd name="connsiteY11" fmla="*/ 204292 h 778727"/>
                    <a:gd name="connsiteX12" fmla="*/ 171666 w 447711"/>
                    <a:gd name="connsiteY12" fmla="*/ 204292 h 778727"/>
                    <a:gd name="connsiteX13" fmla="*/ 206718 w 447711"/>
                    <a:gd name="connsiteY13" fmla="*/ 84848 h 778727"/>
                    <a:gd name="connsiteX14" fmla="*/ 358356 w 447711"/>
                    <a:gd name="connsiteY14" fmla="*/ 5124 h 778727"/>
                    <a:gd name="connsiteX15" fmla="*/ 443033 w 447711"/>
                    <a:gd name="connsiteY15" fmla="*/ 154095 h 778727"/>
                    <a:gd name="connsiteX16" fmla="*/ 407981 w 447711"/>
                    <a:gd name="connsiteY16" fmla="*/ 273634 h 778727"/>
                    <a:gd name="connsiteX17" fmla="*/ 407981 w 447711"/>
                    <a:gd name="connsiteY17" fmla="*/ 273634 h 778727"/>
                    <a:gd name="connsiteX18" fmla="*/ 358641 w 447711"/>
                    <a:gd name="connsiteY18" fmla="*/ 442036 h 778727"/>
                    <a:gd name="connsiteX19" fmla="*/ 289966 w 447711"/>
                    <a:gd name="connsiteY19" fmla="*/ 676542 h 778727"/>
                    <a:gd name="connsiteX20" fmla="*/ 107467 w 447711"/>
                    <a:gd name="connsiteY20" fmla="*/ 772553 h 778727"/>
                    <a:gd name="connsiteX21" fmla="*/ 5645 w 447711"/>
                    <a:gd name="connsiteY21" fmla="*/ 593198 h 778727"/>
                    <a:gd name="connsiteX22" fmla="*/ 65748 w 447711"/>
                    <a:gd name="connsiteY22" fmla="*/ 388029 h 778727"/>
                    <a:gd name="connsiteX23" fmla="*/ 123660 w 447711"/>
                    <a:gd name="connsiteY23" fmla="*/ 190290 h 778727"/>
                    <a:gd name="connsiteX24" fmla="*/ 138900 w 447711"/>
                    <a:gd name="connsiteY24" fmla="*/ 181813 h 778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7711" h="778727">
                      <a:moveTo>
                        <a:pt x="138614" y="182003"/>
                      </a:moveTo>
                      <a:lnTo>
                        <a:pt x="77559" y="390410"/>
                      </a:lnTo>
                      <a:lnTo>
                        <a:pt x="19361" y="589102"/>
                      </a:lnTo>
                      <a:cubicBezTo>
                        <a:pt x="19361" y="589102"/>
                        <a:pt x="-19787" y="714356"/>
                        <a:pt x="119183" y="762267"/>
                      </a:cubicBezTo>
                      <a:cubicBezTo>
                        <a:pt x="119183" y="762267"/>
                        <a:pt x="229863" y="786460"/>
                        <a:pt x="275679" y="677589"/>
                      </a:cubicBezTo>
                      <a:lnTo>
                        <a:pt x="345402" y="439655"/>
                      </a:lnTo>
                      <a:lnTo>
                        <a:pt x="433984" y="137331"/>
                      </a:lnTo>
                      <a:cubicBezTo>
                        <a:pt x="433984" y="137331"/>
                        <a:pt x="447319" y="40271"/>
                        <a:pt x="344830" y="14840"/>
                      </a:cubicBezTo>
                      <a:cubicBezTo>
                        <a:pt x="344830" y="14840"/>
                        <a:pt x="263487" y="-7449"/>
                        <a:pt x="223386" y="78657"/>
                      </a:cubicBezTo>
                      <a:lnTo>
                        <a:pt x="129660" y="398792"/>
                      </a:lnTo>
                      <a:lnTo>
                        <a:pt x="113468" y="394030"/>
                      </a:lnTo>
                      <a:lnTo>
                        <a:pt x="171285" y="204292"/>
                      </a:lnTo>
                      <a:lnTo>
                        <a:pt x="171666" y="204292"/>
                      </a:lnTo>
                      <a:cubicBezTo>
                        <a:pt x="171666" y="204292"/>
                        <a:pt x="206718" y="84848"/>
                        <a:pt x="206718" y="84848"/>
                      </a:cubicBezTo>
                      <a:cubicBezTo>
                        <a:pt x="225196" y="21793"/>
                        <a:pt x="293300" y="-13926"/>
                        <a:pt x="358356" y="5124"/>
                      </a:cubicBezTo>
                      <a:cubicBezTo>
                        <a:pt x="423602" y="24174"/>
                        <a:pt x="461511" y="91040"/>
                        <a:pt x="443033" y="154095"/>
                      </a:cubicBezTo>
                      <a:lnTo>
                        <a:pt x="407981" y="273634"/>
                      </a:lnTo>
                      <a:lnTo>
                        <a:pt x="407981" y="273634"/>
                      </a:lnTo>
                      <a:cubicBezTo>
                        <a:pt x="407981" y="273634"/>
                        <a:pt x="358641" y="442036"/>
                        <a:pt x="358641" y="442036"/>
                      </a:cubicBezTo>
                      <a:lnTo>
                        <a:pt x="289966" y="676542"/>
                      </a:lnTo>
                      <a:cubicBezTo>
                        <a:pt x="267773" y="752456"/>
                        <a:pt x="185858" y="795509"/>
                        <a:pt x="107467" y="772553"/>
                      </a:cubicBezTo>
                      <a:cubicBezTo>
                        <a:pt x="29076" y="749598"/>
                        <a:pt x="-16644" y="669112"/>
                        <a:pt x="5645" y="593198"/>
                      </a:cubicBezTo>
                      <a:lnTo>
                        <a:pt x="65748" y="388029"/>
                      </a:lnTo>
                      <a:lnTo>
                        <a:pt x="123660" y="190290"/>
                      </a:lnTo>
                      <a:cubicBezTo>
                        <a:pt x="125565" y="183908"/>
                        <a:pt x="132232" y="180289"/>
                        <a:pt x="138900" y="181813"/>
                      </a:cubicBezTo>
                      <a:close/>
                    </a:path>
                  </a:pathLst>
                </a:custGeom>
                <a:grpFill/>
                <a:ln w="0" cap="flat">
                  <a:solidFill>
                    <a:srgbClr val="EF414A"/>
                  </a:solidFill>
                  <a:prstDash val="solid"/>
                  <a:miter/>
                </a:ln>
              </p:spPr>
              <p:txBody>
                <a:bodyPr rtlCol="0" anchor="ctr"/>
                <a:lstStyle/>
                <a:p>
                  <a:endParaRPr lang="en-US"/>
                </a:p>
              </p:txBody>
            </p:sp>
          </p:grpSp>
          <p:sp>
            <p:nvSpPr>
              <p:cNvPr id="15" name="TextBox 14">
                <a:extLst>
                  <a:ext uri="{FF2B5EF4-FFF2-40B4-BE49-F238E27FC236}">
                    <a16:creationId xmlns:a16="http://schemas.microsoft.com/office/drawing/2014/main" id="{DC6D6ADF-A0E8-8120-A894-2DFF3E5F8DD6}"/>
                  </a:ext>
                </a:extLst>
              </p:cNvPr>
              <p:cNvSpPr txBox="1"/>
              <p:nvPr/>
            </p:nvSpPr>
            <p:spPr>
              <a:xfrm>
                <a:off x="1504126" y="1340919"/>
                <a:ext cx="2035481" cy="523220"/>
              </a:xfrm>
              <a:prstGeom prst="rect">
                <a:avLst/>
              </a:prstGeom>
              <a:noFill/>
            </p:spPr>
            <p:txBody>
              <a:bodyPr wrap="square" rtlCol="0">
                <a:spAutoFit/>
              </a:bodyPr>
              <a:lstStyle/>
              <a:p>
                <a:pPr algn="ctr"/>
                <a:r>
                  <a:rPr lang="en-US" sz="2800" b="1" dirty="0">
                    <a:solidFill>
                      <a:srgbClr val="00205C"/>
                    </a:solidFill>
                    <a:latin typeface="Atkinson Hyperlegible" pitchFamily="2" charset="0"/>
                  </a:rPr>
                  <a:t>Key points</a:t>
                </a:r>
              </a:p>
            </p:txBody>
          </p:sp>
        </p:grpSp>
      </p:grpSp>
      <p:sp>
        <p:nvSpPr>
          <p:cNvPr id="3" name="TextBox 2">
            <a:extLst>
              <a:ext uri="{FF2B5EF4-FFF2-40B4-BE49-F238E27FC236}">
                <a16:creationId xmlns:a16="http://schemas.microsoft.com/office/drawing/2014/main" id="{F58FF9B6-8394-177C-204C-B33C7326626F}"/>
              </a:ext>
            </a:extLst>
          </p:cNvPr>
          <p:cNvSpPr txBox="1"/>
          <p:nvPr/>
        </p:nvSpPr>
        <p:spPr>
          <a:xfrm>
            <a:off x="1584022" y="2287066"/>
            <a:ext cx="8924321" cy="3816429"/>
          </a:xfrm>
          <a:prstGeom prst="rect">
            <a:avLst/>
          </a:prstGeom>
          <a:noFill/>
        </p:spPr>
        <p:txBody>
          <a:bodyPr wrap="square">
            <a:spAutoFit/>
          </a:bodyPr>
          <a:lstStyle/>
          <a:p>
            <a:pPr marL="228600" indent="-228600">
              <a:spcAft>
                <a:spcPts val="1200"/>
              </a:spcAft>
              <a:buFont typeface="Arial" panose="020B0604020202020204" pitchFamily="34" charset="0"/>
              <a:buChar char="•"/>
            </a:pPr>
            <a:r>
              <a:rPr lang="en-US" sz="2400" dirty="0">
                <a:latin typeface="Atkinson Hyperlegible" pitchFamily="2" charset="0"/>
                <a:cs typeface="Arial"/>
              </a:rPr>
              <a:t>Aim for gradual (incremental) waste </a:t>
            </a:r>
            <a:r>
              <a:rPr lang="en-US" sz="2400" b="0" dirty="0">
                <a:solidFill>
                  <a:schemeClr val="tx1"/>
                </a:solidFill>
                <a:latin typeface="Atkinson Hyperlegible" pitchFamily="2" charset="0"/>
                <a:cs typeface="Arial"/>
              </a:rPr>
              <a:t>system improvements.</a:t>
            </a:r>
            <a:endParaRPr lang="en-US" sz="2400" dirty="0">
              <a:solidFill>
                <a:schemeClr val="tx1"/>
              </a:solidFill>
              <a:latin typeface="Atkinson Hyperlegible" pitchFamily="2" charset="0"/>
            </a:endParaRPr>
          </a:p>
          <a:p>
            <a:pPr marL="228600" indent="-228600" algn="l">
              <a:spcAft>
                <a:spcPts val="1200"/>
              </a:spcAft>
              <a:buFont typeface="Arial" panose="020B0604020202020204" pitchFamily="34" charset="0"/>
              <a:buChar char="•"/>
            </a:pPr>
            <a:r>
              <a:rPr lang="en-US" sz="2400" b="0" dirty="0">
                <a:solidFill>
                  <a:schemeClr val="tx1"/>
                </a:solidFill>
                <a:latin typeface="Atkinson Hyperlegible" pitchFamily="2" charset="0"/>
                <a:cs typeface="Arial"/>
              </a:rPr>
              <a:t>All facilities should prioritize waste reduction.</a:t>
            </a:r>
            <a:endParaRPr lang="en-US" sz="2400" dirty="0">
              <a:solidFill>
                <a:schemeClr val="tx1"/>
              </a:solidFill>
              <a:latin typeface="Atkinson Hyperlegible" pitchFamily="2" charset="0"/>
              <a:cs typeface="Arial"/>
            </a:endParaRPr>
          </a:p>
          <a:p>
            <a:pPr marL="228600" indent="-228600">
              <a:spcAft>
                <a:spcPts val="1200"/>
              </a:spcAft>
              <a:buFont typeface="Arial" panose="020B0604020202020204" pitchFamily="34" charset="0"/>
              <a:buChar char="•"/>
            </a:pPr>
            <a:r>
              <a:rPr lang="en-US" sz="2400" b="0" dirty="0">
                <a:solidFill>
                  <a:schemeClr val="tx1"/>
                </a:solidFill>
                <a:latin typeface="Atkinson Hyperlegible" pitchFamily="2" charset="0"/>
                <a:cs typeface="Arial"/>
              </a:rPr>
              <a:t>Segregate hazardous from non-hazardous waste </a:t>
            </a:r>
            <a:r>
              <a:rPr lang="en-US" sz="2400" dirty="0">
                <a:latin typeface="Atkinson Hyperlegible" pitchFamily="2" charset="0"/>
                <a:cs typeface="Arial"/>
              </a:rPr>
              <a:t>at the source.</a:t>
            </a:r>
            <a:endParaRPr lang="en-US" sz="2400" dirty="0">
              <a:solidFill>
                <a:schemeClr val="tx1"/>
              </a:solidFill>
              <a:latin typeface="Atkinson Hyperlegible" pitchFamily="2" charset="0"/>
            </a:endParaRPr>
          </a:p>
          <a:p>
            <a:pPr marL="228600" indent="-228600">
              <a:spcAft>
                <a:spcPts val="1200"/>
              </a:spcAft>
              <a:buFont typeface="Arial" panose="020B0604020202020204" pitchFamily="34" charset="0"/>
              <a:buChar char="•"/>
            </a:pPr>
            <a:r>
              <a:rPr lang="en-US" sz="2400" dirty="0">
                <a:latin typeface="Atkinson Hyperlegible" pitchFamily="2" charset="0"/>
                <a:cs typeface="Arial"/>
              </a:rPr>
              <a:t>Utilize </a:t>
            </a:r>
            <a:r>
              <a:rPr lang="en-US" sz="2400" b="0" dirty="0">
                <a:solidFill>
                  <a:schemeClr val="tx1"/>
                </a:solidFill>
                <a:latin typeface="Atkinson Hyperlegible" pitchFamily="2" charset="0"/>
                <a:cs typeface="Arial"/>
              </a:rPr>
              <a:t>sharps boxes; </a:t>
            </a:r>
            <a:r>
              <a:rPr lang="en-US" sz="2400" dirty="0">
                <a:latin typeface="Atkinson Hyperlegible" pitchFamily="2" charset="0"/>
                <a:cs typeface="Arial"/>
              </a:rPr>
              <a:t>avoid recapping or reusing needles.</a:t>
            </a:r>
            <a:endParaRPr lang="en-US" sz="2400" dirty="0">
              <a:solidFill>
                <a:schemeClr val="tx1"/>
              </a:solidFill>
              <a:latin typeface="Atkinson Hyperlegible" pitchFamily="2" charset="0"/>
            </a:endParaRPr>
          </a:p>
          <a:p>
            <a:pPr marL="228600" indent="-228600">
              <a:spcAft>
                <a:spcPts val="1200"/>
              </a:spcAft>
              <a:buFont typeface="Arial" panose="020B0604020202020204" pitchFamily="34" charset="0"/>
              <a:buChar char="•"/>
            </a:pPr>
            <a:r>
              <a:rPr lang="en-US" sz="2400" b="0" dirty="0">
                <a:solidFill>
                  <a:schemeClr val="tx1"/>
                </a:solidFill>
                <a:latin typeface="Atkinson Hyperlegible" pitchFamily="2" charset="0"/>
                <a:cs typeface="Arial"/>
              </a:rPr>
              <a:t>Where possible, choose </a:t>
            </a:r>
            <a:r>
              <a:rPr lang="en-US" sz="2400" dirty="0">
                <a:latin typeface="Atkinson Hyperlegible" pitchFamily="2" charset="0"/>
                <a:cs typeface="Arial"/>
              </a:rPr>
              <a:t>environmentally-friendly </a:t>
            </a:r>
            <a:r>
              <a:rPr lang="en-US" sz="2400" b="0" dirty="0">
                <a:solidFill>
                  <a:schemeClr val="tx1"/>
                </a:solidFill>
                <a:latin typeface="Atkinson Hyperlegible" pitchFamily="2" charset="0"/>
                <a:cs typeface="Arial"/>
              </a:rPr>
              <a:t>technologies like autoclaving for infectious/sharps waste treatment.</a:t>
            </a:r>
            <a:endParaRPr lang="en-US" sz="2400" dirty="0">
              <a:solidFill>
                <a:schemeClr val="tx1"/>
              </a:solidFill>
              <a:latin typeface="Atkinson Hyperlegible" pitchFamily="2" charset="0"/>
            </a:endParaRPr>
          </a:p>
          <a:p>
            <a:pPr marL="228600" indent="-228600">
              <a:spcAft>
                <a:spcPts val="1200"/>
              </a:spcAft>
              <a:buFont typeface="Arial" panose="020B0604020202020204" pitchFamily="34" charset="0"/>
              <a:buChar char="•"/>
            </a:pPr>
            <a:r>
              <a:rPr lang="en-US" sz="2400" dirty="0">
                <a:latin typeface="Atkinson Hyperlegible" pitchFamily="2" charset="0"/>
                <a:cs typeface="Arial"/>
              </a:rPr>
              <a:t>Implement national standards, regulations and budgets for safe waste management.</a:t>
            </a:r>
            <a:endParaRPr lang="en-US" sz="2400" dirty="0">
              <a:solidFill>
                <a:schemeClr val="tx1"/>
              </a:solidFill>
              <a:latin typeface="Atkinson Hyperlegible" pitchFamily="2" charset="0"/>
            </a:endParaRPr>
          </a:p>
        </p:txBody>
      </p:sp>
      <p:pic>
        <p:nvPicPr>
          <p:cNvPr id="9" name="21">
            <a:hlinkClick r:id="" action="ppaction://media"/>
            <a:extLst>
              <a:ext uri="{FF2B5EF4-FFF2-40B4-BE49-F238E27FC236}">
                <a16:creationId xmlns:a16="http://schemas.microsoft.com/office/drawing/2014/main" id="{E52F4199-3EC2-3F63-4FA5-3F99C4DDDF4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0" y="6956425"/>
            <a:ext cx="609600" cy="609600"/>
          </a:xfrm>
          <a:prstGeom prst="rect">
            <a:avLst/>
          </a:prstGeom>
        </p:spPr>
      </p:pic>
      <p:sp>
        <p:nvSpPr>
          <p:cNvPr id="12" name="Rectangle 11">
            <a:extLst>
              <a:ext uri="{FF2B5EF4-FFF2-40B4-BE49-F238E27FC236}">
                <a16:creationId xmlns:a16="http://schemas.microsoft.com/office/drawing/2014/main" id="{CAA210B1-B443-4E71-5D99-303D03987277}"/>
              </a:ext>
            </a:extLst>
          </p:cNvPr>
          <p:cNvSpPr/>
          <p:nvPr/>
        </p:nvSpPr>
        <p:spPr>
          <a:xfrm>
            <a:off x="0" y="6606000"/>
            <a:ext cx="1813560" cy="252000"/>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chemeClr val="tx1"/>
                </a:solidFill>
              </a:rPr>
              <a:t>Credit: WHO/Oliver Asselin</a:t>
            </a:r>
          </a:p>
        </p:txBody>
      </p:sp>
    </p:spTree>
    <p:extLst>
      <p:ext uri="{BB962C8B-B14F-4D97-AF65-F5344CB8AC3E}">
        <p14:creationId xmlns:p14="http://schemas.microsoft.com/office/powerpoint/2010/main" val="1638975281"/>
      </p:ext>
    </p:extLst>
  </p:cSld>
  <p:clrMapOvr>
    <a:masterClrMapping/>
  </p:clrMapOvr>
  <mc:AlternateContent xmlns:mc="http://schemas.openxmlformats.org/markup-compatibility/2006" xmlns:p14="http://schemas.microsoft.com/office/powerpoint/2010/main">
    <mc:Choice Requires="p14">
      <p:transition spd="slow" p14:dur="2000" advTm="59000"/>
    </mc:Choice>
    <mc:Fallback xmlns="">
      <p:transition spd="slow" advTm="5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9016" fill="hold"/>
                                        <p:tgtEl>
                                          <p:spTgt spid="9"/>
                                        </p:tgtEl>
                                      </p:cBhvr>
                                    </p:cmd>
                                  </p:childTnLst>
                                </p:cTn>
                              </p:par>
                              <p:par>
                                <p:cTn id="7" presetID="14" presetClass="entr" presetSubtype="1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randombar(horizontal)">
                                      <p:cBhvr>
                                        <p:cTn id="9" dur="500"/>
                                        <p:tgtEl>
                                          <p:spTgt spid="10"/>
                                        </p:tgtEl>
                                      </p:cBhvr>
                                    </p:animEffect>
                                  </p:childTnLst>
                                </p:cTn>
                              </p:par>
                              <p:par>
                                <p:cTn id="10" presetID="10" presetClass="entr" presetSubtype="0" fill="hold" grpId="0" nodeType="withEffect">
                                  <p:stCondLst>
                                    <p:cond delay="25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grpId="0" nodeType="withEffect">
                                  <p:stCondLst>
                                    <p:cond delay="425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22" presetClass="entr" presetSubtype="1" fill="hold" nodeType="withEffect">
                                  <p:stCondLst>
                                    <p:cond delay="450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par>
                                <p:cTn id="19" presetID="22" presetClass="entr" presetSubtype="8" fill="hold" grpId="0" nodeType="withEffect">
                                  <p:stCondLst>
                                    <p:cond delay="475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wipe(left)">
                                      <p:cBhvr>
                                        <p:cTn id="21" dur="500"/>
                                        <p:tgtEl>
                                          <p:spTgt spid="3">
                                            <p:txEl>
                                              <p:pRg st="0" end="0"/>
                                            </p:txEl>
                                          </p:spTgt>
                                        </p:tgtEl>
                                      </p:cBhvr>
                                    </p:animEffect>
                                  </p:childTnLst>
                                </p:cTn>
                              </p:par>
                              <p:par>
                                <p:cTn id="22" presetID="22" presetClass="entr" presetSubtype="8" fill="hold" grpId="0" nodeType="withEffect">
                                  <p:stCondLst>
                                    <p:cond delay="875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wipe(left)">
                                      <p:cBhvr>
                                        <p:cTn id="24" dur="500"/>
                                        <p:tgtEl>
                                          <p:spTgt spid="3">
                                            <p:txEl>
                                              <p:pRg st="1" end="1"/>
                                            </p:txEl>
                                          </p:spTgt>
                                        </p:tgtEl>
                                      </p:cBhvr>
                                    </p:animEffect>
                                  </p:childTnLst>
                                </p:cTn>
                              </p:par>
                              <p:par>
                                <p:cTn id="25" presetID="22" presetClass="entr" presetSubtype="8" fill="hold" grpId="0" nodeType="withEffect">
                                  <p:stCondLst>
                                    <p:cond delay="1700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wipe(left)">
                                      <p:cBhvr>
                                        <p:cTn id="27" dur="500"/>
                                        <p:tgtEl>
                                          <p:spTgt spid="3">
                                            <p:txEl>
                                              <p:pRg st="2" end="2"/>
                                            </p:txEl>
                                          </p:spTgt>
                                        </p:tgtEl>
                                      </p:cBhvr>
                                    </p:animEffect>
                                  </p:childTnLst>
                                </p:cTn>
                              </p:par>
                              <p:par>
                                <p:cTn id="28" presetID="22" presetClass="entr" presetSubtype="8" fill="hold" grpId="0" nodeType="withEffect">
                                  <p:stCondLst>
                                    <p:cond delay="2300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wipe(left)">
                                      <p:cBhvr>
                                        <p:cTn id="30" dur="500"/>
                                        <p:tgtEl>
                                          <p:spTgt spid="3">
                                            <p:txEl>
                                              <p:pRg st="3" end="3"/>
                                            </p:txEl>
                                          </p:spTgt>
                                        </p:tgtEl>
                                      </p:cBhvr>
                                    </p:animEffect>
                                  </p:childTnLst>
                                </p:cTn>
                              </p:par>
                              <p:par>
                                <p:cTn id="31" presetID="22" presetClass="entr" presetSubtype="8" fill="hold" grpId="0" nodeType="withEffect">
                                  <p:stCondLst>
                                    <p:cond delay="3400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wipe(left)">
                                      <p:cBhvr>
                                        <p:cTn id="33" dur="500"/>
                                        <p:tgtEl>
                                          <p:spTgt spid="3">
                                            <p:txEl>
                                              <p:pRg st="4" end="4"/>
                                            </p:txEl>
                                          </p:spTgt>
                                        </p:tgtEl>
                                      </p:cBhvr>
                                    </p:animEffect>
                                  </p:childTnLst>
                                </p:cTn>
                              </p:par>
                              <p:par>
                                <p:cTn id="34" presetID="22" presetClass="entr" presetSubtype="8" fill="hold" grpId="0" nodeType="withEffect">
                                  <p:stCondLst>
                                    <p:cond delay="4300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wipe(left)">
                                      <p:cBhvr>
                                        <p:cTn id="3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9"/>
                </p:tgtEl>
              </p:cMediaNode>
            </p:audio>
          </p:childTnLst>
        </p:cTn>
      </p:par>
    </p:tnLst>
    <p:bldLst>
      <p:bldP spid="11" grpId="0" animBg="1"/>
      <p:bldP spid="3" grpId="0" uiExpand="1" build="p"/>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Oval 193">
            <a:extLst>
              <a:ext uri="{FF2B5EF4-FFF2-40B4-BE49-F238E27FC236}">
                <a16:creationId xmlns:a16="http://schemas.microsoft.com/office/drawing/2014/main" id="{03BD79B8-D080-61AC-76E0-3AEE4F0739DC}"/>
              </a:ext>
            </a:extLst>
          </p:cNvPr>
          <p:cNvSpPr/>
          <p:nvPr/>
        </p:nvSpPr>
        <p:spPr>
          <a:xfrm>
            <a:off x="4139876" y="1200150"/>
            <a:ext cx="3912248" cy="3912248"/>
          </a:xfrm>
          <a:prstGeom prst="ellipse">
            <a:avLst/>
          </a:prstGeom>
          <a:solidFill>
            <a:schemeClr val="bg1">
              <a:lumMod val="95000"/>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TextBox 199">
            <a:extLst>
              <a:ext uri="{FF2B5EF4-FFF2-40B4-BE49-F238E27FC236}">
                <a16:creationId xmlns:a16="http://schemas.microsoft.com/office/drawing/2014/main" id="{17657528-E9B8-0010-D1B3-0D63C0145E4E}"/>
              </a:ext>
            </a:extLst>
          </p:cNvPr>
          <p:cNvSpPr txBox="1"/>
          <p:nvPr/>
        </p:nvSpPr>
        <p:spPr>
          <a:xfrm>
            <a:off x="128016" y="96886"/>
            <a:ext cx="11771884" cy="584775"/>
          </a:xfrm>
          <a:prstGeom prst="rect">
            <a:avLst/>
          </a:prstGeom>
          <a:noFill/>
        </p:spPr>
        <p:txBody>
          <a:bodyPr wrap="square" rtlCol="0">
            <a:spAutoFit/>
          </a:bodyPr>
          <a:lstStyle>
            <a:defPPr>
              <a:defRPr lang="en-US"/>
            </a:defPPr>
            <a:lvl1pPr>
              <a:defRPr sz="3200" b="1">
                <a:solidFill>
                  <a:srgbClr val="F0404C"/>
                </a:solidFill>
                <a:latin typeface="Atkinson Hyperlegible" pitchFamily="2" charset="0"/>
              </a:defRPr>
            </a:lvl1pPr>
          </a:lstStyle>
          <a:p>
            <a:r>
              <a:rPr lang="en-US" dirty="0"/>
              <a:t>Health impacts of improper waste management </a:t>
            </a:r>
          </a:p>
        </p:txBody>
      </p:sp>
      <p:sp>
        <p:nvSpPr>
          <p:cNvPr id="8" name="Freeform: Shape 7">
            <a:extLst>
              <a:ext uri="{FF2B5EF4-FFF2-40B4-BE49-F238E27FC236}">
                <a16:creationId xmlns:a16="http://schemas.microsoft.com/office/drawing/2014/main" id="{B98BEEAE-76D4-CCC2-1550-AA13E0907963}"/>
              </a:ext>
            </a:extLst>
          </p:cNvPr>
          <p:cNvSpPr/>
          <p:nvPr/>
        </p:nvSpPr>
        <p:spPr>
          <a:xfrm>
            <a:off x="4428730" y="2280000"/>
            <a:ext cx="1652036" cy="2163050"/>
          </a:xfrm>
          <a:custGeom>
            <a:avLst/>
            <a:gdLst>
              <a:gd name="connsiteX0" fmla="*/ 1251468 w 1251467"/>
              <a:gd name="connsiteY0" fmla="*/ 1616774 h 1638575"/>
              <a:gd name="connsiteX1" fmla="*/ 1251468 w 1251467"/>
              <a:gd name="connsiteY1" fmla="*/ 674465 h 1638575"/>
              <a:gd name="connsiteX2" fmla="*/ 435556 w 1251467"/>
              <a:gd name="connsiteY2" fmla="*/ 203359 h 1638575"/>
              <a:gd name="connsiteX3" fmla="*/ 83322 w 1251467"/>
              <a:gd name="connsiteY3" fmla="*/ 0 h 1638575"/>
              <a:gd name="connsiteX4" fmla="*/ 1251468 w 1251467"/>
              <a:gd name="connsiteY4" fmla="*/ 1616774 h 163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1467" h="1638575">
                <a:moveTo>
                  <a:pt x="1251468" y="1616774"/>
                </a:moveTo>
                <a:lnTo>
                  <a:pt x="1251468" y="674465"/>
                </a:lnTo>
                <a:cubicBezTo>
                  <a:pt x="1251468" y="674465"/>
                  <a:pt x="435556" y="203359"/>
                  <a:pt x="435556" y="203359"/>
                </a:cubicBezTo>
                <a:lnTo>
                  <a:pt x="83322" y="0"/>
                </a:lnTo>
                <a:cubicBezTo>
                  <a:pt x="-267293" y="1023461"/>
                  <a:pt x="559000" y="1778222"/>
                  <a:pt x="1251468" y="1616774"/>
                </a:cubicBezTo>
                <a:close/>
              </a:path>
            </a:pathLst>
          </a:custGeom>
          <a:solidFill>
            <a:srgbClr val="EF414A"/>
          </a:solidFill>
          <a:ln w="0" cap="flat">
            <a:noFill/>
            <a:prstDash val="solid"/>
            <a:miter/>
          </a:ln>
        </p:spPr>
        <p:txBody>
          <a:bodyPr rtlCol="0" anchor="ctr"/>
          <a:lstStyle/>
          <a:p>
            <a:endParaRPr lang="en-US" dirty="0"/>
          </a:p>
        </p:txBody>
      </p:sp>
      <p:sp>
        <p:nvSpPr>
          <p:cNvPr id="9" name="Freeform: Shape 8">
            <a:extLst>
              <a:ext uri="{FF2B5EF4-FFF2-40B4-BE49-F238E27FC236}">
                <a16:creationId xmlns:a16="http://schemas.microsoft.com/office/drawing/2014/main" id="{F2044E35-30CC-0555-234F-5C735463EAE9}"/>
              </a:ext>
            </a:extLst>
          </p:cNvPr>
          <p:cNvSpPr/>
          <p:nvPr/>
        </p:nvSpPr>
        <p:spPr>
          <a:xfrm>
            <a:off x="6080893" y="2548323"/>
            <a:ext cx="1394726" cy="2402719"/>
          </a:xfrm>
          <a:custGeom>
            <a:avLst/>
            <a:gdLst>
              <a:gd name="connsiteX0" fmla="*/ 816007 w 1056547"/>
              <a:gd name="connsiteY0" fmla="*/ 0 h 1820132"/>
              <a:gd name="connsiteX1" fmla="*/ 0 w 1056547"/>
              <a:gd name="connsiteY1" fmla="*/ 471202 h 1820132"/>
              <a:gd name="connsiteX2" fmla="*/ 0 w 1056547"/>
              <a:gd name="connsiteY2" fmla="*/ 1413320 h 1820132"/>
              <a:gd name="connsiteX3" fmla="*/ 0 w 1056547"/>
              <a:gd name="connsiteY3" fmla="*/ 1820132 h 1820132"/>
              <a:gd name="connsiteX4" fmla="*/ 816102 w 1056547"/>
              <a:gd name="connsiteY4" fmla="*/ 95 h 1820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6547" h="1820132">
                <a:moveTo>
                  <a:pt x="816007" y="0"/>
                </a:moveTo>
                <a:lnTo>
                  <a:pt x="0" y="471202"/>
                </a:lnTo>
                <a:lnTo>
                  <a:pt x="0" y="1413320"/>
                </a:lnTo>
                <a:cubicBezTo>
                  <a:pt x="0" y="1413320"/>
                  <a:pt x="0" y="1820132"/>
                  <a:pt x="0" y="1820132"/>
                </a:cubicBezTo>
                <a:cubicBezTo>
                  <a:pt x="1061657" y="1612011"/>
                  <a:pt x="1302163" y="519113"/>
                  <a:pt x="816102" y="95"/>
                </a:cubicBezTo>
                <a:close/>
              </a:path>
            </a:pathLst>
          </a:custGeom>
          <a:solidFill>
            <a:srgbClr val="A6228C"/>
          </a:solidFill>
          <a:ln w="0" cap="flat">
            <a:noFill/>
            <a:prstDash val="solid"/>
            <a:miter/>
          </a:ln>
        </p:spPr>
        <p:txBody>
          <a:bodyPr rtlCol="0" anchor="ctr"/>
          <a:lstStyle/>
          <a:p>
            <a:endParaRPr lang="en-US" dirty="0"/>
          </a:p>
        </p:txBody>
      </p:sp>
      <p:sp>
        <p:nvSpPr>
          <p:cNvPr id="10" name="Freeform: Shape 9">
            <a:extLst>
              <a:ext uri="{FF2B5EF4-FFF2-40B4-BE49-F238E27FC236}">
                <a16:creationId xmlns:a16="http://schemas.microsoft.com/office/drawing/2014/main" id="{B0FDC53C-06E0-2267-41C9-B53363A93573}"/>
              </a:ext>
            </a:extLst>
          </p:cNvPr>
          <p:cNvSpPr/>
          <p:nvPr/>
        </p:nvSpPr>
        <p:spPr>
          <a:xfrm>
            <a:off x="5003573" y="1650055"/>
            <a:ext cx="2619364" cy="1520165"/>
          </a:xfrm>
          <a:custGeom>
            <a:avLst/>
            <a:gdLst>
              <a:gd name="connsiteX0" fmla="*/ 0 w 1984247"/>
              <a:gd name="connsiteY0" fmla="*/ 680465 h 1151571"/>
              <a:gd name="connsiteX1" fmla="*/ 816102 w 1984247"/>
              <a:gd name="connsiteY1" fmla="*/ 1151571 h 1151571"/>
              <a:gd name="connsiteX2" fmla="*/ 1632013 w 1984247"/>
              <a:gd name="connsiteY2" fmla="*/ 680465 h 1151571"/>
              <a:gd name="connsiteX3" fmla="*/ 1984248 w 1984247"/>
              <a:gd name="connsiteY3" fmla="*/ 477106 h 1151571"/>
              <a:gd name="connsiteX4" fmla="*/ 0 w 1984247"/>
              <a:gd name="connsiteY4" fmla="*/ 680369 h 1151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4247" h="1151571">
                <a:moveTo>
                  <a:pt x="0" y="680465"/>
                </a:moveTo>
                <a:lnTo>
                  <a:pt x="816102" y="1151571"/>
                </a:lnTo>
                <a:lnTo>
                  <a:pt x="1632013" y="680465"/>
                </a:lnTo>
                <a:lnTo>
                  <a:pt x="1984248" y="477106"/>
                </a:lnTo>
                <a:cubicBezTo>
                  <a:pt x="1273207" y="-338234"/>
                  <a:pt x="206407" y="-97"/>
                  <a:pt x="0" y="680369"/>
                </a:cubicBezTo>
                <a:close/>
              </a:path>
            </a:pathLst>
          </a:custGeom>
          <a:solidFill>
            <a:srgbClr val="FED02F"/>
          </a:solidFill>
          <a:ln w="0" cap="flat">
            <a:noFill/>
            <a:prstDash val="solid"/>
            <a:miter/>
          </a:ln>
        </p:spPr>
        <p:txBody>
          <a:bodyPr rtlCol="0" anchor="ctr"/>
          <a:lstStyle/>
          <a:p>
            <a:endParaRPr lang="en-US"/>
          </a:p>
        </p:txBody>
      </p:sp>
      <p:sp>
        <p:nvSpPr>
          <p:cNvPr id="34" name="Rectangle 3">
            <a:extLst>
              <a:ext uri="{FF2B5EF4-FFF2-40B4-BE49-F238E27FC236}">
                <a16:creationId xmlns:a16="http://schemas.microsoft.com/office/drawing/2014/main" id="{DA0B8119-8DF7-1A6A-AB77-7928ADB4C45D}"/>
              </a:ext>
            </a:extLst>
          </p:cNvPr>
          <p:cNvSpPr>
            <a:spLocks noChangeArrowheads="1"/>
          </p:cNvSpPr>
          <p:nvPr/>
        </p:nvSpPr>
        <p:spPr bwMode="auto">
          <a:xfrm>
            <a:off x="8184713" y="2295837"/>
            <a:ext cx="3778687"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GB" sz="2200" dirty="0">
                <a:latin typeface="Atkinson Hyperlegible" pitchFamily="2" charset="0"/>
                <a:cs typeface="Arial"/>
              </a:rPr>
              <a:t>Exposure to chemicals, including heavy metals such as mercury. </a:t>
            </a:r>
            <a:endParaRPr lang="en-GB" sz="2200" dirty="0">
              <a:latin typeface="Atkinson Hyperlegible" pitchFamily="2" charset="0"/>
            </a:endParaRPr>
          </a:p>
        </p:txBody>
      </p:sp>
      <p:grpSp>
        <p:nvGrpSpPr>
          <p:cNvPr id="195" name="Group 194">
            <a:extLst>
              <a:ext uri="{FF2B5EF4-FFF2-40B4-BE49-F238E27FC236}">
                <a16:creationId xmlns:a16="http://schemas.microsoft.com/office/drawing/2014/main" id="{0E52F15E-3B06-4FA3-5F80-10795CB235C0}"/>
              </a:ext>
            </a:extLst>
          </p:cNvPr>
          <p:cNvGrpSpPr/>
          <p:nvPr/>
        </p:nvGrpSpPr>
        <p:grpSpPr>
          <a:xfrm>
            <a:off x="7042119" y="2118075"/>
            <a:ext cx="4995834" cy="538925"/>
            <a:chOff x="7004019" y="2022825"/>
            <a:chExt cx="4995834" cy="538925"/>
          </a:xfrm>
        </p:grpSpPr>
        <p:cxnSp>
          <p:nvCxnSpPr>
            <p:cNvPr id="36" name="Straight Connector 35">
              <a:extLst>
                <a:ext uri="{FF2B5EF4-FFF2-40B4-BE49-F238E27FC236}">
                  <a16:creationId xmlns:a16="http://schemas.microsoft.com/office/drawing/2014/main" id="{38E7E209-2088-5D15-9687-C021FA0C39A0}"/>
                </a:ext>
              </a:extLst>
            </p:cNvPr>
            <p:cNvCxnSpPr>
              <a:cxnSpLocks/>
            </p:cNvCxnSpPr>
            <p:nvPr/>
          </p:nvCxnSpPr>
          <p:spPr>
            <a:xfrm flipV="1">
              <a:off x="7004019" y="2085723"/>
              <a:ext cx="816168" cy="476027"/>
            </a:xfrm>
            <a:prstGeom prst="line">
              <a:avLst/>
            </a:prstGeom>
            <a:ln>
              <a:solidFill>
                <a:srgbClr val="FED02F"/>
              </a:solidFill>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4052E4CA-F74F-71FD-ABA0-8277916CC011}"/>
                </a:ext>
              </a:extLst>
            </p:cNvPr>
            <p:cNvCxnSpPr>
              <a:cxnSpLocks/>
            </p:cNvCxnSpPr>
            <p:nvPr/>
          </p:nvCxnSpPr>
          <p:spPr>
            <a:xfrm>
              <a:off x="7808853" y="2090423"/>
              <a:ext cx="4114800" cy="0"/>
            </a:xfrm>
            <a:prstGeom prst="line">
              <a:avLst/>
            </a:prstGeom>
            <a:ln>
              <a:solidFill>
                <a:srgbClr val="FED02F"/>
              </a:solidFill>
            </a:ln>
          </p:spPr>
          <p:style>
            <a:lnRef idx="2">
              <a:schemeClr val="accent1"/>
            </a:lnRef>
            <a:fillRef idx="0">
              <a:schemeClr val="accent1"/>
            </a:fillRef>
            <a:effectRef idx="1">
              <a:schemeClr val="accent1"/>
            </a:effectRef>
            <a:fontRef idx="minor">
              <a:schemeClr val="tx1"/>
            </a:fontRef>
          </p:style>
        </p:cxnSp>
        <p:sp>
          <p:nvSpPr>
            <p:cNvPr id="40" name="Oval 39">
              <a:extLst>
                <a:ext uri="{FF2B5EF4-FFF2-40B4-BE49-F238E27FC236}">
                  <a16:creationId xmlns:a16="http://schemas.microsoft.com/office/drawing/2014/main" id="{4C863822-FE82-6F70-6339-AF549D88E47E}"/>
                </a:ext>
              </a:extLst>
            </p:cNvPr>
            <p:cNvSpPr/>
            <p:nvPr/>
          </p:nvSpPr>
          <p:spPr>
            <a:xfrm>
              <a:off x="11876028" y="2022825"/>
              <a:ext cx="123825" cy="123825"/>
            </a:xfrm>
            <a:prstGeom prst="ellipse">
              <a:avLst/>
            </a:prstGeom>
            <a:solidFill>
              <a:srgbClr val="FED0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Rectangle 3">
            <a:extLst>
              <a:ext uri="{FF2B5EF4-FFF2-40B4-BE49-F238E27FC236}">
                <a16:creationId xmlns:a16="http://schemas.microsoft.com/office/drawing/2014/main" id="{78367705-9B55-9A2F-2F7F-25E9927CDFF1}"/>
              </a:ext>
            </a:extLst>
          </p:cNvPr>
          <p:cNvSpPr>
            <a:spLocks noChangeArrowheads="1"/>
          </p:cNvSpPr>
          <p:nvPr/>
        </p:nvSpPr>
        <p:spPr bwMode="auto">
          <a:xfrm>
            <a:off x="2732319" y="5246125"/>
            <a:ext cx="3177868"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r"/>
            <a:r>
              <a:rPr lang="en-US" sz="2200" dirty="0">
                <a:latin typeface="Atkinson Hyperlegible" pitchFamily="2" charset="0"/>
                <a:cs typeface="Arial"/>
              </a:rPr>
              <a:t>Contaminated injections lead to Hepatitis B and C, HIV.</a:t>
            </a:r>
          </a:p>
        </p:txBody>
      </p:sp>
      <p:grpSp>
        <p:nvGrpSpPr>
          <p:cNvPr id="2" name="Group 1">
            <a:extLst>
              <a:ext uri="{FF2B5EF4-FFF2-40B4-BE49-F238E27FC236}">
                <a16:creationId xmlns:a16="http://schemas.microsoft.com/office/drawing/2014/main" id="{AAD3B942-A053-F33A-71CB-B70EC7D5A290}"/>
              </a:ext>
            </a:extLst>
          </p:cNvPr>
          <p:cNvGrpSpPr/>
          <p:nvPr/>
        </p:nvGrpSpPr>
        <p:grpSpPr>
          <a:xfrm>
            <a:off x="5973429" y="4253685"/>
            <a:ext cx="123825" cy="2271570"/>
            <a:chOff x="5973429" y="4253685"/>
            <a:chExt cx="123825" cy="2271570"/>
          </a:xfrm>
        </p:grpSpPr>
        <p:cxnSp>
          <p:nvCxnSpPr>
            <p:cNvPr id="41" name="Straight Connector 40">
              <a:extLst>
                <a:ext uri="{FF2B5EF4-FFF2-40B4-BE49-F238E27FC236}">
                  <a16:creationId xmlns:a16="http://schemas.microsoft.com/office/drawing/2014/main" id="{86BCE5F1-7DB4-65C0-115E-B0CEDC6FD80A}"/>
                </a:ext>
              </a:extLst>
            </p:cNvPr>
            <p:cNvCxnSpPr>
              <a:cxnSpLocks/>
            </p:cNvCxnSpPr>
            <p:nvPr/>
          </p:nvCxnSpPr>
          <p:spPr>
            <a:xfrm rot="5400000">
              <a:off x="4938078" y="5350965"/>
              <a:ext cx="2194560" cy="0"/>
            </a:xfrm>
            <a:prstGeom prst="line">
              <a:avLst/>
            </a:prstGeom>
            <a:ln>
              <a:solidFill>
                <a:srgbClr val="A6228C"/>
              </a:solidFill>
            </a:ln>
          </p:spPr>
          <p:style>
            <a:lnRef idx="2">
              <a:schemeClr val="accent1"/>
            </a:lnRef>
            <a:fillRef idx="0">
              <a:schemeClr val="accent1"/>
            </a:fillRef>
            <a:effectRef idx="1">
              <a:schemeClr val="accent1"/>
            </a:effectRef>
            <a:fontRef idx="minor">
              <a:schemeClr val="tx1"/>
            </a:fontRef>
          </p:style>
        </p:cxnSp>
        <p:sp>
          <p:nvSpPr>
            <p:cNvPr id="63" name="Oval 62">
              <a:extLst>
                <a:ext uri="{FF2B5EF4-FFF2-40B4-BE49-F238E27FC236}">
                  <a16:creationId xmlns:a16="http://schemas.microsoft.com/office/drawing/2014/main" id="{18F18321-9720-72A9-81E2-E773FE33DF65}"/>
                </a:ext>
              </a:extLst>
            </p:cNvPr>
            <p:cNvSpPr/>
            <p:nvPr/>
          </p:nvSpPr>
          <p:spPr>
            <a:xfrm>
              <a:off x="5973429" y="6401430"/>
              <a:ext cx="123825" cy="123825"/>
            </a:xfrm>
            <a:prstGeom prst="ellipse">
              <a:avLst/>
            </a:prstGeom>
            <a:solidFill>
              <a:srgbClr val="A6228C"/>
            </a:solidFill>
            <a:ln>
              <a:solidFill>
                <a:srgbClr val="A6228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2" name="Rectangle 3">
            <a:extLst>
              <a:ext uri="{FF2B5EF4-FFF2-40B4-BE49-F238E27FC236}">
                <a16:creationId xmlns:a16="http://schemas.microsoft.com/office/drawing/2014/main" id="{E2082F70-E824-35E2-CAE8-D824F5633F4E}"/>
              </a:ext>
            </a:extLst>
          </p:cNvPr>
          <p:cNvSpPr>
            <a:spLocks noChangeArrowheads="1"/>
          </p:cNvSpPr>
          <p:nvPr/>
        </p:nvSpPr>
        <p:spPr bwMode="auto">
          <a:xfrm>
            <a:off x="195279" y="2295837"/>
            <a:ext cx="3820867"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r"/>
            <a:r>
              <a:rPr lang="en-US" sz="2200" dirty="0">
                <a:latin typeface="Atkinson Hyperlegible" pitchFamily="2" charset="0"/>
                <a:cs typeface="Arial"/>
              </a:rPr>
              <a:t>Inhalation of pollutants (dioxins and furans).</a:t>
            </a:r>
            <a:endParaRPr lang="en-GB" sz="2200" dirty="0">
              <a:latin typeface="Atkinson Hyperlegible" pitchFamily="2" charset="0"/>
            </a:endParaRPr>
          </a:p>
        </p:txBody>
      </p:sp>
      <p:grpSp>
        <p:nvGrpSpPr>
          <p:cNvPr id="5" name="Group 4">
            <a:extLst>
              <a:ext uri="{FF2B5EF4-FFF2-40B4-BE49-F238E27FC236}">
                <a16:creationId xmlns:a16="http://schemas.microsoft.com/office/drawing/2014/main" id="{4E0A541D-DC9C-FA5C-EE2B-376687ADF06D}"/>
              </a:ext>
            </a:extLst>
          </p:cNvPr>
          <p:cNvGrpSpPr/>
          <p:nvPr/>
        </p:nvGrpSpPr>
        <p:grpSpPr>
          <a:xfrm>
            <a:off x="195279" y="2060925"/>
            <a:ext cx="4987941" cy="538925"/>
            <a:chOff x="195279" y="2060925"/>
            <a:chExt cx="4987941" cy="538925"/>
          </a:xfrm>
        </p:grpSpPr>
        <p:grpSp>
          <p:nvGrpSpPr>
            <p:cNvPr id="46" name="Group 45">
              <a:extLst>
                <a:ext uri="{FF2B5EF4-FFF2-40B4-BE49-F238E27FC236}">
                  <a16:creationId xmlns:a16="http://schemas.microsoft.com/office/drawing/2014/main" id="{A272B5B1-5D75-9B64-86E2-4B5FA4246E30}"/>
                </a:ext>
              </a:extLst>
            </p:cNvPr>
            <p:cNvGrpSpPr/>
            <p:nvPr/>
          </p:nvGrpSpPr>
          <p:grpSpPr>
            <a:xfrm flipH="1">
              <a:off x="296879" y="2123823"/>
              <a:ext cx="4886341" cy="476027"/>
              <a:chOff x="2837197" y="2430561"/>
              <a:chExt cx="4886341" cy="476027"/>
            </a:xfrm>
          </p:grpSpPr>
          <p:cxnSp>
            <p:nvCxnSpPr>
              <p:cNvPr id="44" name="Straight Connector 43">
                <a:extLst>
                  <a:ext uri="{FF2B5EF4-FFF2-40B4-BE49-F238E27FC236}">
                    <a16:creationId xmlns:a16="http://schemas.microsoft.com/office/drawing/2014/main" id="{B9340447-3206-F384-2509-331B00C4D6A3}"/>
                  </a:ext>
                </a:extLst>
              </p:cNvPr>
              <p:cNvCxnSpPr>
                <a:cxnSpLocks/>
              </p:cNvCxnSpPr>
              <p:nvPr/>
            </p:nvCxnSpPr>
            <p:spPr>
              <a:xfrm flipV="1">
                <a:off x="2837197" y="2430561"/>
                <a:ext cx="816168" cy="476027"/>
              </a:xfrm>
              <a:prstGeom prst="line">
                <a:avLst/>
              </a:prstGeom>
              <a:ln>
                <a:solidFill>
                  <a:srgbClr val="EF414A"/>
                </a:solidFill>
              </a:ln>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36BD8FF2-2D3A-470F-9E67-107E2D04AF29}"/>
                  </a:ext>
                </a:extLst>
              </p:cNvPr>
              <p:cNvCxnSpPr>
                <a:cxnSpLocks/>
              </p:cNvCxnSpPr>
              <p:nvPr/>
            </p:nvCxnSpPr>
            <p:spPr>
              <a:xfrm>
                <a:off x="3608738" y="2435261"/>
                <a:ext cx="4114800" cy="0"/>
              </a:xfrm>
              <a:prstGeom prst="line">
                <a:avLst/>
              </a:prstGeom>
              <a:ln>
                <a:solidFill>
                  <a:srgbClr val="EF414A"/>
                </a:solidFill>
              </a:ln>
            </p:spPr>
            <p:style>
              <a:lnRef idx="2">
                <a:schemeClr val="accent1"/>
              </a:lnRef>
              <a:fillRef idx="0">
                <a:schemeClr val="accent1"/>
              </a:fillRef>
              <a:effectRef idx="1">
                <a:schemeClr val="accent1"/>
              </a:effectRef>
              <a:fontRef idx="minor">
                <a:schemeClr val="tx1"/>
              </a:fontRef>
            </p:style>
          </p:cxnSp>
        </p:grpSp>
        <p:sp>
          <p:nvSpPr>
            <p:cNvPr id="193" name="Oval 192">
              <a:extLst>
                <a:ext uri="{FF2B5EF4-FFF2-40B4-BE49-F238E27FC236}">
                  <a16:creationId xmlns:a16="http://schemas.microsoft.com/office/drawing/2014/main" id="{C9FB917F-0680-11AE-312D-5AE1422EA11C}"/>
                </a:ext>
              </a:extLst>
            </p:cNvPr>
            <p:cNvSpPr/>
            <p:nvPr/>
          </p:nvSpPr>
          <p:spPr>
            <a:xfrm>
              <a:off x="195279" y="2060925"/>
              <a:ext cx="123825" cy="123825"/>
            </a:xfrm>
            <a:prstGeom prst="ellipse">
              <a:avLst/>
            </a:prstGeom>
            <a:solidFill>
              <a:srgbClr val="EF41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a:extLst>
              <a:ext uri="{FF2B5EF4-FFF2-40B4-BE49-F238E27FC236}">
                <a16:creationId xmlns:a16="http://schemas.microsoft.com/office/drawing/2014/main" id="{CDBE71C2-BE3B-7171-8BDC-F8FB53FC1BDB}"/>
              </a:ext>
            </a:extLst>
          </p:cNvPr>
          <p:cNvGrpSpPr/>
          <p:nvPr/>
        </p:nvGrpSpPr>
        <p:grpSpPr>
          <a:xfrm>
            <a:off x="4855573" y="1930617"/>
            <a:ext cx="2480854" cy="2479458"/>
            <a:chOff x="4923856" y="2099787"/>
            <a:chExt cx="2237627" cy="2236368"/>
          </a:xfrm>
        </p:grpSpPr>
        <p:sp>
          <p:nvSpPr>
            <p:cNvPr id="7" name="Freeform: Shape 6">
              <a:extLst>
                <a:ext uri="{FF2B5EF4-FFF2-40B4-BE49-F238E27FC236}">
                  <a16:creationId xmlns:a16="http://schemas.microsoft.com/office/drawing/2014/main" id="{C03B5B79-6914-446B-BC5A-FBEE5D968339}"/>
                </a:ext>
              </a:extLst>
            </p:cNvPr>
            <p:cNvSpPr/>
            <p:nvPr/>
          </p:nvSpPr>
          <p:spPr>
            <a:xfrm>
              <a:off x="4923856" y="2099787"/>
              <a:ext cx="2237627" cy="2236368"/>
            </a:xfrm>
            <a:custGeom>
              <a:avLst/>
              <a:gdLst>
                <a:gd name="connsiteX0" fmla="*/ 847534 w 1695069"/>
                <a:gd name="connsiteY0" fmla="*/ 1694117 h 1694116"/>
                <a:gd name="connsiteX1" fmla="*/ 1695069 w 1695069"/>
                <a:gd name="connsiteY1" fmla="*/ 847058 h 1694116"/>
                <a:gd name="connsiteX2" fmla="*/ 847534 w 1695069"/>
                <a:gd name="connsiteY2" fmla="*/ 0 h 1694116"/>
                <a:gd name="connsiteX3" fmla="*/ 0 w 1695069"/>
                <a:gd name="connsiteY3" fmla="*/ 847058 h 1694116"/>
                <a:gd name="connsiteX4" fmla="*/ 847534 w 1695069"/>
                <a:gd name="connsiteY4" fmla="*/ 1694117 h 1694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5069" h="1694116">
                  <a:moveTo>
                    <a:pt x="847534" y="1694117"/>
                  </a:moveTo>
                  <a:cubicBezTo>
                    <a:pt x="1315593" y="1694117"/>
                    <a:pt x="1695069" y="1314926"/>
                    <a:pt x="1695069" y="847058"/>
                  </a:cubicBezTo>
                  <a:cubicBezTo>
                    <a:pt x="1695069" y="379190"/>
                    <a:pt x="1315593" y="0"/>
                    <a:pt x="847534" y="0"/>
                  </a:cubicBezTo>
                  <a:cubicBezTo>
                    <a:pt x="379476" y="0"/>
                    <a:pt x="0" y="379286"/>
                    <a:pt x="0" y="847058"/>
                  </a:cubicBezTo>
                  <a:cubicBezTo>
                    <a:pt x="0" y="1314831"/>
                    <a:pt x="379381" y="1694117"/>
                    <a:pt x="847534" y="1694117"/>
                  </a:cubicBezTo>
                  <a:close/>
                </a:path>
              </a:pathLst>
            </a:custGeom>
            <a:solidFill>
              <a:srgbClr val="FFFFFF"/>
            </a:solidFill>
            <a:ln w="0" cap="flat">
              <a:noFill/>
              <a:prstDash val="solid"/>
              <a:miter/>
            </a:ln>
            <a:effectLst>
              <a:glow rad="254000">
                <a:schemeClr val="tx1">
                  <a:alpha val="10000"/>
                </a:schemeClr>
              </a:glow>
            </a:effectLst>
          </p:spPr>
          <p:txBody>
            <a:bodyPr rtlCol="0" anchor="ctr"/>
            <a:lstStyle/>
            <a:p>
              <a:endParaRPr lang="en-US"/>
            </a:p>
          </p:txBody>
        </p:sp>
        <p:pic>
          <p:nvPicPr>
            <p:cNvPr id="12" name="Picture 11">
              <a:extLst>
                <a:ext uri="{FF2B5EF4-FFF2-40B4-BE49-F238E27FC236}">
                  <a16:creationId xmlns:a16="http://schemas.microsoft.com/office/drawing/2014/main" id="{D97A1F06-5D53-E4CC-329D-E4CF22F16B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2417" r="12417"/>
            <a:stretch/>
          </p:blipFill>
          <p:spPr bwMode="auto">
            <a:xfrm>
              <a:off x="5062270" y="2247648"/>
              <a:ext cx="1960799" cy="1959697"/>
            </a:xfrm>
            <a:custGeom>
              <a:avLst/>
              <a:gdLst>
                <a:gd name="connsiteX0" fmla="*/ 1481970 w 2963941"/>
                <a:gd name="connsiteY0" fmla="*/ 0 h 2962275"/>
                <a:gd name="connsiteX1" fmla="*/ 2963941 w 2963941"/>
                <a:gd name="connsiteY1" fmla="*/ 1481137 h 2962275"/>
                <a:gd name="connsiteX2" fmla="*/ 1633487 w 2963941"/>
                <a:gd name="connsiteY2" fmla="*/ 2954630 h 2962275"/>
                <a:gd name="connsiteX3" fmla="*/ 1481989 w 2963941"/>
                <a:gd name="connsiteY3" fmla="*/ 2962275 h 2962275"/>
                <a:gd name="connsiteX4" fmla="*/ 1481951 w 2963941"/>
                <a:gd name="connsiteY4" fmla="*/ 2962275 h 2962275"/>
                <a:gd name="connsiteX5" fmla="*/ 1330426 w 2963941"/>
                <a:gd name="connsiteY5" fmla="*/ 2954628 h 2962275"/>
                <a:gd name="connsiteX6" fmla="*/ 0 w 2963941"/>
                <a:gd name="connsiteY6" fmla="*/ 1481137 h 2962275"/>
                <a:gd name="connsiteX7" fmla="*/ 1481970 w 2963941"/>
                <a:gd name="connsiteY7" fmla="*/ 0 h 296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63941" h="2962275">
                  <a:moveTo>
                    <a:pt x="1481970" y="0"/>
                  </a:moveTo>
                  <a:cubicBezTo>
                    <a:pt x="2300402" y="0"/>
                    <a:pt x="2963941" y="663039"/>
                    <a:pt x="2963941" y="1481137"/>
                  </a:cubicBezTo>
                  <a:cubicBezTo>
                    <a:pt x="2963941" y="2248104"/>
                    <a:pt x="2380752" y="2878790"/>
                    <a:pt x="1633487" y="2954630"/>
                  </a:cubicBezTo>
                  <a:lnTo>
                    <a:pt x="1481989" y="2962275"/>
                  </a:lnTo>
                  <a:lnTo>
                    <a:pt x="1481951" y="2962275"/>
                  </a:lnTo>
                  <a:lnTo>
                    <a:pt x="1330426" y="2954628"/>
                  </a:lnTo>
                  <a:cubicBezTo>
                    <a:pt x="583043" y="2878771"/>
                    <a:pt x="0" y="2247948"/>
                    <a:pt x="0" y="1481137"/>
                  </a:cubicBezTo>
                  <a:cubicBezTo>
                    <a:pt x="0" y="663207"/>
                    <a:pt x="663539" y="0"/>
                    <a:pt x="1481970" y="0"/>
                  </a:cubicBezTo>
                  <a:close/>
                </a:path>
              </a:pathLst>
            </a:cu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3_1">
            <a:hlinkClick r:id="" action="ppaction://media"/>
            <a:extLst>
              <a:ext uri="{FF2B5EF4-FFF2-40B4-BE49-F238E27FC236}">
                <a16:creationId xmlns:a16="http://schemas.microsoft.com/office/drawing/2014/main" id="{0F89CC34-C8A1-56E1-2116-C28D4E8BFEF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6858000"/>
            <a:ext cx="609600" cy="609600"/>
          </a:xfrm>
          <a:prstGeom prst="rect">
            <a:avLst/>
          </a:prstGeom>
        </p:spPr>
      </p:pic>
      <p:sp>
        <p:nvSpPr>
          <p:cNvPr id="3" name="Rectangle 2">
            <a:extLst>
              <a:ext uri="{FF2B5EF4-FFF2-40B4-BE49-F238E27FC236}">
                <a16:creationId xmlns:a16="http://schemas.microsoft.com/office/drawing/2014/main" id="{D478491D-A2B3-7C19-1D43-75576FB86392}"/>
              </a:ext>
            </a:extLst>
          </p:cNvPr>
          <p:cNvSpPr/>
          <p:nvPr/>
        </p:nvSpPr>
        <p:spPr>
          <a:xfrm>
            <a:off x="10932000" y="6460031"/>
            <a:ext cx="1260000" cy="252000"/>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chemeClr val="tx1"/>
                </a:solidFill>
              </a:rPr>
              <a:t>Credit: Ute Pieper</a:t>
            </a:r>
          </a:p>
        </p:txBody>
      </p:sp>
    </p:spTree>
    <p:extLst>
      <p:ext uri="{BB962C8B-B14F-4D97-AF65-F5344CB8AC3E}">
        <p14:creationId xmlns:p14="http://schemas.microsoft.com/office/powerpoint/2010/main" val="2594154287"/>
      </p:ext>
    </p:extLst>
  </p:cSld>
  <p:clrMapOvr>
    <a:masterClrMapping/>
  </p:clrMapOvr>
  <mc:AlternateContent xmlns:mc="http://schemas.openxmlformats.org/markup-compatibility/2006" xmlns:p14="http://schemas.microsoft.com/office/powerpoint/2010/main">
    <mc:Choice Requires="p14">
      <p:transition spd="slow" p14:dur="2000" advClick="0" advTm="24140"/>
    </mc:Choice>
    <mc:Fallback xmlns="">
      <p:transition spd="slow" advClick="0" advTm="241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144" fill="hold"/>
                                        <p:tgtEl>
                                          <p:spTgt spid="15"/>
                                        </p:tgtEl>
                                      </p:cBhvr>
                                    </p:cmd>
                                  </p:childTnLst>
                                </p:cTn>
                              </p:par>
                              <p:par>
                                <p:cTn id="7" presetID="53" presetClass="entr" presetSubtype="16"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p:cTn id="9" dur="500" fill="hold"/>
                                        <p:tgtEl>
                                          <p:spTgt spid="4"/>
                                        </p:tgtEl>
                                        <p:attrNameLst>
                                          <p:attrName>ppt_w</p:attrName>
                                        </p:attrNameLst>
                                      </p:cBhvr>
                                      <p:tavLst>
                                        <p:tav tm="0">
                                          <p:val>
                                            <p:fltVal val="0"/>
                                          </p:val>
                                        </p:tav>
                                        <p:tav tm="100000">
                                          <p:val>
                                            <p:strVal val="#ppt_w"/>
                                          </p:val>
                                        </p:tav>
                                      </p:tavLst>
                                    </p:anim>
                                    <p:anim calcmode="lin" valueType="num">
                                      <p:cBhvr>
                                        <p:cTn id="10" dur="500" fill="hold"/>
                                        <p:tgtEl>
                                          <p:spTgt spid="4"/>
                                        </p:tgtEl>
                                        <p:attrNameLst>
                                          <p:attrName>ppt_h</p:attrName>
                                        </p:attrNameLst>
                                      </p:cBhvr>
                                      <p:tavLst>
                                        <p:tav tm="0">
                                          <p:val>
                                            <p:fltVal val="0"/>
                                          </p:val>
                                        </p:tav>
                                        <p:tav tm="100000">
                                          <p:val>
                                            <p:strVal val="#ppt_h"/>
                                          </p:val>
                                        </p:tav>
                                      </p:tavLst>
                                    </p:anim>
                                    <p:animEffect transition="in" filter="fade">
                                      <p:cBhvr>
                                        <p:cTn id="11" dur="500"/>
                                        <p:tgtEl>
                                          <p:spTgt spid="4"/>
                                        </p:tgtEl>
                                      </p:cBhvr>
                                    </p:animEffect>
                                  </p:childTnLst>
                                </p:cTn>
                              </p:par>
                              <p:par>
                                <p:cTn id="12" presetID="53" presetClass="entr" presetSubtype="16" fill="hold" grpId="0" nodeType="withEffect">
                                  <p:stCondLst>
                                    <p:cond delay="250"/>
                                  </p:stCondLst>
                                  <p:childTnLst>
                                    <p:set>
                                      <p:cBhvr>
                                        <p:cTn id="13" dur="1" fill="hold">
                                          <p:stCondLst>
                                            <p:cond delay="0"/>
                                          </p:stCondLst>
                                        </p:cTn>
                                        <p:tgtEl>
                                          <p:spTgt spid="194"/>
                                        </p:tgtEl>
                                        <p:attrNameLst>
                                          <p:attrName>style.visibility</p:attrName>
                                        </p:attrNameLst>
                                      </p:cBhvr>
                                      <p:to>
                                        <p:strVal val="visible"/>
                                      </p:to>
                                    </p:set>
                                    <p:anim calcmode="lin" valueType="num">
                                      <p:cBhvr>
                                        <p:cTn id="14" dur="500" fill="hold"/>
                                        <p:tgtEl>
                                          <p:spTgt spid="194"/>
                                        </p:tgtEl>
                                        <p:attrNameLst>
                                          <p:attrName>ppt_w</p:attrName>
                                        </p:attrNameLst>
                                      </p:cBhvr>
                                      <p:tavLst>
                                        <p:tav tm="0">
                                          <p:val>
                                            <p:fltVal val="0"/>
                                          </p:val>
                                        </p:tav>
                                        <p:tav tm="100000">
                                          <p:val>
                                            <p:strVal val="#ppt_w"/>
                                          </p:val>
                                        </p:tav>
                                      </p:tavLst>
                                    </p:anim>
                                    <p:anim calcmode="lin" valueType="num">
                                      <p:cBhvr>
                                        <p:cTn id="15" dur="500" fill="hold"/>
                                        <p:tgtEl>
                                          <p:spTgt spid="194"/>
                                        </p:tgtEl>
                                        <p:attrNameLst>
                                          <p:attrName>ppt_h</p:attrName>
                                        </p:attrNameLst>
                                      </p:cBhvr>
                                      <p:tavLst>
                                        <p:tav tm="0">
                                          <p:val>
                                            <p:fltVal val="0"/>
                                          </p:val>
                                        </p:tav>
                                        <p:tav tm="100000">
                                          <p:val>
                                            <p:strVal val="#ppt_h"/>
                                          </p:val>
                                        </p:tav>
                                      </p:tavLst>
                                    </p:anim>
                                    <p:animEffect transition="in" filter="fade">
                                      <p:cBhvr>
                                        <p:cTn id="16" dur="500"/>
                                        <p:tgtEl>
                                          <p:spTgt spid="194"/>
                                        </p:tgtEl>
                                      </p:cBhvr>
                                    </p:animEffect>
                                  </p:childTnLst>
                                </p:cTn>
                              </p:par>
                              <p:par>
                                <p:cTn id="17" presetID="10" presetClass="entr" presetSubtype="0" fill="hold" grpId="0" nodeType="withEffect">
                                  <p:stCondLst>
                                    <p:cond delay="50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22" presetClass="entr" presetSubtype="4" fill="hold" grpId="0" nodeType="withEffect">
                                  <p:stCondLst>
                                    <p:cond delay="75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par>
                                <p:cTn id="23" presetID="22" presetClass="entr" presetSubtype="2" fill="hold" nodeType="withEffect">
                                  <p:stCondLst>
                                    <p:cond delay="1000"/>
                                  </p:stCondLst>
                                  <p:childTnLst>
                                    <p:set>
                                      <p:cBhvr>
                                        <p:cTn id="24" dur="1" fill="hold">
                                          <p:stCondLst>
                                            <p:cond delay="0"/>
                                          </p:stCondLst>
                                        </p:cTn>
                                        <p:tgtEl>
                                          <p:spTgt spid="5"/>
                                        </p:tgtEl>
                                        <p:attrNameLst>
                                          <p:attrName>style.visibility</p:attrName>
                                        </p:attrNameLst>
                                      </p:cBhvr>
                                      <p:to>
                                        <p:strVal val="visible"/>
                                      </p:to>
                                    </p:set>
                                    <p:animEffect transition="in" filter="wipe(right)">
                                      <p:cBhvr>
                                        <p:cTn id="25" dur="500"/>
                                        <p:tgtEl>
                                          <p:spTgt spid="5"/>
                                        </p:tgtEl>
                                      </p:cBhvr>
                                    </p:animEffect>
                                  </p:childTnLst>
                                </p:cTn>
                              </p:par>
                              <p:par>
                                <p:cTn id="26" presetID="10" presetClass="entr" presetSubtype="0" fill="hold" grpId="0" nodeType="withEffect">
                                  <p:stCondLst>
                                    <p:cond delay="1250"/>
                                  </p:stCondLst>
                                  <p:childTnLst>
                                    <p:set>
                                      <p:cBhvr>
                                        <p:cTn id="27" dur="1" fill="hold">
                                          <p:stCondLst>
                                            <p:cond delay="0"/>
                                          </p:stCondLst>
                                        </p:cTn>
                                        <p:tgtEl>
                                          <p:spTgt spid="192"/>
                                        </p:tgtEl>
                                        <p:attrNameLst>
                                          <p:attrName>style.visibility</p:attrName>
                                        </p:attrNameLst>
                                      </p:cBhvr>
                                      <p:to>
                                        <p:strVal val="visible"/>
                                      </p:to>
                                    </p:set>
                                    <p:animEffect transition="in" filter="fade">
                                      <p:cBhvr>
                                        <p:cTn id="28" dur="500"/>
                                        <p:tgtEl>
                                          <p:spTgt spid="192"/>
                                        </p:tgtEl>
                                      </p:cBhvr>
                                    </p:animEffect>
                                  </p:childTnLst>
                                </p:cTn>
                              </p:par>
                              <p:par>
                                <p:cTn id="29" presetID="22" presetClass="entr" presetSubtype="8" fill="hold" grpId="0" nodeType="withEffect">
                                  <p:stCondLst>
                                    <p:cond delay="1000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par>
                                <p:cTn id="32" presetID="22" presetClass="entr" presetSubtype="8" fill="hold" nodeType="withEffect">
                                  <p:stCondLst>
                                    <p:cond delay="10250"/>
                                  </p:stCondLst>
                                  <p:childTnLst>
                                    <p:set>
                                      <p:cBhvr>
                                        <p:cTn id="33" dur="1" fill="hold">
                                          <p:stCondLst>
                                            <p:cond delay="0"/>
                                          </p:stCondLst>
                                        </p:cTn>
                                        <p:tgtEl>
                                          <p:spTgt spid="195"/>
                                        </p:tgtEl>
                                        <p:attrNameLst>
                                          <p:attrName>style.visibility</p:attrName>
                                        </p:attrNameLst>
                                      </p:cBhvr>
                                      <p:to>
                                        <p:strVal val="visible"/>
                                      </p:to>
                                    </p:set>
                                    <p:animEffect transition="in" filter="wipe(left)">
                                      <p:cBhvr>
                                        <p:cTn id="34" dur="500"/>
                                        <p:tgtEl>
                                          <p:spTgt spid="195"/>
                                        </p:tgtEl>
                                      </p:cBhvr>
                                    </p:animEffect>
                                  </p:childTnLst>
                                </p:cTn>
                              </p:par>
                              <p:par>
                                <p:cTn id="35" presetID="10" presetClass="entr" presetSubtype="0" fill="hold" grpId="0" nodeType="withEffect">
                                  <p:stCondLst>
                                    <p:cond delay="10500"/>
                                  </p:stCondLst>
                                  <p:childTnLst>
                                    <p:set>
                                      <p:cBhvr>
                                        <p:cTn id="36" dur="1" fill="hold">
                                          <p:stCondLst>
                                            <p:cond delay="0"/>
                                          </p:stCondLst>
                                        </p:cTn>
                                        <p:tgtEl>
                                          <p:spTgt spid="34"/>
                                        </p:tgtEl>
                                        <p:attrNameLst>
                                          <p:attrName>style.visibility</p:attrName>
                                        </p:attrNameLst>
                                      </p:cBhvr>
                                      <p:to>
                                        <p:strVal val="visible"/>
                                      </p:to>
                                    </p:set>
                                    <p:animEffect transition="in" filter="fade">
                                      <p:cBhvr>
                                        <p:cTn id="37" dur="500"/>
                                        <p:tgtEl>
                                          <p:spTgt spid="34"/>
                                        </p:tgtEl>
                                      </p:cBhvr>
                                    </p:animEffect>
                                  </p:childTnLst>
                                </p:cTn>
                              </p:par>
                              <p:par>
                                <p:cTn id="38" presetID="22" presetClass="entr" presetSubtype="1" fill="hold" grpId="0" nodeType="withEffect">
                                  <p:stCondLst>
                                    <p:cond delay="1550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500"/>
                                        <p:tgtEl>
                                          <p:spTgt spid="9"/>
                                        </p:tgtEl>
                                      </p:cBhvr>
                                    </p:animEffect>
                                  </p:childTnLst>
                                </p:cTn>
                              </p:par>
                              <p:par>
                                <p:cTn id="41" presetID="22" presetClass="entr" presetSubtype="1" fill="hold" nodeType="withEffect">
                                  <p:stCondLst>
                                    <p:cond delay="15750"/>
                                  </p:stCondLst>
                                  <p:childTnLst>
                                    <p:set>
                                      <p:cBhvr>
                                        <p:cTn id="42" dur="1" fill="hold">
                                          <p:stCondLst>
                                            <p:cond delay="0"/>
                                          </p:stCondLst>
                                        </p:cTn>
                                        <p:tgtEl>
                                          <p:spTgt spid="2"/>
                                        </p:tgtEl>
                                        <p:attrNameLst>
                                          <p:attrName>style.visibility</p:attrName>
                                        </p:attrNameLst>
                                      </p:cBhvr>
                                      <p:to>
                                        <p:strVal val="visible"/>
                                      </p:to>
                                    </p:set>
                                    <p:animEffect transition="in" filter="wipe(up)">
                                      <p:cBhvr>
                                        <p:cTn id="43" dur="500"/>
                                        <p:tgtEl>
                                          <p:spTgt spid="2"/>
                                        </p:tgtEl>
                                      </p:cBhvr>
                                    </p:animEffect>
                                  </p:childTnLst>
                                </p:cTn>
                              </p:par>
                              <p:par>
                                <p:cTn id="44" presetID="10" presetClass="entr" presetSubtype="0" fill="hold" grpId="0" nodeType="withEffect">
                                  <p:stCondLst>
                                    <p:cond delay="16000"/>
                                  </p:stCondLst>
                                  <p:childTnLst>
                                    <p:set>
                                      <p:cBhvr>
                                        <p:cTn id="45" dur="1" fill="hold">
                                          <p:stCondLst>
                                            <p:cond delay="0"/>
                                          </p:stCondLst>
                                        </p:cTn>
                                        <p:tgtEl>
                                          <p:spTgt spid="43"/>
                                        </p:tgtEl>
                                        <p:attrNameLst>
                                          <p:attrName>style.visibility</p:attrName>
                                        </p:attrNameLst>
                                      </p:cBhvr>
                                      <p:to>
                                        <p:strVal val="visible"/>
                                      </p:to>
                                    </p:set>
                                    <p:animEffect transition="in" filter="fade">
                                      <p:cBhvr>
                                        <p:cTn id="46" dur="500"/>
                                        <p:tgtEl>
                                          <p:spTgt spid="43"/>
                                        </p:tgtEl>
                                      </p:cBhvr>
                                    </p:animEffect>
                                  </p:childTnLst>
                                </p:cTn>
                              </p:par>
                              <p:par>
                                <p:cTn id="47" presetID="53" presetClass="exit" presetSubtype="32" fill="hold" grpId="1" nodeType="withEffect">
                                  <p:stCondLst>
                                    <p:cond delay="24140"/>
                                  </p:stCondLst>
                                  <p:childTnLst>
                                    <p:anim calcmode="lin" valueType="num">
                                      <p:cBhvr>
                                        <p:cTn id="48" dur="500"/>
                                        <p:tgtEl>
                                          <p:spTgt spid="194"/>
                                        </p:tgtEl>
                                        <p:attrNameLst>
                                          <p:attrName>ppt_w</p:attrName>
                                        </p:attrNameLst>
                                      </p:cBhvr>
                                      <p:tavLst>
                                        <p:tav tm="0">
                                          <p:val>
                                            <p:strVal val="ppt_w"/>
                                          </p:val>
                                        </p:tav>
                                        <p:tav tm="100000">
                                          <p:val>
                                            <p:fltVal val="0"/>
                                          </p:val>
                                        </p:tav>
                                      </p:tavLst>
                                    </p:anim>
                                    <p:anim calcmode="lin" valueType="num">
                                      <p:cBhvr>
                                        <p:cTn id="49" dur="500"/>
                                        <p:tgtEl>
                                          <p:spTgt spid="194"/>
                                        </p:tgtEl>
                                        <p:attrNameLst>
                                          <p:attrName>ppt_h</p:attrName>
                                        </p:attrNameLst>
                                      </p:cBhvr>
                                      <p:tavLst>
                                        <p:tav tm="0">
                                          <p:val>
                                            <p:strVal val="ppt_h"/>
                                          </p:val>
                                        </p:tav>
                                        <p:tav tm="100000">
                                          <p:val>
                                            <p:fltVal val="0"/>
                                          </p:val>
                                        </p:tav>
                                      </p:tavLst>
                                    </p:anim>
                                    <p:animEffect transition="out" filter="fade">
                                      <p:cBhvr>
                                        <p:cTn id="50" dur="500"/>
                                        <p:tgtEl>
                                          <p:spTgt spid="194"/>
                                        </p:tgtEl>
                                      </p:cBhvr>
                                    </p:animEffect>
                                    <p:set>
                                      <p:cBhvr>
                                        <p:cTn id="51" dur="1" fill="hold">
                                          <p:stCondLst>
                                            <p:cond delay="499"/>
                                          </p:stCondLst>
                                        </p:cTn>
                                        <p:tgtEl>
                                          <p:spTgt spid="194"/>
                                        </p:tgtEl>
                                        <p:attrNameLst>
                                          <p:attrName>style.visibility</p:attrName>
                                        </p:attrNameLst>
                                      </p:cBhvr>
                                      <p:to>
                                        <p:strVal val="hidden"/>
                                      </p:to>
                                    </p:set>
                                  </p:childTnLst>
                                </p:cTn>
                              </p:par>
                              <p:par>
                                <p:cTn id="52" presetID="53" presetClass="exit" presetSubtype="32" fill="hold" grpId="1" nodeType="withEffect">
                                  <p:stCondLst>
                                    <p:cond delay="24140"/>
                                  </p:stCondLst>
                                  <p:childTnLst>
                                    <p:anim calcmode="lin" valueType="num">
                                      <p:cBhvr>
                                        <p:cTn id="53" dur="500"/>
                                        <p:tgtEl>
                                          <p:spTgt spid="8"/>
                                        </p:tgtEl>
                                        <p:attrNameLst>
                                          <p:attrName>ppt_w</p:attrName>
                                        </p:attrNameLst>
                                      </p:cBhvr>
                                      <p:tavLst>
                                        <p:tav tm="0">
                                          <p:val>
                                            <p:strVal val="ppt_w"/>
                                          </p:val>
                                        </p:tav>
                                        <p:tav tm="100000">
                                          <p:val>
                                            <p:fltVal val="0"/>
                                          </p:val>
                                        </p:tav>
                                      </p:tavLst>
                                    </p:anim>
                                    <p:anim calcmode="lin" valueType="num">
                                      <p:cBhvr>
                                        <p:cTn id="54" dur="500"/>
                                        <p:tgtEl>
                                          <p:spTgt spid="8"/>
                                        </p:tgtEl>
                                        <p:attrNameLst>
                                          <p:attrName>ppt_h</p:attrName>
                                        </p:attrNameLst>
                                      </p:cBhvr>
                                      <p:tavLst>
                                        <p:tav tm="0">
                                          <p:val>
                                            <p:strVal val="ppt_h"/>
                                          </p:val>
                                        </p:tav>
                                        <p:tav tm="100000">
                                          <p:val>
                                            <p:fltVal val="0"/>
                                          </p:val>
                                        </p:tav>
                                      </p:tavLst>
                                    </p:anim>
                                    <p:animEffect transition="out" filter="fade">
                                      <p:cBhvr>
                                        <p:cTn id="55" dur="500"/>
                                        <p:tgtEl>
                                          <p:spTgt spid="8"/>
                                        </p:tgtEl>
                                      </p:cBhvr>
                                    </p:animEffect>
                                    <p:set>
                                      <p:cBhvr>
                                        <p:cTn id="56" dur="1" fill="hold">
                                          <p:stCondLst>
                                            <p:cond delay="499"/>
                                          </p:stCondLst>
                                        </p:cTn>
                                        <p:tgtEl>
                                          <p:spTgt spid="8"/>
                                        </p:tgtEl>
                                        <p:attrNameLst>
                                          <p:attrName>style.visibility</p:attrName>
                                        </p:attrNameLst>
                                      </p:cBhvr>
                                      <p:to>
                                        <p:strVal val="hidden"/>
                                      </p:to>
                                    </p:set>
                                  </p:childTnLst>
                                </p:cTn>
                              </p:par>
                              <p:par>
                                <p:cTn id="57" presetID="53" presetClass="exit" presetSubtype="32" fill="hold" grpId="1" nodeType="withEffect">
                                  <p:stCondLst>
                                    <p:cond delay="24140"/>
                                  </p:stCondLst>
                                  <p:childTnLst>
                                    <p:anim calcmode="lin" valueType="num">
                                      <p:cBhvr>
                                        <p:cTn id="58" dur="500"/>
                                        <p:tgtEl>
                                          <p:spTgt spid="10"/>
                                        </p:tgtEl>
                                        <p:attrNameLst>
                                          <p:attrName>ppt_w</p:attrName>
                                        </p:attrNameLst>
                                      </p:cBhvr>
                                      <p:tavLst>
                                        <p:tav tm="0">
                                          <p:val>
                                            <p:strVal val="ppt_w"/>
                                          </p:val>
                                        </p:tav>
                                        <p:tav tm="100000">
                                          <p:val>
                                            <p:fltVal val="0"/>
                                          </p:val>
                                        </p:tav>
                                      </p:tavLst>
                                    </p:anim>
                                    <p:anim calcmode="lin" valueType="num">
                                      <p:cBhvr>
                                        <p:cTn id="59" dur="500"/>
                                        <p:tgtEl>
                                          <p:spTgt spid="10"/>
                                        </p:tgtEl>
                                        <p:attrNameLst>
                                          <p:attrName>ppt_h</p:attrName>
                                        </p:attrNameLst>
                                      </p:cBhvr>
                                      <p:tavLst>
                                        <p:tav tm="0">
                                          <p:val>
                                            <p:strVal val="ppt_h"/>
                                          </p:val>
                                        </p:tav>
                                        <p:tav tm="100000">
                                          <p:val>
                                            <p:fltVal val="0"/>
                                          </p:val>
                                        </p:tav>
                                      </p:tavLst>
                                    </p:anim>
                                    <p:animEffect transition="out" filter="fade">
                                      <p:cBhvr>
                                        <p:cTn id="60" dur="500"/>
                                        <p:tgtEl>
                                          <p:spTgt spid="10"/>
                                        </p:tgtEl>
                                      </p:cBhvr>
                                    </p:animEffect>
                                    <p:set>
                                      <p:cBhvr>
                                        <p:cTn id="61" dur="1" fill="hold">
                                          <p:stCondLst>
                                            <p:cond delay="499"/>
                                          </p:stCondLst>
                                        </p:cTn>
                                        <p:tgtEl>
                                          <p:spTgt spid="10"/>
                                        </p:tgtEl>
                                        <p:attrNameLst>
                                          <p:attrName>style.visibility</p:attrName>
                                        </p:attrNameLst>
                                      </p:cBhvr>
                                      <p:to>
                                        <p:strVal val="hidden"/>
                                      </p:to>
                                    </p:set>
                                  </p:childTnLst>
                                </p:cTn>
                              </p:par>
                              <p:par>
                                <p:cTn id="62" presetID="53" presetClass="exit" presetSubtype="32" fill="hold" grpId="1" nodeType="withEffect">
                                  <p:stCondLst>
                                    <p:cond delay="24140"/>
                                  </p:stCondLst>
                                  <p:childTnLst>
                                    <p:anim calcmode="lin" valueType="num">
                                      <p:cBhvr>
                                        <p:cTn id="63" dur="500"/>
                                        <p:tgtEl>
                                          <p:spTgt spid="9"/>
                                        </p:tgtEl>
                                        <p:attrNameLst>
                                          <p:attrName>ppt_w</p:attrName>
                                        </p:attrNameLst>
                                      </p:cBhvr>
                                      <p:tavLst>
                                        <p:tav tm="0">
                                          <p:val>
                                            <p:strVal val="ppt_w"/>
                                          </p:val>
                                        </p:tav>
                                        <p:tav tm="100000">
                                          <p:val>
                                            <p:fltVal val="0"/>
                                          </p:val>
                                        </p:tav>
                                      </p:tavLst>
                                    </p:anim>
                                    <p:anim calcmode="lin" valueType="num">
                                      <p:cBhvr>
                                        <p:cTn id="64" dur="500"/>
                                        <p:tgtEl>
                                          <p:spTgt spid="9"/>
                                        </p:tgtEl>
                                        <p:attrNameLst>
                                          <p:attrName>ppt_h</p:attrName>
                                        </p:attrNameLst>
                                      </p:cBhvr>
                                      <p:tavLst>
                                        <p:tav tm="0">
                                          <p:val>
                                            <p:strVal val="ppt_h"/>
                                          </p:val>
                                        </p:tav>
                                        <p:tav tm="100000">
                                          <p:val>
                                            <p:fltVal val="0"/>
                                          </p:val>
                                        </p:tav>
                                      </p:tavLst>
                                    </p:anim>
                                    <p:animEffect transition="out" filter="fade">
                                      <p:cBhvr>
                                        <p:cTn id="65" dur="500"/>
                                        <p:tgtEl>
                                          <p:spTgt spid="9"/>
                                        </p:tgtEl>
                                      </p:cBhvr>
                                    </p:animEffect>
                                    <p:set>
                                      <p:cBhvr>
                                        <p:cTn id="66" dur="1" fill="hold">
                                          <p:stCondLst>
                                            <p:cond delay="499"/>
                                          </p:stCondLst>
                                        </p:cTn>
                                        <p:tgtEl>
                                          <p:spTgt spid="9"/>
                                        </p:tgtEl>
                                        <p:attrNameLst>
                                          <p:attrName>style.visibility</p:attrName>
                                        </p:attrNameLst>
                                      </p:cBhvr>
                                      <p:to>
                                        <p:strVal val="hidden"/>
                                      </p:to>
                                    </p:set>
                                  </p:childTnLst>
                                </p:cTn>
                              </p:par>
                              <p:par>
                                <p:cTn id="67" presetID="2" presetClass="exit" presetSubtype="2" fill="hold" nodeType="withEffect">
                                  <p:stCondLst>
                                    <p:cond delay="24140"/>
                                  </p:stCondLst>
                                  <p:childTnLst>
                                    <p:anim calcmode="lin" valueType="num">
                                      <p:cBhvr additive="base">
                                        <p:cTn id="68" dur="500"/>
                                        <p:tgtEl>
                                          <p:spTgt spid="195"/>
                                        </p:tgtEl>
                                        <p:attrNameLst>
                                          <p:attrName>ppt_x</p:attrName>
                                        </p:attrNameLst>
                                      </p:cBhvr>
                                      <p:tavLst>
                                        <p:tav tm="0">
                                          <p:val>
                                            <p:strVal val="ppt_x"/>
                                          </p:val>
                                        </p:tav>
                                        <p:tav tm="100000">
                                          <p:val>
                                            <p:strVal val="1+ppt_w/2"/>
                                          </p:val>
                                        </p:tav>
                                      </p:tavLst>
                                    </p:anim>
                                    <p:anim calcmode="lin" valueType="num">
                                      <p:cBhvr additive="base">
                                        <p:cTn id="69" dur="500"/>
                                        <p:tgtEl>
                                          <p:spTgt spid="195"/>
                                        </p:tgtEl>
                                        <p:attrNameLst>
                                          <p:attrName>ppt_y</p:attrName>
                                        </p:attrNameLst>
                                      </p:cBhvr>
                                      <p:tavLst>
                                        <p:tav tm="0">
                                          <p:val>
                                            <p:strVal val="ppt_y"/>
                                          </p:val>
                                        </p:tav>
                                        <p:tav tm="100000">
                                          <p:val>
                                            <p:strVal val="ppt_y"/>
                                          </p:val>
                                        </p:tav>
                                      </p:tavLst>
                                    </p:anim>
                                    <p:set>
                                      <p:cBhvr>
                                        <p:cTn id="70" dur="1" fill="hold">
                                          <p:stCondLst>
                                            <p:cond delay="499"/>
                                          </p:stCondLst>
                                        </p:cTn>
                                        <p:tgtEl>
                                          <p:spTgt spid="195"/>
                                        </p:tgtEl>
                                        <p:attrNameLst>
                                          <p:attrName>style.visibility</p:attrName>
                                        </p:attrNameLst>
                                      </p:cBhvr>
                                      <p:to>
                                        <p:strVal val="hidden"/>
                                      </p:to>
                                    </p:set>
                                  </p:childTnLst>
                                </p:cTn>
                              </p:par>
                              <p:par>
                                <p:cTn id="71" presetID="2" presetClass="exit" presetSubtype="2" fill="hold" grpId="1" nodeType="withEffect">
                                  <p:stCondLst>
                                    <p:cond delay="24140"/>
                                  </p:stCondLst>
                                  <p:childTnLst>
                                    <p:anim calcmode="lin" valueType="num">
                                      <p:cBhvr additive="base">
                                        <p:cTn id="72" dur="500"/>
                                        <p:tgtEl>
                                          <p:spTgt spid="34"/>
                                        </p:tgtEl>
                                        <p:attrNameLst>
                                          <p:attrName>ppt_x</p:attrName>
                                        </p:attrNameLst>
                                      </p:cBhvr>
                                      <p:tavLst>
                                        <p:tav tm="0">
                                          <p:val>
                                            <p:strVal val="ppt_x"/>
                                          </p:val>
                                        </p:tav>
                                        <p:tav tm="100000">
                                          <p:val>
                                            <p:strVal val="1+ppt_w/2"/>
                                          </p:val>
                                        </p:tav>
                                      </p:tavLst>
                                    </p:anim>
                                    <p:anim calcmode="lin" valueType="num">
                                      <p:cBhvr additive="base">
                                        <p:cTn id="73" dur="500"/>
                                        <p:tgtEl>
                                          <p:spTgt spid="34"/>
                                        </p:tgtEl>
                                        <p:attrNameLst>
                                          <p:attrName>ppt_y</p:attrName>
                                        </p:attrNameLst>
                                      </p:cBhvr>
                                      <p:tavLst>
                                        <p:tav tm="0">
                                          <p:val>
                                            <p:strVal val="ppt_y"/>
                                          </p:val>
                                        </p:tav>
                                        <p:tav tm="100000">
                                          <p:val>
                                            <p:strVal val="ppt_y"/>
                                          </p:val>
                                        </p:tav>
                                      </p:tavLst>
                                    </p:anim>
                                    <p:set>
                                      <p:cBhvr>
                                        <p:cTn id="74" dur="1" fill="hold">
                                          <p:stCondLst>
                                            <p:cond delay="499"/>
                                          </p:stCondLst>
                                        </p:cTn>
                                        <p:tgtEl>
                                          <p:spTgt spid="34"/>
                                        </p:tgtEl>
                                        <p:attrNameLst>
                                          <p:attrName>style.visibility</p:attrName>
                                        </p:attrNameLst>
                                      </p:cBhvr>
                                      <p:to>
                                        <p:strVal val="hidden"/>
                                      </p:to>
                                    </p:set>
                                  </p:childTnLst>
                                </p:cTn>
                              </p:par>
                              <p:par>
                                <p:cTn id="75" presetID="2" presetClass="exit" presetSubtype="8" fill="hold" nodeType="withEffect">
                                  <p:stCondLst>
                                    <p:cond delay="24140"/>
                                  </p:stCondLst>
                                  <p:childTnLst>
                                    <p:anim calcmode="lin" valueType="num">
                                      <p:cBhvr additive="base">
                                        <p:cTn id="76" dur="500"/>
                                        <p:tgtEl>
                                          <p:spTgt spid="5"/>
                                        </p:tgtEl>
                                        <p:attrNameLst>
                                          <p:attrName>ppt_x</p:attrName>
                                        </p:attrNameLst>
                                      </p:cBhvr>
                                      <p:tavLst>
                                        <p:tav tm="0">
                                          <p:val>
                                            <p:strVal val="ppt_x"/>
                                          </p:val>
                                        </p:tav>
                                        <p:tav tm="100000">
                                          <p:val>
                                            <p:strVal val="0-ppt_w/2"/>
                                          </p:val>
                                        </p:tav>
                                      </p:tavLst>
                                    </p:anim>
                                    <p:anim calcmode="lin" valueType="num">
                                      <p:cBhvr additive="base">
                                        <p:cTn id="77" dur="500"/>
                                        <p:tgtEl>
                                          <p:spTgt spid="5"/>
                                        </p:tgtEl>
                                        <p:attrNameLst>
                                          <p:attrName>ppt_y</p:attrName>
                                        </p:attrNameLst>
                                      </p:cBhvr>
                                      <p:tavLst>
                                        <p:tav tm="0">
                                          <p:val>
                                            <p:strVal val="ppt_y"/>
                                          </p:val>
                                        </p:tav>
                                        <p:tav tm="100000">
                                          <p:val>
                                            <p:strVal val="ppt_y"/>
                                          </p:val>
                                        </p:tav>
                                      </p:tavLst>
                                    </p:anim>
                                    <p:set>
                                      <p:cBhvr>
                                        <p:cTn id="78" dur="1" fill="hold">
                                          <p:stCondLst>
                                            <p:cond delay="499"/>
                                          </p:stCondLst>
                                        </p:cTn>
                                        <p:tgtEl>
                                          <p:spTgt spid="5"/>
                                        </p:tgtEl>
                                        <p:attrNameLst>
                                          <p:attrName>style.visibility</p:attrName>
                                        </p:attrNameLst>
                                      </p:cBhvr>
                                      <p:to>
                                        <p:strVal val="hidden"/>
                                      </p:to>
                                    </p:set>
                                  </p:childTnLst>
                                </p:cTn>
                              </p:par>
                              <p:par>
                                <p:cTn id="79" presetID="2" presetClass="exit" presetSubtype="8" fill="hold" grpId="1" nodeType="withEffect">
                                  <p:stCondLst>
                                    <p:cond delay="24140"/>
                                  </p:stCondLst>
                                  <p:childTnLst>
                                    <p:anim calcmode="lin" valueType="num">
                                      <p:cBhvr additive="base">
                                        <p:cTn id="80" dur="500"/>
                                        <p:tgtEl>
                                          <p:spTgt spid="192"/>
                                        </p:tgtEl>
                                        <p:attrNameLst>
                                          <p:attrName>ppt_x</p:attrName>
                                        </p:attrNameLst>
                                      </p:cBhvr>
                                      <p:tavLst>
                                        <p:tav tm="0">
                                          <p:val>
                                            <p:strVal val="ppt_x"/>
                                          </p:val>
                                        </p:tav>
                                        <p:tav tm="100000">
                                          <p:val>
                                            <p:strVal val="0-ppt_w/2"/>
                                          </p:val>
                                        </p:tav>
                                      </p:tavLst>
                                    </p:anim>
                                    <p:anim calcmode="lin" valueType="num">
                                      <p:cBhvr additive="base">
                                        <p:cTn id="81" dur="500"/>
                                        <p:tgtEl>
                                          <p:spTgt spid="192"/>
                                        </p:tgtEl>
                                        <p:attrNameLst>
                                          <p:attrName>ppt_y</p:attrName>
                                        </p:attrNameLst>
                                      </p:cBhvr>
                                      <p:tavLst>
                                        <p:tav tm="0">
                                          <p:val>
                                            <p:strVal val="ppt_y"/>
                                          </p:val>
                                        </p:tav>
                                        <p:tav tm="100000">
                                          <p:val>
                                            <p:strVal val="ppt_y"/>
                                          </p:val>
                                        </p:tav>
                                      </p:tavLst>
                                    </p:anim>
                                    <p:set>
                                      <p:cBhvr>
                                        <p:cTn id="82" dur="1" fill="hold">
                                          <p:stCondLst>
                                            <p:cond delay="499"/>
                                          </p:stCondLst>
                                        </p:cTn>
                                        <p:tgtEl>
                                          <p:spTgt spid="192"/>
                                        </p:tgtEl>
                                        <p:attrNameLst>
                                          <p:attrName>style.visibility</p:attrName>
                                        </p:attrNameLst>
                                      </p:cBhvr>
                                      <p:to>
                                        <p:strVal val="hidden"/>
                                      </p:to>
                                    </p:set>
                                  </p:childTnLst>
                                </p:cTn>
                              </p:par>
                              <p:par>
                                <p:cTn id="83" presetID="2" presetClass="exit" presetSubtype="4" fill="hold" nodeType="withEffect">
                                  <p:stCondLst>
                                    <p:cond delay="24140"/>
                                  </p:stCondLst>
                                  <p:childTnLst>
                                    <p:anim calcmode="lin" valueType="num">
                                      <p:cBhvr additive="base">
                                        <p:cTn id="84" dur="500"/>
                                        <p:tgtEl>
                                          <p:spTgt spid="2"/>
                                        </p:tgtEl>
                                        <p:attrNameLst>
                                          <p:attrName>ppt_x</p:attrName>
                                        </p:attrNameLst>
                                      </p:cBhvr>
                                      <p:tavLst>
                                        <p:tav tm="0">
                                          <p:val>
                                            <p:strVal val="ppt_x"/>
                                          </p:val>
                                        </p:tav>
                                        <p:tav tm="100000">
                                          <p:val>
                                            <p:strVal val="ppt_x"/>
                                          </p:val>
                                        </p:tav>
                                      </p:tavLst>
                                    </p:anim>
                                    <p:anim calcmode="lin" valueType="num">
                                      <p:cBhvr additive="base">
                                        <p:cTn id="85" dur="500"/>
                                        <p:tgtEl>
                                          <p:spTgt spid="2"/>
                                        </p:tgtEl>
                                        <p:attrNameLst>
                                          <p:attrName>ppt_y</p:attrName>
                                        </p:attrNameLst>
                                      </p:cBhvr>
                                      <p:tavLst>
                                        <p:tav tm="0">
                                          <p:val>
                                            <p:strVal val="ppt_y"/>
                                          </p:val>
                                        </p:tav>
                                        <p:tav tm="100000">
                                          <p:val>
                                            <p:strVal val="1+ppt_h/2"/>
                                          </p:val>
                                        </p:tav>
                                      </p:tavLst>
                                    </p:anim>
                                    <p:set>
                                      <p:cBhvr>
                                        <p:cTn id="86" dur="1" fill="hold">
                                          <p:stCondLst>
                                            <p:cond delay="499"/>
                                          </p:stCondLst>
                                        </p:cTn>
                                        <p:tgtEl>
                                          <p:spTgt spid="2"/>
                                        </p:tgtEl>
                                        <p:attrNameLst>
                                          <p:attrName>style.visibility</p:attrName>
                                        </p:attrNameLst>
                                      </p:cBhvr>
                                      <p:to>
                                        <p:strVal val="hidden"/>
                                      </p:to>
                                    </p:set>
                                  </p:childTnLst>
                                </p:cTn>
                              </p:par>
                              <p:par>
                                <p:cTn id="87" presetID="2" presetClass="exit" presetSubtype="4" fill="hold" grpId="1" nodeType="withEffect">
                                  <p:stCondLst>
                                    <p:cond delay="24140"/>
                                  </p:stCondLst>
                                  <p:childTnLst>
                                    <p:anim calcmode="lin" valueType="num">
                                      <p:cBhvr additive="base">
                                        <p:cTn id="88" dur="500"/>
                                        <p:tgtEl>
                                          <p:spTgt spid="43"/>
                                        </p:tgtEl>
                                        <p:attrNameLst>
                                          <p:attrName>ppt_x</p:attrName>
                                        </p:attrNameLst>
                                      </p:cBhvr>
                                      <p:tavLst>
                                        <p:tav tm="0">
                                          <p:val>
                                            <p:strVal val="ppt_x"/>
                                          </p:val>
                                        </p:tav>
                                        <p:tav tm="100000">
                                          <p:val>
                                            <p:strVal val="ppt_x"/>
                                          </p:val>
                                        </p:tav>
                                      </p:tavLst>
                                    </p:anim>
                                    <p:anim calcmode="lin" valueType="num">
                                      <p:cBhvr additive="base">
                                        <p:cTn id="89" dur="500"/>
                                        <p:tgtEl>
                                          <p:spTgt spid="43"/>
                                        </p:tgtEl>
                                        <p:attrNameLst>
                                          <p:attrName>ppt_y</p:attrName>
                                        </p:attrNameLst>
                                      </p:cBhvr>
                                      <p:tavLst>
                                        <p:tav tm="0">
                                          <p:val>
                                            <p:strVal val="ppt_y"/>
                                          </p:val>
                                        </p:tav>
                                        <p:tav tm="100000">
                                          <p:val>
                                            <p:strVal val="1+ppt_h/2"/>
                                          </p:val>
                                        </p:tav>
                                      </p:tavLst>
                                    </p:anim>
                                    <p:set>
                                      <p:cBhvr>
                                        <p:cTn id="90" dur="1" fill="hold">
                                          <p:stCondLst>
                                            <p:cond delay="499"/>
                                          </p:stCondLst>
                                        </p:cTn>
                                        <p:tgtEl>
                                          <p:spTgt spid="43"/>
                                        </p:tgtEl>
                                        <p:attrNameLst>
                                          <p:attrName>style.visibility</p:attrName>
                                        </p:attrNameLst>
                                      </p:cBhvr>
                                      <p:to>
                                        <p:strVal val="hidden"/>
                                      </p:to>
                                    </p:set>
                                  </p:childTnLst>
                                </p:cTn>
                              </p:par>
                              <p:par>
                                <p:cTn id="91" presetID="10" presetClass="exit" presetSubtype="0" fill="hold" grpId="1" nodeType="withEffect">
                                  <p:stCondLst>
                                    <p:cond delay="24140"/>
                                  </p:stCondLst>
                                  <p:childTnLst>
                                    <p:animEffect transition="out" filter="fade">
                                      <p:cBhvr>
                                        <p:cTn id="92" dur="500"/>
                                        <p:tgtEl>
                                          <p:spTgt spid="3"/>
                                        </p:tgtEl>
                                      </p:cBhvr>
                                    </p:animEffect>
                                    <p:set>
                                      <p:cBhvr>
                                        <p:cTn id="93"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4" fill="hold" display="0">
                  <p:stCondLst>
                    <p:cond delay="indefinite"/>
                  </p:stCondLst>
                  <p:endCondLst>
                    <p:cond evt="onStopAudio" delay="0">
                      <p:tgtEl>
                        <p:sldTgt/>
                      </p:tgtEl>
                    </p:cond>
                  </p:endCondLst>
                </p:cTn>
                <p:tgtEl>
                  <p:spTgt spid="15"/>
                </p:tgtEl>
              </p:cMediaNode>
            </p:audio>
          </p:childTnLst>
        </p:cTn>
      </p:par>
    </p:tnLst>
    <p:bldLst>
      <p:bldP spid="194" grpId="0" animBg="1"/>
      <p:bldP spid="194" grpId="1" animBg="1"/>
      <p:bldP spid="8" grpId="0" animBg="1"/>
      <p:bldP spid="8" grpId="1" animBg="1"/>
      <p:bldP spid="9" grpId="0" animBg="1"/>
      <p:bldP spid="9" grpId="1" animBg="1"/>
      <p:bldP spid="10" grpId="0" animBg="1"/>
      <p:bldP spid="10" grpId="1" animBg="1"/>
      <p:bldP spid="34" grpId="0"/>
      <p:bldP spid="34" grpId="1"/>
      <p:bldP spid="43" grpId="0"/>
      <p:bldP spid="43" grpId="1"/>
      <p:bldP spid="192" grpId="0"/>
      <p:bldP spid="192" grpId="1"/>
      <p:bldP spid="3" grpId="0" animBg="1"/>
      <p:bldP spid="3"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07093DD-C387-4A5F-BACA-BF542D5933C7}"/>
              </a:ext>
            </a:extLst>
          </p:cNvPr>
          <p:cNvGrpSpPr/>
          <p:nvPr/>
        </p:nvGrpSpPr>
        <p:grpSpPr>
          <a:xfrm>
            <a:off x="128016" y="2408373"/>
            <a:ext cx="4239268" cy="2286000"/>
            <a:chOff x="128016" y="2965654"/>
            <a:chExt cx="4239268" cy="2286000"/>
          </a:xfrm>
        </p:grpSpPr>
        <p:sp>
          <p:nvSpPr>
            <p:cNvPr id="5" name="Rectangle: Diagonal Corners Snipped 4">
              <a:extLst>
                <a:ext uri="{FF2B5EF4-FFF2-40B4-BE49-F238E27FC236}">
                  <a16:creationId xmlns:a16="http://schemas.microsoft.com/office/drawing/2014/main" id="{8748FE39-30CD-406B-8C4C-5D0A5DE2C41D}"/>
                </a:ext>
              </a:extLst>
            </p:cNvPr>
            <p:cNvSpPr/>
            <p:nvPr/>
          </p:nvSpPr>
          <p:spPr>
            <a:xfrm>
              <a:off x="128016" y="2965654"/>
              <a:ext cx="4239268" cy="2286000"/>
            </a:xfrm>
            <a:prstGeom prst="snip2DiagRect">
              <a:avLst>
                <a:gd name="adj1" fmla="val 0"/>
                <a:gd name="adj2" fmla="val 0"/>
              </a:avLst>
            </a:prstGeom>
            <a:solidFill>
              <a:srgbClr val="FAC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C34AFE1-793D-4D73-8E59-A8B67E22B573}"/>
                </a:ext>
              </a:extLst>
            </p:cNvPr>
            <p:cNvSpPr txBox="1"/>
            <p:nvPr/>
          </p:nvSpPr>
          <p:spPr>
            <a:xfrm>
              <a:off x="572300" y="3354602"/>
              <a:ext cx="3350700" cy="1508105"/>
            </a:xfrm>
            <a:prstGeom prst="rect">
              <a:avLst/>
            </a:prstGeom>
            <a:noFill/>
          </p:spPr>
          <p:txBody>
            <a:bodyPr wrap="square" rtlCol="0">
              <a:spAutoFit/>
            </a:bodyPr>
            <a:lstStyle/>
            <a:p>
              <a:pPr algn="ctr">
                <a:lnSpc>
                  <a:spcPct val="100000"/>
                </a:lnSpc>
              </a:pPr>
              <a:r>
                <a:rPr lang="en-US" sz="2300" b="1" dirty="0">
                  <a:solidFill>
                    <a:schemeClr val="tx1"/>
                  </a:solidFill>
                  <a:latin typeface="Atkinson Hyperlegible" pitchFamily="2" charset="0"/>
                  <a:cs typeface="Arial"/>
                </a:rPr>
                <a:t>7 out of 10 facilities lack basic waste management in least developed countries.</a:t>
              </a:r>
            </a:p>
          </p:txBody>
        </p:sp>
      </p:grpSp>
      <p:sp>
        <p:nvSpPr>
          <p:cNvPr id="4" name="Isosceles Triangle 3">
            <a:extLst>
              <a:ext uri="{FF2B5EF4-FFF2-40B4-BE49-F238E27FC236}">
                <a16:creationId xmlns:a16="http://schemas.microsoft.com/office/drawing/2014/main" id="{8350C7AF-3B8C-210C-87A4-FEB896321198}"/>
              </a:ext>
            </a:extLst>
          </p:cNvPr>
          <p:cNvSpPr/>
          <p:nvPr/>
        </p:nvSpPr>
        <p:spPr>
          <a:xfrm>
            <a:off x="6715125" y="0"/>
            <a:ext cx="5476874" cy="6715126"/>
          </a:xfrm>
          <a:prstGeom prst="triangle">
            <a:avLst>
              <a:gd name="adj" fmla="val 100000"/>
            </a:avLst>
          </a:prstGeom>
          <a:solidFill>
            <a:srgbClr val="FAC2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BB116D1A-AB44-0D28-CCB6-EC3E079CBD7C}"/>
              </a:ext>
            </a:extLst>
          </p:cNvPr>
          <p:cNvGrpSpPr/>
          <p:nvPr/>
        </p:nvGrpSpPr>
        <p:grpSpPr>
          <a:xfrm>
            <a:off x="4268907" y="1005997"/>
            <a:ext cx="7689877" cy="5090753"/>
            <a:chOff x="4268907" y="1005997"/>
            <a:chExt cx="7689877" cy="5090753"/>
          </a:xfrm>
        </p:grpSpPr>
        <p:sp>
          <p:nvSpPr>
            <p:cNvPr id="3" name="Rectangle 2">
              <a:extLst>
                <a:ext uri="{FF2B5EF4-FFF2-40B4-BE49-F238E27FC236}">
                  <a16:creationId xmlns:a16="http://schemas.microsoft.com/office/drawing/2014/main" id="{AD69627A-CEAE-2F6C-0FBB-D8032A0B64B9}"/>
                </a:ext>
              </a:extLst>
            </p:cNvPr>
            <p:cNvSpPr/>
            <p:nvPr/>
          </p:nvSpPr>
          <p:spPr>
            <a:xfrm>
              <a:off x="11309972" y="5355251"/>
              <a:ext cx="648812" cy="741499"/>
            </a:xfrm>
            <a:prstGeom prst="rect">
              <a:avLst/>
            </a:prstGeom>
            <a:solidFill>
              <a:srgbClr val="F0404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3B7E34F6-04BC-1EBD-5BCD-D66CA5A5381C}"/>
                </a:ext>
              </a:extLst>
            </p:cNvPr>
            <p:cNvSpPr/>
            <p:nvPr/>
          </p:nvSpPr>
          <p:spPr>
            <a:xfrm>
              <a:off x="4268907" y="1005997"/>
              <a:ext cx="648812" cy="741499"/>
            </a:xfrm>
            <a:prstGeom prst="rect">
              <a:avLst/>
            </a:prstGeom>
            <a:solidFill>
              <a:srgbClr val="F0404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75ED1267-90EC-4A69-3C7B-79C22A8982FD}"/>
                </a:ext>
              </a:extLst>
            </p:cNvPr>
            <p:cNvPicPr>
              <a:picLocks noChangeAspect="1"/>
            </p:cNvPicPr>
            <p:nvPr/>
          </p:nvPicPr>
          <p:blipFill rotWithShape="1">
            <a:blip r:embed="rId5"/>
            <a:srcRect l="198" t="315" r="462" b="982"/>
            <a:stretch/>
          </p:blipFill>
          <p:spPr>
            <a:xfrm>
              <a:off x="4319588" y="1066799"/>
              <a:ext cx="7591426" cy="4967289"/>
            </a:xfrm>
            <a:prstGeom prst="rect">
              <a:avLst/>
            </a:prstGeom>
            <a:ln>
              <a:noFill/>
            </a:ln>
          </p:spPr>
        </p:pic>
        <p:sp>
          <p:nvSpPr>
            <p:cNvPr id="25" name="TextBox 5">
              <a:extLst>
                <a:ext uri="{FF2B5EF4-FFF2-40B4-BE49-F238E27FC236}">
                  <a16:creationId xmlns:a16="http://schemas.microsoft.com/office/drawing/2014/main" id="{63A989C7-28D7-1236-21AE-DF08251FFAC8}"/>
                </a:ext>
              </a:extLst>
            </p:cNvPr>
            <p:cNvSpPr txBox="1"/>
            <p:nvPr/>
          </p:nvSpPr>
          <p:spPr>
            <a:xfrm>
              <a:off x="10229851" y="5783032"/>
              <a:ext cx="1646970" cy="230832"/>
            </a:xfrm>
            <a:prstGeom prst="rect">
              <a:avLst/>
            </a:prstGeom>
            <a:solidFill>
              <a:schemeClr val="bg1">
                <a:alpha val="70000"/>
              </a:schemeClr>
            </a:solidFill>
          </p:spPr>
          <p:txBody>
            <a:bodyPr wrap="square" lIns="91440" tIns="45720" rIns="91440" bIns="45720" rtlCol="0" anchor="ctr">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dirty="0">
                  <a:latin typeface="+mj-lt"/>
                </a:rPr>
                <a:t>Credit: </a:t>
              </a:r>
              <a:r>
                <a:rPr lang="en-US" sz="900" dirty="0">
                  <a:latin typeface="+mj-lt"/>
                  <a:cs typeface="Arial"/>
                </a:rPr>
                <a:t>WHO and UNICEF</a:t>
              </a:r>
              <a:endParaRPr lang="en-US" sz="900" dirty="0">
                <a:latin typeface="+mj-lt"/>
              </a:endParaRPr>
            </a:p>
          </p:txBody>
        </p:sp>
      </p:grpSp>
      <p:sp>
        <p:nvSpPr>
          <p:cNvPr id="9" name="TextBox 8">
            <a:extLst>
              <a:ext uri="{FF2B5EF4-FFF2-40B4-BE49-F238E27FC236}">
                <a16:creationId xmlns:a16="http://schemas.microsoft.com/office/drawing/2014/main" id="{2F641987-C280-4BFB-1865-DD60F8ABEDC0}"/>
              </a:ext>
            </a:extLst>
          </p:cNvPr>
          <p:cNvSpPr txBox="1"/>
          <p:nvPr/>
        </p:nvSpPr>
        <p:spPr>
          <a:xfrm>
            <a:off x="128016" y="96886"/>
            <a:ext cx="11771884" cy="584775"/>
          </a:xfrm>
          <a:prstGeom prst="rect">
            <a:avLst/>
          </a:prstGeom>
          <a:noFill/>
        </p:spPr>
        <p:txBody>
          <a:bodyPr wrap="square" rtlCol="0">
            <a:spAutoFit/>
          </a:bodyPr>
          <a:lstStyle>
            <a:defPPr>
              <a:defRPr lang="en-US"/>
            </a:defPPr>
            <a:lvl1pPr>
              <a:defRPr sz="3200" b="1">
                <a:solidFill>
                  <a:srgbClr val="F0404C"/>
                </a:solidFill>
                <a:latin typeface="Atkinson Hyperlegible" pitchFamily="2" charset="0"/>
              </a:defRPr>
            </a:lvl1pPr>
          </a:lstStyle>
          <a:p>
            <a:r>
              <a:rPr lang="en-US" dirty="0"/>
              <a:t>Did you know?</a:t>
            </a:r>
          </a:p>
        </p:txBody>
      </p:sp>
      <p:pic>
        <p:nvPicPr>
          <p:cNvPr id="12" name="4_0">
            <a:hlinkClick r:id="" action="ppaction://media"/>
            <a:extLst>
              <a:ext uri="{FF2B5EF4-FFF2-40B4-BE49-F238E27FC236}">
                <a16:creationId xmlns:a16="http://schemas.microsoft.com/office/drawing/2014/main" id="{5F789FD1-B52A-6FC4-AD20-9384C93890A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6948488"/>
            <a:ext cx="609600" cy="609600"/>
          </a:xfrm>
          <a:prstGeom prst="rect">
            <a:avLst/>
          </a:prstGeom>
        </p:spPr>
      </p:pic>
    </p:spTree>
    <p:extLst>
      <p:ext uri="{BB962C8B-B14F-4D97-AF65-F5344CB8AC3E}">
        <p14:creationId xmlns:p14="http://schemas.microsoft.com/office/powerpoint/2010/main" val="3849645924"/>
      </p:ext>
    </p:extLst>
  </p:cSld>
  <p:clrMapOvr>
    <a:masterClrMapping/>
  </p:clrMapOvr>
  <mc:AlternateContent xmlns:mc="http://schemas.openxmlformats.org/markup-compatibility/2006" xmlns:p14="http://schemas.microsoft.com/office/powerpoint/2010/main">
    <mc:Choice Requires="p14">
      <p:transition spd="slow" p14:dur="2000" advClick="0" advTm="24000"/>
    </mc:Choice>
    <mc:Fallback xmlns="">
      <p:transition spd="slow" advClick="0" advTm="2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000" fill="hold"/>
                                        <p:tgtEl>
                                          <p:spTgt spid="12"/>
                                        </p:tgtEl>
                                      </p:cBhvr>
                                    </p:cmd>
                                  </p:childTnLst>
                                </p:cTn>
                              </p:par>
                              <p:par>
                                <p:cTn id="7" presetID="2" presetClass="entr" presetSubtype="8"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 calcmode="lin" valueType="num">
                                      <p:cBhvr additive="base">
                                        <p:cTn id="9" dur="500" fill="hold"/>
                                        <p:tgtEl>
                                          <p:spTgt spid="9"/>
                                        </p:tgtEl>
                                        <p:attrNameLst>
                                          <p:attrName>ppt_x</p:attrName>
                                        </p:attrNameLst>
                                      </p:cBhvr>
                                      <p:tavLst>
                                        <p:tav tm="0">
                                          <p:val>
                                            <p:strVal val="0-#ppt_w/2"/>
                                          </p:val>
                                        </p:tav>
                                        <p:tav tm="100000">
                                          <p:val>
                                            <p:strVal val="#ppt_x"/>
                                          </p:val>
                                        </p:tav>
                                      </p:tavLst>
                                    </p:anim>
                                    <p:anim calcmode="lin" valueType="num">
                                      <p:cBhvr additive="base">
                                        <p:cTn id="10" dur="500" fill="hold"/>
                                        <p:tgtEl>
                                          <p:spTgt spid="9"/>
                                        </p:tgtEl>
                                        <p:attrNameLst>
                                          <p:attrName>ppt_y</p:attrName>
                                        </p:attrNameLst>
                                      </p:cBhvr>
                                      <p:tavLst>
                                        <p:tav tm="0">
                                          <p:val>
                                            <p:strVal val="#ppt_y"/>
                                          </p:val>
                                        </p:tav>
                                        <p:tav tm="100000">
                                          <p:val>
                                            <p:strVal val="#ppt_y"/>
                                          </p:val>
                                        </p:tav>
                                      </p:tavLst>
                                    </p:anim>
                                  </p:childTnLst>
                                </p:cTn>
                              </p:par>
                              <p:par>
                                <p:cTn id="11" presetID="2" presetClass="entr" presetSubtype="6" fill="hold" grpId="0" nodeType="withEffect">
                                  <p:stCondLst>
                                    <p:cond delay="50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1+#ppt_w/2"/>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2" fill="hold" nodeType="withEffect">
                                  <p:stCondLst>
                                    <p:cond delay="100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1+#ppt_w/2"/>
                                          </p:val>
                                        </p:tav>
                                        <p:tav tm="100000">
                                          <p:val>
                                            <p:strVal val="#ppt_x"/>
                                          </p:val>
                                        </p:tav>
                                      </p:tavLst>
                                    </p:anim>
                                    <p:anim calcmode="lin" valueType="num">
                                      <p:cBhvr additive="base">
                                        <p:cTn id="18" dur="500" fill="hold"/>
                                        <p:tgtEl>
                                          <p:spTgt spid="13"/>
                                        </p:tgtEl>
                                        <p:attrNameLst>
                                          <p:attrName>ppt_y</p:attrName>
                                        </p:attrNameLst>
                                      </p:cBhvr>
                                      <p:tavLst>
                                        <p:tav tm="0">
                                          <p:val>
                                            <p:strVal val="#ppt_y"/>
                                          </p:val>
                                        </p:tav>
                                        <p:tav tm="100000">
                                          <p:val>
                                            <p:strVal val="#ppt_y"/>
                                          </p:val>
                                        </p:tav>
                                      </p:tavLst>
                                    </p:anim>
                                  </p:childTnLst>
                                </p:cTn>
                              </p:par>
                              <p:par>
                                <p:cTn id="19" presetID="22" presetClass="entr" presetSubtype="2" fill="hold" nodeType="withEffect">
                                  <p:stCondLst>
                                    <p:cond delay="1500"/>
                                  </p:stCondLst>
                                  <p:childTnLst>
                                    <p:set>
                                      <p:cBhvr>
                                        <p:cTn id="20" dur="1" fill="hold">
                                          <p:stCondLst>
                                            <p:cond delay="0"/>
                                          </p:stCondLst>
                                        </p:cTn>
                                        <p:tgtEl>
                                          <p:spTgt spid="10"/>
                                        </p:tgtEl>
                                        <p:attrNameLst>
                                          <p:attrName>style.visibility</p:attrName>
                                        </p:attrNameLst>
                                      </p:cBhvr>
                                      <p:to>
                                        <p:strVal val="visible"/>
                                      </p:to>
                                    </p:set>
                                    <p:animEffect transition="in" filter="wipe(right)">
                                      <p:cBhvr>
                                        <p:cTn id="21" dur="500"/>
                                        <p:tgtEl>
                                          <p:spTgt spid="10"/>
                                        </p:tgtEl>
                                      </p:cBhvr>
                                    </p:animEffect>
                                  </p:childTnLst>
                                </p:cTn>
                              </p:par>
                              <p:par>
                                <p:cTn id="22" presetID="2" presetClass="exit" presetSubtype="8" fill="hold" grpId="1" nodeType="withEffect">
                                  <p:stCondLst>
                                    <p:cond delay="24000"/>
                                  </p:stCondLst>
                                  <p:childTnLst>
                                    <p:anim calcmode="lin" valueType="num">
                                      <p:cBhvr additive="base">
                                        <p:cTn id="23" dur="500"/>
                                        <p:tgtEl>
                                          <p:spTgt spid="9"/>
                                        </p:tgtEl>
                                        <p:attrNameLst>
                                          <p:attrName>ppt_x</p:attrName>
                                        </p:attrNameLst>
                                      </p:cBhvr>
                                      <p:tavLst>
                                        <p:tav tm="0">
                                          <p:val>
                                            <p:strVal val="ppt_x"/>
                                          </p:val>
                                        </p:tav>
                                        <p:tav tm="100000">
                                          <p:val>
                                            <p:strVal val="0-ppt_w/2"/>
                                          </p:val>
                                        </p:tav>
                                      </p:tavLst>
                                    </p:anim>
                                    <p:anim calcmode="lin" valueType="num">
                                      <p:cBhvr additive="base">
                                        <p:cTn id="24" dur="500"/>
                                        <p:tgtEl>
                                          <p:spTgt spid="9"/>
                                        </p:tgtEl>
                                        <p:attrNameLst>
                                          <p:attrName>ppt_y</p:attrName>
                                        </p:attrNameLst>
                                      </p:cBhvr>
                                      <p:tavLst>
                                        <p:tav tm="0">
                                          <p:val>
                                            <p:strVal val="ppt_y"/>
                                          </p:val>
                                        </p:tav>
                                        <p:tav tm="100000">
                                          <p:val>
                                            <p:strVal val="ppt_y"/>
                                          </p:val>
                                        </p:tav>
                                      </p:tavLst>
                                    </p:anim>
                                    <p:set>
                                      <p:cBhvr>
                                        <p:cTn id="25" dur="1" fill="hold">
                                          <p:stCondLst>
                                            <p:cond delay="499"/>
                                          </p:stCondLst>
                                        </p:cTn>
                                        <p:tgtEl>
                                          <p:spTgt spid="9"/>
                                        </p:tgtEl>
                                        <p:attrNameLst>
                                          <p:attrName>style.visibility</p:attrName>
                                        </p:attrNameLst>
                                      </p:cBhvr>
                                      <p:to>
                                        <p:strVal val="hidden"/>
                                      </p:to>
                                    </p:set>
                                  </p:childTnLst>
                                </p:cTn>
                              </p:par>
                              <p:par>
                                <p:cTn id="26" presetID="2" presetClass="exit" presetSubtype="6" fill="hold" grpId="1" nodeType="withEffect">
                                  <p:stCondLst>
                                    <p:cond delay="24000"/>
                                  </p:stCondLst>
                                  <p:childTnLst>
                                    <p:anim calcmode="lin" valueType="num">
                                      <p:cBhvr additive="base">
                                        <p:cTn id="27" dur="500"/>
                                        <p:tgtEl>
                                          <p:spTgt spid="4"/>
                                        </p:tgtEl>
                                        <p:attrNameLst>
                                          <p:attrName>ppt_x</p:attrName>
                                        </p:attrNameLst>
                                      </p:cBhvr>
                                      <p:tavLst>
                                        <p:tav tm="0">
                                          <p:val>
                                            <p:strVal val="ppt_x"/>
                                          </p:val>
                                        </p:tav>
                                        <p:tav tm="100000">
                                          <p:val>
                                            <p:strVal val="1+ppt_w/2"/>
                                          </p:val>
                                        </p:tav>
                                      </p:tavLst>
                                    </p:anim>
                                    <p:anim calcmode="lin" valueType="num">
                                      <p:cBhvr additive="base">
                                        <p:cTn id="28" dur="500"/>
                                        <p:tgtEl>
                                          <p:spTgt spid="4"/>
                                        </p:tgtEl>
                                        <p:attrNameLst>
                                          <p:attrName>ppt_y</p:attrName>
                                        </p:attrNameLst>
                                      </p:cBhvr>
                                      <p:tavLst>
                                        <p:tav tm="0">
                                          <p:val>
                                            <p:strVal val="ppt_y"/>
                                          </p:val>
                                        </p:tav>
                                        <p:tav tm="100000">
                                          <p:val>
                                            <p:strVal val="1+ppt_h/2"/>
                                          </p:val>
                                        </p:tav>
                                      </p:tavLst>
                                    </p:anim>
                                    <p:set>
                                      <p:cBhvr>
                                        <p:cTn id="29" dur="1" fill="hold">
                                          <p:stCondLst>
                                            <p:cond delay="499"/>
                                          </p:stCondLst>
                                        </p:cTn>
                                        <p:tgtEl>
                                          <p:spTgt spid="4"/>
                                        </p:tgtEl>
                                        <p:attrNameLst>
                                          <p:attrName>style.visibility</p:attrName>
                                        </p:attrNameLst>
                                      </p:cBhvr>
                                      <p:to>
                                        <p:strVal val="hidden"/>
                                      </p:to>
                                    </p:set>
                                  </p:childTnLst>
                                </p:cTn>
                              </p:par>
                              <p:par>
                                <p:cTn id="30" presetID="2" presetClass="exit" presetSubtype="2" fill="hold" nodeType="withEffect">
                                  <p:stCondLst>
                                    <p:cond delay="24000"/>
                                  </p:stCondLst>
                                  <p:childTnLst>
                                    <p:anim calcmode="lin" valueType="num">
                                      <p:cBhvr additive="base">
                                        <p:cTn id="31" dur="500"/>
                                        <p:tgtEl>
                                          <p:spTgt spid="13"/>
                                        </p:tgtEl>
                                        <p:attrNameLst>
                                          <p:attrName>ppt_x</p:attrName>
                                        </p:attrNameLst>
                                      </p:cBhvr>
                                      <p:tavLst>
                                        <p:tav tm="0">
                                          <p:val>
                                            <p:strVal val="ppt_x"/>
                                          </p:val>
                                        </p:tav>
                                        <p:tav tm="100000">
                                          <p:val>
                                            <p:strVal val="1+ppt_w/2"/>
                                          </p:val>
                                        </p:tav>
                                      </p:tavLst>
                                    </p:anim>
                                    <p:anim calcmode="lin" valueType="num">
                                      <p:cBhvr additive="base">
                                        <p:cTn id="32" dur="500"/>
                                        <p:tgtEl>
                                          <p:spTgt spid="13"/>
                                        </p:tgtEl>
                                        <p:attrNameLst>
                                          <p:attrName>ppt_y</p:attrName>
                                        </p:attrNameLst>
                                      </p:cBhvr>
                                      <p:tavLst>
                                        <p:tav tm="0">
                                          <p:val>
                                            <p:strVal val="ppt_y"/>
                                          </p:val>
                                        </p:tav>
                                        <p:tav tm="100000">
                                          <p:val>
                                            <p:strVal val="ppt_y"/>
                                          </p:val>
                                        </p:tav>
                                      </p:tavLst>
                                    </p:anim>
                                    <p:set>
                                      <p:cBhvr>
                                        <p:cTn id="33" dur="1" fill="hold">
                                          <p:stCondLst>
                                            <p:cond delay="499"/>
                                          </p:stCondLst>
                                        </p:cTn>
                                        <p:tgtEl>
                                          <p:spTgt spid="13"/>
                                        </p:tgtEl>
                                        <p:attrNameLst>
                                          <p:attrName>style.visibility</p:attrName>
                                        </p:attrNameLst>
                                      </p:cBhvr>
                                      <p:to>
                                        <p:strVal val="hidden"/>
                                      </p:to>
                                    </p:set>
                                  </p:childTnLst>
                                </p:cTn>
                              </p:par>
                              <p:par>
                                <p:cTn id="34" presetID="2" presetClass="exit" presetSubtype="8" fill="hold" nodeType="withEffect">
                                  <p:stCondLst>
                                    <p:cond delay="24000"/>
                                  </p:stCondLst>
                                  <p:childTnLst>
                                    <p:anim calcmode="lin" valueType="num">
                                      <p:cBhvr additive="base">
                                        <p:cTn id="35" dur="500"/>
                                        <p:tgtEl>
                                          <p:spTgt spid="10"/>
                                        </p:tgtEl>
                                        <p:attrNameLst>
                                          <p:attrName>ppt_x</p:attrName>
                                        </p:attrNameLst>
                                      </p:cBhvr>
                                      <p:tavLst>
                                        <p:tav tm="0">
                                          <p:val>
                                            <p:strVal val="ppt_x"/>
                                          </p:val>
                                        </p:tav>
                                        <p:tav tm="100000">
                                          <p:val>
                                            <p:strVal val="0-ppt_w/2"/>
                                          </p:val>
                                        </p:tav>
                                      </p:tavLst>
                                    </p:anim>
                                    <p:anim calcmode="lin" valueType="num">
                                      <p:cBhvr additive="base">
                                        <p:cTn id="36" dur="500"/>
                                        <p:tgtEl>
                                          <p:spTgt spid="10"/>
                                        </p:tgtEl>
                                        <p:attrNameLst>
                                          <p:attrName>ppt_y</p:attrName>
                                        </p:attrNameLst>
                                      </p:cBhvr>
                                      <p:tavLst>
                                        <p:tav tm="0">
                                          <p:val>
                                            <p:strVal val="ppt_y"/>
                                          </p:val>
                                        </p:tav>
                                        <p:tav tm="100000">
                                          <p:val>
                                            <p:strVal val="ppt_y"/>
                                          </p:val>
                                        </p:tav>
                                      </p:tavLst>
                                    </p:anim>
                                    <p:set>
                                      <p:cBhvr>
                                        <p:cTn id="3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12"/>
                </p:tgtEl>
              </p:cMediaNode>
            </p:audio>
          </p:childTnLst>
        </p:cTn>
      </p:par>
    </p:tnLst>
    <p:bldLst>
      <p:bldP spid="4" grpId="0" animBg="1"/>
      <p:bldP spid="4" grpId="1" animBg="1"/>
      <p:bldP spid="9" grpId="0"/>
      <p:bldP spid="9"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751191A7-A6E0-18EF-EFC5-E84126B8EE50}"/>
              </a:ext>
            </a:extLst>
          </p:cNvPr>
          <p:cNvSpPr/>
          <p:nvPr/>
        </p:nvSpPr>
        <p:spPr>
          <a:xfrm>
            <a:off x="0" y="1"/>
            <a:ext cx="12192000" cy="6718300"/>
          </a:xfrm>
          <a:prstGeom prst="rect">
            <a:avLst/>
          </a:prstGeom>
          <a:solidFill>
            <a:srgbClr val="0020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F0EAF14-AE2C-8947-3035-3F18D95AF1F4}"/>
              </a:ext>
            </a:extLst>
          </p:cNvPr>
          <p:cNvSpPr txBox="1"/>
          <p:nvPr/>
        </p:nvSpPr>
        <p:spPr>
          <a:xfrm>
            <a:off x="5665114" y="1993720"/>
            <a:ext cx="6005731" cy="1692771"/>
          </a:xfrm>
          <a:prstGeom prst="rect">
            <a:avLst/>
          </a:prstGeom>
          <a:noFill/>
        </p:spPr>
        <p:txBody>
          <a:bodyPr wrap="square" rtlCol="0">
            <a:spAutoFit/>
          </a:bodyPr>
          <a:lstStyle/>
          <a:p>
            <a:pPr>
              <a:spcAft>
                <a:spcPts val="453"/>
              </a:spcAft>
            </a:pPr>
            <a:r>
              <a:rPr lang="en-US" sz="4000" b="1" dirty="0">
                <a:solidFill>
                  <a:srgbClr val="FED02F"/>
                </a:solidFill>
                <a:latin typeface="Atkinson Hyperlegible" pitchFamily="2" charset="0"/>
              </a:rPr>
              <a:t>75% - 90% </a:t>
            </a:r>
            <a:br>
              <a:rPr lang="en-US" sz="3200" b="1" dirty="0">
                <a:solidFill>
                  <a:srgbClr val="FED02F"/>
                </a:solidFill>
                <a:latin typeface="Atkinson Hyperlegible" pitchFamily="2" charset="0"/>
              </a:rPr>
            </a:br>
            <a:r>
              <a:rPr lang="en-US" sz="3200" dirty="0">
                <a:solidFill>
                  <a:srgbClr val="FED02F"/>
                </a:solidFill>
                <a:latin typeface="Atkinson Hyperlegible" pitchFamily="2" charset="0"/>
              </a:rPr>
              <a:t>of waste produced is similar </a:t>
            </a:r>
            <a:br>
              <a:rPr lang="en-US" sz="3200" dirty="0">
                <a:solidFill>
                  <a:srgbClr val="FED02F"/>
                </a:solidFill>
                <a:latin typeface="Atkinson Hyperlegible" pitchFamily="2" charset="0"/>
              </a:rPr>
            </a:br>
            <a:r>
              <a:rPr lang="en-US" sz="3200" dirty="0">
                <a:solidFill>
                  <a:srgbClr val="FED02F"/>
                </a:solidFill>
                <a:latin typeface="Atkinson Hyperlegible" pitchFamily="2" charset="0"/>
              </a:rPr>
              <a:t>to domestic waste</a:t>
            </a:r>
          </a:p>
        </p:txBody>
      </p:sp>
      <p:grpSp>
        <p:nvGrpSpPr>
          <p:cNvPr id="3" name="Group 2">
            <a:extLst>
              <a:ext uri="{FF2B5EF4-FFF2-40B4-BE49-F238E27FC236}">
                <a16:creationId xmlns:a16="http://schemas.microsoft.com/office/drawing/2014/main" id="{94C164F9-8990-DF7A-C43A-8664731FD801}"/>
              </a:ext>
            </a:extLst>
          </p:cNvPr>
          <p:cNvGrpSpPr/>
          <p:nvPr/>
        </p:nvGrpSpPr>
        <p:grpSpPr>
          <a:xfrm>
            <a:off x="-2091553" y="-3195069"/>
            <a:ext cx="6938526" cy="7100953"/>
            <a:chOff x="-2091553" y="-1924735"/>
            <a:chExt cx="6938526" cy="7100953"/>
          </a:xfrm>
        </p:grpSpPr>
        <p:grpSp>
          <p:nvGrpSpPr>
            <p:cNvPr id="37" name="Group 36">
              <a:extLst>
                <a:ext uri="{FF2B5EF4-FFF2-40B4-BE49-F238E27FC236}">
                  <a16:creationId xmlns:a16="http://schemas.microsoft.com/office/drawing/2014/main" id="{C5CD3104-7592-E859-23EA-742882E17B80}"/>
                </a:ext>
              </a:extLst>
            </p:cNvPr>
            <p:cNvGrpSpPr/>
            <p:nvPr/>
          </p:nvGrpSpPr>
          <p:grpSpPr>
            <a:xfrm>
              <a:off x="-2091553" y="-1924735"/>
              <a:ext cx="6865296" cy="7100953"/>
              <a:chOff x="-2091553" y="-1924735"/>
              <a:chExt cx="6865296" cy="7100953"/>
            </a:xfrm>
          </p:grpSpPr>
          <p:sp>
            <p:nvSpPr>
              <p:cNvPr id="34" name="Arc 33">
                <a:extLst>
                  <a:ext uri="{FF2B5EF4-FFF2-40B4-BE49-F238E27FC236}">
                    <a16:creationId xmlns:a16="http://schemas.microsoft.com/office/drawing/2014/main" id="{424ACCA0-E68F-D450-AAFC-39BE63989DE9}"/>
                  </a:ext>
                </a:extLst>
              </p:cNvPr>
              <p:cNvSpPr/>
              <p:nvPr/>
            </p:nvSpPr>
            <p:spPr>
              <a:xfrm rot="5400000">
                <a:off x="-1843077" y="-2173211"/>
                <a:ext cx="6368343" cy="6865296"/>
              </a:xfrm>
              <a:prstGeom prst="arc">
                <a:avLst>
                  <a:gd name="adj1" fmla="val 16200000"/>
                  <a:gd name="adj2" fmla="val 2197671"/>
                </a:avLst>
              </a:prstGeom>
              <a:ln w="9525">
                <a:solidFill>
                  <a:srgbClr val="FED02F">
                    <a:alpha val="40000"/>
                  </a:srgb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2" name="Arc 31">
                <a:extLst>
                  <a:ext uri="{FF2B5EF4-FFF2-40B4-BE49-F238E27FC236}">
                    <a16:creationId xmlns:a16="http://schemas.microsoft.com/office/drawing/2014/main" id="{91A0A8D5-7623-DBE8-2B8D-22BC4A7C8433}"/>
                  </a:ext>
                </a:extLst>
              </p:cNvPr>
              <p:cNvSpPr/>
              <p:nvPr/>
            </p:nvSpPr>
            <p:spPr>
              <a:xfrm rot="6046341">
                <a:off x="-155023" y="1239871"/>
                <a:ext cx="3430968" cy="4441725"/>
              </a:xfrm>
              <a:prstGeom prst="arc">
                <a:avLst>
                  <a:gd name="adj1" fmla="val 16200000"/>
                  <a:gd name="adj2" fmla="val 3387291"/>
                </a:avLst>
              </a:prstGeom>
              <a:ln w="9525">
                <a:solidFill>
                  <a:srgbClr val="FED02F">
                    <a:alpha val="40000"/>
                  </a:srgb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31" name="Freeform: Shape 30">
              <a:extLst>
                <a:ext uri="{FF2B5EF4-FFF2-40B4-BE49-F238E27FC236}">
                  <a16:creationId xmlns:a16="http://schemas.microsoft.com/office/drawing/2014/main" id="{31E2C8FC-F69A-A702-6E0E-0A1D596DB063}"/>
                </a:ext>
              </a:extLst>
            </p:cNvPr>
            <p:cNvSpPr/>
            <p:nvPr/>
          </p:nvSpPr>
          <p:spPr>
            <a:xfrm rot="20645522">
              <a:off x="-301823" y="960010"/>
              <a:ext cx="5148796" cy="4028292"/>
            </a:xfrm>
            <a:custGeom>
              <a:avLst/>
              <a:gdLst>
                <a:gd name="connsiteX0" fmla="*/ 1791459 w 5148796"/>
                <a:gd name="connsiteY0" fmla="*/ 0 h 4028292"/>
                <a:gd name="connsiteX1" fmla="*/ 4682890 w 5148796"/>
                <a:gd name="connsiteY1" fmla="*/ 824080 h 4028292"/>
                <a:gd name="connsiteX2" fmla="*/ 4692045 w 5148796"/>
                <a:gd name="connsiteY2" fmla="*/ 833461 h 4028292"/>
                <a:gd name="connsiteX3" fmla="*/ 5148796 w 5148796"/>
                <a:gd name="connsiteY3" fmla="*/ 1979154 h 4028292"/>
                <a:gd name="connsiteX4" fmla="*/ 2474366 w 5148796"/>
                <a:gd name="connsiteY4" fmla="*/ 4028292 h 4028292"/>
                <a:gd name="connsiteX5" fmla="*/ 10106 w 5148796"/>
                <a:gd name="connsiteY5" fmla="*/ 2776771 h 4028292"/>
                <a:gd name="connsiteX6" fmla="*/ 0 w 5148796"/>
                <a:gd name="connsiteY6" fmla="*/ 2755615 h 4028292"/>
                <a:gd name="connsiteX7" fmla="*/ 646892 w 5148796"/>
                <a:gd name="connsiteY7" fmla="*/ 485883 h 4028292"/>
                <a:gd name="connsiteX8" fmla="*/ 773180 w 5148796"/>
                <a:gd name="connsiteY8" fmla="*/ 397939 h 4028292"/>
                <a:gd name="connsiteX9" fmla="*/ 1679073 w 5148796"/>
                <a:gd name="connsiteY9" fmla="*/ 22141 h 4028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48796" h="4028292">
                  <a:moveTo>
                    <a:pt x="1791459" y="0"/>
                  </a:moveTo>
                  <a:lnTo>
                    <a:pt x="4682890" y="824080"/>
                  </a:lnTo>
                  <a:lnTo>
                    <a:pt x="4692045" y="833461"/>
                  </a:lnTo>
                  <a:cubicBezTo>
                    <a:pt x="4980414" y="1160506"/>
                    <a:pt x="5148796" y="1554764"/>
                    <a:pt x="5148796" y="1979154"/>
                  </a:cubicBezTo>
                  <a:cubicBezTo>
                    <a:pt x="5148796" y="3110862"/>
                    <a:pt x="3951413" y="4028292"/>
                    <a:pt x="2474366" y="4028292"/>
                  </a:cubicBezTo>
                  <a:cubicBezTo>
                    <a:pt x="1366581" y="4028292"/>
                    <a:pt x="416107" y="3512237"/>
                    <a:pt x="10106" y="2776771"/>
                  </a:cubicBezTo>
                  <a:lnTo>
                    <a:pt x="0" y="2755615"/>
                  </a:lnTo>
                  <a:lnTo>
                    <a:pt x="646892" y="485883"/>
                  </a:lnTo>
                  <a:lnTo>
                    <a:pt x="773180" y="397939"/>
                  </a:lnTo>
                  <a:cubicBezTo>
                    <a:pt x="1037351" y="230899"/>
                    <a:pt x="1344095" y="101970"/>
                    <a:pt x="1679073" y="22141"/>
                  </a:cubicBezTo>
                  <a:close/>
                </a:path>
              </a:pathLst>
            </a:custGeom>
            <a:solidFill>
              <a:srgbClr val="FED0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TextBox 1">
            <a:extLst>
              <a:ext uri="{FF2B5EF4-FFF2-40B4-BE49-F238E27FC236}">
                <a16:creationId xmlns:a16="http://schemas.microsoft.com/office/drawing/2014/main" id="{D7A864F7-0AA0-BA57-AD18-E9ED2DCEBA7C}"/>
              </a:ext>
            </a:extLst>
          </p:cNvPr>
          <p:cNvSpPr txBox="1"/>
          <p:nvPr/>
        </p:nvSpPr>
        <p:spPr>
          <a:xfrm>
            <a:off x="726858" y="805722"/>
            <a:ext cx="3091433" cy="2123658"/>
          </a:xfrm>
          <a:prstGeom prst="rect">
            <a:avLst/>
          </a:prstGeom>
          <a:noFill/>
        </p:spPr>
        <p:txBody>
          <a:bodyPr wrap="square" rtlCol="0">
            <a:spAutoFit/>
          </a:bodyPr>
          <a:lstStyle/>
          <a:p>
            <a:r>
              <a:rPr lang="en-US" sz="6000" b="1" dirty="0">
                <a:latin typeface="Atkinson Hyperlegible" pitchFamily="2" charset="0"/>
              </a:rPr>
              <a:t>Did you </a:t>
            </a:r>
            <a:r>
              <a:rPr lang="en-US" sz="7200" b="1" dirty="0">
                <a:solidFill>
                  <a:srgbClr val="F0404C"/>
                </a:solidFill>
                <a:latin typeface="Atkinson Hyperlegible" pitchFamily="2" charset="0"/>
              </a:rPr>
              <a:t>know?</a:t>
            </a:r>
            <a:endParaRPr lang="en-US" sz="6000" b="1" dirty="0">
              <a:solidFill>
                <a:srgbClr val="F0404C"/>
              </a:solidFill>
              <a:latin typeface="Atkinson Hyperlegible" pitchFamily="2" charset="0"/>
            </a:endParaRPr>
          </a:p>
        </p:txBody>
      </p:sp>
      <p:sp>
        <p:nvSpPr>
          <p:cNvPr id="12" name="Isosceles Triangle 11">
            <a:extLst>
              <a:ext uri="{FF2B5EF4-FFF2-40B4-BE49-F238E27FC236}">
                <a16:creationId xmlns:a16="http://schemas.microsoft.com/office/drawing/2014/main" id="{79F3EF5F-ED79-6D6F-B47D-C77CBB8AF8DA}"/>
              </a:ext>
            </a:extLst>
          </p:cNvPr>
          <p:cNvSpPr/>
          <p:nvPr/>
        </p:nvSpPr>
        <p:spPr>
          <a:xfrm rot="12767914">
            <a:off x="1337378" y="3460714"/>
            <a:ext cx="648160" cy="766579"/>
          </a:xfrm>
          <a:custGeom>
            <a:avLst/>
            <a:gdLst>
              <a:gd name="connsiteX0" fmla="*/ 0 w 856342"/>
              <a:gd name="connsiteY0" fmla="*/ 766579 h 766579"/>
              <a:gd name="connsiteX1" fmla="*/ 428171 w 856342"/>
              <a:gd name="connsiteY1" fmla="*/ 0 h 766579"/>
              <a:gd name="connsiteX2" fmla="*/ 856342 w 856342"/>
              <a:gd name="connsiteY2" fmla="*/ 766579 h 766579"/>
              <a:gd name="connsiteX3" fmla="*/ 0 w 856342"/>
              <a:gd name="connsiteY3" fmla="*/ 766579 h 766579"/>
              <a:gd name="connsiteX0" fmla="*/ 0 w 856342"/>
              <a:gd name="connsiteY0" fmla="*/ 766579 h 766579"/>
              <a:gd name="connsiteX1" fmla="*/ 428171 w 856342"/>
              <a:gd name="connsiteY1" fmla="*/ 0 h 766579"/>
              <a:gd name="connsiteX2" fmla="*/ 856342 w 856342"/>
              <a:gd name="connsiteY2" fmla="*/ 766579 h 766579"/>
              <a:gd name="connsiteX3" fmla="*/ 0 w 856342"/>
              <a:gd name="connsiteY3" fmla="*/ 766579 h 766579"/>
              <a:gd name="connsiteX0" fmla="*/ 0 w 856342"/>
              <a:gd name="connsiteY0" fmla="*/ 766579 h 766579"/>
              <a:gd name="connsiteX1" fmla="*/ 428171 w 856342"/>
              <a:gd name="connsiteY1" fmla="*/ 0 h 766579"/>
              <a:gd name="connsiteX2" fmla="*/ 856342 w 856342"/>
              <a:gd name="connsiteY2" fmla="*/ 766579 h 766579"/>
              <a:gd name="connsiteX3" fmla="*/ 0 w 856342"/>
              <a:gd name="connsiteY3" fmla="*/ 766579 h 766579"/>
              <a:gd name="connsiteX0" fmla="*/ 1280 w 857622"/>
              <a:gd name="connsiteY0" fmla="*/ 766579 h 766579"/>
              <a:gd name="connsiteX1" fmla="*/ 429451 w 857622"/>
              <a:gd name="connsiteY1" fmla="*/ 0 h 766579"/>
              <a:gd name="connsiteX2" fmla="*/ 857622 w 857622"/>
              <a:gd name="connsiteY2" fmla="*/ 766579 h 766579"/>
              <a:gd name="connsiteX3" fmla="*/ 1280 w 857622"/>
              <a:gd name="connsiteY3" fmla="*/ 766579 h 766579"/>
              <a:gd name="connsiteX0" fmla="*/ 1280 w 857622"/>
              <a:gd name="connsiteY0" fmla="*/ 766579 h 766579"/>
              <a:gd name="connsiteX1" fmla="*/ 429451 w 857622"/>
              <a:gd name="connsiteY1" fmla="*/ 0 h 766579"/>
              <a:gd name="connsiteX2" fmla="*/ 857622 w 857622"/>
              <a:gd name="connsiteY2" fmla="*/ 766579 h 766579"/>
              <a:gd name="connsiteX3" fmla="*/ 1280 w 857622"/>
              <a:gd name="connsiteY3" fmla="*/ 766579 h 766579"/>
            </a:gdLst>
            <a:ahLst/>
            <a:cxnLst>
              <a:cxn ang="0">
                <a:pos x="connsiteX0" y="connsiteY0"/>
              </a:cxn>
              <a:cxn ang="0">
                <a:pos x="connsiteX1" y="connsiteY1"/>
              </a:cxn>
              <a:cxn ang="0">
                <a:pos x="connsiteX2" y="connsiteY2"/>
              </a:cxn>
              <a:cxn ang="0">
                <a:pos x="connsiteX3" y="connsiteY3"/>
              </a:cxn>
            </a:cxnLst>
            <a:rect l="l" t="t" r="r" b="b"/>
            <a:pathLst>
              <a:path w="857622" h="766579">
                <a:moveTo>
                  <a:pt x="1280" y="766579"/>
                </a:moveTo>
                <a:cubicBezTo>
                  <a:pt x="-8556" y="470993"/>
                  <a:pt x="29513" y="188250"/>
                  <a:pt x="429451" y="0"/>
                </a:cubicBezTo>
                <a:cubicBezTo>
                  <a:pt x="329860" y="286520"/>
                  <a:pt x="599791" y="623290"/>
                  <a:pt x="857622" y="766579"/>
                </a:cubicBezTo>
                <a:lnTo>
                  <a:pt x="1280" y="766579"/>
                </a:lnTo>
                <a:close/>
              </a:path>
            </a:pathLst>
          </a:custGeom>
          <a:solidFill>
            <a:srgbClr val="FED0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ED0AC9F-E4CC-40D4-BBBB-48A63D095879}"/>
              </a:ext>
            </a:extLst>
          </p:cNvPr>
          <p:cNvSpPr txBox="1"/>
          <p:nvPr/>
        </p:nvSpPr>
        <p:spPr>
          <a:xfrm>
            <a:off x="5665114" y="4068685"/>
            <a:ext cx="5037356" cy="1338828"/>
          </a:xfrm>
          <a:prstGeom prst="rect">
            <a:avLst/>
          </a:prstGeom>
          <a:noFill/>
        </p:spPr>
        <p:txBody>
          <a:bodyPr wrap="square" rtlCol="0">
            <a:spAutoFit/>
          </a:bodyPr>
          <a:lstStyle/>
          <a:p>
            <a:pPr marL="228600" indent="-228600">
              <a:spcAft>
                <a:spcPts val="1800"/>
              </a:spcAft>
              <a:buFont typeface="Arial" panose="020B0604020202020204" pitchFamily="34" charset="0"/>
              <a:buChar char="•"/>
            </a:pPr>
            <a:r>
              <a:rPr lang="en-US" sz="2200" dirty="0">
                <a:solidFill>
                  <a:schemeClr val="bg1"/>
                </a:solidFill>
                <a:latin typeface="Atkinson Hyperlegible" pitchFamily="2" charset="0"/>
              </a:rPr>
              <a:t>‘Non-hazardous’ or ‘general</a:t>
            </a:r>
            <a:r>
              <a:rPr lang="en-US" sz="2200" b="1" dirty="0">
                <a:solidFill>
                  <a:schemeClr val="bg1"/>
                </a:solidFill>
                <a:latin typeface="Atkinson Hyperlegible" pitchFamily="2" charset="0"/>
              </a:rPr>
              <a:t> </a:t>
            </a:r>
            <a:r>
              <a:rPr lang="en-US" sz="2200" dirty="0">
                <a:solidFill>
                  <a:schemeClr val="bg1"/>
                </a:solidFill>
                <a:latin typeface="Atkinson Hyperlegible" pitchFamily="2" charset="0"/>
              </a:rPr>
              <a:t>waste’.</a:t>
            </a:r>
          </a:p>
          <a:p>
            <a:pPr marL="228600" indent="-228600">
              <a:spcAft>
                <a:spcPts val="1800"/>
              </a:spcAft>
              <a:buFont typeface="Arial" panose="020B0604020202020204" pitchFamily="34" charset="0"/>
              <a:buChar char="•"/>
            </a:pPr>
            <a:r>
              <a:rPr lang="en-US" sz="2200" dirty="0">
                <a:solidFill>
                  <a:schemeClr val="bg1"/>
                </a:solidFill>
                <a:latin typeface="Atkinson Hyperlegible" pitchFamily="2" charset="0"/>
                <a:sym typeface="Wingdings" panose="05000000000000000000" pitchFamily="2" charset="2"/>
              </a:rPr>
              <a:t>No </a:t>
            </a:r>
            <a:r>
              <a:rPr lang="en-US" sz="2200" dirty="0">
                <a:solidFill>
                  <a:schemeClr val="bg1"/>
                </a:solidFill>
                <a:latin typeface="Atkinson Hyperlegible" pitchFamily="2" charset="0"/>
              </a:rPr>
              <a:t>biological, chemical, radioactive or physical hazard.</a:t>
            </a:r>
          </a:p>
        </p:txBody>
      </p:sp>
      <p:cxnSp>
        <p:nvCxnSpPr>
          <p:cNvPr id="15" name="Straight Connector 14">
            <a:extLst>
              <a:ext uri="{FF2B5EF4-FFF2-40B4-BE49-F238E27FC236}">
                <a16:creationId xmlns:a16="http://schemas.microsoft.com/office/drawing/2014/main" id="{758D2506-F946-8D73-5C0E-A0E10EAB00D9}"/>
              </a:ext>
            </a:extLst>
          </p:cNvPr>
          <p:cNvCxnSpPr>
            <a:cxnSpLocks/>
          </p:cNvCxnSpPr>
          <p:nvPr/>
        </p:nvCxnSpPr>
        <p:spPr>
          <a:xfrm>
            <a:off x="5665113" y="3877588"/>
            <a:ext cx="5029200" cy="0"/>
          </a:xfrm>
          <a:prstGeom prst="line">
            <a:avLst/>
          </a:prstGeom>
          <a:ln w="635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grpSp>
        <p:nvGrpSpPr>
          <p:cNvPr id="29" name="Group 28">
            <a:extLst>
              <a:ext uri="{FF2B5EF4-FFF2-40B4-BE49-F238E27FC236}">
                <a16:creationId xmlns:a16="http://schemas.microsoft.com/office/drawing/2014/main" id="{F3DEA181-8D18-9D7E-5065-831692A58811}"/>
              </a:ext>
            </a:extLst>
          </p:cNvPr>
          <p:cNvGrpSpPr/>
          <p:nvPr/>
        </p:nvGrpSpPr>
        <p:grpSpPr>
          <a:xfrm rot="21269569">
            <a:off x="292187" y="4086718"/>
            <a:ext cx="1204154" cy="1218486"/>
            <a:chOff x="1242657" y="3132311"/>
            <a:chExt cx="1204154" cy="1218486"/>
          </a:xfrm>
        </p:grpSpPr>
        <p:sp>
          <p:nvSpPr>
            <p:cNvPr id="21" name="Freeform: Shape 20">
              <a:extLst>
                <a:ext uri="{FF2B5EF4-FFF2-40B4-BE49-F238E27FC236}">
                  <a16:creationId xmlns:a16="http://schemas.microsoft.com/office/drawing/2014/main" id="{25EF5269-541A-AC71-5B9B-4D3868054C51}"/>
                </a:ext>
              </a:extLst>
            </p:cNvPr>
            <p:cNvSpPr/>
            <p:nvPr/>
          </p:nvSpPr>
          <p:spPr>
            <a:xfrm rot="20035072">
              <a:off x="1526042" y="3950421"/>
              <a:ext cx="116835" cy="400376"/>
            </a:xfrm>
            <a:custGeom>
              <a:avLst/>
              <a:gdLst>
                <a:gd name="connsiteX0" fmla="*/ 39482 w 116835"/>
                <a:gd name="connsiteY0" fmla="*/ 202 h 400376"/>
                <a:gd name="connsiteX1" fmla="*/ 196 w 116835"/>
                <a:gd name="connsiteY1" fmla="*/ 47733 h 400376"/>
                <a:gd name="connsiteX2" fmla="*/ 29822 w 116835"/>
                <a:gd name="connsiteY2" fmla="*/ 360888 h 400376"/>
                <a:gd name="connsiteX3" fmla="*/ 77353 w 116835"/>
                <a:gd name="connsiteY3" fmla="*/ 400174 h 400376"/>
                <a:gd name="connsiteX4" fmla="*/ 77353 w 116835"/>
                <a:gd name="connsiteY4" fmla="*/ 400174 h 400376"/>
                <a:gd name="connsiteX5" fmla="*/ 116639 w 116835"/>
                <a:gd name="connsiteY5" fmla="*/ 352643 h 400376"/>
                <a:gd name="connsiteX6" fmla="*/ 87013 w 116835"/>
                <a:gd name="connsiteY6" fmla="*/ 39488 h 400376"/>
                <a:gd name="connsiteX7" fmla="*/ 39482 w 116835"/>
                <a:gd name="connsiteY7" fmla="*/ 202 h 400376"/>
                <a:gd name="connsiteX8" fmla="*/ 39482 w 116835"/>
                <a:gd name="connsiteY8" fmla="*/ 202 h 400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35" h="400376">
                  <a:moveTo>
                    <a:pt x="39482" y="202"/>
                  </a:moveTo>
                  <a:cubicBezTo>
                    <a:pt x="15514" y="2466"/>
                    <a:pt x="-2067" y="23766"/>
                    <a:pt x="196" y="47733"/>
                  </a:cubicBezTo>
                  <a:cubicBezTo>
                    <a:pt x="7471" y="124648"/>
                    <a:pt x="22547" y="283974"/>
                    <a:pt x="29822" y="360888"/>
                  </a:cubicBezTo>
                  <a:cubicBezTo>
                    <a:pt x="32086" y="384856"/>
                    <a:pt x="53345" y="402478"/>
                    <a:pt x="77353" y="400174"/>
                  </a:cubicBezTo>
                  <a:lnTo>
                    <a:pt x="77353" y="400174"/>
                  </a:lnTo>
                  <a:cubicBezTo>
                    <a:pt x="101321" y="397910"/>
                    <a:pt x="118902" y="376610"/>
                    <a:pt x="116639" y="352643"/>
                  </a:cubicBezTo>
                  <a:cubicBezTo>
                    <a:pt x="109364" y="275728"/>
                    <a:pt x="94288" y="116403"/>
                    <a:pt x="87013" y="39488"/>
                  </a:cubicBezTo>
                  <a:cubicBezTo>
                    <a:pt x="84750" y="15521"/>
                    <a:pt x="63490" y="-2101"/>
                    <a:pt x="39482" y="202"/>
                  </a:cubicBezTo>
                  <a:lnTo>
                    <a:pt x="39482" y="202"/>
                  </a:lnTo>
                  <a:close/>
                </a:path>
              </a:pathLst>
            </a:custGeom>
            <a:solidFill>
              <a:srgbClr val="D32F2F"/>
            </a:solidFill>
            <a:ln w="0" cap="flat">
              <a:solidFill>
                <a:srgbClr val="EF414A"/>
              </a:solid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AF147720-BACE-060D-27A3-AD715F4B8E50}"/>
                </a:ext>
              </a:extLst>
            </p:cNvPr>
            <p:cNvSpPr/>
            <p:nvPr/>
          </p:nvSpPr>
          <p:spPr>
            <a:xfrm rot="20035072">
              <a:off x="1449041" y="3341500"/>
              <a:ext cx="702536" cy="776177"/>
            </a:xfrm>
            <a:custGeom>
              <a:avLst/>
              <a:gdLst>
                <a:gd name="connsiteX0" fmla="*/ 702537 w 702536"/>
                <a:gd name="connsiteY0" fmla="*/ 776177 h 776177"/>
                <a:gd name="connsiteX1" fmla="*/ 31041 w 702536"/>
                <a:gd name="connsiteY1" fmla="*/ 613618 h 776177"/>
                <a:gd name="connsiteX2" fmla="*/ 0 w 702536"/>
                <a:gd name="connsiteY2" fmla="*/ 285630 h 776177"/>
                <a:gd name="connsiteX3" fmla="*/ 629098 w 702536"/>
                <a:gd name="connsiteY3" fmla="*/ 0 h 776177"/>
                <a:gd name="connsiteX4" fmla="*/ 702537 w 702536"/>
                <a:gd name="connsiteY4" fmla="*/ 776177 h 776177"/>
                <a:gd name="connsiteX5" fmla="*/ 702537 w 702536"/>
                <a:gd name="connsiteY5" fmla="*/ 776177 h 776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2536" h="776177">
                  <a:moveTo>
                    <a:pt x="702537" y="776177"/>
                  </a:moveTo>
                  <a:cubicBezTo>
                    <a:pt x="702537" y="776177"/>
                    <a:pt x="372366" y="581527"/>
                    <a:pt x="31041" y="613618"/>
                  </a:cubicBezTo>
                  <a:lnTo>
                    <a:pt x="0" y="285630"/>
                  </a:lnTo>
                  <a:cubicBezTo>
                    <a:pt x="341285" y="253094"/>
                    <a:pt x="629098" y="0"/>
                    <a:pt x="629098" y="0"/>
                  </a:cubicBezTo>
                  <a:lnTo>
                    <a:pt x="702537" y="776177"/>
                  </a:lnTo>
                  <a:lnTo>
                    <a:pt x="702537" y="776177"/>
                  </a:lnTo>
                  <a:close/>
                </a:path>
              </a:pathLst>
            </a:custGeom>
            <a:solidFill>
              <a:srgbClr val="FFFFFF"/>
            </a:solidFill>
            <a:ln w="0"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816268C0-ACD3-E55C-EC58-22A01E2E5BCA}"/>
                </a:ext>
              </a:extLst>
            </p:cNvPr>
            <p:cNvSpPr/>
            <p:nvPr/>
          </p:nvSpPr>
          <p:spPr>
            <a:xfrm rot="20035072">
              <a:off x="1242657" y="3830437"/>
              <a:ext cx="316121" cy="341584"/>
            </a:xfrm>
            <a:custGeom>
              <a:avLst/>
              <a:gdLst>
                <a:gd name="connsiteX0" fmla="*/ 149237 w 316121"/>
                <a:gd name="connsiteY0" fmla="*/ 12893 h 341584"/>
                <a:gd name="connsiteX1" fmla="*/ 743 w 316121"/>
                <a:gd name="connsiteY1" fmla="*/ 192387 h 341584"/>
                <a:gd name="connsiteX2" fmla="*/ 743 w 316121"/>
                <a:gd name="connsiteY2" fmla="*/ 192387 h 341584"/>
                <a:gd name="connsiteX3" fmla="*/ 180238 w 316121"/>
                <a:gd name="connsiteY3" fmla="*/ 340841 h 341584"/>
                <a:gd name="connsiteX4" fmla="*/ 316121 w 316121"/>
                <a:gd name="connsiteY4" fmla="*/ 327988 h 341584"/>
                <a:gd name="connsiteX5" fmla="*/ 285081 w 316121"/>
                <a:gd name="connsiteY5" fmla="*/ 0 h 341584"/>
                <a:gd name="connsiteX6" fmla="*/ 149197 w 316121"/>
                <a:gd name="connsiteY6" fmla="*/ 12853 h 341584"/>
                <a:gd name="connsiteX7" fmla="*/ 149197 w 316121"/>
                <a:gd name="connsiteY7" fmla="*/ 12853 h 34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6121" h="341584">
                  <a:moveTo>
                    <a:pt x="149237" y="12893"/>
                  </a:moveTo>
                  <a:cubicBezTo>
                    <a:pt x="58662" y="21462"/>
                    <a:pt x="-7825" y="101852"/>
                    <a:pt x="743" y="192387"/>
                  </a:cubicBezTo>
                  <a:lnTo>
                    <a:pt x="743" y="192387"/>
                  </a:lnTo>
                  <a:cubicBezTo>
                    <a:pt x="9312" y="282963"/>
                    <a:pt x="89662" y="349409"/>
                    <a:pt x="180238" y="340841"/>
                  </a:cubicBezTo>
                  <a:cubicBezTo>
                    <a:pt x="250241" y="334212"/>
                    <a:pt x="316121" y="327988"/>
                    <a:pt x="316121" y="327988"/>
                  </a:cubicBezTo>
                  <a:lnTo>
                    <a:pt x="285081" y="0"/>
                  </a:lnTo>
                  <a:cubicBezTo>
                    <a:pt x="285081" y="0"/>
                    <a:pt x="219200" y="6224"/>
                    <a:pt x="149197" y="12853"/>
                  </a:cubicBezTo>
                  <a:lnTo>
                    <a:pt x="149197" y="12853"/>
                  </a:lnTo>
                  <a:close/>
                </a:path>
              </a:pathLst>
            </a:custGeom>
            <a:solidFill>
              <a:srgbClr val="EF414A"/>
            </a:solidFill>
            <a:ln w="0" cap="flat">
              <a:noFill/>
              <a:prstDash val="solid"/>
              <a:miter/>
            </a:ln>
          </p:spPr>
          <p:txBody>
            <a:bodyPr rtlCol="0" anchor="ctr"/>
            <a:lstStyle/>
            <a:p>
              <a:endParaRPr lang="en-US" dirty="0"/>
            </a:p>
          </p:txBody>
        </p:sp>
        <p:sp>
          <p:nvSpPr>
            <p:cNvPr id="24" name="Freeform: Shape 23">
              <a:extLst>
                <a:ext uri="{FF2B5EF4-FFF2-40B4-BE49-F238E27FC236}">
                  <a16:creationId xmlns:a16="http://schemas.microsoft.com/office/drawing/2014/main" id="{A791D559-4474-AFBE-AE89-3A2D2EBCF311}"/>
                </a:ext>
              </a:extLst>
            </p:cNvPr>
            <p:cNvSpPr/>
            <p:nvPr/>
          </p:nvSpPr>
          <p:spPr>
            <a:xfrm rot="20035072">
              <a:off x="2125734" y="3440206"/>
              <a:ext cx="106770" cy="193425"/>
            </a:xfrm>
            <a:custGeom>
              <a:avLst/>
              <a:gdLst>
                <a:gd name="connsiteX0" fmla="*/ 727 w 106770"/>
                <a:gd name="connsiteY0" fmla="*/ 433 h 193425"/>
                <a:gd name="connsiteX1" fmla="*/ 71620 w 106770"/>
                <a:gd name="connsiteY1" fmla="*/ 22218 h 193425"/>
                <a:gd name="connsiteX2" fmla="*/ 106338 w 106770"/>
                <a:gd name="connsiteY2" fmla="*/ 87734 h 193425"/>
                <a:gd name="connsiteX3" fmla="*/ 106338 w 106770"/>
                <a:gd name="connsiteY3" fmla="*/ 87734 h 193425"/>
                <a:gd name="connsiteX4" fmla="*/ 84553 w 106770"/>
                <a:gd name="connsiteY4" fmla="*/ 158627 h 193425"/>
                <a:gd name="connsiteX5" fmla="*/ 19037 w 106770"/>
                <a:gd name="connsiteY5" fmla="*/ 193345 h 193425"/>
                <a:gd name="connsiteX6" fmla="*/ 18269 w 106770"/>
                <a:gd name="connsiteY6" fmla="*/ 193426 h 193425"/>
                <a:gd name="connsiteX7" fmla="*/ 0 w 106770"/>
                <a:gd name="connsiteY7" fmla="*/ 513 h 193425"/>
                <a:gd name="connsiteX8" fmla="*/ 768 w 106770"/>
                <a:gd name="connsiteY8" fmla="*/ 433 h 193425"/>
                <a:gd name="connsiteX9" fmla="*/ 768 w 106770"/>
                <a:gd name="connsiteY9" fmla="*/ 433 h 19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770" h="193425">
                  <a:moveTo>
                    <a:pt x="727" y="433"/>
                  </a:moveTo>
                  <a:cubicBezTo>
                    <a:pt x="26312" y="-1993"/>
                    <a:pt x="51815" y="5848"/>
                    <a:pt x="71620" y="22218"/>
                  </a:cubicBezTo>
                  <a:cubicBezTo>
                    <a:pt x="91424" y="38587"/>
                    <a:pt x="103913" y="62150"/>
                    <a:pt x="106338" y="87734"/>
                  </a:cubicBezTo>
                  <a:lnTo>
                    <a:pt x="106338" y="87734"/>
                  </a:lnTo>
                  <a:cubicBezTo>
                    <a:pt x="108764" y="113319"/>
                    <a:pt x="100923" y="138822"/>
                    <a:pt x="84553" y="158627"/>
                  </a:cubicBezTo>
                  <a:cubicBezTo>
                    <a:pt x="68184" y="178431"/>
                    <a:pt x="44621" y="190920"/>
                    <a:pt x="19037" y="193345"/>
                  </a:cubicBezTo>
                  <a:cubicBezTo>
                    <a:pt x="18552" y="193386"/>
                    <a:pt x="18269" y="193426"/>
                    <a:pt x="18269" y="193426"/>
                  </a:cubicBezTo>
                  <a:lnTo>
                    <a:pt x="0" y="513"/>
                  </a:lnTo>
                  <a:cubicBezTo>
                    <a:pt x="0" y="513"/>
                    <a:pt x="242" y="513"/>
                    <a:pt x="768" y="433"/>
                  </a:cubicBezTo>
                  <a:lnTo>
                    <a:pt x="768" y="433"/>
                  </a:lnTo>
                  <a:close/>
                </a:path>
              </a:pathLst>
            </a:custGeom>
            <a:solidFill>
              <a:srgbClr val="FFFFFF"/>
            </a:solidFill>
            <a:ln w="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D6109BC7-9F06-A0A2-4347-827DAEC49213}"/>
                </a:ext>
              </a:extLst>
            </p:cNvPr>
            <p:cNvSpPr/>
            <p:nvPr/>
          </p:nvSpPr>
          <p:spPr>
            <a:xfrm rot="20035072">
              <a:off x="2039271" y="3132311"/>
              <a:ext cx="143691" cy="883250"/>
            </a:xfrm>
            <a:custGeom>
              <a:avLst/>
              <a:gdLst>
                <a:gd name="connsiteX0" fmla="*/ 30095 w 143691"/>
                <a:gd name="connsiteY0" fmla="*/ 186 h 883250"/>
                <a:gd name="connsiteX1" fmla="*/ 145 w 143691"/>
                <a:gd name="connsiteY1" fmla="*/ 36359 h 883250"/>
                <a:gd name="connsiteX2" fmla="*/ 77423 w 143691"/>
                <a:gd name="connsiteY2" fmla="*/ 853156 h 883250"/>
                <a:gd name="connsiteX3" fmla="*/ 113597 w 143691"/>
                <a:gd name="connsiteY3" fmla="*/ 883106 h 883250"/>
                <a:gd name="connsiteX4" fmla="*/ 113597 w 143691"/>
                <a:gd name="connsiteY4" fmla="*/ 883106 h 883250"/>
                <a:gd name="connsiteX5" fmla="*/ 143547 w 143691"/>
                <a:gd name="connsiteY5" fmla="*/ 846891 h 883250"/>
                <a:gd name="connsiteX6" fmla="*/ 66268 w 143691"/>
                <a:gd name="connsiteY6" fmla="*/ 30095 h 883250"/>
                <a:gd name="connsiteX7" fmla="*/ 30054 w 143691"/>
                <a:gd name="connsiteY7" fmla="*/ 145 h 883250"/>
                <a:gd name="connsiteX8" fmla="*/ 30054 w 143691"/>
                <a:gd name="connsiteY8" fmla="*/ 145 h 88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691" h="883250">
                  <a:moveTo>
                    <a:pt x="30095" y="186"/>
                  </a:moveTo>
                  <a:cubicBezTo>
                    <a:pt x="11826" y="1924"/>
                    <a:pt x="-1552" y="18131"/>
                    <a:pt x="145" y="36359"/>
                  </a:cubicBezTo>
                  <a:cubicBezTo>
                    <a:pt x="13321" y="175638"/>
                    <a:pt x="64247" y="713877"/>
                    <a:pt x="77423" y="853156"/>
                  </a:cubicBezTo>
                  <a:cubicBezTo>
                    <a:pt x="79161" y="871425"/>
                    <a:pt x="95369" y="884803"/>
                    <a:pt x="113597" y="883106"/>
                  </a:cubicBezTo>
                  <a:lnTo>
                    <a:pt x="113597" y="883106"/>
                  </a:lnTo>
                  <a:cubicBezTo>
                    <a:pt x="131866" y="881368"/>
                    <a:pt x="145244" y="865160"/>
                    <a:pt x="143547" y="846891"/>
                  </a:cubicBezTo>
                  <a:cubicBezTo>
                    <a:pt x="130370" y="707613"/>
                    <a:pt x="79444" y="169373"/>
                    <a:pt x="66268" y="30095"/>
                  </a:cubicBezTo>
                  <a:cubicBezTo>
                    <a:pt x="64530" y="11826"/>
                    <a:pt x="48323" y="-1552"/>
                    <a:pt x="30054" y="145"/>
                  </a:cubicBezTo>
                  <a:lnTo>
                    <a:pt x="30054" y="145"/>
                  </a:lnTo>
                  <a:close/>
                </a:path>
              </a:pathLst>
            </a:custGeom>
            <a:solidFill>
              <a:srgbClr val="EF5350"/>
            </a:solidFill>
            <a:ln w="0" cap="flat">
              <a:solidFill>
                <a:srgbClr val="EF414A"/>
              </a:solid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F22E1F77-7C89-E6BA-7C82-A154E526A5AC}"/>
                </a:ext>
              </a:extLst>
            </p:cNvPr>
            <p:cNvSpPr/>
            <p:nvPr/>
          </p:nvSpPr>
          <p:spPr>
            <a:xfrm rot="20035072">
              <a:off x="2283622" y="3397711"/>
              <a:ext cx="144245" cy="52789"/>
            </a:xfrm>
            <a:custGeom>
              <a:avLst/>
              <a:gdLst>
                <a:gd name="connsiteX0" fmla="*/ 19580 w 144245"/>
                <a:gd name="connsiteY0" fmla="*/ 9642 h 52789"/>
                <a:gd name="connsiteX1" fmla="*/ 99 w 144245"/>
                <a:gd name="connsiteY1" fmla="*/ 33205 h 52789"/>
                <a:gd name="connsiteX2" fmla="*/ 99 w 144245"/>
                <a:gd name="connsiteY2" fmla="*/ 33205 h 52789"/>
                <a:gd name="connsiteX3" fmla="*/ 7859 w 144245"/>
                <a:gd name="connsiteY3" fmla="*/ 47836 h 52789"/>
                <a:gd name="connsiteX4" fmla="*/ 23662 w 144245"/>
                <a:gd name="connsiteY4" fmla="*/ 52686 h 52789"/>
                <a:gd name="connsiteX5" fmla="*/ 124665 w 144245"/>
                <a:gd name="connsiteY5" fmla="*/ 43148 h 52789"/>
                <a:gd name="connsiteX6" fmla="*/ 144147 w 144245"/>
                <a:gd name="connsiteY6" fmla="*/ 19585 h 52789"/>
                <a:gd name="connsiteX7" fmla="*/ 144147 w 144245"/>
                <a:gd name="connsiteY7" fmla="*/ 19585 h 52789"/>
                <a:gd name="connsiteX8" fmla="*/ 136387 w 144245"/>
                <a:gd name="connsiteY8" fmla="*/ 4953 h 52789"/>
                <a:gd name="connsiteX9" fmla="*/ 120583 w 144245"/>
                <a:gd name="connsiteY9" fmla="*/ 103 h 52789"/>
                <a:gd name="connsiteX10" fmla="*/ 19580 w 144245"/>
                <a:gd name="connsiteY10" fmla="*/ 9642 h 52789"/>
                <a:gd name="connsiteX11" fmla="*/ 19580 w 144245"/>
                <a:gd name="connsiteY11" fmla="*/ 9642 h 52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245" h="52789">
                  <a:moveTo>
                    <a:pt x="19580" y="9642"/>
                  </a:moveTo>
                  <a:cubicBezTo>
                    <a:pt x="7697" y="10774"/>
                    <a:pt x="-1033" y="21322"/>
                    <a:pt x="99" y="33205"/>
                  </a:cubicBezTo>
                  <a:lnTo>
                    <a:pt x="99" y="33205"/>
                  </a:lnTo>
                  <a:cubicBezTo>
                    <a:pt x="624" y="38904"/>
                    <a:pt x="3413" y="44158"/>
                    <a:pt x="7859" y="47836"/>
                  </a:cubicBezTo>
                  <a:cubicBezTo>
                    <a:pt x="12264" y="51474"/>
                    <a:pt x="17963" y="53252"/>
                    <a:pt x="23662" y="52686"/>
                  </a:cubicBezTo>
                  <a:cubicBezTo>
                    <a:pt x="50863" y="50100"/>
                    <a:pt x="97464" y="45694"/>
                    <a:pt x="124665" y="43148"/>
                  </a:cubicBezTo>
                  <a:cubicBezTo>
                    <a:pt x="136548" y="42016"/>
                    <a:pt x="145278" y="31467"/>
                    <a:pt x="144147" y="19585"/>
                  </a:cubicBezTo>
                  <a:lnTo>
                    <a:pt x="144147" y="19585"/>
                  </a:lnTo>
                  <a:cubicBezTo>
                    <a:pt x="143621" y="13886"/>
                    <a:pt x="140832" y="8631"/>
                    <a:pt x="136387" y="4953"/>
                  </a:cubicBezTo>
                  <a:cubicBezTo>
                    <a:pt x="131981" y="1316"/>
                    <a:pt x="126282" y="-463"/>
                    <a:pt x="120583" y="103"/>
                  </a:cubicBezTo>
                  <a:cubicBezTo>
                    <a:pt x="93382" y="2690"/>
                    <a:pt x="46781" y="7096"/>
                    <a:pt x="19580" y="9642"/>
                  </a:cubicBezTo>
                  <a:lnTo>
                    <a:pt x="19580" y="9642"/>
                  </a:lnTo>
                  <a:close/>
                </a:path>
              </a:pathLst>
            </a:custGeom>
            <a:solidFill>
              <a:srgbClr val="FFFFFF"/>
            </a:solidFill>
            <a:ln w="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9FEEE084-5C89-29FD-23CE-C146F3A10A4F}"/>
                </a:ext>
              </a:extLst>
            </p:cNvPr>
            <p:cNvSpPr/>
            <p:nvPr/>
          </p:nvSpPr>
          <p:spPr>
            <a:xfrm rot="20035072">
              <a:off x="2325394" y="3561924"/>
              <a:ext cx="121417" cy="107919"/>
            </a:xfrm>
            <a:custGeom>
              <a:avLst/>
              <a:gdLst>
                <a:gd name="connsiteX0" fmla="*/ 35388 w 121417"/>
                <a:gd name="connsiteY0" fmla="*/ 4955 h 107919"/>
                <a:gd name="connsiteX1" fmla="*/ 19585 w 121417"/>
                <a:gd name="connsiteY1" fmla="*/ 105 h 107919"/>
                <a:gd name="connsiteX2" fmla="*/ 4953 w 121417"/>
                <a:gd name="connsiteY2" fmla="*/ 7865 h 107919"/>
                <a:gd name="connsiteX3" fmla="*/ 4953 w 121417"/>
                <a:gd name="connsiteY3" fmla="*/ 7865 h 107919"/>
                <a:gd name="connsiteX4" fmla="*/ 103 w 121417"/>
                <a:gd name="connsiteY4" fmla="*/ 23668 h 107919"/>
                <a:gd name="connsiteX5" fmla="*/ 7864 w 121417"/>
                <a:gd name="connsiteY5" fmla="*/ 38299 h 107919"/>
                <a:gd name="connsiteX6" fmla="*/ 86031 w 121417"/>
                <a:gd name="connsiteY6" fmla="*/ 102967 h 107919"/>
                <a:gd name="connsiteX7" fmla="*/ 116465 w 121417"/>
                <a:gd name="connsiteY7" fmla="*/ 100098 h 107919"/>
                <a:gd name="connsiteX8" fmla="*/ 116465 w 121417"/>
                <a:gd name="connsiteY8" fmla="*/ 100098 h 107919"/>
                <a:gd name="connsiteX9" fmla="*/ 113596 w 121417"/>
                <a:gd name="connsiteY9" fmla="*/ 69663 h 107919"/>
                <a:gd name="connsiteX10" fmla="*/ 35428 w 121417"/>
                <a:gd name="connsiteY10" fmla="*/ 4995 h 107919"/>
                <a:gd name="connsiteX11" fmla="*/ 35428 w 121417"/>
                <a:gd name="connsiteY11" fmla="*/ 4995 h 10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417" h="107919">
                  <a:moveTo>
                    <a:pt x="35388" y="4955"/>
                  </a:moveTo>
                  <a:cubicBezTo>
                    <a:pt x="30982" y="1277"/>
                    <a:pt x="25283" y="-461"/>
                    <a:pt x="19585" y="105"/>
                  </a:cubicBezTo>
                  <a:cubicBezTo>
                    <a:pt x="13886" y="630"/>
                    <a:pt x="8631" y="3419"/>
                    <a:pt x="4953" y="7865"/>
                  </a:cubicBezTo>
                  <a:lnTo>
                    <a:pt x="4953" y="7865"/>
                  </a:lnTo>
                  <a:cubicBezTo>
                    <a:pt x="1316" y="12271"/>
                    <a:pt x="-463" y="17969"/>
                    <a:pt x="103" y="23668"/>
                  </a:cubicBezTo>
                  <a:cubicBezTo>
                    <a:pt x="629" y="29367"/>
                    <a:pt x="3418" y="34621"/>
                    <a:pt x="7864" y="38299"/>
                  </a:cubicBezTo>
                  <a:cubicBezTo>
                    <a:pt x="28921" y="55719"/>
                    <a:pt x="64973" y="85547"/>
                    <a:pt x="86031" y="102967"/>
                  </a:cubicBezTo>
                  <a:cubicBezTo>
                    <a:pt x="95246" y="110566"/>
                    <a:pt x="108867" y="109273"/>
                    <a:pt x="116465" y="100098"/>
                  </a:cubicBezTo>
                  <a:lnTo>
                    <a:pt x="116465" y="100098"/>
                  </a:lnTo>
                  <a:cubicBezTo>
                    <a:pt x="124064" y="90883"/>
                    <a:pt x="122770" y="77262"/>
                    <a:pt x="113596" y="69663"/>
                  </a:cubicBezTo>
                  <a:cubicBezTo>
                    <a:pt x="92538" y="52244"/>
                    <a:pt x="56486" y="22415"/>
                    <a:pt x="35428" y="4995"/>
                  </a:cubicBezTo>
                  <a:lnTo>
                    <a:pt x="35428" y="4995"/>
                  </a:lnTo>
                  <a:close/>
                </a:path>
              </a:pathLst>
            </a:custGeom>
            <a:solidFill>
              <a:srgbClr val="FFFFFF"/>
            </a:solidFill>
            <a:ln w="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4A392B99-4530-0AF1-CCDB-161DF0923CB2}"/>
                </a:ext>
              </a:extLst>
            </p:cNvPr>
            <p:cNvSpPr/>
            <p:nvPr/>
          </p:nvSpPr>
          <p:spPr>
            <a:xfrm rot="20035072">
              <a:off x="2144764" y="3249234"/>
              <a:ext cx="107919" cy="121418"/>
            </a:xfrm>
            <a:custGeom>
              <a:avLst/>
              <a:gdLst>
                <a:gd name="connsiteX0" fmla="*/ 4953 w 107919"/>
                <a:gd name="connsiteY0" fmla="*/ 86031 h 121418"/>
                <a:gd name="connsiteX1" fmla="*/ 103 w 107919"/>
                <a:gd name="connsiteY1" fmla="*/ 101834 h 121418"/>
                <a:gd name="connsiteX2" fmla="*/ 7864 w 107919"/>
                <a:gd name="connsiteY2" fmla="*/ 116465 h 121418"/>
                <a:gd name="connsiteX3" fmla="*/ 7864 w 107919"/>
                <a:gd name="connsiteY3" fmla="*/ 116465 h 121418"/>
                <a:gd name="connsiteX4" fmla="*/ 23667 w 107919"/>
                <a:gd name="connsiteY4" fmla="*/ 121315 h 121418"/>
                <a:gd name="connsiteX5" fmla="*/ 38298 w 107919"/>
                <a:gd name="connsiteY5" fmla="*/ 113555 h 121418"/>
                <a:gd name="connsiteX6" fmla="*/ 102966 w 107919"/>
                <a:gd name="connsiteY6" fmla="*/ 35388 h 121418"/>
                <a:gd name="connsiteX7" fmla="*/ 107816 w 107919"/>
                <a:gd name="connsiteY7" fmla="*/ 19585 h 121418"/>
                <a:gd name="connsiteX8" fmla="*/ 100056 w 107919"/>
                <a:gd name="connsiteY8" fmla="*/ 4953 h 121418"/>
                <a:gd name="connsiteX9" fmla="*/ 100056 w 107919"/>
                <a:gd name="connsiteY9" fmla="*/ 4953 h 121418"/>
                <a:gd name="connsiteX10" fmla="*/ 84253 w 107919"/>
                <a:gd name="connsiteY10" fmla="*/ 103 h 121418"/>
                <a:gd name="connsiteX11" fmla="*/ 69621 w 107919"/>
                <a:gd name="connsiteY11" fmla="*/ 7863 h 121418"/>
                <a:gd name="connsiteX12" fmla="*/ 4953 w 107919"/>
                <a:gd name="connsiteY12" fmla="*/ 86031 h 121418"/>
                <a:gd name="connsiteX13" fmla="*/ 4953 w 107919"/>
                <a:gd name="connsiteY13" fmla="*/ 86031 h 12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7919" h="121418">
                  <a:moveTo>
                    <a:pt x="4953" y="86031"/>
                  </a:moveTo>
                  <a:cubicBezTo>
                    <a:pt x="1316" y="90436"/>
                    <a:pt x="-462" y="96135"/>
                    <a:pt x="103" y="101834"/>
                  </a:cubicBezTo>
                  <a:cubicBezTo>
                    <a:pt x="629" y="107533"/>
                    <a:pt x="3418" y="112787"/>
                    <a:pt x="7864" y="116465"/>
                  </a:cubicBezTo>
                  <a:lnTo>
                    <a:pt x="7864" y="116465"/>
                  </a:lnTo>
                  <a:cubicBezTo>
                    <a:pt x="12269" y="120103"/>
                    <a:pt x="17968" y="121881"/>
                    <a:pt x="23667" y="121315"/>
                  </a:cubicBezTo>
                  <a:cubicBezTo>
                    <a:pt x="29366" y="120790"/>
                    <a:pt x="34620" y="118001"/>
                    <a:pt x="38298" y="113555"/>
                  </a:cubicBezTo>
                  <a:cubicBezTo>
                    <a:pt x="55718" y="92498"/>
                    <a:pt x="85546" y="56445"/>
                    <a:pt x="102966" y="35388"/>
                  </a:cubicBezTo>
                  <a:cubicBezTo>
                    <a:pt x="106603" y="30982"/>
                    <a:pt x="108382" y="25283"/>
                    <a:pt x="107816" y="19585"/>
                  </a:cubicBezTo>
                  <a:cubicBezTo>
                    <a:pt x="107290" y="13886"/>
                    <a:pt x="104502" y="8631"/>
                    <a:pt x="100056" y="4953"/>
                  </a:cubicBezTo>
                  <a:cubicBezTo>
                    <a:pt x="100056" y="4953"/>
                    <a:pt x="100056" y="4953"/>
                    <a:pt x="100056" y="4953"/>
                  </a:cubicBezTo>
                  <a:cubicBezTo>
                    <a:pt x="95650" y="1316"/>
                    <a:pt x="89951" y="-463"/>
                    <a:pt x="84253" y="103"/>
                  </a:cubicBezTo>
                  <a:cubicBezTo>
                    <a:pt x="78554" y="629"/>
                    <a:pt x="73299" y="3418"/>
                    <a:pt x="69621" y="7863"/>
                  </a:cubicBezTo>
                  <a:cubicBezTo>
                    <a:pt x="52202" y="28921"/>
                    <a:pt x="22373" y="64973"/>
                    <a:pt x="4953" y="86031"/>
                  </a:cubicBezTo>
                  <a:lnTo>
                    <a:pt x="4953" y="86031"/>
                  </a:lnTo>
                  <a:close/>
                </a:path>
              </a:pathLst>
            </a:custGeom>
            <a:solidFill>
              <a:srgbClr val="FFFFFF"/>
            </a:solidFill>
            <a:ln w="0" cap="flat">
              <a:noFill/>
              <a:prstDash val="solid"/>
              <a:miter/>
            </a:ln>
          </p:spPr>
          <p:txBody>
            <a:bodyPr rtlCol="0" anchor="ctr"/>
            <a:lstStyle/>
            <a:p>
              <a:endParaRPr lang="en-US"/>
            </a:p>
          </p:txBody>
        </p:sp>
      </p:grpSp>
      <p:grpSp>
        <p:nvGrpSpPr>
          <p:cNvPr id="36" name="Group 35">
            <a:extLst>
              <a:ext uri="{FF2B5EF4-FFF2-40B4-BE49-F238E27FC236}">
                <a16:creationId xmlns:a16="http://schemas.microsoft.com/office/drawing/2014/main" id="{A60DF55D-B389-E107-7DC2-64340DAA994D}"/>
              </a:ext>
            </a:extLst>
          </p:cNvPr>
          <p:cNvGrpSpPr/>
          <p:nvPr/>
        </p:nvGrpSpPr>
        <p:grpSpPr>
          <a:xfrm>
            <a:off x="10847057" y="4017663"/>
            <a:ext cx="3930144" cy="4798315"/>
            <a:chOff x="10847057" y="4017663"/>
            <a:chExt cx="3930144" cy="4798315"/>
          </a:xfrm>
        </p:grpSpPr>
        <p:sp>
          <p:nvSpPr>
            <p:cNvPr id="33" name="Arc 32">
              <a:extLst>
                <a:ext uri="{FF2B5EF4-FFF2-40B4-BE49-F238E27FC236}">
                  <a16:creationId xmlns:a16="http://schemas.microsoft.com/office/drawing/2014/main" id="{EEF664C7-8BA6-24E8-1EB3-A154046A5016}"/>
                </a:ext>
              </a:extLst>
            </p:cNvPr>
            <p:cNvSpPr/>
            <p:nvPr/>
          </p:nvSpPr>
          <p:spPr>
            <a:xfrm rot="14907529">
              <a:off x="10980925" y="5251142"/>
              <a:ext cx="3430968" cy="3698703"/>
            </a:xfrm>
            <a:prstGeom prst="arc">
              <a:avLst>
                <a:gd name="adj1" fmla="val 16200000"/>
                <a:gd name="adj2" fmla="val 2197671"/>
              </a:avLst>
            </a:prstGeom>
            <a:ln w="9525">
              <a:solidFill>
                <a:srgbClr val="FED02F">
                  <a:alpha val="40000"/>
                </a:srgb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5" name="Arc 34">
              <a:extLst>
                <a:ext uri="{FF2B5EF4-FFF2-40B4-BE49-F238E27FC236}">
                  <a16:creationId xmlns:a16="http://schemas.microsoft.com/office/drawing/2014/main" id="{B5D58E9B-8E77-C224-19F3-9DB910AE2F45}"/>
                </a:ext>
              </a:extLst>
            </p:cNvPr>
            <p:cNvSpPr/>
            <p:nvPr/>
          </p:nvSpPr>
          <p:spPr>
            <a:xfrm rot="13258376">
              <a:off x="11346233" y="4017663"/>
              <a:ext cx="3430968" cy="3698703"/>
            </a:xfrm>
            <a:prstGeom prst="arc">
              <a:avLst>
                <a:gd name="adj1" fmla="val 16200000"/>
                <a:gd name="adj2" fmla="val 2197671"/>
              </a:avLst>
            </a:prstGeom>
            <a:ln w="9525">
              <a:solidFill>
                <a:srgbClr val="FED02F">
                  <a:alpha val="55000"/>
                </a:srgb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pic>
        <p:nvPicPr>
          <p:cNvPr id="6" name="4">
            <a:hlinkClick r:id="" action="ppaction://media"/>
            <a:extLst>
              <a:ext uri="{FF2B5EF4-FFF2-40B4-BE49-F238E27FC236}">
                <a16:creationId xmlns:a16="http://schemas.microsoft.com/office/drawing/2014/main" id="{A9596E63-929F-6BD6-5817-CC863EB14A24}"/>
              </a:ext>
            </a:extLst>
          </p:cNvPr>
          <p:cNvPicPr>
            <a:picLocks noChangeAspect="1"/>
          </p:cNvPicPr>
          <p:nvPr>
            <a:audioFile r:link="rId1"/>
            <p:extLst>
              <p:ext uri="{DAA4B4D4-6D71-4841-9C94-3DE7FCFB9230}">
                <p14:media xmlns:p14="http://schemas.microsoft.com/office/powerpoint/2010/main" r:embed="rId2">
                  <p14:trim st="23674" end="12124"/>
                </p14:media>
              </p:ext>
            </p:extLst>
          </p:nvPr>
        </p:nvPicPr>
        <p:blipFill>
          <a:blip r:embed="rId5"/>
          <a:stretch>
            <a:fillRect/>
          </a:stretch>
        </p:blipFill>
        <p:spPr>
          <a:xfrm>
            <a:off x="57704" y="6876514"/>
            <a:ext cx="609600" cy="609600"/>
          </a:xfrm>
          <a:prstGeom prst="rect">
            <a:avLst/>
          </a:prstGeom>
        </p:spPr>
      </p:pic>
      <p:grpSp>
        <p:nvGrpSpPr>
          <p:cNvPr id="7" name="Group 6">
            <a:extLst>
              <a:ext uri="{FF2B5EF4-FFF2-40B4-BE49-F238E27FC236}">
                <a16:creationId xmlns:a16="http://schemas.microsoft.com/office/drawing/2014/main" id="{E71BF453-7F9B-D510-0D6F-72F98D788C15}"/>
              </a:ext>
            </a:extLst>
          </p:cNvPr>
          <p:cNvGrpSpPr/>
          <p:nvPr/>
        </p:nvGrpSpPr>
        <p:grpSpPr>
          <a:xfrm>
            <a:off x="10702470" y="-2901241"/>
            <a:ext cx="6865296" cy="7100953"/>
            <a:chOff x="-2091553" y="-1924735"/>
            <a:chExt cx="6865296" cy="7100953"/>
          </a:xfrm>
        </p:grpSpPr>
        <p:sp>
          <p:nvSpPr>
            <p:cNvPr id="9" name="Arc 8">
              <a:extLst>
                <a:ext uri="{FF2B5EF4-FFF2-40B4-BE49-F238E27FC236}">
                  <a16:creationId xmlns:a16="http://schemas.microsoft.com/office/drawing/2014/main" id="{2CCBA139-84C5-2664-29BC-5412FD7FD64E}"/>
                </a:ext>
              </a:extLst>
            </p:cNvPr>
            <p:cNvSpPr/>
            <p:nvPr/>
          </p:nvSpPr>
          <p:spPr>
            <a:xfrm rot="5400000">
              <a:off x="-1843077" y="-2173211"/>
              <a:ext cx="6368343" cy="6865296"/>
            </a:xfrm>
            <a:prstGeom prst="arc">
              <a:avLst>
                <a:gd name="adj1" fmla="val 16200000"/>
                <a:gd name="adj2" fmla="val 2197671"/>
              </a:avLst>
            </a:prstGeom>
            <a:ln w="9525">
              <a:solidFill>
                <a:srgbClr val="FED02F">
                  <a:alpha val="40000"/>
                </a:srgb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Arc 9">
              <a:extLst>
                <a:ext uri="{FF2B5EF4-FFF2-40B4-BE49-F238E27FC236}">
                  <a16:creationId xmlns:a16="http://schemas.microsoft.com/office/drawing/2014/main" id="{F4620F64-4F1C-0EC4-065E-36904B21B7A9}"/>
                </a:ext>
              </a:extLst>
            </p:cNvPr>
            <p:cNvSpPr/>
            <p:nvPr/>
          </p:nvSpPr>
          <p:spPr>
            <a:xfrm rot="6046341">
              <a:off x="-155023" y="1239871"/>
              <a:ext cx="3430968" cy="4441725"/>
            </a:xfrm>
            <a:prstGeom prst="arc">
              <a:avLst>
                <a:gd name="adj1" fmla="val 16200000"/>
                <a:gd name="adj2" fmla="val 3387291"/>
              </a:avLst>
            </a:prstGeom>
            <a:ln w="9525">
              <a:solidFill>
                <a:srgbClr val="FED02F">
                  <a:alpha val="40000"/>
                </a:srgb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3365480514"/>
      </p:ext>
    </p:extLst>
  </p:cSld>
  <p:clrMapOvr>
    <a:masterClrMapping/>
  </p:clrMapOvr>
  <mc:AlternateContent xmlns:mc="http://schemas.openxmlformats.org/markup-compatibility/2006" xmlns:p14="http://schemas.microsoft.com/office/powerpoint/2010/main">
    <mc:Choice Requires="p14">
      <p:transition spd="slow" p14:dur="2000" advClick="0" advTm="13000"/>
    </mc:Choice>
    <mc:Fallback xmlns="">
      <p:transition spd="slow" advClick="0" advTm="1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922" fill="hold"/>
                                        <p:tgtEl>
                                          <p:spTgt spid="6"/>
                                        </p:tgtEl>
                                      </p:cBhvr>
                                    </p:cmd>
                                  </p:childTnLst>
                                </p:cTn>
                              </p:par>
                              <p:par>
                                <p:cTn id="7" presetID="10"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animEffect transition="in" filter="fade">
                                      <p:cBhvr>
                                        <p:cTn id="9" dur="500"/>
                                        <p:tgtEl>
                                          <p:spTgt spid="30"/>
                                        </p:tgtEl>
                                      </p:cBhvr>
                                    </p:animEffect>
                                  </p:childTnLst>
                                </p:cTn>
                              </p:par>
                              <p:par>
                                <p:cTn id="10" presetID="2" presetClass="entr" presetSubtype="4" fill="hold" nodeType="withEffect">
                                  <p:stCondLst>
                                    <p:cond delay="25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fill="hold"/>
                                        <p:tgtEl>
                                          <p:spTgt spid="29"/>
                                        </p:tgtEl>
                                        <p:attrNameLst>
                                          <p:attrName>ppt_x</p:attrName>
                                        </p:attrNameLst>
                                      </p:cBhvr>
                                      <p:tavLst>
                                        <p:tav tm="0">
                                          <p:val>
                                            <p:strVal val="#ppt_x"/>
                                          </p:val>
                                        </p:tav>
                                        <p:tav tm="100000">
                                          <p:val>
                                            <p:strVal val="#ppt_x"/>
                                          </p:val>
                                        </p:tav>
                                      </p:tavLst>
                                    </p:anim>
                                    <p:anim calcmode="lin" valueType="num">
                                      <p:cBhvr additive="base">
                                        <p:cTn id="13" dur="500" fill="hold"/>
                                        <p:tgtEl>
                                          <p:spTgt spid="29"/>
                                        </p:tgtEl>
                                        <p:attrNameLst>
                                          <p:attrName>ppt_y</p:attrName>
                                        </p:attrNameLst>
                                      </p:cBhvr>
                                      <p:tavLst>
                                        <p:tav tm="0">
                                          <p:val>
                                            <p:strVal val="1+#ppt_h/2"/>
                                          </p:val>
                                        </p:tav>
                                        <p:tav tm="100000">
                                          <p:val>
                                            <p:strVal val="#ppt_y"/>
                                          </p:val>
                                        </p:tav>
                                      </p:tavLst>
                                    </p:anim>
                                  </p:childTnLst>
                                </p:cTn>
                              </p:par>
                              <p:par>
                                <p:cTn id="14" presetID="22" presetClass="entr" presetSubtype="4" fill="hold" grpId="0" nodeType="withEffect">
                                  <p:stCondLst>
                                    <p:cond delay="50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par>
                                <p:cTn id="17" presetID="22" presetClass="entr" presetSubtype="4" fill="hold" nodeType="withEffect">
                                  <p:stCondLst>
                                    <p:cond delay="75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par>
                                <p:cTn id="20" presetID="10" presetClass="entr" presetSubtype="0" fill="hold" grpId="0" nodeType="withEffect">
                                  <p:stCondLst>
                                    <p:cond delay="100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10" presetClass="entr" presetSubtype="0" fill="hold" grpId="0" nodeType="withEffect">
                                  <p:stCondLst>
                                    <p:cond delay="125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par>
                                <p:cTn id="26" presetID="22" presetClass="entr" presetSubtype="8" fill="hold" nodeType="withEffect">
                                  <p:stCondLst>
                                    <p:cond delay="1500"/>
                                  </p:stCondLst>
                                  <p:childTnLst>
                                    <p:set>
                                      <p:cBhvr>
                                        <p:cTn id="27" dur="1" fill="hold">
                                          <p:stCondLst>
                                            <p:cond delay="0"/>
                                          </p:stCondLst>
                                        </p:cTn>
                                        <p:tgtEl>
                                          <p:spTgt spid="15"/>
                                        </p:tgtEl>
                                        <p:attrNameLst>
                                          <p:attrName>style.visibility</p:attrName>
                                        </p:attrNameLst>
                                      </p:cBhvr>
                                      <p:to>
                                        <p:strVal val="visible"/>
                                      </p:to>
                                    </p:set>
                                    <p:animEffect transition="in" filter="wipe(left)">
                                      <p:cBhvr>
                                        <p:cTn id="28" dur="500"/>
                                        <p:tgtEl>
                                          <p:spTgt spid="15"/>
                                        </p:tgtEl>
                                      </p:cBhvr>
                                    </p:animEffect>
                                  </p:childTnLst>
                                </p:cTn>
                              </p:par>
                              <p:par>
                                <p:cTn id="29" presetID="10" presetClass="entr" presetSubtype="0" fill="hold" grpId="0" nodeType="withEffect">
                                  <p:stCondLst>
                                    <p:cond delay="175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6" presetClass="entr" presetSubtype="16" fill="hold" nodeType="withEffect">
                                  <p:stCondLst>
                                    <p:cond delay="2000"/>
                                  </p:stCondLst>
                                  <p:childTnLst>
                                    <p:set>
                                      <p:cBhvr>
                                        <p:cTn id="33" dur="1" fill="hold">
                                          <p:stCondLst>
                                            <p:cond delay="0"/>
                                          </p:stCondLst>
                                        </p:cTn>
                                        <p:tgtEl>
                                          <p:spTgt spid="36"/>
                                        </p:tgtEl>
                                        <p:attrNameLst>
                                          <p:attrName>style.visibility</p:attrName>
                                        </p:attrNameLst>
                                      </p:cBhvr>
                                      <p:to>
                                        <p:strVal val="visible"/>
                                      </p:to>
                                    </p:set>
                                    <p:animEffect transition="in" filter="circle(in)">
                                      <p:cBhvr>
                                        <p:cTn id="34" dur="500"/>
                                        <p:tgtEl>
                                          <p:spTgt spid="36"/>
                                        </p:tgtEl>
                                      </p:cBhvr>
                                    </p:animEffect>
                                  </p:childTnLst>
                                </p:cTn>
                              </p:par>
                              <p:par>
                                <p:cTn id="35" presetID="10" presetClass="exit" presetSubtype="0" fill="hold" grpId="1" nodeType="withEffect">
                                  <p:stCondLst>
                                    <p:cond delay="13000"/>
                                  </p:stCondLst>
                                  <p:childTnLst>
                                    <p:animEffect transition="out" filter="fade">
                                      <p:cBhvr>
                                        <p:cTn id="36" dur="500"/>
                                        <p:tgtEl>
                                          <p:spTgt spid="4"/>
                                        </p:tgtEl>
                                      </p:cBhvr>
                                    </p:animEffect>
                                    <p:set>
                                      <p:cBhvr>
                                        <p:cTn id="37" dur="1" fill="hold">
                                          <p:stCondLst>
                                            <p:cond delay="499"/>
                                          </p:stCondLst>
                                        </p:cTn>
                                        <p:tgtEl>
                                          <p:spTgt spid="4"/>
                                        </p:tgtEl>
                                        <p:attrNameLst>
                                          <p:attrName>style.visibility</p:attrName>
                                        </p:attrNameLst>
                                      </p:cBhvr>
                                      <p:to>
                                        <p:strVal val="hidden"/>
                                      </p:to>
                                    </p:set>
                                  </p:childTnLst>
                                </p:cTn>
                              </p:par>
                              <p:par>
                                <p:cTn id="38" presetID="10" presetClass="exit" presetSubtype="0" fill="hold" nodeType="withEffect">
                                  <p:stCondLst>
                                    <p:cond delay="13000"/>
                                  </p:stCondLst>
                                  <p:childTnLst>
                                    <p:animEffect transition="out" filter="fade">
                                      <p:cBhvr>
                                        <p:cTn id="39" dur="500"/>
                                        <p:tgtEl>
                                          <p:spTgt spid="15"/>
                                        </p:tgtEl>
                                      </p:cBhvr>
                                    </p:animEffect>
                                    <p:set>
                                      <p:cBhvr>
                                        <p:cTn id="40" dur="1" fill="hold">
                                          <p:stCondLst>
                                            <p:cond delay="499"/>
                                          </p:stCondLst>
                                        </p:cTn>
                                        <p:tgtEl>
                                          <p:spTgt spid="15"/>
                                        </p:tgtEl>
                                        <p:attrNameLst>
                                          <p:attrName>style.visibility</p:attrName>
                                        </p:attrNameLst>
                                      </p:cBhvr>
                                      <p:to>
                                        <p:strVal val="hidden"/>
                                      </p:to>
                                    </p:set>
                                  </p:childTnLst>
                                </p:cTn>
                              </p:par>
                              <p:par>
                                <p:cTn id="41" presetID="10" presetClass="exit" presetSubtype="0" fill="hold" grpId="1" nodeType="withEffect">
                                  <p:stCondLst>
                                    <p:cond delay="13000"/>
                                  </p:stCondLst>
                                  <p:childTnLst>
                                    <p:animEffect transition="out" filter="fade">
                                      <p:cBhvr>
                                        <p:cTn id="42" dur="500"/>
                                        <p:tgtEl>
                                          <p:spTgt spid="14"/>
                                        </p:tgtEl>
                                      </p:cBhvr>
                                    </p:animEffect>
                                    <p:set>
                                      <p:cBhvr>
                                        <p:cTn id="43"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6"/>
                </p:tgtEl>
              </p:cMediaNode>
            </p:audio>
          </p:childTnLst>
        </p:cTn>
      </p:par>
    </p:tnLst>
    <p:bldLst>
      <p:bldP spid="30" grpId="0" animBg="1"/>
      <p:bldP spid="4" grpId="0"/>
      <p:bldP spid="4" grpId="1"/>
      <p:bldP spid="2" grpId="0"/>
      <p:bldP spid="12" grpId="0" animBg="1"/>
      <p:bldP spid="14" grpId="0"/>
      <p:bldP spid="14"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751191A7-A6E0-18EF-EFC5-E84126B8EE50}"/>
              </a:ext>
            </a:extLst>
          </p:cNvPr>
          <p:cNvSpPr/>
          <p:nvPr/>
        </p:nvSpPr>
        <p:spPr>
          <a:xfrm>
            <a:off x="0" y="1"/>
            <a:ext cx="12192000" cy="6718300"/>
          </a:xfrm>
          <a:prstGeom prst="rect">
            <a:avLst/>
          </a:prstGeom>
          <a:solidFill>
            <a:srgbClr val="0020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FFD0C81A-8256-3ADC-F308-16DF0FCF8E78}"/>
              </a:ext>
            </a:extLst>
          </p:cNvPr>
          <p:cNvGrpSpPr/>
          <p:nvPr/>
        </p:nvGrpSpPr>
        <p:grpSpPr>
          <a:xfrm>
            <a:off x="-2091553" y="-3192053"/>
            <a:ext cx="6865296" cy="7100953"/>
            <a:chOff x="-2091553" y="-1924735"/>
            <a:chExt cx="6865296" cy="7100953"/>
          </a:xfrm>
        </p:grpSpPr>
        <p:sp>
          <p:nvSpPr>
            <p:cNvPr id="5" name="Arc 4">
              <a:extLst>
                <a:ext uri="{FF2B5EF4-FFF2-40B4-BE49-F238E27FC236}">
                  <a16:creationId xmlns:a16="http://schemas.microsoft.com/office/drawing/2014/main" id="{B909820E-66B7-8453-4EE6-15FB44537ACF}"/>
                </a:ext>
              </a:extLst>
            </p:cNvPr>
            <p:cNvSpPr/>
            <p:nvPr/>
          </p:nvSpPr>
          <p:spPr>
            <a:xfrm rot="5400000">
              <a:off x="-1843077" y="-2173211"/>
              <a:ext cx="6368343" cy="6865296"/>
            </a:xfrm>
            <a:prstGeom prst="arc">
              <a:avLst>
                <a:gd name="adj1" fmla="val 16200000"/>
                <a:gd name="adj2" fmla="val 2197671"/>
              </a:avLst>
            </a:prstGeom>
            <a:ln w="9525">
              <a:solidFill>
                <a:srgbClr val="FED02F">
                  <a:alpha val="40000"/>
                </a:srgb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Arc 5">
              <a:extLst>
                <a:ext uri="{FF2B5EF4-FFF2-40B4-BE49-F238E27FC236}">
                  <a16:creationId xmlns:a16="http://schemas.microsoft.com/office/drawing/2014/main" id="{90A53E31-A1F5-64E0-5D40-13A8EA38725F}"/>
                </a:ext>
              </a:extLst>
            </p:cNvPr>
            <p:cNvSpPr/>
            <p:nvPr/>
          </p:nvSpPr>
          <p:spPr>
            <a:xfrm rot="6046341">
              <a:off x="-155023" y="1239871"/>
              <a:ext cx="3430968" cy="4441725"/>
            </a:xfrm>
            <a:prstGeom prst="arc">
              <a:avLst>
                <a:gd name="adj1" fmla="val 16200000"/>
                <a:gd name="adj2" fmla="val 3387291"/>
              </a:avLst>
            </a:prstGeom>
            <a:ln w="9525">
              <a:solidFill>
                <a:srgbClr val="FED02F">
                  <a:alpha val="40000"/>
                </a:srgb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158F0730-69CB-6C68-E49E-15E4C4EA0FCC}"/>
              </a:ext>
            </a:extLst>
          </p:cNvPr>
          <p:cNvGrpSpPr/>
          <p:nvPr/>
        </p:nvGrpSpPr>
        <p:grpSpPr>
          <a:xfrm>
            <a:off x="10847057" y="4017663"/>
            <a:ext cx="3930144" cy="4798315"/>
            <a:chOff x="10847057" y="4017663"/>
            <a:chExt cx="3930144" cy="4798315"/>
          </a:xfrm>
        </p:grpSpPr>
        <p:sp>
          <p:nvSpPr>
            <p:cNvPr id="8" name="Arc 7">
              <a:extLst>
                <a:ext uri="{FF2B5EF4-FFF2-40B4-BE49-F238E27FC236}">
                  <a16:creationId xmlns:a16="http://schemas.microsoft.com/office/drawing/2014/main" id="{1515841B-7A4F-3752-02B4-3F8582130274}"/>
                </a:ext>
              </a:extLst>
            </p:cNvPr>
            <p:cNvSpPr/>
            <p:nvPr/>
          </p:nvSpPr>
          <p:spPr>
            <a:xfrm rot="14907529">
              <a:off x="10980925" y="5251142"/>
              <a:ext cx="3430968" cy="3698703"/>
            </a:xfrm>
            <a:prstGeom prst="arc">
              <a:avLst>
                <a:gd name="adj1" fmla="val 16200000"/>
                <a:gd name="adj2" fmla="val 2197671"/>
              </a:avLst>
            </a:prstGeom>
            <a:ln w="9525">
              <a:solidFill>
                <a:srgbClr val="FED02F">
                  <a:alpha val="40000"/>
                </a:srgb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Arc 8">
              <a:extLst>
                <a:ext uri="{FF2B5EF4-FFF2-40B4-BE49-F238E27FC236}">
                  <a16:creationId xmlns:a16="http://schemas.microsoft.com/office/drawing/2014/main" id="{32BBF19A-2005-7209-34CF-0DEF0BEA7673}"/>
                </a:ext>
              </a:extLst>
            </p:cNvPr>
            <p:cNvSpPr/>
            <p:nvPr/>
          </p:nvSpPr>
          <p:spPr>
            <a:xfrm rot="13258376">
              <a:off x="11346233" y="4017663"/>
              <a:ext cx="3430968" cy="3698703"/>
            </a:xfrm>
            <a:prstGeom prst="arc">
              <a:avLst>
                <a:gd name="adj1" fmla="val 16200000"/>
                <a:gd name="adj2" fmla="val 2197671"/>
              </a:avLst>
            </a:prstGeom>
            <a:ln w="9525">
              <a:solidFill>
                <a:srgbClr val="FED02F">
                  <a:alpha val="55000"/>
                </a:srgb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4" name="TextBox 3">
            <a:extLst>
              <a:ext uri="{FF2B5EF4-FFF2-40B4-BE49-F238E27FC236}">
                <a16:creationId xmlns:a16="http://schemas.microsoft.com/office/drawing/2014/main" id="{7F0EAF14-AE2C-8947-3035-3F18D95AF1F4}"/>
              </a:ext>
            </a:extLst>
          </p:cNvPr>
          <p:cNvSpPr txBox="1"/>
          <p:nvPr/>
        </p:nvSpPr>
        <p:spPr>
          <a:xfrm>
            <a:off x="5665114" y="2041845"/>
            <a:ext cx="6526885" cy="1200329"/>
          </a:xfrm>
          <a:prstGeom prst="rect">
            <a:avLst/>
          </a:prstGeom>
          <a:noFill/>
        </p:spPr>
        <p:txBody>
          <a:bodyPr wrap="square" rtlCol="0">
            <a:spAutoFit/>
          </a:bodyPr>
          <a:lstStyle/>
          <a:p>
            <a:pPr>
              <a:spcAft>
                <a:spcPts val="453"/>
              </a:spcAft>
            </a:pPr>
            <a:r>
              <a:rPr lang="en-US" sz="4000" b="1" dirty="0">
                <a:solidFill>
                  <a:srgbClr val="FED02F"/>
                </a:solidFill>
                <a:latin typeface="Atkinson Hyperlegible" pitchFamily="2" charset="0"/>
              </a:rPr>
              <a:t>10% - 25% </a:t>
            </a:r>
            <a:br>
              <a:rPr lang="en-US" sz="3200" b="1" dirty="0">
                <a:solidFill>
                  <a:srgbClr val="FED02F"/>
                </a:solidFill>
                <a:latin typeface="Atkinson Hyperlegible" pitchFamily="2" charset="0"/>
              </a:rPr>
            </a:br>
            <a:r>
              <a:rPr lang="en-US" sz="3200" dirty="0">
                <a:solidFill>
                  <a:srgbClr val="FED02F"/>
                </a:solidFill>
                <a:latin typeface="Atkinson Hyperlegible" pitchFamily="2" charset="0"/>
              </a:rPr>
              <a:t>of health care waste is ‘hazardous’ </a:t>
            </a:r>
          </a:p>
        </p:txBody>
      </p:sp>
      <p:sp>
        <p:nvSpPr>
          <p:cNvPr id="31" name="Freeform: Shape 30">
            <a:extLst>
              <a:ext uri="{FF2B5EF4-FFF2-40B4-BE49-F238E27FC236}">
                <a16:creationId xmlns:a16="http://schemas.microsoft.com/office/drawing/2014/main" id="{31E2C8FC-F69A-A702-6E0E-0A1D596DB063}"/>
              </a:ext>
            </a:extLst>
          </p:cNvPr>
          <p:cNvSpPr/>
          <p:nvPr/>
        </p:nvSpPr>
        <p:spPr>
          <a:xfrm rot="20645522">
            <a:off x="-301823" y="-307308"/>
            <a:ext cx="5148796" cy="4028292"/>
          </a:xfrm>
          <a:custGeom>
            <a:avLst/>
            <a:gdLst>
              <a:gd name="connsiteX0" fmla="*/ 1791459 w 5148796"/>
              <a:gd name="connsiteY0" fmla="*/ 0 h 4028292"/>
              <a:gd name="connsiteX1" fmla="*/ 4682890 w 5148796"/>
              <a:gd name="connsiteY1" fmla="*/ 824080 h 4028292"/>
              <a:gd name="connsiteX2" fmla="*/ 4692045 w 5148796"/>
              <a:gd name="connsiteY2" fmla="*/ 833461 h 4028292"/>
              <a:gd name="connsiteX3" fmla="*/ 5148796 w 5148796"/>
              <a:gd name="connsiteY3" fmla="*/ 1979154 h 4028292"/>
              <a:gd name="connsiteX4" fmla="*/ 2474366 w 5148796"/>
              <a:gd name="connsiteY4" fmla="*/ 4028292 h 4028292"/>
              <a:gd name="connsiteX5" fmla="*/ 10106 w 5148796"/>
              <a:gd name="connsiteY5" fmla="*/ 2776771 h 4028292"/>
              <a:gd name="connsiteX6" fmla="*/ 0 w 5148796"/>
              <a:gd name="connsiteY6" fmla="*/ 2755615 h 4028292"/>
              <a:gd name="connsiteX7" fmla="*/ 646892 w 5148796"/>
              <a:gd name="connsiteY7" fmla="*/ 485883 h 4028292"/>
              <a:gd name="connsiteX8" fmla="*/ 773180 w 5148796"/>
              <a:gd name="connsiteY8" fmla="*/ 397939 h 4028292"/>
              <a:gd name="connsiteX9" fmla="*/ 1679073 w 5148796"/>
              <a:gd name="connsiteY9" fmla="*/ 22141 h 4028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48796" h="4028292">
                <a:moveTo>
                  <a:pt x="1791459" y="0"/>
                </a:moveTo>
                <a:lnTo>
                  <a:pt x="4682890" y="824080"/>
                </a:lnTo>
                <a:lnTo>
                  <a:pt x="4692045" y="833461"/>
                </a:lnTo>
                <a:cubicBezTo>
                  <a:pt x="4980414" y="1160506"/>
                  <a:pt x="5148796" y="1554764"/>
                  <a:pt x="5148796" y="1979154"/>
                </a:cubicBezTo>
                <a:cubicBezTo>
                  <a:pt x="5148796" y="3110862"/>
                  <a:pt x="3951413" y="4028292"/>
                  <a:pt x="2474366" y="4028292"/>
                </a:cubicBezTo>
                <a:cubicBezTo>
                  <a:pt x="1366581" y="4028292"/>
                  <a:pt x="416107" y="3512237"/>
                  <a:pt x="10106" y="2776771"/>
                </a:cubicBezTo>
                <a:lnTo>
                  <a:pt x="0" y="2755615"/>
                </a:lnTo>
                <a:lnTo>
                  <a:pt x="646892" y="485883"/>
                </a:lnTo>
                <a:lnTo>
                  <a:pt x="773180" y="397939"/>
                </a:lnTo>
                <a:cubicBezTo>
                  <a:pt x="1037351" y="230899"/>
                  <a:pt x="1344095" y="101970"/>
                  <a:pt x="1679073" y="22141"/>
                </a:cubicBezTo>
                <a:close/>
              </a:path>
            </a:pathLst>
          </a:custGeom>
          <a:solidFill>
            <a:srgbClr val="FED0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extBox 1">
            <a:extLst>
              <a:ext uri="{FF2B5EF4-FFF2-40B4-BE49-F238E27FC236}">
                <a16:creationId xmlns:a16="http://schemas.microsoft.com/office/drawing/2014/main" id="{D7A864F7-0AA0-BA57-AD18-E9ED2DCEBA7C}"/>
              </a:ext>
            </a:extLst>
          </p:cNvPr>
          <p:cNvSpPr txBox="1"/>
          <p:nvPr/>
        </p:nvSpPr>
        <p:spPr>
          <a:xfrm>
            <a:off x="726858" y="808736"/>
            <a:ext cx="3091433" cy="2123658"/>
          </a:xfrm>
          <a:prstGeom prst="rect">
            <a:avLst/>
          </a:prstGeom>
          <a:noFill/>
        </p:spPr>
        <p:txBody>
          <a:bodyPr wrap="square" rtlCol="0">
            <a:spAutoFit/>
          </a:bodyPr>
          <a:lstStyle/>
          <a:p>
            <a:r>
              <a:rPr lang="en-US" sz="6000" b="1" dirty="0">
                <a:latin typeface="Atkinson Hyperlegible" pitchFamily="2" charset="0"/>
              </a:rPr>
              <a:t>Did you </a:t>
            </a:r>
            <a:r>
              <a:rPr lang="en-US" sz="7200" b="1" dirty="0">
                <a:solidFill>
                  <a:srgbClr val="EF414A"/>
                </a:solidFill>
                <a:latin typeface="Atkinson Hyperlegible" pitchFamily="2" charset="0"/>
              </a:rPr>
              <a:t>know?</a:t>
            </a:r>
            <a:endParaRPr lang="en-US" sz="6000" b="1" dirty="0">
              <a:solidFill>
                <a:srgbClr val="EF414A"/>
              </a:solidFill>
              <a:latin typeface="Atkinson Hyperlegible" pitchFamily="2" charset="0"/>
            </a:endParaRPr>
          </a:p>
        </p:txBody>
      </p:sp>
      <p:sp>
        <p:nvSpPr>
          <p:cNvPr id="12" name="Isosceles Triangle 11">
            <a:extLst>
              <a:ext uri="{FF2B5EF4-FFF2-40B4-BE49-F238E27FC236}">
                <a16:creationId xmlns:a16="http://schemas.microsoft.com/office/drawing/2014/main" id="{79F3EF5F-ED79-6D6F-B47D-C77CBB8AF8DA}"/>
              </a:ext>
            </a:extLst>
          </p:cNvPr>
          <p:cNvSpPr/>
          <p:nvPr/>
        </p:nvSpPr>
        <p:spPr>
          <a:xfrm rot="12767914">
            <a:off x="1337378" y="3495810"/>
            <a:ext cx="648160" cy="766579"/>
          </a:xfrm>
          <a:custGeom>
            <a:avLst/>
            <a:gdLst>
              <a:gd name="connsiteX0" fmla="*/ 0 w 856342"/>
              <a:gd name="connsiteY0" fmla="*/ 766579 h 766579"/>
              <a:gd name="connsiteX1" fmla="*/ 428171 w 856342"/>
              <a:gd name="connsiteY1" fmla="*/ 0 h 766579"/>
              <a:gd name="connsiteX2" fmla="*/ 856342 w 856342"/>
              <a:gd name="connsiteY2" fmla="*/ 766579 h 766579"/>
              <a:gd name="connsiteX3" fmla="*/ 0 w 856342"/>
              <a:gd name="connsiteY3" fmla="*/ 766579 h 766579"/>
              <a:gd name="connsiteX0" fmla="*/ 0 w 856342"/>
              <a:gd name="connsiteY0" fmla="*/ 766579 h 766579"/>
              <a:gd name="connsiteX1" fmla="*/ 428171 w 856342"/>
              <a:gd name="connsiteY1" fmla="*/ 0 h 766579"/>
              <a:gd name="connsiteX2" fmla="*/ 856342 w 856342"/>
              <a:gd name="connsiteY2" fmla="*/ 766579 h 766579"/>
              <a:gd name="connsiteX3" fmla="*/ 0 w 856342"/>
              <a:gd name="connsiteY3" fmla="*/ 766579 h 766579"/>
              <a:gd name="connsiteX0" fmla="*/ 0 w 856342"/>
              <a:gd name="connsiteY0" fmla="*/ 766579 h 766579"/>
              <a:gd name="connsiteX1" fmla="*/ 428171 w 856342"/>
              <a:gd name="connsiteY1" fmla="*/ 0 h 766579"/>
              <a:gd name="connsiteX2" fmla="*/ 856342 w 856342"/>
              <a:gd name="connsiteY2" fmla="*/ 766579 h 766579"/>
              <a:gd name="connsiteX3" fmla="*/ 0 w 856342"/>
              <a:gd name="connsiteY3" fmla="*/ 766579 h 766579"/>
              <a:gd name="connsiteX0" fmla="*/ 1280 w 857622"/>
              <a:gd name="connsiteY0" fmla="*/ 766579 h 766579"/>
              <a:gd name="connsiteX1" fmla="*/ 429451 w 857622"/>
              <a:gd name="connsiteY1" fmla="*/ 0 h 766579"/>
              <a:gd name="connsiteX2" fmla="*/ 857622 w 857622"/>
              <a:gd name="connsiteY2" fmla="*/ 766579 h 766579"/>
              <a:gd name="connsiteX3" fmla="*/ 1280 w 857622"/>
              <a:gd name="connsiteY3" fmla="*/ 766579 h 766579"/>
              <a:gd name="connsiteX0" fmla="*/ 1280 w 857622"/>
              <a:gd name="connsiteY0" fmla="*/ 766579 h 766579"/>
              <a:gd name="connsiteX1" fmla="*/ 429451 w 857622"/>
              <a:gd name="connsiteY1" fmla="*/ 0 h 766579"/>
              <a:gd name="connsiteX2" fmla="*/ 857622 w 857622"/>
              <a:gd name="connsiteY2" fmla="*/ 766579 h 766579"/>
              <a:gd name="connsiteX3" fmla="*/ 1280 w 857622"/>
              <a:gd name="connsiteY3" fmla="*/ 766579 h 766579"/>
            </a:gdLst>
            <a:ahLst/>
            <a:cxnLst>
              <a:cxn ang="0">
                <a:pos x="connsiteX0" y="connsiteY0"/>
              </a:cxn>
              <a:cxn ang="0">
                <a:pos x="connsiteX1" y="connsiteY1"/>
              </a:cxn>
              <a:cxn ang="0">
                <a:pos x="connsiteX2" y="connsiteY2"/>
              </a:cxn>
              <a:cxn ang="0">
                <a:pos x="connsiteX3" y="connsiteY3"/>
              </a:cxn>
            </a:cxnLst>
            <a:rect l="l" t="t" r="r" b="b"/>
            <a:pathLst>
              <a:path w="857622" h="766579">
                <a:moveTo>
                  <a:pt x="1280" y="766579"/>
                </a:moveTo>
                <a:cubicBezTo>
                  <a:pt x="-8556" y="470993"/>
                  <a:pt x="29513" y="188250"/>
                  <a:pt x="429451" y="0"/>
                </a:cubicBezTo>
                <a:cubicBezTo>
                  <a:pt x="329860" y="286520"/>
                  <a:pt x="599791" y="623290"/>
                  <a:pt x="857622" y="766579"/>
                </a:cubicBezTo>
                <a:lnTo>
                  <a:pt x="1280" y="766579"/>
                </a:lnTo>
                <a:close/>
              </a:path>
            </a:pathLst>
          </a:custGeom>
          <a:solidFill>
            <a:srgbClr val="FED0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ED0AC9F-E4CC-40D4-BBBB-48A63D095879}"/>
              </a:ext>
            </a:extLst>
          </p:cNvPr>
          <p:cNvSpPr txBox="1"/>
          <p:nvPr/>
        </p:nvSpPr>
        <p:spPr>
          <a:xfrm>
            <a:off x="5665112" y="3621510"/>
            <a:ext cx="5866487" cy="1338828"/>
          </a:xfrm>
          <a:prstGeom prst="rect">
            <a:avLst/>
          </a:prstGeom>
          <a:noFill/>
        </p:spPr>
        <p:txBody>
          <a:bodyPr wrap="square" rtlCol="0">
            <a:spAutoFit/>
          </a:bodyPr>
          <a:lstStyle/>
          <a:p>
            <a:pPr marL="342900" indent="-342900">
              <a:spcAft>
                <a:spcPts val="1800"/>
              </a:spcAft>
              <a:buFont typeface="Arial" panose="020B0604020202020204" pitchFamily="34" charset="0"/>
              <a:buChar char="•"/>
            </a:pPr>
            <a:r>
              <a:rPr lang="en-US" sz="2200" dirty="0">
                <a:solidFill>
                  <a:schemeClr val="bg1"/>
                </a:solidFill>
                <a:latin typeface="Atkinson Hyperlegible" pitchFamily="2" charset="0"/>
              </a:rPr>
              <a:t>Requires special handling and treatment.</a:t>
            </a:r>
          </a:p>
          <a:p>
            <a:pPr marL="342900" indent="-342900">
              <a:spcAft>
                <a:spcPts val="1800"/>
              </a:spcAft>
              <a:buFont typeface="Arial" panose="020B0604020202020204" pitchFamily="34" charset="0"/>
              <a:buChar char="•"/>
            </a:pPr>
            <a:r>
              <a:rPr lang="en-US" sz="2200" dirty="0">
                <a:solidFill>
                  <a:schemeClr val="bg1"/>
                </a:solidFill>
                <a:latin typeface="Atkinson Hyperlegible" pitchFamily="2" charset="0"/>
              </a:rPr>
              <a:t>May pose a variety of environmental and health risks.</a:t>
            </a:r>
          </a:p>
        </p:txBody>
      </p:sp>
      <p:cxnSp>
        <p:nvCxnSpPr>
          <p:cNvPr id="15" name="Straight Connector 14">
            <a:extLst>
              <a:ext uri="{FF2B5EF4-FFF2-40B4-BE49-F238E27FC236}">
                <a16:creationId xmlns:a16="http://schemas.microsoft.com/office/drawing/2014/main" id="{758D2506-F946-8D73-5C0E-A0E10EAB00D9}"/>
              </a:ext>
            </a:extLst>
          </p:cNvPr>
          <p:cNvCxnSpPr>
            <a:cxnSpLocks/>
          </p:cNvCxnSpPr>
          <p:nvPr/>
        </p:nvCxnSpPr>
        <p:spPr>
          <a:xfrm>
            <a:off x="5665113" y="3430413"/>
            <a:ext cx="6217920" cy="0"/>
          </a:xfrm>
          <a:prstGeom prst="line">
            <a:avLst/>
          </a:prstGeom>
          <a:ln w="635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grpSp>
        <p:nvGrpSpPr>
          <p:cNvPr id="29" name="Group 28">
            <a:extLst>
              <a:ext uri="{FF2B5EF4-FFF2-40B4-BE49-F238E27FC236}">
                <a16:creationId xmlns:a16="http://schemas.microsoft.com/office/drawing/2014/main" id="{F3DEA181-8D18-9D7E-5065-831692A58811}"/>
              </a:ext>
            </a:extLst>
          </p:cNvPr>
          <p:cNvGrpSpPr/>
          <p:nvPr/>
        </p:nvGrpSpPr>
        <p:grpSpPr>
          <a:xfrm rot="21269569">
            <a:off x="292187" y="4089734"/>
            <a:ext cx="1204154" cy="1218486"/>
            <a:chOff x="1242657" y="3132311"/>
            <a:chExt cx="1204154" cy="1218486"/>
          </a:xfrm>
        </p:grpSpPr>
        <p:sp>
          <p:nvSpPr>
            <p:cNvPr id="21" name="Freeform: Shape 20">
              <a:extLst>
                <a:ext uri="{FF2B5EF4-FFF2-40B4-BE49-F238E27FC236}">
                  <a16:creationId xmlns:a16="http://schemas.microsoft.com/office/drawing/2014/main" id="{25EF5269-541A-AC71-5B9B-4D3868054C51}"/>
                </a:ext>
              </a:extLst>
            </p:cNvPr>
            <p:cNvSpPr/>
            <p:nvPr/>
          </p:nvSpPr>
          <p:spPr>
            <a:xfrm rot="20035072">
              <a:off x="1526042" y="3950421"/>
              <a:ext cx="116835" cy="400376"/>
            </a:xfrm>
            <a:custGeom>
              <a:avLst/>
              <a:gdLst>
                <a:gd name="connsiteX0" fmla="*/ 39482 w 116835"/>
                <a:gd name="connsiteY0" fmla="*/ 202 h 400376"/>
                <a:gd name="connsiteX1" fmla="*/ 196 w 116835"/>
                <a:gd name="connsiteY1" fmla="*/ 47733 h 400376"/>
                <a:gd name="connsiteX2" fmla="*/ 29822 w 116835"/>
                <a:gd name="connsiteY2" fmla="*/ 360888 h 400376"/>
                <a:gd name="connsiteX3" fmla="*/ 77353 w 116835"/>
                <a:gd name="connsiteY3" fmla="*/ 400174 h 400376"/>
                <a:gd name="connsiteX4" fmla="*/ 77353 w 116835"/>
                <a:gd name="connsiteY4" fmla="*/ 400174 h 400376"/>
                <a:gd name="connsiteX5" fmla="*/ 116639 w 116835"/>
                <a:gd name="connsiteY5" fmla="*/ 352643 h 400376"/>
                <a:gd name="connsiteX6" fmla="*/ 87013 w 116835"/>
                <a:gd name="connsiteY6" fmla="*/ 39488 h 400376"/>
                <a:gd name="connsiteX7" fmla="*/ 39482 w 116835"/>
                <a:gd name="connsiteY7" fmla="*/ 202 h 400376"/>
                <a:gd name="connsiteX8" fmla="*/ 39482 w 116835"/>
                <a:gd name="connsiteY8" fmla="*/ 202 h 400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35" h="400376">
                  <a:moveTo>
                    <a:pt x="39482" y="202"/>
                  </a:moveTo>
                  <a:cubicBezTo>
                    <a:pt x="15514" y="2466"/>
                    <a:pt x="-2067" y="23766"/>
                    <a:pt x="196" y="47733"/>
                  </a:cubicBezTo>
                  <a:cubicBezTo>
                    <a:pt x="7471" y="124648"/>
                    <a:pt x="22547" y="283974"/>
                    <a:pt x="29822" y="360888"/>
                  </a:cubicBezTo>
                  <a:cubicBezTo>
                    <a:pt x="32086" y="384856"/>
                    <a:pt x="53345" y="402478"/>
                    <a:pt x="77353" y="400174"/>
                  </a:cubicBezTo>
                  <a:lnTo>
                    <a:pt x="77353" y="400174"/>
                  </a:lnTo>
                  <a:cubicBezTo>
                    <a:pt x="101321" y="397910"/>
                    <a:pt x="118902" y="376610"/>
                    <a:pt x="116639" y="352643"/>
                  </a:cubicBezTo>
                  <a:cubicBezTo>
                    <a:pt x="109364" y="275728"/>
                    <a:pt x="94288" y="116403"/>
                    <a:pt x="87013" y="39488"/>
                  </a:cubicBezTo>
                  <a:cubicBezTo>
                    <a:pt x="84750" y="15521"/>
                    <a:pt x="63490" y="-2101"/>
                    <a:pt x="39482" y="202"/>
                  </a:cubicBezTo>
                  <a:lnTo>
                    <a:pt x="39482" y="202"/>
                  </a:lnTo>
                  <a:close/>
                </a:path>
              </a:pathLst>
            </a:custGeom>
            <a:solidFill>
              <a:srgbClr val="D32F2F"/>
            </a:solidFill>
            <a:ln w="0" cap="flat">
              <a:solidFill>
                <a:srgbClr val="EF414A"/>
              </a:solid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AF147720-BACE-060D-27A3-AD715F4B8E50}"/>
                </a:ext>
              </a:extLst>
            </p:cNvPr>
            <p:cNvSpPr/>
            <p:nvPr/>
          </p:nvSpPr>
          <p:spPr>
            <a:xfrm rot="20035072">
              <a:off x="1449041" y="3341500"/>
              <a:ext cx="702536" cy="776177"/>
            </a:xfrm>
            <a:custGeom>
              <a:avLst/>
              <a:gdLst>
                <a:gd name="connsiteX0" fmla="*/ 702537 w 702536"/>
                <a:gd name="connsiteY0" fmla="*/ 776177 h 776177"/>
                <a:gd name="connsiteX1" fmla="*/ 31041 w 702536"/>
                <a:gd name="connsiteY1" fmla="*/ 613618 h 776177"/>
                <a:gd name="connsiteX2" fmla="*/ 0 w 702536"/>
                <a:gd name="connsiteY2" fmla="*/ 285630 h 776177"/>
                <a:gd name="connsiteX3" fmla="*/ 629098 w 702536"/>
                <a:gd name="connsiteY3" fmla="*/ 0 h 776177"/>
                <a:gd name="connsiteX4" fmla="*/ 702537 w 702536"/>
                <a:gd name="connsiteY4" fmla="*/ 776177 h 776177"/>
                <a:gd name="connsiteX5" fmla="*/ 702537 w 702536"/>
                <a:gd name="connsiteY5" fmla="*/ 776177 h 776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2536" h="776177">
                  <a:moveTo>
                    <a:pt x="702537" y="776177"/>
                  </a:moveTo>
                  <a:cubicBezTo>
                    <a:pt x="702537" y="776177"/>
                    <a:pt x="372366" y="581527"/>
                    <a:pt x="31041" y="613618"/>
                  </a:cubicBezTo>
                  <a:lnTo>
                    <a:pt x="0" y="285630"/>
                  </a:lnTo>
                  <a:cubicBezTo>
                    <a:pt x="341285" y="253094"/>
                    <a:pt x="629098" y="0"/>
                    <a:pt x="629098" y="0"/>
                  </a:cubicBezTo>
                  <a:lnTo>
                    <a:pt x="702537" y="776177"/>
                  </a:lnTo>
                  <a:lnTo>
                    <a:pt x="702537" y="776177"/>
                  </a:lnTo>
                  <a:close/>
                </a:path>
              </a:pathLst>
            </a:custGeom>
            <a:solidFill>
              <a:srgbClr val="FFFFFF"/>
            </a:solidFill>
            <a:ln w="0"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816268C0-ACD3-E55C-EC58-22A01E2E5BCA}"/>
                </a:ext>
              </a:extLst>
            </p:cNvPr>
            <p:cNvSpPr/>
            <p:nvPr/>
          </p:nvSpPr>
          <p:spPr>
            <a:xfrm rot="20035072">
              <a:off x="1242657" y="3830437"/>
              <a:ext cx="316121" cy="341584"/>
            </a:xfrm>
            <a:custGeom>
              <a:avLst/>
              <a:gdLst>
                <a:gd name="connsiteX0" fmla="*/ 149237 w 316121"/>
                <a:gd name="connsiteY0" fmla="*/ 12893 h 341584"/>
                <a:gd name="connsiteX1" fmla="*/ 743 w 316121"/>
                <a:gd name="connsiteY1" fmla="*/ 192387 h 341584"/>
                <a:gd name="connsiteX2" fmla="*/ 743 w 316121"/>
                <a:gd name="connsiteY2" fmla="*/ 192387 h 341584"/>
                <a:gd name="connsiteX3" fmla="*/ 180238 w 316121"/>
                <a:gd name="connsiteY3" fmla="*/ 340841 h 341584"/>
                <a:gd name="connsiteX4" fmla="*/ 316121 w 316121"/>
                <a:gd name="connsiteY4" fmla="*/ 327988 h 341584"/>
                <a:gd name="connsiteX5" fmla="*/ 285081 w 316121"/>
                <a:gd name="connsiteY5" fmla="*/ 0 h 341584"/>
                <a:gd name="connsiteX6" fmla="*/ 149197 w 316121"/>
                <a:gd name="connsiteY6" fmla="*/ 12853 h 341584"/>
                <a:gd name="connsiteX7" fmla="*/ 149197 w 316121"/>
                <a:gd name="connsiteY7" fmla="*/ 12853 h 34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6121" h="341584">
                  <a:moveTo>
                    <a:pt x="149237" y="12893"/>
                  </a:moveTo>
                  <a:cubicBezTo>
                    <a:pt x="58662" y="21462"/>
                    <a:pt x="-7825" y="101852"/>
                    <a:pt x="743" y="192387"/>
                  </a:cubicBezTo>
                  <a:lnTo>
                    <a:pt x="743" y="192387"/>
                  </a:lnTo>
                  <a:cubicBezTo>
                    <a:pt x="9312" y="282963"/>
                    <a:pt x="89662" y="349409"/>
                    <a:pt x="180238" y="340841"/>
                  </a:cubicBezTo>
                  <a:cubicBezTo>
                    <a:pt x="250241" y="334212"/>
                    <a:pt x="316121" y="327988"/>
                    <a:pt x="316121" y="327988"/>
                  </a:cubicBezTo>
                  <a:lnTo>
                    <a:pt x="285081" y="0"/>
                  </a:lnTo>
                  <a:cubicBezTo>
                    <a:pt x="285081" y="0"/>
                    <a:pt x="219200" y="6224"/>
                    <a:pt x="149197" y="12853"/>
                  </a:cubicBezTo>
                  <a:lnTo>
                    <a:pt x="149197" y="12853"/>
                  </a:lnTo>
                  <a:close/>
                </a:path>
              </a:pathLst>
            </a:custGeom>
            <a:solidFill>
              <a:srgbClr val="EF414A"/>
            </a:solidFill>
            <a:ln w="0" cap="flat">
              <a:noFill/>
              <a:prstDash val="solid"/>
              <a:miter/>
            </a:ln>
          </p:spPr>
          <p:txBody>
            <a:bodyPr rtlCol="0" anchor="ctr"/>
            <a:lstStyle/>
            <a:p>
              <a:endParaRPr lang="en-US" dirty="0"/>
            </a:p>
          </p:txBody>
        </p:sp>
        <p:sp>
          <p:nvSpPr>
            <p:cNvPr id="24" name="Freeform: Shape 23">
              <a:extLst>
                <a:ext uri="{FF2B5EF4-FFF2-40B4-BE49-F238E27FC236}">
                  <a16:creationId xmlns:a16="http://schemas.microsoft.com/office/drawing/2014/main" id="{A791D559-4474-AFBE-AE89-3A2D2EBCF311}"/>
                </a:ext>
              </a:extLst>
            </p:cNvPr>
            <p:cNvSpPr/>
            <p:nvPr/>
          </p:nvSpPr>
          <p:spPr>
            <a:xfrm rot="20035072">
              <a:off x="2125734" y="3440206"/>
              <a:ext cx="106770" cy="193425"/>
            </a:xfrm>
            <a:custGeom>
              <a:avLst/>
              <a:gdLst>
                <a:gd name="connsiteX0" fmla="*/ 727 w 106770"/>
                <a:gd name="connsiteY0" fmla="*/ 433 h 193425"/>
                <a:gd name="connsiteX1" fmla="*/ 71620 w 106770"/>
                <a:gd name="connsiteY1" fmla="*/ 22218 h 193425"/>
                <a:gd name="connsiteX2" fmla="*/ 106338 w 106770"/>
                <a:gd name="connsiteY2" fmla="*/ 87734 h 193425"/>
                <a:gd name="connsiteX3" fmla="*/ 106338 w 106770"/>
                <a:gd name="connsiteY3" fmla="*/ 87734 h 193425"/>
                <a:gd name="connsiteX4" fmla="*/ 84553 w 106770"/>
                <a:gd name="connsiteY4" fmla="*/ 158627 h 193425"/>
                <a:gd name="connsiteX5" fmla="*/ 19037 w 106770"/>
                <a:gd name="connsiteY5" fmla="*/ 193345 h 193425"/>
                <a:gd name="connsiteX6" fmla="*/ 18269 w 106770"/>
                <a:gd name="connsiteY6" fmla="*/ 193426 h 193425"/>
                <a:gd name="connsiteX7" fmla="*/ 0 w 106770"/>
                <a:gd name="connsiteY7" fmla="*/ 513 h 193425"/>
                <a:gd name="connsiteX8" fmla="*/ 768 w 106770"/>
                <a:gd name="connsiteY8" fmla="*/ 433 h 193425"/>
                <a:gd name="connsiteX9" fmla="*/ 768 w 106770"/>
                <a:gd name="connsiteY9" fmla="*/ 433 h 19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770" h="193425">
                  <a:moveTo>
                    <a:pt x="727" y="433"/>
                  </a:moveTo>
                  <a:cubicBezTo>
                    <a:pt x="26312" y="-1993"/>
                    <a:pt x="51815" y="5848"/>
                    <a:pt x="71620" y="22218"/>
                  </a:cubicBezTo>
                  <a:cubicBezTo>
                    <a:pt x="91424" y="38587"/>
                    <a:pt x="103913" y="62150"/>
                    <a:pt x="106338" y="87734"/>
                  </a:cubicBezTo>
                  <a:lnTo>
                    <a:pt x="106338" y="87734"/>
                  </a:lnTo>
                  <a:cubicBezTo>
                    <a:pt x="108764" y="113319"/>
                    <a:pt x="100923" y="138822"/>
                    <a:pt x="84553" y="158627"/>
                  </a:cubicBezTo>
                  <a:cubicBezTo>
                    <a:pt x="68184" y="178431"/>
                    <a:pt x="44621" y="190920"/>
                    <a:pt x="19037" y="193345"/>
                  </a:cubicBezTo>
                  <a:cubicBezTo>
                    <a:pt x="18552" y="193386"/>
                    <a:pt x="18269" y="193426"/>
                    <a:pt x="18269" y="193426"/>
                  </a:cubicBezTo>
                  <a:lnTo>
                    <a:pt x="0" y="513"/>
                  </a:lnTo>
                  <a:cubicBezTo>
                    <a:pt x="0" y="513"/>
                    <a:pt x="242" y="513"/>
                    <a:pt x="768" y="433"/>
                  </a:cubicBezTo>
                  <a:lnTo>
                    <a:pt x="768" y="433"/>
                  </a:lnTo>
                  <a:close/>
                </a:path>
              </a:pathLst>
            </a:custGeom>
            <a:solidFill>
              <a:srgbClr val="FFFFFF"/>
            </a:solidFill>
            <a:ln w="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D6109BC7-9F06-A0A2-4347-827DAEC49213}"/>
                </a:ext>
              </a:extLst>
            </p:cNvPr>
            <p:cNvSpPr/>
            <p:nvPr/>
          </p:nvSpPr>
          <p:spPr>
            <a:xfrm rot="20035072">
              <a:off x="2039271" y="3132311"/>
              <a:ext cx="143691" cy="883250"/>
            </a:xfrm>
            <a:custGeom>
              <a:avLst/>
              <a:gdLst>
                <a:gd name="connsiteX0" fmla="*/ 30095 w 143691"/>
                <a:gd name="connsiteY0" fmla="*/ 186 h 883250"/>
                <a:gd name="connsiteX1" fmla="*/ 145 w 143691"/>
                <a:gd name="connsiteY1" fmla="*/ 36359 h 883250"/>
                <a:gd name="connsiteX2" fmla="*/ 77423 w 143691"/>
                <a:gd name="connsiteY2" fmla="*/ 853156 h 883250"/>
                <a:gd name="connsiteX3" fmla="*/ 113597 w 143691"/>
                <a:gd name="connsiteY3" fmla="*/ 883106 h 883250"/>
                <a:gd name="connsiteX4" fmla="*/ 113597 w 143691"/>
                <a:gd name="connsiteY4" fmla="*/ 883106 h 883250"/>
                <a:gd name="connsiteX5" fmla="*/ 143547 w 143691"/>
                <a:gd name="connsiteY5" fmla="*/ 846891 h 883250"/>
                <a:gd name="connsiteX6" fmla="*/ 66268 w 143691"/>
                <a:gd name="connsiteY6" fmla="*/ 30095 h 883250"/>
                <a:gd name="connsiteX7" fmla="*/ 30054 w 143691"/>
                <a:gd name="connsiteY7" fmla="*/ 145 h 883250"/>
                <a:gd name="connsiteX8" fmla="*/ 30054 w 143691"/>
                <a:gd name="connsiteY8" fmla="*/ 145 h 88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691" h="883250">
                  <a:moveTo>
                    <a:pt x="30095" y="186"/>
                  </a:moveTo>
                  <a:cubicBezTo>
                    <a:pt x="11826" y="1924"/>
                    <a:pt x="-1552" y="18131"/>
                    <a:pt x="145" y="36359"/>
                  </a:cubicBezTo>
                  <a:cubicBezTo>
                    <a:pt x="13321" y="175638"/>
                    <a:pt x="64247" y="713877"/>
                    <a:pt x="77423" y="853156"/>
                  </a:cubicBezTo>
                  <a:cubicBezTo>
                    <a:pt x="79161" y="871425"/>
                    <a:pt x="95369" y="884803"/>
                    <a:pt x="113597" y="883106"/>
                  </a:cubicBezTo>
                  <a:lnTo>
                    <a:pt x="113597" y="883106"/>
                  </a:lnTo>
                  <a:cubicBezTo>
                    <a:pt x="131866" y="881368"/>
                    <a:pt x="145244" y="865160"/>
                    <a:pt x="143547" y="846891"/>
                  </a:cubicBezTo>
                  <a:cubicBezTo>
                    <a:pt x="130370" y="707613"/>
                    <a:pt x="79444" y="169373"/>
                    <a:pt x="66268" y="30095"/>
                  </a:cubicBezTo>
                  <a:cubicBezTo>
                    <a:pt x="64530" y="11826"/>
                    <a:pt x="48323" y="-1552"/>
                    <a:pt x="30054" y="145"/>
                  </a:cubicBezTo>
                  <a:lnTo>
                    <a:pt x="30054" y="145"/>
                  </a:lnTo>
                  <a:close/>
                </a:path>
              </a:pathLst>
            </a:custGeom>
            <a:solidFill>
              <a:srgbClr val="EF5350"/>
            </a:solidFill>
            <a:ln w="0" cap="flat">
              <a:solidFill>
                <a:srgbClr val="EF414A"/>
              </a:solid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F22E1F77-7C89-E6BA-7C82-A154E526A5AC}"/>
                </a:ext>
              </a:extLst>
            </p:cNvPr>
            <p:cNvSpPr/>
            <p:nvPr/>
          </p:nvSpPr>
          <p:spPr>
            <a:xfrm rot="20035072">
              <a:off x="2283622" y="3397711"/>
              <a:ext cx="144245" cy="52789"/>
            </a:xfrm>
            <a:custGeom>
              <a:avLst/>
              <a:gdLst>
                <a:gd name="connsiteX0" fmla="*/ 19580 w 144245"/>
                <a:gd name="connsiteY0" fmla="*/ 9642 h 52789"/>
                <a:gd name="connsiteX1" fmla="*/ 99 w 144245"/>
                <a:gd name="connsiteY1" fmla="*/ 33205 h 52789"/>
                <a:gd name="connsiteX2" fmla="*/ 99 w 144245"/>
                <a:gd name="connsiteY2" fmla="*/ 33205 h 52789"/>
                <a:gd name="connsiteX3" fmla="*/ 7859 w 144245"/>
                <a:gd name="connsiteY3" fmla="*/ 47836 h 52789"/>
                <a:gd name="connsiteX4" fmla="*/ 23662 w 144245"/>
                <a:gd name="connsiteY4" fmla="*/ 52686 h 52789"/>
                <a:gd name="connsiteX5" fmla="*/ 124665 w 144245"/>
                <a:gd name="connsiteY5" fmla="*/ 43148 h 52789"/>
                <a:gd name="connsiteX6" fmla="*/ 144147 w 144245"/>
                <a:gd name="connsiteY6" fmla="*/ 19585 h 52789"/>
                <a:gd name="connsiteX7" fmla="*/ 144147 w 144245"/>
                <a:gd name="connsiteY7" fmla="*/ 19585 h 52789"/>
                <a:gd name="connsiteX8" fmla="*/ 136387 w 144245"/>
                <a:gd name="connsiteY8" fmla="*/ 4953 h 52789"/>
                <a:gd name="connsiteX9" fmla="*/ 120583 w 144245"/>
                <a:gd name="connsiteY9" fmla="*/ 103 h 52789"/>
                <a:gd name="connsiteX10" fmla="*/ 19580 w 144245"/>
                <a:gd name="connsiteY10" fmla="*/ 9642 h 52789"/>
                <a:gd name="connsiteX11" fmla="*/ 19580 w 144245"/>
                <a:gd name="connsiteY11" fmla="*/ 9642 h 52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245" h="52789">
                  <a:moveTo>
                    <a:pt x="19580" y="9642"/>
                  </a:moveTo>
                  <a:cubicBezTo>
                    <a:pt x="7697" y="10774"/>
                    <a:pt x="-1033" y="21322"/>
                    <a:pt x="99" y="33205"/>
                  </a:cubicBezTo>
                  <a:lnTo>
                    <a:pt x="99" y="33205"/>
                  </a:lnTo>
                  <a:cubicBezTo>
                    <a:pt x="624" y="38904"/>
                    <a:pt x="3413" y="44158"/>
                    <a:pt x="7859" y="47836"/>
                  </a:cubicBezTo>
                  <a:cubicBezTo>
                    <a:pt x="12264" y="51474"/>
                    <a:pt x="17963" y="53252"/>
                    <a:pt x="23662" y="52686"/>
                  </a:cubicBezTo>
                  <a:cubicBezTo>
                    <a:pt x="50863" y="50100"/>
                    <a:pt x="97464" y="45694"/>
                    <a:pt x="124665" y="43148"/>
                  </a:cubicBezTo>
                  <a:cubicBezTo>
                    <a:pt x="136548" y="42016"/>
                    <a:pt x="145278" y="31467"/>
                    <a:pt x="144147" y="19585"/>
                  </a:cubicBezTo>
                  <a:lnTo>
                    <a:pt x="144147" y="19585"/>
                  </a:lnTo>
                  <a:cubicBezTo>
                    <a:pt x="143621" y="13886"/>
                    <a:pt x="140832" y="8631"/>
                    <a:pt x="136387" y="4953"/>
                  </a:cubicBezTo>
                  <a:cubicBezTo>
                    <a:pt x="131981" y="1316"/>
                    <a:pt x="126282" y="-463"/>
                    <a:pt x="120583" y="103"/>
                  </a:cubicBezTo>
                  <a:cubicBezTo>
                    <a:pt x="93382" y="2690"/>
                    <a:pt x="46781" y="7096"/>
                    <a:pt x="19580" y="9642"/>
                  </a:cubicBezTo>
                  <a:lnTo>
                    <a:pt x="19580" y="9642"/>
                  </a:lnTo>
                  <a:close/>
                </a:path>
              </a:pathLst>
            </a:custGeom>
            <a:solidFill>
              <a:srgbClr val="FFFFFF"/>
            </a:solidFill>
            <a:ln w="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9FEEE084-5C89-29FD-23CE-C146F3A10A4F}"/>
                </a:ext>
              </a:extLst>
            </p:cNvPr>
            <p:cNvSpPr/>
            <p:nvPr/>
          </p:nvSpPr>
          <p:spPr>
            <a:xfrm rot="20035072">
              <a:off x="2325394" y="3561924"/>
              <a:ext cx="121417" cy="107919"/>
            </a:xfrm>
            <a:custGeom>
              <a:avLst/>
              <a:gdLst>
                <a:gd name="connsiteX0" fmla="*/ 35388 w 121417"/>
                <a:gd name="connsiteY0" fmla="*/ 4955 h 107919"/>
                <a:gd name="connsiteX1" fmla="*/ 19585 w 121417"/>
                <a:gd name="connsiteY1" fmla="*/ 105 h 107919"/>
                <a:gd name="connsiteX2" fmla="*/ 4953 w 121417"/>
                <a:gd name="connsiteY2" fmla="*/ 7865 h 107919"/>
                <a:gd name="connsiteX3" fmla="*/ 4953 w 121417"/>
                <a:gd name="connsiteY3" fmla="*/ 7865 h 107919"/>
                <a:gd name="connsiteX4" fmla="*/ 103 w 121417"/>
                <a:gd name="connsiteY4" fmla="*/ 23668 h 107919"/>
                <a:gd name="connsiteX5" fmla="*/ 7864 w 121417"/>
                <a:gd name="connsiteY5" fmla="*/ 38299 h 107919"/>
                <a:gd name="connsiteX6" fmla="*/ 86031 w 121417"/>
                <a:gd name="connsiteY6" fmla="*/ 102967 h 107919"/>
                <a:gd name="connsiteX7" fmla="*/ 116465 w 121417"/>
                <a:gd name="connsiteY7" fmla="*/ 100098 h 107919"/>
                <a:gd name="connsiteX8" fmla="*/ 116465 w 121417"/>
                <a:gd name="connsiteY8" fmla="*/ 100098 h 107919"/>
                <a:gd name="connsiteX9" fmla="*/ 113596 w 121417"/>
                <a:gd name="connsiteY9" fmla="*/ 69663 h 107919"/>
                <a:gd name="connsiteX10" fmla="*/ 35428 w 121417"/>
                <a:gd name="connsiteY10" fmla="*/ 4995 h 107919"/>
                <a:gd name="connsiteX11" fmla="*/ 35428 w 121417"/>
                <a:gd name="connsiteY11" fmla="*/ 4995 h 10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417" h="107919">
                  <a:moveTo>
                    <a:pt x="35388" y="4955"/>
                  </a:moveTo>
                  <a:cubicBezTo>
                    <a:pt x="30982" y="1277"/>
                    <a:pt x="25283" y="-461"/>
                    <a:pt x="19585" y="105"/>
                  </a:cubicBezTo>
                  <a:cubicBezTo>
                    <a:pt x="13886" y="630"/>
                    <a:pt x="8631" y="3419"/>
                    <a:pt x="4953" y="7865"/>
                  </a:cubicBezTo>
                  <a:lnTo>
                    <a:pt x="4953" y="7865"/>
                  </a:lnTo>
                  <a:cubicBezTo>
                    <a:pt x="1316" y="12271"/>
                    <a:pt x="-463" y="17969"/>
                    <a:pt x="103" y="23668"/>
                  </a:cubicBezTo>
                  <a:cubicBezTo>
                    <a:pt x="629" y="29367"/>
                    <a:pt x="3418" y="34621"/>
                    <a:pt x="7864" y="38299"/>
                  </a:cubicBezTo>
                  <a:cubicBezTo>
                    <a:pt x="28921" y="55719"/>
                    <a:pt x="64973" y="85547"/>
                    <a:pt x="86031" y="102967"/>
                  </a:cubicBezTo>
                  <a:cubicBezTo>
                    <a:pt x="95246" y="110566"/>
                    <a:pt x="108867" y="109273"/>
                    <a:pt x="116465" y="100098"/>
                  </a:cubicBezTo>
                  <a:lnTo>
                    <a:pt x="116465" y="100098"/>
                  </a:lnTo>
                  <a:cubicBezTo>
                    <a:pt x="124064" y="90883"/>
                    <a:pt x="122770" y="77262"/>
                    <a:pt x="113596" y="69663"/>
                  </a:cubicBezTo>
                  <a:cubicBezTo>
                    <a:pt x="92538" y="52244"/>
                    <a:pt x="56486" y="22415"/>
                    <a:pt x="35428" y="4995"/>
                  </a:cubicBezTo>
                  <a:lnTo>
                    <a:pt x="35428" y="4995"/>
                  </a:lnTo>
                  <a:close/>
                </a:path>
              </a:pathLst>
            </a:custGeom>
            <a:solidFill>
              <a:srgbClr val="FFFFFF"/>
            </a:solidFill>
            <a:ln w="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4A392B99-4530-0AF1-CCDB-161DF0923CB2}"/>
                </a:ext>
              </a:extLst>
            </p:cNvPr>
            <p:cNvSpPr/>
            <p:nvPr/>
          </p:nvSpPr>
          <p:spPr>
            <a:xfrm rot="20035072">
              <a:off x="2144764" y="3249234"/>
              <a:ext cx="107919" cy="121418"/>
            </a:xfrm>
            <a:custGeom>
              <a:avLst/>
              <a:gdLst>
                <a:gd name="connsiteX0" fmla="*/ 4953 w 107919"/>
                <a:gd name="connsiteY0" fmla="*/ 86031 h 121418"/>
                <a:gd name="connsiteX1" fmla="*/ 103 w 107919"/>
                <a:gd name="connsiteY1" fmla="*/ 101834 h 121418"/>
                <a:gd name="connsiteX2" fmla="*/ 7864 w 107919"/>
                <a:gd name="connsiteY2" fmla="*/ 116465 h 121418"/>
                <a:gd name="connsiteX3" fmla="*/ 7864 w 107919"/>
                <a:gd name="connsiteY3" fmla="*/ 116465 h 121418"/>
                <a:gd name="connsiteX4" fmla="*/ 23667 w 107919"/>
                <a:gd name="connsiteY4" fmla="*/ 121315 h 121418"/>
                <a:gd name="connsiteX5" fmla="*/ 38298 w 107919"/>
                <a:gd name="connsiteY5" fmla="*/ 113555 h 121418"/>
                <a:gd name="connsiteX6" fmla="*/ 102966 w 107919"/>
                <a:gd name="connsiteY6" fmla="*/ 35388 h 121418"/>
                <a:gd name="connsiteX7" fmla="*/ 107816 w 107919"/>
                <a:gd name="connsiteY7" fmla="*/ 19585 h 121418"/>
                <a:gd name="connsiteX8" fmla="*/ 100056 w 107919"/>
                <a:gd name="connsiteY8" fmla="*/ 4953 h 121418"/>
                <a:gd name="connsiteX9" fmla="*/ 100056 w 107919"/>
                <a:gd name="connsiteY9" fmla="*/ 4953 h 121418"/>
                <a:gd name="connsiteX10" fmla="*/ 84253 w 107919"/>
                <a:gd name="connsiteY10" fmla="*/ 103 h 121418"/>
                <a:gd name="connsiteX11" fmla="*/ 69621 w 107919"/>
                <a:gd name="connsiteY11" fmla="*/ 7863 h 121418"/>
                <a:gd name="connsiteX12" fmla="*/ 4953 w 107919"/>
                <a:gd name="connsiteY12" fmla="*/ 86031 h 121418"/>
                <a:gd name="connsiteX13" fmla="*/ 4953 w 107919"/>
                <a:gd name="connsiteY13" fmla="*/ 86031 h 12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7919" h="121418">
                  <a:moveTo>
                    <a:pt x="4953" y="86031"/>
                  </a:moveTo>
                  <a:cubicBezTo>
                    <a:pt x="1316" y="90436"/>
                    <a:pt x="-462" y="96135"/>
                    <a:pt x="103" y="101834"/>
                  </a:cubicBezTo>
                  <a:cubicBezTo>
                    <a:pt x="629" y="107533"/>
                    <a:pt x="3418" y="112787"/>
                    <a:pt x="7864" y="116465"/>
                  </a:cubicBezTo>
                  <a:lnTo>
                    <a:pt x="7864" y="116465"/>
                  </a:lnTo>
                  <a:cubicBezTo>
                    <a:pt x="12269" y="120103"/>
                    <a:pt x="17968" y="121881"/>
                    <a:pt x="23667" y="121315"/>
                  </a:cubicBezTo>
                  <a:cubicBezTo>
                    <a:pt x="29366" y="120790"/>
                    <a:pt x="34620" y="118001"/>
                    <a:pt x="38298" y="113555"/>
                  </a:cubicBezTo>
                  <a:cubicBezTo>
                    <a:pt x="55718" y="92498"/>
                    <a:pt x="85546" y="56445"/>
                    <a:pt x="102966" y="35388"/>
                  </a:cubicBezTo>
                  <a:cubicBezTo>
                    <a:pt x="106603" y="30982"/>
                    <a:pt x="108382" y="25283"/>
                    <a:pt x="107816" y="19585"/>
                  </a:cubicBezTo>
                  <a:cubicBezTo>
                    <a:pt x="107290" y="13886"/>
                    <a:pt x="104502" y="8631"/>
                    <a:pt x="100056" y="4953"/>
                  </a:cubicBezTo>
                  <a:cubicBezTo>
                    <a:pt x="100056" y="4953"/>
                    <a:pt x="100056" y="4953"/>
                    <a:pt x="100056" y="4953"/>
                  </a:cubicBezTo>
                  <a:cubicBezTo>
                    <a:pt x="95650" y="1316"/>
                    <a:pt x="89951" y="-463"/>
                    <a:pt x="84253" y="103"/>
                  </a:cubicBezTo>
                  <a:cubicBezTo>
                    <a:pt x="78554" y="629"/>
                    <a:pt x="73299" y="3418"/>
                    <a:pt x="69621" y="7863"/>
                  </a:cubicBezTo>
                  <a:cubicBezTo>
                    <a:pt x="52202" y="28921"/>
                    <a:pt x="22373" y="64973"/>
                    <a:pt x="4953" y="86031"/>
                  </a:cubicBezTo>
                  <a:lnTo>
                    <a:pt x="4953" y="86031"/>
                  </a:lnTo>
                  <a:close/>
                </a:path>
              </a:pathLst>
            </a:custGeom>
            <a:solidFill>
              <a:srgbClr val="FFFFFF"/>
            </a:solidFill>
            <a:ln w="0" cap="flat">
              <a:noFill/>
              <a:prstDash val="solid"/>
              <a:miter/>
            </a:ln>
          </p:spPr>
          <p:txBody>
            <a:bodyPr rtlCol="0" anchor="ctr"/>
            <a:lstStyle/>
            <a:p>
              <a:endParaRPr lang="en-US"/>
            </a:p>
          </p:txBody>
        </p:sp>
      </p:grpSp>
      <p:pic>
        <p:nvPicPr>
          <p:cNvPr id="10" name="4_2">
            <a:hlinkClick r:id="" action="ppaction://media"/>
            <a:extLst>
              <a:ext uri="{FF2B5EF4-FFF2-40B4-BE49-F238E27FC236}">
                <a16:creationId xmlns:a16="http://schemas.microsoft.com/office/drawing/2014/main" id="{7C36C241-784F-C3DC-0382-1AE1F299E4F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6876514"/>
            <a:ext cx="609600" cy="609600"/>
          </a:xfrm>
          <a:prstGeom prst="rect">
            <a:avLst/>
          </a:prstGeom>
        </p:spPr>
      </p:pic>
    </p:spTree>
    <p:extLst>
      <p:ext uri="{BB962C8B-B14F-4D97-AF65-F5344CB8AC3E}">
        <p14:creationId xmlns:p14="http://schemas.microsoft.com/office/powerpoint/2010/main" val="3772951238"/>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968" fill="hold"/>
                                        <p:tgtEl>
                                          <p:spTgt spid="10"/>
                                        </p:tgtEl>
                                      </p:cBhvr>
                                    </p:cmd>
                                  </p:childTnLst>
                                </p:cTn>
                              </p:par>
                              <p:par>
                                <p:cTn id="7" presetID="10" presetClass="entr" presetSubtype="0" fill="hold" grpId="0" nodeType="withEffect">
                                  <p:stCondLst>
                                    <p:cond delay="25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500"/>
                                        <p:tgtEl>
                                          <p:spTgt spid="4"/>
                                        </p:tgtEl>
                                      </p:cBhvr>
                                    </p:animEffect>
                                  </p:childTnLst>
                                </p:cTn>
                              </p:par>
                              <p:par>
                                <p:cTn id="10" presetID="22" presetClass="entr" presetSubtype="8" fill="hold" nodeType="withEffect">
                                  <p:stCondLst>
                                    <p:cond delay="75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par>
                                <p:cTn id="13" presetID="10" presetClass="entr" presetSubtype="0" fill="hold" grpId="0" nodeType="withEffect">
                                  <p:stCondLst>
                                    <p:cond delay="1250"/>
                                  </p:stCondLst>
                                  <p:childTnLst>
                                    <p:set>
                                      <p:cBhvr>
                                        <p:cTn id="14" dur="1" fill="hold">
                                          <p:stCondLst>
                                            <p:cond delay="0"/>
                                          </p:stCondLst>
                                        </p:cTn>
                                        <p:tgtEl>
                                          <p:spTgt spid="14">
                                            <p:txEl>
                                              <p:pRg st="0" end="0"/>
                                            </p:txEl>
                                          </p:spTgt>
                                        </p:tgtEl>
                                        <p:attrNameLst>
                                          <p:attrName>style.visibility</p:attrName>
                                        </p:attrNameLst>
                                      </p:cBhvr>
                                      <p:to>
                                        <p:strVal val="visible"/>
                                      </p:to>
                                    </p:set>
                                    <p:animEffect transition="in" filter="fade">
                                      <p:cBhvr>
                                        <p:cTn id="15" dur="500"/>
                                        <p:tgtEl>
                                          <p:spTgt spid="14">
                                            <p:txEl>
                                              <p:pRg st="0" end="0"/>
                                            </p:txEl>
                                          </p:spTgt>
                                        </p:tgtEl>
                                      </p:cBhvr>
                                    </p:animEffect>
                                  </p:childTnLst>
                                </p:cTn>
                              </p:par>
                              <p:par>
                                <p:cTn id="16" presetID="10" presetClass="entr" presetSubtype="0" fill="hold" grpId="0" nodeType="withEffect">
                                  <p:stCondLst>
                                    <p:cond delay="1500"/>
                                  </p:stCondLst>
                                  <p:childTnLst>
                                    <p:set>
                                      <p:cBhvr>
                                        <p:cTn id="17" dur="1" fill="hold">
                                          <p:stCondLst>
                                            <p:cond delay="0"/>
                                          </p:stCondLst>
                                        </p:cTn>
                                        <p:tgtEl>
                                          <p:spTgt spid="14">
                                            <p:txEl>
                                              <p:pRg st="1" end="1"/>
                                            </p:txEl>
                                          </p:spTgt>
                                        </p:tgtEl>
                                        <p:attrNameLst>
                                          <p:attrName>style.visibility</p:attrName>
                                        </p:attrNameLst>
                                      </p:cBhvr>
                                      <p:to>
                                        <p:strVal val="visible"/>
                                      </p:to>
                                    </p:set>
                                    <p:animEffect transition="in" filter="fade">
                                      <p:cBhvr>
                                        <p:cTn id="18" dur="500"/>
                                        <p:tgtEl>
                                          <p:spTgt spid="14">
                                            <p:txEl>
                                              <p:pRg st="1" end="1"/>
                                            </p:txEl>
                                          </p:spTgt>
                                        </p:tgtEl>
                                      </p:cBhvr>
                                    </p:animEffect>
                                  </p:childTnLst>
                                </p:cTn>
                              </p:par>
                              <p:par>
                                <p:cTn id="19" presetID="10" presetClass="exit" presetSubtype="0" fill="hold" grpId="1" nodeType="withEffect">
                                  <p:stCondLst>
                                    <p:cond delay="5000"/>
                                  </p:stCondLst>
                                  <p:childTnLst>
                                    <p:animEffect transition="out" filter="fade">
                                      <p:cBhvr>
                                        <p:cTn id="20" dur="500"/>
                                        <p:tgtEl>
                                          <p:spTgt spid="4"/>
                                        </p:tgtEl>
                                      </p:cBhvr>
                                    </p:animEffect>
                                    <p:set>
                                      <p:cBhvr>
                                        <p:cTn id="21" dur="1" fill="hold">
                                          <p:stCondLst>
                                            <p:cond delay="499"/>
                                          </p:stCondLst>
                                        </p:cTn>
                                        <p:tgtEl>
                                          <p:spTgt spid="4"/>
                                        </p:tgtEl>
                                        <p:attrNameLst>
                                          <p:attrName>style.visibility</p:attrName>
                                        </p:attrNameLst>
                                      </p:cBhvr>
                                      <p:to>
                                        <p:strVal val="hidden"/>
                                      </p:to>
                                    </p:set>
                                  </p:childTnLst>
                                </p:cTn>
                              </p:par>
                              <p:par>
                                <p:cTn id="22" presetID="22" presetClass="exit" presetSubtype="4" fill="hold" nodeType="withEffect">
                                  <p:stCondLst>
                                    <p:cond delay="5000"/>
                                  </p:stCondLst>
                                  <p:childTnLst>
                                    <p:animEffect transition="out" filter="wipe(down)">
                                      <p:cBhvr>
                                        <p:cTn id="23" dur="500"/>
                                        <p:tgtEl>
                                          <p:spTgt spid="15"/>
                                        </p:tgtEl>
                                      </p:cBhvr>
                                    </p:animEffect>
                                    <p:set>
                                      <p:cBhvr>
                                        <p:cTn id="24" dur="1" fill="hold">
                                          <p:stCondLst>
                                            <p:cond delay="499"/>
                                          </p:stCondLst>
                                        </p:cTn>
                                        <p:tgtEl>
                                          <p:spTgt spid="15"/>
                                        </p:tgtEl>
                                        <p:attrNameLst>
                                          <p:attrName>style.visibility</p:attrName>
                                        </p:attrNameLst>
                                      </p:cBhvr>
                                      <p:to>
                                        <p:strVal val="hidden"/>
                                      </p:to>
                                    </p:set>
                                  </p:childTnLst>
                                </p:cTn>
                              </p:par>
                              <p:par>
                                <p:cTn id="25" presetID="10" presetClass="exit" presetSubtype="0" fill="hold" grpId="1" nodeType="withEffect">
                                  <p:stCondLst>
                                    <p:cond delay="5000"/>
                                  </p:stCondLst>
                                  <p:childTnLst>
                                    <p:animEffect transition="out" filter="fade">
                                      <p:cBhvr>
                                        <p:cTn id="26" dur="500"/>
                                        <p:tgtEl>
                                          <p:spTgt spid="14">
                                            <p:txEl>
                                              <p:pRg st="0" end="0"/>
                                            </p:txEl>
                                          </p:spTgt>
                                        </p:tgtEl>
                                      </p:cBhvr>
                                    </p:animEffect>
                                    <p:set>
                                      <p:cBhvr>
                                        <p:cTn id="27" dur="1" fill="hold">
                                          <p:stCondLst>
                                            <p:cond delay="499"/>
                                          </p:stCondLst>
                                        </p:cTn>
                                        <p:tgtEl>
                                          <p:spTgt spid="14">
                                            <p:txEl>
                                              <p:pRg st="0" end="0"/>
                                            </p:txEl>
                                          </p:spTgt>
                                        </p:tgtEl>
                                        <p:attrNameLst>
                                          <p:attrName>style.visibility</p:attrName>
                                        </p:attrNameLst>
                                      </p:cBhvr>
                                      <p:to>
                                        <p:strVal val="hidden"/>
                                      </p:to>
                                    </p:set>
                                  </p:childTnLst>
                                </p:cTn>
                              </p:par>
                              <p:par>
                                <p:cTn id="28" presetID="10" presetClass="exit" presetSubtype="0" fill="hold" grpId="1" nodeType="withEffect">
                                  <p:stCondLst>
                                    <p:cond delay="5000"/>
                                  </p:stCondLst>
                                  <p:childTnLst>
                                    <p:animEffect transition="out" filter="fade">
                                      <p:cBhvr>
                                        <p:cTn id="29" dur="500"/>
                                        <p:tgtEl>
                                          <p:spTgt spid="14">
                                            <p:txEl>
                                              <p:pRg st="1" end="1"/>
                                            </p:txEl>
                                          </p:spTgt>
                                        </p:tgtEl>
                                      </p:cBhvr>
                                    </p:animEffect>
                                    <p:set>
                                      <p:cBhvr>
                                        <p:cTn id="30" dur="1" fill="hold">
                                          <p:stCondLst>
                                            <p:cond delay="499"/>
                                          </p:stCondLst>
                                        </p:cTn>
                                        <p:tgtEl>
                                          <p:spTgt spid="14">
                                            <p:txEl>
                                              <p:pRg st="1" end="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10"/>
                </p:tgtEl>
              </p:cMediaNode>
            </p:audio>
          </p:childTnLst>
        </p:cTn>
      </p:par>
    </p:tnLst>
    <p:bldLst>
      <p:bldP spid="4" grpId="0"/>
      <p:bldP spid="4" grpId="1"/>
      <p:bldP spid="14" grpId="0" uiExpand="1" build="p"/>
      <p:bldP spid="14" grpId="1"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751191A7-A6E0-18EF-EFC5-E84126B8EE50}"/>
              </a:ext>
            </a:extLst>
          </p:cNvPr>
          <p:cNvSpPr/>
          <p:nvPr/>
        </p:nvSpPr>
        <p:spPr>
          <a:xfrm>
            <a:off x="0" y="1"/>
            <a:ext cx="12192000" cy="6718300"/>
          </a:xfrm>
          <a:prstGeom prst="rect">
            <a:avLst/>
          </a:prstGeom>
          <a:solidFill>
            <a:srgbClr val="0020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EF6098F1-5162-ABBC-94AD-EAB7B6FF01AA}"/>
              </a:ext>
            </a:extLst>
          </p:cNvPr>
          <p:cNvGrpSpPr/>
          <p:nvPr/>
        </p:nvGrpSpPr>
        <p:grpSpPr>
          <a:xfrm>
            <a:off x="10847057" y="4017663"/>
            <a:ext cx="3930144" cy="4798315"/>
            <a:chOff x="10847057" y="4017663"/>
            <a:chExt cx="3930144" cy="4798315"/>
          </a:xfrm>
        </p:grpSpPr>
        <p:sp>
          <p:nvSpPr>
            <p:cNvPr id="8" name="Arc 7">
              <a:extLst>
                <a:ext uri="{FF2B5EF4-FFF2-40B4-BE49-F238E27FC236}">
                  <a16:creationId xmlns:a16="http://schemas.microsoft.com/office/drawing/2014/main" id="{51BBDAF2-450C-F8A2-1951-644F87FE57A0}"/>
                </a:ext>
              </a:extLst>
            </p:cNvPr>
            <p:cNvSpPr/>
            <p:nvPr/>
          </p:nvSpPr>
          <p:spPr>
            <a:xfrm rot="14907529">
              <a:off x="10980925" y="5251142"/>
              <a:ext cx="3430968" cy="3698703"/>
            </a:xfrm>
            <a:prstGeom prst="arc">
              <a:avLst>
                <a:gd name="adj1" fmla="val 16200000"/>
                <a:gd name="adj2" fmla="val 2197671"/>
              </a:avLst>
            </a:prstGeom>
            <a:ln w="9525">
              <a:solidFill>
                <a:srgbClr val="FED02F">
                  <a:alpha val="40000"/>
                </a:srgb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Arc 8">
              <a:extLst>
                <a:ext uri="{FF2B5EF4-FFF2-40B4-BE49-F238E27FC236}">
                  <a16:creationId xmlns:a16="http://schemas.microsoft.com/office/drawing/2014/main" id="{CF63D776-5772-B22F-190F-8841BC4A3043}"/>
                </a:ext>
              </a:extLst>
            </p:cNvPr>
            <p:cNvSpPr/>
            <p:nvPr/>
          </p:nvSpPr>
          <p:spPr>
            <a:xfrm rot="13258376">
              <a:off x="11346233" y="4017663"/>
              <a:ext cx="3430968" cy="3698703"/>
            </a:xfrm>
            <a:prstGeom prst="arc">
              <a:avLst>
                <a:gd name="adj1" fmla="val 16200000"/>
                <a:gd name="adj2" fmla="val 2197671"/>
              </a:avLst>
            </a:prstGeom>
            <a:ln w="9525">
              <a:solidFill>
                <a:srgbClr val="FED02F">
                  <a:alpha val="55000"/>
                </a:srgb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4" name="TextBox 3">
            <a:extLst>
              <a:ext uri="{FF2B5EF4-FFF2-40B4-BE49-F238E27FC236}">
                <a16:creationId xmlns:a16="http://schemas.microsoft.com/office/drawing/2014/main" id="{7F0EAF14-AE2C-8947-3035-3F18D95AF1F4}"/>
              </a:ext>
            </a:extLst>
          </p:cNvPr>
          <p:cNvSpPr txBox="1"/>
          <p:nvPr/>
        </p:nvSpPr>
        <p:spPr>
          <a:xfrm>
            <a:off x="5665114" y="2376667"/>
            <a:ext cx="5676092" cy="2185214"/>
          </a:xfrm>
          <a:prstGeom prst="rect">
            <a:avLst/>
          </a:prstGeom>
          <a:noFill/>
        </p:spPr>
        <p:txBody>
          <a:bodyPr wrap="square" rtlCol="0">
            <a:spAutoFit/>
          </a:bodyPr>
          <a:lstStyle/>
          <a:p>
            <a:pPr>
              <a:spcAft>
                <a:spcPts val="453"/>
              </a:spcAft>
            </a:pPr>
            <a:r>
              <a:rPr lang="en-US" sz="4000" b="1" dirty="0">
                <a:solidFill>
                  <a:srgbClr val="FED02F"/>
                </a:solidFill>
                <a:latin typeface="Atkinson Hyperlegible" pitchFamily="2" charset="0"/>
              </a:rPr>
              <a:t>10% </a:t>
            </a:r>
            <a:r>
              <a:rPr lang="en-US" sz="3200" dirty="0">
                <a:solidFill>
                  <a:srgbClr val="FED02F"/>
                </a:solidFill>
                <a:latin typeface="Atkinson Hyperlegible" pitchFamily="2" charset="0"/>
              </a:rPr>
              <a:t>of infectious waste includes biohazardous materials like sharps and pathological waste.</a:t>
            </a:r>
          </a:p>
        </p:txBody>
      </p:sp>
      <p:grpSp>
        <p:nvGrpSpPr>
          <p:cNvPr id="11" name="Group 10">
            <a:extLst>
              <a:ext uri="{FF2B5EF4-FFF2-40B4-BE49-F238E27FC236}">
                <a16:creationId xmlns:a16="http://schemas.microsoft.com/office/drawing/2014/main" id="{D7386DD5-7795-2CB2-A0B8-163A1BA43392}"/>
              </a:ext>
            </a:extLst>
          </p:cNvPr>
          <p:cNvGrpSpPr/>
          <p:nvPr/>
        </p:nvGrpSpPr>
        <p:grpSpPr>
          <a:xfrm>
            <a:off x="-2091553" y="-3192060"/>
            <a:ext cx="6938526" cy="7454442"/>
            <a:chOff x="-2091553" y="-1924735"/>
            <a:chExt cx="6938526" cy="7454442"/>
          </a:xfrm>
        </p:grpSpPr>
        <p:grpSp>
          <p:nvGrpSpPr>
            <p:cNvPr id="10" name="Group 9">
              <a:extLst>
                <a:ext uri="{FF2B5EF4-FFF2-40B4-BE49-F238E27FC236}">
                  <a16:creationId xmlns:a16="http://schemas.microsoft.com/office/drawing/2014/main" id="{7C81504C-05F8-1352-B186-09E07F30BF52}"/>
                </a:ext>
              </a:extLst>
            </p:cNvPr>
            <p:cNvGrpSpPr/>
            <p:nvPr/>
          </p:nvGrpSpPr>
          <p:grpSpPr>
            <a:xfrm>
              <a:off x="-2091553" y="-1924735"/>
              <a:ext cx="6938526" cy="7100953"/>
              <a:chOff x="-2091553" y="-1924735"/>
              <a:chExt cx="6938526" cy="7100953"/>
            </a:xfrm>
          </p:grpSpPr>
          <p:grpSp>
            <p:nvGrpSpPr>
              <p:cNvPr id="3" name="Group 2">
                <a:extLst>
                  <a:ext uri="{FF2B5EF4-FFF2-40B4-BE49-F238E27FC236}">
                    <a16:creationId xmlns:a16="http://schemas.microsoft.com/office/drawing/2014/main" id="{ED42D851-43E5-DA4D-CB94-82210BC14ACF}"/>
                  </a:ext>
                </a:extLst>
              </p:cNvPr>
              <p:cNvGrpSpPr/>
              <p:nvPr/>
            </p:nvGrpSpPr>
            <p:grpSpPr>
              <a:xfrm>
                <a:off x="-2091553" y="-1924735"/>
                <a:ext cx="6865296" cy="7100953"/>
                <a:chOff x="-2091553" y="-1924735"/>
                <a:chExt cx="6865296" cy="7100953"/>
              </a:xfrm>
            </p:grpSpPr>
            <p:sp>
              <p:nvSpPr>
                <p:cNvPr id="5" name="Arc 4">
                  <a:extLst>
                    <a:ext uri="{FF2B5EF4-FFF2-40B4-BE49-F238E27FC236}">
                      <a16:creationId xmlns:a16="http://schemas.microsoft.com/office/drawing/2014/main" id="{9E3C7A6B-9479-9BAC-977D-6C19F18BD694}"/>
                    </a:ext>
                  </a:extLst>
                </p:cNvPr>
                <p:cNvSpPr/>
                <p:nvPr/>
              </p:nvSpPr>
              <p:spPr>
                <a:xfrm rot="5400000">
                  <a:off x="-1843077" y="-2173211"/>
                  <a:ext cx="6368343" cy="6865296"/>
                </a:xfrm>
                <a:prstGeom prst="arc">
                  <a:avLst>
                    <a:gd name="adj1" fmla="val 16200000"/>
                    <a:gd name="adj2" fmla="val 2197671"/>
                  </a:avLst>
                </a:prstGeom>
                <a:ln w="9525">
                  <a:solidFill>
                    <a:srgbClr val="FED02F">
                      <a:alpha val="40000"/>
                    </a:srgb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Atkinson Hyperlegible" pitchFamily="2" charset="0"/>
                  </a:endParaRPr>
                </a:p>
              </p:txBody>
            </p:sp>
            <p:sp>
              <p:nvSpPr>
                <p:cNvPr id="6" name="Arc 5">
                  <a:extLst>
                    <a:ext uri="{FF2B5EF4-FFF2-40B4-BE49-F238E27FC236}">
                      <a16:creationId xmlns:a16="http://schemas.microsoft.com/office/drawing/2014/main" id="{0D935C19-F331-F74C-13E5-B2B0553E4512}"/>
                    </a:ext>
                  </a:extLst>
                </p:cNvPr>
                <p:cNvSpPr/>
                <p:nvPr/>
              </p:nvSpPr>
              <p:spPr>
                <a:xfrm rot="6046341">
                  <a:off x="-155023" y="1239871"/>
                  <a:ext cx="3430968" cy="4441725"/>
                </a:xfrm>
                <a:prstGeom prst="arc">
                  <a:avLst>
                    <a:gd name="adj1" fmla="val 16200000"/>
                    <a:gd name="adj2" fmla="val 3387291"/>
                  </a:avLst>
                </a:prstGeom>
                <a:ln w="9525">
                  <a:solidFill>
                    <a:srgbClr val="FED02F">
                      <a:alpha val="40000"/>
                    </a:srgb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Atkinson Hyperlegible" pitchFamily="2" charset="0"/>
                  </a:endParaRPr>
                </a:p>
              </p:txBody>
            </p:sp>
          </p:grpSp>
          <p:sp>
            <p:nvSpPr>
              <p:cNvPr id="31" name="Freeform: Shape 30">
                <a:extLst>
                  <a:ext uri="{FF2B5EF4-FFF2-40B4-BE49-F238E27FC236}">
                    <a16:creationId xmlns:a16="http://schemas.microsoft.com/office/drawing/2014/main" id="{31E2C8FC-F69A-A702-6E0E-0A1D596DB063}"/>
                  </a:ext>
                </a:extLst>
              </p:cNvPr>
              <p:cNvSpPr/>
              <p:nvPr/>
            </p:nvSpPr>
            <p:spPr>
              <a:xfrm rot="20645522">
                <a:off x="-301823" y="960010"/>
                <a:ext cx="5148796" cy="4028292"/>
              </a:xfrm>
              <a:custGeom>
                <a:avLst/>
                <a:gdLst>
                  <a:gd name="connsiteX0" fmla="*/ 1791459 w 5148796"/>
                  <a:gd name="connsiteY0" fmla="*/ 0 h 4028292"/>
                  <a:gd name="connsiteX1" fmla="*/ 4682890 w 5148796"/>
                  <a:gd name="connsiteY1" fmla="*/ 824080 h 4028292"/>
                  <a:gd name="connsiteX2" fmla="*/ 4692045 w 5148796"/>
                  <a:gd name="connsiteY2" fmla="*/ 833461 h 4028292"/>
                  <a:gd name="connsiteX3" fmla="*/ 5148796 w 5148796"/>
                  <a:gd name="connsiteY3" fmla="*/ 1979154 h 4028292"/>
                  <a:gd name="connsiteX4" fmla="*/ 2474366 w 5148796"/>
                  <a:gd name="connsiteY4" fmla="*/ 4028292 h 4028292"/>
                  <a:gd name="connsiteX5" fmla="*/ 10106 w 5148796"/>
                  <a:gd name="connsiteY5" fmla="*/ 2776771 h 4028292"/>
                  <a:gd name="connsiteX6" fmla="*/ 0 w 5148796"/>
                  <a:gd name="connsiteY6" fmla="*/ 2755615 h 4028292"/>
                  <a:gd name="connsiteX7" fmla="*/ 646892 w 5148796"/>
                  <a:gd name="connsiteY7" fmla="*/ 485883 h 4028292"/>
                  <a:gd name="connsiteX8" fmla="*/ 773180 w 5148796"/>
                  <a:gd name="connsiteY8" fmla="*/ 397939 h 4028292"/>
                  <a:gd name="connsiteX9" fmla="*/ 1679073 w 5148796"/>
                  <a:gd name="connsiteY9" fmla="*/ 22141 h 4028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48796" h="4028292">
                    <a:moveTo>
                      <a:pt x="1791459" y="0"/>
                    </a:moveTo>
                    <a:lnTo>
                      <a:pt x="4682890" y="824080"/>
                    </a:lnTo>
                    <a:lnTo>
                      <a:pt x="4692045" y="833461"/>
                    </a:lnTo>
                    <a:cubicBezTo>
                      <a:pt x="4980414" y="1160506"/>
                      <a:pt x="5148796" y="1554764"/>
                      <a:pt x="5148796" y="1979154"/>
                    </a:cubicBezTo>
                    <a:cubicBezTo>
                      <a:pt x="5148796" y="3110862"/>
                      <a:pt x="3951413" y="4028292"/>
                      <a:pt x="2474366" y="4028292"/>
                    </a:cubicBezTo>
                    <a:cubicBezTo>
                      <a:pt x="1366581" y="4028292"/>
                      <a:pt x="416107" y="3512237"/>
                      <a:pt x="10106" y="2776771"/>
                    </a:cubicBezTo>
                    <a:lnTo>
                      <a:pt x="0" y="2755615"/>
                    </a:lnTo>
                    <a:lnTo>
                      <a:pt x="646892" y="485883"/>
                    </a:lnTo>
                    <a:lnTo>
                      <a:pt x="773180" y="397939"/>
                    </a:lnTo>
                    <a:cubicBezTo>
                      <a:pt x="1037351" y="230899"/>
                      <a:pt x="1344095" y="101970"/>
                      <a:pt x="1679073" y="22141"/>
                    </a:cubicBezTo>
                    <a:close/>
                  </a:path>
                </a:pathLst>
              </a:custGeom>
              <a:solidFill>
                <a:srgbClr val="FED0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Atkinson Hyperlegible" pitchFamily="2" charset="0"/>
                </a:endParaRPr>
              </a:p>
            </p:txBody>
          </p:sp>
          <p:sp>
            <p:nvSpPr>
              <p:cNvPr id="2" name="TextBox 1">
                <a:extLst>
                  <a:ext uri="{FF2B5EF4-FFF2-40B4-BE49-F238E27FC236}">
                    <a16:creationId xmlns:a16="http://schemas.microsoft.com/office/drawing/2014/main" id="{D7A864F7-0AA0-BA57-AD18-E9ED2DCEBA7C}"/>
                  </a:ext>
                </a:extLst>
              </p:cNvPr>
              <p:cNvSpPr txBox="1"/>
              <p:nvPr/>
            </p:nvSpPr>
            <p:spPr>
              <a:xfrm>
                <a:off x="726858" y="2076054"/>
                <a:ext cx="3091433" cy="2123658"/>
              </a:xfrm>
              <a:prstGeom prst="rect">
                <a:avLst/>
              </a:prstGeom>
              <a:noFill/>
            </p:spPr>
            <p:txBody>
              <a:bodyPr wrap="square" rtlCol="0">
                <a:spAutoFit/>
              </a:bodyPr>
              <a:lstStyle/>
              <a:p>
                <a:r>
                  <a:rPr lang="en-US" sz="6000" b="1" dirty="0">
                    <a:latin typeface="Atkinson Hyperlegible" pitchFamily="2" charset="0"/>
                  </a:rPr>
                  <a:t>Did you </a:t>
                </a:r>
                <a:r>
                  <a:rPr lang="en-US" sz="7200" b="1" dirty="0">
                    <a:solidFill>
                      <a:srgbClr val="EF414A"/>
                    </a:solidFill>
                    <a:latin typeface="Atkinson Hyperlegible" pitchFamily="2" charset="0"/>
                  </a:rPr>
                  <a:t>know?</a:t>
                </a:r>
                <a:endParaRPr lang="en-US" sz="6000" b="1" dirty="0">
                  <a:solidFill>
                    <a:srgbClr val="EF414A"/>
                  </a:solidFill>
                  <a:latin typeface="Atkinson Hyperlegible" pitchFamily="2" charset="0"/>
                </a:endParaRPr>
              </a:p>
            </p:txBody>
          </p:sp>
        </p:grpSp>
        <p:sp>
          <p:nvSpPr>
            <p:cNvPr id="12" name="Isosceles Triangle 11">
              <a:extLst>
                <a:ext uri="{FF2B5EF4-FFF2-40B4-BE49-F238E27FC236}">
                  <a16:creationId xmlns:a16="http://schemas.microsoft.com/office/drawing/2014/main" id="{79F3EF5F-ED79-6D6F-B47D-C77CBB8AF8DA}"/>
                </a:ext>
              </a:extLst>
            </p:cNvPr>
            <p:cNvSpPr/>
            <p:nvPr/>
          </p:nvSpPr>
          <p:spPr>
            <a:xfrm rot="12767914">
              <a:off x="1337378" y="4763128"/>
              <a:ext cx="648160" cy="766579"/>
            </a:xfrm>
            <a:custGeom>
              <a:avLst/>
              <a:gdLst>
                <a:gd name="connsiteX0" fmla="*/ 0 w 856342"/>
                <a:gd name="connsiteY0" fmla="*/ 766579 h 766579"/>
                <a:gd name="connsiteX1" fmla="*/ 428171 w 856342"/>
                <a:gd name="connsiteY1" fmla="*/ 0 h 766579"/>
                <a:gd name="connsiteX2" fmla="*/ 856342 w 856342"/>
                <a:gd name="connsiteY2" fmla="*/ 766579 h 766579"/>
                <a:gd name="connsiteX3" fmla="*/ 0 w 856342"/>
                <a:gd name="connsiteY3" fmla="*/ 766579 h 766579"/>
                <a:gd name="connsiteX0" fmla="*/ 0 w 856342"/>
                <a:gd name="connsiteY0" fmla="*/ 766579 h 766579"/>
                <a:gd name="connsiteX1" fmla="*/ 428171 w 856342"/>
                <a:gd name="connsiteY1" fmla="*/ 0 h 766579"/>
                <a:gd name="connsiteX2" fmla="*/ 856342 w 856342"/>
                <a:gd name="connsiteY2" fmla="*/ 766579 h 766579"/>
                <a:gd name="connsiteX3" fmla="*/ 0 w 856342"/>
                <a:gd name="connsiteY3" fmla="*/ 766579 h 766579"/>
                <a:gd name="connsiteX0" fmla="*/ 0 w 856342"/>
                <a:gd name="connsiteY0" fmla="*/ 766579 h 766579"/>
                <a:gd name="connsiteX1" fmla="*/ 428171 w 856342"/>
                <a:gd name="connsiteY1" fmla="*/ 0 h 766579"/>
                <a:gd name="connsiteX2" fmla="*/ 856342 w 856342"/>
                <a:gd name="connsiteY2" fmla="*/ 766579 h 766579"/>
                <a:gd name="connsiteX3" fmla="*/ 0 w 856342"/>
                <a:gd name="connsiteY3" fmla="*/ 766579 h 766579"/>
                <a:gd name="connsiteX0" fmla="*/ 1280 w 857622"/>
                <a:gd name="connsiteY0" fmla="*/ 766579 h 766579"/>
                <a:gd name="connsiteX1" fmla="*/ 429451 w 857622"/>
                <a:gd name="connsiteY1" fmla="*/ 0 h 766579"/>
                <a:gd name="connsiteX2" fmla="*/ 857622 w 857622"/>
                <a:gd name="connsiteY2" fmla="*/ 766579 h 766579"/>
                <a:gd name="connsiteX3" fmla="*/ 1280 w 857622"/>
                <a:gd name="connsiteY3" fmla="*/ 766579 h 766579"/>
                <a:gd name="connsiteX0" fmla="*/ 1280 w 857622"/>
                <a:gd name="connsiteY0" fmla="*/ 766579 h 766579"/>
                <a:gd name="connsiteX1" fmla="*/ 429451 w 857622"/>
                <a:gd name="connsiteY1" fmla="*/ 0 h 766579"/>
                <a:gd name="connsiteX2" fmla="*/ 857622 w 857622"/>
                <a:gd name="connsiteY2" fmla="*/ 766579 h 766579"/>
                <a:gd name="connsiteX3" fmla="*/ 1280 w 857622"/>
                <a:gd name="connsiteY3" fmla="*/ 766579 h 766579"/>
              </a:gdLst>
              <a:ahLst/>
              <a:cxnLst>
                <a:cxn ang="0">
                  <a:pos x="connsiteX0" y="connsiteY0"/>
                </a:cxn>
                <a:cxn ang="0">
                  <a:pos x="connsiteX1" y="connsiteY1"/>
                </a:cxn>
                <a:cxn ang="0">
                  <a:pos x="connsiteX2" y="connsiteY2"/>
                </a:cxn>
                <a:cxn ang="0">
                  <a:pos x="connsiteX3" y="connsiteY3"/>
                </a:cxn>
              </a:cxnLst>
              <a:rect l="l" t="t" r="r" b="b"/>
              <a:pathLst>
                <a:path w="857622" h="766579">
                  <a:moveTo>
                    <a:pt x="1280" y="766579"/>
                  </a:moveTo>
                  <a:cubicBezTo>
                    <a:pt x="-8556" y="470993"/>
                    <a:pt x="29513" y="188250"/>
                    <a:pt x="429451" y="0"/>
                  </a:cubicBezTo>
                  <a:cubicBezTo>
                    <a:pt x="329860" y="286520"/>
                    <a:pt x="599791" y="623290"/>
                    <a:pt x="857622" y="766579"/>
                  </a:cubicBezTo>
                  <a:lnTo>
                    <a:pt x="1280" y="766579"/>
                  </a:lnTo>
                  <a:close/>
                </a:path>
              </a:pathLst>
            </a:custGeom>
            <a:solidFill>
              <a:srgbClr val="FED0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tkinson Hyperlegible" pitchFamily="2" charset="0"/>
              </a:endParaRPr>
            </a:p>
          </p:txBody>
        </p:sp>
      </p:grpSp>
      <p:grpSp>
        <p:nvGrpSpPr>
          <p:cNvPr id="29" name="Group 28">
            <a:extLst>
              <a:ext uri="{FF2B5EF4-FFF2-40B4-BE49-F238E27FC236}">
                <a16:creationId xmlns:a16="http://schemas.microsoft.com/office/drawing/2014/main" id="{F3DEA181-8D18-9D7E-5065-831692A58811}"/>
              </a:ext>
            </a:extLst>
          </p:cNvPr>
          <p:cNvGrpSpPr/>
          <p:nvPr/>
        </p:nvGrpSpPr>
        <p:grpSpPr>
          <a:xfrm rot="21269569">
            <a:off x="292187" y="4089727"/>
            <a:ext cx="1204154" cy="1218486"/>
            <a:chOff x="1242657" y="3132311"/>
            <a:chExt cx="1204154" cy="1218486"/>
          </a:xfrm>
        </p:grpSpPr>
        <p:sp>
          <p:nvSpPr>
            <p:cNvPr id="21" name="Freeform: Shape 20">
              <a:extLst>
                <a:ext uri="{FF2B5EF4-FFF2-40B4-BE49-F238E27FC236}">
                  <a16:creationId xmlns:a16="http://schemas.microsoft.com/office/drawing/2014/main" id="{25EF5269-541A-AC71-5B9B-4D3868054C51}"/>
                </a:ext>
              </a:extLst>
            </p:cNvPr>
            <p:cNvSpPr/>
            <p:nvPr/>
          </p:nvSpPr>
          <p:spPr>
            <a:xfrm rot="20035072">
              <a:off x="1526042" y="3950421"/>
              <a:ext cx="116835" cy="400376"/>
            </a:xfrm>
            <a:custGeom>
              <a:avLst/>
              <a:gdLst>
                <a:gd name="connsiteX0" fmla="*/ 39482 w 116835"/>
                <a:gd name="connsiteY0" fmla="*/ 202 h 400376"/>
                <a:gd name="connsiteX1" fmla="*/ 196 w 116835"/>
                <a:gd name="connsiteY1" fmla="*/ 47733 h 400376"/>
                <a:gd name="connsiteX2" fmla="*/ 29822 w 116835"/>
                <a:gd name="connsiteY2" fmla="*/ 360888 h 400376"/>
                <a:gd name="connsiteX3" fmla="*/ 77353 w 116835"/>
                <a:gd name="connsiteY3" fmla="*/ 400174 h 400376"/>
                <a:gd name="connsiteX4" fmla="*/ 77353 w 116835"/>
                <a:gd name="connsiteY4" fmla="*/ 400174 h 400376"/>
                <a:gd name="connsiteX5" fmla="*/ 116639 w 116835"/>
                <a:gd name="connsiteY5" fmla="*/ 352643 h 400376"/>
                <a:gd name="connsiteX6" fmla="*/ 87013 w 116835"/>
                <a:gd name="connsiteY6" fmla="*/ 39488 h 400376"/>
                <a:gd name="connsiteX7" fmla="*/ 39482 w 116835"/>
                <a:gd name="connsiteY7" fmla="*/ 202 h 400376"/>
                <a:gd name="connsiteX8" fmla="*/ 39482 w 116835"/>
                <a:gd name="connsiteY8" fmla="*/ 202 h 400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35" h="400376">
                  <a:moveTo>
                    <a:pt x="39482" y="202"/>
                  </a:moveTo>
                  <a:cubicBezTo>
                    <a:pt x="15514" y="2466"/>
                    <a:pt x="-2067" y="23766"/>
                    <a:pt x="196" y="47733"/>
                  </a:cubicBezTo>
                  <a:cubicBezTo>
                    <a:pt x="7471" y="124648"/>
                    <a:pt x="22547" y="283974"/>
                    <a:pt x="29822" y="360888"/>
                  </a:cubicBezTo>
                  <a:cubicBezTo>
                    <a:pt x="32086" y="384856"/>
                    <a:pt x="53345" y="402478"/>
                    <a:pt x="77353" y="400174"/>
                  </a:cubicBezTo>
                  <a:lnTo>
                    <a:pt x="77353" y="400174"/>
                  </a:lnTo>
                  <a:cubicBezTo>
                    <a:pt x="101321" y="397910"/>
                    <a:pt x="118902" y="376610"/>
                    <a:pt x="116639" y="352643"/>
                  </a:cubicBezTo>
                  <a:cubicBezTo>
                    <a:pt x="109364" y="275728"/>
                    <a:pt x="94288" y="116403"/>
                    <a:pt x="87013" y="39488"/>
                  </a:cubicBezTo>
                  <a:cubicBezTo>
                    <a:pt x="84750" y="15521"/>
                    <a:pt x="63490" y="-2101"/>
                    <a:pt x="39482" y="202"/>
                  </a:cubicBezTo>
                  <a:lnTo>
                    <a:pt x="39482" y="202"/>
                  </a:lnTo>
                  <a:close/>
                </a:path>
              </a:pathLst>
            </a:custGeom>
            <a:solidFill>
              <a:srgbClr val="D32F2F"/>
            </a:solidFill>
            <a:ln w="0" cap="flat">
              <a:solidFill>
                <a:srgbClr val="EF414A"/>
              </a:solid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AF147720-BACE-060D-27A3-AD715F4B8E50}"/>
                </a:ext>
              </a:extLst>
            </p:cNvPr>
            <p:cNvSpPr/>
            <p:nvPr/>
          </p:nvSpPr>
          <p:spPr>
            <a:xfrm rot="20035072">
              <a:off x="1449041" y="3341500"/>
              <a:ext cx="702536" cy="776177"/>
            </a:xfrm>
            <a:custGeom>
              <a:avLst/>
              <a:gdLst>
                <a:gd name="connsiteX0" fmla="*/ 702537 w 702536"/>
                <a:gd name="connsiteY0" fmla="*/ 776177 h 776177"/>
                <a:gd name="connsiteX1" fmla="*/ 31041 w 702536"/>
                <a:gd name="connsiteY1" fmla="*/ 613618 h 776177"/>
                <a:gd name="connsiteX2" fmla="*/ 0 w 702536"/>
                <a:gd name="connsiteY2" fmla="*/ 285630 h 776177"/>
                <a:gd name="connsiteX3" fmla="*/ 629098 w 702536"/>
                <a:gd name="connsiteY3" fmla="*/ 0 h 776177"/>
                <a:gd name="connsiteX4" fmla="*/ 702537 w 702536"/>
                <a:gd name="connsiteY4" fmla="*/ 776177 h 776177"/>
                <a:gd name="connsiteX5" fmla="*/ 702537 w 702536"/>
                <a:gd name="connsiteY5" fmla="*/ 776177 h 776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2536" h="776177">
                  <a:moveTo>
                    <a:pt x="702537" y="776177"/>
                  </a:moveTo>
                  <a:cubicBezTo>
                    <a:pt x="702537" y="776177"/>
                    <a:pt x="372366" y="581527"/>
                    <a:pt x="31041" y="613618"/>
                  </a:cubicBezTo>
                  <a:lnTo>
                    <a:pt x="0" y="285630"/>
                  </a:lnTo>
                  <a:cubicBezTo>
                    <a:pt x="341285" y="253094"/>
                    <a:pt x="629098" y="0"/>
                    <a:pt x="629098" y="0"/>
                  </a:cubicBezTo>
                  <a:lnTo>
                    <a:pt x="702537" y="776177"/>
                  </a:lnTo>
                  <a:lnTo>
                    <a:pt x="702537" y="776177"/>
                  </a:lnTo>
                  <a:close/>
                </a:path>
              </a:pathLst>
            </a:custGeom>
            <a:solidFill>
              <a:srgbClr val="FFFFFF"/>
            </a:solidFill>
            <a:ln w="0"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816268C0-ACD3-E55C-EC58-22A01E2E5BCA}"/>
                </a:ext>
              </a:extLst>
            </p:cNvPr>
            <p:cNvSpPr/>
            <p:nvPr/>
          </p:nvSpPr>
          <p:spPr>
            <a:xfrm rot="20035072">
              <a:off x="1242657" y="3830437"/>
              <a:ext cx="316121" cy="341584"/>
            </a:xfrm>
            <a:custGeom>
              <a:avLst/>
              <a:gdLst>
                <a:gd name="connsiteX0" fmla="*/ 149237 w 316121"/>
                <a:gd name="connsiteY0" fmla="*/ 12893 h 341584"/>
                <a:gd name="connsiteX1" fmla="*/ 743 w 316121"/>
                <a:gd name="connsiteY1" fmla="*/ 192387 h 341584"/>
                <a:gd name="connsiteX2" fmla="*/ 743 w 316121"/>
                <a:gd name="connsiteY2" fmla="*/ 192387 h 341584"/>
                <a:gd name="connsiteX3" fmla="*/ 180238 w 316121"/>
                <a:gd name="connsiteY3" fmla="*/ 340841 h 341584"/>
                <a:gd name="connsiteX4" fmla="*/ 316121 w 316121"/>
                <a:gd name="connsiteY4" fmla="*/ 327988 h 341584"/>
                <a:gd name="connsiteX5" fmla="*/ 285081 w 316121"/>
                <a:gd name="connsiteY5" fmla="*/ 0 h 341584"/>
                <a:gd name="connsiteX6" fmla="*/ 149197 w 316121"/>
                <a:gd name="connsiteY6" fmla="*/ 12853 h 341584"/>
                <a:gd name="connsiteX7" fmla="*/ 149197 w 316121"/>
                <a:gd name="connsiteY7" fmla="*/ 12853 h 34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6121" h="341584">
                  <a:moveTo>
                    <a:pt x="149237" y="12893"/>
                  </a:moveTo>
                  <a:cubicBezTo>
                    <a:pt x="58662" y="21462"/>
                    <a:pt x="-7825" y="101852"/>
                    <a:pt x="743" y="192387"/>
                  </a:cubicBezTo>
                  <a:lnTo>
                    <a:pt x="743" y="192387"/>
                  </a:lnTo>
                  <a:cubicBezTo>
                    <a:pt x="9312" y="282963"/>
                    <a:pt x="89662" y="349409"/>
                    <a:pt x="180238" y="340841"/>
                  </a:cubicBezTo>
                  <a:cubicBezTo>
                    <a:pt x="250241" y="334212"/>
                    <a:pt x="316121" y="327988"/>
                    <a:pt x="316121" y="327988"/>
                  </a:cubicBezTo>
                  <a:lnTo>
                    <a:pt x="285081" y="0"/>
                  </a:lnTo>
                  <a:cubicBezTo>
                    <a:pt x="285081" y="0"/>
                    <a:pt x="219200" y="6224"/>
                    <a:pt x="149197" y="12853"/>
                  </a:cubicBezTo>
                  <a:lnTo>
                    <a:pt x="149197" y="12853"/>
                  </a:lnTo>
                  <a:close/>
                </a:path>
              </a:pathLst>
            </a:custGeom>
            <a:solidFill>
              <a:srgbClr val="EF414A"/>
            </a:solidFill>
            <a:ln w="0" cap="flat">
              <a:noFill/>
              <a:prstDash val="solid"/>
              <a:miter/>
            </a:ln>
          </p:spPr>
          <p:txBody>
            <a:bodyPr rtlCol="0" anchor="ctr"/>
            <a:lstStyle/>
            <a:p>
              <a:endParaRPr lang="en-US" dirty="0"/>
            </a:p>
          </p:txBody>
        </p:sp>
        <p:sp>
          <p:nvSpPr>
            <p:cNvPr id="24" name="Freeform: Shape 23">
              <a:extLst>
                <a:ext uri="{FF2B5EF4-FFF2-40B4-BE49-F238E27FC236}">
                  <a16:creationId xmlns:a16="http://schemas.microsoft.com/office/drawing/2014/main" id="{A791D559-4474-AFBE-AE89-3A2D2EBCF311}"/>
                </a:ext>
              </a:extLst>
            </p:cNvPr>
            <p:cNvSpPr/>
            <p:nvPr/>
          </p:nvSpPr>
          <p:spPr>
            <a:xfrm rot="20035072">
              <a:off x="2125734" y="3440206"/>
              <a:ext cx="106770" cy="193425"/>
            </a:xfrm>
            <a:custGeom>
              <a:avLst/>
              <a:gdLst>
                <a:gd name="connsiteX0" fmla="*/ 727 w 106770"/>
                <a:gd name="connsiteY0" fmla="*/ 433 h 193425"/>
                <a:gd name="connsiteX1" fmla="*/ 71620 w 106770"/>
                <a:gd name="connsiteY1" fmla="*/ 22218 h 193425"/>
                <a:gd name="connsiteX2" fmla="*/ 106338 w 106770"/>
                <a:gd name="connsiteY2" fmla="*/ 87734 h 193425"/>
                <a:gd name="connsiteX3" fmla="*/ 106338 w 106770"/>
                <a:gd name="connsiteY3" fmla="*/ 87734 h 193425"/>
                <a:gd name="connsiteX4" fmla="*/ 84553 w 106770"/>
                <a:gd name="connsiteY4" fmla="*/ 158627 h 193425"/>
                <a:gd name="connsiteX5" fmla="*/ 19037 w 106770"/>
                <a:gd name="connsiteY5" fmla="*/ 193345 h 193425"/>
                <a:gd name="connsiteX6" fmla="*/ 18269 w 106770"/>
                <a:gd name="connsiteY6" fmla="*/ 193426 h 193425"/>
                <a:gd name="connsiteX7" fmla="*/ 0 w 106770"/>
                <a:gd name="connsiteY7" fmla="*/ 513 h 193425"/>
                <a:gd name="connsiteX8" fmla="*/ 768 w 106770"/>
                <a:gd name="connsiteY8" fmla="*/ 433 h 193425"/>
                <a:gd name="connsiteX9" fmla="*/ 768 w 106770"/>
                <a:gd name="connsiteY9" fmla="*/ 433 h 19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770" h="193425">
                  <a:moveTo>
                    <a:pt x="727" y="433"/>
                  </a:moveTo>
                  <a:cubicBezTo>
                    <a:pt x="26312" y="-1993"/>
                    <a:pt x="51815" y="5848"/>
                    <a:pt x="71620" y="22218"/>
                  </a:cubicBezTo>
                  <a:cubicBezTo>
                    <a:pt x="91424" y="38587"/>
                    <a:pt x="103913" y="62150"/>
                    <a:pt x="106338" y="87734"/>
                  </a:cubicBezTo>
                  <a:lnTo>
                    <a:pt x="106338" y="87734"/>
                  </a:lnTo>
                  <a:cubicBezTo>
                    <a:pt x="108764" y="113319"/>
                    <a:pt x="100923" y="138822"/>
                    <a:pt x="84553" y="158627"/>
                  </a:cubicBezTo>
                  <a:cubicBezTo>
                    <a:pt x="68184" y="178431"/>
                    <a:pt x="44621" y="190920"/>
                    <a:pt x="19037" y="193345"/>
                  </a:cubicBezTo>
                  <a:cubicBezTo>
                    <a:pt x="18552" y="193386"/>
                    <a:pt x="18269" y="193426"/>
                    <a:pt x="18269" y="193426"/>
                  </a:cubicBezTo>
                  <a:lnTo>
                    <a:pt x="0" y="513"/>
                  </a:lnTo>
                  <a:cubicBezTo>
                    <a:pt x="0" y="513"/>
                    <a:pt x="242" y="513"/>
                    <a:pt x="768" y="433"/>
                  </a:cubicBezTo>
                  <a:lnTo>
                    <a:pt x="768" y="433"/>
                  </a:lnTo>
                  <a:close/>
                </a:path>
              </a:pathLst>
            </a:custGeom>
            <a:solidFill>
              <a:srgbClr val="FFFFFF"/>
            </a:solidFill>
            <a:ln w="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D6109BC7-9F06-A0A2-4347-827DAEC49213}"/>
                </a:ext>
              </a:extLst>
            </p:cNvPr>
            <p:cNvSpPr/>
            <p:nvPr/>
          </p:nvSpPr>
          <p:spPr>
            <a:xfrm rot="20035072">
              <a:off x="2039271" y="3132311"/>
              <a:ext cx="143691" cy="883250"/>
            </a:xfrm>
            <a:custGeom>
              <a:avLst/>
              <a:gdLst>
                <a:gd name="connsiteX0" fmla="*/ 30095 w 143691"/>
                <a:gd name="connsiteY0" fmla="*/ 186 h 883250"/>
                <a:gd name="connsiteX1" fmla="*/ 145 w 143691"/>
                <a:gd name="connsiteY1" fmla="*/ 36359 h 883250"/>
                <a:gd name="connsiteX2" fmla="*/ 77423 w 143691"/>
                <a:gd name="connsiteY2" fmla="*/ 853156 h 883250"/>
                <a:gd name="connsiteX3" fmla="*/ 113597 w 143691"/>
                <a:gd name="connsiteY3" fmla="*/ 883106 h 883250"/>
                <a:gd name="connsiteX4" fmla="*/ 113597 w 143691"/>
                <a:gd name="connsiteY4" fmla="*/ 883106 h 883250"/>
                <a:gd name="connsiteX5" fmla="*/ 143547 w 143691"/>
                <a:gd name="connsiteY5" fmla="*/ 846891 h 883250"/>
                <a:gd name="connsiteX6" fmla="*/ 66268 w 143691"/>
                <a:gd name="connsiteY6" fmla="*/ 30095 h 883250"/>
                <a:gd name="connsiteX7" fmla="*/ 30054 w 143691"/>
                <a:gd name="connsiteY7" fmla="*/ 145 h 883250"/>
                <a:gd name="connsiteX8" fmla="*/ 30054 w 143691"/>
                <a:gd name="connsiteY8" fmla="*/ 145 h 88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691" h="883250">
                  <a:moveTo>
                    <a:pt x="30095" y="186"/>
                  </a:moveTo>
                  <a:cubicBezTo>
                    <a:pt x="11826" y="1924"/>
                    <a:pt x="-1552" y="18131"/>
                    <a:pt x="145" y="36359"/>
                  </a:cubicBezTo>
                  <a:cubicBezTo>
                    <a:pt x="13321" y="175638"/>
                    <a:pt x="64247" y="713877"/>
                    <a:pt x="77423" y="853156"/>
                  </a:cubicBezTo>
                  <a:cubicBezTo>
                    <a:pt x="79161" y="871425"/>
                    <a:pt x="95369" y="884803"/>
                    <a:pt x="113597" y="883106"/>
                  </a:cubicBezTo>
                  <a:lnTo>
                    <a:pt x="113597" y="883106"/>
                  </a:lnTo>
                  <a:cubicBezTo>
                    <a:pt x="131866" y="881368"/>
                    <a:pt x="145244" y="865160"/>
                    <a:pt x="143547" y="846891"/>
                  </a:cubicBezTo>
                  <a:cubicBezTo>
                    <a:pt x="130370" y="707613"/>
                    <a:pt x="79444" y="169373"/>
                    <a:pt x="66268" y="30095"/>
                  </a:cubicBezTo>
                  <a:cubicBezTo>
                    <a:pt x="64530" y="11826"/>
                    <a:pt x="48323" y="-1552"/>
                    <a:pt x="30054" y="145"/>
                  </a:cubicBezTo>
                  <a:lnTo>
                    <a:pt x="30054" y="145"/>
                  </a:lnTo>
                  <a:close/>
                </a:path>
              </a:pathLst>
            </a:custGeom>
            <a:solidFill>
              <a:srgbClr val="EF5350"/>
            </a:solidFill>
            <a:ln w="0" cap="flat">
              <a:solidFill>
                <a:srgbClr val="EF414A"/>
              </a:solid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F22E1F77-7C89-E6BA-7C82-A154E526A5AC}"/>
                </a:ext>
              </a:extLst>
            </p:cNvPr>
            <p:cNvSpPr/>
            <p:nvPr/>
          </p:nvSpPr>
          <p:spPr>
            <a:xfrm rot="20035072">
              <a:off x="2283622" y="3397711"/>
              <a:ext cx="144245" cy="52789"/>
            </a:xfrm>
            <a:custGeom>
              <a:avLst/>
              <a:gdLst>
                <a:gd name="connsiteX0" fmla="*/ 19580 w 144245"/>
                <a:gd name="connsiteY0" fmla="*/ 9642 h 52789"/>
                <a:gd name="connsiteX1" fmla="*/ 99 w 144245"/>
                <a:gd name="connsiteY1" fmla="*/ 33205 h 52789"/>
                <a:gd name="connsiteX2" fmla="*/ 99 w 144245"/>
                <a:gd name="connsiteY2" fmla="*/ 33205 h 52789"/>
                <a:gd name="connsiteX3" fmla="*/ 7859 w 144245"/>
                <a:gd name="connsiteY3" fmla="*/ 47836 h 52789"/>
                <a:gd name="connsiteX4" fmla="*/ 23662 w 144245"/>
                <a:gd name="connsiteY4" fmla="*/ 52686 h 52789"/>
                <a:gd name="connsiteX5" fmla="*/ 124665 w 144245"/>
                <a:gd name="connsiteY5" fmla="*/ 43148 h 52789"/>
                <a:gd name="connsiteX6" fmla="*/ 144147 w 144245"/>
                <a:gd name="connsiteY6" fmla="*/ 19585 h 52789"/>
                <a:gd name="connsiteX7" fmla="*/ 144147 w 144245"/>
                <a:gd name="connsiteY7" fmla="*/ 19585 h 52789"/>
                <a:gd name="connsiteX8" fmla="*/ 136387 w 144245"/>
                <a:gd name="connsiteY8" fmla="*/ 4953 h 52789"/>
                <a:gd name="connsiteX9" fmla="*/ 120583 w 144245"/>
                <a:gd name="connsiteY9" fmla="*/ 103 h 52789"/>
                <a:gd name="connsiteX10" fmla="*/ 19580 w 144245"/>
                <a:gd name="connsiteY10" fmla="*/ 9642 h 52789"/>
                <a:gd name="connsiteX11" fmla="*/ 19580 w 144245"/>
                <a:gd name="connsiteY11" fmla="*/ 9642 h 52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245" h="52789">
                  <a:moveTo>
                    <a:pt x="19580" y="9642"/>
                  </a:moveTo>
                  <a:cubicBezTo>
                    <a:pt x="7697" y="10774"/>
                    <a:pt x="-1033" y="21322"/>
                    <a:pt x="99" y="33205"/>
                  </a:cubicBezTo>
                  <a:lnTo>
                    <a:pt x="99" y="33205"/>
                  </a:lnTo>
                  <a:cubicBezTo>
                    <a:pt x="624" y="38904"/>
                    <a:pt x="3413" y="44158"/>
                    <a:pt x="7859" y="47836"/>
                  </a:cubicBezTo>
                  <a:cubicBezTo>
                    <a:pt x="12264" y="51474"/>
                    <a:pt x="17963" y="53252"/>
                    <a:pt x="23662" y="52686"/>
                  </a:cubicBezTo>
                  <a:cubicBezTo>
                    <a:pt x="50863" y="50100"/>
                    <a:pt x="97464" y="45694"/>
                    <a:pt x="124665" y="43148"/>
                  </a:cubicBezTo>
                  <a:cubicBezTo>
                    <a:pt x="136548" y="42016"/>
                    <a:pt x="145278" y="31467"/>
                    <a:pt x="144147" y="19585"/>
                  </a:cubicBezTo>
                  <a:lnTo>
                    <a:pt x="144147" y="19585"/>
                  </a:lnTo>
                  <a:cubicBezTo>
                    <a:pt x="143621" y="13886"/>
                    <a:pt x="140832" y="8631"/>
                    <a:pt x="136387" y="4953"/>
                  </a:cubicBezTo>
                  <a:cubicBezTo>
                    <a:pt x="131981" y="1316"/>
                    <a:pt x="126282" y="-463"/>
                    <a:pt x="120583" y="103"/>
                  </a:cubicBezTo>
                  <a:cubicBezTo>
                    <a:pt x="93382" y="2690"/>
                    <a:pt x="46781" y="7096"/>
                    <a:pt x="19580" y="9642"/>
                  </a:cubicBezTo>
                  <a:lnTo>
                    <a:pt x="19580" y="9642"/>
                  </a:lnTo>
                  <a:close/>
                </a:path>
              </a:pathLst>
            </a:custGeom>
            <a:solidFill>
              <a:srgbClr val="FFFFFF"/>
            </a:solidFill>
            <a:ln w="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9FEEE084-5C89-29FD-23CE-C146F3A10A4F}"/>
                </a:ext>
              </a:extLst>
            </p:cNvPr>
            <p:cNvSpPr/>
            <p:nvPr/>
          </p:nvSpPr>
          <p:spPr>
            <a:xfrm rot="20035072">
              <a:off x="2325394" y="3561924"/>
              <a:ext cx="121417" cy="107919"/>
            </a:xfrm>
            <a:custGeom>
              <a:avLst/>
              <a:gdLst>
                <a:gd name="connsiteX0" fmla="*/ 35388 w 121417"/>
                <a:gd name="connsiteY0" fmla="*/ 4955 h 107919"/>
                <a:gd name="connsiteX1" fmla="*/ 19585 w 121417"/>
                <a:gd name="connsiteY1" fmla="*/ 105 h 107919"/>
                <a:gd name="connsiteX2" fmla="*/ 4953 w 121417"/>
                <a:gd name="connsiteY2" fmla="*/ 7865 h 107919"/>
                <a:gd name="connsiteX3" fmla="*/ 4953 w 121417"/>
                <a:gd name="connsiteY3" fmla="*/ 7865 h 107919"/>
                <a:gd name="connsiteX4" fmla="*/ 103 w 121417"/>
                <a:gd name="connsiteY4" fmla="*/ 23668 h 107919"/>
                <a:gd name="connsiteX5" fmla="*/ 7864 w 121417"/>
                <a:gd name="connsiteY5" fmla="*/ 38299 h 107919"/>
                <a:gd name="connsiteX6" fmla="*/ 86031 w 121417"/>
                <a:gd name="connsiteY6" fmla="*/ 102967 h 107919"/>
                <a:gd name="connsiteX7" fmla="*/ 116465 w 121417"/>
                <a:gd name="connsiteY7" fmla="*/ 100098 h 107919"/>
                <a:gd name="connsiteX8" fmla="*/ 116465 w 121417"/>
                <a:gd name="connsiteY8" fmla="*/ 100098 h 107919"/>
                <a:gd name="connsiteX9" fmla="*/ 113596 w 121417"/>
                <a:gd name="connsiteY9" fmla="*/ 69663 h 107919"/>
                <a:gd name="connsiteX10" fmla="*/ 35428 w 121417"/>
                <a:gd name="connsiteY10" fmla="*/ 4995 h 107919"/>
                <a:gd name="connsiteX11" fmla="*/ 35428 w 121417"/>
                <a:gd name="connsiteY11" fmla="*/ 4995 h 10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417" h="107919">
                  <a:moveTo>
                    <a:pt x="35388" y="4955"/>
                  </a:moveTo>
                  <a:cubicBezTo>
                    <a:pt x="30982" y="1277"/>
                    <a:pt x="25283" y="-461"/>
                    <a:pt x="19585" y="105"/>
                  </a:cubicBezTo>
                  <a:cubicBezTo>
                    <a:pt x="13886" y="630"/>
                    <a:pt x="8631" y="3419"/>
                    <a:pt x="4953" y="7865"/>
                  </a:cubicBezTo>
                  <a:lnTo>
                    <a:pt x="4953" y="7865"/>
                  </a:lnTo>
                  <a:cubicBezTo>
                    <a:pt x="1316" y="12271"/>
                    <a:pt x="-463" y="17969"/>
                    <a:pt x="103" y="23668"/>
                  </a:cubicBezTo>
                  <a:cubicBezTo>
                    <a:pt x="629" y="29367"/>
                    <a:pt x="3418" y="34621"/>
                    <a:pt x="7864" y="38299"/>
                  </a:cubicBezTo>
                  <a:cubicBezTo>
                    <a:pt x="28921" y="55719"/>
                    <a:pt x="64973" y="85547"/>
                    <a:pt x="86031" y="102967"/>
                  </a:cubicBezTo>
                  <a:cubicBezTo>
                    <a:pt x="95246" y="110566"/>
                    <a:pt x="108867" y="109273"/>
                    <a:pt x="116465" y="100098"/>
                  </a:cubicBezTo>
                  <a:lnTo>
                    <a:pt x="116465" y="100098"/>
                  </a:lnTo>
                  <a:cubicBezTo>
                    <a:pt x="124064" y="90883"/>
                    <a:pt x="122770" y="77262"/>
                    <a:pt x="113596" y="69663"/>
                  </a:cubicBezTo>
                  <a:cubicBezTo>
                    <a:pt x="92538" y="52244"/>
                    <a:pt x="56486" y="22415"/>
                    <a:pt x="35428" y="4995"/>
                  </a:cubicBezTo>
                  <a:lnTo>
                    <a:pt x="35428" y="4995"/>
                  </a:lnTo>
                  <a:close/>
                </a:path>
              </a:pathLst>
            </a:custGeom>
            <a:solidFill>
              <a:srgbClr val="FFFFFF"/>
            </a:solidFill>
            <a:ln w="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4A392B99-4530-0AF1-CCDB-161DF0923CB2}"/>
                </a:ext>
              </a:extLst>
            </p:cNvPr>
            <p:cNvSpPr/>
            <p:nvPr/>
          </p:nvSpPr>
          <p:spPr>
            <a:xfrm rot="20035072">
              <a:off x="2144764" y="3249234"/>
              <a:ext cx="107919" cy="121418"/>
            </a:xfrm>
            <a:custGeom>
              <a:avLst/>
              <a:gdLst>
                <a:gd name="connsiteX0" fmla="*/ 4953 w 107919"/>
                <a:gd name="connsiteY0" fmla="*/ 86031 h 121418"/>
                <a:gd name="connsiteX1" fmla="*/ 103 w 107919"/>
                <a:gd name="connsiteY1" fmla="*/ 101834 h 121418"/>
                <a:gd name="connsiteX2" fmla="*/ 7864 w 107919"/>
                <a:gd name="connsiteY2" fmla="*/ 116465 h 121418"/>
                <a:gd name="connsiteX3" fmla="*/ 7864 w 107919"/>
                <a:gd name="connsiteY3" fmla="*/ 116465 h 121418"/>
                <a:gd name="connsiteX4" fmla="*/ 23667 w 107919"/>
                <a:gd name="connsiteY4" fmla="*/ 121315 h 121418"/>
                <a:gd name="connsiteX5" fmla="*/ 38298 w 107919"/>
                <a:gd name="connsiteY5" fmla="*/ 113555 h 121418"/>
                <a:gd name="connsiteX6" fmla="*/ 102966 w 107919"/>
                <a:gd name="connsiteY6" fmla="*/ 35388 h 121418"/>
                <a:gd name="connsiteX7" fmla="*/ 107816 w 107919"/>
                <a:gd name="connsiteY7" fmla="*/ 19585 h 121418"/>
                <a:gd name="connsiteX8" fmla="*/ 100056 w 107919"/>
                <a:gd name="connsiteY8" fmla="*/ 4953 h 121418"/>
                <a:gd name="connsiteX9" fmla="*/ 100056 w 107919"/>
                <a:gd name="connsiteY9" fmla="*/ 4953 h 121418"/>
                <a:gd name="connsiteX10" fmla="*/ 84253 w 107919"/>
                <a:gd name="connsiteY10" fmla="*/ 103 h 121418"/>
                <a:gd name="connsiteX11" fmla="*/ 69621 w 107919"/>
                <a:gd name="connsiteY11" fmla="*/ 7863 h 121418"/>
                <a:gd name="connsiteX12" fmla="*/ 4953 w 107919"/>
                <a:gd name="connsiteY12" fmla="*/ 86031 h 121418"/>
                <a:gd name="connsiteX13" fmla="*/ 4953 w 107919"/>
                <a:gd name="connsiteY13" fmla="*/ 86031 h 12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7919" h="121418">
                  <a:moveTo>
                    <a:pt x="4953" y="86031"/>
                  </a:moveTo>
                  <a:cubicBezTo>
                    <a:pt x="1316" y="90436"/>
                    <a:pt x="-462" y="96135"/>
                    <a:pt x="103" y="101834"/>
                  </a:cubicBezTo>
                  <a:cubicBezTo>
                    <a:pt x="629" y="107533"/>
                    <a:pt x="3418" y="112787"/>
                    <a:pt x="7864" y="116465"/>
                  </a:cubicBezTo>
                  <a:lnTo>
                    <a:pt x="7864" y="116465"/>
                  </a:lnTo>
                  <a:cubicBezTo>
                    <a:pt x="12269" y="120103"/>
                    <a:pt x="17968" y="121881"/>
                    <a:pt x="23667" y="121315"/>
                  </a:cubicBezTo>
                  <a:cubicBezTo>
                    <a:pt x="29366" y="120790"/>
                    <a:pt x="34620" y="118001"/>
                    <a:pt x="38298" y="113555"/>
                  </a:cubicBezTo>
                  <a:cubicBezTo>
                    <a:pt x="55718" y="92498"/>
                    <a:pt x="85546" y="56445"/>
                    <a:pt x="102966" y="35388"/>
                  </a:cubicBezTo>
                  <a:cubicBezTo>
                    <a:pt x="106603" y="30982"/>
                    <a:pt x="108382" y="25283"/>
                    <a:pt x="107816" y="19585"/>
                  </a:cubicBezTo>
                  <a:cubicBezTo>
                    <a:pt x="107290" y="13886"/>
                    <a:pt x="104502" y="8631"/>
                    <a:pt x="100056" y="4953"/>
                  </a:cubicBezTo>
                  <a:cubicBezTo>
                    <a:pt x="100056" y="4953"/>
                    <a:pt x="100056" y="4953"/>
                    <a:pt x="100056" y="4953"/>
                  </a:cubicBezTo>
                  <a:cubicBezTo>
                    <a:pt x="95650" y="1316"/>
                    <a:pt x="89951" y="-463"/>
                    <a:pt x="84253" y="103"/>
                  </a:cubicBezTo>
                  <a:cubicBezTo>
                    <a:pt x="78554" y="629"/>
                    <a:pt x="73299" y="3418"/>
                    <a:pt x="69621" y="7863"/>
                  </a:cubicBezTo>
                  <a:cubicBezTo>
                    <a:pt x="52202" y="28921"/>
                    <a:pt x="22373" y="64973"/>
                    <a:pt x="4953" y="86031"/>
                  </a:cubicBezTo>
                  <a:lnTo>
                    <a:pt x="4953" y="86031"/>
                  </a:lnTo>
                  <a:close/>
                </a:path>
              </a:pathLst>
            </a:custGeom>
            <a:solidFill>
              <a:srgbClr val="FFFFFF"/>
            </a:solidFill>
            <a:ln w="0" cap="flat">
              <a:noFill/>
              <a:prstDash val="solid"/>
              <a:miter/>
            </a:ln>
          </p:spPr>
          <p:txBody>
            <a:bodyPr rtlCol="0" anchor="ctr"/>
            <a:lstStyle/>
            <a:p>
              <a:endParaRPr lang="en-US"/>
            </a:p>
          </p:txBody>
        </p:sp>
      </p:grpSp>
      <p:pic>
        <p:nvPicPr>
          <p:cNvPr id="14" name="4">
            <a:hlinkClick r:id="" action="ppaction://media"/>
            <a:extLst>
              <a:ext uri="{FF2B5EF4-FFF2-40B4-BE49-F238E27FC236}">
                <a16:creationId xmlns:a16="http://schemas.microsoft.com/office/drawing/2014/main" id="{C23EAD0C-2DDF-B43B-7E0C-57253B8C7C96}"/>
              </a:ext>
            </a:extLst>
          </p:cNvPr>
          <p:cNvPicPr>
            <a:picLocks noChangeAspect="1"/>
          </p:cNvPicPr>
          <p:nvPr>
            <a:audioFile r:link="rId1"/>
            <p:extLst>
              <p:ext uri="{DAA4B4D4-6D71-4841-9C94-3DE7FCFB9230}">
                <p14:media xmlns:p14="http://schemas.microsoft.com/office/powerpoint/2010/main" r:embed="rId2">
                  <p14:trim st="41078"/>
                </p14:media>
              </p:ext>
            </p:extLst>
          </p:nvPr>
        </p:nvPicPr>
        <p:blipFill>
          <a:blip r:embed="rId5"/>
          <a:stretch>
            <a:fillRect/>
          </a:stretch>
        </p:blipFill>
        <p:spPr>
          <a:xfrm>
            <a:off x="-2227263" y="7253288"/>
            <a:ext cx="609600" cy="609600"/>
          </a:xfrm>
          <a:prstGeom prst="rect">
            <a:avLst/>
          </a:prstGeom>
        </p:spPr>
      </p:pic>
    </p:spTree>
    <p:extLst>
      <p:ext uri="{BB962C8B-B14F-4D97-AF65-F5344CB8AC3E}">
        <p14:creationId xmlns:p14="http://schemas.microsoft.com/office/powerpoint/2010/main" val="4257666857"/>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642" fill="hold"/>
                                        <p:tgtEl>
                                          <p:spTgt spid="14"/>
                                        </p:tgtEl>
                                      </p:cBhvr>
                                    </p:cmd>
                                  </p:childTnLst>
                                </p:cTn>
                              </p:par>
                              <p:par>
                                <p:cTn id="7" presetID="10" presetClass="entr" presetSubtype="0" fill="hold" grpId="0" nodeType="withEffect">
                                  <p:stCondLst>
                                    <p:cond delay="50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500"/>
                                        <p:tgtEl>
                                          <p:spTgt spid="4"/>
                                        </p:tgtEl>
                                      </p:cBhvr>
                                    </p:animEffect>
                                  </p:childTnLst>
                                </p:cTn>
                              </p:par>
                              <p:par>
                                <p:cTn id="10" presetID="2" presetClass="exit" presetSubtype="2" fill="hold" grpId="0" nodeType="withEffect">
                                  <p:stCondLst>
                                    <p:cond delay="8000"/>
                                  </p:stCondLst>
                                  <p:childTnLst>
                                    <p:anim calcmode="lin" valueType="num">
                                      <p:cBhvr additive="base">
                                        <p:cTn id="11" dur="500"/>
                                        <p:tgtEl>
                                          <p:spTgt spid="30"/>
                                        </p:tgtEl>
                                        <p:attrNameLst>
                                          <p:attrName>ppt_x</p:attrName>
                                        </p:attrNameLst>
                                      </p:cBhvr>
                                      <p:tavLst>
                                        <p:tav tm="0">
                                          <p:val>
                                            <p:strVal val="ppt_x"/>
                                          </p:val>
                                        </p:tav>
                                        <p:tav tm="100000">
                                          <p:val>
                                            <p:strVal val="1+ppt_w/2"/>
                                          </p:val>
                                        </p:tav>
                                      </p:tavLst>
                                    </p:anim>
                                    <p:anim calcmode="lin" valueType="num">
                                      <p:cBhvr additive="base">
                                        <p:cTn id="12" dur="500"/>
                                        <p:tgtEl>
                                          <p:spTgt spid="30"/>
                                        </p:tgtEl>
                                        <p:attrNameLst>
                                          <p:attrName>ppt_y</p:attrName>
                                        </p:attrNameLst>
                                      </p:cBhvr>
                                      <p:tavLst>
                                        <p:tav tm="0">
                                          <p:val>
                                            <p:strVal val="ppt_y"/>
                                          </p:val>
                                        </p:tav>
                                        <p:tav tm="100000">
                                          <p:val>
                                            <p:strVal val="ppt_y"/>
                                          </p:val>
                                        </p:tav>
                                      </p:tavLst>
                                    </p:anim>
                                    <p:set>
                                      <p:cBhvr>
                                        <p:cTn id="13" dur="1" fill="hold">
                                          <p:stCondLst>
                                            <p:cond delay="499"/>
                                          </p:stCondLst>
                                        </p:cTn>
                                        <p:tgtEl>
                                          <p:spTgt spid="30"/>
                                        </p:tgtEl>
                                        <p:attrNameLst>
                                          <p:attrName>style.visibility</p:attrName>
                                        </p:attrNameLst>
                                      </p:cBhvr>
                                      <p:to>
                                        <p:strVal val="hidden"/>
                                      </p:to>
                                    </p:set>
                                  </p:childTnLst>
                                </p:cTn>
                              </p:par>
                              <p:par>
                                <p:cTn id="14" presetID="2" presetClass="exit" presetSubtype="8" fill="hold" nodeType="withEffect">
                                  <p:stCondLst>
                                    <p:cond delay="8000"/>
                                  </p:stCondLst>
                                  <p:childTnLst>
                                    <p:anim calcmode="lin" valueType="num">
                                      <p:cBhvr additive="base">
                                        <p:cTn id="15" dur="500"/>
                                        <p:tgtEl>
                                          <p:spTgt spid="29"/>
                                        </p:tgtEl>
                                        <p:attrNameLst>
                                          <p:attrName>ppt_x</p:attrName>
                                        </p:attrNameLst>
                                      </p:cBhvr>
                                      <p:tavLst>
                                        <p:tav tm="0">
                                          <p:val>
                                            <p:strVal val="ppt_x"/>
                                          </p:val>
                                        </p:tav>
                                        <p:tav tm="100000">
                                          <p:val>
                                            <p:strVal val="0-ppt_w/2"/>
                                          </p:val>
                                        </p:tav>
                                      </p:tavLst>
                                    </p:anim>
                                    <p:anim calcmode="lin" valueType="num">
                                      <p:cBhvr additive="base">
                                        <p:cTn id="16" dur="500"/>
                                        <p:tgtEl>
                                          <p:spTgt spid="29"/>
                                        </p:tgtEl>
                                        <p:attrNameLst>
                                          <p:attrName>ppt_y</p:attrName>
                                        </p:attrNameLst>
                                      </p:cBhvr>
                                      <p:tavLst>
                                        <p:tav tm="0">
                                          <p:val>
                                            <p:strVal val="ppt_y"/>
                                          </p:val>
                                        </p:tav>
                                        <p:tav tm="100000">
                                          <p:val>
                                            <p:strVal val="ppt_y"/>
                                          </p:val>
                                        </p:tav>
                                      </p:tavLst>
                                    </p:anim>
                                    <p:set>
                                      <p:cBhvr>
                                        <p:cTn id="17" dur="1" fill="hold">
                                          <p:stCondLst>
                                            <p:cond delay="499"/>
                                          </p:stCondLst>
                                        </p:cTn>
                                        <p:tgtEl>
                                          <p:spTgt spid="29"/>
                                        </p:tgtEl>
                                        <p:attrNameLst>
                                          <p:attrName>style.visibility</p:attrName>
                                        </p:attrNameLst>
                                      </p:cBhvr>
                                      <p:to>
                                        <p:strVal val="hidden"/>
                                      </p:to>
                                    </p:set>
                                  </p:childTnLst>
                                </p:cTn>
                              </p:par>
                              <p:par>
                                <p:cTn id="18" presetID="2" presetClass="exit" presetSubtype="8" fill="hold" nodeType="withEffect">
                                  <p:stCondLst>
                                    <p:cond delay="8000"/>
                                  </p:stCondLst>
                                  <p:childTnLst>
                                    <p:anim calcmode="lin" valueType="num">
                                      <p:cBhvr additive="base">
                                        <p:cTn id="19" dur="500"/>
                                        <p:tgtEl>
                                          <p:spTgt spid="11"/>
                                        </p:tgtEl>
                                        <p:attrNameLst>
                                          <p:attrName>ppt_x</p:attrName>
                                        </p:attrNameLst>
                                      </p:cBhvr>
                                      <p:tavLst>
                                        <p:tav tm="0">
                                          <p:val>
                                            <p:strVal val="ppt_x"/>
                                          </p:val>
                                        </p:tav>
                                        <p:tav tm="100000">
                                          <p:val>
                                            <p:strVal val="0-ppt_w/2"/>
                                          </p:val>
                                        </p:tav>
                                      </p:tavLst>
                                    </p:anim>
                                    <p:anim calcmode="lin" valueType="num">
                                      <p:cBhvr additive="base">
                                        <p:cTn id="20" dur="500"/>
                                        <p:tgtEl>
                                          <p:spTgt spid="11"/>
                                        </p:tgtEl>
                                        <p:attrNameLst>
                                          <p:attrName>ppt_y</p:attrName>
                                        </p:attrNameLst>
                                      </p:cBhvr>
                                      <p:tavLst>
                                        <p:tav tm="0">
                                          <p:val>
                                            <p:strVal val="ppt_y"/>
                                          </p:val>
                                        </p:tav>
                                        <p:tav tm="100000">
                                          <p:val>
                                            <p:strVal val="ppt_y"/>
                                          </p:val>
                                        </p:tav>
                                      </p:tavLst>
                                    </p:anim>
                                    <p:set>
                                      <p:cBhvr>
                                        <p:cTn id="21" dur="1" fill="hold">
                                          <p:stCondLst>
                                            <p:cond delay="499"/>
                                          </p:stCondLst>
                                        </p:cTn>
                                        <p:tgtEl>
                                          <p:spTgt spid="11"/>
                                        </p:tgtEl>
                                        <p:attrNameLst>
                                          <p:attrName>style.visibility</p:attrName>
                                        </p:attrNameLst>
                                      </p:cBhvr>
                                      <p:to>
                                        <p:strVal val="hidden"/>
                                      </p:to>
                                    </p:set>
                                  </p:childTnLst>
                                </p:cTn>
                              </p:par>
                              <p:par>
                                <p:cTn id="22" presetID="2" presetClass="exit" presetSubtype="2" fill="hold" grpId="1" nodeType="withEffect">
                                  <p:stCondLst>
                                    <p:cond delay="8000"/>
                                  </p:stCondLst>
                                  <p:childTnLst>
                                    <p:anim calcmode="lin" valueType="num">
                                      <p:cBhvr additive="base">
                                        <p:cTn id="23" dur="500"/>
                                        <p:tgtEl>
                                          <p:spTgt spid="4"/>
                                        </p:tgtEl>
                                        <p:attrNameLst>
                                          <p:attrName>ppt_x</p:attrName>
                                        </p:attrNameLst>
                                      </p:cBhvr>
                                      <p:tavLst>
                                        <p:tav tm="0">
                                          <p:val>
                                            <p:strVal val="ppt_x"/>
                                          </p:val>
                                        </p:tav>
                                        <p:tav tm="100000">
                                          <p:val>
                                            <p:strVal val="1+ppt_w/2"/>
                                          </p:val>
                                        </p:tav>
                                      </p:tavLst>
                                    </p:anim>
                                    <p:anim calcmode="lin" valueType="num">
                                      <p:cBhvr additive="base">
                                        <p:cTn id="24" dur="500"/>
                                        <p:tgtEl>
                                          <p:spTgt spid="4"/>
                                        </p:tgtEl>
                                        <p:attrNameLst>
                                          <p:attrName>ppt_y</p:attrName>
                                        </p:attrNameLst>
                                      </p:cBhvr>
                                      <p:tavLst>
                                        <p:tav tm="0">
                                          <p:val>
                                            <p:strVal val="ppt_y"/>
                                          </p:val>
                                        </p:tav>
                                        <p:tav tm="100000">
                                          <p:val>
                                            <p:strVal val="ppt_y"/>
                                          </p:val>
                                        </p:tav>
                                      </p:tavLst>
                                    </p:anim>
                                    <p:set>
                                      <p:cBhvr>
                                        <p:cTn id="25"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14"/>
                </p:tgtEl>
              </p:cMediaNode>
            </p:audio>
          </p:childTnLst>
        </p:cTn>
      </p:par>
    </p:tnLst>
    <p:bldLst>
      <p:bldP spid="30" grpId="0" animBg="1"/>
      <p:bldP spid="4" grpId="0"/>
      <p:bldP spid="4"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20F5813-43E2-0158-2028-8EA370D5162A}"/>
              </a:ext>
            </a:extLst>
          </p:cNvPr>
          <p:cNvPicPr>
            <a:picLocks noChangeAspect="1"/>
          </p:cNvPicPr>
          <p:nvPr/>
        </p:nvPicPr>
        <p:blipFill rotWithShape="1">
          <a:blip r:embed="rId5"/>
          <a:srcRect b="17343"/>
          <a:stretch/>
        </p:blipFill>
        <p:spPr>
          <a:xfrm>
            <a:off x="0" y="1"/>
            <a:ext cx="12192000" cy="6718299"/>
          </a:xfrm>
          <a:prstGeom prst="rect">
            <a:avLst/>
          </a:prstGeom>
        </p:spPr>
      </p:pic>
      <p:grpSp>
        <p:nvGrpSpPr>
          <p:cNvPr id="2" name="Group 1">
            <a:extLst>
              <a:ext uri="{FF2B5EF4-FFF2-40B4-BE49-F238E27FC236}">
                <a16:creationId xmlns:a16="http://schemas.microsoft.com/office/drawing/2014/main" id="{CCB1D82D-2DE4-A46A-BFA8-79711A50207A}"/>
              </a:ext>
            </a:extLst>
          </p:cNvPr>
          <p:cNvGrpSpPr/>
          <p:nvPr/>
        </p:nvGrpSpPr>
        <p:grpSpPr>
          <a:xfrm>
            <a:off x="5473700" y="673101"/>
            <a:ext cx="6413500" cy="6045199"/>
            <a:chOff x="5473700" y="673101"/>
            <a:chExt cx="6413500" cy="6045199"/>
          </a:xfrm>
        </p:grpSpPr>
        <p:sp>
          <p:nvSpPr>
            <p:cNvPr id="13" name="Rectangle 12">
              <a:extLst>
                <a:ext uri="{FF2B5EF4-FFF2-40B4-BE49-F238E27FC236}">
                  <a16:creationId xmlns:a16="http://schemas.microsoft.com/office/drawing/2014/main" id="{3D24B5AE-5810-2421-08CD-02EDA26CE5E1}"/>
                </a:ext>
              </a:extLst>
            </p:cNvPr>
            <p:cNvSpPr/>
            <p:nvPr/>
          </p:nvSpPr>
          <p:spPr>
            <a:xfrm>
              <a:off x="5549900" y="711200"/>
              <a:ext cx="6337300" cy="6007100"/>
            </a:xfrm>
            <a:prstGeom prst="rect">
              <a:avLst/>
            </a:prstGeom>
            <a:solidFill>
              <a:srgbClr val="00205C">
                <a:alpha val="9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6424837D-73B1-D835-21D5-C00792467F58}"/>
                </a:ext>
              </a:extLst>
            </p:cNvPr>
            <p:cNvGrpSpPr/>
            <p:nvPr/>
          </p:nvGrpSpPr>
          <p:grpSpPr>
            <a:xfrm rot="10800000" flipH="1" flipV="1">
              <a:off x="5473700" y="673101"/>
              <a:ext cx="822960" cy="844730"/>
              <a:chOff x="4901150" y="2804161"/>
              <a:chExt cx="822960" cy="844730"/>
            </a:xfrm>
          </p:grpSpPr>
          <p:cxnSp>
            <p:nvCxnSpPr>
              <p:cNvPr id="16" name="Straight Connector 15">
                <a:extLst>
                  <a:ext uri="{FF2B5EF4-FFF2-40B4-BE49-F238E27FC236}">
                    <a16:creationId xmlns:a16="http://schemas.microsoft.com/office/drawing/2014/main" id="{B042E859-29FF-45EE-E0CF-07B004F016C9}"/>
                  </a:ext>
                </a:extLst>
              </p:cNvPr>
              <p:cNvCxnSpPr>
                <a:cxnSpLocks/>
              </p:cNvCxnSpPr>
              <p:nvPr/>
            </p:nvCxnSpPr>
            <p:spPr>
              <a:xfrm>
                <a:off x="4936868" y="2825931"/>
                <a:ext cx="0" cy="822960"/>
              </a:xfrm>
              <a:prstGeom prst="line">
                <a:avLst/>
              </a:prstGeom>
              <a:ln w="76200">
                <a:solidFill>
                  <a:srgbClr val="FED02F"/>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84B807EF-2427-F1F9-6B74-6AC9F9D1E497}"/>
                  </a:ext>
                </a:extLst>
              </p:cNvPr>
              <p:cNvCxnSpPr>
                <a:cxnSpLocks/>
              </p:cNvCxnSpPr>
              <p:nvPr/>
            </p:nvCxnSpPr>
            <p:spPr>
              <a:xfrm rot="5400000">
                <a:off x="5312630" y="2392681"/>
                <a:ext cx="0" cy="822960"/>
              </a:xfrm>
              <a:prstGeom prst="line">
                <a:avLst/>
              </a:prstGeom>
              <a:ln w="76200">
                <a:solidFill>
                  <a:srgbClr val="FED02F"/>
                </a:solidFill>
              </a:ln>
            </p:spPr>
            <p:style>
              <a:lnRef idx="2">
                <a:schemeClr val="accent1"/>
              </a:lnRef>
              <a:fillRef idx="0">
                <a:schemeClr val="accent1"/>
              </a:fillRef>
              <a:effectRef idx="1">
                <a:schemeClr val="accent1"/>
              </a:effectRef>
              <a:fontRef idx="minor">
                <a:schemeClr val="tx1"/>
              </a:fontRef>
            </p:style>
          </p:cxnSp>
        </p:grpSp>
      </p:grpSp>
      <p:sp>
        <p:nvSpPr>
          <p:cNvPr id="200" name="TextBox 199">
            <a:extLst>
              <a:ext uri="{FF2B5EF4-FFF2-40B4-BE49-F238E27FC236}">
                <a16:creationId xmlns:a16="http://schemas.microsoft.com/office/drawing/2014/main" id="{17657528-E9B8-0010-D1B3-0D63C0145E4E}"/>
              </a:ext>
            </a:extLst>
          </p:cNvPr>
          <p:cNvSpPr txBox="1"/>
          <p:nvPr/>
        </p:nvSpPr>
        <p:spPr>
          <a:xfrm>
            <a:off x="5829300" y="854324"/>
            <a:ext cx="5842000" cy="584775"/>
          </a:xfrm>
          <a:prstGeom prst="rect">
            <a:avLst/>
          </a:prstGeom>
          <a:noFill/>
        </p:spPr>
        <p:txBody>
          <a:bodyPr wrap="square" rtlCol="0">
            <a:spAutoFit/>
          </a:bodyPr>
          <a:lstStyle/>
          <a:p>
            <a:r>
              <a:rPr lang="en-US" sz="3200" b="1" dirty="0">
                <a:solidFill>
                  <a:schemeClr val="bg1"/>
                </a:solidFill>
                <a:latin typeface="Atkinson Hyperlegible" pitchFamily="2" charset="0"/>
              </a:rPr>
              <a:t>Climate change and waste</a:t>
            </a:r>
          </a:p>
        </p:txBody>
      </p:sp>
      <p:sp>
        <p:nvSpPr>
          <p:cNvPr id="14" name="TextBox 13">
            <a:extLst>
              <a:ext uri="{FF2B5EF4-FFF2-40B4-BE49-F238E27FC236}">
                <a16:creationId xmlns:a16="http://schemas.microsoft.com/office/drawing/2014/main" id="{0FA92E08-B745-4BF9-9CF2-B0AE115FBE13}"/>
              </a:ext>
            </a:extLst>
          </p:cNvPr>
          <p:cNvSpPr txBox="1"/>
          <p:nvPr/>
        </p:nvSpPr>
        <p:spPr>
          <a:xfrm>
            <a:off x="5829300" y="1623517"/>
            <a:ext cx="5747158" cy="1938992"/>
          </a:xfrm>
          <a:prstGeom prst="rect">
            <a:avLst/>
          </a:prstGeom>
          <a:noFill/>
        </p:spPr>
        <p:txBody>
          <a:bodyPr wrap="square" rtlCol="0">
            <a:spAutoFit/>
          </a:bodyPr>
          <a:lstStyle/>
          <a:p>
            <a:pPr marL="228600" indent="-228600">
              <a:spcAft>
                <a:spcPts val="2400"/>
              </a:spcAft>
              <a:buFont typeface="Arial,Sans-Serif"/>
              <a:buChar char="•"/>
            </a:pPr>
            <a:r>
              <a:rPr lang="en-US" sz="2400" dirty="0">
                <a:solidFill>
                  <a:schemeClr val="bg1"/>
                </a:solidFill>
                <a:latin typeface="Atkinson Hyperlegible" pitchFamily="2" charset="0"/>
                <a:cs typeface="Arial"/>
              </a:rPr>
              <a:t>Medical packaging and health commodities (PPE, vaccines, diagnostics, medicines) end up as waste </a:t>
            </a:r>
            <a:r>
              <a:rPr lang="en-US" sz="2400" dirty="0">
                <a:solidFill>
                  <a:schemeClr val="bg1"/>
                </a:solidFill>
                <a:latin typeface="Atkinson Hyperlegible" pitchFamily="2" charset="0"/>
                <a:cs typeface="Arial"/>
                <a:sym typeface="Wingdings" panose="05000000000000000000" pitchFamily="2" charset="2"/>
              </a:rPr>
              <a:t> </a:t>
            </a:r>
            <a:r>
              <a:rPr lang="en-US" sz="2400" dirty="0">
                <a:solidFill>
                  <a:schemeClr val="bg1"/>
                </a:solidFill>
                <a:latin typeface="Atkinson Hyperlegible" pitchFamily="2" charset="0"/>
                <a:cs typeface="Arial"/>
              </a:rPr>
              <a:t>large contributor to carbon emissions from the health sector.</a:t>
            </a:r>
          </a:p>
        </p:txBody>
      </p:sp>
      <p:cxnSp>
        <p:nvCxnSpPr>
          <p:cNvPr id="18" name="Straight Connector 17">
            <a:extLst>
              <a:ext uri="{FF2B5EF4-FFF2-40B4-BE49-F238E27FC236}">
                <a16:creationId xmlns:a16="http://schemas.microsoft.com/office/drawing/2014/main" id="{7F91F6BF-8108-0F6D-4A04-F95B1CE4DA6C}"/>
              </a:ext>
            </a:extLst>
          </p:cNvPr>
          <p:cNvCxnSpPr>
            <a:cxnSpLocks/>
          </p:cNvCxnSpPr>
          <p:nvPr/>
        </p:nvCxnSpPr>
        <p:spPr>
          <a:xfrm>
            <a:off x="5860642" y="3694712"/>
            <a:ext cx="5715816" cy="0"/>
          </a:xfrm>
          <a:prstGeom prst="line">
            <a:avLst/>
          </a:prstGeom>
          <a:ln w="6350">
            <a:solidFill>
              <a:schemeClr val="bg1">
                <a:lumMod val="85000"/>
                <a:alpha val="50000"/>
              </a:schemeClr>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BD3D49E0-BC1A-3CBA-A8A1-F7545431B293}"/>
              </a:ext>
            </a:extLst>
          </p:cNvPr>
          <p:cNvCxnSpPr>
            <a:cxnSpLocks/>
          </p:cNvCxnSpPr>
          <p:nvPr/>
        </p:nvCxnSpPr>
        <p:spPr>
          <a:xfrm>
            <a:off x="5860642" y="5159447"/>
            <a:ext cx="5715816" cy="0"/>
          </a:xfrm>
          <a:prstGeom prst="line">
            <a:avLst/>
          </a:prstGeom>
          <a:ln w="6350">
            <a:solidFill>
              <a:schemeClr val="bg1">
                <a:lumMod val="85000"/>
                <a:alpha val="50000"/>
              </a:schemeClr>
            </a:solidFill>
          </a:ln>
        </p:spPr>
        <p:style>
          <a:lnRef idx="2">
            <a:schemeClr val="accent1"/>
          </a:lnRef>
          <a:fillRef idx="0">
            <a:schemeClr val="accent1"/>
          </a:fillRef>
          <a:effectRef idx="1">
            <a:schemeClr val="accent1"/>
          </a:effectRef>
          <a:fontRef idx="minor">
            <a:schemeClr val="tx1"/>
          </a:fontRef>
        </p:style>
      </p:cxnSp>
      <p:sp>
        <p:nvSpPr>
          <p:cNvPr id="4" name="Rectangle: Top Corners Rounded 3">
            <a:extLst>
              <a:ext uri="{FF2B5EF4-FFF2-40B4-BE49-F238E27FC236}">
                <a16:creationId xmlns:a16="http://schemas.microsoft.com/office/drawing/2014/main" id="{C2AA3E9D-1E01-E721-85A8-10C8A5012183}"/>
              </a:ext>
            </a:extLst>
          </p:cNvPr>
          <p:cNvSpPr/>
          <p:nvPr/>
        </p:nvSpPr>
        <p:spPr>
          <a:xfrm rot="16200000">
            <a:off x="6027737" y="693737"/>
            <a:ext cx="136525" cy="12192000"/>
          </a:xfrm>
          <a:prstGeom prst="round2SameRect">
            <a:avLst>
              <a:gd name="adj1" fmla="val 0"/>
              <a:gd name="adj2" fmla="val 0"/>
            </a:avLst>
          </a:prstGeom>
          <a:solidFill>
            <a:srgbClr val="002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CD0298F-A75C-C0FA-4418-FB80ECEA5E70}"/>
              </a:ext>
            </a:extLst>
          </p:cNvPr>
          <p:cNvSpPr txBox="1"/>
          <p:nvPr/>
        </p:nvSpPr>
        <p:spPr>
          <a:xfrm>
            <a:off x="5829300" y="3826915"/>
            <a:ext cx="5651500" cy="1200329"/>
          </a:xfrm>
          <a:prstGeom prst="rect">
            <a:avLst/>
          </a:prstGeom>
          <a:noFill/>
        </p:spPr>
        <p:txBody>
          <a:bodyPr wrap="square" rtlCol="0">
            <a:spAutoFit/>
          </a:bodyPr>
          <a:lstStyle/>
          <a:p>
            <a:pPr marL="228600" indent="-228600">
              <a:spcAft>
                <a:spcPts val="2400"/>
              </a:spcAft>
              <a:buFont typeface="Arial,Sans-Serif"/>
              <a:buChar char="•"/>
            </a:pPr>
            <a:r>
              <a:rPr lang="en-US" sz="2400" dirty="0">
                <a:solidFill>
                  <a:schemeClr val="bg1"/>
                </a:solidFill>
                <a:latin typeface="Atkinson Hyperlegible" pitchFamily="2" charset="0"/>
                <a:cs typeface="Arial"/>
              </a:rPr>
              <a:t>Incineration (e.g., furans) and use of landfills leads to emission of greenhouse gases (e.g., methane).</a:t>
            </a:r>
          </a:p>
        </p:txBody>
      </p:sp>
      <p:sp>
        <p:nvSpPr>
          <p:cNvPr id="6" name="TextBox 5">
            <a:extLst>
              <a:ext uri="{FF2B5EF4-FFF2-40B4-BE49-F238E27FC236}">
                <a16:creationId xmlns:a16="http://schemas.microsoft.com/office/drawing/2014/main" id="{532D24D5-32F7-ED4E-8133-6B5EB259C143}"/>
              </a:ext>
            </a:extLst>
          </p:cNvPr>
          <p:cNvSpPr txBox="1"/>
          <p:nvPr/>
        </p:nvSpPr>
        <p:spPr>
          <a:xfrm>
            <a:off x="5829300" y="5291649"/>
            <a:ext cx="5842000" cy="1200329"/>
          </a:xfrm>
          <a:prstGeom prst="rect">
            <a:avLst/>
          </a:prstGeom>
          <a:noFill/>
        </p:spPr>
        <p:txBody>
          <a:bodyPr wrap="square" rtlCol="0">
            <a:spAutoFit/>
          </a:bodyPr>
          <a:lstStyle/>
          <a:p>
            <a:pPr marL="228600" indent="-228600">
              <a:spcAft>
                <a:spcPts val="2400"/>
              </a:spcAft>
              <a:buFont typeface="Arial,Sans-Serif"/>
              <a:buChar char="•"/>
            </a:pPr>
            <a:r>
              <a:rPr lang="en-US" sz="2400" dirty="0">
                <a:solidFill>
                  <a:schemeClr val="bg1"/>
                </a:solidFill>
                <a:latin typeface="Atkinson Hyperlegible" pitchFamily="2" charset="0"/>
                <a:cs typeface="Arial"/>
              </a:rPr>
              <a:t>Increased rainfall and flooding affect waste containers, spreads contaminants and disrupts waste management chain.</a:t>
            </a:r>
          </a:p>
        </p:txBody>
      </p:sp>
      <p:pic>
        <p:nvPicPr>
          <p:cNvPr id="7" name="5_edit">
            <a:hlinkClick r:id="" action="ppaction://media"/>
            <a:extLst>
              <a:ext uri="{FF2B5EF4-FFF2-40B4-BE49-F238E27FC236}">
                <a16:creationId xmlns:a16="http://schemas.microsoft.com/office/drawing/2014/main" id="{B15E0EAE-3717-E69A-C2DA-63D838C8BDA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911350" y="7429500"/>
            <a:ext cx="609600" cy="609600"/>
          </a:xfrm>
          <a:prstGeom prst="rect">
            <a:avLst/>
          </a:prstGeom>
        </p:spPr>
      </p:pic>
      <p:sp>
        <p:nvSpPr>
          <p:cNvPr id="3" name="Rectangle 2">
            <a:extLst>
              <a:ext uri="{FF2B5EF4-FFF2-40B4-BE49-F238E27FC236}">
                <a16:creationId xmlns:a16="http://schemas.microsoft.com/office/drawing/2014/main" id="{54932B51-C46B-EE9B-42A4-9D62B9A51D94}"/>
              </a:ext>
            </a:extLst>
          </p:cNvPr>
          <p:cNvSpPr/>
          <p:nvPr/>
        </p:nvSpPr>
        <p:spPr>
          <a:xfrm>
            <a:off x="46812" y="6431050"/>
            <a:ext cx="2052000" cy="252000"/>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chemeClr val="tx1"/>
                </a:solidFill>
              </a:rPr>
              <a:t>Credit: WHO/Mark </a:t>
            </a:r>
            <a:r>
              <a:rPr lang="en-US" sz="1050" dirty="0" err="1">
                <a:solidFill>
                  <a:schemeClr val="tx1"/>
                </a:solidFill>
              </a:rPr>
              <a:t>Nieuwenhof</a:t>
            </a:r>
            <a:endParaRPr lang="en-US" sz="1050" dirty="0">
              <a:solidFill>
                <a:schemeClr val="tx1"/>
              </a:solidFill>
            </a:endParaRPr>
          </a:p>
        </p:txBody>
      </p:sp>
    </p:spTree>
    <p:extLst>
      <p:ext uri="{BB962C8B-B14F-4D97-AF65-F5344CB8AC3E}">
        <p14:creationId xmlns:p14="http://schemas.microsoft.com/office/powerpoint/2010/main" val="2297094515"/>
      </p:ext>
    </p:extLst>
  </p:cSld>
  <p:clrMapOvr>
    <a:masterClrMapping/>
  </p:clrMapOvr>
  <mc:AlternateContent xmlns:mc="http://schemas.openxmlformats.org/markup-compatibility/2006" xmlns:p14="http://schemas.microsoft.com/office/powerpoint/2010/main">
    <mc:Choice Requires="p14">
      <p:transition spd="slow" p14:dur="2000" advClick="0" advTm="55500"/>
    </mc:Choice>
    <mc:Fallback xmlns="">
      <p:transition spd="slow" advClick="0" advTm="55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08" fill="hold"/>
                                        <p:tgtEl>
                                          <p:spTgt spid="7"/>
                                        </p:tgtEl>
                                      </p:cBhvr>
                                    </p:cmd>
                                  </p:childTnLst>
                                </p:cTn>
                              </p:par>
                              <p:par>
                                <p:cTn id="7" presetID="2" presetClass="entr" presetSubtype="8"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 calcmode="lin" valueType="num">
                                      <p:cBhvr additive="base">
                                        <p:cTn id="9" dur="500" fill="hold"/>
                                        <p:tgtEl>
                                          <p:spTgt spid="10"/>
                                        </p:tgtEl>
                                        <p:attrNameLst>
                                          <p:attrName>ppt_x</p:attrName>
                                        </p:attrNameLst>
                                      </p:cBhvr>
                                      <p:tavLst>
                                        <p:tav tm="0">
                                          <p:val>
                                            <p:strVal val="0-#ppt_w/2"/>
                                          </p:val>
                                        </p:tav>
                                        <p:tav tm="100000">
                                          <p:val>
                                            <p:strVal val="#ppt_x"/>
                                          </p:val>
                                        </p:tav>
                                      </p:tavLst>
                                    </p:anim>
                                    <p:anim calcmode="lin" valueType="num">
                                      <p:cBhvr additive="base">
                                        <p:cTn id="10" dur="500" fill="hold"/>
                                        <p:tgtEl>
                                          <p:spTgt spid="10"/>
                                        </p:tgtEl>
                                        <p:attrNameLst>
                                          <p:attrName>ppt_y</p:attrName>
                                        </p:attrNameLst>
                                      </p:cBhvr>
                                      <p:tavLst>
                                        <p:tav tm="0">
                                          <p:val>
                                            <p:strVal val="#ppt_y"/>
                                          </p:val>
                                        </p:tav>
                                        <p:tav tm="100000">
                                          <p:val>
                                            <p:strVal val="#ppt_y"/>
                                          </p:val>
                                        </p:tav>
                                      </p:tavLst>
                                    </p:anim>
                                  </p:childTnLst>
                                </p:cTn>
                              </p:par>
                              <p:par>
                                <p:cTn id="11" presetID="2" presetClass="entr" presetSubtype="8"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par>
                                <p:cTn id="15" presetID="6" presetClass="emph" presetSubtype="0" autoRev="1" fill="hold" nodeType="withEffect">
                                  <p:stCondLst>
                                    <p:cond delay="500"/>
                                  </p:stCondLst>
                                  <p:childTnLst>
                                    <p:animScale>
                                      <p:cBhvr>
                                        <p:cTn id="16" dur="25750" fill="hold"/>
                                        <p:tgtEl>
                                          <p:spTgt spid="10"/>
                                        </p:tgtEl>
                                      </p:cBhvr>
                                      <p:by x="110000" y="110000"/>
                                    </p:animScale>
                                  </p:childTnLst>
                                </p:cTn>
                              </p:par>
                              <p:par>
                                <p:cTn id="17" presetID="22" presetClass="entr" presetSubtype="1" fill="hold" nodeType="withEffect">
                                  <p:stCondLst>
                                    <p:cond delay="9000"/>
                                  </p:stCondLst>
                                  <p:childTnLst>
                                    <p:set>
                                      <p:cBhvr>
                                        <p:cTn id="18" dur="1" fill="hold">
                                          <p:stCondLst>
                                            <p:cond delay="0"/>
                                          </p:stCondLst>
                                        </p:cTn>
                                        <p:tgtEl>
                                          <p:spTgt spid="2"/>
                                        </p:tgtEl>
                                        <p:attrNameLst>
                                          <p:attrName>style.visibility</p:attrName>
                                        </p:attrNameLst>
                                      </p:cBhvr>
                                      <p:to>
                                        <p:strVal val="visible"/>
                                      </p:to>
                                    </p:set>
                                    <p:animEffect transition="in" filter="wipe(up)">
                                      <p:cBhvr>
                                        <p:cTn id="19" dur="500"/>
                                        <p:tgtEl>
                                          <p:spTgt spid="2"/>
                                        </p:tgtEl>
                                      </p:cBhvr>
                                    </p:animEffect>
                                  </p:childTnLst>
                                </p:cTn>
                              </p:par>
                              <p:par>
                                <p:cTn id="20" presetID="22" presetClass="entr" presetSubtype="8" fill="hold" grpId="0" nodeType="withEffect">
                                  <p:stCondLst>
                                    <p:cond delay="9500"/>
                                  </p:stCondLst>
                                  <p:childTnLst>
                                    <p:set>
                                      <p:cBhvr>
                                        <p:cTn id="21" dur="1" fill="hold">
                                          <p:stCondLst>
                                            <p:cond delay="0"/>
                                          </p:stCondLst>
                                        </p:cTn>
                                        <p:tgtEl>
                                          <p:spTgt spid="200"/>
                                        </p:tgtEl>
                                        <p:attrNameLst>
                                          <p:attrName>style.visibility</p:attrName>
                                        </p:attrNameLst>
                                      </p:cBhvr>
                                      <p:to>
                                        <p:strVal val="visible"/>
                                      </p:to>
                                    </p:set>
                                    <p:animEffect transition="in" filter="wipe(left)">
                                      <p:cBhvr>
                                        <p:cTn id="22" dur="500"/>
                                        <p:tgtEl>
                                          <p:spTgt spid="200"/>
                                        </p:tgtEl>
                                      </p:cBhvr>
                                    </p:animEffect>
                                  </p:childTnLst>
                                </p:cTn>
                              </p:par>
                              <p:par>
                                <p:cTn id="23" presetID="22" presetClass="entr" presetSubtype="8" fill="hold" grpId="0" nodeType="withEffect">
                                  <p:stCondLst>
                                    <p:cond delay="14500"/>
                                  </p:stCondLst>
                                  <p:childTnLst>
                                    <p:set>
                                      <p:cBhvr>
                                        <p:cTn id="24" dur="1" fill="hold">
                                          <p:stCondLst>
                                            <p:cond delay="0"/>
                                          </p:stCondLst>
                                        </p:cTn>
                                        <p:tgtEl>
                                          <p:spTgt spid="14"/>
                                        </p:tgtEl>
                                        <p:attrNameLst>
                                          <p:attrName>style.visibility</p:attrName>
                                        </p:attrNameLst>
                                      </p:cBhvr>
                                      <p:to>
                                        <p:strVal val="visible"/>
                                      </p:to>
                                    </p:set>
                                    <p:animEffect transition="in" filter="wipe(left)">
                                      <p:cBhvr>
                                        <p:cTn id="25" dur="500"/>
                                        <p:tgtEl>
                                          <p:spTgt spid="14"/>
                                        </p:tgtEl>
                                      </p:cBhvr>
                                    </p:animEffect>
                                  </p:childTnLst>
                                </p:cTn>
                              </p:par>
                              <p:par>
                                <p:cTn id="26" presetID="22" presetClass="entr" presetSubtype="8" fill="hold" nodeType="withEffect">
                                  <p:stCondLst>
                                    <p:cond delay="28500"/>
                                  </p:stCondLst>
                                  <p:childTnLst>
                                    <p:set>
                                      <p:cBhvr>
                                        <p:cTn id="27" dur="1" fill="hold">
                                          <p:stCondLst>
                                            <p:cond delay="0"/>
                                          </p:stCondLst>
                                        </p:cTn>
                                        <p:tgtEl>
                                          <p:spTgt spid="18"/>
                                        </p:tgtEl>
                                        <p:attrNameLst>
                                          <p:attrName>style.visibility</p:attrName>
                                        </p:attrNameLst>
                                      </p:cBhvr>
                                      <p:to>
                                        <p:strVal val="visible"/>
                                      </p:to>
                                    </p:set>
                                    <p:animEffect transition="in" filter="wipe(left)">
                                      <p:cBhvr>
                                        <p:cTn id="28" dur="500"/>
                                        <p:tgtEl>
                                          <p:spTgt spid="18"/>
                                        </p:tgtEl>
                                      </p:cBhvr>
                                    </p:animEffect>
                                  </p:childTnLst>
                                </p:cTn>
                              </p:par>
                              <p:par>
                                <p:cTn id="29" presetID="22" presetClass="entr" presetSubtype="8" fill="hold" grpId="0" nodeType="withEffect">
                                  <p:stCondLst>
                                    <p:cond delay="29000"/>
                                  </p:stCondLst>
                                  <p:childTnLst>
                                    <p:set>
                                      <p:cBhvr>
                                        <p:cTn id="30" dur="1" fill="hold">
                                          <p:stCondLst>
                                            <p:cond delay="0"/>
                                          </p:stCondLst>
                                        </p:cTn>
                                        <p:tgtEl>
                                          <p:spTgt spid="5"/>
                                        </p:tgtEl>
                                        <p:attrNameLst>
                                          <p:attrName>style.visibility</p:attrName>
                                        </p:attrNameLst>
                                      </p:cBhvr>
                                      <p:to>
                                        <p:strVal val="visible"/>
                                      </p:to>
                                    </p:set>
                                    <p:animEffect transition="in" filter="wipe(left)">
                                      <p:cBhvr>
                                        <p:cTn id="31" dur="500"/>
                                        <p:tgtEl>
                                          <p:spTgt spid="5"/>
                                        </p:tgtEl>
                                      </p:cBhvr>
                                    </p:animEffect>
                                  </p:childTnLst>
                                </p:cTn>
                              </p:par>
                              <p:par>
                                <p:cTn id="32" presetID="22" presetClass="entr" presetSubtype="8" fill="hold" nodeType="withEffect">
                                  <p:stCondLst>
                                    <p:cond delay="43500"/>
                                  </p:stCondLst>
                                  <p:childTnLst>
                                    <p:set>
                                      <p:cBhvr>
                                        <p:cTn id="33" dur="1" fill="hold">
                                          <p:stCondLst>
                                            <p:cond delay="0"/>
                                          </p:stCondLst>
                                        </p:cTn>
                                        <p:tgtEl>
                                          <p:spTgt spid="19"/>
                                        </p:tgtEl>
                                        <p:attrNameLst>
                                          <p:attrName>style.visibility</p:attrName>
                                        </p:attrNameLst>
                                      </p:cBhvr>
                                      <p:to>
                                        <p:strVal val="visible"/>
                                      </p:to>
                                    </p:set>
                                    <p:animEffect transition="in" filter="wipe(left)">
                                      <p:cBhvr>
                                        <p:cTn id="34" dur="500"/>
                                        <p:tgtEl>
                                          <p:spTgt spid="19"/>
                                        </p:tgtEl>
                                      </p:cBhvr>
                                    </p:animEffect>
                                  </p:childTnLst>
                                </p:cTn>
                              </p:par>
                              <p:par>
                                <p:cTn id="35" presetID="22" presetClass="entr" presetSubtype="8" fill="hold" grpId="0" nodeType="withEffect">
                                  <p:stCondLst>
                                    <p:cond delay="44000"/>
                                  </p:stCondLst>
                                  <p:childTnLst>
                                    <p:set>
                                      <p:cBhvr>
                                        <p:cTn id="36" dur="1" fill="hold">
                                          <p:stCondLst>
                                            <p:cond delay="0"/>
                                          </p:stCondLst>
                                        </p:cTn>
                                        <p:tgtEl>
                                          <p:spTgt spid="6"/>
                                        </p:tgtEl>
                                        <p:attrNameLst>
                                          <p:attrName>style.visibility</p:attrName>
                                        </p:attrNameLst>
                                      </p:cBhvr>
                                      <p:to>
                                        <p:strVal val="visible"/>
                                      </p:to>
                                    </p:set>
                                    <p:animEffect transition="in" filter="wipe(left)">
                                      <p:cBhvr>
                                        <p:cTn id="37" dur="500"/>
                                        <p:tgtEl>
                                          <p:spTgt spid="6"/>
                                        </p:tgtEl>
                                      </p:cBhvr>
                                    </p:animEffect>
                                  </p:childTnLst>
                                </p:cTn>
                              </p:par>
                              <p:par>
                                <p:cTn id="38" presetID="2" presetClass="exit" presetSubtype="2" fill="hold" nodeType="withEffect">
                                  <p:stCondLst>
                                    <p:cond delay="55500"/>
                                  </p:stCondLst>
                                  <p:childTnLst>
                                    <p:anim calcmode="lin" valueType="num">
                                      <p:cBhvr additive="base">
                                        <p:cTn id="39" dur="500"/>
                                        <p:tgtEl>
                                          <p:spTgt spid="2"/>
                                        </p:tgtEl>
                                        <p:attrNameLst>
                                          <p:attrName>ppt_x</p:attrName>
                                        </p:attrNameLst>
                                      </p:cBhvr>
                                      <p:tavLst>
                                        <p:tav tm="0">
                                          <p:val>
                                            <p:strVal val="ppt_x"/>
                                          </p:val>
                                        </p:tav>
                                        <p:tav tm="100000">
                                          <p:val>
                                            <p:strVal val="1+ppt_w/2"/>
                                          </p:val>
                                        </p:tav>
                                      </p:tavLst>
                                    </p:anim>
                                    <p:anim calcmode="lin" valueType="num">
                                      <p:cBhvr additive="base">
                                        <p:cTn id="40" dur="500"/>
                                        <p:tgtEl>
                                          <p:spTgt spid="2"/>
                                        </p:tgtEl>
                                        <p:attrNameLst>
                                          <p:attrName>ppt_y</p:attrName>
                                        </p:attrNameLst>
                                      </p:cBhvr>
                                      <p:tavLst>
                                        <p:tav tm="0">
                                          <p:val>
                                            <p:strVal val="ppt_y"/>
                                          </p:val>
                                        </p:tav>
                                        <p:tav tm="100000">
                                          <p:val>
                                            <p:strVal val="ppt_y"/>
                                          </p:val>
                                        </p:tav>
                                      </p:tavLst>
                                    </p:anim>
                                    <p:set>
                                      <p:cBhvr>
                                        <p:cTn id="41" dur="1" fill="hold">
                                          <p:stCondLst>
                                            <p:cond delay="499"/>
                                          </p:stCondLst>
                                        </p:cTn>
                                        <p:tgtEl>
                                          <p:spTgt spid="2"/>
                                        </p:tgtEl>
                                        <p:attrNameLst>
                                          <p:attrName>style.visibility</p:attrName>
                                        </p:attrNameLst>
                                      </p:cBhvr>
                                      <p:to>
                                        <p:strVal val="hidden"/>
                                      </p:to>
                                    </p:set>
                                  </p:childTnLst>
                                </p:cTn>
                              </p:par>
                              <p:par>
                                <p:cTn id="42" presetID="2" presetClass="exit" presetSubtype="2" fill="hold" grpId="1" nodeType="withEffect">
                                  <p:stCondLst>
                                    <p:cond delay="55500"/>
                                  </p:stCondLst>
                                  <p:childTnLst>
                                    <p:anim calcmode="lin" valueType="num">
                                      <p:cBhvr additive="base">
                                        <p:cTn id="43" dur="500"/>
                                        <p:tgtEl>
                                          <p:spTgt spid="200"/>
                                        </p:tgtEl>
                                        <p:attrNameLst>
                                          <p:attrName>ppt_x</p:attrName>
                                        </p:attrNameLst>
                                      </p:cBhvr>
                                      <p:tavLst>
                                        <p:tav tm="0">
                                          <p:val>
                                            <p:strVal val="ppt_x"/>
                                          </p:val>
                                        </p:tav>
                                        <p:tav tm="100000">
                                          <p:val>
                                            <p:strVal val="1+ppt_w/2"/>
                                          </p:val>
                                        </p:tav>
                                      </p:tavLst>
                                    </p:anim>
                                    <p:anim calcmode="lin" valueType="num">
                                      <p:cBhvr additive="base">
                                        <p:cTn id="44" dur="500"/>
                                        <p:tgtEl>
                                          <p:spTgt spid="200"/>
                                        </p:tgtEl>
                                        <p:attrNameLst>
                                          <p:attrName>ppt_y</p:attrName>
                                        </p:attrNameLst>
                                      </p:cBhvr>
                                      <p:tavLst>
                                        <p:tav tm="0">
                                          <p:val>
                                            <p:strVal val="ppt_y"/>
                                          </p:val>
                                        </p:tav>
                                        <p:tav tm="100000">
                                          <p:val>
                                            <p:strVal val="ppt_y"/>
                                          </p:val>
                                        </p:tav>
                                      </p:tavLst>
                                    </p:anim>
                                    <p:set>
                                      <p:cBhvr>
                                        <p:cTn id="45" dur="1" fill="hold">
                                          <p:stCondLst>
                                            <p:cond delay="499"/>
                                          </p:stCondLst>
                                        </p:cTn>
                                        <p:tgtEl>
                                          <p:spTgt spid="200"/>
                                        </p:tgtEl>
                                        <p:attrNameLst>
                                          <p:attrName>style.visibility</p:attrName>
                                        </p:attrNameLst>
                                      </p:cBhvr>
                                      <p:to>
                                        <p:strVal val="hidden"/>
                                      </p:to>
                                    </p:set>
                                  </p:childTnLst>
                                </p:cTn>
                              </p:par>
                              <p:par>
                                <p:cTn id="46" presetID="2" presetClass="exit" presetSubtype="2" fill="hold" grpId="1" nodeType="withEffect">
                                  <p:stCondLst>
                                    <p:cond delay="55500"/>
                                  </p:stCondLst>
                                  <p:childTnLst>
                                    <p:anim calcmode="lin" valueType="num">
                                      <p:cBhvr additive="base">
                                        <p:cTn id="47" dur="500"/>
                                        <p:tgtEl>
                                          <p:spTgt spid="14"/>
                                        </p:tgtEl>
                                        <p:attrNameLst>
                                          <p:attrName>ppt_x</p:attrName>
                                        </p:attrNameLst>
                                      </p:cBhvr>
                                      <p:tavLst>
                                        <p:tav tm="0">
                                          <p:val>
                                            <p:strVal val="ppt_x"/>
                                          </p:val>
                                        </p:tav>
                                        <p:tav tm="100000">
                                          <p:val>
                                            <p:strVal val="1+ppt_w/2"/>
                                          </p:val>
                                        </p:tav>
                                      </p:tavLst>
                                    </p:anim>
                                    <p:anim calcmode="lin" valueType="num">
                                      <p:cBhvr additive="base">
                                        <p:cTn id="48" dur="500"/>
                                        <p:tgtEl>
                                          <p:spTgt spid="14"/>
                                        </p:tgtEl>
                                        <p:attrNameLst>
                                          <p:attrName>ppt_y</p:attrName>
                                        </p:attrNameLst>
                                      </p:cBhvr>
                                      <p:tavLst>
                                        <p:tav tm="0">
                                          <p:val>
                                            <p:strVal val="ppt_y"/>
                                          </p:val>
                                        </p:tav>
                                        <p:tav tm="100000">
                                          <p:val>
                                            <p:strVal val="ppt_y"/>
                                          </p:val>
                                        </p:tav>
                                      </p:tavLst>
                                    </p:anim>
                                    <p:set>
                                      <p:cBhvr>
                                        <p:cTn id="49" dur="1" fill="hold">
                                          <p:stCondLst>
                                            <p:cond delay="499"/>
                                          </p:stCondLst>
                                        </p:cTn>
                                        <p:tgtEl>
                                          <p:spTgt spid="14"/>
                                        </p:tgtEl>
                                        <p:attrNameLst>
                                          <p:attrName>style.visibility</p:attrName>
                                        </p:attrNameLst>
                                      </p:cBhvr>
                                      <p:to>
                                        <p:strVal val="hidden"/>
                                      </p:to>
                                    </p:set>
                                  </p:childTnLst>
                                </p:cTn>
                              </p:par>
                              <p:par>
                                <p:cTn id="50" presetID="2" presetClass="exit" presetSubtype="2" fill="hold" nodeType="withEffect">
                                  <p:stCondLst>
                                    <p:cond delay="55500"/>
                                  </p:stCondLst>
                                  <p:childTnLst>
                                    <p:anim calcmode="lin" valueType="num">
                                      <p:cBhvr additive="base">
                                        <p:cTn id="51" dur="500"/>
                                        <p:tgtEl>
                                          <p:spTgt spid="18"/>
                                        </p:tgtEl>
                                        <p:attrNameLst>
                                          <p:attrName>ppt_x</p:attrName>
                                        </p:attrNameLst>
                                      </p:cBhvr>
                                      <p:tavLst>
                                        <p:tav tm="0">
                                          <p:val>
                                            <p:strVal val="ppt_x"/>
                                          </p:val>
                                        </p:tav>
                                        <p:tav tm="100000">
                                          <p:val>
                                            <p:strVal val="1+ppt_w/2"/>
                                          </p:val>
                                        </p:tav>
                                      </p:tavLst>
                                    </p:anim>
                                    <p:anim calcmode="lin" valueType="num">
                                      <p:cBhvr additive="base">
                                        <p:cTn id="52" dur="500"/>
                                        <p:tgtEl>
                                          <p:spTgt spid="18"/>
                                        </p:tgtEl>
                                        <p:attrNameLst>
                                          <p:attrName>ppt_y</p:attrName>
                                        </p:attrNameLst>
                                      </p:cBhvr>
                                      <p:tavLst>
                                        <p:tav tm="0">
                                          <p:val>
                                            <p:strVal val="ppt_y"/>
                                          </p:val>
                                        </p:tav>
                                        <p:tav tm="100000">
                                          <p:val>
                                            <p:strVal val="ppt_y"/>
                                          </p:val>
                                        </p:tav>
                                      </p:tavLst>
                                    </p:anim>
                                    <p:set>
                                      <p:cBhvr>
                                        <p:cTn id="53" dur="1" fill="hold">
                                          <p:stCondLst>
                                            <p:cond delay="499"/>
                                          </p:stCondLst>
                                        </p:cTn>
                                        <p:tgtEl>
                                          <p:spTgt spid="18"/>
                                        </p:tgtEl>
                                        <p:attrNameLst>
                                          <p:attrName>style.visibility</p:attrName>
                                        </p:attrNameLst>
                                      </p:cBhvr>
                                      <p:to>
                                        <p:strVal val="hidden"/>
                                      </p:to>
                                    </p:set>
                                  </p:childTnLst>
                                </p:cTn>
                              </p:par>
                              <p:par>
                                <p:cTn id="54" presetID="2" presetClass="exit" presetSubtype="2" fill="hold" grpId="1" nodeType="withEffect">
                                  <p:stCondLst>
                                    <p:cond delay="55500"/>
                                  </p:stCondLst>
                                  <p:childTnLst>
                                    <p:anim calcmode="lin" valueType="num">
                                      <p:cBhvr additive="base">
                                        <p:cTn id="55" dur="500"/>
                                        <p:tgtEl>
                                          <p:spTgt spid="5"/>
                                        </p:tgtEl>
                                        <p:attrNameLst>
                                          <p:attrName>ppt_x</p:attrName>
                                        </p:attrNameLst>
                                      </p:cBhvr>
                                      <p:tavLst>
                                        <p:tav tm="0">
                                          <p:val>
                                            <p:strVal val="ppt_x"/>
                                          </p:val>
                                        </p:tav>
                                        <p:tav tm="100000">
                                          <p:val>
                                            <p:strVal val="1+ppt_w/2"/>
                                          </p:val>
                                        </p:tav>
                                      </p:tavLst>
                                    </p:anim>
                                    <p:anim calcmode="lin" valueType="num">
                                      <p:cBhvr additive="base">
                                        <p:cTn id="56" dur="500"/>
                                        <p:tgtEl>
                                          <p:spTgt spid="5"/>
                                        </p:tgtEl>
                                        <p:attrNameLst>
                                          <p:attrName>ppt_y</p:attrName>
                                        </p:attrNameLst>
                                      </p:cBhvr>
                                      <p:tavLst>
                                        <p:tav tm="0">
                                          <p:val>
                                            <p:strVal val="ppt_y"/>
                                          </p:val>
                                        </p:tav>
                                        <p:tav tm="100000">
                                          <p:val>
                                            <p:strVal val="ppt_y"/>
                                          </p:val>
                                        </p:tav>
                                      </p:tavLst>
                                    </p:anim>
                                    <p:set>
                                      <p:cBhvr>
                                        <p:cTn id="57" dur="1" fill="hold">
                                          <p:stCondLst>
                                            <p:cond delay="499"/>
                                          </p:stCondLst>
                                        </p:cTn>
                                        <p:tgtEl>
                                          <p:spTgt spid="5"/>
                                        </p:tgtEl>
                                        <p:attrNameLst>
                                          <p:attrName>style.visibility</p:attrName>
                                        </p:attrNameLst>
                                      </p:cBhvr>
                                      <p:to>
                                        <p:strVal val="hidden"/>
                                      </p:to>
                                    </p:set>
                                  </p:childTnLst>
                                </p:cTn>
                              </p:par>
                              <p:par>
                                <p:cTn id="58" presetID="2" presetClass="exit" presetSubtype="2" fill="hold" nodeType="withEffect">
                                  <p:stCondLst>
                                    <p:cond delay="55500"/>
                                  </p:stCondLst>
                                  <p:childTnLst>
                                    <p:anim calcmode="lin" valueType="num">
                                      <p:cBhvr additive="base">
                                        <p:cTn id="59" dur="500"/>
                                        <p:tgtEl>
                                          <p:spTgt spid="19"/>
                                        </p:tgtEl>
                                        <p:attrNameLst>
                                          <p:attrName>ppt_x</p:attrName>
                                        </p:attrNameLst>
                                      </p:cBhvr>
                                      <p:tavLst>
                                        <p:tav tm="0">
                                          <p:val>
                                            <p:strVal val="ppt_x"/>
                                          </p:val>
                                        </p:tav>
                                        <p:tav tm="100000">
                                          <p:val>
                                            <p:strVal val="1+ppt_w/2"/>
                                          </p:val>
                                        </p:tav>
                                      </p:tavLst>
                                    </p:anim>
                                    <p:anim calcmode="lin" valueType="num">
                                      <p:cBhvr additive="base">
                                        <p:cTn id="60" dur="500"/>
                                        <p:tgtEl>
                                          <p:spTgt spid="19"/>
                                        </p:tgtEl>
                                        <p:attrNameLst>
                                          <p:attrName>ppt_y</p:attrName>
                                        </p:attrNameLst>
                                      </p:cBhvr>
                                      <p:tavLst>
                                        <p:tav tm="0">
                                          <p:val>
                                            <p:strVal val="ppt_y"/>
                                          </p:val>
                                        </p:tav>
                                        <p:tav tm="100000">
                                          <p:val>
                                            <p:strVal val="ppt_y"/>
                                          </p:val>
                                        </p:tav>
                                      </p:tavLst>
                                    </p:anim>
                                    <p:set>
                                      <p:cBhvr>
                                        <p:cTn id="61" dur="1" fill="hold">
                                          <p:stCondLst>
                                            <p:cond delay="499"/>
                                          </p:stCondLst>
                                        </p:cTn>
                                        <p:tgtEl>
                                          <p:spTgt spid="19"/>
                                        </p:tgtEl>
                                        <p:attrNameLst>
                                          <p:attrName>style.visibility</p:attrName>
                                        </p:attrNameLst>
                                      </p:cBhvr>
                                      <p:to>
                                        <p:strVal val="hidden"/>
                                      </p:to>
                                    </p:set>
                                  </p:childTnLst>
                                </p:cTn>
                              </p:par>
                              <p:par>
                                <p:cTn id="62" presetID="2" presetClass="exit" presetSubtype="2" fill="hold" grpId="1" nodeType="withEffect">
                                  <p:stCondLst>
                                    <p:cond delay="55500"/>
                                  </p:stCondLst>
                                  <p:childTnLst>
                                    <p:anim calcmode="lin" valueType="num">
                                      <p:cBhvr additive="base">
                                        <p:cTn id="63" dur="500"/>
                                        <p:tgtEl>
                                          <p:spTgt spid="6"/>
                                        </p:tgtEl>
                                        <p:attrNameLst>
                                          <p:attrName>ppt_x</p:attrName>
                                        </p:attrNameLst>
                                      </p:cBhvr>
                                      <p:tavLst>
                                        <p:tav tm="0">
                                          <p:val>
                                            <p:strVal val="ppt_x"/>
                                          </p:val>
                                        </p:tav>
                                        <p:tav tm="100000">
                                          <p:val>
                                            <p:strVal val="1+ppt_w/2"/>
                                          </p:val>
                                        </p:tav>
                                      </p:tavLst>
                                    </p:anim>
                                    <p:anim calcmode="lin" valueType="num">
                                      <p:cBhvr additive="base">
                                        <p:cTn id="64" dur="500"/>
                                        <p:tgtEl>
                                          <p:spTgt spid="6"/>
                                        </p:tgtEl>
                                        <p:attrNameLst>
                                          <p:attrName>ppt_y</p:attrName>
                                        </p:attrNameLst>
                                      </p:cBhvr>
                                      <p:tavLst>
                                        <p:tav tm="0">
                                          <p:val>
                                            <p:strVal val="ppt_y"/>
                                          </p:val>
                                        </p:tav>
                                        <p:tav tm="100000">
                                          <p:val>
                                            <p:strVal val="ppt_y"/>
                                          </p:val>
                                        </p:tav>
                                      </p:tavLst>
                                    </p:anim>
                                    <p:set>
                                      <p:cBhvr>
                                        <p:cTn id="65" dur="1" fill="hold">
                                          <p:stCondLst>
                                            <p:cond delay="499"/>
                                          </p:stCondLst>
                                        </p:cTn>
                                        <p:tgtEl>
                                          <p:spTgt spid="6"/>
                                        </p:tgtEl>
                                        <p:attrNameLst>
                                          <p:attrName>style.visibility</p:attrName>
                                        </p:attrNameLst>
                                      </p:cBhvr>
                                      <p:to>
                                        <p:strVal val="hidden"/>
                                      </p:to>
                                    </p:set>
                                  </p:childTnLst>
                                </p:cTn>
                              </p:par>
                              <p:par>
                                <p:cTn id="66" presetID="2" presetClass="exit" presetSubtype="8" fill="hold" nodeType="withEffect">
                                  <p:stCondLst>
                                    <p:cond delay="55500"/>
                                  </p:stCondLst>
                                  <p:childTnLst>
                                    <p:anim calcmode="lin" valueType="num">
                                      <p:cBhvr additive="base">
                                        <p:cTn id="67" dur="500"/>
                                        <p:tgtEl>
                                          <p:spTgt spid="10"/>
                                        </p:tgtEl>
                                        <p:attrNameLst>
                                          <p:attrName>ppt_x</p:attrName>
                                        </p:attrNameLst>
                                      </p:cBhvr>
                                      <p:tavLst>
                                        <p:tav tm="0">
                                          <p:val>
                                            <p:strVal val="ppt_x"/>
                                          </p:val>
                                        </p:tav>
                                        <p:tav tm="100000">
                                          <p:val>
                                            <p:strVal val="0-ppt_w/2"/>
                                          </p:val>
                                        </p:tav>
                                      </p:tavLst>
                                    </p:anim>
                                    <p:anim calcmode="lin" valueType="num">
                                      <p:cBhvr additive="base">
                                        <p:cTn id="68" dur="500"/>
                                        <p:tgtEl>
                                          <p:spTgt spid="10"/>
                                        </p:tgtEl>
                                        <p:attrNameLst>
                                          <p:attrName>ppt_y</p:attrName>
                                        </p:attrNameLst>
                                      </p:cBhvr>
                                      <p:tavLst>
                                        <p:tav tm="0">
                                          <p:val>
                                            <p:strVal val="ppt_y"/>
                                          </p:val>
                                        </p:tav>
                                        <p:tav tm="100000">
                                          <p:val>
                                            <p:strVal val="ppt_y"/>
                                          </p:val>
                                        </p:tav>
                                      </p:tavLst>
                                    </p:anim>
                                    <p:set>
                                      <p:cBhvr>
                                        <p:cTn id="69" dur="1" fill="hold">
                                          <p:stCondLst>
                                            <p:cond delay="499"/>
                                          </p:stCondLst>
                                        </p:cTn>
                                        <p:tgtEl>
                                          <p:spTgt spid="10"/>
                                        </p:tgtEl>
                                        <p:attrNameLst>
                                          <p:attrName>style.visibility</p:attrName>
                                        </p:attrNameLst>
                                      </p:cBhvr>
                                      <p:to>
                                        <p:strVal val="hidden"/>
                                      </p:to>
                                    </p:set>
                                  </p:childTnLst>
                                </p:cTn>
                              </p:par>
                              <p:par>
                                <p:cTn id="70" presetID="2" presetClass="exit" presetSubtype="8" fill="hold" grpId="2" nodeType="withEffect">
                                  <p:stCondLst>
                                    <p:cond delay="55500"/>
                                  </p:stCondLst>
                                  <p:childTnLst>
                                    <p:anim calcmode="lin" valueType="num">
                                      <p:cBhvr additive="base">
                                        <p:cTn id="71" dur="500"/>
                                        <p:tgtEl>
                                          <p:spTgt spid="3"/>
                                        </p:tgtEl>
                                        <p:attrNameLst>
                                          <p:attrName>ppt_x</p:attrName>
                                        </p:attrNameLst>
                                      </p:cBhvr>
                                      <p:tavLst>
                                        <p:tav tm="0">
                                          <p:val>
                                            <p:strVal val="ppt_x"/>
                                          </p:val>
                                        </p:tav>
                                        <p:tav tm="100000">
                                          <p:val>
                                            <p:strVal val="0-ppt_w/2"/>
                                          </p:val>
                                        </p:tav>
                                      </p:tavLst>
                                    </p:anim>
                                    <p:anim calcmode="lin" valueType="num">
                                      <p:cBhvr additive="base">
                                        <p:cTn id="72" dur="500"/>
                                        <p:tgtEl>
                                          <p:spTgt spid="3"/>
                                        </p:tgtEl>
                                        <p:attrNameLst>
                                          <p:attrName>ppt_y</p:attrName>
                                        </p:attrNameLst>
                                      </p:cBhvr>
                                      <p:tavLst>
                                        <p:tav tm="0">
                                          <p:val>
                                            <p:strVal val="ppt_y"/>
                                          </p:val>
                                        </p:tav>
                                        <p:tav tm="100000">
                                          <p:val>
                                            <p:strVal val="ppt_y"/>
                                          </p:val>
                                        </p:tav>
                                      </p:tavLst>
                                    </p:anim>
                                    <p:set>
                                      <p:cBhvr>
                                        <p:cTn id="73"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4" fill="hold" display="0">
                  <p:stCondLst>
                    <p:cond delay="indefinite"/>
                  </p:stCondLst>
                  <p:endCondLst>
                    <p:cond evt="onStopAudio" delay="0">
                      <p:tgtEl>
                        <p:sldTgt/>
                      </p:tgtEl>
                    </p:cond>
                  </p:endCondLst>
                </p:cTn>
                <p:tgtEl>
                  <p:spTgt spid="7"/>
                </p:tgtEl>
              </p:cMediaNode>
            </p:audio>
          </p:childTnLst>
        </p:cTn>
      </p:par>
    </p:tnLst>
    <p:bldLst>
      <p:bldP spid="200" grpId="0"/>
      <p:bldP spid="200" grpId="1"/>
      <p:bldP spid="14" grpId="0"/>
      <p:bldP spid="14" grpId="1"/>
      <p:bldP spid="5" grpId="0"/>
      <p:bldP spid="5" grpId="1"/>
      <p:bldP spid="6" grpId="0"/>
      <p:bldP spid="6" grpId="1"/>
      <p:bldP spid="3" grpId="0" animBg="1"/>
      <p:bldP spid="3" grpId="2"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Custom 1">
      <a:majorFont>
        <a:latin typeface="Atkinson Hyperlegible"/>
        <a:ea typeface=""/>
        <a:cs typeface=""/>
      </a:majorFont>
      <a:minorFont>
        <a:latin typeface="Atkinson Hyperlegibl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6947</TotalTime>
  <Words>5905</Words>
  <Application>Microsoft Office PowerPoint</Application>
  <PresentationFormat>Widescreen</PresentationFormat>
  <Paragraphs>538</Paragraphs>
  <Slides>32</Slides>
  <Notes>32</Notes>
  <HiddenSlides>0</HiddenSlides>
  <MMClips>32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Aptos</vt:lpstr>
      <vt:lpstr>Arial</vt:lpstr>
      <vt:lpstr>Arial,Sans-Serif</vt:lpstr>
      <vt:lpstr>Atkinson Hyperlegible</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Kiran Sandanshive</dc:creator>
  <cp:lastModifiedBy>Sandesh Borchate</cp:lastModifiedBy>
  <cp:revision>1477</cp:revision>
  <dcterms:created xsi:type="dcterms:W3CDTF">2024-04-08T04:34:43Z</dcterms:created>
  <dcterms:modified xsi:type="dcterms:W3CDTF">2024-08-28T09:51:57Z</dcterms:modified>
</cp:coreProperties>
</file>